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4"/>
    <p:sldMasterId id="2147483843" r:id="rId5"/>
    <p:sldMasterId id="2147483850" r:id="rId6"/>
    <p:sldMasterId id="2147483867" r:id="rId7"/>
    <p:sldMasterId id="2147483872" r:id="rId8"/>
  </p:sldMasterIdLst>
  <p:notesMasterIdLst>
    <p:notesMasterId r:id="rId122"/>
  </p:notesMasterIdLst>
  <p:handoutMasterIdLst>
    <p:handoutMasterId r:id="rId123"/>
  </p:handoutMasterIdLst>
  <p:sldIdLst>
    <p:sldId id="868" r:id="rId9"/>
    <p:sldId id="781" r:id="rId10"/>
    <p:sldId id="1047" r:id="rId11"/>
    <p:sldId id="878" r:id="rId12"/>
    <p:sldId id="793" r:id="rId13"/>
    <p:sldId id="791" r:id="rId14"/>
    <p:sldId id="794" r:id="rId15"/>
    <p:sldId id="795" r:id="rId16"/>
    <p:sldId id="991" r:id="rId17"/>
    <p:sldId id="1070" r:id="rId18"/>
    <p:sldId id="1048" r:id="rId19"/>
    <p:sldId id="1007" r:id="rId20"/>
    <p:sldId id="1040" r:id="rId21"/>
    <p:sldId id="1042" r:id="rId22"/>
    <p:sldId id="1050" r:id="rId23"/>
    <p:sldId id="1071" r:id="rId24"/>
    <p:sldId id="1041" r:id="rId25"/>
    <p:sldId id="948" r:id="rId26"/>
    <p:sldId id="799" r:id="rId27"/>
    <p:sldId id="800" r:id="rId28"/>
    <p:sldId id="801" r:id="rId29"/>
    <p:sldId id="803" r:id="rId30"/>
    <p:sldId id="804" r:id="rId31"/>
    <p:sldId id="805" r:id="rId32"/>
    <p:sldId id="806" r:id="rId33"/>
    <p:sldId id="807" r:id="rId34"/>
    <p:sldId id="942" r:id="rId35"/>
    <p:sldId id="809" r:id="rId36"/>
    <p:sldId id="810" r:id="rId37"/>
    <p:sldId id="811" r:id="rId38"/>
    <p:sldId id="812" r:id="rId39"/>
    <p:sldId id="813" r:id="rId40"/>
    <p:sldId id="814" r:id="rId41"/>
    <p:sldId id="937" r:id="rId42"/>
    <p:sldId id="816" r:id="rId43"/>
    <p:sldId id="817" r:id="rId44"/>
    <p:sldId id="945" r:id="rId45"/>
    <p:sldId id="886" r:id="rId46"/>
    <p:sldId id="932" r:id="rId47"/>
    <p:sldId id="888" r:id="rId48"/>
    <p:sldId id="889" r:id="rId49"/>
    <p:sldId id="890" r:id="rId50"/>
    <p:sldId id="927" r:id="rId51"/>
    <p:sldId id="949" r:id="rId52"/>
    <p:sldId id="823" r:id="rId53"/>
    <p:sldId id="905" r:id="rId54"/>
    <p:sldId id="1020" r:id="rId55"/>
    <p:sldId id="1021" r:id="rId56"/>
    <p:sldId id="1052" r:id="rId57"/>
    <p:sldId id="1053" r:id="rId58"/>
    <p:sldId id="1054" r:id="rId59"/>
    <p:sldId id="1055" r:id="rId60"/>
    <p:sldId id="1056" r:id="rId61"/>
    <p:sldId id="1057" r:id="rId62"/>
    <p:sldId id="1058" r:id="rId63"/>
    <p:sldId id="1010" r:id="rId64"/>
    <p:sldId id="1038" r:id="rId65"/>
    <p:sldId id="1023" r:id="rId66"/>
    <p:sldId id="1059" r:id="rId67"/>
    <p:sldId id="831" r:id="rId68"/>
    <p:sldId id="829" r:id="rId69"/>
    <p:sldId id="1028" r:id="rId70"/>
    <p:sldId id="943" r:id="rId71"/>
    <p:sldId id="1033" r:id="rId72"/>
    <p:sldId id="1039" r:id="rId73"/>
    <p:sldId id="1013" r:id="rId74"/>
    <p:sldId id="833" r:id="rId75"/>
    <p:sldId id="1045" r:id="rId76"/>
    <p:sldId id="1046" r:id="rId77"/>
    <p:sldId id="884" r:id="rId78"/>
    <p:sldId id="934" r:id="rId79"/>
    <p:sldId id="892" r:id="rId80"/>
    <p:sldId id="979" r:id="rId81"/>
    <p:sldId id="835" r:id="rId82"/>
    <p:sldId id="1063" r:id="rId83"/>
    <p:sldId id="1022" r:id="rId84"/>
    <p:sldId id="1019" r:id="rId85"/>
    <p:sldId id="1065" r:id="rId86"/>
    <p:sldId id="1068" r:id="rId87"/>
    <p:sldId id="1030" r:id="rId88"/>
    <p:sldId id="1014" r:id="rId89"/>
    <p:sldId id="1069" r:id="rId90"/>
    <p:sldId id="1060" r:id="rId91"/>
    <p:sldId id="1061" r:id="rId92"/>
    <p:sldId id="1062" r:id="rId93"/>
    <p:sldId id="1037" r:id="rId94"/>
    <p:sldId id="917" r:id="rId95"/>
    <p:sldId id="971" r:id="rId96"/>
    <p:sldId id="970" r:id="rId97"/>
    <p:sldId id="969" r:id="rId98"/>
    <p:sldId id="960" r:id="rId99"/>
    <p:sldId id="964" r:id="rId100"/>
    <p:sldId id="984" r:id="rId101"/>
    <p:sldId id="966" r:id="rId102"/>
    <p:sldId id="853" r:id="rId103"/>
    <p:sldId id="850" r:id="rId104"/>
    <p:sldId id="972" r:id="rId105"/>
    <p:sldId id="851" r:id="rId106"/>
    <p:sldId id="852" r:id="rId107"/>
    <p:sldId id="854" r:id="rId108"/>
    <p:sldId id="855" r:id="rId109"/>
    <p:sldId id="751" r:id="rId110"/>
    <p:sldId id="752" r:id="rId111"/>
    <p:sldId id="974" r:id="rId112"/>
    <p:sldId id="978" r:id="rId113"/>
    <p:sldId id="973" r:id="rId114"/>
    <p:sldId id="980" r:id="rId115"/>
    <p:sldId id="981" r:id="rId116"/>
    <p:sldId id="982" r:id="rId117"/>
    <p:sldId id="861" r:id="rId118"/>
    <p:sldId id="869" r:id="rId119"/>
    <p:sldId id="874" r:id="rId120"/>
    <p:sldId id="870" r:id="rId121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9AC45"/>
    <a:srgbClr val="FFCCFF"/>
    <a:srgbClr val="66FF66"/>
    <a:srgbClr val="00CC66"/>
    <a:srgbClr val="CDDDAD"/>
    <a:srgbClr val="AEAC68"/>
    <a:srgbClr val="BFBE87"/>
    <a:srgbClr val="FFFFCC"/>
    <a:srgbClr val="D6C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524" autoAdjust="0"/>
    <p:restoredTop sz="81762" autoAdjust="0"/>
  </p:normalViewPr>
  <p:slideViewPr>
    <p:cSldViewPr>
      <p:cViewPr varScale="1">
        <p:scale>
          <a:sx n="60" d="100"/>
          <a:sy n="60" d="100"/>
        </p:scale>
        <p:origin x="516" y="78"/>
      </p:cViewPr>
      <p:guideLst>
        <p:guide orient="horz" pos="264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l" defTabSz="914818">
              <a:defRPr sz="1200"/>
            </a:lvl1pPr>
          </a:lstStyle>
          <a:p>
            <a:endParaRPr lang="en-US"/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9595" y="2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4818">
              <a:defRPr sz="1200"/>
            </a:lvl1pPr>
          </a:lstStyle>
          <a:p>
            <a:endParaRPr lang="en-US"/>
          </a:p>
        </p:txBody>
      </p:sp>
      <p:sp>
        <p:nvSpPr>
          <p:cNvPr id="361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29988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l" defTabSz="914818">
              <a:defRPr sz="1200"/>
            </a:lvl1pPr>
          </a:lstStyle>
          <a:p>
            <a:endParaRPr lang="en-US"/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9595" y="8829988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4818">
              <a:defRPr sz="1200"/>
            </a:lvl1pPr>
          </a:lstStyle>
          <a:p>
            <a:fld id="{460EB012-D25C-4F32-A2FE-11D7A7BDE9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6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2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l" defTabSz="914818">
              <a:defRPr sz="1200"/>
            </a:lvl1pPr>
          </a:lstStyle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9595" y="2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>
            <a:lvl1pPr algn="r" defTabSz="914818">
              <a:defRPr sz="1200"/>
            </a:lvl1pPr>
          </a:lstStyle>
          <a:p>
            <a:endParaRPr lang="en-US"/>
          </a:p>
        </p:txBody>
      </p:sp>
      <p:sp>
        <p:nvSpPr>
          <p:cNvPr id="139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8500"/>
            <a:ext cx="4651375" cy="3487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1" y="4415791"/>
            <a:ext cx="5607684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29988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l" defTabSz="914818">
              <a:defRPr sz="1200"/>
            </a:lvl1pPr>
          </a:lstStyle>
          <a:p>
            <a:endParaRPr lang="en-US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9595" y="8829988"/>
            <a:ext cx="3039219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0" rIns="91422" bIns="45710" numCol="1" anchor="b" anchorCtr="0" compatLnSpc="1">
            <a:prstTxWarp prst="textNoShape">
              <a:avLst/>
            </a:prstTxWarp>
          </a:bodyPr>
          <a:lstStyle>
            <a:lvl1pPr algn="r" defTabSz="914818">
              <a:defRPr sz="1200"/>
            </a:lvl1pPr>
          </a:lstStyle>
          <a:p>
            <a:fld id="{D07CEDC7-BD37-48CA-82C7-8A38CEC023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62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5AC2C-8B5D-4C6E-AFF3-131C3A72D18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85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Talking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4648A-57CE-4CEA-B7AE-03B2F51E4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00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11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with fire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165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with fire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165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toilet</a:t>
            </a:r>
            <a:r>
              <a:rPr lang="en-US" baseline="0" dirty="0" smtClean="0"/>
              <a:t> image from the color research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64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 updated image</a:t>
            </a:r>
            <a:r>
              <a:rPr lang="en-US" baseline="0" dirty="0" smtClean="0"/>
              <a:t> from overlook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through</a:t>
            </a:r>
            <a:r>
              <a:rPr lang="en-US" baseline="0" dirty="0" smtClean="0"/>
              <a:t> land use planning process for the Resource Management Plan Preparation plan to Rod</a:t>
            </a:r>
          </a:p>
          <a:p>
            <a:endParaRPr lang="en-US" baseline="0" dirty="0" smtClean="0"/>
          </a:p>
          <a:p>
            <a:r>
              <a:rPr lang="en-US" baseline="0" dirty="0" smtClean="0"/>
              <a:t>Amending the land use plan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Interim classes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Programmatic EIS’s that affect RMP decisions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4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</a:t>
            </a:r>
            <a:r>
              <a:rPr lang="en-US" baseline="0" dirty="0" smtClean="0"/>
              <a:t> DO YOU SPEND YOUR TIME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Commensurate – the level of management may not be proportional to the visual resource value</a:t>
            </a:r>
          </a:p>
          <a:p>
            <a:endParaRPr lang="en-US" dirty="0" smtClean="0"/>
          </a:p>
          <a:p>
            <a:r>
              <a:rPr lang="en-US" dirty="0" smtClean="0"/>
              <a:t>WHERE DO YOU SPEND YOUR TIME?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87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DOES THE INVENTORY COME INTO PLAY?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 breaking the</a:t>
            </a:r>
            <a:r>
              <a:rPr lang="en-US" baseline="0" dirty="0" smtClean="0"/>
              <a:t> bullet points out into individual slide headings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a list into the</a:t>
            </a:r>
            <a:r>
              <a:rPr lang="en-US" baseline="0" dirty="0" smtClean="0"/>
              <a:t> class as an exercise.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950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work a list into the</a:t>
            </a:r>
            <a:r>
              <a:rPr lang="en-US" baseline="0" dirty="0" smtClean="0"/>
              <a:t> class as an exercise.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6953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01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know your resource. Don’t limit yourself</a:t>
            </a:r>
            <a:r>
              <a:rPr lang="en-US" baseline="0" dirty="0" smtClean="0"/>
              <a:t> to VRI Classes alone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731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734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Indicators:</a:t>
            </a:r>
            <a:r>
              <a:rPr lang="en-US" sz="1000" b="1" baseline="0" dirty="0" smtClean="0"/>
              <a:t> </a:t>
            </a:r>
            <a:r>
              <a:rPr lang="en-US" sz="1000" baseline="0" dirty="0" smtClean="0"/>
              <a:t>Cultural Modification Score within the SQRU</a:t>
            </a:r>
          </a:p>
          <a:p>
            <a:endParaRPr lang="en-US" sz="1000" b="1" baseline="0" dirty="0" smtClean="0"/>
          </a:p>
          <a:p>
            <a:r>
              <a:rPr lang="en-US" sz="1000" b="1" baseline="0" dirty="0" smtClean="0"/>
              <a:t>Current Condition: </a:t>
            </a:r>
            <a:r>
              <a:rPr lang="en-US" sz="1000" baseline="0" dirty="0" smtClean="0"/>
              <a:t>Where and degree of the Cultural Modifications are located and their relevance to land use and populations (Cult. Mod. Map)</a:t>
            </a:r>
          </a:p>
          <a:p>
            <a:endParaRPr lang="en-US" sz="1000" b="1" baseline="0" dirty="0" smtClean="0"/>
          </a:p>
          <a:p>
            <a:r>
              <a:rPr lang="en-US" sz="1000" b="1" baseline="0" dirty="0" smtClean="0"/>
              <a:t>Trends: </a:t>
            </a:r>
            <a:r>
              <a:rPr lang="en-US" sz="1000" baseline="0" dirty="0" smtClean="0"/>
              <a:t>Are these changes under the current RMP consistent with the VRM class objectives? ID those that are outside the VRM objective, remain unchanged, and those areas that are consistent – reference the scoring adjustment in the SQRU.</a:t>
            </a:r>
          </a:p>
          <a:p>
            <a:endParaRPr lang="en-US" sz="1000" b="1" baseline="0" dirty="0" smtClean="0"/>
          </a:p>
          <a:p>
            <a:r>
              <a:rPr lang="en-US" sz="1000" b="1" baseline="0" dirty="0" smtClean="0"/>
              <a:t>Forecast: </a:t>
            </a:r>
            <a:r>
              <a:rPr lang="en-US" sz="1000" baseline="0" dirty="0" smtClean="0"/>
              <a:t>What’s on the horizon – where are the current applications for development being concentrated and for what type of development, what EO and SO and PEIS works underway e.g. 368 corridors.</a:t>
            </a:r>
          </a:p>
          <a:p>
            <a:endParaRPr lang="en-US" sz="1000" baseline="0" dirty="0" smtClean="0"/>
          </a:p>
          <a:p>
            <a:r>
              <a:rPr lang="en-US" sz="1000" b="1" dirty="0" smtClean="0"/>
              <a:t>Key Features: </a:t>
            </a:r>
            <a:r>
              <a:rPr lang="en-US" sz="1000" dirty="0" smtClean="0"/>
              <a:t>Where</a:t>
            </a:r>
            <a:r>
              <a:rPr lang="en-US" sz="1000" baseline="0" dirty="0" smtClean="0"/>
              <a:t> are the high scenic values – WHAT ARE THEY? E.G. SQ-A, High Sensitivity no matter the SQ,- Visibility of landscape.</a:t>
            </a:r>
          </a:p>
          <a:p>
            <a:r>
              <a:rPr lang="en-US" sz="1000" baseline="0" dirty="0" smtClean="0"/>
              <a:t>Compared to resource allocations, special designations, other uses. – Where are the lower SQ areas and have lower levels of sensitivity.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ID the associated uses that benefit from the region’s visual values – Resource uses – example </a:t>
            </a:r>
            <a:r>
              <a:rPr lang="en-US" sz="1000" baseline="0" dirty="0" err="1" smtClean="0"/>
              <a:t>poils</a:t>
            </a:r>
            <a:r>
              <a:rPr lang="en-US" sz="1000" baseline="0" dirty="0" smtClean="0"/>
              <a:t> and gas – Outdoor Recreation (be specific)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8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really important</a:t>
            </a:r>
            <a:r>
              <a:rPr lang="en-US" baseline="0" dirty="0" smtClean="0"/>
              <a:t> to accurately define areas of cultural modifications.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48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REWORK</a:t>
            </a:r>
            <a:r>
              <a:rPr lang="en-US" baseline="0" dirty="0" smtClean="0"/>
              <a:t> THIS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2571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We don’t sell</a:t>
            </a:r>
            <a:r>
              <a:rPr lang="en-US" sz="1000" baseline="0" dirty="0" smtClean="0"/>
              <a:t> or lease or otherwise “use” Visual Resources.  We don’t permit Visual Resources.  We issue Special Recreation permits where the uses benefit from and sometimes alter the quality of setting, 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We authorize land use development and grant Rights-of-Ways that change the landscape’s character which affects visual resources.</a:t>
            </a:r>
          </a:p>
          <a:p>
            <a:endParaRPr lang="en-US" sz="1000" baseline="0" dirty="0" smtClean="0"/>
          </a:p>
          <a:p>
            <a:r>
              <a:rPr lang="en-US" sz="1000" baseline="0" dirty="0" smtClean="0"/>
              <a:t>So marry up VRI information up with current uses and foreseeable needs – collaborate with the other program disciplines.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0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 on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471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Settings characteristics</a:t>
            </a:r>
            <a:r>
              <a:rPr lang="en-US" baseline="0" dirty="0" smtClean="0"/>
              <a:t> – match up with the VRI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529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915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Maybe</a:t>
            </a:r>
            <a:r>
              <a:rPr lang="en-US" sz="1000" b="1" baseline="0" dirty="0" smtClean="0"/>
              <a:t> break these apart into their own slides and incorporated images:</a:t>
            </a:r>
          </a:p>
          <a:p>
            <a:r>
              <a:rPr lang="en-US" sz="1000" b="1" baseline="0" dirty="0" err="1" smtClean="0"/>
              <a:t>Ch</a:t>
            </a:r>
            <a:r>
              <a:rPr lang="en-US" sz="1000" b="1" baseline="0" dirty="0" smtClean="0"/>
              <a:t> 3 – Plan Amendment Doc</a:t>
            </a:r>
          </a:p>
          <a:p>
            <a:r>
              <a:rPr lang="en-US" sz="1000" b="1" baseline="0" dirty="0" smtClean="0"/>
              <a:t>Chapter 4 – Think about it</a:t>
            </a:r>
          </a:p>
          <a:p>
            <a:r>
              <a:rPr lang="en-US" sz="1000" b="1" baseline="0" dirty="0" smtClean="0"/>
              <a:t>Ch. 5 – Garfield County scenic overlay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1343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5396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812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 INTO ON SCREEN EXERCISE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777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Stip</a:t>
            </a:r>
            <a:r>
              <a:rPr lang="en-US" baseline="0" dirty="0" smtClean="0"/>
              <a:t> exemptions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787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2921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002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9412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318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VRM Class objectives</a:t>
            </a:r>
            <a:r>
              <a:rPr lang="en-US" baseline="0" dirty="0" smtClean="0"/>
              <a:t> is the number one reason RMPs are amended.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IS THIS THE RIGHT PLACE – OR SHOULD I MOVE THE TABLE DOWN UNDER ALTERNATIVES DEVELOPMENT?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2415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A: Talk</a:t>
            </a:r>
            <a:r>
              <a:rPr lang="en-US" baseline="0" dirty="0" smtClean="0"/>
              <a:t> about the remanding Rawlins</a:t>
            </a:r>
            <a:endParaRPr lang="en-US" dirty="0" smtClean="0"/>
          </a:p>
          <a:p>
            <a:r>
              <a:rPr lang="en-US" dirty="0" smtClean="0"/>
              <a:t>1. B: VRM Class objectives</a:t>
            </a:r>
            <a:r>
              <a:rPr lang="en-US" baseline="0" dirty="0" smtClean="0"/>
              <a:t> is the number one reason RMPs are amended.</a:t>
            </a:r>
          </a:p>
          <a:p>
            <a:endParaRPr lang="en-US" baseline="0" smtClean="0"/>
          </a:p>
          <a:p>
            <a:endParaRPr lang="en-US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Act: 2,381,133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A: 2,783,605 (7% of area)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B: 2,783,480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C: 2,792,608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D: 2,792,635 (difference between the most ac and least ac = 0.3%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IV – 2% between the most and least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III – 9% between most and least in VRM III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II – 10% between most and least in VRM II 2% difference between A &amp; 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Class objectives is the number one reason RMPs are amended.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they included VRI Factor maps, discussed the VRI Factors and reported out how they’ll be affected, I found that much of the VRM II is covering areas of B and C scenery of Mod and low sensitivity.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reported out that Scenic Quality A is managed under VRM III and IV.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THIS THE RIGHT PLACE – OR SHOULD I MOVE THE TABLE DOWN UNDER ALTERNATIVES DEVELOPMENT?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496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 A: Talk</a:t>
            </a:r>
            <a:r>
              <a:rPr lang="en-US" baseline="0" dirty="0" smtClean="0"/>
              <a:t> about the remanding Rawlins</a:t>
            </a:r>
            <a:endParaRPr lang="en-US" dirty="0" smtClean="0"/>
          </a:p>
          <a:p>
            <a:r>
              <a:rPr lang="en-US" dirty="0" smtClean="0"/>
              <a:t>1. B: VRM Class objectives</a:t>
            </a:r>
            <a:r>
              <a:rPr lang="en-US" baseline="0" dirty="0" smtClean="0"/>
              <a:t> is the number one reason RMPs are amended.</a:t>
            </a:r>
          </a:p>
          <a:p>
            <a:endParaRPr lang="en-US" baseline="0" smtClean="0"/>
          </a:p>
          <a:p>
            <a:endParaRPr lang="en-US" baseline="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 Act: 2,381,133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A: 2,783,605 (7% of area)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B: 2,783,480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C: 2,792,608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Alt. D: 2,792,635 (difference between the most ac and least ac = 0.3%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IV – 2% between the most and least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III – 9% between most and least in VRM III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II – 10% between most and least in VRM II 2% difference between A &amp; B)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VRM Class objectives is the number one reason RMPs are amended.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they included VRI Factor maps, discussed the VRI Factors and reported out how they’ll be affected, I found that much of the VRM II is covering areas of B and C scenery of Mod and low sensitivity.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reported out that Scenic Quality A is managed under VRM III and IV.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 THIS THE RIGHT PLACE – OR SHOULD I MOVE THE TABLE DOWN UNDER ALTERNATIVES DEVELOPMENT?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93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r>
              <a:rPr lang="en-US" baseline="0" dirty="0" smtClean="0"/>
              <a:t> with </a:t>
            </a:r>
            <a:r>
              <a:rPr lang="en-US" dirty="0" smtClean="0"/>
              <a:t>VRM manual (1984/</a:t>
            </a:r>
            <a:r>
              <a:rPr lang="en-US" baseline="0" dirty="0" smtClean="0"/>
              <a:t> 1987)  which over time now contradicts the LUP policy (2006).  New revision of 8400 in surnaming.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058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9443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168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910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347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885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new image – maybe a lattice</a:t>
            </a:r>
            <a:r>
              <a:rPr lang="en-US" baseline="0" dirty="0" smtClean="0"/>
              <a:t> tower example instead that it less dominating and set back from the road a little further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482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Discussion on the types of allowable uses and their impact potential in form, line, color, texture, scale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F5698-2C9B-47BD-8F44-77D57BB5B68F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Discussion on the types of allowable uses and their impact potential in form, line, color, texture, scale</a:t>
            </a: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5F5698-2C9B-47BD-8F44-77D57BB5B68F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change to VRM classes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792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should be under</a:t>
            </a:r>
            <a:r>
              <a:rPr lang="en-US" baseline="0" dirty="0" smtClean="0"/>
              <a:t> project planning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CEDC7-BD37-48CA-82C7-8A38CEC02303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9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Planning 2.0 – objectives, allowable uses, designations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7CEDC7-BD37-48CA-82C7-8A38CEC02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3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Talking Points</a:t>
            </a:r>
          </a:p>
          <a:p>
            <a:r>
              <a:rPr lang="en-US" dirty="0" smtClean="0"/>
              <a:t>Changes: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Objectives</a:t>
            </a:r>
            <a:r>
              <a:rPr lang="en-US" baseline="0" dirty="0" smtClean="0"/>
              <a:t> are resource conditions, they describe outcomes not outputs.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Requirement for specific and measurable objectives.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Under planning 2.0 the objectives are the key element that guides future management and drive the resource management plan.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4648A-57CE-4CEA-B7AE-03B2F51E41E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9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 smtClean="0"/>
              <a:t>Talking Points</a:t>
            </a:r>
          </a:p>
          <a:p>
            <a:r>
              <a:rPr lang="en-US" dirty="0" smtClean="0"/>
              <a:t>Changes: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Objectives</a:t>
            </a:r>
            <a:r>
              <a:rPr lang="en-US" baseline="0" dirty="0" smtClean="0"/>
              <a:t> are resource conditions, they describe outcomes not outputs.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Requirement for specific and measurable objectives.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Under planning 2.0 the objectives are the key element that guides future management and drive the resource management plan.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81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4648A-57CE-4CEA-B7AE-03B2F51E41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81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02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7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3630086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April 2015</a:t>
            </a:r>
          </a:p>
          <a:p>
            <a:pPr lvl="0"/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27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1981990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6369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933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59162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8729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080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74997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1514100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2051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5578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22051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April 2015</a:t>
            </a:r>
          </a:p>
          <a:p>
            <a:pPr lvl="0"/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69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</p:spTree>
    <p:extLst>
      <p:ext uri="{BB962C8B-B14F-4D97-AF65-F5344CB8AC3E}">
        <p14:creationId xmlns:p14="http://schemas.microsoft.com/office/powerpoint/2010/main" val="63064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30" y="1295400"/>
            <a:ext cx="4108862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4607626" y="1305300"/>
            <a:ext cx="4095006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85021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307512" y="3868325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4607627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Section Title ]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5297612" y="1305300"/>
            <a:ext cx="3405019" cy="2233547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29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65" name="Group 164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166" name="Rectangle 165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67" name="Group 16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168" name="Group 16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1" name="Rectangle 17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2" name="Rectangle 171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3" name="Rectangle 17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4" name="Rectangle 17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5" name="Rectangle 174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9" name="Rectangle 178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9" name="Rectangle 16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80" name="TextBox 179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92" name="Picture 19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8782154" y="-24862"/>
            <a:ext cx="361845" cy="173525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</p:spTree>
    <p:extLst>
      <p:ext uri="{BB962C8B-B14F-4D97-AF65-F5344CB8AC3E}">
        <p14:creationId xmlns:p14="http://schemas.microsoft.com/office/powerpoint/2010/main" val="24775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61" r:id="rId2"/>
    <p:sldLayoutId id="2147483862" r:id="rId3"/>
    <p:sldLayoutId id="2147483864" r:id="rId4"/>
    <p:sldLayoutId id="2147483865" r:id="rId5"/>
    <p:sldLayoutId id="21474838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38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April 2018 -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3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60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spc="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sp>
        <p:nvSpPr>
          <p:cNvPr id="8" name="Text Placeholder 8"/>
          <p:cNvSpPr txBox="1">
            <a:spLocks/>
          </p:cNvSpPr>
          <p:nvPr userDrawn="1"/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 spc="3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April 2018</a:t>
            </a:r>
          </a:p>
          <a:p>
            <a:r>
              <a:rPr lang="en-US" dirty="0" smtClean="0"/>
              <a:t>Las Vegas, Nevada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45573"/>
          <a:stretch/>
        </p:blipFill>
        <p:spPr>
          <a:xfrm>
            <a:off x="5802593" y="0"/>
            <a:ext cx="334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0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7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April 2018 -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41" name="Rectangle 40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44" name="Rectangle 43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" name="Picture 6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781968" y="2280492"/>
            <a:ext cx="360570" cy="457750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82154" y="-225"/>
            <a:ext cx="361845" cy="1707614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Text Placeholder 17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Resource Management Planning</a:t>
            </a:r>
          </a:p>
        </p:txBody>
      </p:sp>
      <p:sp>
        <p:nvSpPr>
          <p:cNvPr id="70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April 2018 -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52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1.jpeg"/><Relationship Id="rId5" Type="http://schemas.openxmlformats.org/officeDocument/2006/relationships/image" Target="../media/image76.jpeg"/><Relationship Id="rId10" Type="http://schemas.openxmlformats.org/officeDocument/2006/relationships/image" Target="../media/image122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png"/><Relationship Id="rId9" Type="http://schemas.openxmlformats.org/officeDocument/2006/relationships/image" Target="../media/image80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I’m looking for:</a:t>
            </a:r>
          </a:p>
          <a:p>
            <a:pPr lvl="1"/>
            <a:r>
              <a:rPr lang="en-US" dirty="0" smtClean="0"/>
              <a:t>Evidence that the VRI was indeed considered in the LUP process:</a:t>
            </a:r>
          </a:p>
          <a:p>
            <a:pPr lvl="1"/>
            <a:r>
              <a:rPr lang="en-US" dirty="0" smtClean="0"/>
              <a:t>VRI is the primary source of information when developing alternatives and is properly represented.</a:t>
            </a:r>
          </a:p>
          <a:p>
            <a:pPr lvl="1"/>
            <a:r>
              <a:rPr lang="en-US" dirty="0" smtClean="0"/>
              <a:t>Describes an adequate trend analysis </a:t>
            </a:r>
          </a:p>
          <a:p>
            <a:pPr lvl="1"/>
            <a:r>
              <a:rPr lang="en-US" dirty="0" smtClean="0"/>
              <a:t>VRM Alternatives cross check with other resource concerns, activities, and allocations.</a:t>
            </a:r>
          </a:p>
          <a:p>
            <a:pPr lvl="1"/>
            <a:r>
              <a:rPr lang="en-US" dirty="0" smtClean="0"/>
              <a:t>Impact to VRI factors are adequately disclosed</a:t>
            </a:r>
          </a:p>
          <a:p>
            <a:pPr lvl="1"/>
            <a:r>
              <a:rPr lang="en-US" dirty="0" smtClean="0"/>
              <a:t>A rationale is presented for each alternatives VRM Class objective.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Insights based on WO Reviews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1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sz="2800" dirty="0"/>
              <a:t>Which lands are under higher levels of visual </a:t>
            </a:r>
            <a:r>
              <a:rPr lang="en-US" sz="2800" dirty="0" smtClean="0"/>
              <a:t>protection and why?</a:t>
            </a:r>
            <a:endParaRPr lang="en-US" sz="2800" dirty="0"/>
          </a:p>
          <a:p>
            <a:pPr lvl="1"/>
            <a:r>
              <a:rPr lang="en-US" dirty="0"/>
              <a:t>Protection of scenic quality</a:t>
            </a:r>
          </a:p>
          <a:p>
            <a:pPr lvl="1"/>
            <a:r>
              <a:rPr lang="en-US" dirty="0"/>
              <a:t>National Historic Trails – recent policy shift</a:t>
            </a:r>
          </a:p>
          <a:p>
            <a:pPr lvl="1"/>
            <a:r>
              <a:rPr lang="en-US" dirty="0"/>
              <a:t>Prioritized views from National Parks within the planning area</a:t>
            </a:r>
          </a:p>
          <a:p>
            <a:pPr lvl="1"/>
            <a:r>
              <a:rPr lang="en-US" dirty="0"/>
              <a:t>New residential areas within the BLM land interface</a:t>
            </a:r>
          </a:p>
          <a:p>
            <a:r>
              <a:rPr lang="en-US" sz="2800" dirty="0"/>
              <a:t>And quantify – acres, percent of  </a:t>
            </a:r>
            <a:r>
              <a:rPr lang="en-US" sz="2800" dirty="0" smtClean="0"/>
              <a:t>planning area . </a:t>
            </a:r>
            <a:r>
              <a:rPr lang="en-US" sz="2800" dirty="0"/>
              <a:t>. . 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sz="2800" dirty="0"/>
              <a:t>Which lands are under lesser levels of visual </a:t>
            </a:r>
            <a:r>
              <a:rPr lang="en-US" sz="2800" dirty="0" smtClean="0"/>
              <a:t>protection and why?</a:t>
            </a:r>
            <a:endParaRPr lang="en-US" sz="2800" dirty="0"/>
          </a:p>
          <a:p>
            <a:pPr lvl="1"/>
            <a:r>
              <a:rPr lang="en-US" sz="2600" dirty="0"/>
              <a:t>Fluid mineral </a:t>
            </a:r>
            <a:r>
              <a:rPr lang="en-US" sz="2600" dirty="0" smtClean="0"/>
              <a:t>leasing</a:t>
            </a:r>
          </a:p>
          <a:p>
            <a:pPr lvl="1"/>
            <a:r>
              <a:rPr lang="en-US" sz="2600" dirty="0" smtClean="0"/>
              <a:t>Coal leasing</a:t>
            </a:r>
            <a:endParaRPr lang="en-US" sz="2600" dirty="0"/>
          </a:p>
          <a:p>
            <a:pPr lvl="1"/>
            <a:r>
              <a:rPr lang="en-US" sz="2600" dirty="0"/>
              <a:t>Renewable energy development</a:t>
            </a:r>
          </a:p>
          <a:p>
            <a:pPr lvl="1"/>
            <a:r>
              <a:rPr lang="en-US" sz="2600" dirty="0"/>
              <a:t>Transmission Rights-of-Way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295400"/>
            <a:ext cx="6858000" cy="5419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8200" y="3886200"/>
            <a:ext cx="76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98%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4736009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&lt;1%</a:t>
            </a:r>
          </a:p>
          <a:p>
            <a:r>
              <a:rPr lang="en-US" sz="1100" b="1" dirty="0" smtClean="0"/>
              <a:t>33%</a:t>
            </a:r>
          </a:p>
          <a:p>
            <a:r>
              <a:rPr lang="en-US" sz="1100" b="1" dirty="0" smtClean="0"/>
              <a:t>24%</a:t>
            </a:r>
          </a:p>
          <a:p>
            <a:r>
              <a:rPr lang="en-US" sz="1100" b="1" dirty="0" smtClean="0"/>
              <a:t>43%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5705475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&lt;1%</a:t>
            </a:r>
          </a:p>
          <a:p>
            <a:r>
              <a:rPr lang="en-US" sz="1100" b="1" dirty="0" smtClean="0"/>
              <a:t>65%</a:t>
            </a:r>
          </a:p>
          <a:p>
            <a:r>
              <a:rPr lang="en-US" sz="1100" b="1" dirty="0" smtClean="0"/>
              <a:t>25%</a:t>
            </a:r>
          </a:p>
          <a:p>
            <a:r>
              <a:rPr lang="en-US" sz="1100" b="1" dirty="0" smtClean="0"/>
              <a:t>10%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9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123950"/>
            <a:ext cx="6324600" cy="568642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Rehabilitation/ Restoration </a:t>
            </a:r>
            <a:r>
              <a:rPr lang="en-US" dirty="0" smtClean="0"/>
              <a:t>Areas </a:t>
            </a:r>
            <a:r>
              <a:rPr lang="en-US" i="1" dirty="0" smtClean="0"/>
              <a:t>(part of SQRU Cultural Modifications) </a:t>
            </a:r>
            <a:endParaRPr lang="en-US" i="1" strike="sngStrike" dirty="0" smtClean="0">
              <a:solidFill>
                <a:srgbClr val="FFFF00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dirty="0" smtClean="0"/>
              <a:t>Flag areas needing rehab during the inventory and build a list of needs.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Level </a:t>
            </a:r>
            <a:r>
              <a:rPr lang="en-US" dirty="0"/>
              <a:t>of rehab will be determined by the visual objectives assigned in the RMP.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Set goals that are achievable.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Work with the other programs in identifying priority areas</a:t>
            </a:r>
            <a:r>
              <a:rPr lang="en-US" dirty="0" smtClean="0"/>
              <a:t>.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Step down plans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Integrate into  the Regional Mitigation strategy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Management Measures (Actions)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6251575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/>
              <a:t>Abandoned Mine Land: </a:t>
            </a: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Undesignated Travel Routes: </a:t>
            </a:r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Impaired Historic settings (e.g., NSHT):</a:t>
            </a:r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Visual Restoration Management Actions</a:t>
            </a:r>
            <a:endParaRPr lang="en-US" dirty="0"/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0" y="1516903"/>
            <a:ext cx="1916112" cy="1384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640" y="1478409"/>
            <a:ext cx="1232360" cy="140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516903"/>
            <a:ext cx="1644390" cy="1378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tmp\01\Power Point Presentations_2\0-VRM Training\NAEP Conference\Image library\OHVdownload\BL029421O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3351725"/>
            <a:ext cx="207990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tmp\01\Power Point Presentations_2\0-VRM Training\NAEP Conference\Image library\415299088_497b19f11f_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6742" y="3352800"/>
            <a:ext cx="2075165" cy="137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tmp\01\0-blm\Images\NSHT Imgaes\Wagon trai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5169548"/>
            <a:ext cx="1980911" cy="13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99" y="5169548"/>
            <a:ext cx="1980908" cy="1360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C:\tmp\01\0-blm\Images\Color Project_images\Site visits\10-20-03 Moxa Arch Oil &amp; Gas Field\DSCN0075cc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346" y="5169548"/>
            <a:ext cx="2014455" cy="1360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3351725"/>
            <a:ext cx="2188651" cy="138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497656"/>
            <a:ext cx="2081923" cy="1388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0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925" y="1371600"/>
            <a:ext cx="4333875" cy="5181600"/>
          </a:xfrm>
        </p:spPr>
        <p:txBody>
          <a:bodyPr/>
          <a:lstStyle/>
          <a:p>
            <a:r>
              <a:rPr lang="en-US" dirty="0" smtClean="0"/>
              <a:t>Land Use Plan Amendments</a:t>
            </a:r>
            <a:endParaRPr lang="en-US" dirty="0"/>
          </a:p>
          <a:p>
            <a:pPr lvl="1"/>
            <a:r>
              <a:rPr lang="en-US" dirty="0"/>
              <a:t>What if there is 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scenario </a:t>
            </a:r>
            <a:r>
              <a:rPr lang="en-US" dirty="0"/>
              <a:t>that you didn’t foresee</a:t>
            </a:r>
            <a:r>
              <a:rPr lang="en-US" dirty="0" smtClean="0"/>
              <a:t>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Three options</a:t>
            </a:r>
            <a:endParaRPr lang="en-US" dirty="0"/>
          </a:p>
          <a:p>
            <a:pPr marL="752475" lvl="1" indent="-457200">
              <a:buFont typeface="+mj-lt"/>
              <a:buAutoNum type="arabicPeriod"/>
            </a:pPr>
            <a:r>
              <a:rPr lang="en-US" dirty="0" smtClean="0"/>
              <a:t>Deny</a:t>
            </a:r>
            <a:endParaRPr lang="en-US" dirty="0"/>
          </a:p>
          <a:p>
            <a:pPr marL="752475" lvl="1" indent="-457200">
              <a:buFont typeface="+mj-lt"/>
              <a:buAutoNum type="arabicPeriod"/>
            </a:pPr>
            <a:r>
              <a:rPr lang="en-US" dirty="0" smtClean="0"/>
              <a:t>Mitigate</a:t>
            </a:r>
            <a:endParaRPr lang="en-US" dirty="0"/>
          </a:p>
          <a:p>
            <a:pPr marL="752475" lvl="1" indent="-457200">
              <a:buFont typeface="+mj-lt"/>
              <a:buAutoNum type="arabicPeriod"/>
            </a:pPr>
            <a:r>
              <a:rPr lang="en-US" dirty="0" smtClean="0"/>
              <a:t>Amend </a:t>
            </a:r>
            <a:r>
              <a:rPr lang="en-US" dirty="0"/>
              <a:t>the Plan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Amending the RMP VRM Class Objective </a:t>
            </a:r>
            <a:endParaRPr lang="en-US" dirty="0"/>
          </a:p>
        </p:txBody>
      </p:sp>
      <p:pic>
        <p:nvPicPr>
          <p:cNvPr id="7" name="Picture 11" descr="alternatives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4724400" cy="4564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308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701" y="1295400"/>
            <a:ext cx="8479465" cy="5181600"/>
          </a:xfrm>
        </p:spPr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Contemplating </a:t>
            </a:r>
            <a:r>
              <a:rPr lang="en-US" dirty="0" smtClean="0"/>
              <a:t>a land use plan amendment: An </a:t>
            </a:r>
            <a:r>
              <a:rPr lang="en-US" dirty="0"/>
              <a:t>amendment shall be initiated by the need to consider the following criteria </a:t>
            </a:r>
            <a:r>
              <a:rPr lang="en-US" dirty="0" smtClean="0"/>
              <a:t>(</a:t>
            </a:r>
            <a:r>
              <a:rPr lang="en-US" dirty="0"/>
              <a:t>43 CFR 1610.5-5</a:t>
            </a:r>
            <a:r>
              <a:rPr lang="en-US" dirty="0" smtClean="0"/>
              <a:t>):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New </a:t>
            </a:r>
            <a:r>
              <a:rPr lang="en-US" dirty="0"/>
              <a:t>or revised policy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New </a:t>
            </a:r>
            <a:r>
              <a:rPr lang="en-US" dirty="0"/>
              <a:t>data.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 </a:t>
            </a:r>
            <a:r>
              <a:rPr lang="en-US" dirty="0"/>
              <a:t>change in circumstances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Findings </a:t>
            </a:r>
            <a:r>
              <a:rPr lang="en-US" dirty="0"/>
              <a:t>from monitoring and evaluation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 </a:t>
            </a:r>
            <a:r>
              <a:rPr lang="en-US" dirty="0"/>
              <a:t>proposed action that may result in a change in scope of resource uses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 </a:t>
            </a:r>
            <a:r>
              <a:rPr lang="en-US" dirty="0"/>
              <a:t>change in the terms, conditions, and decisions of the approved land use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plan.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599" y="609600"/>
            <a:ext cx="7905307" cy="468313"/>
          </a:xfrm>
        </p:spPr>
        <p:txBody>
          <a:bodyPr/>
          <a:lstStyle/>
          <a:p>
            <a:r>
              <a:rPr lang="en-US" dirty="0" smtClean="0"/>
              <a:t>Non-conforming action/ LUP 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701" y="1295400"/>
            <a:ext cx="8479465" cy="5181600"/>
          </a:xfrm>
        </p:spPr>
        <p:txBody>
          <a:bodyPr/>
          <a:lstStyle/>
          <a:p>
            <a:r>
              <a:rPr lang="en-US" i="1" dirty="0" smtClean="0">
                <a:solidFill>
                  <a:srgbClr val="FFC000"/>
                </a:solidFill>
              </a:rPr>
              <a:t>Contemplating </a:t>
            </a:r>
            <a:r>
              <a:rPr lang="en-US" dirty="0" smtClean="0"/>
              <a:t>a land use plan amendment:  Also carefully consider </a:t>
            </a:r>
            <a:r>
              <a:rPr lang="en-US" dirty="0"/>
              <a:t>and </a:t>
            </a:r>
            <a:r>
              <a:rPr lang="en-US" dirty="0" smtClean="0"/>
              <a:t>evaluate </a:t>
            </a:r>
            <a:r>
              <a:rPr lang="en-US" dirty="0"/>
              <a:t>before making the final decision to amend the VRM class objectives: </a:t>
            </a:r>
          </a:p>
          <a:p>
            <a:pPr lvl="1"/>
            <a:r>
              <a:rPr lang="en-US" dirty="0" smtClean="0"/>
              <a:t>Existing </a:t>
            </a:r>
            <a:r>
              <a:rPr lang="en-US" dirty="0"/>
              <a:t>land use </a:t>
            </a:r>
            <a:r>
              <a:rPr lang="en-US" dirty="0">
                <a:solidFill>
                  <a:srgbClr val="FFC000"/>
                </a:solidFill>
              </a:rPr>
              <a:t>plan’s rationale </a:t>
            </a:r>
            <a:r>
              <a:rPr lang="en-US" dirty="0"/>
              <a:t>for the current VRM class objective. 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 </a:t>
            </a:r>
            <a:r>
              <a:rPr lang="en-US" dirty="0">
                <a:solidFill>
                  <a:srgbClr val="FFC000"/>
                </a:solidFill>
              </a:rPr>
              <a:t>public benefits </a:t>
            </a:r>
            <a:r>
              <a:rPr lang="en-US" dirty="0"/>
              <a:t>associated with the proposed action’s purpose and </a:t>
            </a:r>
            <a:r>
              <a:rPr lang="en-US" dirty="0" smtClean="0"/>
              <a:t>need outweigh </a:t>
            </a:r>
            <a:r>
              <a:rPr lang="en-US" dirty="0"/>
              <a:t>the public benefits associated with the purpose and protection level of the current VRM class objective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Effects </a:t>
            </a:r>
            <a:r>
              <a:rPr lang="en-US" dirty="0"/>
              <a:t>on </a:t>
            </a:r>
            <a:r>
              <a:rPr lang="en-US" dirty="0">
                <a:solidFill>
                  <a:srgbClr val="FFC000"/>
                </a:solidFill>
              </a:rPr>
              <a:t>other resource values </a:t>
            </a:r>
            <a:r>
              <a:rPr lang="en-US" dirty="0"/>
              <a:t>and land use plan decisions that may </a:t>
            </a:r>
            <a:r>
              <a:rPr lang="en-US" dirty="0" smtClean="0"/>
              <a:t>result </a:t>
            </a:r>
            <a:r>
              <a:rPr lang="en-US" dirty="0"/>
              <a:t>from modifying the level of visual resource protection. </a:t>
            </a:r>
          </a:p>
          <a:p>
            <a:pPr lvl="1"/>
            <a:r>
              <a:rPr lang="en-US" dirty="0" smtClean="0">
                <a:solidFill>
                  <a:srgbClr val="FFC000"/>
                </a:solidFill>
              </a:rPr>
              <a:t>The </a:t>
            </a:r>
            <a:r>
              <a:rPr lang="en-US" dirty="0">
                <a:solidFill>
                  <a:srgbClr val="FFC000"/>
                </a:solidFill>
              </a:rPr>
              <a:t>need to compensate </a:t>
            </a:r>
            <a:r>
              <a:rPr lang="en-US" dirty="0"/>
              <a:t>for any loss of or reduction to visual resource </a:t>
            </a:r>
            <a:r>
              <a:rPr lang="en-US" dirty="0" smtClean="0"/>
              <a:t>value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599" y="609600"/>
            <a:ext cx="7905307" cy="468313"/>
          </a:xfrm>
        </p:spPr>
        <p:txBody>
          <a:bodyPr/>
          <a:lstStyle/>
          <a:p>
            <a:r>
              <a:rPr lang="en-US" dirty="0" smtClean="0"/>
              <a:t>Non-conforming action/ LUP 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4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701" y="1295400"/>
            <a:ext cx="8479465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i="1" dirty="0" smtClean="0">
                <a:solidFill>
                  <a:srgbClr val="FFC000"/>
                </a:solidFill>
              </a:rPr>
              <a:t>Contemplating </a:t>
            </a:r>
            <a:r>
              <a:rPr lang="en-US" dirty="0" smtClean="0"/>
              <a:t>a land use plan amendment:  Also carefully consider </a:t>
            </a:r>
            <a:r>
              <a:rPr lang="en-US" dirty="0"/>
              <a:t>and </a:t>
            </a:r>
            <a:r>
              <a:rPr lang="en-US" dirty="0" smtClean="0"/>
              <a:t>evaluate </a:t>
            </a:r>
            <a:r>
              <a:rPr lang="en-US" dirty="0"/>
              <a:t>before making the final decision to amend the VRM class objectives: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The </a:t>
            </a:r>
            <a:r>
              <a:rPr lang="en-US" dirty="0"/>
              <a:t>BLM shall disclose the impacts to visual resources and explain the </a:t>
            </a:r>
            <a:r>
              <a:rPr lang="en-US" dirty="0">
                <a:solidFill>
                  <a:srgbClr val="FFC000"/>
                </a:solidFill>
              </a:rPr>
              <a:t>tradeoffs </a:t>
            </a:r>
            <a:r>
              <a:rPr lang="en-US" dirty="0" smtClean="0">
                <a:solidFill>
                  <a:srgbClr val="FFC000"/>
                </a:solidFill>
              </a:rPr>
              <a:t>and </a:t>
            </a:r>
            <a:r>
              <a:rPr lang="en-US" dirty="0">
                <a:solidFill>
                  <a:srgbClr val="FFC000"/>
                </a:solidFill>
              </a:rPr>
              <a:t>benefits </a:t>
            </a:r>
            <a:r>
              <a:rPr lang="en-US" dirty="0"/>
              <a:t>of amending the land use plan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In </a:t>
            </a:r>
            <a:r>
              <a:rPr lang="en-US" dirty="0"/>
              <a:t>circumstances in which a land use plan amendment allows a proposed action </a:t>
            </a:r>
            <a:r>
              <a:rPr lang="en-US" dirty="0" smtClean="0"/>
              <a:t>to </a:t>
            </a:r>
            <a:r>
              <a:rPr lang="en-US" dirty="0"/>
              <a:t>move forward, conditions of approval shall </a:t>
            </a:r>
            <a:r>
              <a:rPr lang="en-US" dirty="0">
                <a:solidFill>
                  <a:srgbClr val="FFC000"/>
                </a:solidFill>
              </a:rPr>
              <a:t>include mitigation of adverse visual resource impact </a:t>
            </a:r>
            <a:r>
              <a:rPr lang="en-US" dirty="0"/>
              <a:t>and evaluation of the opportunities for </a:t>
            </a:r>
            <a:r>
              <a:rPr lang="en-US" dirty="0">
                <a:solidFill>
                  <a:srgbClr val="FFC000"/>
                </a:solidFill>
              </a:rPr>
              <a:t>compensatory mitigation </a:t>
            </a:r>
            <a:r>
              <a:rPr lang="en-US" dirty="0"/>
              <a:t>for recovering lost or reduced value to the VRI factors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00"/>
                </a:solidFill>
              </a:rPr>
              <a:t>list of restoration areas)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8599" y="609600"/>
            <a:ext cx="7905307" cy="468313"/>
          </a:xfrm>
        </p:spPr>
        <p:txBody>
          <a:bodyPr/>
          <a:lstStyle/>
          <a:p>
            <a:r>
              <a:rPr lang="en-US" dirty="0" smtClean="0"/>
              <a:t>Non-conforming action/ LUP Amendment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Use Planning Process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790700" y="1076324"/>
            <a:ext cx="5905500" cy="5781675"/>
          </a:xfrm>
          <a:prstGeom prst="rect">
            <a:avLst/>
          </a:prstGeom>
          <a:solidFill>
            <a:srgbClr val="CDD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8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49547"/>
            <a:ext cx="7696200" cy="57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9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4953000" cy="5181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Renewable Energy and </a:t>
            </a:r>
            <a:r>
              <a:rPr lang="en-US" dirty="0" smtClean="0"/>
              <a:t>VRM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West-wide </a:t>
            </a:r>
            <a:r>
              <a:rPr lang="en-US" dirty="0"/>
              <a:t>Energy Corridor Programmatic EIS –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IOPs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Wind Energy PEIS 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15 Amendments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Geothermal PEIS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Comprehensive list of BMPs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Solar PEIS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17 Solar Energy </a:t>
            </a:r>
            <a:r>
              <a:rPr lang="en-US" dirty="0" smtClean="0"/>
              <a:t>Zones</a:t>
            </a:r>
          </a:p>
          <a:p>
            <a:pPr lvl="1">
              <a:spcAft>
                <a:spcPts val="600"/>
              </a:spcAft>
            </a:pPr>
            <a:r>
              <a:rPr lang="en-US" smtClean="0"/>
              <a:t>BMPs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pic>
        <p:nvPicPr>
          <p:cNvPr id="7" name="Picture 2" descr="C:\tmp\2014_Las vegas Training_Mike Brown\west wide\WWEC_FPEIS_FrontI_Page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148" y="1143000"/>
            <a:ext cx="1950027" cy="252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tmp\2014_Las vegas Training_Mike Brown\Vol1Cover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4581" y="1905000"/>
            <a:ext cx="1950027" cy="2523564"/>
          </a:xfrm>
          <a:prstGeom prst="rect">
            <a:avLst/>
          </a:prstGeom>
          <a:noFill/>
          <a:effectLst>
            <a:outerShdw blurRad="50800" dist="50800" dir="18000000" algn="ctr" rotWithShape="0">
              <a:srgbClr val="000000">
                <a:alpha val="5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tmp\2014_Las vegas Training_Mike Brown\geotjhe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7356" y="2848253"/>
            <a:ext cx="1957387" cy="2533089"/>
          </a:xfrm>
          <a:prstGeom prst="rect">
            <a:avLst/>
          </a:prstGeom>
          <a:noFill/>
          <a:effectLst>
            <a:outerShdw blurRad="50800" dist="50800" dir="18000000" algn="ctr" rotWithShape="0">
              <a:srgbClr val="000000">
                <a:alpha val="5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tmp\2014_Las vegas Training_Mike Brown\solar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038600"/>
            <a:ext cx="1985962" cy="2569543"/>
          </a:xfrm>
          <a:prstGeom prst="rect">
            <a:avLst/>
          </a:prstGeom>
          <a:noFill/>
          <a:effectLst>
            <a:outerShdw blurRad="50800" dist="50800" dir="18600000" algn="ctr" rotWithShape="0">
              <a:srgbClr val="000000">
                <a:alpha val="6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61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447800"/>
            <a:ext cx="77724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What do you do when you have no VRM objectives for an area of public land?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Develop interim classes using guidelines </a:t>
            </a:r>
            <a:r>
              <a:rPr lang="en-US" dirty="0" smtClean="0"/>
              <a:t>from </a:t>
            </a:r>
            <a:r>
              <a:rPr lang="en-US" dirty="0"/>
              <a:t>H-8410-1</a:t>
            </a:r>
            <a:r>
              <a:rPr lang="en-US" dirty="0" smtClean="0"/>
              <a:t>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 surrogate </a:t>
            </a:r>
            <a:r>
              <a:rPr lang="en-US" dirty="0"/>
              <a:t>process to bring </a:t>
            </a:r>
            <a:r>
              <a:rPr lang="en-US" dirty="0" smtClean="0"/>
              <a:t>non-compliant </a:t>
            </a:r>
            <a:r>
              <a:rPr lang="en-US" dirty="0"/>
              <a:t>land use plans </a:t>
            </a:r>
            <a:r>
              <a:rPr lang="en-US" dirty="0" smtClean="0"/>
              <a:t>into interim compliance </a:t>
            </a:r>
            <a:r>
              <a:rPr lang="en-US" dirty="0"/>
              <a:t>with VRM </a:t>
            </a:r>
            <a:r>
              <a:rPr lang="en-US" dirty="0" smtClean="0"/>
              <a:t>policy.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Interim management </a:t>
            </a:r>
            <a:r>
              <a:rPr lang="en-US" dirty="0"/>
              <a:t>classes </a:t>
            </a:r>
            <a:r>
              <a:rPr lang="en-US" dirty="0" smtClean="0"/>
              <a:t>should </a:t>
            </a:r>
            <a:r>
              <a:rPr lang="en-US" dirty="0"/>
              <a:t>reflect </a:t>
            </a:r>
            <a:r>
              <a:rPr lang="en-US" dirty="0" smtClean="0"/>
              <a:t>existing decisions within </a:t>
            </a:r>
            <a:r>
              <a:rPr lang="en-US" dirty="0"/>
              <a:t>the </a:t>
            </a:r>
            <a:r>
              <a:rPr lang="en-US" dirty="0" smtClean="0"/>
              <a:t>RMP.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 plan amendment is not required unless the project driving the VRM evaluation requires one</a:t>
            </a:r>
            <a:r>
              <a:rPr lang="en-US" dirty="0" smtClean="0"/>
              <a:t>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conclusion of the appropriate interim management should be the result of a NEPA analysis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Is a VRI needed?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Interim VRM Classes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16608"/>
            <a:ext cx="7239000" cy="482479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1999" y="1295400"/>
            <a:ext cx="5105401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/>
              <a:t>Night Sky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Emerging Issues</a:t>
            </a:r>
            <a:endParaRPr lang="en-US" dirty="0"/>
          </a:p>
        </p:txBody>
      </p:sp>
      <p:pic>
        <p:nvPicPr>
          <p:cNvPr id="11" name="Picture 5" descr="nightskyusa_nob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1077913"/>
            <a:ext cx="2398777" cy="1455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07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95400"/>
            <a:ext cx="7772400" cy="4724400"/>
          </a:xfrm>
        </p:spPr>
        <p:txBody>
          <a:bodyPr/>
          <a:lstStyle/>
          <a:p>
            <a:pPr lvl="1"/>
            <a:r>
              <a:rPr lang="en-US" dirty="0" smtClean="0"/>
              <a:t>Build a robust AMS</a:t>
            </a:r>
          </a:p>
          <a:p>
            <a:pPr lvl="1"/>
            <a:r>
              <a:rPr lang="en-US" dirty="0" smtClean="0"/>
              <a:t>VRM Goals, objectives, issues</a:t>
            </a:r>
            <a:endParaRPr lang="en-US" dirty="0"/>
          </a:p>
          <a:p>
            <a:pPr lvl="1"/>
            <a:r>
              <a:rPr lang="en-US" dirty="0"/>
              <a:t>Inventory – VRI Classes, Scenic Quality, Sensitivity, Distance Zones – Acres and percent area</a:t>
            </a:r>
          </a:p>
          <a:p>
            <a:pPr lvl="1"/>
            <a:r>
              <a:rPr lang="en-US" dirty="0"/>
              <a:t>Description of landscape</a:t>
            </a:r>
          </a:p>
          <a:p>
            <a:pPr lvl="1"/>
            <a:r>
              <a:rPr lang="en-US" dirty="0"/>
              <a:t>Current management  classes</a:t>
            </a:r>
          </a:p>
          <a:p>
            <a:pPr lvl="1"/>
            <a:r>
              <a:rPr lang="en-US" dirty="0"/>
              <a:t>How the management of visual values shifts under the alternatives</a:t>
            </a:r>
          </a:p>
          <a:p>
            <a:pPr lvl="1"/>
            <a:r>
              <a:rPr lang="en-US" dirty="0"/>
              <a:t>Impact analysis – VRM Class impact on VRI values</a:t>
            </a:r>
          </a:p>
          <a:p>
            <a:pPr lvl="1"/>
            <a:r>
              <a:rPr lang="en-US" dirty="0"/>
              <a:t>What are the allowable uses within the VRM Class designations creating visual change  </a:t>
            </a:r>
          </a:p>
          <a:p>
            <a:pPr lvl="1"/>
            <a:r>
              <a:rPr lang="en-US" dirty="0"/>
              <a:t>Explanation behind why certain VRM Classes were designated – especially when VRM Classes are not commensurate with VRI values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 Checklist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VRM Manual Section 8400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Visual resource management objectives established within the RMP in conformance with the land use allocations.</a:t>
            </a:r>
            <a:endParaRPr lang="en-US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Handbook H-8410-1: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Consider visual values throughout the land use planning process and when </a:t>
            </a:r>
            <a:r>
              <a:rPr lang="en-US" dirty="0" smtClean="0">
                <a:solidFill>
                  <a:srgbClr val="FFC000"/>
                </a:solidFill>
              </a:rPr>
              <a:t>assigning</a:t>
            </a:r>
            <a:r>
              <a:rPr lang="en-US" dirty="0" smtClean="0"/>
              <a:t> VRM class objectives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Management decisions in the RMP must reflect the value of visual resources.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VRM Class boundaries are adjusted to reflect the resource allocations decisions made with the RMPs.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RMP Planning Policy Directives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4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295400"/>
            <a:ext cx="846117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Planning Decision Hierarchy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srgbClr val="FFFF00"/>
                </a:solidFill>
              </a:rPr>
              <a:t>Desired </a:t>
            </a:r>
            <a:r>
              <a:rPr lang="en-US" dirty="0" smtClean="0">
                <a:solidFill>
                  <a:srgbClr val="FFFF00"/>
                </a:solidFill>
              </a:rPr>
              <a:t>Outcomes: </a:t>
            </a:r>
            <a:r>
              <a:rPr lang="en-US" dirty="0" smtClean="0"/>
              <a:t>goals and objectives of the plan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Goals: </a:t>
            </a:r>
            <a:r>
              <a:rPr lang="en-US" dirty="0" smtClean="0"/>
              <a:t>broad </a:t>
            </a:r>
            <a:r>
              <a:rPr lang="en-US" dirty="0"/>
              <a:t>statements of desired </a:t>
            </a:r>
            <a:r>
              <a:rPr lang="en-US" dirty="0" smtClean="0"/>
              <a:t>conditions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FFC000"/>
                </a:solidFill>
              </a:rPr>
              <a:t>Objectives: </a:t>
            </a:r>
            <a:r>
              <a:rPr lang="en-US" dirty="0" smtClean="0"/>
              <a:t>specific </a:t>
            </a:r>
            <a:r>
              <a:rPr lang="en-US" dirty="0"/>
              <a:t>desired conditions for </a:t>
            </a:r>
            <a:r>
              <a:rPr lang="en-US" dirty="0" smtClean="0"/>
              <a:t>resources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</a:rPr>
              <a:t>Allowable Uses: </a:t>
            </a:r>
            <a:r>
              <a:rPr lang="en-US" dirty="0"/>
              <a:t>activities and </a:t>
            </a:r>
            <a:r>
              <a:rPr lang="en-US" dirty="0" smtClean="0"/>
              <a:t>foreseeable development </a:t>
            </a:r>
            <a:r>
              <a:rPr lang="en-US" dirty="0"/>
              <a:t>that are allowed, restricted, or excluded for all or part of the planning area, </a:t>
            </a:r>
            <a:r>
              <a:rPr lang="en-US" dirty="0" smtClean="0"/>
              <a:t>based on </a:t>
            </a:r>
            <a:r>
              <a:rPr lang="en-US" dirty="0"/>
              <a:t>desired future conditions.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Management </a:t>
            </a:r>
            <a:r>
              <a:rPr lang="en-US" dirty="0" smtClean="0">
                <a:solidFill>
                  <a:srgbClr val="FFFF00"/>
                </a:solidFill>
              </a:rPr>
              <a:t>Actions: </a:t>
            </a:r>
            <a:r>
              <a:rPr lang="en-US" dirty="0"/>
              <a:t>(to achieve desired outcomes) actions anticipated to achieve </a:t>
            </a:r>
            <a:r>
              <a:rPr lang="en-US" dirty="0" smtClean="0"/>
              <a:t>desired outcomes</a:t>
            </a:r>
            <a:r>
              <a:rPr lang="en-US" dirty="0"/>
              <a:t>, including actions to maintain, restore, or improve land health.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RMP Planning Policy Directives</a:t>
            </a:r>
          </a:p>
        </p:txBody>
      </p:sp>
    </p:spTree>
    <p:extLst>
      <p:ext uri="{BB962C8B-B14F-4D97-AF65-F5344CB8AC3E}">
        <p14:creationId xmlns:p14="http://schemas.microsoft.com/office/powerpoint/2010/main" val="26874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057400"/>
            <a:ext cx="8305800" cy="4114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A </a:t>
            </a:r>
            <a:r>
              <a:rPr lang="en-US" dirty="0"/>
              <a:t>concise statement of </a:t>
            </a:r>
            <a:r>
              <a:rPr lang="en-US" b="1" dirty="0">
                <a:solidFill>
                  <a:srgbClr val="FFFF00"/>
                </a:solidFill>
              </a:rPr>
              <a:t>desired resource conditions </a:t>
            </a:r>
            <a:r>
              <a:rPr lang="en-US" dirty="0"/>
              <a:t>developed to guide progress toward one or more goals.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An </a:t>
            </a:r>
            <a:r>
              <a:rPr lang="en-US" dirty="0"/>
              <a:t>objective </a:t>
            </a:r>
            <a:r>
              <a:rPr lang="en-US" dirty="0" smtClean="0"/>
              <a:t>is: </a:t>
            </a:r>
          </a:p>
          <a:p>
            <a:pPr marL="923925" lvl="1" indent="-342900"/>
            <a:r>
              <a:rPr lang="en-US" dirty="0" smtClean="0"/>
              <a:t>specific</a:t>
            </a:r>
            <a:r>
              <a:rPr lang="en-US" dirty="0"/>
              <a:t>, </a:t>
            </a:r>
            <a:endParaRPr lang="en-US" dirty="0" smtClean="0"/>
          </a:p>
          <a:p>
            <a:pPr marL="923925" lvl="1" indent="-342900"/>
            <a:r>
              <a:rPr lang="en-US" dirty="0" smtClean="0"/>
              <a:t>Measurable (</a:t>
            </a:r>
            <a:r>
              <a:rPr lang="en-US" i="1" dirty="0" smtClean="0">
                <a:solidFill>
                  <a:srgbClr val="FFFF00"/>
                </a:solidFill>
              </a:rPr>
              <a:t>contrast rating, cumulative effects</a:t>
            </a:r>
            <a:r>
              <a:rPr lang="en-US" dirty="0" smtClean="0"/>
              <a:t>),  </a:t>
            </a:r>
          </a:p>
          <a:p>
            <a:pPr marL="923925" lvl="1" indent="-342900"/>
            <a:r>
              <a:rPr lang="en-US" dirty="0"/>
              <a:t>h</a:t>
            </a:r>
            <a:r>
              <a:rPr lang="en-US" dirty="0" smtClean="0"/>
              <a:t>as established </a:t>
            </a:r>
            <a:r>
              <a:rPr lang="en-US" dirty="0"/>
              <a:t>time-frames for </a:t>
            </a:r>
            <a:r>
              <a:rPr lang="en-US" dirty="0" smtClean="0"/>
              <a:t>achievement, </a:t>
            </a:r>
          </a:p>
          <a:p>
            <a:pPr marL="923925" lvl="1" indent="-342900"/>
            <a:r>
              <a:rPr lang="en-US" dirty="0" smtClean="0"/>
              <a:t>identify standards to mitigate undesirable effects to resource condition, </a:t>
            </a:r>
          </a:p>
          <a:p>
            <a:pPr marL="923925" lvl="1" indent="-342900"/>
            <a:r>
              <a:rPr lang="en-US" dirty="0" smtClean="0"/>
              <a:t>should provide integrated consideration of resource, environmental, ecological, social, and economic factors.</a:t>
            </a:r>
          </a:p>
          <a:p>
            <a:pPr marL="0" lvl="0" indent="0">
              <a:buNone/>
            </a:pPr>
            <a:endParaRPr lang="en-US" i="1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i="1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133475"/>
            <a:ext cx="8229600" cy="838200"/>
          </a:xfrm>
          <a:prstGeom prst="rect">
            <a:avLst/>
          </a:prstGeom>
        </p:spPr>
        <p:txBody>
          <a:bodyPr/>
          <a:lstStyle/>
          <a:p>
            <a:r>
              <a:rPr lang="en-US" sz="48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Objectives</a:t>
            </a:r>
            <a:endParaRPr lang="en-US" sz="4800" b="1" dirty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 smtClean="0"/>
              <a:t>Visual Resource Management Classes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0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066800"/>
            <a:ext cx="8229600" cy="838200"/>
          </a:xfrm>
          <a:prstGeom prst="rect">
            <a:avLst/>
          </a:prstGeom>
        </p:spPr>
        <p:txBody>
          <a:bodyPr/>
          <a:lstStyle/>
          <a:p>
            <a:r>
              <a:rPr lang="en-US" sz="4800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VRM Class Objectives</a:t>
            </a:r>
            <a:endParaRPr lang="en-US" sz="4800" b="1" dirty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/>
              <a:t>Inventory to Management </a:t>
            </a:r>
            <a:r>
              <a:rPr lang="en-US" dirty="0" smtClean="0"/>
              <a:t>Classes 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r="1" b="7288"/>
          <a:stretch/>
        </p:blipFill>
        <p:spPr bwMode="auto">
          <a:xfrm>
            <a:off x="304799" y="3434316"/>
            <a:ext cx="8121881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9" b="30586"/>
          <a:stretch/>
        </p:blipFill>
        <p:spPr bwMode="auto">
          <a:xfrm>
            <a:off x="267349" y="4958316"/>
            <a:ext cx="8190851" cy="167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28800"/>
            <a:ext cx="8534400" cy="1685926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Directs the management of visual resource factors</a:t>
            </a:r>
          </a:p>
          <a:p>
            <a:pPr lvl="1"/>
            <a:r>
              <a:rPr lang="en-US" dirty="0"/>
              <a:t>The VRM class objectives are </a:t>
            </a:r>
            <a:r>
              <a:rPr lang="en-US" dirty="0">
                <a:solidFill>
                  <a:srgbClr val="FFFF00"/>
                </a:solidFill>
              </a:rPr>
              <a:t>binding</a:t>
            </a:r>
            <a:r>
              <a:rPr lang="en-US" dirty="0"/>
              <a:t> land use plan decisions</a:t>
            </a:r>
          </a:p>
          <a:p>
            <a:pPr lvl="1"/>
            <a:r>
              <a:rPr lang="en-US" dirty="0"/>
              <a:t>Land use authorizations under the RMP’s implementation </a:t>
            </a:r>
            <a:r>
              <a:rPr lang="en-US" dirty="0">
                <a:solidFill>
                  <a:srgbClr val="FFFF00"/>
                </a:solidFill>
              </a:rPr>
              <a:t>must conform</a:t>
            </a:r>
            <a:r>
              <a:rPr lang="en-US" dirty="0"/>
              <a:t> to the land use plan VRM Class Objectives.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816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Land Use Planning Handbook  H-1601-1 </a:t>
            </a:r>
            <a:r>
              <a:rPr lang="en-US" sz="2800" dirty="0" smtClean="0"/>
              <a:t> Appendix C: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B0F0"/>
                </a:solidFill>
              </a:rPr>
              <a:t>Land </a:t>
            </a:r>
            <a:r>
              <a:rPr lang="en-US" dirty="0">
                <a:solidFill>
                  <a:srgbClr val="00B0F0"/>
                </a:solidFill>
              </a:rPr>
              <a:t>Use Plan Decisions: 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Manage </a:t>
            </a:r>
            <a:r>
              <a:rPr lang="en-US" dirty="0"/>
              <a:t>visual resource values in accordance with visual resource management </a:t>
            </a:r>
            <a:r>
              <a:rPr lang="en-US" dirty="0" smtClean="0"/>
              <a:t>objectives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Designate</a:t>
            </a:r>
            <a:r>
              <a:rPr lang="en-US" dirty="0" smtClean="0"/>
              <a:t> </a:t>
            </a:r>
            <a:r>
              <a:rPr lang="en-US" dirty="0"/>
              <a:t>VRM management classes for all areas of BLM land, based on an inventory of visual resources and management considerations for other land uses</a:t>
            </a:r>
            <a:r>
              <a:rPr lang="en-US" dirty="0" smtClean="0"/>
              <a:t>.</a:t>
            </a: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VRM </a:t>
            </a:r>
            <a:r>
              <a:rPr lang="en-US" dirty="0"/>
              <a:t>classes may differ from VRI classes, based on </a:t>
            </a:r>
            <a:r>
              <a:rPr lang="en-US" dirty="0" smtClean="0"/>
              <a:t>management priorities for land uses.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RMP Planning Policy Directives</a:t>
            </a:r>
          </a:p>
        </p:txBody>
      </p:sp>
    </p:spTree>
    <p:extLst>
      <p:ext uri="{BB962C8B-B14F-4D97-AF65-F5344CB8AC3E}">
        <p14:creationId xmlns:p14="http://schemas.microsoft.com/office/powerpoint/2010/main" val="17542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508834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ea typeface="+mj-ea"/>
                <a:cs typeface="+mj-cs"/>
              </a:rPr>
              <a:t>Guides the Transition of the Characteristic Landscape     </a:t>
            </a:r>
            <a:r>
              <a:rPr lang="en-US" sz="2000" i="1" dirty="0" smtClean="0">
                <a:ea typeface="+mj-ea"/>
                <a:cs typeface="+mj-cs"/>
              </a:rPr>
              <a:t>Manage to protect the quality of… </a:t>
            </a:r>
            <a:endParaRPr lang="en-US" sz="2800" i="1" dirty="0" smtClean="0">
              <a:ea typeface="+mj-ea"/>
              <a:cs typeface="+mj-cs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Describing the landscape character at the larger scale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Decisions on the extent  the BLM will allow the landscape to move away from its natural scenic value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 Types of Characteristic Landscapes: </a:t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</a:rPr>
              <a:t>natural, rural agricultural,  rural industrial, rural residential, commercial, urban</a:t>
            </a:r>
            <a:r>
              <a:rPr lang="en-US" dirty="0">
                <a:solidFill>
                  <a:srgbClr val="FFC000"/>
                </a:solidFill>
              </a:rPr>
              <a:t>, suburban, </a:t>
            </a:r>
            <a:r>
              <a:rPr lang="en-US" dirty="0" smtClean="0">
                <a:solidFill>
                  <a:srgbClr val="FFC000"/>
                </a:solidFill>
              </a:rPr>
              <a:t>urban, urban industrial.</a:t>
            </a:r>
            <a:endParaRPr lang="en-US" dirty="0">
              <a:solidFill>
                <a:srgbClr val="FFC000"/>
              </a:solidFill>
            </a:endParaRPr>
          </a:p>
          <a:p>
            <a:pPr lvl="0"/>
            <a:endParaRPr lang="en-US" dirty="0"/>
          </a:p>
          <a:p>
            <a:pPr lvl="0"/>
            <a:endParaRPr lang="en-US" i="1" dirty="0"/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i="1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 smtClean="0"/>
              <a:t>Visual Resource Management Classes 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1745" r="1186"/>
          <a:stretch/>
        </p:blipFill>
        <p:spPr>
          <a:xfrm>
            <a:off x="5273423" y="4573784"/>
            <a:ext cx="1627537" cy="1739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35" t="-2" r="30602" b="1199"/>
          <a:stretch/>
        </p:blipFill>
        <p:spPr>
          <a:xfrm>
            <a:off x="182214" y="4575215"/>
            <a:ext cx="1660284" cy="17323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28358"/>
          <a:stretch/>
        </p:blipFill>
        <p:spPr>
          <a:xfrm>
            <a:off x="9753600" y="2438400"/>
            <a:ext cx="1659866" cy="1732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7"/>
          <a:stretch/>
        </p:blipFill>
        <p:spPr>
          <a:xfrm>
            <a:off x="1880867" y="4572000"/>
            <a:ext cx="1659706" cy="1735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26692"/>
          <a:stretch/>
        </p:blipFill>
        <p:spPr>
          <a:xfrm>
            <a:off x="3597023" y="4576462"/>
            <a:ext cx="1630896" cy="1745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23967"/>
          <a:stretch/>
        </p:blipFill>
        <p:spPr>
          <a:xfrm>
            <a:off x="6977116" y="4580268"/>
            <a:ext cx="1633484" cy="1732331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82214" y="6263259"/>
            <a:ext cx="1660284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Natural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966218" y="6263259"/>
            <a:ext cx="1660284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Suburban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566372" y="6263259"/>
            <a:ext cx="1673812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Rural Industrial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880868" y="6263259"/>
            <a:ext cx="1640000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Naturalistic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260388" y="6264433"/>
            <a:ext cx="1673812" cy="4742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Rural Industrial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629" y="1295400"/>
            <a:ext cx="8613571" cy="1447800"/>
          </a:xfrm>
        </p:spPr>
        <p:txBody>
          <a:bodyPr/>
          <a:lstStyle/>
          <a:p>
            <a:r>
              <a:rPr lang="en-US" dirty="0" smtClean="0"/>
              <a:t>VRM Class Objectives – Defined spatially delineated units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Inventory to Management Classes</a:t>
            </a:r>
          </a:p>
          <a:p>
            <a:endParaRPr lang="en-US" dirty="0"/>
          </a:p>
        </p:txBody>
      </p:sp>
      <p:pic>
        <p:nvPicPr>
          <p:cNvPr id="6" name="Picture 8" descr="C:\tmp\BLM\RMP\Lower Sonoran\VRM\Map_2-3_VRM_B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1605" y="2098721"/>
            <a:ext cx="6884194" cy="4454479"/>
          </a:xfrm>
          <a:prstGeom prst="rect">
            <a:avLst/>
          </a:prstGeom>
          <a:noFill/>
        </p:spPr>
      </p:pic>
      <p:pic>
        <p:nvPicPr>
          <p:cNvPr id="7" name="Picture 6" descr="C:\tmp\BLM\RMP\Lower Sonoran\VRM\Map_2-3_VRM_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4495800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C:\tmp\BLM\RMP\Lower Sonoran\VRM\Map_2-3_VRM_B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3115463"/>
            <a:ext cx="3512344" cy="175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58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</a:t>
            </a:r>
            <a:endParaRPr lang="en-US" dirty="0"/>
          </a:p>
        </p:txBody>
      </p:sp>
      <p:pic>
        <p:nvPicPr>
          <p:cNvPr id="8" name="Picture 9" descr="P101004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085112"/>
            <a:ext cx="2895600" cy="2447925"/>
          </a:xfrm>
          <a:prstGeom prst="rect">
            <a:avLst/>
          </a:prstGeom>
          <a:noFill/>
        </p:spPr>
      </p:pic>
      <p:pic>
        <p:nvPicPr>
          <p:cNvPr id="9" name="Picture 10" descr="Class1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2819400" cy="2590800"/>
          </a:xfrm>
          <a:prstGeom prst="rect">
            <a:avLst/>
          </a:prstGeom>
          <a:noFill/>
        </p:spPr>
      </p:pic>
      <p:pic>
        <p:nvPicPr>
          <p:cNvPr id="10" name="Picture 11" descr="Red_Canyon_0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1"/>
          <a:stretch/>
        </p:blipFill>
        <p:spPr bwMode="auto">
          <a:xfrm>
            <a:off x="4495800" y="1371600"/>
            <a:ext cx="2895600" cy="2590800"/>
          </a:xfrm>
          <a:prstGeom prst="rect">
            <a:avLst/>
          </a:prstGeom>
          <a:noFill/>
        </p:spPr>
      </p:pic>
      <p:pic>
        <p:nvPicPr>
          <p:cNvPr id="11" name="Picture 12" descr="P10100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101152"/>
            <a:ext cx="28194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79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sc pic 027"/>
          <p:cNvPicPr>
            <a:picLocks noChangeAspect="1" noChangeArrowheads="1"/>
          </p:cNvPicPr>
          <p:nvPr/>
        </p:nvPicPr>
        <p:blipFill rotWithShape="1">
          <a:blip r:embed="rId2" cstate="print"/>
          <a:srcRect b="5932"/>
          <a:stretch/>
        </p:blipFill>
        <p:spPr bwMode="auto">
          <a:xfrm>
            <a:off x="0" y="658161"/>
            <a:ext cx="8787740" cy="6199840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7311915" y="342725"/>
            <a:ext cx="1366650" cy="630872"/>
            <a:chOff x="7311915" y="342725"/>
            <a:chExt cx="1366650" cy="630872"/>
          </a:xfrm>
        </p:grpSpPr>
        <p:pic>
          <p:nvPicPr>
            <p:cNvPr id="3" name="Picture 2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915" y="342725"/>
              <a:ext cx="630872" cy="63087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2548" y="362374"/>
              <a:ext cx="696017" cy="611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55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4108862" cy="35814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I Objective: </a:t>
            </a:r>
          </a:p>
          <a:p>
            <a:r>
              <a:rPr lang="en-US" sz="2800" dirty="0"/>
              <a:t>To preserve the existing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i="1" dirty="0" smtClean="0"/>
              <a:t>landscape character</a:t>
            </a:r>
            <a:r>
              <a:rPr lang="en-US" sz="2800" dirty="0" smtClean="0"/>
              <a:t>.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12" name="Content Placeholder 11" descr="Class1a"/>
          <p:cNvPicPr>
            <a:picLocks noGrp="1" noChangeAspect="1" noChangeArrowheads="1"/>
          </p:cNvPicPr>
          <p:nvPr>
            <p:ph idx="1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2822" y="1558774"/>
            <a:ext cx="4309853" cy="4918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13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3889170" cy="2424112"/>
          </a:xfrm>
        </p:spPr>
        <p:txBody>
          <a:bodyPr/>
          <a:lstStyle/>
          <a:p>
            <a:r>
              <a:rPr lang="en-US" sz="2800" dirty="0"/>
              <a:t>Level of change to the </a:t>
            </a:r>
            <a:r>
              <a:rPr lang="en-US" sz="2800" i="1" dirty="0" smtClean="0"/>
              <a:t>characteristic landscape </a:t>
            </a:r>
            <a:r>
              <a:rPr lang="en-US" sz="2800" dirty="0"/>
              <a:t>should be very low; and must not attract attention.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8" name="Picture 6" descr="06840017"/>
          <p:cNvPicPr>
            <a:picLocks noChangeAspect="1" noChangeArrowheads="1"/>
          </p:cNvPicPr>
          <p:nvPr/>
        </p:nvPicPr>
        <p:blipFill rotWithShape="1">
          <a:blip r:embed="rId2" cstate="print"/>
          <a:srcRect t="10374"/>
          <a:stretch/>
        </p:blipFill>
        <p:spPr bwMode="auto">
          <a:xfrm>
            <a:off x="4419600" y="1571625"/>
            <a:ext cx="4291313" cy="4905375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304800" y="3352800"/>
            <a:ext cx="1447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" y="3810000"/>
            <a:ext cx="16383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98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362200"/>
            <a:ext cx="2669970" cy="2424112"/>
          </a:xfrm>
        </p:spPr>
        <p:txBody>
          <a:bodyPr/>
          <a:lstStyle/>
          <a:p>
            <a:r>
              <a:rPr lang="en-US" sz="2800" dirty="0"/>
              <a:t>Provides for natural ecological change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7" name="Picture 7" descr="PA2100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461" y="1371600"/>
            <a:ext cx="3927389" cy="509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32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95400" y="2362200"/>
            <a:ext cx="2669970" cy="2424112"/>
          </a:xfrm>
        </p:spPr>
        <p:txBody>
          <a:bodyPr/>
          <a:lstStyle/>
          <a:p>
            <a:r>
              <a:rPr lang="en-US" sz="2800" dirty="0"/>
              <a:t>Provides for limited management activity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5" name="Picture 7" descr="0320000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6549" y="1371600"/>
            <a:ext cx="3799301" cy="5098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7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0430" y="1600200"/>
            <a:ext cx="4659644" cy="4267200"/>
          </a:xfrm>
        </p:spPr>
        <p:txBody>
          <a:bodyPr/>
          <a:lstStyle/>
          <a:p>
            <a:r>
              <a:rPr lang="en-US" sz="2800" dirty="0" smtClean="0"/>
              <a:t>Examples: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 smtClean="0"/>
              <a:t>Designated Wilderness</a:t>
            </a:r>
            <a:endParaRPr lang="en-US" sz="2600" dirty="0"/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Wilderness Study Areas (WSA</a:t>
            </a:r>
            <a:r>
              <a:rPr lang="en-US" sz="2600" dirty="0" smtClean="0"/>
              <a:t>)</a:t>
            </a:r>
            <a:endParaRPr lang="en-US" sz="2600" dirty="0"/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 smtClean="0"/>
              <a:t>Scenic ACEC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 smtClean="0"/>
              <a:t>Wild Sections of Wild and Scenic Rivers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</a:t>
            </a:r>
            <a:endParaRPr lang="en-US" dirty="0"/>
          </a:p>
        </p:txBody>
      </p:sp>
      <p:pic>
        <p:nvPicPr>
          <p:cNvPr id="7" name="Picture 8" descr="032000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074" y="1571625"/>
            <a:ext cx="3520839" cy="490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9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600200"/>
            <a:ext cx="3889170" cy="2424112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</a:t>
            </a:r>
            <a:r>
              <a:rPr lang="en-US" sz="2800" dirty="0" smtClean="0">
                <a:solidFill>
                  <a:srgbClr val="FFFF00"/>
                </a:solidFill>
              </a:rPr>
              <a:t>II Objective</a:t>
            </a:r>
            <a:r>
              <a:rPr lang="en-US" sz="2800" dirty="0">
                <a:solidFill>
                  <a:srgbClr val="FFFF00"/>
                </a:solidFill>
              </a:rPr>
              <a:t>: </a:t>
            </a:r>
          </a:p>
          <a:p>
            <a:r>
              <a:rPr lang="en-US" sz="2800" dirty="0"/>
              <a:t>To retain the existing </a:t>
            </a:r>
            <a:r>
              <a:rPr lang="en-US" sz="2800" i="1" dirty="0"/>
              <a:t>character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of the landscape.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pic>
        <p:nvPicPr>
          <p:cNvPr id="9" name="Picture 9" descr="Parashant_NM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5" t="1964" r="1482" b="1429"/>
          <a:stretch/>
        </p:blipFill>
        <p:spPr bwMode="auto">
          <a:xfrm>
            <a:off x="4977112" y="1343024"/>
            <a:ext cx="3733801" cy="5153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62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Red_Canyon_0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6933" y="1371600"/>
            <a:ext cx="4309867" cy="5105400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707481"/>
            <a:ext cx="3276600" cy="2424112"/>
          </a:xfrm>
        </p:spPr>
        <p:txBody>
          <a:bodyPr/>
          <a:lstStyle/>
          <a:p>
            <a:r>
              <a:rPr lang="en-US" sz="2800" dirty="0"/>
              <a:t>Level of change to </a:t>
            </a:r>
            <a:r>
              <a:rPr lang="en-US" sz="2800" dirty="0" smtClean="0"/>
              <a:t>the </a:t>
            </a:r>
            <a:r>
              <a:rPr lang="en-US" sz="2800" i="1" dirty="0" smtClean="0"/>
              <a:t>characteristic </a:t>
            </a:r>
            <a:r>
              <a:rPr lang="en-US" sz="2800" i="1" dirty="0"/>
              <a:t>landscape </a:t>
            </a:r>
            <a:r>
              <a:rPr lang="en-US" sz="2800" dirty="0"/>
              <a:t>should be low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143000" y="4495800"/>
            <a:ext cx="6858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8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tmp\images\BLM Daily\9678r trailhead at Heart Mountain in Powell, Wyom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30102"/>
            <a:ext cx="8349129" cy="30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599" y="1676400"/>
            <a:ext cx="8142841" cy="3048000"/>
          </a:xfrm>
        </p:spPr>
        <p:txBody>
          <a:bodyPr/>
          <a:lstStyle/>
          <a:p>
            <a:r>
              <a:rPr lang="en-US" sz="2800" dirty="0"/>
              <a:t>Changes should repeat the basic elements found in the natural features of the landscape – form, line, color, &amp; texture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4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100-0096_IM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4463" y="1285875"/>
            <a:ext cx="5022336" cy="4810125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2819399" cy="3048000"/>
          </a:xfrm>
        </p:spPr>
        <p:txBody>
          <a:bodyPr/>
          <a:lstStyle/>
          <a:p>
            <a:r>
              <a:rPr lang="en-US" sz="2800" dirty="0"/>
              <a:t>Management activities may be seen but should not attract attention of the observer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</a:t>
            </a:r>
            <a:endParaRPr lang="en-US" dirty="0"/>
          </a:p>
        </p:txBody>
      </p:sp>
      <p:pic>
        <p:nvPicPr>
          <p:cNvPr id="6" name="Picture 2" descr="E:\BLM\tmp-1\BLM_11_12_2013 Files transfer\0-blm\Images\Energy\Transmission\Colorado_Ten Mile Creek &amp; other Transmission\Transmission Colorado 02_2012\IMG_0501_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95"/>
          <a:stretch/>
        </p:blipFill>
        <p:spPr bwMode="auto">
          <a:xfrm>
            <a:off x="3438524" y="1143000"/>
            <a:ext cx="5300332" cy="54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2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399" y="1514475"/>
            <a:ext cx="8501529" cy="30480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III Objective: </a:t>
            </a:r>
          </a:p>
          <a:p>
            <a:r>
              <a:rPr lang="en-US" sz="2800" dirty="0"/>
              <a:t>To partially retain the existing character of the landscape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5" name="Picture 2" descr="E:\BLM\tmp-1\BLM_11_12_2013 Files transfer\0-blm\Images\Color Project_images\07_2007 Color Field Research Tour\Johns images\07_18_2007\Boulder Mtn 2\0136_c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20426" b="16534"/>
          <a:stretch/>
        </p:blipFill>
        <p:spPr bwMode="auto">
          <a:xfrm>
            <a:off x="630866" y="3264194"/>
            <a:ext cx="7619999" cy="320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0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5" y="1071360"/>
            <a:ext cx="8793676" cy="58801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5630" y="1219200"/>
            <a:ext cx="8384970" cy="1219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Understand how to incorporate Visual Resource Inventory information into land use planning </a:t>
            </a:r>
            <a:r>
              <a:rPr lang="en-US" dirty="0" smtClean="0">
                <a:solidFill>
                  <a:srgbClr val="002060"/>
                </a:solidFill>
              </a:rPr>
              <a:t>decisions.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5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2438400"/>
            <a:ext cx="3048000" cy="3048000"/>
          </a:xfrm>
        </p:spPr>
        <p:txBody>
          <a:bodyPr/>
          <a:lstStyle/>
          <a:p>
            <a:r>
              <a:rPr lang="en-US" sz="2800" dirty="0" smtClean="0"/>
              <a:t>Level </a:t>
            </a:r>
            <a:r>
              <a:rPr lang="en-US" sz="2800" dirty="0"/>
              <a:t>of change to the </a:t>
            </a:r>
            <a:r>
              <a:rPr lang="en-US" sz="2800" i="1" dirty="0" smtClean="0"/>
              <a:t>characteristic landscape </a:t>
            </a:r>
            <a:r>
              <a:rPr lang="en-US" sz="2800" dirty="0"/>
              <a:t>can be moderate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5" name="Picture 5" descr="P1010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0398" y="1143000"/>
            <a:ext cx="3806402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302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05000"/>
            <a:ext cx="3048000" cy="3048000"/>
          </a:xfrm>
        </p:spPr>
        <p:txBody>
          <a:bodyPr/>
          <a:lstStyle/>
          <a:p>
            <a:r>
              <a:rPr lang="en-US" sz="2800" dirty="0"/>
              <a:t>Management activities may attract attention, but should not dominate the view of the casual observer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6" name="Picture 6" descr="P101001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5105400" cy="434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341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905000"/>
            <a:ext cx="3048000" cy="3048000"/>
          </a:xfrm>
        </p:spPr>
        <p:txBody>
          <a:bodyPr/>
          <a:lstStyle/>
          <a:p>
            <a:r>
              <a:rPr lang="en-US" sz="2800" dirty="0"/>
              <a:t>Change should repeat the basic elements found in the natural landscape – form, line, color, &amp; texture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III</a:t>
            </a:r>
            <a:endParaRPr lang="en-US" dirty="0"/>
          </a:p>
        </p:txBody>
      </p:sp>
      <p:pic>
        <p:nvPicPr>
          <p:cNvPr id="7" name="Picture 8" descr="2VRM_VegetationTo Scree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267070"/>
            <a:ext cx="4038600" cy="52099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58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14478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Class </a:t>
            </a:r>
            <a:r>
              <a:rPr lang="en-US" sz="2800" dirty="0" smtClean="0">
                <a:solidFill>
                  <a:srgbClr val="FFFF00"/>
                </a:solidFill>
              </a:rPr>
              <a:t>IV </a:t>
            </a:r>
            <a:r>
              <a:rPr lang="en-US" dirty="0" smtClean="0">
                <a:solidFill>
                  <a:srgbClr val="FFFF00"/>
                </a:solidFill>
              </a:rPr>
              <a:t>Objective</a:t>
            </a:r>
            <a:r>
              <a:rPr lang="en-US" dirty="0">
                <a:solidFill>
                  <a:srgbClr val="FFFF00"/>
                </a:solidFill>
              </a:rPr>
              <a:t>: </a:t>
            </a:r>
          </a:p>
          <a:p>
            <a:r>
              <a:rPr lang="en-US" dirty="0"/>
              <a:t>To provide for activities that require major modification of the landscape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1026" name="Picture 2" descr="C:\tmp\04_VRM Training_Mike Brown\2017 Las Vegas Course\Class Images\288A0338_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8" r="2557" b="12288"/>
          <a:stretch/>
        </p:blipFill>
        <p:spPr bwMode="auto">
          <a:xfrm>
            <a:off x="457200" y="2949556"/>
            <a:ext cx="7753350" cy="359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0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tmp\04_VRM Training_Mike Brown\Las Cruces NM Short Course\class images\288A0199reduc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r="28164"/>
          <a:stretch/>
        </p:blipFill>
        <p:spPr bwMode="auto">
          <a:xfrm>
            <a:off x="3200399" y="1380460"/>
            <a:ext cx="5486401" cy="50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05000"/>
            <a:ext cx="2514600" cy="3048000"/>
          </a:xfrm>
        </p:spPr>
        <p:txBody>
          <a:bodyPr/>
          <a:lstStyle/>
          <a:p>
            <a:r>
              <a:rPr lang="en-US" sz="2800" dirty="0"/>
              <a:t>Level of change to the landscape can be high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7" name="Picture 2" descr="C:\tmp\images\B2H\362CANON\IMG_6255_c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" t="46004" r="74073" b="20663"/>
          <a:stretch/>
        </p:blipFill>
        <p:spPr bwMode="auto">
          <a:xfrm>
            <a:off x="3071432" y="1380460"/>
            <a:ext cx="5619379" cy="50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43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209800"/>
            <a:ext cx="3381375" cy="3048000"/>
          </a:xfrm>
        </p:spPr>
        <p:txBody>
          <a:bodyPr/>
          <a:lstStyle/>
          <a:p>
            <a:r>
              <a:rPr lang="en-US" sz="2800" dirty="0"/>
              <a:t>Management activities may dominate the view and be the major focus of attention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5" name="Picture 4" descr="IMG_7050_c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0975" y="1295400"/>
            <a:ext cx="46958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905000"/>
            <a:ext cx="3124200" cy="3048000"/>
          </a:xfrm>
        </p:spPr>
        <p:txBody>
          <a:bodyPr/>
          <a:lstStyle/>
          <a:p>
            <a:r>
              <a:rPr lang="en-US" sz="2800" dirty="0"/>
              <a:t>Still minimize impacts through location and design by repeating form, line, color, and texture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Defining </a:t>
            </a:r>
            <a:r>
              <a:rPr lang="en-US" dirty="0" smtClean="0"/>
              <a:t>Management Classes – Class IV</a:t>
            </a:r>
            <a:endParaRPr lang="en-US" dirty="0"/>
          </a:p>
        </p:txBody>
      </p:sp>
      <p:pic>
        <p:nvPicPr>
          <p:cNvPr id="6" name="Picture 9" descr="021202 Hole in Wall Dam Downstre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676400"/>
            <a:ext cx="49530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52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Inventory to Management </a:t>
            </a:r>
            <a:r>
              <a:rPr lang="en-US" dirty="0" smtClean="0"/>
              <a:t>Classes </a:t>
            </a:r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2"/>
          </p:nvPr>
        </p:nvSpPr>
        <p:spPr>
          <a:xfrm>
            <a:off x="228600" y="1305300"/>
            <a:ext cx="4267200" cy="2233547"/>
          </a:xfrm>
        </p:spPr>
        <p:txBody>
          <a:bodyPr/>
          <a:lstStyle/>
          <a:p>
            <a:r>
              <a:rPr lang="en-US" dirty="0" smtClean="0"/>
              <a:t>Final decisions on </a:t>
            </a:r>
            <a:r>
              <a:rPr lang="en-US" dirty="0"/>
              <a:t>Visual Resource Management Classes may or may </a:t>
            </a:r>
            <a:r>
              <a:rPr lang="en-US" dirty="0" smtClean="0"/>
              <a:t>not be </a:t>
            </a:r>
            <a:r>
              <a:rPr lang="en-US" dirty="0" smtClean="0">
                <a:solidFill>
                  <a:srgbClr val="FFFF00"/>
                </a:solidFill>
              </a:rPr>
              <a:t>commensurate</a:t>
            </a:r>
            <a:r>
              <a:rPr lang="en-US" dirty="0" smtClean="0"/>
              <a:t> with Visual Resource </a:t>
            </a:r>
            <a:r>
              <a:rPr lang="en-US" dirty="0"/>
              <a:t>Inventory Classes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862" y="1334803"/>
            <a:ext cx="3334801" cy="5102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 descr="0683002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34068"/>
            <a:ext cx="3810000" cy="318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2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 Use Planning Process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790700" y="1076324"/>
            <a:ext cx="5905500" cy="5781675"/>
          </a:xfrm>
          <a:prstGeom prst="rect">
            <a:avLst/>
          </a:prstGeom>
          <a:solidFill>
            <a:srgbClr val="CDDDA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49547"/>
            <a:ext cx="7696200" cy="5739425"/>
          </a:xfrm>
          <a:prstGeom prst="rect">
            <a:avLst/>
          </a:prstGeom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76600" y="914400"/>
            <a:ext cx="2971800" cy="1066800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 smtClean="0"/>
              <a:t>Serves as the foundation for the entire land use planning process.</a:t>
            </a:r>
            <a:endParaRPr lang="en-US" sz="2800" dirty="0"/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Identify the preliminary </a:t>
            </a:r>
            <a:r>
              <a:rPr lang="en-US" dirty="0" smtClean="0">
                <a:solidFill>
                  <a:srgbClr val="FFFF00"/>
                </a:solidFill>
              </a:rPr>
              <a:t>issues</a:t>
            </a:r>
            <a:r>
              <a:rPr lang="en-US" dirty="0" smtClean="0"/>
              <a:t> and list planning </a:t>
            </a:r>
            <a:r>
              <a:rPr lang="en-US" dirty="0" smtClean="0">
                <a:solidFill>
                  <a:srgbClr val="FFFF00"/>
                </a:solidFill>
              </a:rPr>
              <a:t>questions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Planning </a:t>
            </a:r>
            <a:r>
              <a:rPr lang="en-US" dirty="0">
                <a:solidFill>
                  <a:srgbClr val="FFFF00"/>
                </a:solidFill>
              </a:rPr>
              <a:t>team</a:t>
            </a:r>
            <a:r>
              <a:rPr lang="en-US" dirty="0"/>
              <a:t> </a:t>
            </a:r>
            <a:r>
              <a:rPr lang="en-US" dirty="0" smtClean="0"/>
              <a:t>skills  needed to address the issues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Opinion on the preliminary </a:t>
            </a:r>
            <a:r>
              <a:rPr lang="en-US" dirty="0" smtClean="0">
                <a:solidFill>
                  <a:srgbClr val="FFFF00"/>
                </a:solidFill>
              </a:rPr>
              <a:t>budget requirements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Preliminary </a:t>
            </a:r>
            <a:r>
              <a:rPr lang="en-US" dirty="0"/>
              <a:t>planning </a:t>
            </a:r>
            <a:r>
              <a:rPr lang="en-US" dirty="0" smtClean="0"/>
              <a:t>criteria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Data</a:t>
            </a:r>
            <a:r>
              <a:rPr lang="en-US" dirty="0" smtClean="0"/>
              <a:t> need and requirements – VRI, other data sets </a:t>
            </a:r>
          </a:p>
          <a:p>
            <a:pPr marL="923925" lvl="1" indent="-342900">
              <a:spcAft>
                <a:spcPts val="1200"/>
              </a:spcAft>
            </a:pPr>
            <a:r>
              <a:rPr lang="en-US" dirty="0" smtClean="0"/>
              <a:t>Basis for the Statement of Work (if using a contractor)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22643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1002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15" y="1071360"/>
            <a:ext cx="8793676" cy="58801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5630" y="1219200"/>
            <a:ext cx="8384970" cy="12192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Understand how to incorporate Visual Resource Inventory information into land use planning </a:t>
            </a:r>
            <a:r>
              <a:rPr lang="en-US" dirty="0" smtClean="0">
                <a:solidFill>
                  <a:srgbClr val="002060"/>
                </a:solidFill>
              </a:rPr>
              <a:t>decisions.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</p:txBody>
      </p:sp>
      <p:pic>
        <p:nvPicPr>
          <p:cNvPr id="8" name="Picture 7" descr="planning RMP process2.gi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940" b="40059"/>
          <a:stretch/>
        </p:blipFill>
        <p:spPr>
          <a:xfrm>
            <a:off x="2057400" y="2057400"/>
            <a:ext cx="4572000" cy="4731572"/>
          </a:xfrm>
          <a:prstGeom prst="rect">
            <a:avLst/>
          </a:prstGeom>
          <a:solidFill>
            <a:srgbClr val="FFFF99">
              <a:alpha val="67000"/>
            </a:srgb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7063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3886200" cy="5181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Planning Team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Recreation </a:t>
            </a:r>
            <a:r>
              <a:rPr lang="en-US" dirty="0"/>
              <a:t>usually represents the values of visual resources on the planning team.</a:t>
            </a:r>
          </a:p>
          <a:p>
            <a:pPr lvl="1">
              <a:spcAft>
                <a:spcPts val="1200"/>
              </a:spcAft>
            </a:pP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/>
              <a:t>Should others participate with VRM?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  <p:pic>
        <p:nvPicPr>
          <p:cNvPr id="5" name="Picture 8" descr="100-0006_IM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1219200"/>
            <a:ext cx="3943350" cy="525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60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VRM </a:t>
            </a:r>
            <a:r>
              <a:rPr lang="en-US" dirty="0"/>
              <a:t>Data Needs - Determine status of the visual resource inventory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Is there one?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How old is it?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Do you still have the background support data?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Is it paper (</a:t>
            </a:r>
            <a:r>
              <a:rPr lang="en-US" dirty="0" err="1"/>
              <a:t>mylar</a:t>
            </a:r>
            <a:r>
              <a:rPr lang="en-US" dirty="0"/>
              <a:t>) or electronic?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If electronic then is it updated to current 2011 inventory data standard and entered into the geodatabase?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156271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If </a:t>
            </a:r>
            <a:r>
              <a:rPr lang="en-US" dirty="0"/>
              <a:t>you need to refresh or conduct a new inventory: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Who will do it?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Internal BLM personnel or by a Contractor?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Combination of internal personnel and contractors?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What’s your </a:t>
            </a:r>
            <a:r>
              <a:rPr lang="en-US" dirty="0" smtClean="0"/>
              <a:t>budget?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</a:t>
            </a:r>
          </a:p>
        </p:txBody>
      </p:sp>
    </p:spTree>
    <p:extLst>
      <p:ext uri="{BB962C8B-B14F-4D97-AF65-F5344CB8AC3E}">
        <p14:creationId xmlns:p14="http://schemas.microsoft.com/office/powerpoint/2010/main" val="762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VRM planning  issues and questions to consider:</a:t>
            </a:r>
            <a:endParaRPr lang="en-US" dirty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How can the BLM manage public lands for visual qualities</a:t>
            </a:r>
            <a:r>
              <a:rPr lang="en-US" sz="2000" dirty="0" smtClean="0"/>
              <a:t>? (Wyoming)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What </a:t>
            </a:r>
            <a:r>
              <a:rPr lang="en-US" sz="2000" dirty="0"/>
              <a:t>are current and potential conflicts with managing VRM values and how can they be mitigated</a:t>
            </a:r>
            <a:r>
              <a:rPr lang="en-US" sz="2000" dirty="0" smtClean="0"/>
              <a:t>? (Eastern States)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Is </a:t>
            </a:r>
            <a:r>
              <a:rPr lang="en-US" sz="2000" dirty="0"/>
              <a:t>the visual resources inventory current</a:t>
            </a:r>
            <a:r>
              <a:rPr lang="en-US" sz="2000" dirty="0" smtClean="0"/>
              <a:t>? (Idaho)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Where </a:t>
            </a:r>
            <a:r>
              <a:rPr lang="en-US" sz="2000" dirty="0"/>
              <a:t>are the different visual resource values within the planning area and to what degree should they be protected</a:t>
            </a:r>
            <a:r>
              <a:rPr lang="en-US" sz="2000" dirty="0" smtClean="0"/>
              <a:t>? (Idaho)</a:t>
            </a:r>
            <a:endParaRPr lang="en-US" sz="2000" dirty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Are </a:t>
            </a:r>
            <a:r>
              <a:rPr lang="en-US" sz="2000" dirty="0"/>
              <a:t>the current visual resource management classes appropriate</a:t>
            </a:r>
            <a:r>
              <a:rPr lang="en-US" sz="2000" dirty="0" smtClean="0"/>
              <a:t>? (Idaho)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How </a:t>
            </a:r>
            <a:r>
              <a:rPr lang="en-US" sz="2000" dirty="0"/>
              <a:t>can VRM classes be managed in a manner consistent with resource and social concerns? </a:t>
            </a:r>
            <a:r>
              <a:rPr lang="en-US" sz="2000" dirty="0" smtClean="0"/>
              <a:t>(CA)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How should </a:t>
            </a:r>
            <a:r>
              <a:rPr lang="en-US" sz="2000" dirty="0"/>
              <a:t>VRM classes </a:t>
            </a:r>
            <a:r>
              <a:rPr lang="en-US" sz="2000" dirty="0" smtClean="0"/>
              <a:t>be established for </a:t>
            </a:r>
            <a:r>
              <a:rPr lang="en-US" sz="2000" dirty="0"/>
              <a:t>lands within the decision area that will protect scenic values and/or restore reduced scenic values while accommodating multiple use </a:t>
            </a:r>
            <a:r>
              <a:rPr lang="en-US" sz="2000" dirty="0" smtClean="0"/>
              <a:t>management and sustained yield?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Plan: </a:t>
            </a:r>
            <a:r>
              <a:rPr lang="en-US" dirty="0" smtClean="0"/>
              <a:t>ID preliminary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4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534400" cy="5181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VRM planning  issues and questions to consider:</a:t>
            </a:r>
            <a:endParaRPr lang="en-US" dirty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Were the VRM classes under the current RMP adhered to and enforced</a:t>
            </a:r>
            <a:r>
              <a:rPr lang="en-US" sz="2000" dirty="0" smtClean="0"/>
              <a:t>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How much of the planning areas has been visually modified (the condition of the visual resource)?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What are the trends in the management of visual resources?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How should  scarce visual values be managed?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In what areas do visual values contribute to positive human outcomes the most?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What are important </a:t>
            </a:r>
            <a:r>
              <a:rPr lang="en-US" sz="2000" dirty="0" err="1" smtClean="0"/>
              <a:t>viewsheds</a:t>
            </a:r>
            <a:r>
              <a:rPr lang="en-US" sz="2000" dirty="0" smtClean="0"/>
              <a:t> associated with adjacent land uses and land management jurisdictions?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Where are lands dependent, or designated as places to preserve natural unaffected scenic values?</a:t>
            </a: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/>
              <a:t>Where are the development pressures and what are the visual values in these proximities?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Preparation Plan: ID preliminary issues</a:t>
            </a:r>
          </a:p>
        </p:txBody>
      </p:sp>
    </p:spTree>
    <p:extLst>
      <p:ext uri="{BB962C8B-B14F-4D97-AF65-F5344CB8AC3E}">
        <p14:creationId xmlns:p14="http://schemas.microsoft.com/office/powerpoint/2010/main" val="21677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2026693" y="2590800"/>
            <a:ext cx="2971800" cy="22098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990600" y="2019301"/>
            <a:ext cx="7315200" cy="2800906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905000" y="1943101"/>
            <a:ext cx="2971800" cy="908402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276600" y="952501"/>
            <a:ext cx="2971800" cy="1059802"/>
          </a:xfrm>
          <a:prstGeom prst="ellipse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62500" y="2171701"/>
            <a:ext cx="2628900" cy="1665404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417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2362200"/>
            <a:ext cx="8305800" cy="41148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Should </a:t>
            </a:r>
            <a:r>
              <a:rPr lang="en-US" dirty="0"/>
              <a:t>describe the </a:t>
            </a:r>
            <a:r>
              <a:rPr lang="en-US" dirty="0">
                <a:solidFill>
                  <a:srgbClr val="FFFF00"/>
                </a:solidFill>
              </a:rPr>
              <a:t>current conditions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trends </a:t>
            </a:r>
            <a:r>
              <a:rPr lang="en-US" dirty="0"/>
              <a:t>of the resources and the </a:t>
            </a:r>
            <a:r>
              <a:rPr lang="en-US" dirty="0">
                <a:solidFill>
                  <a:srgbClr val="FFFF00"/>
                </a:solidFill>
              </a:rPr>
              <a:t>uses/activities</a:t>
            </a:r>
            <a:r>
              <a:rPr lang="en-US" dirty="0"/>
              <a:t> in the planning area in sufficient detail to create </a:t>
            </a:r>
            <a:r>
              <a:rPr lang="en-US" dirty="0" smtClean="0"/>
              <a:t>a framework </a:t>
            </a:r>
            <a:r>
              <a:rPr lang="en-US" dirty="0"/>
              <a:t>from which to resolve the planning issues through the development of alternatives</a:t>
            </a:r>
            <a:r>
              <a:rPr lang="en-US" dirty="0" smtClean="0"/>
              <a:t>.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Ten Chapters: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Area Profile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Current Management Direction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Management Opportunities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Consistency/ Coordination with Other Plans (</a:t>
            </a:r>
            <a:r>
              <a:rPr lang="en-US" sz="1800" dirty="0" smtClean="0"/>
              <a:t>Fed/State/County/City)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Specific Mandates and Authority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Scoping Report or Summary thereof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List of Prepares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Glossary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2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Analysis of  the Management </a:t>
            </a:r>
            <a:r>
              <a:rPr lang="en-US" dirty="0"/>
              <a:t>Situation (AMS) 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H-1601 </a:t>
            </a:r>
            <a:r>
              <a:rPr lang="en-US" dirty="0">
                <a:solidFill>
                  <a:srgbClr val="FFC000"/>
                </a:solidFill>
              </a:rPr>
              <a:t>Appendix F-3 </a:t>
            </a:r>
            <a:endParaRPr lang="en-US" dirty="0" smtClean="0">
              <a:solidFill>
                <a:srgbClr val="FFC000"/>
              </a:solidFill>
            </a:endParaRP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Ten Chapters: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Area Profile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Current Management Direction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Management Opportunities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>
                <a:solidFill>
                  <a:srgbClr val="FFC000"/>
                </a:solidFill>
              </a:rPr>
              <a:t>Consistency/ Coordination with Other Plans</a:t>
            </a:r>
            <a:r>
              <a:rPr lang="en-US" dirty="0" smtClean="0"/>
              <a:t> (</a:t>
            </a:r>
            <a:r>
              <a:rPr lang="en-US" sz="1800" dirty="0" smtClean="0"/>
              <a:t>Fed/State/County/City)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Specific Mandates and Authority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Scoping Report or Summary thereof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List of Prepares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Glossary</a:t>
            </a:r>
          </a:p>
          <a:p>
            <a:pPr marL="752475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dirty="0" smtClean="0"/>
              <a:t>References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0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1219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What is our VRM planning area?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53" y="2069502"/>
            <a:ext cx="5778925" cy="433129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340" y="2042527"/>
            <a:ext cx="1291590" cy="1764665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5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32" t="711" r="7477" b="-2568"/>
          <a:stretch/>
        </p:blipFill>
        <p:spPr>
          <a:xfrm>
            <a:off x="8625" y="1066800"/>
            <a:ext cx="8763001" cy="600385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825" y="1295400"/>
            <a:ext cx="8830575" cy="5181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Making </a:t>
            </a:r>
            <a:r>
              <a:rPr lang="en-US" dirty="0" smtClean="0">
                <a:solidFill>
                  <a:srgbClr val="002060"/>
                </a:solidFill>
              </a:rPr>
              <a:t>decisions on managing </a:t>
            </a:r>
            <a:r>
              <a:rPr lang="en-US" dirty="0">
                <a:solidFill>
                  <a:srgbClr val="002060"/>
                </a:solidFill>
              </a:rPr>
              <a:t>scenic </a:t>
            </a:r>
            <a:r>
              <a:rPr lang="en-US" dirty="0" smtClean="0">
                <a:solidFill>
                  <a:srgbClr val="002060"/>
                </a:solidFill>
              </a:rPr>
              <a:t>value . . .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6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1219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What is our VRM planning </a:t>
            </a:r>
            <a:r>
              <a:rPr lang="en-US" dirty="0" smtClean="0"/>
              <a:t>area?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453" y="2069502"/>
            <a:ext cx="5778925" cy="4331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049128"/>
            <a:ext cx="5645743" cy="43370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3646" y="2029384"/>
            <a:ext cx="1293354" cy="1780616"/>
          </a:xfrm>
          <a:prstGeom prst="rect">
            <a:avLst/>
          </a:prstGeom>
        </p:spPr>
      </p:pic>
      <p:sp>
        <p:nvSpPr>
          <p:cNvPr id="9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6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449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21 to 27 unique Interrelationships </a:t>
            </a:r>
            <a:r>
              <a:rPr lang="en-US" dirty="0"/>
              <a:t>between VRI v</a:t>
            </a:r>
            <a:r>
              <a:rPr lang="en-US" dirty="0" smtClean="0"/>
              <a:t>alues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solidFill>
                  <a:srgbClr val="FFFF00"/>
                </a:solidFill>
              </a:rPr>
              <a:t>Class I *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Class II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Class III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Class </a:t>
            </a:r>
            <a:r>
              <a:rPr lang="en-US" dirty="0" smtClean="0"/>
              <a:t>IV</a:t>
            </a:r>
            <a:endParaRPr lang="en-US" dirty="0"/>
          </a:p>
        </p:txBody>
      </p:sp>
      <p:pic>
        <p:nvPicPr>
          <p:cNvPr id="6" name="Picture 2" descr="C:\tmp\01\o-blm\BLM_2\Power Point Presentations_2\NTC\Ely\JPG\MAPs\Ely_Maps_11x17_Page_3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8826" y="2491692"/>
            <a:ext cx="4629150" cy="4084416"/>
          </a:xfrm>
          <a:prstGeom prst="rect">
            <a:avLst/>
          </a:prstGeom>
          <a:noFill/>
        </p:spPr>
      </p:pic>
      <p:pic>
        <p:nvPicPr>
          <p:cNvPr id="7" name="Picture 2" descr="inventCla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1" y="1981200"/>
            <a:ext cx="4648200" cy="3454679"/>
          </a:xfrm>
          <a:prstGeom prst="rect">
            <a:avLst/>
          </a:prstGeom>
          <a:noFill/>
          <a:effectLst>
            <a:outerShdw blurRad="101600" dist="88900" dir="7680000" algn="ctr" rotWithShape="0">
              <a:srgbClr val="808080">
                <a:lumMod val="50000"/>
                <a:alpha val="77000"/>
              </a:srgbClr>
            </a:outerShdw>
          </a:effectLst>
        </p:spPr>
      </p:pic>
      <p:sp>
        <p:nvSpPr>
          <p:cNvPr id="8" name="Rectangle 7"/>
          <p:cNvSpPr/>
          <p:nvPr/>
        </p:nvSpPr>
        <p:spPr bwMode="auto">
          <a:xfrm>
            <a:off x="5334000" y="4151375"/>
            <a:ext cx="3302000" cy="3683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343907" y="3505200"/>
            <a:ext cx="332433" cy="13335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85740" y="2851150"/>
            <a:ext cx="984251" cy="2006600"/>
          </a:xfrm>
          <a:prstGeom prst="rect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73290" y="4154425"/>
            <a:ext cx="337457" cy="368300"/>
          </a:xfrm>
          <a:prstGeom prst="rect">
            <a:avLst/>
          </a:prstGeom>
          <a:noFill/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339849" y="4157320"/>
            <a:ext cx="337457" cy="376580"/>
          </a:xfrm>
          <a:prstGeom prst="rect">
            <a:avLst/>
          </a:prstGeom>
          <a:noFill/>
          <a:ln w="444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295400"/>
            <a:ext cx="526077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VRI Classes        </a:t>
            </a:r>
            <a:r>
              <a:rPr lang="en-US" dirty="0" smtClean="0">
                <a:latin typeface="Calibri"/>
              </a:rPr>
              <a:t>     </a:t>
            </a:r>
            <a:r>
              <a:rPr lang="en-US" sz="800" dirty="0">
                <a:latin typeface="Calibri"/>
              </a:rPr>
              <a:t>.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</a:t>
            </a:r>
            <a:r>
              <a:rPr lang="en-US" dirty="0" smtClean="0">
                <a:latin typeface="Calibri"/>
              </a:rPr>
              <a:t>I	  </a:t>
            </a:r>
            <a:r>
              <a:rPr lang="en-US" dirty="0">
                <a:latin typeface="Calibri"/>
              </a:rPr>
              <a:t>7,032,363   (8</a:t>
            </a:r>
            <a:r>
              <a:rPr lang="en-US" dirty="0" smtClean="0">
                <a:latin typeface="Calibri"/>
              </a:rPr>
              <a:t>%)      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 II	18,951,779 (21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%)</a:t>
            </a:r>
            <a:endParaRPr lang="en-US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III	23,813,554 (26</a:t>
            </a:r>
            <a:r>
              <a:rPr lang="en-US" dirty="0" smtClean="0">
                <a:latin typeface="Calibri"/>
              </a:rPr>
              <a:t>%)</a:t>
            </a:r>
            <a:endParaRPr lang="en-US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IV	40,826,781 (45%)</a:t>
            </a:r>
          </a:p>
          <a:p>
            <a:pPr lvl="0">
              <a:tabLst>
                <a:tab pos="1200150" algn="l"/>
              </a:tabLst>
            </a:pPr>
            <a:endParaRPr lang="en-US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Scenic </a:t>
            </a:r>
            <a:r>
              <a:rPr lang="en-US" u="sng" dirty="0" smtClean="0">
                <a:latin typeface="Calibri"/>
              </a:rPr>
              <a:t>Quality Rating         </a:t>
            </a:r>
            <a:r>
              <a:rPr lang="en-US" dirty="0" smtClean="0">
                <a:latin typeface="Calibri"/>
              </a:rPr>
              <a:t>     </a:t>
            </a:r>
            <a:r>
              <a:rPr lang="en-US" sz="500" dirty="0">
                <a:latin typeface="Calibri"/>
              </a:rPr>
              <a:t>.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	  7,332,472    (9%)  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	38,435,868  (48%)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C	34,914,502  (43%)             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267200" y="1289534"/>
            <a:ext cx="510540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Sensitivity </a:t>
            </a:r>
            <a:r>
              <a:rPr lang="en-US" u="sng" dirty="0" smtClean="0">
                <a:latin typeface="Calibri"/>
              </a:rPr>
              <a:t> Level Rating        </a:t>
            </a:r>
            <a:r>
              <a:rPr lang="en-US" dirty="0" smtClean="0">
                <a:latin typeface="Calibri"/>
              </a:rPr>
              <a:t>  </a:t>
            </a:r>
            <a:r>
              <a:rPr lang="en-US" sz="800" dirty="0">
                <a:solidFill>
                  <a:schemeClr val="bg1"/>
                </a:solidFill>
                <a:latin typeface="Calibri"/>
              </a:rPr>
              <a:t>.</a:t>
            </a:r>
          </a:p>
          <a:p>
            <a:pPr lvl="1">
              <a:tabLst>
                <a:tab pos="1200150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High    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34,674,733 (43%)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Medium  24,698,345 (31%)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Low         20,455,318 (26%)</a:t>
            </a:r>
          </a:p>
          <a:p>
            <a:pPr lvl="0">
              <a:tabLst>
                <a:tab pos="1200150" algn="l"/>
              </a:tabLst>
            </a:pPr>
            <a:endParaRPr lang="en-US" sz="2600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endParaRPr lang="en-US" sz="2000" u="sng" dirty="0" smtClean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Distance </a:t>
            </a:r>
            <a:r>
              <a:rPr lang="en-US" u="sng" dirty="0">
                <a:latin typeface="Calibri"/>
              </a:rPr>
              <a:t>Zones       </a:t>
            </a:r>
            <a:r>
              <a:rPr lang="en-US" u="sng" dirty="0" smtClean="0">
                <a:latin typeface="Calibri"/>
              </a:rPr>
              <a:t>   </a:t>
            </a:r>
            <a:r>
              <a:rPr lang="en-US" sz="500" u="sng" dirty="0" smtClean="0">
                <a:latin typeface="Calibri"/>
              </a:rPr>
              <a:t> </a:t>
            </a:r>
            <a:r>
              <a:rPr lang="en-US" sz="500" dirty="0">
                <a:latin typeface="Calibri"/>
              </a:rPr>
              <a:t>.</a:t>
            </a:r>
          </a:p>
          <a:p>
            <a:pPr lvl="1">
              <a:tabLst>
                <a:tab pos="569913" algn="l"/>
              </a:tabLst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FGrnd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MGrnd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55,783,643 (67%)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Background        9,170,500 (11%)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Seldom Seen   18,644,208  (22%)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8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295400"/>
            <a:ext cx="526077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VRI Classes        </a:t>
            </a:r>
            <a:r>
              <a:rPr lang="en-US" dirty="0" smtClean="0">
                <a:latin typeface="Calibri"/>
              </a:rPr>
              <a:t>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</a:t>
            </a:r>
            <a:r>
              <a:rPr lang="en-US" dirty="0" smtClean="0">
                <a:latin typeface="Calibri"/>
              </a:rPr>
              <a:t>I	  </a:t>
            </a:r>
            <a:r>
              <a:rPr lang="en-US" dirty="0">
                <a:latin typeface="Calibri"/>
              </a:rPr>
              <a:t>7,032,363   (8</a:t>
            </a:r>
            <a:r>
              <a:rPr lang="en-US" dirty="0" smtClean="0">
                <a:latin typeface="Calibri"/>
              </a:rPr>
              <a:t>%)      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 II	18,951,779 (21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%)</a:t>
            </a:r>
            <a:endParaRPr lang="en-US" dirty="0">
              <a:solidFill>
                <a:srgbClr val="FFC000"/>
              </a:solidFill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III	23,813,554 (26</a:t>
            </a:r>
            <a:r>
              <a:rPr lang="en-US" dirty="0" smtClean="0">
                <a:latin typeface="Calibri"/>
              </a:rPr>
              <a:t>%)</a:t>
            </a:r>
            <a:endParaRPr lang="en-US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IV	40,826,781 (45%)</a:t>
            </a:r>
          </a:p>
          <a:p>
            <a:pPr lvl="0">
              <a:tabLst>
                <a:tab pos="1200150" algn="l"/>
              </a:tabLst>
            </a:pPr>
            <a:endParaRPr lang="en-US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Scenic </a:t>
            </a:r>
            <a:r>
              <a:rPr lang="en-US" u="sng" dirty="0" smtClean="0">
                <a:latin typeface="Calibri"/>
              </a:rPr>
              <a:t>Quality Rating     </a:t>
            </a:r>
            <a:endParaRPr lang="en-US" sz="500" dirty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	  7,332,472    (9%)  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	38,435,868  (48%)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C	34,914,502  (43%)             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267200" y="1289534"/>
            <a:ext cx="510540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Sensitivity </a:t>
            </a:r>
            <a:r>
              <a:rPr lang="en-US" u="sng" dirty="0" smtClean="0">
                <a:latin typeface="Calibri"/>
              </a:rPr>
              <a:t> Level Rating        </a:t>
            </a:r>
            <a:r>
              <a:rPr lang="en-US" dirty="0" smtClean="0">
                <a:latin typeface="Calibri"/>
              </a:rPr>
              <a:t> 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High       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34,674,733 (43%)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Medium  24,698,345 (31%)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Low         20,455,318 (26%)</a:t>
            </a:r>
          </a:p>
          <a:p>
            <a:pPr lvl="0">
              <a:tabLst>
                <a:tab pos="1200150" algn="l"/>
              </a:tabLst>
            </a:pPr>
            <a:endParaRPr lang="en-US" sz="2600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endParaRPr lang="en-US" sz="2000" u="sng" dirty="0" smtClean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Distance </a:t>
            </a:r>
            <a:r>
              <a:rPr lang="en-US" u="sng" dirty="0">
                <a:latin typeface="Calibri"/>
              </a:rPr>
              <a:t>Zones     </a:t>
            </a:r>
            <a:endParaRPr lang="en-US" sz="500" dirty="0" smtClean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FGrnd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MGrnd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55,783,643 (67%)</a:t>
            </a:r>
          </a:p>
          <a:p>
            <a:pPr lvl="1">
              <a:tabLst>
                <a:tab pos="569913" algn="l"/>
              </a:tabLst>
            </a:pPr>
            <a:r>
              <a:rPr lang="en-US" dirty="0" smtClean="0">
                <a:latin typeface="Calibri"/>
              </a:rPr>
              <a:t>Background        </a:t>
            </a:r>
            <a:r>
              <a:rPr lang="en-US" dirty="0">
                <a:latin typeface="Calibri"/>
              </a:rPr>
              <a:t>9,170,500 (11%)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Seldom Seen   18,644,208  (22%)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30" y="1295400"/>
            <a:ext cx="526077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VRI Classes        </a:t>
            </a:r>
            <a:r>
              <a:rPr lang="en-US" dirty="0" smtClean="0">
                <a:latin typeface="Calibri"/>
              </a:rPr>
              <a:t>   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</a:t>
            </a:r>
            <a:r>
              <a:rPr lang="en-US" dirty="0" smtClean="0">
                <a:latin typeface="Calibri"/>
              </a:rPr>
              <a:t>I	  </a:t>
            </a:r>
            <a:r>
              <a:rPr lang="en-US" dirty="0">
                <a:latin typeface="Calibri"/>
              </a:rPr>
              <a:t>7,032,363   (8</a:t>
            </a:r>
            <a:r>
              <a:rPr lang="en-US" dirty="0" smtClean="0">
                <a:latin typeface="Calibri"/>
              </a:rPr>
              <a:t>%)      </a:t>
            </a:r>
            <a:endParaRPr lang="en-US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Class II	18,951,779 (21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%)</a:t>
            </a:r>
            <a:endParaRPr lang="en-US" dirty="0">
              <a:solidFill>
                <a:srgbClr val="FFC000"/>
              </a:solidFill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III	23,813,554 (26</a:t>
            </a:r>
            <a:r>
              <a:rPr lang="en-US" dirty="0" smtClean="0">
                <a:latin typeface="Calibri"/>
              </a:rPr>
              <a:t>%)</a:t>
            </a:r>
            <a:endParaRPr lang="en-US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Class IV	40,826,781 (45%)</a:t>
            </a:r>
          </a:p>
          <a:p>
            <a:pPr lvl="0">
              <a:tabLst>
                <a:tab pos="1200150" algn="l"/>
              </a:tabLst>
            </a:pPr>
            <a:endParaRPr lang="en-US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Scenic </a:t>
            </a:r>
            <a:r>
              <a:rPr lang="en-US" u="sng" dirty="0" smtClean="0">
                <a:latin typeface="Calibri"/>
              </a:rPr>
              <a:t>Quality Rating      </a:t>
            </a:r>
            <a:endParaRPr lang="en-US" sz="500" dirty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	  7,332,472    (9%)  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	38,435,868  (48%)             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C	34,914,502  (43%)              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2"/>
          </p:nvPr>
        </p:nvSpPr>
        <p:spPr>
          <a:xfrm>
            <a:off x="4267200" y="1289534"/>
            <a:ext cx="5105400" cy="5181600"/>
          </a:xfrm>
        </p:spPr>
        <p:txBody>
          <a:bodyPr/>
          <a:lstStyle/>
          <a:p>
            <a:pPr lvl="0">
              <a:tabLst>
                <a:tab pos="1200150" algn="l"/>
              </a:tabLst>
            </a:pPr>
            <a:r>
              <a:rPr lang="en-US" u="sng" dirty="0">
                <a:latin typeface="Calibri"/>
              </a:rPr>
              <a:t>Sensitivity </a:t>
            </a:r>
            <a:r>
              <a:rPr lang="en-US" u="sng" dirty="0" smtClean="0">
                <a:latin typeface="Calibri"/>
              </a:rPr>
              <a:t> Level Rating        </a:t>
            </a:r>
            <a:endParaRPr lang="en-US" sz="800" dirty="0">
              <a:latin typeface="Calibri"/>
            </a:endParaRPr>
          </a:p>
          <a:p>
            <a:pPr lvl="1">
              <a:tabLst>
                <a:tab pos="1200150" algn="l"/>
              </a:tabLst>
            </a:pP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High        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34,674,733 (43%)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Medium  24,698,345 (31%)</a:t>
            </a:r>
          </a:p>
          <a:p>
            <a:pPr lvl="1">
              <a:tabLst>
                <a:tab pos="1200150" algn="l"/>
              </a:tabLst>
            </a:pPr>
            <a:r>
              <a:rPr lang="en-US" dirty="0">
                <a:latin typeface="Calibri"/>
              </a:rPr>
              <a:t>Low         20,455,318 (26%)</a:t>
            </a:r>
          </a:p>
          <a:p>
            <a:pPr lvl="0">
              <a:tabLst>
                <a:tab pos="1200150" algn="l"/>
              </a:tabLst>
            </a:pPr>
            <a:endParaRPr lang="en-US" sz="2600" dirty="0">
              <a:latin typeface="Calibri"/>
            </a:endParaRPr>
          </a:p>
          <a:p>
            <a:pPr lvl="0">
              <a:tabLst>
                <a:tab pos="1200150" algn="l"/>
              </a:tabLst>
            </a:pPr>
            <a:endParaRPr lang="en-US" sz="2000" u="sng" dirty="0" smtClean="0">
              <a:latin typeface="Calibri"/>
            </a:endParaRPr>
          </a:p>
          <a:p>
            <a:pPr lvl="0">
              <a:tabLst>
                <a:tab pos="1200150" algn="l"/>
              </a:tabLst>
            </a:pPr>
            <a:r>
              <a:rPr lang="en-US" u="sng" dirty="0" smtClean="0">
                <a:latin typeface="Calibri"/>
              </a:rPr>
              <a:t>Distance </a:t>
            </a:r>
            <a:r>
              <a:rPr lang="en-US" u="sng" dirty="0">
                <a:latin typeface="Calibri"/>
              </a:rPr>
              <a:t>Zones       </a:t>
            </a:r>
            <a:r>
              <a:rPr lang="en-US" u="sng" dirty="0" smtClean="0">
                <a:latin typeface="Calibri"/>
              </a:rPr>
              <a:t>  </a:t>
            </a:r>
            <a:endParaRPr lang="en-US" sz="500" dirty="0">
              <a:latin typeface="Calibri"/>
            </a:endParaRPr>
          </a:p>
          <a:p>
            <a:pPr lvl="1">
              <a:tabLst>
                <a:tab pos="569913" algn="l"/>
              </a:tabLst>
            </a:pP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FGrnd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/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MGrnd</a:t>
            </a:r>
            <a:r>
              <a:rPr lang="en-US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55,783,643 (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67%)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Background        9,170,500 (11%)</a:t>
            </a:r>
          </a:p>
          <a:p>
            <a:pPr lvl="1">
              <a:tabLst>
                <a:tab pos="569913" algn="l"/>
              </a:tabLst>
            </a:pPr>
            <a:r>
              <a:rPr lang="en-US" dirty="0">
                <a:latin typeface="Calibri"/>
              </a:rPr>
              <a:t>Seldom Seen   18,644,208  (22%)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Situation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Understanding the visual resource data</a:t>
            </a:r>
            <a:endParaRPr lang="en-US" sz="2000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ENTER IN MAPS – JORDAN – High SQRU Score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High sensitivity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ADJACENT SCENERY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" t="10001" r="1027" b="13333"/>
          <a:stretch/>
        </p:blipFill>
        <p:spPr>
          <a:xfrm>
            <a:off x="694242" y="2158135"/>
            <a:ext cx="7535358" cy="4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1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Situation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Chapter 2 Area Profile: A.2 Resource-specific information </a:t>
            </a:r>
            <a:endParaRPr lang="en-US" sz="2000" dirty="0" smtClean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Indicators: </a:t>
            </a:r>
            <a:r>
              <a:rPr lang="en-US" dirty="0" smtClean="0"/>
              <a:t>Factors that describe resource condition </a:t>
            </a:r>
            <a:r>
              <a:rPr lang="en-US" i="1" dirty="0" smtClean="0"/>
              <a:t>(e.g., ambient pollutant level) </a:t>
            </a:r>
            <a:endParaRPr lang="en-US" dirty="0" smtClean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Current Condition: </a:t>
            </a:r>
            <a:r>
              <a:rPr lang="en-US" dirty="0" smtClean="0"/>
              <a:t>Location, extent, and current condition of the resource in the planning area.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Trends: </a:t>
            </a:r>
            <a:r>
              <a:rPr lang="en-US" dirty="0" smtClean="0"/>
              <a:t>Degree and direction of change between the present and some point in the past. Is it moving away or toward the current </a:t>
            </a:r>
            <a:r>
              <a:rPr lang="en-US" i="1" dirty="0" smtClean="0">
                <a:solidFill>
                  <a:srgbClr val="FFC000"/>
                </a:solidFill>
              </a:rPr>
              <a:t>desired condition </a:t>
            </a:r>
            <a:r>
              <a:rPr lang="en-US" dirty="0" smtClean="0"/>
              <a:t>based on </a:t>
            </a:r>
            <a:r>
              <a:rPr lang="en-US" i="1" dirty="0" smtClean="0">
                <a:solidFill>
                  <a:srgbClr val="FFC000"/>
                </a:solidFill>
              </a:rPr>
              <a:t>indicators</a:t>
            </a:r>
            <a:r>
              <a:rPr lang="en-US" dirty="0" smtClean="0"/>
              <a:t> (stable, declining, improving).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Forecast: </a:t>
            </a:r>
            <a:r>
              <a:rPr lang="en-US" dirty="0" smtClean="0"/>
              <a:t>Predict changes in the resource condition given the current management and describe the drivers or change agents.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b="1" dirty="0" smtClean="0">
                <a:solidFill>
                  <a:srgbClr val="FFFF00"/>
                </a:solidFill>
              </a:rPr>
              <a:t>Key </a:t>
            </a:r>
            <a:r>
              <a:rPr lang="en-US" b="1" dirty="0">
                <a:solidFill>
                  <a:srgbClr val="FFFF00"/>
                </a:solidFill>
              </a:rPr>
              <a:t>Features: </a:t>
            </a:r>
            <a:r>
              <a:rPr lang="en-US" dirty="0"/>
              <a:t>geographic location, distribution, areas or types of </a:t>
            </a:r>
            <a:r>
              <a:rPr lang="en-US" dirty="0" smtClean="0"/>
              <a:t>resource features </a:t>
            </a:r>
            <a:r>
              <a:rPr lang="en-US" dirty="0"/>
              <a:t>that should guide land use allocation or management decisions.</a:t>
            </a: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Jonah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198" y="4821300"/>
            <a:ext cx="2560199" cy="17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5009702" cy="49884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Indicator of Condition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Condition of </a:t>
            </a:r>
            <a:r>
              <a:rPr lang="en-US" dirty="0"/>
              <a:t>the Visual </a:t>
            </a:r>
            <a:r>
              <a:rPr lang="en-US" dirty="0" smtClean="0"/>
              <a:t>Resource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Trend </a:t>
            </a:r>
            <a:r>
              <a:rPr lang="en-US" dirty="0"/>
              <a:t>of the Visual Resource </a:t>
            </a:r>
            <a:br>
              <a:rPr lang="en-US" dirty="0"/>
            </a:br>
            <a:r>
              <a:rPr lang="en-US" dirty="0"/>
              <a:t>(stabilized, increasing, </a:t>
            </a:r>
            <a:r>
              <a:rPr lang="en-US" dirty="0" smtClean="0"/>
              <a:t>decreasing)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Identifying cultural modifications worthy of visual protection not necessarily within areas of high scenic quality.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Delineating areas in need of visual rehabilitation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676" b="9653"/>
          <a:stretch/>
        </p:blipFill>
        <p:spPr bwMode="auto">
          <a:xfrm>
            <a:off x="6021907" y="1119147"/>
            <a:ext cx="2560199" cy="17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755434"/>
            <a:ext cx="5792340" cy="4475898"/>
          </a:xfrm>
          <a:prstGeom prst="rect">
            <a:avLst/>
          </a:prstGeom>
          <a:ln>
            <a:solidFill>
              <a:srgbClr val="C0504D">
                <a:lumMod val="50000"/>
              </a:srgbClr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198" y="2920949"/>
            <a:ext cx="2569476" cy="18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9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JonahFi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01" y="4876800"/>
            <a:ext cx="2560199" cy="17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5009702" cy="49884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Trends in the condition of </a:t>
            </a:r>
            <a:r>
              <a:rPr lang="en-US" dirty="0"/>
              <a:t>the Visual </a:t>
            </a:r>
            <a:r>
              <a:rPr lang="en-US" dirty="0" smtClean="0"/>
              <a:t>Resource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Stable , increasing</a:t>
            </a:r>
            <a:r>
              <a:rPr lang="en-US" dirty="0"/>
              <a:t>, </a:t>
            </a:r>
            <a:r>
              <a:rPr lang="en-US" dirty="0" smtClean="0"/>
              <a:t>decreasing and character of those changes.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Identifying cultural modifications worthy of visual protection not necessarily within areas of high scenic quality.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 smtClean="0"/>
              <a:t>Delineating areas in need of visual rehabilitation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568" y="1116401"/>
            <a:ext cx="2560199" cy="1978335"/>
          </a:xfrm>
          <a:prstGeom prst="rect">
            <a:avLst/>
          </a:prstGeom>
          <a:ln>
            <a:solidFill>
              <a:srgbClr val="C0504D">
                <a:lumMod val="50000"/>
              </a:srgbClr>
            </a:solidFill>
          </a:ln>
          <a:scene3d>
            <a:camera prst="orthographicFront"/>
            <a:lightRig rig="threePt" dir="t"/>
          </a:scene3d>
          <a:sp3d>
            <a:bevelT w="0" h="0"/>
            <a:bevelB w="0" h="0"/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r="2676" b="9653"/>
          <a:stretch/>
        </p:blipFill>
        <p:spPr bwMode="auto">
          <a:xfrm>
            <a:off x="5974201" y="3131951"/>
            <a:ext cx="2560199" cy="170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81200"/>
            <a:ext cx="8610600" cy="4495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Analyzing the Existing Management </a:t>
            </a:r>
            <a:r>
              <a:rPr lang="en-US" dirty="0"/>
              <a:t>Situation </a:t>
            </a:r>
            <a:r>
              <a:rPr lang="en-US" sz="1600" dirty="0">
                <a:solidFill>
                  <a:schemeClr val="bg1"/>
                </a:solidFill>
              </a:rPr>
              <a:t>(H-1601 Appendix F)</a:t>
            </a:r>
            <a:endParaRPr lang="en-US" dirty="0">
              <a:solidFill>
                <a:schemeClr val="bg1"/>
              </a:solidFill>
            </a:endParaRPr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/>
              <a:t>Resource Uses – Orientation to the visual values</a:t>
            </a:r>
            <a:br>
              <a:rPr lang="en-US" dirty="0" smtClean="0"/>
            </a:br>
            <a:endParaRPr lang="en-US" dirty="0" smtClean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/>
              <a:t>Special Designations - Orientation to the visual values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752475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dirty="0" smtClean="0"/>
              <a:t>Social &amp; </a:t>
            </a:r>
            <a:r>
              <a:rPr lang="en-US" dirty="0"/>
              <a:t>Economic Features - Orientation to the visual values</a:t>
            </a:r>
            <a:endParaRPr lang="en-US" dirty="0" smtClean="0"/>
          </a:p>
          <a:p>
            <a:pPr marL="30003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300037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0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1143000"/>
          </a:xfrm>
        </p:spPr>
        <p:txBody>
          <a:bodyPr/>
          <a:lstStyle/>
          <a:p>
            <a:r>
              <a:rPr lang="en-US" dirty="0" smtClean="0"/>
              <a:t>. . . in </a:t>
            </a:r>
            <a:r>
              <a:rPr lang="en-US" dirty="0"/>
              <a:t>the planning for the human visual </a:t>
            </a:r>
            <a:r>
              <a:rPr lang="en-US" dirty="0" smtClean="0"/>
              <a:t>experience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2" descr="C:\tmp\2014_Las vegas Training_Mike Brown\2012 Las Vegas Units\2014 Las Vegas\IMG_862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758" y="1950463"/>
            <a:ext cx="3055642" cy="20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tmp\01\Power Point Presentations_2\0-VRM Training\5-Day Course\06_04_12_Casper\Units\downloadrafting\Uncomp004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1" y="4267200"/>
            <a:ext cx="3150810" cy="21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tmp\01\Power Point Presentations_2\0-VRM Training\5-Day Course\06_04_12_Casper\Units\108_08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944122"/>
            <a:ext cx="3150810" cy="210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081" y="4267674"/>
            <a:ext cx="3048032" cy="2106080"/>
          </a:xfrm>
          <a:prstGeom prst="rect">
            <a:avLst/>
          </a:prstGeom>
        </p:spPr>
      </p:pic>
      <p:pic>
        <p:nvPicPr>
          <p:cNvPr id="11" name="Picture 2" descr="C:\tmp\01\Power Point Presentations_2\0-VRM Training\5-Day Course\06_04_12_Casper\Units\108_0829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830"/>
          <a:stretch/>
        </p:blipFill>
        <p:spPr bwMode="auto">
          <a:xfrm>
            <a:off x="-1" y="1050986"/>
            <a:ext cx="8782493" cy="58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>
          <a:xfrm>
            <a:off x="-1" y="1295400"/>
            <a:ext cx="8763001" cy="685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. . . benefiting those experiencing the public landscape.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1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0"/>
            <a:ext cx="8610600" cy="1600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Proximity to and enhanced </a:t>
            </a:r>
            <a:r>
              <a:rPr lang="en-US" dirty="0" err="1" smtClean="0"/>
              <a:t>viewshed</a:t>
            </a:r>
            <a:r>
              <a:rPr lang="en-US" dirty="0" smtClean="0"/>
              <a:t> sensitivities from: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 smtClean="0">
                <a:solidFill>
                  <a:prstClr val="white"/>
                </a:solidFill>
              </a:rPr>
              <a:t>National </a:t>
            </a:r>
            <a:r>
              <a:rPr lang="en-US" dirty="0">
                <a:solidFill>
                  <a:prstClr val="white"/>
                </a:solidFill>
              </a:rPr>
              <a:t>Monuments and National Conservation designations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Eligible Wild </a:t>
            </a:r>
            <a:r>
              <a:rPr lang="en-US" dirty="0"/>
              <a:t>and Scenic </a:t>
            </a:r>
            <a:r>
              <a:rPr lang="en-US" dirty="0" smtClean="0"/>
              <a:t>Rivers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Wilderness Areas and Wilderness Study </a:t>
            </a:r>
            <a:r>
              <a:rPr lang="en-US" dirty="0"/>
              <a:t>Areas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Other </a:t>
            </a:r>
            <a:r>
              <a:rPr lang="en-US" dirty="0"/>
              <a:t>special management designations </a:t>
            </a:r>
            <a:r>
              <a:rPr lang="en-US" dirty="0" smtClean="0"/>
              <a:t>(e.g., National Parks, etc.)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2" descr="D:\BLM\tmp-1\BLM_11_12_2013 Files transfer\0-blm\RMP\Bighorn\Special Designations\BB RMP - Map 72 - Wilderness Study Areas and Historic Landmarks - All Alternative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1650" y="3990190"/>
            <a:ext cx="3107285" cy="240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dt-738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249" y="3990484"/>
            <a:ext cx="5391497" cy="241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16002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areas of increased levels of recreational use under current plan: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Visually sensitive </a:t>
            </a:r>
            <a:r>
              <a:rPr lang="en-US" dirty="0" smtClean="0"/>
              <a:t>ACECs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National</a:t>
            </a:r>
            <a:r>
              <a:rPr lang="en-US" dirty="0"/>
              <a:t>, State or BLM Backcountry Byways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Trail </a:t>
            </a:r>
            <a:r>
              <a:rPr lang="en-US" dirty="0"/>
              <a:t>corridors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Special </a:t>
            </a:r>
            <a:r>
              <a:rPr lang="en-US" dirty="0"/>
              <a:t>Recreation Management Areas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Off </a:t>
            </a:r>
            <a:r>
              <a:rPr lang="en-US" dirty="0"/>
              <a:t>Road Vehicle areas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25" name="Picture 2" descr="C:\tmp\2014_Las vegas Training_Mike Brown\Planning_unit_ images\Thimble Rock_Sally Pearce_edited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1600" y="3957924"/>
            <a:ext cx="5867400" cy="259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4298" y="1295400"/>
            <a:ext cx="8468828" cy="49884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Recreation planning interface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Recreation Settings Characteristics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Outcome Experiences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pic>
        <p:nvPicPr>
          <p:cNvPr id="13314" name="Picture 2" descr="C:\tmp\2014_Las vegas Training_Mike Brown\0_WO250 Recreation Training\recreation\Recreation Opportunity Spectrum Classes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2834784"/>
            <a:ext cx="7913060" cy="8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tmp\2014_Las vegas Training_Mike Brown\0_WO250 Recreation Training\recreation\Recreation Opportunity Spectrum Classes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" y="3814379"/>
            <a:ext cx="7913060" cy="26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6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0678" y="1752600"/>
            <a:ext cx="4648200" cy="4724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Opportunities for Scenic ACEC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Unique/ scarce high quality  scenery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If the </a:t>
            </a:r>
            <a:r>
              <a:rPr lang="en-US" dirty="0"/>
              <a:t>importance of the </a:t>
            </a:r>
            <a:r>
              <a:rPr lang="en-US" dirty="0" smtClean="0"/>
              <a:t>setting’s scenery and/ or </a:t>
            </a:r>
            <a:r>
              <a:rPr lang="en-US" dirty="0" err="1" smtClean="0"/>
              <a:t>viewshed</a:t>
            </a:r>
            <a:r>
              <a:rPr lang="en-US" dirty="0" smtClean="0"/>
              <a:t> </a:t>
            </a:r>
            <a:r>
              <a:rPr lang="en-US" dirty="0"/>
              <a:t>supersedes other resource considerations, a Visual ACEC can be considered</a:t>
            </a:r>
          </a:p>
          <a:p>
            <a:endParaRPr lang="en-US" dirty="0"/>
          </a:p>
        </p:txBody>
      </p:sp>
      <p:pic>
        <p:nvPicPr>
          <p:cNvPr id="4" name="Picture 4" descr="032000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4501" y="1447800"/>
            <a:ext cx="3532299" cy="4829175"/>
          </a:xfrm>
          <a:prstGeom prst="rect">
            <a:avLst/>
          </a:prstGeom>
          <a:noFill/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086600" cy="468313"/>
          </a:xfrm>
        </p:spPr>
        <p:txBody>
          <a:bodyPr/>
          <a:lstStyle/>
          <a:p>
            <a:r>
              <a:rPr lang="en-US" dirty="0"/>
              <a:t>Analyze the Management Situation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1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522" y="1447800"/>
            <a:ext cx="7391078" cy="3733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Forecasting of high potential resource </a:t>
            </a:r>
            <a:r>
              <a:rPr lang="en-US" dirty="0" smtClean="0"/>
              <a:t>demand: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Rights-of-way (368 Energy Transmission Corridors, roads, communication systems)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Fluid minerals (oil </a:t>
            </a:r>
            <a:r>
              <a:rPr lang="en-US" dirty="0"/>
              <a:t>&amp; </a:t>
            </a:r>
            <a:r>
              <a:rPr lang="en-US" dirty="0" smtClean="0"/>
              <a:t>gas/ CO2),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Solid minerals,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Precious metals,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Renewable </a:t>
            </a:r>
            <a:r>
              <a:rPr lang="en-US" dirty="0"/>
              <a:t>energy </a:t>
            </a:r>
            <a:r>
              <a:rPr lang="en-US" dirty="0" smtClean="0"/>
              <a:t>development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7" name="Picture 2" descr="C:\tmp\01\Power Point Presentations_2\0-VRM Training\5-Day Course\06_04_12_Casper\Units\download O-G\24 MIN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800600"/>
            <a:ext cx="2537261" cy="18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tmp\01\Power Point Presentations_2\0-VRM Training\5-Day Course\06_04_12_Casper\Units\download O-G\BLMAKSA0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2664983" cy="18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00600"/>
            <a:ext cx="2718496" cy="181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6251575" cy="5105400"/>
          </a:xfrm>
        </p:spPr>
        <p:txBody>
          <a:bodyPr/>
          <a:lstStyle/>
          <a:p>
            <a:pPr indent="-285750">
              <a:spcBef>
                <a:spcPts val="0"/>
              </a:spcBef>
            </a:pPr>
            <a:r>
              <a:rPr lang="en-US" dirty="0"/>
              <a:t>Abandoned Mine Land: </a:t>
            </a: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Undesignated Travel Routes: </a:t>
            </a:r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/>
          </a:p>
          <a:p>
            <a:pPr indent="-285750">
              <a:spcBef>
                <a:spcPts val="0"/>
              </a:spcBef>
            </a:pPr>
            <a:endParaRPr lang="en-US" dirty="0" smtClean="0"/>
          </a:p>
          <a:p>
            <a:pPr indent="-285750">
              <a:spcBef>
                <a:spcPts val="0"/>
              </a:spcBef>
            </a:pPr>
            <a:r>
              <a:rPr lang="en-US" dirty="0" smtClean="0"/>
              <a:t>Impaired Historic settings (e.g., NSHT):</a:t>
            </a:r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 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0" y="1493050"/>
            <a:ext cx="1916112" cy="1384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640" y="1454556"/>
            <a:ext cx="1232360" cy="140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7400" y="1493050"/>
            <a:ext cx="1644390" cy="1378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C:\tmp\01\Power Point Presentations_2\0-VRM Training\NAEP Conference\Image library\OHVdownload\BL029421O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49" y="3540163"/>
            <a:ext cx="1794153" cy="118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:\tmp\01\Power Point Presentations_2\0-VRM Training\NAEP Conference\Image library\415299088_497b19f11f_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89192"/>
            <a:ext cx="2188414" cy="144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tmp\01\0-blm\Images\NSHT Imgaes\Wagon train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839" y="5169547"/>
            <a:ext cx="2108371" cy="144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738" y="5169548"/>
            <a:ext cx="2108368" cy="144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C:\tmp\01\0-blm\Images\Color Project_images\Site visits\10-20-03 Moxa Arch Oil &amp; Gas Field\DSCN0075cc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927" y="5169547"/>
            <a:ext cx="2144073" cy="144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473803"/>
            <a:ext cx="2081923" cy="1388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45" y="3282295"/>
            <a:ext cx="1930842" cy="144813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460746" y="4267200"/>
            <a:ext cx="19308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 panose="020F0502020204030204"/>
              </a:rPr>
              <a:t> “Ugly Hill”</a:t>
            </a: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US" sz="1400" dirty="0" smtClean="0">
              <a:solidFill>
                <a:prstClr val="white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Calibri" panose="020F0502020204030204"/>
              </a:rPr>
              <a:t>Middle </a:t>
            </a: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Knob ACEC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3" descr="IMG_223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258" y="3276941"/>
            <a:ext cx="1937531" cy="145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8249" y="3289193"/>
            <a:ext cx="2242196" cy="14452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324504" y="4284882"/>
            <a:ext cx="238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“Nellies Nip”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Jawbone-</a:t>
            </a:r>
            <a:r>
              <a:rPr lang="en-US" sz="1400" dirty="0" err="1" smtClean="0">
                <a:solidFill>
                  <a:schemeClr val="bg1"/>
                </a:solidFill>
                <a:latin typeface="+mn-lt"/>
              </a:rPr>
              <a:t>Butterbredt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 ACEC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86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610600" cy="518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Analyzing the Existing Management </a:t>
            </a:r>
            <a:r>
              <a:rPr lang="en-US" dirty="0"/>
              <a:t>Situation </a:t>
            </a:r>
            <a:r>
              <a:rPr lang="en-US" sz="1600" dirty="0">
                <a:solidFill>
                  <a:schemeClr val="bg1"/>
                </a:solidFill>
              </a:rPr>
              <a:t>(H-1601 Appendix F)</a:t>
            </a:r>
            <a:endParaRPr lang="en-US" dirty="0">
              <a:solidFill>
                <a:schemeClr val="bg1"/>
              </a:solidFill>
            </a:endParaRPr>
          </a:p>
          <a:p>
            <a:pPr marL="568325" lvl="1" indent="-268288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3: Current Management  Direction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Relevant plan amendments</a:t>
            </a:r>
          </a:p>
          <a:p>
            <a:pPr marL="1090613" lvl="2" indent="-4572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Current management decisions</a:t>
            </a:r>
          </a:p>
          <a:p>
            <a:pPr marL="757238" lvl="1" indent="-45720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4: Management opportunities</a:t>
            </a:r>
          </a:p>
          <a:p>
            <a:pPr marL="1090613" lvl="2" indent="-457200"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Changes in management worthy of consideration</a:t>
            </a:r>
          </a:p>
          <a:p>
            <a:pPr marL="757238" lvl="1" indent="-457200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Chapter 5: Consistency and Coordination with other plans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County/ city plans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State plans: wildlife conservation, outdoor recreation plans, etc.</a:t>
            </a: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FF00"/>
                </a:solidFill>
              </a:rPr>
              <a:t>Other Federal agencies</a:t>
            </a:r>
            <a:endParaRPr lang="en-US" dirty="0">
              <a:solidFill>
                <a:srgbClr val="FFFF00"/>
              </a:solidFill>
            </a:endParaRPr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 marL="1090613" lvl="2" indent="-457200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467600" cy="468313"/>
          </a:xfrm>
        </p:spPr>
        <p:txBody>
          <a:bodyPr/>
          <a:lstStyle/>
          <a:p>
            <a:r>
              <a:rPr lang="en-US" dirty="0" smtClean="0"/>
              <a:t>Analyze the Management Situation (AMS)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Identify potential sources of land use conflict: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Consistency with </a:t>
            </a:r>
            <a:r>
              <a:rPr lang="en-US" dirty="0" smtClean="0"/>
              <a:t>other BLM land use plans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Other federal agencies’ land </a:t>
            </a:r>
            <a:r>
              <a:rPr lang="en-US" dirty="0"/>
              <a:t>use plans </a:t>
            </a:r>
            <a:r>
              <a:rPr lang="en-US" dirty="0" smtClean="0"/>
              <a:t>: National </a:t>
            </a:r>
            <a:r>
              <a:rPr lang="en-US" dirty="0"/>
              <a:t>Park Service, </a:t>
            </a:r>
            <a:r>
              <a:rPr lang="en-US" dirty="0" smtClean="0"/>
              <a:t>US Forest </a:t>
            </a:r>
            <a:r>
              <a:rPr lang="en-US" dirty="0"/>
              <a:t>Service, </a:t>
            </a:r>
            <a:r>
              <a:rPr lang="en-US" dirty="0" smtClean="0"/>
              <a:t>US Fish &amp; Wildlife, etc.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State</a:t>
            </a:r>
            <a:r>
              <a:rPr lang="en-US" dirty="0"/>
              <a:t>, County, </a:t>
            </a:r>
            <a:r>
              <a:rPr lang="en-US" dirty="0" smtClean="0"/>
              <a:t>and Municipal comprehensive master plans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6" name="Picture 5" descr="az ironwood-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3962400"/>
            <a:ext cx="6477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Identify potential sources of land use conflict: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State</a:t>
            </a:r>
            <a:r>
              <a:rPr lang="en-US" dirty="0"/>
              <a:t>, County, </a:t>
            </a:r>
            <a:r>
              <a:rPr lang="en-US" dirty="0" smtClean="0"/>
              <a:t>and Municipal comprehensive master plans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11" name="Picture 10" descr="13791_Appendix B Maps 3_090707_Garfield County.jpg"/>
          <p:cNvPicPr>
            <a:picLocks noChangeAspect="1"/>
          </p:cNvPicPr>
          <p:nvPr/>
        </p:nvPicPr>
        <p:blipFill>
          <a:blip r:embed="rId3"/>
          <a:srcRect l="26414" t="44052" r="23586" b="25029"/>
          <a:stretch>
            <a:fillRect/>
          </a:stretch>
        </p:blipFill>
        <p:spPr bwMode="auto">
          <a:xfrm>
            <a:off x="37035" y="2639834"/>
            <a:ext cx="8725966" cy="3457754"/>
          </a:xfrm>
          <a:prstGeom prst="rect">
            <a:avLst/>
          </a:prstGeom>
          <a:noFill/>
          <a:ln w="12700">
            <a:solidFill>
              <a:srgbClr val="808080">
                <a:lumMod val="50000"/>
              </a:srgbClr>
            </a:solidFill>
            <a:miter lim="800000"/>
            <a:headEnd/>
            <a:tailEnd/>
          </a:ln>
        </p:spPr>
      </p:pic>
      <p:pic>
        <p:nvPicPr>
          <p:cNvPr id="12" name="Picture 11" descr="13791_Appendix B Maps 3_090707_Garfield County.jpg"/>
          <p:cNvPicPr>
            <a:picLocks noChangeAspect="1"/>
          </p:cNvPicPr>
          <p:nvPr/>
        </p:nvPicPr>
        <p:blipFill>
          <a:blip r:embed="rId4"/>
          <a:srcRect l="84519" t="54757" r="4889" b="33302"/>
          <a:stretch>
            <a:fillRect/>
          </a:stretch>
        </p:blipFill>
        <p:spPr bwMode="auto">
          <a:xfrm>
            <a:off x="1460720" y="5556368"/>
            <a:ext cx="1498160" cy="1082440"/>
          </a:xfrm>
          <a:prstGeom prst="rect">
            <a:avLst/>
          </a:prstGeom>
          <a:noFill/>
          <a:ln w="12700">
            <a:solidFill>
              <a:srgbClr val="808080">
                <a:lumMod val="50000"/>
              </a:srgbClr>
            </a:solidFill>
            <a:miter lim="800000"/>
            <a:headEnd/>
            <a:tailEnd/>
          </a:ln>
        </p:spPr>
      </p:pic>
      <p:pic>
        <p:nvPicPr>
          <p:cNvPr id="13" name="Picture 12" descr="13791_Appendix B Maps 3_090707_Garfield County.jpg"/>
          <p:cNvPicPr>
            <a:picLocks noChangeAspect="1"/>
          </p:cNvPicPr>
          <p:nvPr/>
        </p:nvPicPr>
        <p:blipFill>
          <a:blip r:embed="rId4"/>
          <a:srcRect l="84519" t="20282" r="4889" b="59164"/>
          <a:stretch>
            <a:fillRect/>
          </a:stretch>
        </p:blipFill>
        <p:spPr bwMode="auto">
          <a:xfrm>
            <a:off x="152401" y="5143237"/>
            <a:ext cx="1204580" cy="1497040"/>
          </a:xfrm>
          <a:prstGeom prst="rect">
            <a:avLst/>
          </a:prstGeom>
          <a:noFill/>
          <a:ln w="12700" cmpd="sng">
            <a:solidFill>
              <a:srgbClr val="808080">
                <a:lumMod val="75000"/>
              </a:srgbClr>
            </a:solidFill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2209800" y="3761044"/>
            <a:ext cx="1337569" cy="11157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4800" y="4267200"/>
            <a:ext cx="830241" cy="69289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4678450" y="3352800"/>
            <a:ext cx="1188950" cy="99226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543800" y="5396459"/>
            <a:ext cx="838200" cy="69954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0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029200"/>
            <a:ext cx="9144000" cy="14478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dirty="0" smtClean="0"/>
              <a:t>Acknowledge and address the sensitivity </a:t>
            </a:r>
            <a:r>
              <a:rPr lang="en-US" dirty="0"/>
              <a:t>of </a:t>
            </a:r>
            <a:br>
              <a:rPr lang="en-US" dirty="0"/>
            </a:br>
            <a:r>
              <a:rPr lang="en-US" i="1" dirty="0">
                <a:solidFill>
                  <a:srgbClr val="FFFF00"/>
                </a:solidFill>
              </a:rPr>
              <a:t>Adjacent </a:t>
            </a:r>
            <a:r>
              <a:rPr lang="en-US" i="1" dirty="0" smtClean="0">
                <a:solidFill>
                  <a:srgbClr val="FFFF00"/>
                </a:solidFill>
              </a:rPr>
              <a:t>Private Landowners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(adjacent land uses in the VRI)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3" descr="C:\tmp\o-blm\NTC\images\backyard view 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3526"/>
            <a:ext cx="8791574" cy="328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009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3" t="57" r="14307" b="-866"/>
          <a:stretch/>
        </p:blipFill>
        <p:spPr>
          <a:xfrm>
            <a:off x="-3413" y="1066800"/>
            <a:ext cx="8775273" cy="5943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43260" cy="9144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 Making those difficult decisions on what to preserve </a:t>
            </a:r>
            <a:r>
              <a:rPr lang="en-US" dirty="0" smtClean="0">
                <a:solidFill>
                  <a:srgbClr val="002060"/>
                </a:solidFill>
              </a:rPr>
              <a:t>and ...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19200"/>
            <a:ext cx="8458200" cy="54864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 </a:t>
            </a:r>
            <a:r>
              <a:rPr lang="en-US" dirty="0" smtClean="0"/>
              <a:t>AMS Report should cover the following for VRM: </a:t>
            </a:r>
            <a:endParaRPr lang="en-US" sz="1400" i="1" dirty="0" smtClean="0">
              <a:solidFill>
                <a:srgbClr val="00B0F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Adherence</a:t>
            </a:r>
            <a:r>
              <a:rPr lang="en-US" dirty="0" smtClean="0"/>
              <a:t> to the VRM class objectives under current RMP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Distribution</a:t>
            </a:r>
            <a:r>
              <a:rPr lang="en-US" dirty="0"/>
              <a:t> of </a:t>
            </a:r>
            <a:r>
              <a:rPr lang="en-US" dirty="0" smtClean="0"/>
              <a:t>the </a:t>
            </a:r>
            <a:r>
              <a:rPr lang="en-US" dirty="0"/>
              <a:t>VRI </a:t>
            </a:r>
            <a:r>
              <a:rPr lang="en-US" dirty="0" smtClean="0"/>
              <a:t>Classes and inventory factors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Scarcity</a:t>
            </a:r>
            <a:r>
              <a:rPr lang="en-US" dirty="0"/>
              <a:t> present within the range of visual </a:t>
            </a:r>
            <a:r>
              <a:rPr lang="en-US" dirty="0" smtClean="0"/>
              <a:t>values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Condition</a:t>
            </a:r>
            <a:r>
              <a:rPr lang="en-US" dirty="0" smtClean="0"/>
              <a:t> </a:t>
            </a:r>
            <a:r>
              <a:rPr lang="en-US" dirty="0"/>
              <a:t>of the visual resource </a:t>
            </a:r>
            <a:r>
              <a:rPr lang="en-US" dirty="0" smtClean="0"/>
              <a:t>values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Scenic </a:t>
            </a:r>
            <a:r>
              <a:rPr lang="en-US" dirty="0">
                <a:solidFill>
                  <a:srgbClr val="FFC000"/>
                </a:solidFill>
              </a:rPr>
              <a:t>integrity</a:t>
            </a:r>
            <a:r>
              <a:rPr lang="en-US" dirty="0"/>
              <a:t> of the landscape’s </a:t>
            </a:r>
            <a:r>
              <a:rPr lang="en-US" dirty="0">
                <a:solidFill>
                  <a:srgbClr val="FFC000"/>
                </a:solidFill>
              </a:rPr>
              <a:t>intact</a:t>
            </a:r>
            <a:r>
              <a:rPr lang="en-US" dirty="0"/>
              <a:t> natural </a:t>
            </a:r>
            <a:r>
              <a:rPr lang="en-US" dirty="0" smtClean="0"/>
              <a:t>character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Sensitive </a:t>
            </a:r>
            <a:r>
              <a:rPr lang="en-US" dirty="0" err="1">
                <a:solidFill>
                  <a:srgbClr val="FFC000"/>
                </a:solidFill>
              </a:rPr>
              <a:t>viewsheds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of adjacent land </a:t>
            </a:r>
            <a:r>
              <a:rPr lang="en-US" dirty="0" smtClean="0"/>
              <a:t>uses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FFC000"/>
                </a:solidFill>
              </a:rPr>
              <a:t>Trends </a:t>
            </a:r>
            <a:r>
              <a:rPr lang="en-US" dirty="0"/>
              <a:t>in protection or alteration of the landscape </a:t>
            </a:r>
            <a:r>
              <a:rPr lang="en-US" dirty="0" smtClean="0"/>
              <a:t>character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Overlay </a:t>
            </a:r>
            <a:r>
              <a:rPr lang="en-US" dirty="0" smtClean="0"/>
              <a:t>with other data to identify compatibility and conflicts</a:t>
            </a:r>
            <a:endParaRPr lang="en-US" dirty="0" smtClean="0">
              <a:solidFill>
                <a:srgbClr val="FFC000"/>
              </a:solidFill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>
                <a:solidFill>
                  <a:srgbClr val="FFC000"/>
                </a:solidFill>
              </a:rPr>
              <a:t>Concerns</a:t>
            </a:r>
            <a:r>
              <a:rPr lang="en-US" dirty="0">
                <a:solidFill>
                  <a:srgbClr val="FFC000"/>
                </a:solidFill>
              </a:rPr>
              <a:t>/ issues </a:t>
            </a:r>
            <a:r>
              <a:rPr lang="en-US" dirty="0"/>
              <a:t>regarding </a:t>
            </a:r>
            <a:r>
              <a:rPr lang="en-US" dirty="0" smtClean="0"/>
              <a:t>protecting/ modifying </a:t>
            </a:r>
            <a:r>
              <a:rPr lang="en-US" dirty="0"/>
              <a:t>the natural landscape </a:t>
            </a:r>
            <a:r>
              <a:rPr lang="en-US" dirty="0" smtClean="0"/>
              <a:t>character related to other land uses.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the Management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r>
              <a:rPr lang="en-US" dirty="0" smtClean="0"/>
              <a:t>VRM </a:t>
            </a:r>
            <a:r>
              <a:rPr lang="en-US" dirty="0"/>
              <a:t>Classes and other </a:t>
            </a:r>
            <a:r>
              <a:rPr lang="en-US" dirty="0" smtClean="0"/>
              <a:t>Management Objectives </a:t>
            </a:r>
            <a:endParaRPr lang="en-US" sz="1400" i="1" dirty="0" smtClean="0">
              <a:solidFill>
                <a:srgbClr val="00B0F0"/>
              </a:solidFill>
            </a:endParaRPr>
          </a:p>
          <a:p>
            <a:pPr lvl="1"/>
            <a:r>
              <a:rPr lang="en-US" dirty="0" smtClean="0"/>
              <a:t>VRM Class I, II, III, IV	</a:t>
            </a:r>
          </a:p>
          <a:p>
            <a:pPr lvl="1"/>
            <a:r>
              <a:rPr lang="en-US" dirty="0" smtClean="0"/>
              <a:t>ACEC</a:t>
            </a:r>
            <a:r>
              <a:rPr lang="en-US" dirty="0"/>
              <a:t>				</a:t>
            </a:r>
            <a:endParaRPr lang="en-US" dirty="0" smtClean="0"/>
          </a:p>
          <a:p>
            <a:pPr lvl="1"/>
            <a:r>
              <a:rPr lang="en-US" dirty="0" smtClean="0"/>
              <a:t>Land tenure zones</a:t>
            </a:r>
          </a:p>
          <a:p>
            <a:pPr lvl="1"/>
            <a:r>
              <a:rPr lang="en-US" dirty="0" smtClean="0"/>
              <a:t>ROW </a:t>
            </a:r>
            <a:r>
              <a:rPr lang="en-US" dirty="0"/>
              <a:t>Avoidance/Exclusions Areas</a:t>
            </a:r>
          </a:p>
          <a:p>
            <a:pPr lvl="1"/>
            <a:r>
              <a:rPr lang="en-US" dirty="0" smtClean="0"/>
              <a:t>Recommended </a:t>
            </a:r>
            <a:r>
              <a:rPr lang="en-US" dirty="0"/>
              <a:t>mineral withdrawal</a:t>
            </a:r>
          </a:p>
          <a:p>
            <a:pPr lvl="1"/>
            <a:r>
              <a:rPr lang="en-US" dirty="0" smtClean="0"/>
              <a:t>Leasing </a:t>
            </a:r>
            <a:r>
              <a:rPr lang="en-US" dirty="0"/>
              <a:t>with standard or special stipulations</a:t>
            </a:r>
          </a:p>
          <a:p>
            <a:pPr lvl="1"/>
            <a:r>
              <a:rPr lang="en-US" dirty="0" smtClean="0"/>
              <a:t>Closed </a:t>
            </a:r>
            <a:r>
              <a:rPr lang="en-US" dirty="0"/>
              <a:t>to Leasable Minerals or No Surface Occupancy</a:t>
            </a:r>
          </a:p>
          <a:p>
            <a:pPr lvl="1"/>
            <a:r>
              <a:rPr lang="en-US" dirty="0" smtClean="0"/>
              <a:t>Renewable energy areas of emphasis </a:t>
            </a:r>
            <a:r>
              <a:rPr lang="en-US" dirty="0"/>
              <a:t>	</a:t>
            </a:r>
          </a:p>
          <a:p>
            <a:pPr lvl="1"/>
            <a:r>
              <a:rPr lang="en-US" dirty="0" smtClean="0"/>
              <a:t>Congressional </a:t>
            </a:r>
            <a:r>
              <a:rPr lang="en-US" dirty="0"/>
              <a:t>(non-discretionary) </a:t>
            </a:r>
            <a:r>
              <a:rPr lang="en-US" dirty="0" smtClean="0"/>
              <a:t>designations</a:t>
            </a:r>
          </a:p>
          <a:p>
            <a:pPr lvl="1"/>
            <a:r>
              <a:rPr lang="en-US" dirty="0"/>
              <a:t>OHV Open, Closed, </a:t>
            </a:r>
            <a:r>
              <a:rPr lang="en-US" dirty="0" smtClean="0"/>
              <a:t>Limited</a:t>
            </a:r>
          </a:p>
          <a:p>
            <a:pPr lvl="1"/>
            <a:r>
              <a:rPr lang="en-US" dirty="0"/>
              <a:t>SRMA/ERMA</a:t>
            </a:r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</p:spTree>
    <p:extLst>
      <p:ext uri="{BB962C8B-B14F-4D97-AF65-F5344CB8AC3E}">
        <p14:creationId xmlns:p14="http://schemas.microsoft.com/office/powerpoint/2010/main" val="275366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90649"/>
            <a:ext cx="8562975" cy="27241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Public Scoping and </a:t>
            </a:r>
            <a:r>
              <a:rPr lang="en-US" sz="2800" dirty="0" smtClean="0"/>
              <a:t>AMS 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Opportunity to validate VRI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Share insights developed and other issues </a:t>
            </a:r>
            <a:r>
              <a:rPr lang="en-US" dirty="0"/>
              <a:t>and </a:t>
            </a:r>
            <a:r>
              <a:rPr lang="en-US" dirty="0" smtClean="0"/>
              <a:t>conflicts identified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public’s take on the insights, issues, and conflicts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Public </a:t>
            </a:r>
            <a:r>
              <a:rPr lang="en-US" dirty="0"/>
              <a:t>input on </a:t>
            </a:r>
            <a:r>
              <a:rPr lang="en-US" dirty="0" smtClean="0"/>
              <a:t>thoughts regarding possible VRM alternatives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the Management Situation</a:t>
            </a:r>
          </a:p>
        </p:txBody>
      </p:sp>
      <p:pic>
        <p:nvPicPr>
          <p:cNvPr id="5" name="Picture 4" descr="E:\Power Point Presentations_2\0-VRM Training\5-Day Course\10_2012_Las Vegas\10_2012_Las Vegas-VRM Training\images 10-2012\338CANON\IMG_3898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187"/>
          <a:stretch/>
        </p:blipFill>
        <p:spPr bwMode="auto">
          <a:xfrm>
            <a:off x="19050" y="4019551"/>
            <a:ext cx="8772525" cy="2833172"/>
          </a:xfrm>
          <a:prstGeom prst="rect">
            <a:avLst/>
          </a:prstGeom>
          <a:noFill/>
          <a:ln w="1905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9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55626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Bringing the AMS information forward into Alternatives: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 smtClean="0"/>
              <a:t>Generate a report on the finding,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Is the basis </a:t>
            </a:r>
            <a:r>
              <a:rPr lang="en-US" dirty="0"/>
              <a:t>for formulating reasonable </a:t>
            </a:r>
            <a:r>
              <a:rPr lang="en-US" dirty="0" smtClean="0"/>
              <a:t>alternatives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Alternatives must meet </a:t>
            </a:r>
            <a:r>
              <a:rPr lang="en-US" dirty="0"/>
              <a:t>the purpose and </a:t>
            </a:r>
            <a:r>
              <a:rPr lang="en-US" dirty="0" smtClean="0"/>
              <a:t>need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Each alternative needs to have a rationale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84238"/>
            <a:ext cx="2213493" cy="2863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314700"/>
            <a:ext cx="2308513" cy="29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2998686" y="4495800"/>
            <a:ext cx="3325914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5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181600"/>
          </a:xfrm>
        </p:spPr>
        <p:txBody>
          <a:bodyPr/>
          <a:lstStyle/>
          <a:p>
            <a:r>
              <a:rPr lang="en-US" dirty="0" smtClean="0"/>
              <a:t>VRI is the primary source of information to build alternatives, but visual </a:t>
            </a:r>
            <a:r>
              <a:rPr lang="en-US" dirty="0"/>
              <a:t>values coexist with other resource </a:t>
            </a:r>
            <a:r>
              <a:rPr lang="en-US" dirty="0" smtClean="0"/>
              <a:t>values and land use allocations. </a:t>
            </a:r>
            <a:br>
              <a:rPr lang="en-US" dirty="0" smtClean="0"/>
            </a:br>
            <a:endParaRPr lang="en-US" sz="1400" i="1" dirty="0" smtClean="0">
              <a:solidFill>
                <a:srgbClr val="00B0F0"/>
              </a:solidFill>
            </a:endParaRPr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</a:rPr>
              <a:t>Other legislative </a:t>
            </a:r>
            <a:r>
              <a:rPr lang="en-US" dirty="0" smtClean="0"/>
              <a:t>mandates, or other program directives that require, protective visual </a:t>
            </a:r>
            <a:r>
              <a:rPr lang="en-US" dirty="0"/>
              <a:t>management of sensitive resource </a:t>
            </a:r>
            <a:r>
              <a:rPr lang="en-US" dirty="0" smtClean="0"/>
              <a:t>values (designations).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</a:rPr>
              <a:t>Compatibility</a:t>
            </a:r>
            <a:r>
              <a:rPr lang="en-US" dirty="0" smtClean="0"/>
              <a:t> </a:t>
            </a:r>
            <a:r>
              <a:rPr lang="en-US" dirty="0"/>
              <a:t>between VRM class objectives and </a:t>
            </a:r>
            <a:r>
              <a:rPr lang="en-US" dirty="0" smtClean="0"/>
              <a:t>land use  allocations </a:t>
            </a:r>
            <a:r>
              <a:rPr lang="en-US" dirty="0"/>
              <a:t>(e.g., oil and gas, minerals, coal, renewable energy, rights-of-way, etc</a:t>
            </a:r>
            <a:r>
              <a:rPr lang="en-US" dirty="0" smtClean="0"/>
              <a:t>.).</a:t>
            </a:r>
            <a:endParaRPr lang="en-US" dirty="0"/>
          </a:p>
          <a:p>
            <a:pPr lvl="1">
              <a:spcAft>
                <a:spcPts val="1800"/>
              </a:spcAft>
            </a:pPr>
            <a:r>
              <a:rPr lang="en-US" dirty="0" smtClean="0"/>
              <a:t>Prioritizing </a:t>
            </a:r>
            <a:r>
              <a:rPr lang="en-US" dirty="0"/>
              <a:t>visual values over other resource values and land use allocations </a:t>
            </a:r>
            <a:r>
              <a:rPr lang="en-US" dirty="0" smtClean="0"/>
              <a:t>by </a:t>
            </a:r>
            <a:r>
              <a:rPr lang="en-US" dirty="0"/>
              <a:t>designating </a:t>
            </a:r>
            <a:r>
              <a:rPr lang="en-US" dirty="0" smtClean="0">
                <a:solidFill>
                  <a:srgbClr val="FFFF00"/>
                </a:solidFill>
              </a:rPr>
              <a:t>Areas </a:t>
            </a:r>
            <a:r>
              <a:rPr lang="en-US" dirty="0">
                <a:solidFill>
                  <a:srgbClr val="FFFF00"/>
                </a:solidFill>
              </a:rPr>
              <a:t>of </a:t>
            </a:r>
            <a:r>
              <a:rPr lang="en-US" dirty="0" smtClean="0">
                <a:solidFill>
                  <a:srgbClr val="FFFF00"/>
                </a:solidFill>
              </a:rPr>
              <a:t>Critical Environmental Concern (ACEC) </a:t>
            </a:r>
            <a:r>
              <a:rPr lang="en-US" dirty="0" smtClean="0"/>
              <a:t>based </a:t>
            </a:r>
            <a:r>
              <a:rPr lang="en-US" dirty="0"/>
              <a:t>on scenic value and/or </a:t>
            </a:r>
            <a:r>
              <a:rPr lang="en-US" dirty="0">
                <a:solidFill>
                  <a:srgbClr val="FFFF00"/>
                </a:solidFill>
              </a:rPr>
              <a:t>VRM Class I.</a:t>
            </a:r>
          </a:p>
          <a:p>
            <a:pPr lvl="1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2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8600" y="1600200"/>
            <a:ext cx="8305800" cy="3733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Common approach</a:t>
            </a:r>
            <a:r>
              <a:rPr lang="en-US" dirty="0"/>
              <a:t>: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Current </a:t>
            </a:r>
            <a:r>
              <a:rPr lang="en-US" dirty="0" smtClean="0"/>
              <a:t>management direction </a:t>
            </a:r>
            <a:r>
              <a:rPr lang="en-US" dirty="0"/>
              <a:t>(No Action)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Conservation emphasis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Resource Use – emphasis on constraint reduction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Balanced management – increased conservation balanced against moderate levels of resource use</a:t>
            </a:r>
          </a:p>
        </p:txBody>
      </p:sp>
      <p:pic>
        <p:nvPicPr>
          <p:cNvPr id="5" name="Picture 2" descr="C:\tmp\RMPs\Bighorn RMP\Maps\VRM\BB-FEIS_MAP49_VRM_Alt_D_F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9291" y="4731749"/>
            <a:ext cx="1915588" cy="14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tmp\RMPs\Bighorn RMP\Maps\VRM\BB-FEIS_MAP46_VRM_Alt_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731079"/>
            <a:ext cx="1915486" cy="14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tmp\RMPs\Bighorn RMP\Maps\VRM\BB-FEIS_MAP47_VRM_Alt_B_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543" y="4730265"/>
            <a:ext cx="1916630" cy="148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tmp\RMPs\Bighorn RMP\Maps\VRM\BB-FEIS_MAP48_VRM_Alt_C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891" y="4730335"/>
            <a:ext cx="1915486" cy="148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3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696200" cy="468313"/>
          </a:xfrm>
        </p:spPr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789728"/>
              </p:ext>
            </p:extLst>
          </p:nvPr>
        </p:nvGraphicFramePr>
        <p:xfrm>
          <a:off x="95250" y="2636520"/>
          <a:ext cx="8610600" cy="330708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Inventory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(Pre-planning)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VRI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(Land Use 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VRM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Special Designation</a:t>
                      </a:r>
                      <a:endParaRPr lang="en-US" sz="14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smtClean="0"/>
                        <a:t>(Congressional</a:t>
                      </a:r>
                      <a:r>
                        <a:rPr lang="en-US" sz="1400" baseline="0" dirty="0" smtClean="0"/>
                        <a:t> or administrative )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Preservation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High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</a:t>
                      </a:r>
                      <a:r>
                        <a:rPr lang="en-US" baseline="0" dirty="0" smtClean="0"/>
                        <a:t>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Medium</a:t>
                      </a:r>
                      <a:r>
                        <a:rPr lang="en-US" baseline="0" dirty="0" smtClean="0"/>
                        <a:t>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Moderate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IV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Major levels</a:t>
                      </a:r>
                      <a:r>
                        <a:rPr lang="en-US" baseline="0" dirty="0" smtClean="0"/>
                        <a:t> of change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10800000">
            <a:off x="4360951" y="4070496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4344987" y="46802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>
          <a:xfrm>
            <a:off x="4344987" y="56708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4344987" y="5213685"/>
            <a:ext cx="609600" cy="158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98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696200" cy="468313"/>
          </a:xfrm>
        </p:spPr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  <a:endParaRPr lang="en-US" sz="2800" dirty="0"/>
          </a:p>
        </p:txBody>
      </p:sp>
      <p:pic>
        <p:nvPicPr>
          <p:cNvPr id="22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95" y="2096224"/>
            <a:ext cx="8293907" cy="438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609600"/>
            <a:ext cx="7696200" cy="468313"/>
          </a:xfrm>
        </p:spPr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0" y="1524000"/>
            <a:ext cx="8763000" cy="1295400"/>
          </a:xfrm>
        </p:spPr>
        <p:txBody>
          <a:bodyPr/>
          <a:lstStyle/>
          <a:p>
            <a:pPr algn="ctr">
              <a:spcAft>
                <a:spcPts val="1200"/>
              </a:spcAft>
            </a:pPr>
            <a:r>
              <a:rPr lang="en-US" sz="2800" dirty="0"/>
              <a:t>VRI  Classes to VRM </a:t>
            </a:r>
            <a:r>
              <a:rPr lang="en-US" sz="2800" dirty="0" smtClean="0"/>
              <a:t>Classes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5250" y="2636520"/>
          <a:ext cx="8610600" cy="3307080"/>
        </p:xfrm>
        <a:graphic>
          <a:graphicData uri="http://schemas.openxmlformats.org/drawingml/2006/table">
            <a:tbl>
              <a:tblPr firstRow="1" bandRow="1"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Classes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Inventory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(Pre-planning)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VRI</a:t>
                      </a:r>
                      <a:r>
                        <a:rPr lang="en-US" sz="240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Management</a:t>
                      </a:r>
                    </a:p>
                    <a:p>
                      <a:pPr algn="ctr"/>
                      <a:r>
                        <a:rPr lang="en-US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(Land Use Planning)</a:t>
                      </a:r>
                    </a:p>
                    <a:p>
                      <a:pPr algn="ctr"/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VRM Classes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Special Designation</a:t>
                      </a:r>
                      <a:endParaRPr lang="en-US" sz="1400" dirty="0" smtClean="0"/>
                    </a:p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400" dirty="0" smtClean="0"/>
                        <a:t>(Congressional</a:t>
                      </a:r>
                      <a:r>
                        <a:rPr lang="en-US" sz="1400" baseline="0" dirty="0" smtClean="0"/>
                        <a:t> or administrative )</a:t>
                      </a:r>
                      <a:endParaRPr lang="en-US" sz="14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Preservation</a:t>
                      </a:r>
                    </a:p>
                    <a:p>
                      <a:pPr>
                        <a:buFont typeface="Arial" pitchFamily="34" charset="0"/>
                        <a:buNone/>
                      </a:pP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High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</a:t>
                      </a:r>
                      <a:r>
                        <a:rPr lang="en-US" baseline="0" dirty="0" smtClean="0"/>
                        <a:t>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III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Medium</a:t>
                      </a:r>
                      <a:r>
                        <a:rPr lang="en-US" baseline="0" dirty="0" smtClean="0"/>
                        <a:t>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Moderate levels of change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A2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400" dirty="0" smtClean="0"/>
                        <a:t>IV 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Low Visual Values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 Major levels</a:t>
                      </a:r>
                      <a:r>
                        <a:rPr lang="en-US" baseline="0" dirty="0" smtClean="0"/>
                        <a:t> of change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E6F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flipV="1">
            <a:off x="3811587" y="4758072"/>
            <a:ext cx="1219200" cy="914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>
          <a:xfrm flipV="1">
            <a:off x="3657600" y="4069098"/>
            <a:ext cx="1449387" cy="61087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>
          <a:xfrm flipV="1">
            <a:off x="4040187" y="4681555"/>
            <a:ext cx="1066800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>
          <a:xfrm flipV="1">
            <a:off x="4038600" y="4070685"/>
            <a:ext cx="1068387" cy="114427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V="1">
            <a:off x="3811587" y="4070686"/>
            <a:ext cx="1295400" cy="160019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>
          <a:xfrm>
            <a:off x="3657600" y="4681555"/>
            <a:ext cx="1449387" cy="5334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>
          <a:xfrm>
            <a:off x="3672840" y="4688206"/>
            <a:ext cx="1434147" cy="92669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493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tmp\01\0-blm\Images\Energy\Oil and Gas Image Library\Jonah field pan 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41"/>
          <a:stretch/>
        </p:blipFill>
        <p:spPr bwMode="auto">
          <a:xfrm>
            <a:off x="8627" y="1069009"/>
            <a:ext cx="8762999" cy="5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9144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will change and the nature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scale of change</a:t>
            </a: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2819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FLPMA Directs that: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inventory </a:t>
            </a:r>
            <a:r>
              <a:rPr lang="en-US" dirty="0"/>
              <a:t>of all public lands and their resources (including, but not limited to outdoor recreation and </a:t>
            </a:r>
            <a:r>
              <a:rPr lang="en-US" dirty="0">
                <a:solidFill>
                  <a:srgbClr val="FFC000"/>
                </a:solidFill>
              </a:rPr>
              <a:t>scenic values</a:t>
            </a:r>
            <a:r>
              <a:rPr lang="en-US" dirty="0" smtClean="0"/>
              <a:t>),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maintain</a:t>
            </a:r>
            <a:r>
              <a:rPr lang="en-US" dirty="0" smtClean="0"/>
              <a:t> </a:t>
            </a:r>
            <a:r>
              <a:rPr lang="en-US" dirty="0"/>
              <a:t>on a continuing </a:t>
            </a:r>
            <a:r>
              <a:rPr lang="en-US" dirty="0" smtClean="0"/>
              <a:t>basis, and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C000"/>
                </a:solidFill>
              </a:rPr>
              <a:t>use </a:t>
            </a:r>
            <a:r>
              <a:rPr lang="en-US" dirty="0"/>
              <a:t>during the </a:t>
            </a:r>
            <a:r>
              <a:rPr lang="en-US" dirty="0">
                <a:solidFill>
                  <a:srgbClr val="FFFF00"/>
                </a:solidFill>
              </a:rPr>
              <a:t>land use planning </a:t>
            </a:r>
            <a:r>
              <a:rPr lang="en-US" dirty="0" smtClean="0">
                <a:solidFill>
                  <a:srgbClr val="FFFF00"/>
                </a:solidFill>
              </a:rPr>
              <a:t>process.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These land use decisions are</a:t>
            </a:r>
            <a:r>
              <a:rPr lang="en-US" dirty="0" smtClean="0">
                <a:solidFill>
                  <a:srgbClr val="FFFF00"/>
                </a:solidFill>
              </a:rPr>
              <a:t> binding.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2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t="34327" r="5579" b="15014"/>
          <a:stretch/>
        </p:blipFill>
        <p:spPr>
          <a:xfrm>
            <a:off x="111318" y="2667000"/>
            <a:ext cx="8804082" cy="38862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2819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VRM Class Objectives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VRM Class alternatives need to be </a:t>
            </a:r>
            <a:r>
              <a:rPr lang="en-US" dirty="0" smtClean="0">
                <a:solidFill>
                  <a:srgbClr val="FFFF00"/>
                </a:solidFill>
              </a:rPr>
              <a:t>carefully thought through </a:t>
            </a:r>
            <a:r>
              <a:rPr lang="en-US" dirty="0" smtClean="0"/>
              <a:t>and truly explore the range of alternatives using the VRI.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</a:t>
            </a:r>
          </a:p>
        </p:txBody>
      </p:sp>
      <p:sp>
        <p:nvSpPr>
          <p:cNvPr id="5" name="Freeform 4"/>
          <p:cNvSpPr/>
          <p:nvPr/>
        </p:nvSpPr>
        <p:spPr>
          <a:xfrm>
            <a:off x="119269" y="2941983"/>
            <a:ext cx="7315200" cy="166977"/>
          </a:xfrm>
          <a:custGeom>
            <a:avLst/>
            <a:gdLst>
              <a:gd name="connsiteX0" fmla="*/ 0 w 7227735"/>
              <a:gd name="connsiteY0" fmla="*/ 79513 h 166977"/>
              <a:gd name="connsiteX1" fmla="*/ 63610 w 7227735"/>
              <a:gd name="connsiteY1" fmla="*/ 47707 h 166977"/>
              <a:gd name="connsiteX2" fmla="*/ 119269 w 7227735"/>
              <a:gd name="connsiteY2" fmla="*/ 15902 h 166977"/>
              <a:gd name="connsiteX3" fmla="*/ 174928 w 7227735"/>
              <a:gd name="connsiteY3" fmla="*/ 0 h 166977"/>
              <a:gd name="connsiteX4" fmla="*/ 230587 w 7227735"/>
              <a:gd name="connsiteY4" fmla="*/ 7951 h 166977"/>
              <a:gd name="connsiteX5" fmla="*/ 254441 w 7227735"/>
              <a:gd name="connsiteY5" fmla="*/ 15902 h 166977"/>
              <a:gd name="connsiteX6" fmla="*/ 333954 w 7227735"/>
              <a:gd name="connsiteY6" fmla="*/ 31805 h 166977"/>
              <a:gd name="connsiteX7" fmla="*/ 421419 w 7227735"/>
              <a:gd name="connsiteY7" fmla="*/ 23854 h 166977"/>
              <a:gd name="connsiteX8" fmla="*/ 469127 w 7227735"/>
              <a:gd name="connsiteY8" fmla="*/ 7951 h 166977"/>
              <a:gd name="connsiteX9" fmla="*/ 524786 w 7227735"/>
              <a:gd name="connsiteY9" fmla="*/ 15902 h 166977"/>
              <a:gd name="connsiteX10" fmla="*/ 572493 w 7227735"/>
              <a:gd name="connsiteY10" fmla="*/ 31805 h 166977"/>
              <a:gd name="connsiteX11" fmla="*/ 683812 w 7227735"/>
              <a:gd name="connsiteY11" fmla="*/ 55659 h 166977"/>
              <a:gd name="connsiteX12" fmla="*/ 811033 w 7227735"/>
              <a:gd name="connsiteY12" fmla="*/ 47707 h 166977"/>
              <a:gd name="connsiteX13" fmla="*/ 858740 w 7227735"/>
              <a:gd name="connsiteY13" fmla="*/ 39756 h 166977"/>
              <a:gd name="connsiteX14" fmla="*/ 978010 w 7227735"/>
              <a:gd name="connsiteY14" fmla="*/ 55659 h 166977"/>
              <a:gd name="connsiteX15" fmla="*/ 1105231 w 7227735"/>
              <a:gd name="connsiteY15" fmla="*/ 71561 h 166977"/>
              <a:gd name="connsiteX16" fmla="*/ 1168841 w 7227735"/>
              <a:gd name="connsiteY16" fmla="*/ 63610 h 166977"/>
              <a:gd name="connsiteX17" fmla="*/ 1391478 w 7227735"/>
              <a:gd name="connsiteY17" fmla="*/ 55659 h 166977"/>
              <a:gd name="connsiteX18" fmla="*/ 1415332 w 7227735"/>
              <a:gd name="connsiteY18" fmla="*/ 39756 h 166977"/>
              <a:gd name="connsiteX19" fmla="*/ 1590260 w 7227735"/>
              <a:gd name="connsiteY19" fmla="*/ 39756 h 166977"/>
              <a:gd name="connsiteX20" fmla="*/ 1693627 w 7227735"/>
              <a:gd name="connsiteY20" fmla="*/ 47707 h 166977"/>
              <a:gd name="connsiteX21" fmla="*/ 1725433 w 7227735"/>
              <a:gd name="connsiteY21" fmla="*/ 55659 h 166977"/>
              <a:gd name="connsiteX22" fmla="*/ 1749287 w 7227735"/>
              <a:gd name="connsiteY22" fmla="*/ 63610 h 166977"/>
              <a:gd name="connsiteX23" fmla="*/ 1852653 w 7227735"/>
              <a:gd name="connsiteY23" fmla="*/ 79513 h 166977"/>
              <a:gd name="connsiteX24" fmla="*/ 1900361 w 7227735"/>
              <a:gd name="connsiteY24" fmla="*/ 95415 h 166977"/>
              <a:gd name="connsiteX25" fmla="*/ 1979874 w 7227735"/>
              <a:gd name="connsiteY25" fmla="*/ 111318 h 166977"/>
              <a:gd name="connsiteX26" fmla="*/ 2003728 w 7227735"/>
              <a:gd name="connsiteY26" fmla="*/ 119269 h 166977"/>
              <a:gd name="connsiteX27" fmla="*/ 2059387 w 7227735"/>
              <a:gd name="connsiteY27" fmla="*/ 127220 h 166977"/>
              <a:gd name="connsiteX28" fmla="*/ 2138900 w 7227735"/>
              <a:gd name="connsiteY28" fmla="*/ 119269 h 166977"/>
              <a:gd name="connsiteX29" fmla="*/ 2194560 w 7227735"/>
              <a:gd name="connsiteY29" fmla="*/ 95415 h 166977"/>
              <a:gd name="connsiteX30" fmla="*/ 2258170 w 7227735"/>
              <a:gd name="connsiteY30" fmla="*/ 87464 h 166977"/>
              <a:gd name="connsiteX31" fmla="*/ 2496709 w 7227735"/>
              <a:gd name="connsiteY31" fmla="*/ 79513 h 166977"/>
              <a:gd name="connsiteX32" fmla="*/ 2560320 w 7227735"/>
              <a:gd name="connsiteY32" fmla="*/ 71561 h 166977"/>
              <a:gd name="connsiteX33" fmla="*/ 2584173 w 7227735"/>
              <a:gd name="connsiteY33" fmla="*/ 63610 h 166977"/>
              <a:gd name="connsiteX34" fmla="*/ 2631881 w 7227735"/>
              <a:gd name="connsiteY34" fmla="*/ 55659 h 166977"/>
              <a:gd name="connsiteX35" fmla="*/ 2655735 w 7227735"/>
              <a:gd name="connsiteY35" fmla="*/ 47707 h 166977"/>
              <a:gd name="connsiteX36" fmla="*/ 2798859 w 7227735"/>
              <a:gd name="connsiteY36" fmla="*/ 63610 h 166977"/>
              <a:gd name="connsiteX37" fmla="*/ 3339547 w 7227735"/>
              <a:gd name="connsiteY37" fmla="*/ 55659 h 166977"/>
              <a:gd name="connsiteX38" fmla="*/ 3403158 w 7227735"/>
              <a:gd name="connsiteY38" fmla="*/ 71561 h 166977"/>
              <a:gd name="connsiteX39" fmla="*/ 3434963 w 7227735"/>
              <a:gd name="connsiteY39" fmla="*/ 79513 h 166977"/>
              <a:gd name="connsiteX40" fmla="*/ 3458817 w 7227735"/>
              <a:gd name="connsiteY40" fmla="*/ 87464 h 166977"/>
              <a:gd name="connsiteX41" fmla="*/ 3578087 w 7227735"/>
              <a:gd name="connsiteY41" fmla="*/ 103367 h 166977"/>
              <a:gd name="connsiteX42" fmla="*/ 3601940 w 7227735"/>
              <a:gd name="connsiteY42" fmla="*/ 111318 h 166977"/>
              <a:gd name="connsiteX43" fmla="*/ 3689405 w 7227735"/>
              <a:gd name="connsiteY43" fmla="*/ 95415 h 166977"/>
              <a:gd name="connsiteX44" fmla="*/ 3745064 w 7227735"/>
              <a:gd name="connsiteY44" fmla="*/ 87464 h 166977"/>
              <a:gd name="connsiteX45" fmla="*/ 3768918 w 7227735"/>
              <a:gd name="connsiteY45" fmla="*/ 79513 h 166977"/>
              <a:gd name="connsiteX46" fmla="*/ 4039262 w 7227735"/>
              <a:gd name="connsiteY46" fmla="*/ 79513 h 166977"/>
              <a:gd name="connsiteX47" fmla="*/ 4079019 w 7227735"/>
              <a:gd name="connsiteY47" fmla="*/ 87464 h 166977"/>
              <a:gd name="connsiteX48" fmla="*/ 4102873 w 7227735"/>
              <a:gd name="connsiteY48" fmla="*/ 95415 h 166977"/>
              <a:gd name="connsiteX49" fmla="*/ 4198288 w 7227735"/>
              <a:gd name="connsiteY49" fmla="*/ 103367 h 166977"/>
              <a:gd name="connsiteX50" fmla="*/ 4269850 w 7227735"/>
              <a:gd name="connsiteY50" fmla="*/ 119269 h 166977"/>
              <a:gd name="connsiteX51" fmla="*/ 4317558 w 7227735"/>
              <a:gd name="connsiteY51" fmla="*/ 127220 h 166977"/>
              <a:gd name="connsiteX52" fmla="*/ 4357314 w 7227735"/>
              <a:gd name="connsiteY52" fmla="*/ 135172 h 166977"/>
              <a:gd name="connsiteX53" fmla="*/ 4540194 w 7227735"/>
              <a:gd name="connsiteY53" fmla="*/ 119269 h 166977"/>
              <a:gd name="connsiteX54" fmla="*/ 4770782 w 7227735"/>
              <a:gd name="connsiteY54" fmla="*/ 103367 h 166977"/>
              <a:gd name="connsiteX55" fmla="*/ 4866198 w 7227735"/>
              <a:gd name="connsiteY55" fmla="*/ 95415 h 166977"/>
              <a:gd name="connsiteX56" fmla="*/ 4898003 w 7227735"/>
              <a:gd name="connsiteY56" fmla="*/ 119269 h 166977"/>
              <a:gd name="connsiteX57" fmla="*/ 4929808 w 7227735"/>
              <a:gd name="connsiteY57" fmla="*/ 127220 h 166977"/>
              <a:gd name="connsiteX58" fmla="*/ 5080883 w 7227735"/>
              <a:gd name="connsiteY58" fmla="*/ 151074 h 166977"/>
              <a:gd name="connsiteX59" fmla="*/ 5200153 w 7227735"/>
              <a:gd name="connsiteY59" fmla="*/ 166977 h 166977"/>
              <a:gd name="connsiteX60" fmla="*/ 5239909 w 7227735"/>
              <a:gd name="connsiteY60" fmla="*/ 159026 h 166977"/>
              <a:gd name="connsiteX61" fmla="*/ 5287617 w 7227735"/>
              <a:gd name="connsiteY61" fmla="*/ 135172 h 166977"/>
              <a:gd name="connsiteX62" fmla="*/ 5414838 w 7227735"/>
              <a:gd name="connsiteY62" fmla="*/ 119269 h 166977"/>
              <a:gd name="connsiteX63" fmla="*/ 5470497 w 7227735"/>
              <a:gd name="connsiteY63" fmla="*/ 111318 h 166977"/>
              <a:gd name="connsiteX64" fmla="*/ 5502302 w 7227735"/>
              <a:gd name="connsiteY64" fmla="*/ 95415 h 166977"/>
              <a:gd name="connsiteX65" fmla="*/ 5565913 w 7227735"/>
              <a:gd name="connsiteY65" fmla="*/ 79513 h 166977"/>
              <a:gd name="connsiteX66" fmla="*/ 5613620 w 7227735"/>
              <a:gd name="connsiteY66" fmla="*/ 87464 h 166977"/>
              <a:gd name="connsiteX67" fmla="*/ 5756744 w 7227735"/>
              <a:gd name="connsiteY67" fmla="*/ 103367 h 166977"/>
              <a:gd name="connsiteX68" fmla="*/ 5868062 w 7227735"/>
              <a:gd name="connsiteY68" fmla="*/ 135172 h 166977"/>
              <a:gd name="connsiteX69" fmla="*/ 6050942 w 7227735"/>
              <a:gd name="connsiteY69" fmla="*/ 143123 h 166977"/>
              <a:gd name="connsiteX70" fmla="*/ 6130455 w 7227735"/>
              <a:gd name="connsiteY70" fmla="*/ 111318 h 166977"/>
              <a:gd name="connsiteX71" fmla="*/ 6154309 w 7227735"/>
              <a:gd name="connsiteY71" fmla="*/ 87464 h 166977"/>
              <a:gd name="connsiteX72" fmla="*/ 6225871 w 7227735"/>
              <a:gd name="connsiteY72" fmla="*/ 71561 h 166977"/>
              <a:gd name="connsiteX73" fmla="*/ 6249725 w 7227735"/>
              <a:gd name="connsiteY73" fmla="*/ 55659 h 166977"/>
              <a:gd name="connsiteX74" fmla="*/ 6329238 w 7227735"/>
              <a:gd name="connsiteY74" fmla="*/ 39756 h 166977"/>
              <a:gd name="connsiteX75" fmla="*/ 6376946 w 7227735"/>
              <a:gd name="connsiteY75" fmla="*/ 31805 h 166977"/>
              <a:gd name="connsiteX76" fmla="*/ 6583680 w 7227735"/>
              <a:gd name="connsiteY76" fmla="*/ 39756 h 166977"/>
              <a:gd name="connsiteX77" fmla="*/ 6607533 w 7227735"/>
              <a:gd name="connsiteY77" fmla="*/ 47707 h 166977"/>
              <a:gd name="connsiteX78" fmla="*/ 6639339 w 7227735"/>
              <a:gd name="connsiteY78" fmla="*/ 55659 h 166977"/>
              <a:gd name="connsiteX79" fmla="*/ 6750657 w 7227735"/>
              <a:gd name="connsiteY79" fmla="*/ 63610 h 166977"/>
              <a:gd name="connsiteX80" fmla="*/ 6869927 w 7227735"/>
              <a:gd name="connsiteY80" fmla="*/ 79513 h 166977"/>
              <a:gd name="connsiteX81" fmla="*/ 6909683 w 7227735"/>
              <a:gd name="connsiteY81" fmla="*/ 87464 h 166977"/>
              <a:gd name="connsiteX82" fmla="*/ 6997147 w 7227735"/>
              <a:gd name="connsiteY82" fmla="*/ 79513 h 166977"/>
              <a:gd name="connsiteX83" fmla="*/ 7187979 w 7227735"/>
              <a:gd name="connsiteY83" fmla="*/ 87464 h 166977"/>
              <a:gd name="connsiteX84" fmla="*/ 7227735 w 7227735"/>
              <a:gd name="connsiteY84" fmla="*/ 87464 h 16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7227735" h="166977">
                <a:moveTo>
                  <a:pt x="0" y="79513"/>
                </a:moveTo>
                <a:cubicBezTo>
                  <a:pt x="86385" y="27681"/>
                  <a:pt x="3704" y="73381"/>
                  <a:pt x="63610" y="47707"/>
                </a:cubicBezTo>
                <a:cubicBezTo>
                  <a:pt x="161208" y="5879"/>
                  <a:pt x="39399" y="55837"/>
                  <a:pt x="119269" y="15902"/>
                </a:cubicBezTo>
                <a:cubicBezTo>
                  <a:pt x="130675" y="10199"/>
                  <a:pt x="164739" y="2547"/>
                  <a:pt x="174928" y="0"/>
                </a:cubicBezTo>
                <a:cubicBezTo>
                  <a:pt x="193481" y="2650"/>
                  <a:pt x="212210" y="4276"/>
                  <a:pt x="230587" y="7951"/>
                </a:cubicBezTo>
                <a:cubicBezTo>
                  <a:pt x="238806" y="9595"/>
                  <a:pt x="246382" y="13599"/>
                  <a:pt x="254441" y="15902"/>
                </a:cubicBezTo>
                <a:cubicBezTo>
                  <a:pt x="287659" y="25393"/>
                  <a:pt x="296457" y="25556"/>
                  <a:pt x="333954" y="31805"/>
                </a:cubicBezTo>
                <a:cubicBezTo>
                  <a:pt x="363109" y="29155"/>
                  <a:pt x="392589" y="28942"/>
                  <a:pt x="421419" y="23854"/>
                </a:cubicBezTo>
                <a:cubicBezTo>
                  <a:pt x="437927" y="20941"/>
                  <a:pt x="469127" y="7951"/>
                  <a:pt x="469127" y="7951"/>
                </a:cubicBezTo>
                <a:cubicBezTo>
                  <a:pt x="487680" y="10601"/>
                  <a:pt x="506525" y="11688"/>
                  <a:pt x="524786" y="15902"/>
                </a:cubicBezTo>
                <a:cubicBezTo>
                  <a:pt x="541119" y="19671"/>
                  <a:pt x="556231" y="27740"/>
                  <a:pt x="572493" y="31805"/>
                </a:cubicBezTo>
                <a:cubicBezTo>
                  <a:pt x="651745" y="51617"/>
                  <a:pt x="614545" y="44114"/>
                  <a:pt x="683812" y="55659"/>
                </a:cubicBezTo>
                <a:cubicBezTo>
                  <a:pt x="726219" y="53008"/>
                  <a:pt x="768718" y="51554"/>
                  <a:pt x="811033" y="47707"/>
                </a:cubicBezTo>
                <a:cubicBezTo>
                  <a:pt x="827088" y="46247"/>
                  <a:pt x="842637" y="38989"/>
                  <a:pt x="858740" y="39756"/>
                </a:cubicBezTo>
                <a:cubicBezTo>
                  <a:pt x="898803" y="41664"/>
                  <a:pt x="938253" y="50358"/>
                  <a:pt x="978010" y="55659"/>
                </a:cubicBezTo>
                <a:cubicBezTo>
                  <a:pt x="1028395" y="72453"/>
                  <a:pt x="1019290" y="71561"/>
                  <a:pt x="1105231" y="71561"/>
                </a:cubicBezTo>
                <a:cubicBezTo>
                  <a:pt x="1126599" y="71561"/>
                  <a:pt x="1147506" y="64795"/>
                  <a:pt x="1168841" y="63610"/>
                </a:cubicBezTo>
                <a:cubicBezTo>
                  <a:pt x="1242986" y="59491"/>
                  <a:pt x="1317266" y="58309"/>
                  <a:pt x="1391478" y="55659"/>
                </a:cubicBezTo>
                <a:cubicBezTo>
                  <a:pt x="1399429" y="50358"/>
                  <a:pt x="1406548" y="43520"/>
                  <a:pt x="1415332" y="39756"/>
                </a:cubicBezTo>
                <a:cubicBezTo>
                  <a:pt x="1464544" y="18665"/>
                  <a:pt x="1562795" y="37984"/>
                  <a:pt x="1590260" y="39756"/>
                </a:cubicBezTo>
                <a:cubicBezTo>
                  <a:pt x="1624746" y="41981"/>
                  <a:pt x="1659171" y="45057"/>
                  <a:pt x="1693627" y="47707"/>
                </a:cubicBezTo>
                <a:cubicBezTo>
                  <a:pt x="1704229" y="50358"/>
                  <a:pt x="1714925" y="52657"/>
                  <a:pt x="1725433" y="55659"/>
                </a:cubicBezTo>
                <a:cubicBezTo>
                  <a:pt x="1733492" y="57962"/>
                  <a:pt x="1741068" y="61966"/>
                  <a:pt x="1749287" y="63610"/>
                </a:cubicBezTo>
                <a:cubicBezTo>
                  <a:pt x="1774536" y="68660"/>
                  <a:pt x="1826348" y="72937"/>
                  <a:pt x="1852653" y="79513"/>
                </a:cubicBezTo>
                <a:cubicBezTo>
                  <a:pt x="1868915" y="83579"/>
                  <a:pt x="1883826" y="92659"/>
                  <a:pt x="1900361" y="95415"/>
                </a:cubicBezTo>
                <a:cubicBezTo>
                  <a:pt x="1937846" y="101663"/>
                  <a:pt x="1946664" y="101830"/>
                  <a:pt x="1979874" y="111318"/>
                </a:cubicBezTo>
                <a:cubicBezTo>
                  <a:pt x="1987933" y="113620"/>
                  <a:pt x="1995509" y="117625"/>
                  <a:pt x="2003728" y="119269"/>
                </a:cubicBezTo>
                <a:cubicBezTo>
                  <a:pt x="2022105" y="122944"/>
                  <a:pt x="2040834" y="124570"/>
                  <a:pt x="2059387" y="127220"/>
                </a:cubicBezTo>
                <a:cubicBezTo>
                  <a:pt x="2085891" y="124570"/>
                  <a:pt x="2112573" y="123319"/>
                  <a:pt x="2138900" y="119269"/>
                </a:cubicBezTo>
                <a:cubicBezTo>
                  <a:pt x="2180738" y="112833"/>
                  <a:pt x="2145727" y="107623"/>
                  <a:pt x="2194560" y="95415"/>
                </a:cubicBezTo>
                <a:cubicBezTo>
                  <a:pt x="2215290" y="90232"/>
                  <a:pt x="2236831" y="88587"/>
                  <a:pt x="2258170" y="87464"/>
                </a:cubicBezTo>
                <a:cubicBezTo>
                  <a:pt x="2337617" y="83283"/>
                  <a:pt x="2417196" y="82163"/>
                  <a:pt x="2496709" y="79513"/>
                </a:cubicBezTo>
                <a:cubicBezTo>
                  <a:pt x="2517913" y="76862"/>
                  <a:pt x="2539296" y="75384"/>
                  <a:pt x="2560320" y="71561"/>
                </a:cubicBezTo>
                <a:cubicBezTo>
                  <a:pt x="2568566" y="70062"/>
                  <a:pt x="2575991" y="65428"/>
                  <a:pt x="2584173" y="63610"/>
                </a:cubicBezTo>
                <a:cubicBezTo>
                  <a:pt x="2599911" y="60113"/>
                  <a:pt x="2615978" y="58309"/>
                  <a:pt x="2631881" y="55659"/>
                </a:cubicBezTo>
                <a:cubicBezTo>
                  <a:pt x="2639832" y="53008"/>
                  <a:pt x="2647353" y="47707"/>
                  <a:pt x="2655735" y="47707"/>
                </a:cubicBezTo>
                <a:cubicBezTo>
                  <a:pt x="2757838" y="47707"/>
                  <a:pt x="2742575" y="44849"/>
                  <a:pt x="2798859" y="63610"/>
                </a:cubicBezTo>
                <a:cubicBezTo>
                  <a:pt x="3087159" y="48436"/>
                  <a:pt x="3073802" y="40473"/>
                  <a:pt x="3339547" y="55659"/>
                </a:cubicBezTo>
                <a:cubicBezTo>
                  <a:pt x="3369856" y="57391"/>
                  <a:pt x="3377439" y="64213"/>
                  <a:pt x="3403158" y="71561"/>
                </a:cubicBezTo>
                <a:cubicBezTo>
                  <a:pt x="3413666" y="74563"/>
                  <a:pt x="3424455" y="76511"/>
                  <a:pt x="3434963" y="79513"/>
                </a:cubicBezTo>
                <a:cubicBezTo>
                  <a:pt x="3443022" y="81816"/>
                  <a:pt x="3450598" y="85820"/>
                  <a:pt x="3458817" y="87464"/>
                </a:cubicBezTo>
                <a:cubicBezTo>
                  <a:pt x="3477095" y="91119"/>
                  <a:pt x="3562621" y="101434"/>
                  <a:pt x="3578087" y="103367"/>
                </a:cubicBezTo>
                <a:cubicBezTo>
                  <a:pt x="3586038" y="106017"/>
                  <a:pt x="3593559" y="111318"/>
                  <a:pt x="3601940" y="111318"/>
                </a:cubicBezTo>
                <a:cubicBezTo>
                  <a:pt x="3703927" y="111318"/>
                  <a:pt x="3633489" y="106598"/>
                  <a:pt x="3689405" y="95415"/>
                </a:cubicBezTo>
                <a:cubicBezTo>
                  <a:pt x="3707782" y="91739"/>
                  <a:pt x="3726511" y="90114"/>
                  <a:pt x="3745064" y="87464"/>
                </a:cubicBezTo>
                <a:cubicBezTo>
                  <a:pt x="3753015" y="84814"/>
                  <a:pt x="3760699" y="81157"/>
                  <a:pt x="3768918" y="79513"/>
                </a:cubicBezTo>
                <a:cubicBezTo>
                  <a:pt x="3864966" y="60303"/>
                  <a:pt x="3922398" y="75184"/>
                  <a:pt x="4039262" y="79513"/>
                </a:cubicBezTo>
                <a:cubicBezTo>
                  <a:pt x="4052514" y="82163"/>
                  <a:pt x="4065908" y="84186"/>
                  <a:pt x="4079019" y="87464"/>
                </a:cubicBezTo>
                <a:cubicBezTo>
                  <a:pt x="4087150" y="89497"/>
                  <a:pt x="4094565" y="94307"/>
                  <a:pt x="4102873" y="95415"/>
                </a:cubicBezTo>
                <a:cubicBezTo>
                  <a:pt x="4134508" y="99633"/>
                  <a:pt x="4166568" y="99842"/>
                  <a:pt x="4198288" y="103367"/>
                </a:cubicBezTo>
                <a:cubicBezTo>
                  <a:pt x="4301587" y="114845"/>
                  <a:pt x="4206099" y="105103"/>
                  <a:pt x="4269850" y="119269"/>
                </a:cubicBezTo>
                <a:cubicBezTo>
                  <a:pt x="4285588" y="122766"/>
                  <a:pt x="4301696" y="124336"/>
                  <a:pt x="4317558" y="127220"/>
                </a:cubicBezTo>
                <a:cubicBezTo>
                  <a:pt x="4330854" y="129638"/>
                  <a:pt x="4344062" y="132521"/>
                  <a:pt x="4357314" y="135172"/>
                </a:cubicBezTo>
                <a:cubicBezTo>
                  <a:pt x="4667112" y="113042"/>
                  <a:pt x="4319054" y="139372"/>
                  <a:pt x="4540194" y="119269"/>
                </a:cubicBezTo>
                <a:cubicBezTo>
                  <a:pt x="4614180" y="112543"/>
                  <a:pt x="4697285" y="107960"/>
                  <a:pt x="4770782" y="103367"/>
                </a:cubicBezTo>
                <a:cubicBezTo>
                  <a:pt x="4833785" y="82366"/>
                  <a:pt x="4801955" y="84708"/>
                  <a:pt x="4866198" y="95415"/>
                </a:cubicBezTo>
                <a:cubicBezTo>
                  <a:pt x="4876800" y="103366"/>
                  <a:pt x="4886150" y="113342"/>
                  <a:pt x="4898003" y="119269"/>
                </a:cubicBezTo>
                <a:cubicBezTo>
                  <a:pt x="4907777" y="124156"/>
                  <a:pt x="4919301" y="124218"/>
                  <a:pt x="4929808" y="127220"/>
                </a:cubicBezTo>
                <a:cubicBezTo>
                  <a:pt x="5014469" y="151410"/>
                  <a:pt x="4842021" y="120253"/>
                  <a:pt x="5080883" y="151074"/>
                </a:cubicBezTo>
                <a:lnTo>
                  <a:pt x="5200153" y="166977"/>
                </a:lnTo>
                <a:cubicBezTo>
                  <a:pt x="5213405" y="164327"/>
                  <a:pt x="5227255" y="163771"/>
                  <a:pt x="5239909" y="159026"/>
                </a:cubicBezTo>
                <a:cubicBezTo>
                  <a:pt x="5317655" y="129871"/>
                  <a:pt x="5213547" y="153690"/>
                  <a:pt x="5287617" y="135172"/>
                </a:cubicBezTo>
                <a:cubicBezTo>
                  <a:pt x="5338217" y="122522"/>
                  <a:pt x="5352607" y="126183"/>
                  <a:pt x="5414838" y="119269"/>
                </a:cubicBezTo>
                <a:cubicBezTo>
                  <a:pt x="5433465" y="117199"/>
                  <a:pt x="5451944" y="113968"/>
                  <a:pt x="5470497" y="111318"/>
                </a:cubicBezTo>
                <a:cubicBezTo>
                  <a:pt x="5481099" y="106017"/>
                  <a:pt x="5491057" y="99163"/>
                  <a:pt x="5502302" y="95415"/>
                </a:cubicBezTo>
                <a:cubicBezTo>
                  <a:pt x="5523037" y="88504"/>
                  <a:pt x="5565913" y="79513"/>
                  <a:pt x="5565913" y="79513"/>
                </a:cubicBezTo>
                <a:cubicBezTo>
                  <a:pt x="5581815" y="82163"/>
                  <a:pt x="5597597" y="85684"/>
                  <a:pt x="5613620" y="87464"/>
                </a:cubicBezTo>
                <a:cubicBezTo>
                  <a:pt x="5653357" y="91879"/>
                  <a:pt x="5713796" y="92630"/>
                  <a:pt x="5756744" y="103367"/>
                </a:cubicBezTo>
                <a:cubicBezTo>
                  <a:pt x="5791537" y="112065"/>
                  <a:pt x="5832063" y="133607"/>
                  <a:pt x="5868062" y="135172"/>
                </a:cubicBezTo>
                <a:lnTo>
                  <a:pt x="6050942" y="143123"/>
                </a:lnTo>
                <a:cubicBezTo>
                  <a:pt x="6109895" y="123472"/>
                  <a:pt x="6083657" y="134716"/>
                  <a:pt x="6130455" y="111318"/>
                </a:cubicBezTo>
                <a:cubicBezTo>
                  <a:pt x="6138406" y="103367"/>
                  <a:pt x="6144546" y="93043"/>
                  <a:pt x="6154309" y="87464"/>
                </a:cubicBezTo>
                <a:cubicBezTo>
                  <a:pt x="6160353" y="84010"/>
                  <a:pt x="6223473" y="72041"/>
                  <a:pt x="6225871" y="71561"/>
                </a:cubicBezTo>
                <a:cubicBezTo>
                  <a:pt x="6233822" y="66260"/>
                  <a:pt x="6241178" y="59933"/>
                  <a:pt x="6249725" y="55659"/>
                </a:cubicBezTo>
                <a:cubicBezTo>
                  <a:pt x="6272224" y="44409"/>
                  <a:pt x="6308066" y="43013"/>
                  <a:pt x="6329238" y="39756"/>
                </a:cubicBezTo>
                <a:cubicBezTo>
                  <a:pt x="6345173" y="37305"/>
                  <a:pt x="6361043" y="34455"/>
                  <a:pt x="6376946" y="31805"/>
                </a:cubicBezTo>
                <a:cubicBezTo>
                  <a:pt x="6445857" y="34455"/>
                  <a:pt x="6514881" y="35011"/>
                  <a:pt x="6583680" y="39756"/>
                </a:cubicBezTo>
                <a:cubicBezTo>
                  <a:pt x="6592041" y="40333"/>
                  <a:pt x="6599474" y="45404"/>
                  <a:pt x="6607533" y="47707"/>
                </a:cubicBezTo>
                <a:cubicBezTo>
                  <a:pt x="6618041" y="50709"/>
                  <a:pt x="6628478" y="54452"/>
                  <a:pt x="6639339" y="55659"/>
                </a:cubicBezTo>
                <a:cubicBezTo>
                  <a:pt x="6676312" y="59767"/>
                  <a:pt x="6713551" y="60960"/>
                  <a:pt x="6750657" y="63610"/>
                </a:cubicBezTo>
                <a:cubicBezTo>
                  <a:pt x="6820875" y="81164"/>
                  <a:pt x="6744758" y="63866"/>
                  <a:pt x="6869927" y="79513"/>
                </a:cubicBezTo>
                <a:cubicBezTo>
                  <a:pt x="6883337" y="81189"/>
                  <a:pt x="6896431" y="84814"/>
                  <a:pt x="6909683" y="87464"/>
                </a:cubicBezTo>
                <a:cubicBezTo>
                  <a:pt x="6938838" y="84814"/>
                  <a:pt x="6967872" y="79513"/>
                  <a:pt x="6997147" y="79513"/>
                </a:cubicBezTo>
                <a:cubicBezTo>
                  <a:pt x="7060813" y="79513"/>
                  <a:pt x="7124351" y="85270"/>
                  <a:pt x="7187979" y="87464"/>
                </a:cubicBezTo>
                <a:cubicBezTo>
                  <a:pt x="7201223" y="87921"/>
                  <a:pt x="7214483" y="87464"/>
                  <a:pt x="7227735" y="87464"/>
                </a:cubicBezTo>
              </a:path>
            </a:pathLst>
          </a:cu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4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2819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VRM Class Objectives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VRM Class alternatives need to be </a:t>
            </a:r>
            <a:r>
              <a:rPr lang="en-US" dirty="0" smtClean="0">
                <a:solidFill>
                  <a:srgbClr val="FFFF00"/>
                </a:solidFill>
              </a:rPr>
              <a:t>carefully thought through </a:t>
            </a:r>
            <a:r>
              <a:rPr lang="en-US" dirty="0" smtClean="0"/>
              <a:t>and truly explore the range of alternatives using the VRI.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15556" r="5973" b="67777"/>
          <a:stretch/>
        </p:blipFill>
        <p:spPr>
          <a:xfrm>
            <a:off x="109728" y="4720424"/>
            <a:ext cx="8778240" cy="12810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t="50783" r="6010" b="18956"/>
          <a:stretch/>
        </p:blipFill>
        <p:spPr>
          <a:xfrm>
            <a:off x="109728" y="2666349"/>
            <a:ext cx="8778239" cy="232601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413768"/>
              </p:ext>
            </p:extLst>
          </p:nvPr>
        </p:nvGraphicFramePr>
        <p:xfrm>
          <a:off x="879347" y="4332287"/>
          <a:ext cx="7239000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06500">
                  <a:extLst>
                    <a:ext uri="{9D8B030D-6E8A-4147-A177-3AD203B41FA5}">
                      <a16:colId xmlns:a16="http://schemas.microsoft.com/office/drawing/2014/main" val="1628035696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595907750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791013432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7962609"/>
                    </a:ext>
                  </a:extLst>
                </a:gridCol>
                <a:gridCol w="1286933">
                  <a:extLst>
                    <a:ext uri="{9D8B030D-6E8A-4147-A177-3AD203B41FA5}">
                      <a16:colId xmlns:a16="http://schemas.microsoft.com/office/drawing/2014/main" val="3185987137"/>
                    </a:ext>
                  </a:extLst>
                </a:gridCol>
                <a:gridCol w="1126067">
                  <a:extLst>
                    <a:ext uri="{9D8B030D-6E8A-4147-A177-3AD203B41FA5}">
                      <a16:colId xmlns:a16="http://schemas.microsoft.com/office/drawing/2014/main" val="4145783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VRM Class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Action</a:t>
                      </a:r>
                    </a:p>
                    <a:p>
                      <a:pPr algn="ctr"/>
                      <a:r>
                        <a:rPr lang="en-US" dirty="0" smtClean="0"/>
                        <a:t>Acres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Alt.</a:t>
                      </a:r>
                      <a:r>
                        <a:rPr lang="en-US" baseline="0" dirty="0" smtClean="0"/>
                        <a:t> A</a:t>
                      </a:r>
                    </a:p>
                    <a:p>
                      <a:pPr algn="ctr"/>
                      <a:r>
                        <a:rPr lang="en-US" baseline="0" dirty="0" smtClean="0"/>
                        <a:t>Acres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Alt.</a:t>
                      </a:r>
                      <a:r>
                        <a:rPr lang="en-US" baseline="0" dirty="0" smtClean="0"/>
                        <a:t> B</a:t>
                      </a:r>
                    </a:p>
                    <a:p>
                      <a:pPr algn="ctr"/>
                      <a:r>
                        <a:rPr lang="en-US" baseline="0" dirty="0" smtClean="0"/>
                        <a:t>Acres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Alt. C</a:t>
                      </a:r>
                    </a:p>
                    <a:p>
                      <a:pPr algn="ctr"/>
                      <a:r>
                        <a:rPr lang="en-US" dirty="0" smtClean="0"/>
                        <a:t>Acres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Alt. D</a:t>
                      </a:r>
                    </a:p>
                    <a:p>
                      <a:pPr algn="ctr"/>
                      <a:r>
                        <a:rPr lang="en-US" dirty="0" smtClean="0"/>
                        <a:t>Acres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104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7,058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37,764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42,102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16,222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16,222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822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43,613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235,946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315,700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60,791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41,092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728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402,725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367,295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294,177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549,329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546,2005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553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2,330,462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2,142,600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2,131,501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2,166,266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2,189,116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249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534400" cy="20955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Visual Absorption Capability (USFS) – reading the landscape’s visual variety that will visually absorb built facilities</a:t>
            </a:r>
            <a:endParaRPr lang="en-US" dirty="0"/>
          </a:p>
        </p:txBody>
      </p:sp>
      <p:pic>
        <p:nvPicPr>
          <p:cNvPr id="2050" name="Picture 2" descr="C:\tmp\images\BLM Daily\9818r_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6" y="2819399"/>
            <a:ext cx="8545003" cy="309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8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181100"/>
            <a:ext cx="8534400" cy="2514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Visibility </a:t>
            </a:r>
            <a:r>
              <a:rPr lang="en-US" dirty="0" smtClean="0"/>
              <a:t>Study/ </a:t>
            </a:r>
            <a:r>
              <a:rPr lang="en-US" dirty="0" err="1" smtClean="0"/>
              <a:t>viewshed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6" name="Picture 3" descr="C:\tmp\01\0-blm\Power Point Presentations_2\0-VRM Training\5-Day Course\10_2011 5 -day course - Las Vegas\Unit 4 - land use planning\I-15\jpg\I15_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tmp\01\0-blm\Power Point Presentations_2\0-VRM Training\5-Day Course\10_2011 5 -day course - Las Vegas\Unit 4 - land use planning\I-15\jpg\I15_1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C:\tmp\01\0-blm\Power Point Presentations_2\0-VRM Training\5-Day Course\10_2011 5 -day course - Las Vegas\Unit 4 - land use planning\I-15\jpg\I15_20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:\tmp\01\0-blm\Power Point Presentations_2\0-VRM Training\5-Day Course\10_2011 5 -day course - Las Vegas\Unit 4 - land use planning\I-15\jpg\I15_40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C:\tmp\01\0-blm\Power Point Presentations_2\0-VRM Training\5-Day Course\10_2011 5 -day course - Las Vegas\Unit 4 - land use planning\I-15\jpg\I15_6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2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:\tmp\01\0-blm\Power Point Presentations_2\0-VRM Training\5-Day Course\10_2011 5 -day course - Las Vegas\Unit 4 - land use planning\I-15\jpg\I15_Comp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1711032"/>
            <a:ext cx="7483475" cy="48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090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</a:t>
            </a:r>
            <a:r>
              <a:rPr lang="en-US" dirty="0"/>
              <a:t>Alternatives</a:t>
            </a:r>
          </a:p>
          <a:p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304800" y="1181100"/>
            <a:ext cx="8534400" cy="2514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Visibility </a:t>
            </a:r>
            <a:r>
              <a:rPr lang="en-US" dirty="0" smtClean="0"/>
              <a:t>Study/ </a:t>
            </a:r>
            <a:r>
              <a:rPr lang="en-US" dirty="0" err="1" smtClean="0"/>
              <a:t>viewshed</a:t>
            </a:r>
            <a:r>
              <a:rPr lang="en-US" dirty="0" smtClean="0"/>
              <a:t> modeling</a:t>
            </a:r>
            <a:endParaRPr lang="en-US" dirty="0"/>
          </a:p>
        </p:txBody>
      </p:sp>
      <p:pic>
        <p:nvPicPr>
          <p:cNvPr id="12" name="Picture 2" descr="E:\BLM\Rawlins\Final Images\Turbines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2038735"/>
            <a:ext cx="8674924" cy="409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38600" y="33644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0" y="44312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67400" y="2971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VRI Class IV</a:t>
            </a:r>
          </a:p>
        </p:txBody>
      </p:sp>
    </p:spTree>
    <p:extLst>
      <p:ext uri="{BB962C8B-B14F-4D97-AF65-F5344CB8AC3E}">
        <p14:creationId xmlns:p14="http://schemas.microsoft.com/office/powerpoint/2010/main" val="18156359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95400"/>
            <a:ext cx="3775782" cy="3733800"/>
          </a:xfrm>
        </p:spPr>
        <p:txBody>
          <a:bodyPr/>
          <a:lstStyle/>
          <a:p>
            <a:pPr lvl="0"/>
            <a:r>
              <a:rPr lang="en-US" dirty="0"/>
              <a:t>Factor in the visual value and evaluate the landscape’s potential for absorbing the types of anticipated land use:</a:t>
            </a:r>
          </a:p>
          <a:p>
            <a:pPr lvl="1">
              <a:spcAft>
                <a:spcPts val="600"/>
              </a:spcAft>
            </a:pP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Formulate Alternatives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2"/>
          <a:stretch/>
        </p:blipFill>
        <p:spPr>
          <a:xfrm>
            <a:off x="302150" y="4774557"/>
            <a:ext cx="8444714" cy="1759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1997" r="30790" b="32447"/>
          <a:stretch/>
        </p:blipFill>
        <p:spPr>
          <a:xfrm>
            <a:off x="4004382" y="1143000"/>
            <a:ext cx="2344071" cy="1764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382" y="2966347"/>
            <a:ext cx="2344071" cy="1758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47" y="2963700"/>
            <a:ext cx="2347600" cy="176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18" y="1141710"/>
            <a:ext cx="2354228" cy="1765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11997" r="30790" b="32447"/>
          <a:stretch/>
        </p:blipFill>
        <p:spPr>
          <a:xfrm>
            <a:off x="188849" y="1158378"/>
            <a:ext cx="6154943" cy="46328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80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3"/>
          <p:cNvSpPr txBox="1">
            <a:spLocks noChangeArrowheads="1"/>
          </p:cNvSpPr>
          <p:nvPr/>
        </p:nvSpPr>
        <p:spPr bwMode="auto">
          <a:xfrm>
            <a:off x="4206875" y="228600"/>
            <a:ext cx="484505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altLang="en-US" sz="2000" b="0" dirty="0" smtClean="0">
                <a:solidFill>
                  <a:srgbClr val="000000"/>
                </a:solidFill>
              </a:rPr>
              <a:t>.</a:t>
            </a:r>
            <a:endParaRPr lang="en-US" altLang="en-US" sz="2000" b="0" dirty="0">
              <a:solidFill>
                <a:srgbClr val="0000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753225" y="6031550"/>
            <a:ext cx="2286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alibri" pitchFamily="34" charset="0"/>
              </a:rPr>
              <a:t> </a:t>
            </a:r>
            <a:r>
              <a:rPr lang="en-US" altLang="en-US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Photo by Bob Wick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Formulate Alternatives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/>
          <a:stretch/>
        </p:blipFill>
        <p:spPr bwMode="auto">
          <a:xfrm>
            <a:off x="-21266" y="1077433"/>
            <a:ext cx="8791576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7310" y="4114800"/>
            <a:ext cx="8763000" cy="152400"/>
          </a:xfrm>
          <a:custGeom>
            <a:avLst/>
            <a:gdLst>
              <a:gd name="connsiteX0" fmla="*/ 0 w 8763000"/>
              <a:gd name="connsiteY0" fmla="*/ 0 h 152400"/>
              <a:gd name="connsiteX1" fmla="*/ 2209800 w 8763000"/>
              <a:gd name="connsiteY1" fmla="*/ 28575 h 152400"/>
              <a:gd name="connsiteX2" fmla="*/ 3695700 w 8763000"/>
              <a:gd name="connsiteY2" fmla="*/ 95250 h 152400"/>
              <a:gd name="connsiteX3" fmla="*/ 4991100 w 8763000"/>
              <a:gd name="connsiteY3" fmla="*/ 104775 h 152400"/>
              <a:gd name="connsiteX4" fmla="*/ 6838950 w 8763000"/>
              <a:gd name="connsiteY4" fmla="*/ 133350 h 152400"/>
              <a:gd name="connsiteX5" fmla="*/ 8181975 w 8763000"/>
              <a:gd name="connsiteY5" fmla="*/ 123825 h 152400"/>
              <a:gd name="connsiteX6" fmla="*/ 8763000 w 8763000"/>
              <a:gd name="connsiteY6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0" h="152400">
                <a:moveTo>
                  <a:pt x="0" y="0"/>
                </a:moveTo>
                <a:lnTo>
                  <a:pt x="2209800" y="28575"/>
                </a:lnTo>
                <a:cubicBezTo>
                  <a:pt x="2825750" y="44450"/>
                  <a:pt x="3232150" y="82550"/>
                  <a:pt x="3695700" y="95250"/>
                </a:cubicBezTo>
                <a:cubicBezTo>
                  <a:pt x="4159250" y="107950"/>
                  <a:pt x="4991100" y="104775"/>
                  <a:pt x="4991100" y="104775"/>
                </a:cubicBezTo>
                <a:lnTo>
                  <a:pt x="6838950" y="133350"/>
                </a:lnTo>
                <a:lnTo>
                  <a:pt x="8181975" y="123825"/>
                </a:lnTo>
                <a:cubicBezTo>
                  <a:pt x="8502650" y="127000"/>
                  <a:pt x="8670925" y="146050"/>
                  <a:pt x="8763000" y="152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310" y="3914775"/>
            <a:ext cx="8915400" cy="152400"/>
          </a:xfrm>
          <a:custGeom>
            <a:avLst/>
            <a:gdLst>
              <a:gd name="connsiteX0" fmla="*/ 0 w 8763000"/>
              <a:gd name="connsiteY0" fmla="*/ 0 h 152400"/>
              <a:gd name="connsiteX1" fmla="*/ 2209800 w 8763000"/>
              <a:gd name="connsiteY1" fmla="*/ 28575 h 152400"/>
              <a:gd name="connsiteX2" fmla="*/ 3695700 w 8763000"/>
              <a:gd name="connsiteY2" fmla="*/ 95250 h 152400"/>
              <a:gd name="connsiteX3" fmla="*/ 4991100 w 8763000"/>
              <a:gd name="connsiteY3" fmla="*/ 104775 h 152400"/>
              <a:gd name="connsiteX4" fmla="*/ 6838950 w 8763000"/>
              <a:gd name="connsiteY4" fmla="*/ 133350 h 152400"/>
              <a:gd name="connsiteX5" fmla="*/ 8181975 w 8763000"/>
              <a:gd name="connsiteY5" fmla="*/ 123825 h 152400"/>
              <a:gd name="connsiteX6" fmla="*/ 8763000 w 8763000"/>
              <a:gd name="connsiteY6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63000" h="152400">
                <a:moveTo>
                  <a:pt x="0" y="0"/>
                </a:moveTo>
                <a:lnTo>
                  <a:pt x="2209800" y="28575"/>
                </a:lnTo>
                <a:cubicBezTo>
                  <a:pt x="2825750" y="44450"/>
                  <a:pt x="3232150" y="82550"/>
                  <a:pt x="3695700" y="95250"/>
                </a:cubicBezTo>
                <a:cubicBezTo>
                  <a:pt x="4159250" y="107950"/>
                  <a:pt x="4991100" y="104775"/>
                  <a:pt x="4991100" y="104775"/>
                </a:cubicBezTo>
                <a:lnTo>
                  <a:pt x="6838950" y="133350"/>
                </a:lnTo>
                <a:lnTo>
                  <a:pt x="8181975" y="123825"/>
                </a:lnTo>
                <a:cubicBezTo>
                  <a:pt x="8502650" y="127000"/>
                  <a:pt x="8670925" y="146050"/>
                  <a:pt x="8763000" y="152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-38100" y="1990725"/>
            <a:ext cx="8724924" cy="657225"/>
          </a:xfrm>
          <a:custGeom>
            <a:avLst/>
            <a:gdLst>
              <a:gd name="connsiteX0" fmla="*/ 0 w 8724924"/>
              <a:gd name="connsiteY0" fmla="*/ 552450 h 657225"/>
              <a:gd name="connsiteX1" fmla="*/ 47625 w 8724924"/>
              <a:gd name="connsiteY1" fmla="*/ 523875 h 657225"/>
              <a:gd name="connsiteX2" fmla="*/ 104775 w 8724924"/>
              <a:gd name="connsiteY2" fmla="*/ 485775 h 657225"/>
              <a:gd name="connsiteX3" fmla="*/ 133350 w 8724924"/>
              <a:gd name="connsiteY3" fmla="*/ 476250 h 657225"/>
              <a:gd name="connsiteX4" fmla="*/ 180975 w 8724924"/>
              <a:gd name="connsiteY4" fmla="*/ 438150 h 657225"/>
              <a:gd name="connsiteX5" fmla="*/ 209550 w 8724924"/>
              <a:gd name="connsiteY5" fmla="*/ 409575 h 657225"/>
              <a:gd name="connsiteX6" fmla="*/ 266700 w 8724924"/>
              <a:gd name="connsiteY6" fmla="*/ 371475 h 657225"/>
              <a:gd name="connsiteX7" fmla="*/ 295275 w 8724924"/>
              <a:gd name="connsiteY7" fmla="*/ 352425 h 657225"/>
              <a:gd name="connsiteX8" fmla="*/ 323850 w 8724924"/>
              <a:gd name="connsiteY8" fmla="*/ 342900 h 657225"/>
              <a:gd name="connsiteX9" fmla="*/ 352425 w 8724924"/>
              <a:gd name="connsiteY9" fmla="*/ 314325 h 657225"/>
              <a:gd name="connsiteX10" fmla="*/ 409575 w 8724924"/>
              <a:gd name="connsiteY10" fmla="*/ 295275 h 657225"/>
              <a:gd name="connsiteX11" fmla="*/ 476250 w 8724924"/>
              <a:gd name="connsiteY11" fmla="*/ 276225 h 657225"/>
              <a:gd name="connsiteX12" fmla="*/ 533400 w 8724924"/>
              <a:gd name="connsiteY12" fmla="*/ 266700 h 657225"/>
              <a:gd name="connsiteX13" fmla="*/ 819150 w 8724924"/>
              <a:gd name="connsiteY13" fmla="*/ 257175 h 657225"/>
              <a:gd name="connsiteX14" fmla="*/ 1000125 w 8724924"/>
              <a:gd name="connsiteY14" fmla="*/ 228600 h 657225"/>
              <a:gd name="connsiteX15" fmla="*/ 1028700 w 8724924"/>
              <a:gd name="connsiteY15" fmla="*/ 219075 h 657225"/>
              <a:gd name="connsiteX16" fmla="*/ 1104900 w 8724924"/>
              <a:gd name="connsiteY16" fmla="*/ 200025 h 657225"/>
              <a:gd name="connsiteX17" fmla="*/ 1133475 w 8724924"/>
              <a:gd name="connsiteY17" fmla="*/ 180975 h 657225"/>
              <a:gd name="connsiteX18" fmla="*/ 1162050 w 8724924"/>
              <a:gd name="connsiteY18" fmla="*/ 171450 h 657225"/>
              <a:gd name="connsiteX19" fmla="*/ 1219200 w 8724924"/>
              <a:gd name="connsiteY19" fmla="*/ 133350 h 657225"/>
              <a:gd name="connsiteX20" fmla="*/ 1247775 w 8724924"/>
              <a:gd name="connsiteY20" fmla="*/ 114300 h 657225"/>
              <a:gd name="connsiteX21" fmla="*/ 1276350 w 8724924"/>
              <a:gd name="connsiteY21" fmla="*/ 95250 h 657225"/>
              <a:gd name="connsiteX22" fmla="*/ 1371600 w 8724924"/>
              <a:gd name="connsiteY22" fmla="*/ 66675 h 657225"/>
              <a:gd name="connsiteX23" fmla="*/ 1400175 w 8724924"/>
              <a:gd name="connsiteY23" fmla="*/ 57150 h 657225"/>
              <a:gd name="connsiteX24" fmla="*/ 1476375 w 8724924"/>
              <a:gd name="connsiteY24" fmla="*/ 38100 h 657225"/>
              <a:gd name="connsiteX25" fmla="*/ 1533525 w 8724924"/>
              <a:gd name="connsiteY25" fmla="*/ 19050 h 657225"/>
              <a:gd name="connsiteX26" fmla="*/ 1609725 w 8724924"/>
              <a:gd name="connsiteY26" fmla="*/ 0 h 657225"/>
              <a:gd name="connsiteX27" fmla="*/ 1943100 w 8724924"/>
              <a:gd name="connsiteY27" fmla="*/ 19050 h 657225"/>
              <a:gd name="connsiteX28" fmla="*/ 2038350 w 8724924"/>
              <a:gd name="connsiteY28" fmla="*/ 47625 h 657225"/>
              <a:gd name="connsiteX29" fmla="*/ 2105025 w 8724924"/>
              <a:gd name="connsiteY29" fmla="*/ 76200 h 657225"/>
              <a:gd name="connsiteX30" fmla="*/ 2133600 w 8724924"/>
              <a:gd name="connsiteY30" fmla="*/ 95250 h 657225"/>
              <a:gd name="connsiteX31" fmla="*/ 2209800 w 8724924"/>
              <a:gd name="connsiteY31" fmla="*/ 114300 h 657225"/>
              <a:gd name="connsiteX32" fmla="*/ 2266950 w 8724924"/>
              <a:gd name="connsiteY32" fmla="*/ 133350 h 657225"/>
              <a:gd name="connsiteX33" fmla="*/ 2333625 w 8724924"/>
              <a:gd name="connsiteY33" fmla="*/ 152400 h 657225"/>
              <a:gd name="connsiteX34" fmla="*/ 2390775 w 8724924"/>
              <a:gd name="connsiteY34" fmla="*/ 161925 h 657225"/>
              <a:gd name="connsiteX35" fmla="*/ 2743200 w 8724924"/>
              <a:gd name="connsiteY35" fmla="*/ 142875 h 657225"/>
              <a:gd name="connsiteX36" fmla="*/ 2800350 w 8724924"/>
              <a:gd name="connsiteY36" fmla="*/ 123825 h 657225"/>
              <a:gd name="connsiteX37" fmla="*/ 2857500 w 8724924"/>
              <a:gd name="connsiteY37" fmla="*/ 104775 h 657225"/>
              <a:gd name="connsiteX38" fmla="*/ 2886075 w 8724924"/>
              <a:gd name="connsiteY38" fmla="*/ 95250 h 657225"/>
              <a:gd name="connsiteX39" fmla="*/ 2914650 w 8724924"/>
              <a:gd name="connsiteY39" fmla="*/ 85725 h 657225"/>
              <a:gd name="connsiteX40" fmla="*/ 3038475 w 8724924"/>
              <a:gd name="connsiteY40" fmla="*/ 114300 h 657225"/>
              <a:gd name="connsiteX41" fmla="*/ 3067050 w 8724924"/>
              <a:gd name="connsiteY41" fmla="*/ 123825 h 657225"/>
              <a:gd name="connsiteX42" fmla="*/ 3124200 w 8724924"/>
              <a:gd name="connsiteY42" fmla="*/ 152400 h 657225"/>
              <a:gd name="connsiteX43" fmla="*/ 3152775 w 8724924"/>
              <a:gd name="connsiteY43" fmla="*/ 171450 h 657225"/>
              <a:gd name="connsiteX44" fmla="*/ 3181350 w 8724924"/>
              <a:gd name="connsiteY44" fmla="*/ 180975 h 657225"/>
              <a:gd name="connsiteX45" fmla="*/ 3209925 w 8724924"/>
              <a:gd name="connsiteY45" fmla="*/ 200025 h 657225"/>
              <a:gd name="connsiteX46" fmla="*/ 3238500 w 8724924"/>
              <a:gd name="connsiteY46" fmla="*/ 209550 h 657225"/>
              <a:gd name="connsiteX47" fmla="*/ 3267075 w 8724924"/>
              <a:gd name="connsiteY47" fmla="*/ 228600 h 657225"/>
              <a:gd name="connsiteX48" fmla="*/ 3324225 w 8724924"/>
              <a:gd name="connsiteY48" fmla="*/ 247650 h 657225"/>
              <a:gd name="connsiteX49" fmla="*/ 3495675 w 8724924"/>
              <a:gd name="connsiteY49" fmla="*/ 228600 h 657225"/>
              <a:gd name="connsiteX50" fmla="*/ 3524250 w 8724924"/>
              <a:gd name="connsiteY50" fmla="*/ 219075 h 657225"/>
              <a:gd name="connsiteX51" fmla="*/ 3533775 w 8724924"/>
              <a:gd name="connsiteY51" fmla="*/ 190500 h 657225"/>
              <a:gd name="connsiteX52" fmla="*/ 3562350 w 8724924"/>
              <a:gd name="connsiteY52" fmla="*/ 180975 h 657225"/>
              <a:gd name="connsiteX53" fmla="*/ 3781425 w 8724924"/>
              <a:gd name="connsiteY53" fmla="*/ 190500 h 657225"/>
              <a:gd name="connsiteX54" fmla="*/ 3848100 w 8724924"/>
              <a:gd name="connsiteY54" fmla="*/ 209550 h 657225"/>
              <a:gd name="connsiteX55" fmla="*/ 3905250 w 8724924"/>
              <a:gd name="connsiteY55" fmla="*/ 228600 h 657225"/>
              <a:gd name="connsiteX56" fmla="*/ 3962400 w 8724924"/>
              <a:gd name="connsiteY56" fmla="*/ 266700 h 657225"/>
              <a:gd name="connsiteX57" fmla="*/ 3990975 w 8724924"/>
              <a:gd name="connsiteY57" fmla="*/ 276225 h 657225"/>
              <a:gd name="connsiteX58" fmla="*/ 4019550 w 8724924"/>
              <a:gd name="connsiteY58" fmla="*/ 295275 h 657225"/>
              <a:gd name="connsiteX59" fmla="*/ 4057650 w 8724924"/>
              <a:gd name="connsiteY59" fmla="*/ 304800 h 657225"/>
              <a:gd name="connsiteX60" fmla="*/ 4086225 w 8724924"/>
              <a:gd name="connsiteY60" fmla="*/ 314325 h 657225"/>
              <a:gd name="connsiteX61" fmla="*/ 4152900 w 8724924"/>
              <a:gd name="connsiteY61" fmla="*/ 333375 h 657225"/>
              <a:gd name="connsiteX62" fmla="*/ 4295775 w 8724924"/>
              <a:gd name="connsiteY62" fmla="*/ 323850 h 657225"/>
              <a:gd name="connsiteX63" fmla="*/ 4400550 w 8724924"/>
              <a:gd name="connsiteY63" fmla="*/ 304800 h 657225"/>
              <a:gd name="connsiteX64" fmla="*/ 4457700 w 8724924"/>
              <a:gd name="connsiteY64" fmla="*/ 266700 h 657225"/>
              <a:gd name="connsiteX65" fmla="*/ 4486275 w 8724924"/>
              <a:gd name="connsiteY65" fmla="*/ 247650 h 657225"/>
              <a:gd name="connsiteX66" fmla="*/ 4514850 w 8724924"/>
              <a:gd name="connsiteY66" fmla="*/ 238125 h 657225"/>
              <a:gd name="connsiteX67" fmla="*/ 4543425 w 8724924"/>
              <a:gd name="connsiteY67" fmla="*/ 219075 h 657225"/>
              <a:gd name="connsiteX68" fmla="*/ 4629150 w 8724924"/>
              <a:gd name="connsiteY68" fmla="*/ 190500 h 657225"/>
              <a:gd name="connsiteX69" fmla="*/ 4657725 w 8724924"/>
              <a:gd name="connsiteY69" fmla="*/ 180975 h 657225"/>
              <a:gd name="connsiteX70" fmla="*/ 4686300 w 8724924"/>
              <a:gd name="connsiteY70" fmla="*/ 161925 h 657225"/>
              <a:gd name="connsiteX71" fmla="*/ 4743450 w 8724924"/>
              <a:gd name="connsiteY71" fmla="*/ 142875 h 657225"/>
              <a:gd name="connsiteX72" fmla="*/ 4772025 w 8724924"/>
              <a:gd name="connsiteY72" fmla="*/ 133350 h 657225"/>
              <a:gd name="connsiteX73" fmla="*/ 4848225 w 8724924"/>
              <a:gd name="connsiteY73" fmla="*/ 114300 h 657225"/>
              <a:gd name="connsiteX74" fmla="*/ 5124450 w 8724924"/>
              <a:gd name="connsiteY74" fmla="*/ 95250 h 657225"/>
              <a:gd name="connsiteX75" fmla="*/ 5181600 w 8724924"/>
              <a:gd name="connsiteY75" fmla="*/ 85725 h 657225"/>
              <a:gd name="connsiteX76" fmla="*/ 5305425 w 8724924"/>
              <a:gd name="connsiteY76" fmla="*/ 95250 h 657225"/>
              <a:gd name="connsiteX77" fmla="*/ 5438775 w 8724924"/>
              <a:gd name="connsiteY77" fmla="*/ 133350 h 657225"/>
              <a:gd name="connsiteX78" fmla="*/ 5476875 w 8724924"/>
              <a:gd name="connsiteY78" fmla="*/ 142875 h 657225"/>
              <a:gd name="connsiteX79" fmla="*/ 5534025 w 8724924"/>
              <a:gd name="connsiteY79" fmla="*/ 161925 h 657225"/>
              <a:gd name="connsiteX80" fmla="*/ 5562600 w 8724924"/>
              <a:gd name="connsiteY80" fmla="*/ 180975 h 657225"/>
              <a:gd name="connsiteX81" fmla="*/ 5619750 w 8724924"/>
              <a:gd name="connsiteY81" fmla="*/ 200025 h 657225"/>
              <a:gd name="connsiteX82" fmla="*/ 5676900 w 8724924"/>
              <a:gd name="connsiteY82" fmla="*/ 247650 h 657225"/>
              <a:gd name="connsiteX83" fmla="*/ 5734050 w 8724924"/>
              <a:gd name="connsiteY83" fmla="*/ 266700 h 657225"/>
              <a:gd name="connsiteX84" fmla="*/ 5762625 w 8724924"/>
              <a:gd name="connsiteY84" fmla="*/ 285750 h 657225"/>
              <a:gd name="connsiteX85" fmla="*/ 5829300 w 8724924"/>
              <a:gd name="connsiteY85" fmla="*/ 304800 h 657225"/>
              <a:gd name="connsiteX86" fmla="*/ 5886450 w 8724924"/>
              <a:gd name="connsiteY86" fmla="*/ 323850 h 657225"/>
              <a:gd name="connsiteX87" fmla="*/ 5915025 w 8724924"/>
              <a:gd name="connsiteY87" fmla="*/ 333375 h 657225"/>
              <a:gd name="connsiteX88" fmla="*/ 6029325 w 8724924"/>
              <a:gd name="connsiteY88" fmla="*/ 352425 h 657225"/>
              <a:gd name="connsiteX89" fmla="*/ 6391275 w 8724924"/>
              <a:gd name="connsiteY89" fmla="*/ 352425 h 657225"/>
              <a:gd name="connsiteX90" fmla="*/ 6429375 w 8724924"/>
              <a:gd name="connsiteY90" fmla="*/ 361950 h 657225"/>
              <a:gd name="connsiteX91" fmla="*/ 6496050 w 8724924"/>
              <a:gd name="connsiteY91" fmla="*/ 390525 h 657225"/>
              <a:gd name="connsiteX92" fmla="*/ 6543675 w 8724924"/>
              <a:gd name="connsiteY92" fmla="*/ 400050 h 657225"/>
              <a:gd name="connsiteX93" fmla="*/ 6600825 w 8724924"/>
              <a:gd name="connsiteY93" fmla="*/ 419100 h 657225"/>
              <a:gd name="connsiteX94" fmla="*/ 6629400 w 8724924"/>
              <a:gd name="connsiteY94" fmla="*/ 428625 h 657225"/>
              <a:gd name="connsiteX95" fmla="*/ 6943725 w 8724924"/>
              <a:gd name="connsiteY95" fmla="*/ 419100 h 657225"/>
              <a:gd name="connsiteX96" fmla="*/ 6981825 w 8724924"/>
              <a:gd name="connsiteY96" fmla="*/ 409575 h 657225"/>
              <a:gd name="connsiteX97" fmla="*/ 7048500 w 8724924"/>
              <a:gd name="connsiteY97" fmla="*/ 400050 h 657225"/>
              <a:gd name="connsiteX98" fmla="*/ 7086600 w 8724924"/>
              <a:gd name="connsiteY98" fmla="*/ 390525 h 657225"/>
              <a:gd name="connsiteX99" fmla="*/ 7115175 w 8724924"/>
              <a:gd name="connsiteY99" fmla="*/ 381000 h 657225"/>
              <a:gd name="connsiteX100" fmla="*/ 7181850 w 8724924"/>
              <a:gd name="connsiteY100" fmla="*/ 371475 h 657225"/>
              <a:gd name="connsiteX101" fmla="*/ 7267575 w 8724924"/>
              <a:gd name="connsiteY101" fmla="*/ 333375 h 657225"/>
              <a:gd name="connsiteX102" fmla="*/ 7296150 w 8724924"/>
              <a:gd name="connsiteY102" fmla="*/ 323850 h 657225"/>
              <a:gd name="connsiteX103" fmla="*/ 7524750 w 8724924"/>
              <a:gd name="connsiteY103" fmla="*/ 333375 h 657225"/>
              <a:gd name="connsiteX104" fmla="*/ 7581900 w 8724924"/>
              <a:gd name="connsiteY104" fmla="*/ 352425 h 657225"/>
              <a:gd name="connsiteX105" fmla="*/ 7620000 w 8724924"/>
              <a:gd name="connsiteY105" fmla="*/ 361950 h 657225"/>
              <a:gd name="connsiteX106" fmla="*/ 7677150 w 8724924"/>
              <a:gd name="connsiteY106" fmla="*/ 381000 h 657225"/>
              <a:gd name="connsiteX107" fmla="*/ 7705725 w 8724924"/>
              <a:gd name="connsiteY107" fmla="*/ 390525 h 657225"/>
              <a:gd name="connsiteX108" fmla="*/ 7800975 w 8724924"/>
              <a:gd name="connsiteY108" fmla="*/ 419100 h 657225"/>
              <a:gd name="connsiteX109" fmla="*/ 7829550 w 8724924"/>
              <a:gd name="connsiteY109" fmla="*/ 438150 h 657225"/>
              <a:gd name="connsiteX110" fmla="*/ 7858125 w 8724924"/>
              <a:gd name="connsiteY110" fmla="*/ 447675 h 657225"/>
              <a:gd name="connsiteX111" fmla="*/ 7905750 w 8724924"/>
              <a:gd name="connsiteY111" fmla="*/ 466725 h 657225"/>
              <a:gd name="connsiteX112" fmla="*/ 7934325 w 8724924"/>
              <a:gd name="connsiteY112" fmla="*/ 485775 h 657225"/>
              <a:gd name="connsiteX113" fmla="*/ 8001000 w 8724924"/>
              <a:gd name="connsiteY113" fmla="*/ 514350 h 657225"/>
              <a:gd name="connsiteX114" fmla="*/ 8086725 w 8724924"/>
              <a:gd name="connsiteY114" fmla="*/ 590550 h 657225"/>
              <a:gd name="connsiteX115" fmla="*/ 8181975 w 8724924"/>
              <a:gd name="connsiteY115" fmla="*/ 581025 h 657225"/>
              <a:gd name="connsiteX116" fmla="*/ 8210550 w 8724924"/>
              <a:gd name="connsiteY116" fmla="*/ 590550 h 657225"/>
              <a:gd name="connsiteX117" fmla="*/ 8572500 w 8724924"/>
              <a:gd name="connsiteY117" fmla="*/ 600075 h 657225"/>
              <a:gd name="connsiteX118" fmla="*/ 8629650 w 8724924"/>
              <a:gd name="connsiteY118" fmla="*/ 619125 h 657225"/>
              <a:gd name="connsiteX119" fmla="*/ 8667750 w 8724924"/>
              <a:gd name="connsiteY119" fmla="*/ 628650 h 657225"/>
              <a:gd name="connsiteX120" fmla="*/ 8724900 w 8724924"/>
              <a:gd name="connsiteY120" fmla="*/ 657225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8724924" h="657225">
                <a:moveTo>
                  <a:pt x="0" y="552450"/>
                </a:moveTo>
                <a:cubicBezTo>
                  <a:pt x="15875" y="542925"/>
                  <a:pt x="32006" y="533814"/>
                  <a:pt x="47625" y="523875"/>
                </a:cubicBezTo>
                <a:cubicBezTo>
                  <a:pt x="66941" y="511583"/>
                  <a:pt x="83055" y="493015"/>
                  <a:pt x="104775" y="485775"/>
                </a:cubicBezTo>
                <a:lnTo>
                  <a:pt x="133350" y="476250"/>
                </a:lnTo>
                <a:cubicBezTo>
                  <a:pt x="175955" y="412343"/>
                  <a:pt x="125766" y="474956"/>
                  <a:pt x="180975" y="438150"/>
                </a:cubicBezTo>
                <a:cubicBezTo>
                  <a:pt x="192183" y="430678"/>
                  <a:pt x="198917" y="417845"/>
                  <a:pt x="209550" y="409575"/>
                </a:cubicBezTo>
                <a:cubicBezTo>
                  <a:pt x="227622" y="395519"/>
                  <a:pt x="247650" y="384175"/>
                  <a:pt x="266700" y="371475"/>
                </a:cubicBezTo>
                <a:cubicBezTo>
                  <a:pt x="276225" y="365125"/>
                  <a:pt x="284415" y="356045"/>
                  <a:pt x="295275" y="352425"/>
                </a:cubicBezTo>
                <a:lnTo>
                  <a:pt x="323850" y="342900"/>
                </a:lnTo>
                <a:cubicBezTo>
                  <a:pt x="333375" y="333375"/>
                  <a:pt x="340650" y="320867"/>
                  <a:pt x="352425" y="314325"/>
                </a:cubicBezTo>
                <a:cubicBezTo>
                  <a:pt x="369978" y="304573"/>
                  <a:pt x="390525" y="301625"/>
                  <a:pt x="409575" y="295275"/>
                </a:cubicBezTo>
                <a:cubicBezTo>
                  <a:pt x="436810" y="286197"/>
                  <a:pt x="446350" y="282205"/>
                  <a:pt x="476250" y="276225"/>
                </a:cubicBezTo>
                <a:cubicBezTo>
                  <a:pt x="495188" y="272437"/>
                  <a:pt x="514117" y="267771"/>
                  <a:pt x="533400" y="266700"/>
                </a:cubicBezTo>
                <a:cubicBezTo>
                  <a:pt x="628556" y="261414"/>
                  <a:pt x="723900" y="260350"/>
                  <a:pt x="819150" y="257175"/>
                </a:cubicBezTo>
                <a:cubicBezTo>
                  <a:pt x="955595" y="234434"/>
                  <a:pt x="895213" y="243587"/>
                  <a:pt x="1000125" y="228600"/>
                </a:cubicBezTo>
                <a:cubicBezTo>
                  <a:pt x="1009650" y="225425"/>
                  <a:pt x="1019014" y="221717"/>
                  <a:pt x="1028700" y="219075"/>
                </a:cubicBezTo>
                <a:cubicBezTo>
                  <a:pt x="1053959" y="212186"/>
                  <a:pt x="1104900" y="200025"/>
                  <a:pt x="1104900" y="200025"/>
                </a:cubicBezTo>
                <a:cubicBezTo>
                  <a:pt x="1114425" y="193675"/>
                  <a:pt x="1123236" y="186095"/>
                  <a:pt x="1133475" y="180975"/>
                </a:cubicBezTo>
                <a:cubicBezTo>
                  <a:pt x="1142455" y="176485"/>
                  <a:pt x="1153273" y="176326"/>
                  <a:pt x="1162050" y="171450"/>
                </a:cubicBezTo>
                <a:cubicBezTo>
                  <a:pt x="1182064" y="160331"/>
                  <a:pt x="1200150" y="146050"/>
                  <a:pt x="1219200" y="133350"/>
                </a:cubicBezTo>
                <a:lnTo>
                  <a:pt x="1247775" y="114300"/>
                </a:lnTo>
                <a:cubicBezTo>
                  <a:pt x="1257300" y="107950"/>
                  <a:pt x="1265490" y="98870"/>
                  <a:pt x="1276350" y="95250"/>
                </a:cubicBezTo>
                <a:cubicBezTo>
                  <a:pt x="1412163" y="49979"/>
                  <a:pt x="1270833" y="95465"/>
                  <a:pt x="1371600" y="66675"/>
                </a:cubicBezTo>
                <a:cubicBezTo>
                  <a:pt x="1381254" y="63917"/>
                  <a:pt x="1390489" y="59792"/>
                  <a:pt x="1400175" y="57150"/>
                </a:cubicBezTo>
                <a:cubicBezTo>
                  <a:pt x="1425434" y="50261"/>
                  <a:pt x="1451537" y="46379"/>
                  <a:pt x="1476375" y="38100"/>
                </a:cubicBezTo>
                <a:cubicBezTo>
                  <a:pt x="1495425" y="31750"/>
                  <a:pt x="1513834" y="22988"/>
                  <a:pt x="1533525" y="19050"/>
                </a:cubicBezTo>
                <a:cubicBezTo>
                  <a:pt x="1590995" y="7556"/>
                  <a:pt x="1565791" y="14645"/>
                  <a:pt x="1609725" y="0"/>
                </a:cubicBezTo>
                <a:cubicBezTo>
                  <a:pt x="1667092" y="2732"/>
                  <a:pt x="1868126" y="10720"/>
                  <a:pt x="1943100" y="19050"/>
                </a:cubicBezTo>
                <a:cubicBezTo>
                  <a:pt x="1964693" y="21449"/>
                  <a:pt x="2023984" y="42836"/>
                  <a:pt x="2038350" y="47625"/>
                </a:cubicBezTo>
                <a:cubicBezTo>
                  <a:pt x="2070408" y="58311"/>
                  <a:pt x="2072069" y="57368"/>
                  <a:pt x="2105025" y="76200"/>
                </a:cubicBezTo>
                <a:cubicBezTo>
                  <a:pt x="2114964" y="81880"/>
                  <a:pt x="2122842" y="91338"/>
                  <a:pt x="2133600" y="95250"/>
                </a:cubicBezTo>
                <a:cubicBezTo>
                  <a:pt x="2158205" y="104197"/>
                  <a:pt x="2184962" y="106021"/>
                  <a:pt x="2209800" y="114300"/>
                </a:cubicBezTo>
                <a:lnTo>
                  <a:pt x="2266950" y="133350"/>
                </a:lnTo>
                <a:cubicBezTo>
                  <a:pt x="2294185" y="142428"/>
                  <a:pt x="2303725" y="146420"/>
                  <a:pt x="2333625" y="152400"/>
                </a:cubicBezTo>
                <a:cubicBezTo>
                  <a:pt x="2352563" y="156188"/>
                  <a:pt x="2371725" y="158750"/>
                  <a:pt x="2390775" y="161925"/>
                </a:cubicBezTo>
                <a:cubicBezTo>
                  <a:pt x="2510660" y="158292"/>
                  <a:pt x="2629323" y="177038"/>
                  <a:pt x="2743200" y="142875"/>
                </a:cubicBezTo>
                <a:cubicBezTo>
                  <a:pt x="2762434" y="137105"/>
                  <a:pt x="2781300" y="130175"/>
                  <a:pt x="2800350" y="123825"/>
                </a:cubicBezTo>
                <a:lnTo>
                  <a:pt x="2857500" y="104775"/>
                </a:lnTo>
                <a:lnTo>
                  <a:pt x="2886075" y="95250"/>
                </a:lnTo>
                <a:lnTo>
                  <a:pt x="2914650" y="85725"/>
                </a:lnTo>
                <a:cubicBezTo>
                  <a:pt x="3001204" y="98090"/>
                  <a:pt x="2960026" y="88150"/>
                  <a:pt x="3038475" y="114300"/>
                </a:cubicBezTo>
                <a:cubicBezTo>
                  <a:pt x="3048000" y="117475"/>
                  <a:pt x="3058696" y="118256"/>
                  <a:pt x="3067050" y="123825"/>
                </a:cubicBezTo>
                <a:cubicBezTo>
                  <a:pt x="3148942" y="178420"/>
                  <a:pt x="3045330" y="112965"/>
                  <a:pt x="3124200" y="152400"/>
                </a:cubicBezTo>
                <a:cubicBezTo>
                  <a:pt x="3134439" y="157520"/>
                  <a:pt x="3142536" y="166330"/>
                  <a:pt x="3152775" y="171450"/>
                </a:cubicBezTo>
                <a:cubicBezTo>
                  <a:pt x="3161755" y="175940"/>
                  <a:pt x="3172370" y="176485"/>
                  <a:pt x="3181350" y="180975"/>
                </a:cubicBezTo>
                <a:cubicBezTo>
                  <a:pt x="3191589" y="186095"/>
                  <a:pt x="3199686" y="194905"/>
                  <a:pt x="3209925" y="200025"/>
                </a:cubicBezTo>
                <a:cubicBezTo>
                  <a:pt x="3218905" y="204515"/>
                  <a:pt x="3229520" y="205060"/>
                  <a:pt x="3238500" y="209550"/>
                </a:cubicBezTo>
                <a:cubicBezTo>
                  <a:pt x="3248739" y="214670"/>
                  <a:pt x="3256614" y="223951"/>
                  <a:pt x="3267075" y="228600"/>
                </a:cubicBezTo>
                <a:cubicBezTo>
                  <a:pt x="3285425" y="236755"/>
                  <a:pt x="3324225" y="247650"/>
                  <a:pt x="3324225" y="247650"/>
                </a:cubicBezTo>
                <a:cubicBezTo>
                  <a:pt x="3351575" y="244915"/>
                  <a:pt x="3462717" y="234592"/>
                  <a:pt x="3495675" y="228600"/>
                </a:cubicBezTo>
                <a:cubicBezTo>
                  <a:pt x="3505553" y="226804"/>
                  <a:pt x="3514725" y="222250"/>
                  <a:pt x="3524250" y="219075"/>
                </a:cubicBezTo>
                <a:cubicBezTo>
                  <a:pt x="3527425" y="209550"/>
                  <a:pt x="3526675" y="197600"/>
                  <a:pt x="3533775" y="190500"/>
                </a:cubicBezTo>
                <a:cubicBezTo>
                  <a:pt x="3540875" y="183400"/>
                  <a:pt x="3552310" y="180975"/>
                  <a:pt x="3562350" y="180975"/>
                </a:cubicBezTo>
                <a:cubicBezTo>
                  <a:pt x="3635444" y="180975"/>
                  <a:pt x="3708400" y="187325"/>
                  <a:pt x="3781425" y="190500"/>
                </a:cubicBezTo>
                <a:cubicBezTo>
                  <a:pt x="3877457" y="222511"/>
                  <a:pt x="3728499" y="173670"/>
                  <a:pt x="3848100" y="209550"/>
                </a:cubicBezTo>
                <a:cubicBezTo>
                  <a:pt x="3867334" y="215320"/>
                  <a:pt x="3888542" y="217461"/>
                  <a:pt x="3905250" y="228600"/>
                </a:cubicBezTo>
                <a:cubicBezTo>
                  <a:pt x="3924300" y="241300"/>
                  <a:pt x="3940680" y="259460"/>
                  <a:pt x="3962400" y="266700"/>
                </a:cubicBezTo>
                <a:cubicBezTo>
                  <a:pt x="3971925" y="269875"/>
                  <a:pt x="3981995" y="271735"/>
                  <a:pt x="3990975" y="276225"/>
                </a:cubicBezTo>
                <a:cubicBezTo>
                  <a:pt x="4001214" y="281345"/>
                  <a:pt x="4009028" y="290766"/>
                  <a:pt x="4019550" y="295275"/>
                </a:cubicBezTo>
                <a:cubicBezTo>
                  <a:pt x="4031582" y="300432"/>
                  <a:pt x="4045063" y="301204"/>
                  <a:pt x="4057650" y="304800"/>
                </a:cubicBezTo>
                <a:cubicBezTo>
                  <a:pt x="4067304" y="307558"/>
                  <a:pt x="4076571" y="311567"/>
                  <a:pt x="4086225" y="314325"/>
                </a:cubicBezTo>
                <a:cubicBezTo>
                  <a:pt x="4169946" y="338245"/>
                  <a:pt x="4084387" y="310537"/>
                  <a:pt x="4152900" y="333375"/>
                </a:cubicBezTo>
                <a:cubicBezTo>
                  <a:pt x="4200525" y="330200"/>
                  <a:pt x="4248224" y="327985"/>
                  <a:pt x="4295775" y="323850"/>
                </a:cubicBezTo>
                <a:cubicBezTo>
                  <a:pt x="4311033" y="322523"/>
                  <a:pt x="4375502" y="318716"/>
                  <a:pt x="4400550" y="304800"/>
                </a:cubicBezTo>
                <a:cubicBezTo>
                  <a:pt x="4420564" y="293681"/>
                  <a:pt x="4438650" y="279400"/>
                  <a:pt x="4457700" y="266700"/>
                </a:cubicBezTo>
                <a:cubicBezTo>
                  <a:pt x="4467225" y="260350"/>
                  <a:pt x="4475415" y="251270"/>
                  <a:pt x="4486275" y="247650"/>
                </a:cubicBezTo>
                <a:cubicBezTo>
                  <a:pt x="4495800" y="244475"/>
                  <a:pt x="4505870" y="242615"/>
                  <a:pt x="4514850" y="238125"/>
                </a:cubicBezTo>
                <a:cubicBezTo>
                  <a:pt x="4525089" y="233005"/>
                  <a:pt x="4532964" y="223724"/>
                  <a:pt x="4543425" y="219075"/>
                </a:cubicBezTo>
                <a:lnTo>
                  <a:pt x="4629150" y="190500"/>
                </a:lnTo>
                <a:cubicBezTo>
                  <a:pt x="4638675" y="187325"/>
                  <a:pt x="4649371" y="186544"/>
                  <a:pt x="4657725" y="180975"/>
                </a:cubicBezTo>
                <a:cubicBezTo>
                  <a:pt x="4667250" y="174625"/>
                  <a:pt x="4675839" y="166574"/>
                  <a:pt x="4686300" y="161925"/>
                </a:cubicBezTo>
                <a:cubicBezTo>
                  <a:pt x="4704650" y="153770"/>
                  <a:pt x="4724400" y="149225"/>
                  <a:pt x="4743450" y="142875"/>
                </a:cubicBezTo>
                <a:cubicBezTo>
                  <a:pt x="4752975" y="139700"/>
                  <a:pt x="4762285" y="135785"/>
                  <a:pt x="4772025" y="133350"/>
                </a:cubicBezTo>
                <a:lnTo>
                  <a:pt x="4848225" y="114300"/>
                </a:lnTo>
                <a:cubicBezTo>
                  <a:pt x="4963392" y="85508"/>
                  <a:pt x="4873245" y="105298"/>
                  <a:pt x="5124450" y="95250"/>
                </a:cubicBezTo>
                <a:cubicBezTo>
                  <a:pt x="5143500" y="92075"/>
                  <a:pt x="5162287" y="85725"/>
                  <a:pt x="5181600" y="85725"/>
                </a:cubicBezTo>
                <a:cubicBezTo>
                  <a:pt x="5222997" y="85725"/>
                  <a:pt x="5264444" y="89396"/>
                  <a:pt x="5305425" y="95250"/>
                </a:cubicBezTo>
                <a:cubicBezTo>
                  <a:pt x="5388569" y="107128"/>
                  <a:pt x="5366402" y="115257"/>
                  <a:pt x="5438775" y="133350"/>
                </a:cubicBezTo>
                <a:cubicBezTo>
                  <a:pt x="5451475" y="136525"/>
                  <a:pt x="5464336" y="139113"/>
                  <a:pt x="5476875" y="142875"/>
                </a:cubicBezTo>
                <a:cubicBezTo>
                  <a:pt x="5496109" y="148645"/>
                  <a:pt x="5517317" y="150786"/>
                  <a:pt x="5534025" y="161925"/>
                </a:cubicBezTo>
                <a:cubicBezTo>
                  <a:pt x="5543550" y="168275"/>
                  <a:pt x="5552139" y="176326"/>
                  <a:pt x="5562600" y="180975"/>
                </a:cubicBezTo>
                <a:cubicBezTo>
                  <a:pt x="5580950" y="189130"/>
                  <a:pt x="5619750" y="200025"/>
                  <a:pt x="5619750" y="200025"/>
                </a:cubicBezTo>
                <a:cubicBezTo>
                  <a:pt x="5637695" y="217970"/>
                  <a:pt x="5653030" y="237041"/>
                  <a:pt x="5676900" y="247650"/>
                </a:cubicBezTo>
                <a:cubicBezTo>
                  <a:pt x="5695250" y="255805"/>
                  <a:pt x="5717342" y="255561"/>
                  <a:pt x="5734050" y="266700"/>
                </a:cubicBezTo>
                <a:cubicBezTo>
                  <a:pt x="5743575" y="273050"/>
                  <a:pt x="5752386" y="280630"/>
                  <a:pt x="5762625" y="285750"/>
                </a:cubicBezTo>
                <a:cubicBezTo>
                  <a:pt x="5778630" y="293753"/>
                  <a:pt x="5814041" y="300222"/>
                  <a:pt x="5829300" y="304800"/>
                </a:cubicBezTo>
                <a:cubicBezTo>
                  <a:pt x="5848534" y="310570"/>
                  <a:pt x="5867400" y="317500"/>
                  <a:pt x="5886450" y="323850"/>
                </a:cubicBezTo>
                <a:cubicBezTo>
                  <a:pt x="5895975" y="327025"/>
                  <a:pt x="5905180" y="331406"/>
                  <a:pt x="5915025" y="333375"/>
                </a:cubicBezTo>
                <a:cubicBezTo>
                  <a:pt x="5984665" y="347303"/>
                  <a:pt x="5946623" y="340610"/>
                  <a:pt x="6029325" y="352425"/>
                </a:cubicBezTo>
                <a:cubicBezTo>
                  <a:pt x="6205369" y="346355"/>
                  <a:pt x="6254214" y="331339"/>
                  <a:pt x="6391275" y="352425"/>
                </a:cubicBezTo>
                <a:cubicBezTo>
                  <a:pt x="6404214" y="354416"/>
                  <a:pt x="6416788" y="358354"/>
                  <a:pt x="6429375" y="361950"/>
                </a:cubicBezTo>
                <a:cubicBezTo>
                  <a:pt x="6545893" y="395241"/>
                  <a:pt x="6343650" y="339725"/>
                  <a:pt x="6496050" y="390525"/>
                </a:cubicBezTo>
                <a:cubicBezTo>
                  <a:pt x="6511409" y="395645"/>
                  <a:pt x="6528056" y="395790"/>
                  <a:pt x="6543675" y="400050"/>
                </a:cubicBezTo>
                <a:cubicBezTo>
                  <a:pt x="6563048" y="405334"/>
                  <a:pt x="6581775" y="412750"/>
                  <a:pt x="6600825" y="419100"/>
                </a:cubicBezTo>
                <a:lnTo>
                  <a:pt x="6629400" y="428625"/>
                </a:lnTo>
                <a:cubicBezTo>
                  <a:pt x="6734175" y="425450"/>
                  <a:pt x="6839055" y="424758"/>
                  <a:pt x="6943725" y="419100"/>
                </a:cubicBezTo>
                <a:cubicBezTo>
                  <a:pt x="6956797" y="418393"/>
                  <a:pt x="6968945" y="411917"/>
                  <a:pt x="6981825" y="409575"/>
                </a:cubicBezTo>
                <a:cubicBezTo>
                  <a:pt x="7003914" y="405559"/>
                  <a:pt x="7026411" y="404066"/>
                  <a:pt x="7048500" y="400050"/>
                </a:cubicBezTo>
                <a:cubicBezTo>
                  <a:pt x="7061380" y="397708"/>
                  <a:pt x="7074013" y="394121"/>
                  <a:pt x="7086600" y="390525"/>
                </a:cubicBezTo>
                <a:cubicBezTo>
                  <a:pt x="7096254" y="387767"/>
                  <a:pt x="7105330" y="382969"/>
                  <a:pt x="7115175" y="381000"/>
                </a:cubicBezTo>
                <a:cubicBezTo>
                  <a:pt x="7137190" y="376597"/>
                  <a:pt x="7159625" y="374650"/>
                  <a:pt x="7181850" y="371475"/>
                </a:cubicBezTo>
                <a:cubicBezTo>
                  <a:pt x="7227133" y="341286"/>
                  <a:pt x="7199565" y="356045"/>
                  <a:pt x="7267575" y="333375"/>
                </a:cubicBezTo>
                <a:lnTo>
                  <a:pt x="7296150" y="323850"/>
                </a:lnTo>
                <a:cubicBezTo>
                  <a:pt x="7372350" y="327025"/>
                  <a:pt x="7448862" y="325786"/>
                  <a:pt x="7524750" y="333375"/>
                </a:cubicBezTo>
                <a:cubicBezTo>
                  <a:pt x="7544731" y="335373"/>
                  <a:pt x="7562419" y="347555"/>
                  <a:pt x="7581900" y="352425"/>
                </a:cubicBezTo>
                <a:cubicBezTo>
                  <a:pt x="7594600" y="355600"/>
                  <a:pt x="7607461" y="358188"/>
                  <a:pt x="7620000" y="361950"/>
                </a:cubicBezTo>
                <a:cubicBezTo>
                  <a:pt x="7639234" y="367720"/>
                  <a:pt x="7658100" y="374650"/>
                  <a:pt x="7677150" y="381000"/>
                </a:cubicBezTo>
                <a:cubicBezTo>
                  <a:pt x="7686675" y="384175"/>
                  <a:pt x="7695985" y="388090"/>
                  <a:pt x="7705725" y="390525"/>
                </a:cubicBezTo>
                <a:cubicBezTo>
                  <a:pt x="7727023" y="395850"/>
                  <a:pt x="7787061" y="409824"/>
                  <a:pt x="7800975" y="419100"/>
                </a:cubicBezTo>
                <a:cubicBezTo>
                  <a:pt x="7810500" y="425450"/>
                  <a:pt x="7819311" y="433030"/>
                  <a:pt x="7829550" y="438150"/>
                </a:cubicBezTo>
                <a:cubicBezTo>
                  <a:pt x="7838530" y="442640"/>
                  <a:pt x="7848724" y="444150"/>
                  <a:pt x="7858125" y="447675"/>
                </a:cubicBezTo>
                <a:cubicBezTo>
                  <a:pt x="7874134" y="453678"/>
                  <a:pt x="7890457" y="459079"/>
                  <a:pt x="7905750" y="466725"/>
                </a:cubicBezTo>
                <a:cubicBezTo>
                  <a:pt x="7915989" y="471845"/>
                  <a:pt x="7924086" y="480655"/>
                  <a:pt x="7934325" y="485775"/>
                </a:cubicBezTo>
                <a:cubicBezTo>
                  <a:pt x="7966438" y="501832"/>
                  <a:pt x="7967966" y="487923"/>
                  <a:pt x="8001000" y="514350"/>
                </a:cubicBezTo>
                <a:cubicBezTo>
                  <a:pt x="8164112" y="644839"/>
                  <a:pt x="7994148" y="528832"/>
                  <a:pt x="8086725" y="590550"/>
                </a:cubicBezTo>
                <a:cubicBezTo>
                  <a:pt x="8118475" y="587375"/>
                  <a:pt x="8150067" y="581025"/>
                  <a:pt x="8181975" y="581025"/>
                </a:cubicBezTo>
                <a:cubicBezTo>
                  <a:pt x="8192015" y="581025"/>
                  <a:pt x="8200522" y="590061"/>
                  <a:pt x="8210550" y="590550"/>
                </a:cubicBezTo>
                <a:cubicBezTo>
                  <a:pt x="8331098" y="596430"/>
                  <a:pt x="8451850" y="596900"/>
                  <a:pt x="8572500" y="600075"/>
                </a:cubicBezTo>
                <a:cubicBezTo>
                  <a:pt x="8591550" y="606425"/>
                  <a:pt x="8610169" y="614255"/>
                  <a:pt x="8629650" y="619125"/>
                </a:cubicBezTo>
                <a:cubicBezTo>
                  <a:pt x="8642350" y="622300"/>
                  <a:pt x="8655211" y="624888"/>
                  <a:pt x="8667750" y="628650"/>
                </a:cubicBezTo>
                <a:cubicBezTo>
                  <a:pt x="8727912" y="646699"/>
                  <a:pt x="8724900" y="627937"/>
                  <a:pt x="8724900" y="6572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-28575" y="3190875"/>
            <a:ext cx="8791575" cy="752475"/>
          </a:xfrm>
          <a:custGeom>
            <a:avLst/>
            <a:gdLst>
              <a:gd name="connsiteX0" fmla="*/ 0 w 8791575"/>
              <a:gd name="connsiteY0" fmla="*/ 342900 h 752475"/>
              <a:gd name="connsiteX1" fmla="*/ 104775 w 8791575"/>
              <a:gd name="connsiteY1" fmla="*/ 314325 h 752475"/>
              <a:gd name="connsiteX2" fmla="*/ 190500 w 8791575"/>
              <a:gd name="connsiteY2" fmla="*/ 276225 h 752475"/>
              <a:gd name="connsiteX3" fmla="*/ 219075 w 8791575"/>
              <a:gd name="connsiteY3" fmla="*/ 266700 h 752475"/>
              <a:gd name="connsiteX4" fmla="*/ 342900 w 8791575"/>
              <a:gd name="connsiteY4" fmla="*/ 257175 h 752475"/>
              <a:gd name="connsiteX5" fmla="*/ 390525 w 8791575"/>
              <a:gd name="connsiteY5" fmla="*/ 247650 h 752475"/>
              <a:gd name="connsiteX6" fmla="*/ 457200 w 8791575"/>
              <a:gd name="connsiteY6" fmla="*/ 238125 h 752475"/>
              <a:gd name="connsiteX7" fmla="*/ 495300 w 8791575"/>
              <a:gd name="connsiteY7" fmla="*/ 228600 h 752475"/>
              <a:gd name="connsiteX8" fmla="*/ 704850 w 8791575"/>
              <a:gd name="connsiteY8" fmla="*/ 200025 h 752475"/>
              <a:gd name="connsiteX9" fmla="*/ 742950 w 8791575"/>
              <a:gd name="connsiteY9" fmla="*/ 190500 h 752475"/>
              <a:gd name="connsiteX10" fmla="*/ 1295400 w 8791575"/>
              <a:gd name="connsiteY10" fmla="*/ 161925 h 752475"/>
              <a:gd name="connsiteX11" fmla="*/ 1981200 w 8791575"/>
              <a:gd name="connsiteY11" fmla="*/ 142875 h 752475"/>
              <a:gd name="connsiteX12" fmla="*/ 2009775 w 8791575"/>
              <a:gd name="connsiteY12" fmla="*/ 123825 h 752475"/>
              <a:gd name="connsiteX13" fmla="*/ 2066925 w 8791575"/>
              <a:gd name="connsiteY13" fmla="*/ 104775 h 752475"/>
              <a:gd name="connsiteX14" fmla="*/ 2124075 w 8791575"/>
              <a:gd name="connsiteY14" fmla="*/ 85725 h 752475"/>
              <a:gd name="connsiteX15" fmla="*/ 2152650 w 8791575"/>
              <a:gd name="connsiteY15" fmla="*/ 76200 h 752475"/>
              <a:gd name="connsiteX16" fmla="*/ 2190750 w 8791575"/>
              <a:gd name="connsiteY16" fmla="*/ 66675 h 752475"/>
              <a:gd name="connsiteX17" fmla="*/ 2247900 w 8791575"/>
              <a:gd name="connsiteY17" fmla="*/ 47625 h 752475"/>
              <a:gd name="connsiteX18" fmla="*/ 2276475 w 8791575"/>
              <a:gd name="connsiteY18" fmla="*/ 38100 h 752475"/>
              <a:gd name="connsiteX19" fmla="*/ 2314575 w 8791575"/>
              <a:gd name="connsiteY19" fmla="*/ 28575 h 752475"/>
              <a:gd name="connsiteX20" fmla="*/ 2562225 w 8791575"/>
              <a:gd name="connsiteY20" fmla="*/ 38100 h 752475"/>
              <a:gd name="connsiteX21" fmla="*/ 2600325 w 8791575"/>
              <a:gd name="connsiteY21" fmla="*/ 47625 h 752475"/>
              <a:gd name="connsiteX22" fmla="*/ 2657475 w 8791575"/>
              <a:gd name="connsiteY22" fmla="*/ 66675 h 752475"/>
              <a:gd name="connsiteX23" fmla="*/ 2714625 w 8791575"/>
              <a:gd name="connsiteY23" fmla="*/ 85725 h 752475"/>
              <a:gd name="connsiteX24" fmla="*/ 2771775 w 8791575"/>
              <a:gd name="connsiteY24" fmla="*/ 104775 h 752475"/>
              <a:gd name="connsiteX25" fmla="*/ 2800350 w 8791575"/>
              <a:gd name="connsiteY25" fmla="*/ 114300 h 752475"/>
              <a:gd name="connsiteX26" fmla="*/ 2828925 w 8791575"/>
              <a:gd name="connsiteY26" fmla="*/ 133350 h 752475"/>
              <a:gd name="connsiteX27" fmla="*/ 2857500 w 8791575"/>
              <a:gd name="connsiteY27" fmla="*/ 161925 h 752475"/>
              <a:gd name="connsiteX28" fmla="*/ 2886075 w 8791575"/>
              <a:gd name="connsiteY28" fmla="*/ 171450 h 752475"/>
              <a:gd name="connsiteX29" fmla="*/ 2914650 w 8791575"/>
              <a:gd name="connsiteY29" fmla="*/ 190500 h 752475"/>
              <a:gd name="connsiteX30" fmla="*/ 2943225 w 8791575"/>
              <a:gd name="connsiteY30" fmla="*/ 200025 h 752475"/>
              <a:gd name="connsiteX31" fmla="*/ 3000375 w 8791575"/>
              <a:gd name="connsiteY31" fmla="*/ 238125 h 752475"/>
              <a:gd name="connsiteX32" fmla="*/ 3057525 w 8791575"/>
              <a:gd name="connsiteY32" fmla="*/ 257175 h 752475"/>
              <a:gd name="connsiteX33" fmla="*/ 3086100 w 8791575"/>
              <a:gd name="connsiteY33" fmla="*/ 266700 h 752475"/>
              <a:gd name="connsiteX34" fmla="*/ 3143250 w 8791575"/>
              <a:gd name="connsiteY34" fmla="*/ 276225 h 752475"/>
              <a:gd name="connsiteX35" fmla="*/ 3552825 w 8791575"/>
              <a:gd name="connsiteY35" fmla="*/ 266700 h 752475"/>
              <a:gd name="connsiteX36" fmla="*/ 3629025 w 8791575"/>
              <a:gd name="connsiteY36" fmla="*/ 247650 h 752475"/>
              <a:gd name="connsiteX37" fmla="*/ 3781425 w 8791575"/>
              <a:gd name="connsiteY37" fmla="*/ 228600 h 752475"/>
              <a:gd name="connsiteX38" fmla="*/ 3876675 w 8791575"/>
              <a:gd name="connsiteY38" fmla="*/ 209550 h 752475"/>
              <a:gd name="connsiteX39" fmla="*/ 3933825 w 8791575"/>
              <a:gd name="connsiteY39" fmla="*/ 190500 h 752475"/>
              <a:gd name="connsiteX40" fmla="*/ 3962400 w 8791575"/>
              <a:gd name="connsiteY40" fmla="*/ 180975 h 752475"/>
              <a:gd name="connsiteX41" fmla="*/ 4019550 w 8791575"/>
              <a:gd name="connsiteY41" fmla="*/ 142875 h 752475"/>
              <a:gd name="connsiteX42" fmla="*/ 4105275 w 8791575"/>
              <a:gd name="connsiteY42" fmla="*/ 76200 h 752475"/>
              <a:gd name="connsiteX43" fmla="*/ 4162425 w 8791575"/>
              <a:gd name="connsiteY43" fmla="*/ 47625 h 752475"/>
              <a:gd name="connsiteX44" fmla="*/ 4191000 w 8791575"/>
              <a:gd name="connsiteY44" fmla="*/ 28575 h 752475"/>
              <a:gd name="connsiteX45" fmla="*/ 4248150 w 8791575"/>
              <a:gd name="connsiteY45" fmla="*/ 9525 h 752475"/>
              <a:gd name="connsiteX46" fmla="*/ 4276725 w 8791575"/>
              <a:gd name="connsiteY46" fmla="*/ 0 h 752475"/>
              <a:gd name="connsiteX47" fmla="*/ 4905375 w 8791575"/>
              <a:gd name="connsiteY47" fmla="*/ 9525 h 752475"/>
              <a:gd name="connsiteX48" fmla="*/ 4962525 w 8791575"/>
              <a:gd name="connsiteY48" fmla="*/ 19050 h 752475"/>
              <a:gd name="connsiteX49" fmla="*/ 5048250 w 8791575"/>
              <a:gd name="connsiteY49" fmla="*/ 28575 h 752475"/>
              <a:gd name="connsiteX50" fmla="*/ 5105400 w 8791575"/>
              <a:gd name="connsiteY50" fmla="*/ 38100 h 752475"/>
              <a:gd name="connsiteX51" fmla="*/ 5181600 w 8791575"/>
              <a:gd name="connsiteY51" fmla="*/ 47625 h 752475"/>
              <a:gd name="connsiteX52" fmla="*/ 5229225 w 8791575"/>
              <a:gd name="connsiteY52" fmla="*/ 57150 h 752475"/>
              <a:gd name="connsiteX53" fmla="*/ 5295900 w 8791575"/>
              <a:gd name="connsiteY53" fmla="*/ 66675 h 752475"/>
              <a:gd name="connsiteX54" fmla="*/ 5334000 w 8791575"/>
              <a:gd name="connsiteY54" fmla="*/ 76200 h 752475"/>
              <a:gd name="connsiteX55" fmla="*/ 5429250 w 8791575"/>
              <a:gd name="connsiteY55" fmla="*/ 95250 h 752475"/>
              <a:gd name="connsiteX56" fmla="*/ 5486400 w 8791575"/>
              <a:gd name="connsiteY56" fmla="*/ 114300 h 752475"/>
              <a:gd name="connsiteX57" fmla="*/ 5524500 w 8791575"/>
              <a:gd name="connsiteY57" fmla="*/ 133350 h 752475"/>
              <a:gd name="connsiteX58" fmla="*/ 5572125 w 8791575"/>
              <a:gd name="connsiteY58" fmla="*/ 142875 h 752475"/>
              <a:gd name="connsiteX59" fmla="*/ 5610225 w 8791575"/>
              <a:gd name="connsiteY59" fmla="*/ 161925 h 752475"/>
              <a:gd name="connsiteX60" fmla="*/ 5638800 w 8791575"/>
              <a:gd name="connsiteY60" fmla="*/ 171450 h 752475"/>
              <a:gd name="connsiteX61" fmla="*/ 5715000 w 8791575"/>
              <a:gd name="connsiteY61" fmla="*/ 209550 h 752475"/>
              <a:gd name="connsiteX62" fmla="*/ 5743575 w 8791575"/>
              <a:gd name="connsiteY62" fmla="*/ 219075 h 752475"/>
              <a:gd name="connsiteX63" fmla="*/ 5781675 w 8791575"/>
              <a:gd name="connsiteY63" fmla="*/ 238125 h 752475"/>
              <a:gd name="connsiteX64" fmla="*/ 5810250 w 8791575"/>
              <a:gd name="connsiteY64" fmla="*/ 257175 h 752475"/>
              <a:gd name="connsiteX65" fmla="*/ 5848350 w 8791575"/>
              <a:gd name="connsiteY65" fmla="*/ 266700 h 752475"/>
              <a:gd name="connsiteX66" fmla="*/ 5886450 w 8791575"/>
              <a:gd name="connsiteY66" fmla="*/ 285750 h 752475"/>
              <a:gd name="connsiteX67" fmla="*/ 5924550 w 8791575"/>
              <a:gd name="connsiteY67" fmla="*/ 295275 h 752475"/>
              <a:gd name="connsiteX68" fmla="*/ 6010275 w 8791575"/>
              <a:gd name="connsiteY68" fmla="*/ 323850 h 752475"/>
              <a:gd name="connsiteX69" fmla="*/ 6048375 w 8791575"/>
              <a:gd name="connsiteY69" fmla="*/ 342900 h 752475"/>
              <a:gd name="connsiteX70" fmla="*/ 6076950 w 8791575"/>
              <a:gd name="connsiteY70" fmla="*/ 361950 h 752475"/>
              <a:gd name="connsiteX71" fmla="*/ 6124575 w 8791575"/>
              <a:gd name="connsiteY71" fmla="*/ 371475 h 752475"/>
              <a:gd name="connsiteX72" fmla="*/ 6305550 w 8791575"/>
              <a:gd name="connsiteY72" fmla="*/ 361950 h 752475"/>
              <a:gd name="connsiteX73" fmla="*/ 6648450 w 8791575"/>
              <a:gd name="connsiteY73" fmla="*/ 381000 h 752475"/>
              <a:gd name="connsiteX74" fmla="*/ 6743700 w 8791575"/>
              <a:gd name="connsiteY74" fmla="*/ 409575 h 752475"/>
              <a:gd name="connsiteX75" fmla="*/ 6838950 w 8791575"/>
              <a:gd name="connsiteY75" fmla="*/ 466725 h 752475"/>
              <a:gd name="connsiteX76" fmla="*/ 6905625 w 8791575"/>
              <a:gd name="connsiteY76" fmla="*/ 514350 h 752475"/>
              <a:gd name="connsiteX77" fmla="*/ 6962775 w 8791575"/>
              <a:gd name="connsiteY77" fmla="*/ 552450 h 752475"/>
              <a:gd name="connsiteX78" fmla="*/ 6991350 w 8791575"/>
              <a:gd name="connsiteY78" fmla="*/ 571500 h 752475"/>
              <a:gd name="connsiteX79" fmla="*/ 7019925 w 8791575"/>
              <a:gd name="connsiteY79" fmla="*/ 590550 h 752475"/>
              <a:gd name="connsiteX80" fmla="*/ 7077075 w 8791575"/>
              <a:gd name="connsiteY80" fmla="*/ 609600 h 752475"/>
              <a:gd name="connsiteX81" fmla="*/ 7105650 w 8791575"/>
              <a:gd name="connsiteY81" fmla="*/ 619125 h 752475"/>
              <a:gd name="connsiteX82" fmla="*/ 7153275 w 8791575"/>
              <a:gd name="connsiteY82" fmla="*/ 609600 h 752475"/>
              <a:gd name="connsiteX83" fmla="*/ 7181850 w 8791575"/>
              <a:gd name="connsiteY83" fmla="*/ 600075 h 752475"/>
              <a:gd name="connsiteX84" fmla="*/ 7343775 w 8791575"/>
              <a:gd name="connsiteY84" fmla="*/ 609600 h 752475"/>
              <a:gd name="connsiteX85" fmla="*/ 7391400 w 8791575"/>
              <a:gd name="connsiteY85" fmla="*/ 600075 h 752475"/>
              <a:gd name="connsiteX86" fmla="*/ 7515225 w 8791575"/>
              <a:gd name="connsiteY86" fmla="*/ 619125 h 752475"/>
              <a:gd name="connsiteX87" fmla="*/ 7591425 w 8791575"/>
              <a:gd name="connsiteY87" fmla="*/ 638175 h 752475"/>
              <a:gd name="connsiteX88" fmla="*/ 7629525 w 8791575"/>
              <a:gd name="connsiteY88" fmla="*/ 647700 h 752475"/>
              <a:gd name="connsiteX89" fmla="*/ 7677150 w 8791575"/>
              <a:gd name="connsiteY89" fmla="*/ 657225 h 752475"/>
              <a:gd name="connsiteX90" fmla="*/ 7715250 w 8791575"/>
              <a:gd name="connsiteY90" fmla="*/ 666750 h 752475"/>
              <a:gd name="connsiteX91" fmla="*/ 7943850 w 8791575"/>
              <a:gd name="connsiteY91" fmla="*/ 676275 h 752475"/>
              <a:gd name="connsiteX92" fmla="*/ 8305800 w 8791575"/>
              <a:gd name="connsiteY92" fmla="*/ 704850 h 752475"/>
              <a:gd name="connsiteX93" fmla="*/ 8477250 w 8791575"/>
              <a:gd name="connsiteY93" fmla="*/ 714375 h 752475"/>
              <a:gd name="connsiteX94" fmla="*/ 8667750 w 8791575"/>
              <a:gd name="connsiteY94" fmla="*/ 733425 h 752475"/>
              <a:gd name="connsiteX95" fmla="*/ 8715375 w 8791575"/>
              <a:gd name="connsiteY95" fmla="*/ 742950 h 752475"/>
              <a:gd name="connsiteX96" fmla="*/ 8791575 w 8791575"/>
              <a:gd name="connsiteY96" fmla="*/ 752475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8791575" h="752475">
                <a:moveTo>
                  <a:pt x="0" y="342900"/>
                </a:moveTo>
                <a:cubicBezTo>
                  <a:pt x="25560" y="337788"/>
                  <a:pt x="84058" y="328136"/>
                  <a:pt x="104775" y="314325"/>
                </a:cubicBezTo>
                <a:cubicBezTo>
                  <a:pt x="150058" y="284136"/>
                  <a:pt x="122490" y="298895"/>
                  <a:pt x="190500" y="276225"/>
                </a:cubicBezTo>
                <a:cubicBezTo>
                  <a:pt x="200025" y="273050"/>
                  <a:pt x="209064" y="267470"/>
                  <a:pt x="219075" y="266700"/>
                </a:cubicBezTo>
                <a:lnTo>
                  <a:pt x="342900" y="257175"/>
                </a:lnTo>
                <a:cubicBezTo>
                  <a:pt x="358775" y="254000"/>
                  <a:pt x="374556" y="250312"/>
                  <a:pt x="390525" y="247650"/>
                </a:cubicBezTo>
                <a:cubicBezTo>
                  <a:pt x="412670" y="243959"/>
                  <a:pt x="435111" y="242141"/>
                  <a:pt x="457200" y="238125"/>
                </a:cubicBezTo>
                <a:cubicBezTo>
                  <a:pt x="470080" y="235783"/>
                  <a:pt x="482433" y="231012"/>
                  <a:pt x="495300" y="228600"/>
                </a:cubicBezTo>
                <a:cubicBezTo>
                  <a:pt x="606366" y="207775"/>
                  <a:pt x="599838" y="210526"/>
                  <a:pt x="704850" y="200025"/>
                </a:cubicBezTo>
                <a:cubicBezTo>
                  <a:pt x="717550" y="196850"/>
                  <a:pt x="730083" y="192912"/>
                  <a:pt x="742950" y="190500"/>
                </a:cubicBezTo>
                <a:cubicBezTo>
                  <a:pt x="968871" y="148140"/>
                  <a:pt x="941461" y="169619"/>
                  <a:pt x="1295400" y="161925"/>
                </a:cubicBezTo>
                <a:cubicBezTo>
                  <a:pt x="1586708" y="120310"/>
                  <a:pt x="1152930" y="179416"/>
                  <a:pt x="1981200" y="142875"/>
                </a:cubicBezTo>
                <a:cubicBezTo>
                  <a:pt x="1992637" y="142370"/>
                  <a:pt x="1999314" y="128474"/>
                  <a:pt x="2009775" y="123825"/>
                </a:cubicBezTo>
                <a:cubicBezTo>
                  <a:pt x="2028125" y="115670"/>
                  <a:pt x="2047875" y="111125"/>
                  <a:pt x="2066925" y="104775"/>
                </a:cubicBezTo>
                <a:lnTo>
                  <a:pt x="2124075" y="85725"/>
                </a:lnTo>
                <a:cubicBezTo>
                  <a:pt x="2133600" y="82550"/>
                  <a:pt x="2142910" y="78635"/>
                  <a:pt x="2152650" y="76200"/>
                </a:cubicBezTo>
                <a:cubicBezTo>
                  <a:pt x="2165350" y="73025"/>
                  <a:pt x="2178211" y="70437"/>
                  <a:pt x="2190750" y="66675"/>
                </a:cubicBezTo>
                <a:cubicBezTo>
                  <a:pt x="2209984" y="60905"/>
                  <a:pt x="2228850" y="53975"/>
                  <a:pt x="2247900" y="47625"/>
                </a:cubicBezTo>
                <a:cubicBezTo>
                  <a:pt x="2257425" y="44450"/>
                  <a:pt x="2266735" y="40535"/>
                  <a:pt x="2276475" y="38100"/>
                </a:cubicBezTo>
                <a:lnTo>
                  <a:pt x="2314575" y="28575"/>
                </a:lnTo>
                <a:cubicBezTo>
                  <a:pt x="2397125" y="31750"/>
                  <a:pt x="2479797" y="32605"/>
                  <a:pt x="2562225" y="38100"/>
                </a:cubicBezTo>
                <a:cubicBezTo>
                  <a:pt x="2575287" y="38971"/>
                  <a:pt x="2587786" y="43863"/>
                  <a:pt x="2600325" y="47625"/>
                </a:cubicBezTo>
                <a:cubicBezTo>
                  <a:pt x="2619559" y="53395"/>
                  <a:pt x="2638425" y="60325"/>
                  <a:pt x="2657475" y="66675"/>
                </a:cubicBezTo>
                <a:lnTo>
                  <a:pt x="2714625" y="85725"/>
                </a:lnTo>
                <a:lnTo>
                  <a:pt x="2771775" y="104775"/>
                </a:lnTo>
                <a:cubicBezTo>
                  <a:pt x="2781300" y="107950"/>
                  <a:pt x="2791996" y="108731"/>
                  <a:pt x="2800350" y="114300"/>
                </a:cubicBezTo>
                <a:cubicBezTo>
                  <a:pt x="2809875" y="120650"/>
                  <a:pt x="2820131" y="126021"/>
                  <a:pt x="2828925" y="133350"/>
                </a:cubicBezTo>
                <a:cubicBezTo>
                  <a:pt x="2839273" y="141974"/>
                  <a:pt x="2846292" y="154453"/>
                  <a:pt x="2857500" y="161925"/>
                </a:cubicBezTo>
                <a:cubicBezTo>
                  <a:pt x="2865854" y="167494"/>
                  <a:pt x="2877095" y="166960"/>
                  <a:pt x="2886075" y="171450"/>
                </a:cubicBezTo>
                <a:cubicBezTo>
                  <a:pt x="2896314" y="176570"/>
                  <a:pt x="2904411" y="185380"/>
                  <a:pt x="2914650" y="190500"/>
                </a:cubicBezTo>
                <a:cubicBezTo>
                  <a:pt x="2923630" y="194990"/>
                  <a:pt x="2934448" y="195149"/>
                  <a:pt x="2943225" y="200025"/>
                </a:cubicBezTo>
                <a:cubicBezTo>
                  <a:pt x="2963239" y="211144"/>
                  <a:pt x="2978655" y="230885"/>
                  <a:pt x="3000375" y="238125"/>
                </a:cubicBezTo>
                <a:lnTo>
                  <a:pt x="3057525" y="257175"/>
                </a:lnTo>
                <a:cubicBezTo>
                  <a:pt x="3067050" y="260350"/>
                  <a:pt x="3076196" y="265049"/>
                  <a:pt x="3086100" y="266700"/>
                </a:cubicBezTo>
                <a:lnTo>
                  <a:pt x="3143250" y="276225"/>
                </a:lnTo>
                <a:cubicBezTo>
                  <a:pt x="3279775" y="273050"/>
                  <a:pt x="3416499" y="274719"/>
                  <a:pt x="3552825" y="266700"/>
                </a:cubicBezTo>
                <a:cubicBezTo>
                  <a:pt x="3578962" y="265163"/>
                  <a:pt x="3603003" y="250541"/>
                  <a:pt x="3629025" y="247650"/>
                </a:cubicBezTo>
                <a:cubicBezTo>
                  <a:pt x="3737063" y="235646"/>
                  <a:pt x="3686288" y="242191"/>
                  <a:pt x="3781425" y="228600"/>
                </a:cubicBezTo>
                <a:cubicBezTo>
                  <a:pt x="3860667" y="202186"/>
                  <a:pt x="3734391" y="242385"/>
                  <a:pt x="3876675" y="209550"/>
                </a:cubicBezTo>
                <a:cubicBezTo>
                  <a:pt x="3896241" y="205035"/>
                  <a:pt x="3914775" y="196850"/>
                  <a:pt x="3933825" y="190500"/>
                </a:cubicBezTo>
                <a:cubicBezTo>
                  <a:pt x="3943350" y="187325"/>
                  <a:pt x="3954046" y="186544"/>
                  <a:pt x="3962400" y="180975"/>
                </a:cubicBezTo>
                <a:cubicBezTo>
                  <a:pt x="3981450" y="168275"/>
                  <a:pt x="4003361" y="159064"/>
                  <a:pt x="4019550" y="142875"/>
                </a:cubicBezTo>
                <a:cubicBezTo>
                  <a:pt x="4064314" y="98111"/>
                  <a:pt x="4036917" y="121772"/>
                  <a:pt x="4105275" y="76200"/>
                </a:cubicBezTo>
                <a:cubicBezTo>
                  <a:pt x="4187167" y="21605"/>
                  <a:pt x="4083555" y="87060"/>
                  <a:pt x="4162425" y="47625"/>
                </a:cubicBezTo>
                <a:cubicBezTo>
                  <a:pt x="4172664" y="42505"/>
                  <a:pt x="4180539" y="33224"/>
                  <a:pt x="4191000" y="28575"/>
                </a:cubicBezTo>
                <a:cubicBezTo>
                  <a:pt x="4209350" y="20420"/>
                  <a:pt x="4229100" y="15875"/>
                  <a:pt x="4248150" y="9525"/>
                </a:cubicBezTo>
                <a:lnTo>
                  <a:pt x="4276725" y="0"/>
                </a:lnTo>
                <a:lnTo>
                  <a:pt x="4905375" y="9525"/>
                </a:lnTo>
                <a:cubicBezTo>
                  <a:pt x="4924680" y="10061"/>
                  <a:pt x="4943382" y="16498"/>
                  <a:pt x="4962525" y="19050"/>
                </a:cubicBezTo>
                <a:cubicBezTo>
                  <a:pt x="4991024" y="22850"/>
                  <a:pt x="5019751" y="24775"/>
                  <a:pt x="5048250" y="28575"/>
                </a:cubicBezTo>
                <a:cubicBezTo>
                  <a:pt x="5067393" y="31127"/>
                  <a:pt x="5086281" y="35369"/>
                  <a:pt x="5105400" y="38100"/>
                </a:cubicBezTo>
                <a:cubicBezTo>
                  <a:pt x="5130740" y="41720"/>
                  <a:pt x="5156300" y="43733"/>
                  <a:pt x="5181600" y="47625"/>
                </a:cubicBezTo>
                <a:cubicBezTo>
                  <a:pt x="5197601" y="50087"/>
                  <a:pt x="5213256" y="54488"/>
                  <a:pt x="5229225" y="57150"/>
                </a:cubicBezTo>
                <a:cubicBezTo>
                  <a:pt x="5251370" y="60841"/>
                  <a:pt x="5273811" y="62659"/>
                  <a:pt x="5295900" y="66675"/>
                </a:cubicBezTo>
                <a:cubicBezTo>
                  <a:pt x="5308780" y="69017"/>
                  <a:pt x="5321200" y="73457"/>
                  <a:pt x="5334000" y="76200"/>
                </a:cubicBezTo>
                <a:cubicBezTo>
                  <a:pt x="5365660" y="82984"/>
                  <a:pt x="5398533" y="85011"/>
                  <a:pt x="5429250" y="95250"/>
                </a:cubicBezTo>
                <a:cubicBezTo>
                  <a:pt x="5448300" y="101600"/>
                  <a:pt x="5468439" y="105320"/>
                  <a:pt x="5486400" y="114300"/>
                </a:cubicBezTo>
                <a:cubicBezTo>
                  <a:pt x="5499100" y="120650"/>
                  <a:pt x="5511030" y="128860"/>
                  <a:pt x="5524500" y="133350"/>
                </a:cubicBezTo>
                <a:cubicBezTo>
                  <a:pt x="5539859" y="138470"/>
                  <a:pt x="5556250" y="139700"/>
                  <a:pt x="5572125" y="142875"/>
                </a:cubicBezTo>
                <a:cubicBezTo>
                  <a:pt x="5584825" y="149225"/>
                  <a:pt x="5597174" y="156332"/>
                  <a:pt x="5610225" y="161925"/>
                </a:cubicBezTo>
                <a:cubicBezTo>
                  <a:pt x="5619453" y="165880"/>
                  <a:pt x="5629660" y="167295"/>
                  <a:pt x="5638800" y="171450"/>
                </a:cubicBezTo>
                <a:cubicBezTo>
                  <a:pt x="5664653" y="183201"/>
                  <a:pt x="5688059" y="200570"/>
                  <a:pt x="5715000" y="209550"/>
                </a:cubicBezTo>
                <a:cubicBezTo>
                  <a:pt x="5724525" y="212725"/>
                  <a:pt x="5734347" y="215120"/>
                  <a:pt x="5743575" y="219075"/>
                </a:cubicBezTo>
                <a:cubicBezTo>
                  <a:pt x="5756626" y="224668"/>
                  <a:pt x="5769347" y="231080"/>
                  <a:pt x="5781675" y="238125"/>
                </a:cubicBezTo>
                <a:cubicBezTo>
                  <a:pt x="5791614" y="243805"/>
                  <a:pt x="5799728" y="252666"/>
                  <a:pt x="5810250" y="257175"/>
                </a:cubicBezTo>
                <a:cubicBezTo>
                  <a:pt x="5822282" y="262332"/>
                  <a:pt x="5836093" y="262103"/>
                  <a:pt x="5848350" y="266700"/>
                </a:cubicBezTo>
                <a:cubicBezTo>
                  <a:pt x="5861645" y="271686"/>
                  <a:pt x="5873155" y="280764"/>
                  <a:pt x="5886450" y="285750"/>
                </a:cubicBezTo>
                <a:cubicBezTo>
                  <a:pt x="5898707" y="290347"/>
                  <a:pt x="5912293" y="290678"/>
                  <a:pt x="5924550" y="295275"/>
                </a:cubicBezTo>
                <a:cubicBezTo>
                  <a:pt x="6014688" y="329077"/>
                  <a:pt x="5905905" y="302976"/>
                  <a:pt x="6010275" y="323850"/>
                </a:cubicBezTo>
                <a:cubicBezTo>
                  <a:pt x="6022975" y="330200"/>
                  <a:pt x="6036047" y="335855"/>
                  <a:pt x="6048375" y="342900"/>
                </a:cubicBezTo>
                <a:cubicBezTo>
                  <a:pt x="6058314" y="348580"/>
                  <a:pt x="6066231" y="357930"/>
                  <a:pt x="6076950" y="361950"/>
                </a:cubicBezTo>
                <a:cubicBezTo>
                  <a:pt x="6092109" y="367634"/>
                  <a:pt x="6108700" y="368300"/>
                  <a:pt x="6124575" y="371475"/>
                </a:cubicBezTo>
                <a:cubicBezTo>
                  <a:pt x="6184900" y="368300"/>
                  <a:pt x="6245142" y="361950"/>
                  <a:pt x="6305550" y="361950"/>
                </a:cubicBezTo>
                <a:cubicBezTo>
                  <a:pt x="6353817" y="361950"/>
                  <a:pt x="6587158" y="377169"/>
                  <a:pt x="6648450" y="381000"/>
                </a:cubicBezTo>
                <a:cubicBezTo>
                  <a:pt x="6669748" y="386325"/>
                  <a:pt x="6729786" y="400299"/>
                  <a:pt x="6743700" y="409575"/>
                </a:cubicBezTo>
                <a:cubicBezTo>
                  <a:pt x="6883505" y="502778"/>
                  <a:pt x="6736438" y="408147"/>
                  <a:pt x="6838950" y="466725"/>
                </a:cubicBezTo>
                <a:cubicBezTo>
                  <a:pt x="6863036" y="480488"/>
                  <a:pt x="6882910" y="498450"/>
                  <a:pt x="6905625" y="514350"/>
                </a:cubicBezTo>
                <a:cubicBezTo>
                  <a:pt x="6924382" y="527480"/>
                  <a:pt x="6943725" y="539750"/>
                  <a:pt x="6962775" y="552450"/>
                </a:cubicBezTo>
                <a:lnTo>
                  <a:pt x="6991350" y="571500"/>
                </a:lnTo>
                <a:cubicBezTo>
                  <a:pt x="7000875" y="577850"/>
                  <a:pt x="7009065" y="586930"/>
                  <a:pt x="7019925" y="590550"/>
                </a:cubicBezTo>
                <a:lnTo>
                  <a:pt x="7077075" y="609600"/>
                </a:lnTo>
                <a:lnTo>
                  <a:pt x="7105650" y="619125"/>
                </a:lnTo>
                <a:cubicBezTo>
                  <a:pt x="7121525" y="615950"/>
                  <a:pt x="7137569" y="613527"/>
                  <a:pt x="7153275" y="609600"/>
                </a:cubicBezTo>
                <a:cubicBezTo>
                  <a:pt x="7163015" y="607165"/>
                  <a:pt x="7171810" y="600075"/>
                  <a:pt x="7181850" y="600075"/>
                </a:cubicBezTo>
                <a:cubicBezTo>
                  <a:pt x="7235918" y="600075"/>
                  <a:pt x="7289800" y="606425"/>
                  <a:pt x="7343775" y="609600"/>
                </a:cubicBezTo>
                <a:cubicBezTo>
                  <a:pt x="7359650" y="606425"/>
                  <a:pt x="7375211" y="600075"/>
                  <a:pt x="7391400" y="600075"/>
                </a:cubicBezTo>
                <a:cubicBezTo>
                  <a:pt x="7499611" y="600075"/>
                  <a:pt x="7455444" y="602821"/>
                  <a:pt x="7515225" y="619125"/>
                </a:cubicBezTo>
                <a:cubicBezTo>
                  <a:pt x="7540484" y="626014"/>
                  <a:pt x="7566025" y="631825"/>
                  <a:pt x="7591425" y="638175"/>
                </a:cubicBezTo>
                <a:cubicBezTo>
                  <a:pt x="7604125" y="641350"/>
                  <a:pt x="7616688" y="645133"/>
                  <a:pt x="7629525" y="647700"/>
                </a:cubicBezTo>
                <a:cubicBezTo>
                  <a:pt x="7645400" y="650875"/>
                  <a:pt x="7661346" y="653713"/>
                  <a:pt x="7677150" y="657225"/>
                </a:cubicBezTo>
                <a:cubicBezTo>
                  <a:pt x="7689929" y="660065"/>
                  <a:pt x="7702192" y="665817"/>
                  <a:pt x="7715250" y="666750"/>
                </a:cubicBezTo>
                <a:cubicBezTo>
                  <a:pt x="7791322" y="672184"/>
                  <a:pt x="7867650" y="673100"/>
                  <a:pt x="7943850" y="676275"/>
                </a:cubicBezTo>
                <a:cubicBezTo>
                  <a:pt x="8089614" y="690851"/>
                  <a:pt x="8113890" y="694188"/>
                  <a:pt x="8305800" y="704850"/>
                </a:cubicBezTo>
                <a:lnTo>
                  <a:pt x="8477250" y="714375"/>
                </a:lnTo>
                <a:cubicBezTo>
                  <a:pt x="8533925" y="718153"/>
                  <a:pt x="8609274" y="724429"/>
                  <a:pt x="8667750" y="733425"/>
                </a:cubicBezTo>
                <a:cubicBezTo>
                  <a:pt x="8683751" y="735887"/>
                  <a:pt x="8699374" y="740488"/>
                  <a:pt x="8715375" y="742950"/>
                </a:cubicBezTo>
                <a:cubicBezTo>
                  <a:pt x="8740675" y="746842"/>
                  <a:pt x="8791575" y="752475"/>
                  <a:pt x="8791575" y="7524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1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tmp\04_VRM Training_Mike Brown\2017 Las Vegas Course\Unit Power Points\Cedar City\CCFO_PDEIS_Vol 2_Maps_0102_2014_pp16-30_Page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9258" r="1130" b="9347"/>
          <a:stretch/>
        </p:blipFill>
        <p:spPr bwMode="auto">
          <a:xfrm>
            <a:off x="1" y="1064175"/>
            <a:ext cx="8791574" cy="560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352699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tmp\04_VRM Training_Mike Brown\2017 Las Vegas Course\Unit Power Points\Cedar City\CCFO_PDEIS_Vol 2_Maps_0102_2014_pp16-30_Page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t="9278" r="1574" b="9888"/>
          <a:stretch/>
        </p:blipFill>
        <p:spPr bwMode="auto">
          <a:xfrm>
            <a:off x="36320" y="1066801"/>
            <a:ext cx="8717155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95542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tmp\01\0-blm\Images\Energy\Oil and Gas Image Library\Jonah field pan 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41"/>
          <a:stretch/>
        </p:blipFill>
        <p:spPr bwMode="auto">
          <a:xfrm>
            <a:off x="351" y="1069009"/>
            <a:ext cx="8762999" cy="578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Managing Scenic Values and </a:t>
            </a:r>
            <a:r>
              <a:rPr lang="en-US" dirty="0" err="1"/>
              <a:t>Viewsheds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342" r="1"/>
          <a:stretch/>
        </p:blipFill>
        <p:spPr>
          <a:xfrm>
            <a:off x="4343400" y="1064345"/>
            <a:ext cx="4450324" cy="580999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9144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 decisions can be challenging and should not been taken  lightly.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  <p:pic>
        <p:nvPicPr>
          <p:cNvPr id="6146" name="Picture 2" descr="C:\tmp\04_VRM Training_Mike Brown\2017 Las Vegas Course\Unit Power Points\Cedar City\CCFO_PDEIS_Vol 2_Maps_0102_2014_pp16-30_Page_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" t="9258" r="1130" b="9347"/>
          <a:stretch/>
        </p:blipFill>
        <p:spPr bwMode="auto">
          <a:xfrm>
            <a:off x="28575" y="1066800"/>
            <a:ext cx="8763000" cy="55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3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u="sng" dirty="0" smtClean="0">
                <a:solidFill>
                  <a:srgbClr val="FFFF00"/>
                </a:solidFill>
              </a:rPr>
              <a:t>Rationale</a:t>
            </a:r>
            <a:r>
              <a:rPr lang="en-US" dirty="0" smtClean="0"/>
              <a:t> behind the VRM class objectives  - for the range of alternatives and as carried forward in the ROD.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Need to know the </a:t>
            </a:r>
            <a:r>
              <a:rPr lang="en-US" i="1" dirty="0" smtClean="0"/>
              <a:t>why</a:t>
            </a:r>
            <a:r>
              <a:rPr lang="en-US" dirty="0" smtClean="0"/>
              <a:t> behind the </a:t>
            </a:r>
            <a:r>
              <a:rPr lang="en-US" i="1" dirty="0" smtClean="0"/>
              <a:t>how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Helps with the plan’s implementation especially for those tasked with implementation without the benefit of being a part of the plan’s development.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Defending the plan decisions against a non-conforming use.</a:t>
            </a:r>
          </a:p>
          <a:p>
            <a:pPr marL="295275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51238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minimum required: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At </a:t>
            </a:r>
            <a:r>
              <a:rPr lang="en-US" dirty="0"/>
              <a:t>a minimum, all plans should delineate the </a:t>
            </a:r>
            <a:br>
              <a:rPr lang="en-US" dirty="0"/>
            </a:br>
            <a:r>
              <a:rPr lang="en-US" dirty="0" smtClean="0"/>
              <a:t>standards </a:t>
            </a:r>
            <a:r>
              <a:rPr lang="en-US" dirty="0"/>
              <a:t>and objectives for protecting scenic  </a:t>
            </a:r>
            <a:br>
              <a:rPr lang="en-US" dirty="0"/>
            </a:br>
            <a:r>
              <a:rPr lang="en-US" dirty="0" smtClean="0"/>
              <a:t>resources </a:t>
            </a:r>
            <a:r>
              <a:rPr lang="en-US" dirty="0"/>
              <a:t>by designating BLM lands as Class I,   </a:t>
            </a:r>
            <a:br>
              <a:rPr lang="en-US" dirty="0"/>
            </a:br>
            <a:r>
              <a:rPr lang="en-US" dirty="0" smtClean="0"/>
              <a:t>II</a:t>
            </a:r>
            <a:r>
              <a:rPr lang="en-US" dirty="0"/>
              <a:t>, III, or IV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Supplemental management protections: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RMP process allows further standards and management actions for visual resources to be </a:t>
            </a:r>
            <a:r>
              <a:rPr lang="en-US" dirty="0" smtClean="0"/>
              <a:t>described.</a:t>
            </a:r>
            <a:endParaRPr lang="en-US" dirty="0"/>
          </a:p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Other Management Tools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ROW Exclusion and Avoidance Areas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No Surface Occupancy (NSO)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olidFill>
                  <a:prstClr val="white"/>
                </a:solidFill>
              </a:rPr>
              <a:t>Controlled Surface Use (CSU)</a:t>
            </a:r>
          </a:p>
          <a:p>
            <a:pPr marL="295275" lvl="1" indent="0">
              <a:buNone/>
            </a:pP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28816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725" y="1219200"/>
            <a:ext cx="4876800" cy="5181600"/>
          </a:xfrm>
        </p:spPr>
        <p:txBody>
          <a:bodyPr/>
          <a:lstStyle/>
          <a:p>
            <a:r>
              <a:rPr lang="en-US" dirty="0" smtClean="0"/>
              <a:t>Lands </a:t>
            </a:r>
            <a:r>
              <a:rPr lang="en-US" dirty="0"/>
              <a:t>with Wilderness Characteristics</a:t>
            </a:r>
          </a:p>
          <a:p>
            <a:pPr lvl="1"/>
            <a:r>
              <a:rPr lang="en-US" dirty="0" smtClean="0"/>
              <a:t>Can </a:t>
            </a:r>
            <a:r>
              <a:rPr lang="en-US" dirty="0"/>
              <a:t>wilderness characteristics be managed as VRM Class I or should they be VRM Class II, III or IV?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  <p:pic>
        <p:nvPicPr>
          <p:cNvPr id="7" name="Picture 13" descr="Paria_mon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050" y="1600200"/>
            <a:ext cx="3714750" cy="4953000"/>
          </a:xfrm>
          <a:prstGeom prst="rect">
            <a:avLst/>
          </a:prstGeom>
          <a:noFill/>
        </p:spPr>
      </p:pic>
      <p:pic>
        <p:nvPicPr>
          <p:cNvPr id="8" name="Picture 14" descr="Paria0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4648200" cy="3100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172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219200"/>
            <a:ext cx="8610600" cy="510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What about the inverse? Exemptions?</a:t>
            </a:r>
          </a:p>
          <a:p>
            <a:pPr marL="295275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rgbClr val="FFC000"/>
                </a:solidFill>
              </a:rPr>
              <a:t>Exception under VRM Class II stipulation-Alternatives B and C: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</a:t>
            </a:r>
            <a:r>
              <a:rPr lang="en-US" dirty="0"/>
              <a:t>level of change to the landscape should be low; </a:t>
            </a:r>
            <a:r>
              <a:rPr lang="en-US" dirty="0" smtClean="0"/>
              <a:t>management activities </a:t>
            </a:r>
            <a:r>
              <a:rPr lang="en-US" dirty="0"/>
              <a:t>may be seen, but should not attract attention of the casual observer.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Any change to the landscape must repeat the basic elements of form, line</a:t>
            </a:r>
            <a:r>
              <a:rPr lang="en-US" dirty="0" smtClean="0"/>
              <a:t>, color</a:t>
            </a:r>
            <a:r>
              <a:rPr lang="en-US" dirty="0"/>
              <a:t>, and texture found in the predominant natural features of </a:t>
            </a:r>
            <a:r>
              <a:rPr lang="en-US" dirty="0" smtClean="0"/>
              <a:t>the characteristic </a:t>
            </a:r>
            <a:r>
              <a:rPr lang="en-US" dirty="0"/>
              <a:t>landscape. </a:t>
            </a:r>
            <a:endParaRPr lang="en-US" dirty="0" smtClean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Also</a:t>
            </a:r>
            <a:r>
              <a:rPr lang="en-US" dirty="0"/>
              <a:t>, recognized utility corridors </a:t>
            </a:r>
            <a:r>
              <a:rPr lang="en-US" dirty="0">
                <a:solidFill>
                  <a:srgbClr val="FFFF00"/>
                </a:solidFill>
              </a:rPr>
              <a:t>are </a:t>
            </a:r>
            <a:r>
              <a:rPr lang="en-US" dirty="0" smtClean="0">
                <a:solidFill>
                  <a:srgbClr val="FFFF00"/>
                </a:solidFill>
              </a:rPr>
              <a:t>exempt </a:t>
            </a:r>
            <a:r>
              <a:rPr lang="en-US" dirty="0"/>
              <a:t>only </a:t>
            </a:r>
            <a:r>
              <a:rPr lang="en-US" dirty="0" smtClean="0"/>
              <a:t>for utility </a:t>
            </a:r>
            <a:r>
              <a:rPr lang="en-US" dirty="0"/>
              <a:t>projects which would be managed according to VRM III objectives.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Formulate Alternatives </a:t>
            </a:r>
          </a:p>
        </p:txBody>
      </p:sp>
    </p:spTree>
    <p:extLst>
      <p:ext uri="{BB962C8B-B14F-4D97-AF65-F5344CB8AC3E}">
        <p14:creationId xmlns:p14="http://schemas.microsoft.com/office/powerpoint/2010/main" val="7484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 Use Planning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788459" y="1087647"/>
            <a:ext cx="5907741" cy="57703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kern="0" smtClean="0">
              <a:solidFill>
                <a:srgbClr val="000000"/>
              </a:solidFill>
            </a:endParaRPr>
          </a:p>
        </p:txBody>
      </p:sp>
      <p:pic>
        <p:nvPicPr>
          <p:cNvPr id="6" name="Picture 5" descr="planning RMP process2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059"/>
          <a:stretch>
            <a:fillRect/>
          </a:stretch>
        </p:blipFill>
        <p:spPr>
          <a:xfrm>
            <a:off x="2057400" y="1087649"/>
            <a:ext cx="7696200" cy="570177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>
            <a:off x="2998686" y="5029200"/>
            <a:ext cx="3325914" cy="4572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4495800"/>
          </a:xfrm>
        </p:spPr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3: Describing the Affected Environment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Description of VRM policy and procedures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Current </a:t>
            </a:r>
            <a:r>
              <a:rPr lang="en-US" dirty="0"/>
              <a:t>VRM Classes and changed conditions or circumstances in the planning area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General description of the landscape character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Visual condition and trends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VRI classes and values (Scenic Quality, Sensitivity, Distance Zones) for whole planning area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VRI Class </a:t>
            </a:r>
            <a:r>
              <a:rPr lang="en-US" dirty="0" smtClean="0"/>
              <a:t>map and VRI values </a:t>
            </a:r>
            <a:r>
              <a:rPr lang="en-US" dirty="0" smtClean="0">
                <a:solidFill>
                  <a:srgbClr val="FFFF00"/>
                </a:solidFill>
              </a:rPr>
              <a:t>(SQ, SL, DZ) </a:t>
            </a:r>
            <a:r>
              <a:rPr lang="en-US" dirty="0" smtClean="0"/>
              <a:t>maps and 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View-shed  values of adjacent lands – public and private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Effects of the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87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305800" cy="5181600"/>
          </a:xfrm>
        </p:spPr>
        <p:txBody>
          <a:bodyPr/>
          <a:lstStyle/>
          <a:p>
            <a:r>
              <a:rPr lang="en-US" dirty="0" smtClean="0"/>
              <a:t>Chapter 4: Environmental </a:t>
            </a:r>
            <a:r>
              <a:rPr lang="en-US" dirty="0"/>
              <a:t>Impact </a:t>
            </a:r>
            <a:r>
              <a:rPr lang="en-US" dirty="0" smtClean="0"/>
              <a:t>Analysis</a:t>
            </a:r>
            <a:endParaRPr lang="en-US" dirty="0"/>
          </a:p>
          <a:p>
            <a:pPr lvl="1">
              <a:spcAft>
                <a:spcPts val="1200"/>
              </a:spcAft>
            </a:pPr>
            <a:r>
              <a:rPr lang="en-US" dirty="0" smtClean="0"/>
              <a:t>Each </a:t>
            </a:r>
            <a:r>
              <a:rPr lang="en-US" dirty="0"/>
              <a:t>VRM class objective within each alternative shall be evaluated for potential impacts on existing </a:t>
            </a:r>
            <a:r>
              <a:rPr lang="en-US" dirty="0">
                <a:solidFill>
                  <a:srgbClr val="FFFF00"/>
                </a:solidFill>
              </a:rPr>
              <a:t>VRI classes </a:t>
            </a:r>
            <a:r>
              <a:rPr lang="en-US" dirty="0"/>
              <a:t>and </a:t>
            </a:r>
            <a:r>
              <a:rPr lang="en-US" dirty="0">
                <a:solidFill>
                  <a:srgbClr val="FFFF00"/>
                </a:solidFill>
              </a:rPr>
              <a:t>VRI factors</a:t>
            </a:r>
            <a:r>
              <a:rPr lang="en-US" dirty="0"/>
              <a:t> (scenic quality, sensitivity, distance zones).  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FFFF00"/>
                </a:solidFill>
              </a:rPr>
              <a:t>Quantification </a:t>
            </a:r>
            <a:r>
              <a:rPr lang="en-US" dirty="0"/>
              <a:t>of potential impacts in accordance with BLM National Environmental Policy Handbook H-1790-1. 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Identify and describe the </a:t>
            </a:r>
            <a:r>
              <a:rPr lang="en-US" dirty="0"/>
              <a:t>anticipated types of land uses that would </a:t>
            </a:r>
            <a:r>
              <a:rPr lang="en-US" dirty="0" smtClean="0"/>
              <a:t>potentially alter the VRI factors under plan implementation.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Analyze Effects of the Alternatives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334000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are the shifts in VRM Class Designation between the No Action and other alternatives?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>
                <a:solidFill>
                  <a:schemeClr val="bg1"/>
                </a:solidFill>
              </a:rPr>
              <a:t>“Alternative C is less protective than A, B and </a:t>
            </a:r>
            <a:r>
              <a:rPr lang="en-US" dirty="0" smtClean="0">
                <a:solidFill>
                  <a:schemeClr val="bg1"/>
                </a:solidFill>
              </a:rPr>
              <a:t>D”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5" name="Picture 4" descr="C:\tmp\RMPs\Bighorn RMP\Maps\VRM\BB-FEIS_MAP46_VRM_Alt_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3638"/>
            <a:ext cx="3581128" cy="27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tmp\RMPs\Bighorn RMP\Maps\VRM\BB-FEIS_MAP47_VRM_Alt_B_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939" y="2362200"/>
            <a:ext cx="3583261" cy="27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90600" y="5867400"/>
            <a:ext cx="67056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88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562600"/>
          </a:xfrm>
        </p:spPr>
        <p:txBody>
          <a:bodyPr/>
          <a:lstStyle/>
          <a:p>
            <a:r>
              <a:rPr lang="en-US" dirty="0"/>
              <a:t>What are the shifts in VRM Class Designation between the No Action and other alternatives?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pPr algn="ctr"/>
            <a:endParaRPr lang="en-US" sz="900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“</a:t>
            </a:r>
            <a:r>
              <a:rPr lang="en-US" sz="2000" dirty="0">
                <a:solidFill>
                  <a:schemeClr val="bg1"/>
                </a:solidFill>
              </a:rPr>
              <a:t>X acres of VRM Class III will now be managed at VRM Class IV and will affect Scenic Quality B within </a:t>
            </a:r>
            <a:r>
              <a:rPr lang="en-US" sz="2000" dirty="0" err="1">
                <a:solidFill>
                  <a:schemeClr val="bg1"/>
                </a:solidFill>
              </a:rPr>
              <a:t>Fg</a:t>
            </a:r>
            <a:r>
              <a:rPr lang="en-US" sz="2000" dirty="0">
                <a:solidFill>
                  <a:schemeClr val="bg1"/>
                </a:solidFill>
              </a:rPr>
              <a:t>/Mg Distance Zone with High Sensitivity inventoried as VRI Class II.  Under this alternative 17% VRI Class II will be managed as VRM Class </a:t>
            </a:r>
            <a:r>
              <a:rPr lang="en-US" sz="2000" dirty="0" smtClean="0">
                <a:solidFill>
                  <a:schemeClr val="bg1"/>
                </a:solidFill>
              </a:rPr>
              <a:t>III”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Analyze Effects of the Alternatives</a:t>
            </a:r>
          </a:p>
          <a:p>
            <a:endParaRPr lang="en-US" dirty="0"/>
          </a:p>
        </p:txBody>
      </p:sp>
      <p:pic>
        <p:nvPicPr>
          <p:cNvPr id="5" name="Picture 4" descr="C:\tmp\RMPs\Bighorn RMP\Maps\VRM\BB-FEIS_MAP46_VRM_Alt_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363638"/>
            <a:ext cx="3581128" cy="27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tmp\RMPs\Bighorn RMP\Maps\VRM\BB-FEIS_MAP47_VRM_Alt_B_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3939" y="2362200"/>
            <a:ext cx="3583261" cy="276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2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189F3AAE31C47BEAB89097BA98B76" ma:contentTypeVersion="0" ma:contentTypeDescription="Create a new document." ma:contentTypeScope="" ma:versionID="45f2a85b2a9ca16a23691f2e6a6d7f1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752C25-71CE-4136-B877-889867213B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3377B42-3889-4518-9651-8DABFC7B161F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C9304CF-F488-4794-B9B6-7083A282F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32937</TotalTime>
  <Words>5660</Words>
  <Application>Microsoft Office PowerPoint</Application>
  <PresentationFormat>On-screen Show (4:3)</PresentationFormat>
  <Paragraphs>911</Paragraphs>
  <Slides>113</Slides>
  <Notes>69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113</vt:i4>
      </vt:variant>
    </vt:vector>
  </HeadingPairs>
  <TitlesOfParts>
    <vt:vector size="124" baseType="lpstr">
      <vt:lpstr>Arial</vt:lpstr>
      <vt:lpstr>Calibri</vt:lpstr>
      <vt:lpstr>Cambria</vt:lpstr>
      <vt:lpstr>Impact</vt:lpstr>
      <vt:lpstr>Times New Roman</vt:lpstr>
      <vt:lpstr>Wingdings</vt:lpstr>
      <vt:lpstr>2_UnitTitle</vt:lpstr>
      <vt:lpstr>3_Body</vt:lpstr>
      <vt:lpstr>1_VRM-Cover</vt:lpstr>
      <vt:lpstr>4_Body</vt:lpstr>
      <vt:lpstr>5_Body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VRM Class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DOI BLM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Heading/Title 40 pt., Tahoma</dc:title>
  <dc:creator>Brad Cownover</dc:creator>
  <cp:lastModifiedBy>ilmntcctrn92</cp:lastModifiedBy>
  <cp:revision>1005</cp:revision>
  <cp:lastPrinted>2017-03-21T10:22:29Z</cp:lastPrinted>
  <dcterms:created xsi:type="dcterms:W3CDTF">2004-06-03T17:14:52Z</dcterms:created>
  <dcterms:modified xsi:type="dcterms:W3CDTF">2018-04-17T17:03:17Z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0x010100FCC189F3AAE31C47BEAB89097BA98B76</vt:lpwstr>
  </property>
</Properties>
</file>