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0"/>
  </p:notesMasterIdLst>
  <p:sldIdLst>
    <p:sldId id="256" r:id="rId6"/>
    <p:sldId id="271" r:id="rId7"/>
    <p:sldId id="259" r:id="rId8"/>
    <p:sldId id="260" r:id="rId9"/>
    <p:sldId id="261" r:id="rId10"/>
    <p:sldId id="269" r:id="rId11"/>
    <p:sldId id="264" r:id="rId12"/>
    <p:sldId id="263" r:id="rId13"/>
    <p:sldId id="267" r:id="rId14"/>
    <p:sldId id="273" r:id="rId15"/>
    <p:sldId id="266" r:id="rId16"/>
    <p:sldId id="262" r:id="rId17"/>
    <p:sldId id="272" r:id="rId18"/>
    <p:sldId id="257"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
      <p:font typeface="Roboto Medium" panose="020B060402020202020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C64"/>
    <a:srgbClr val="93C94F"/>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78849" autoAdjust="0"/>
  </p:normalViewPr>
  <p:slideViewPr>
    <p:cSldViewPr>
      <p:cViewPr varScale="1">
        <p:scale>
          <a:sx n="84" d="100"/>
          <a:sy n="84" d="100"/>
        </p:scale>
        <p:origin x="9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49CE499-AB24-4380-9559-91732A007402}" type="datetimeFigureOut">
              <a:rPr lang="en-US" smtClean="0"/>
              <a:t>6/3/2018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CE4839-DD05-4AB4-8AE4-8B48D8A44D64}" type="slidenum">
              <a:rPr lang="en-US" smtClean="0"/>
              <a:t>‹#›</a:t>
            </a:fld>
            <a:endParaRPr lang="en-US" dirty="0"/>
          </a:p>
        </p:txBody>
      </p:sp>
    </p:spTree>
    <p:extLst>
      <p:ext uri="{BB962C8B-B14F-4D97-AF65-F5344CB8AC3E}">
        <p14:creationId xmlns:p14="http://schemas.microsoft.com/office/powerpoint/2010/main" val="230014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E4839-DD05-4AB4-8AE4-8B48D8A44D64}" type="slidenum">
              <a:rPr lang="en-US" smtClean="0"/>
              <a:t>4</a:t>
            </a:fld>
            <a:endParaRPr lang="en-US" dirty="0"/>
          </a:p>
        </p:txBody>
      </p:sp>
    </p:spTree>
    <p:extLst>
      <p:ext uri="{BB962C8B-B14F-4D97-AF65-F5344CB8AC3E}">
        <p14:creationId xmlns:p14="http://schemas.microsoft.com/office/powerpoint/2010/main" val="202302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E4839-DD05-4AB4-8AE4-8B48D8A44D64}" type="slidenum">
              <a:rPr lang="en-US" smtClean="0"/>
              <a:t>5</a:t>
            </a:fld>
            <a:endParaRPr lang="en-US" dirty="0"/>
          </a:p>
        </p:txBody>
      </p:sp>
    </p:spTree>
    <p:extLst>
      <p:ext uri="{BB962C8B-B14F-4D97-AF65-F5344CB8AC3E}">
        <p14:creationId xmlns:p14="http://schemas.microsoft.com/office/powerpoint/2010/main" val="45403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E4839-DD05-4AB4-8AE4-8B48D8A44D64}" type="slidenum">
              <a:rPr lang="en-US" smtClean="0"/>
              <a:t>11</a:t>
            </a:fld>
            <a:endParaRPr lang="en-US" dirty="0"/>
          </a:p>
        </p:txBody>
      </p:sp>
    </p:spTree>
    <p:extLst>
      <p:ext uri="{BB962C8B-B14F-4D97-AF65-F5344CB8AC3E}">
        <p14:creationId xmlns:p14="http://schemas.microsoft.com/office/powerpoint/2010/main" val="12881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E4839-DD05-4AB4-8AE4-8B48D8A44D64}" type="slidenum">
              <a:rPr lang="en-US" smtClean="0"/>
              <a:t>12</a:t>
            </a:fld>
            <a:endParaRPr lang="en-US" dirty="0"/>
          </a:p>
        </p:txBody>
      </p:sp>
    </p:spTree>
    <p:extLst>
      <p:ext uri="{BB962C8B-B14F-4D97-AF65-F5344CB8AC3E}">
        <p14:creationId xmlns:p14="http://schemas.microsoft.com/office/powerpoint/2010/main" val="95410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9527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302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6192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9799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2767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18414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2956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39436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8973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100045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28E0C5-8ADB-48E2-85A7-B0CB1A219377}" type="datetimeFigureOut">
              <a:rPr lang="en-CA" smtClean="0"/>
              <a:t>03/06/2018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D01C94-9C37-4FF0-8CA6-24330328645A}" type="slidenum">
              <a:rPr lang="en-CA" smtClean="0"/>
              <a:t>‹#›</a:t>
            </a:fld>
            <a:endParaRPr lang="en-CA" dirty="0"/>
          </a:p>
        </p:txBody>
      </p:sp>
    </p:spTree>
    <p:extLst>
      <p:ext uri="{BB962C8B-B14F-4D97-AF65-F5344CB8AC3E}">
        <p14:creationId xmlns:p14="http://schemas.microsoft.com/office/powerpoint/2010/main" val="42460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E0C5-8ADB-48E2-85A7-B0CB1A219377}" type="datetimeFigureOut">
              <a:rPr lang="en-CA" smtClean="0"/>
              <a:t>03/06/2018</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1C94-9C37-4FF0-8CA6-24330328645A}" type="slidenum">
              <a:rPr lang="en-CA" smtClean="0"/>
              <a:t>‹#›</a:t>
            </a:fld>
            <a:endParaRPr lang="en-CA" dirty="0"/>
          </a:p>
        </p:txBody>
      </p:sp>
    </p:spTree>
    <p:extLst>
      <p:ext uri="{BB962C8B-B14F-4D97-AF65-F5344CB8AC3E}">
        <p14:creationId xmlns:p14="http://schemas.microsoft.com/office/powerpoint/2010/main" val="2743811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rhawks@blm.gov"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M logo, Graphic of topographic lines in black and grey. U.S department of the interior Bureau of Land Management." title="Graphic of topographic li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TextBox 5"/>
          <p:cNvSpPr txBox="1"/>
          <p:nvPr/>
        </p:nvSpPr>
        <p:spPr>
          <a:xfrm>
            <a:off x="179512" y="931367"/>
            <a:ext cx="8424936" cy="769441"/>
          </a:xfrm>
          <a:prstGeom prst="rect">
            <a:avLst/>
          </a:prstGeom>
          <a:noFill/>
        </p:spPr>
        <p:txBody>
          <a:bodyPr wrap="square" rtlCol="0">
            <a:spAutoFit/>
          </a:bodyPr>
          <a:lstStyle/>
          <a:p>
            <a:r>
              <a:rPr lang="en-US" sz="4400" b="1" dirty="0">
                <a:solidFill>
                  <a:schemeClr val="bg1"/>
                </a:solidFill>
                <a:latin typeface="Roboto" panose="02000000000000000000" pitchFamily="2" charset="0"/>
                <a:ea typeface="Roboto" panose="02000000000000000000" pitchFamily="2" charset="0"/>
              </a:rPr>
              <a:t>National Priorities &amp; Recreation</a:t>
            </a:r>
            <a:endParaRPr lang="en-CA" sz="4400" b="1" dirty="0">
              <a:solidFill>
                <a:schemeClr val="bg1"/>
              </a:solidFill>
              <a:latin typeface="Roboto" panose="02000000000000000000" pitchFamily="2" charset="0"/>
              <a:ea typeface="Roboto" panose="02000000000000000000" pitchFamily="2" charset="0"/>
            </a:endParaRPr>
          </a:p>
        </p:txBody>
      </p:sp>
      <p:sp>
        <p:nvSpPr>
          <p:cNvPr id="7" name="TextBox 6"/>
          <p:cNvSpPr txBox="1"/>
          <p:nvPr/>
        </p:nvSpPr>
        <p:spPr>
          <a:xfrm>
            <a:off x="179512" y="2060848"/>
            <a:ext cx="7416824" cy="400110"/>
          </a:xfrm>
          <a:prstGeom prst="rect">
            <a:avLst/>
          </a:prstGeom>
          <a:noFill/>
        </p:spPr>
        <p:txBody>
          <a:bodyPr wrap="square" rtlCol="0">
            <a:spAutoFit/>
          </a:bodyPr>
          <a:lstStyle/>
          <a:p>
            <a:r>
              <a:rPr lang="en-US" sz="2000" dirty="0">
                <a:solidFill>
                  <a:schemeClr val="bg1"/>
                </a:solidFill>
                <a:latin typeface="Roboto Medium" panose="02000000000000000000" pitchFamily="2" charset="0"/>
                <a:ea typeface="Roboto Medium" panose="02000000000000000000" pitchFamily="2" charset="0"/>
              </a:rPr>
              <a:t>Supporting Text</a:t>
            </a:r>
            <a:endParaRPr lang="en-CA" sz="2000" dirty="0">
              <a:solidFill>
                <a:schemeClr val="bg1"/>
              </a:solidFill>
              <a:latin typeface="Roboto Medium" panose="02000000000000000000" pitchFamily="2" charset="0"/>
              <a:ea typeface="Roboto Medium" panose="02000000000000000000" pitchFamily="2" charset="0"/>
            </a:endParaRPr>
          </a:p>
        </p:txBody>
      </p:sp>
      <p:pic>
        <p:nvPicPr>
          <p:cNvPr id="2" name="Picture 1" descr="This is a photo of 3 people overlooking the sacramento River Bend area during sunset. They are standing on the edge of cliffs infront of the river bend looking towards the sunset. The river is front of green hill and mountian ranges in the background" title="Photo of sunset at sacramento river bend"/>
          <p:cNvPicPr>
            <a:picLocks noChangeAspect="1"/>
          </p:cNvPicPr>
          <p:nvPr/>
        </p:nvPicPr>
        <p:blipFill rotWithShape="1">
          <a:blip r:embed="rId3">
            <a:extLst>
              <a:ext uri="{28A0092B-C50C-407E-A947-70E740481C1C}">
                <a14:useLocalDpi xmlns:a14="http://schemas.microsoft.com/office/drawing/2010/main" val="0"/>
              </a:ext>
            </a:extLst>
          </a:blip>
          <a:srcRect t="20776" b="338"/>
          <a:stretch/>
        </p:blipFill>
        <p:spPr>
          <a:xfrm>
            <a:off x="0" y="2060848"/>
            <a:ext cx="9144000" cy="4797152"/>
          </a:xfrm>
          <a:prstGeom prst="rect">
            <a:avLst/>
          </a:prstGeom>
        </p:spPr>
      </p:pic>
      <p:sp>
        <p:nvSpPr>
          <p:cNvPr id="4" name="Rectangle 3" title="green banner line"/>
          <p:cNvSpPr/>
          <p:nvPr/>
        </p:nvSpPr>
        <p:spPr>
          <a:xfrm>
            <a:off x="229288" y="870167"/>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99CC00"/>
              </a:solidFill>
            </a:endParaRPr>
          </a:p>
        </p:txBody>
      </p:sp>
      <p:sp>
        <p:nvSpPr>
          <p:cNvPr id="8" name="Rectangle 7" title="green banner line "/>
          <p:cNvSpPr/>
          <p:nvPr/>
        </p:nvSpPr>
        <p:spPr>
          <a:xfrm>
            <a:off x="229288" y="1889649"/>
            <a:ext cx="8712000" cy="61200"/>
          </a:xfrm>
          <a:prstGeom prst="rect">
            <a:avLst/>
          </a:prstGeom>
          <a:solidFill>
            <a:srgbClr val="ADB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2861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 y="0"/>
            <a:ext cx="9144000" cy="6858000"/>
          </a:xfrm>
          <a:prstGeom prst="rect">
            <a:avLst/>
          </a:prstGeom>
        </p:spPr>
      </p:pic>
      <p:sp>
        <p:nvSpPr>
          <p:cNvPr id="8" name="TextBox 7"/>
          <p:cNvSpPr txBox="1"/>
          <p:nvPr/>
        </p:nvSpPr>
        <p:spPr>
          <a:xfrm>
            <a:off x="251520" y="836712"/>
            <a:ext cx="9217024" cy="5416868"/>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Strategic Plan 2018-2022:	</a:t>
            </a:r>
          </a:p>
          <a:p>
            <a:r>
              <a:rPr lang="en-US" sz="3400" dirty="0">
                <a:solidFill>
                  <a:schemeClr val="tx1">
                    <a:lumMod val="50000"/>
                    <a:lumOff val="50000"/>
                  </a:schemeClr>
                </a:solidFill>
                <a:latin typeface="Roboto" panose="02000000000000000000" pitchFamily="2" charset="0"/>
                <a:ea typeface="Roboto" panose="02000000000000000000" pitchFamily="2" charset="0"/>
              </a:rPr>
              <a:t>Mission Area 3: Expanding Outdoor Recreation &amp; Access</a:t>
            </a:r>
          </a:p>
          <a:p>
            <a:r>
              <a:rPr lang="en-US" sz="3400" u="sng" dirty="0">
                <a:solidFill>
                  <a:schemeClr val="tx1">
                    <a:lumMod val="50000"/>
                    <a:lumOff val="50000"/>
                  </a:schemeClr>
                </a:solidFill>
                <a:latin typeface="Roboto" panose="02000000000000000000" pitchFamily="2" charset="0"/>
                <a:ea typeface="Roboto" panose="02000000000000000000" pitchFamily="2" charset="0"/>
              </a:rPr>
              <a:t>Goal #2</a:t>
            </a:r>
            <a:r>
              <a:rPr lang="en-US" sz="3400" dirty="0">
                <a:solidFill>
                  <a:schemeClr val="tx1">
                    <a:lumMod val="50000"/>
                    <a:lumOff val="50000"/>
                  </a:schemeClr>
                </a:solidFill>
                <a:latin typeface="Roboto" panose="02000000000000000000" pitchFamily="2" charset="0"/>
                <a:ea typeface="Roboto" panose="02000000000000000000" pitchFamily="2" charset="0"/>
              </a:rPr>
              <a:t>: Enhance public satisfaction</a:t>
            </a:r>
          </a:p>
          <a:p>
            <a:pPr marL="342900" indent="-3429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Strategy: #1: Enhance enjoyment and appreciation of natural and cultural heritage</a:t>
            </a:r>
          </a:p>
          <a:p>
            <a:pPr marL="342900" indent="-3429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BLM target: </a:t>
            </a:r>
          </a:p>
          <a:p>
            <a:pPr marL="800100" lvl="1" indent="-3429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 visitors satisfied with experience: 95%</a:t>
            </a:r>
          </a:p>
          <a:p>
            <a:pPr marL="800100" lvl="1" indent="-3429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 visitors satisfied with facilitated programs: 94%</a:t>
            </a:r>
          </a:p>
        </p:txBody>
      </p:sp>
    </p:spTree>
    <p:extLst>
      <p:ext uri="{BB962C8B-B14F-4D97-AF65-F5344CB8AC3E}">
        <p14:creationId xmlns:p14="http://schemas.microsoft.com/office/powerpoint/2010/main" val="379893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 y="0"/>
            <a:ext cx="9144000" cy="6858000"/>
          </a:xfrm>
          <a:prstGeom prst="rect">
            <a:avLst/>
          </a:prstGeom>
        </p:spPr>
      </p:pic>
      <p:sp>
        <p:nvSpPr>
          <p:cNvPr id="8" name="TextBox 7"/>
          <p:cNvSpPr txBox="1"/>
          <p:nvPr/>
        </p:nvSpPr>
        <p:spPr>
          <a:xfrm>
            <a:off x="683568" y="836712"/>
            <a:ext cx="7920880" cy="6370975"/>
          </a:xfrm>
          <a:prstGeom prst="rect">
            <a:avLst/>
          </a:prstGeom>
          <a:noFill/>
        </p:spPr>
        <p:txBody>
          <a:bodyPr wrap="square" rtlCol="0">
            <a:spAutoFit/>
          </a:bodyPr>
          <a:lstStyle/>
          <a:p>
            <a:r>
              <a:rPr lang="en-CA" sz="4000" b="1" dirty="0">
                <a:solidFill>
                  <a:schemeClr val="tx1">
                    <a:lumMod val="50000"/>
                    <a:lumOff val="50000"/>
                  </a:schemeClr>
                </a:solidFill>
                <a:latin typeface="Roboto" panose="02000000000000000000" pitchFamily="2" charset="0"/>
                <a:ea typeface="Roboto" panose="02000000000000000000" pitchFamily="2" charset="0"/>
              </a:rPr>
              <a:t>Other Metrics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Deliverables under the SOs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 developed recreational facilities/areas listed </a:t>
            </a:r>
            <a:r>
              <a:rPr lang="en-CA" sz="3400">
                <a:solidFill>
                  <a:schemeClr val="tx1">
                    <a:lumMod val="50000"/>
                    <a:lumOff val="50000"/>
                  </a:schemeClr>
                </a:solidFill>
                <a:latin typeface="Roboto" panose="02000000000000000000" pitchFamily="2" charset="0"/>
                <a:ea typeface="Roboto" panose="02000000000000000000" pitchFamily="2" charset="0"/>
              </a:rPr>
              <a:t>on rec</a:t>
            </a:r>
            <a:r>
              <a:rPr lang="en-CA" sz="3400" dirty="0">
                <a:solidFill>
                  <a:schemeClr val="tx1">
                    <a:lumMod val="50000"/>
                    <a:lumOff val="50000"/>
                  </a:schemeClr>
                </a:solidFill>
                <a:latin typeface="Roboto" panose="02000000000000000000" pitchFamily="2" charset="0"/>
                <a:ea typeface="Roboto" panose="02000000000000000000" pitchFamily="2" charset="0"/>
              </a:rPr>
              <a:t>.gov</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 facilities/areas reservable on rec.gov</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 Individuals participating in different recreational activities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 Visitor satisfaction</a:t>
            </a:r>
          </a:p>
          <a:p>
            <a:pPr marL="1143000" lvl="1" indent="-685800">
              <a:buFont typeface="Arial" panose="020B0604020202020204" pitchFamily="34" charset="0"/>
              <a:buChar char="•"/>
            </a:pPr>
            <a:endParaRPr lang="en-CA" sz="2400" dirty="0">
              <a:solidFill>
                <a:schemeClr val="tx1">
                  <a:lumMod val="50000"/>
                  <a:lumOff val="50000"/>
                </a:schemeClr>
              </a:solidFill>
              <a:latin typeface="Roboto" panose="02000000000000000000" pitchFamily="2" charset="0"/>
              <a:ea typeface="Roboto" panose="02000000000000000000" pitchFamily="2" charset="0"/>
            </a:endParaRPr>
          </a:p>
          <a:p>
            <a:pPr marL="1143000" lvl="1" indent="-685800">
              <a:buFont typeface="Arial" panose="020B0604020202020204" pitchFamily="34" charset="0"/>
              <a:buChar char="•"/>
            </a:pPr>
            <a:endParaRPr lang="en-CA" sz="2400" dirty="0">
              <a:solidFill>
                <a:schemeClr val="tx1">
                  <a:lumMod val="50000"/>
                  <a:lumOff val="50000"/>
                </a:schemeClr>
              </a:solidFill>
              <a:latin typeface="Roboto" panose="02000000000000000000" pitchFamily="2" charset="0"/>
              <a:ea typeface="Roboto" panose="02000000000000000000" pitchFamily="2" charset="0"/>
            </a:endParaRPr>
          </a:p>
          <a:p>
            <a:pPr marL="1143000" lvl="1" indent="-685800">
              <a:buFont typeface="Arial" panose="020B0604020202020204" pitchFamily="34" charset="0"/>
              <a:buChar char="•"/>
            </a:pPr>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6232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11560" y="908720"/>
            <a:ext cx="8424936" cy="6924973"/>
          </a:xfrm>
          <a:prstGeom prst="rect">
            <a:avLst/>
          </a:prstGeom>
          <a:noFill/>
        </p:spPr>
        <p:txBody>
          <a:bodyPr wrap="square" rtlCol="0">
            <a:spAutoFit/>
          </a:bodyPr>
          <a:lstStyle/>
          <a:p>
            <a:r>
              <a:rPr lang="en-CA" sz="4000" b="1" dirty="0">
                <a:solidFill>
                  <a:schemeClr val="tx1">
                    <a:lumMod val="50000"/>
                    <a:lumOff val="50000"/>
                  </a:schemeClr>
                </a:solidFill>
                <a:latin typeface="Roboto" panose="02000000000000000000" pitchFamily="2" charset="0"/>
                <a:ea typeface="Roboto" panose="02000000000000000000" pitchFamily="2" charset="0"/>
              </a:rPr>
              <a:t>Other On-Going Work</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Infrastructure opportunities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Data Standards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Internet Applications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Assistance Agreements/MOUs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Shooting Sports Policy</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VRM Handbook </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CXs </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Reporting Tools</a:t>
            </a:r>
          </a:p>
          <a:p>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r>
              <a:rPr lang="en-CA" sz="2800" b="1" dirty="0">
                <a:solidFill>
                  <a:schemeClr val="tx1">
                    <a:lumMod val="50000"/>
                    <a:lumOff val="50000"/>
                  </a:schemeClr>
                </a:solidFill>
                <a:latin typeface="Roboto" panose="02000000000000000000" pitchFamily="2" charset="0"/>
                <a:ea typeface="Roboto" panose="02000000000000000000" pitchFamily="2" charset="0"/>
              </a:rPr>
              <a:t> </a:t>
            </a:r>
          </a:p>
          <a:p>
            <a:pPr marL="685800" indent="-685800">
              <a:buFont typeface="Arial" panose="020B0604020202020204" pitchFamily="34" charset="0"/>
              <a:buChar char="•"/>
            </a:pPr>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79619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11560" y="908720"/>
            <a:ext cx="8424936" cy="2308324"/>
          </a:xfrm>
          <a:prstGeom prst="rect">
            <a:avLst/>
          </a:prstGeom>
          <a:noFill/>
        </p:spPr>
        <p:txBody>
          <a:bodyPr wrap="square" rtlCol="0">
            <a:spAutoFit/>
          </a:bodyPr>
          <a:lstStyle/>
          <a:p>
            <a:r>
              <a:rPr lang="en-CA" sz="2800" b="1" dirty="0">
                <a:solidFill>
                  <a:schemeClr val="tx1">
                    <a:lumMod val="50000"/>
                    <a:lumOff val="50000"/>
                  </a:schemeClr>
                </a:solidFill>
                <a:latin typeface="Roboto" panose="02000000000000000000" pitchFamily="2" charset="0"/>
                <a:ea typeface="Roboto" panose="02000000000000000000" pitchFamily="2" charset="0"/>
              </a:rPr>
              <a:t> </a:t>
            </a:r>
            <a:r>
              <a:rPr lang="en-CA" sz="4000" b="1" dirty="0">
                <a:solidFill>
                  <a:schemeClr val="tx1">
                    <a:lumMod val="50000"/>
                    <a:lumOff val="50000"/>
                  </a:schemeClr>
                </a:solidFill>
                <a:latin typeface="Roboto" panose="02000000000000000000" pitchFamily="2" charset="0"/>
                <a:ea typeface="Roboto" panose="02000000000000000000" pitchFamily="2" charset="0"/>
              </a:rPr>
              <a:t>Questions?  </a:t>
            </a:r>
          </a:p>
          <a:p>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pPr marL="685800" indent="-685800">
              <a:buFont typeface="Arial" panose="020B0604020202020204" pitchFamily="34" charset="0"/>
              <a:buChar char="•"/>
            </a:pPr>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C5125943-65F2-4616-83EC-53B5450A8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475990" y="2356922"/>
            <a:ext cx="4224469" cy="3168352"/>
          </a:xfrm>
          <a:prstGeom prst="rect">
            <a:avLst/>
          </a:prstGeom>
        </p:spPr>
      </p:pic>
    </p:spTree>
    <p:extLst>
      <p:ext uri="{BB962C8B-B14F-4D97-AF65-F5344CB8AC3E}">
        <p14:creationId xmlns:p14="http://schemas.microsoft.com/office/powerpoint/2010/main" val="233454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79512" y="836712"/>
            <a:ext cx="8424936" cy="707886"/>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Contact Information</a:t>
            </a:r>
            <a:endParaRPr lang="en-CA" sz="4000" b="1"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9" name="TextBox 8"/>
          <p:cNvSpPr txBox="1"/>
          <p:nvPr/>
        </p:nvSpPr>
        <p:spPr>
          <a:xfrm>
            <a:off x="179512" y="1772816"/>
            <a:ext cx="8856984" cy="2185214"/>
          </a:xfrm>
          <a:prstGeom prst="rect">
            <a:avLst/>
          </a:prstGeom>
          <a:noFill/>
        </p:spPr>
        <p:txBody>
          <a:bodyPr wrap="square" rtlCol="0">
            <a:spAutoFit/>
          </a:bodyPr>
          <a:lstStyle/>
          <a:p>
            <a:pPr algn="ctr"/>
            <a:r>
              <a:rPr lang="en-US" sz="3400" dirty="0">
                <a:solidFill>
                  <a:schemeClr val="tx1">
                    <a:lumMod val="50000"/>
                    <a:lumOff val="50000"/>
                  </a:schemeClr>
                </a:solidFill>
                <a:latin typeface="Roboto" panose="02000000000000000000" pitchFamily="2" charset="0"/>
                <a:ea typeface="Roboto" panose="02000000000000000000" pitchFamily="2" charset="0"/>
              </a:rPr>
              <a:t>Robin Hawks</a:t>
            </a:r>
          </a:p>
          <a:p>
            <a:pPr algn="ctr"/>
            <a:r>
              <a:rPr lang="en-US" sz="3400" dirty="0">
                <a:solidFill>
                  <a:schemeClr val="tx1">
                    <a:lumMod val="50000"/>
                    <a:lumOff val="50000"/>
                  </a:schemeClr>
                </a:solidFill>
                <a:latin typeface="Roboto" panose="02000000000000000000" pitchFamily="2" charset="0"/>
                <a:ea typeface="Roboto" panose="02000000000000000000" pitchFamily="2" charset="0"/>
                <a:hlinkClick r:id="rId3"/>
              </a:rPr>
              <a:t>rhawks@blm.gov</a:t>
            </a:r>
            <a:endParaRPr lang="en-US" sz="3400" dirty="0">
              <a:solidFill>
                <a:schemeClr val="tx1">
                  <a:lumMod val="50000"/>
                  <a:lumOff val="50000"/>
                </a:schemeClr>
              </a:solidFill>
              <a:latin typeface="Roboto" panose="02000000000000000000" pitchFamily="2" charset="0"/>
              <a:ea typeface="Roboto" panose="02000000000000000000" pitchFamily="2" charset="0"/>
            </a:endParaRPr>
          </a:p>
          <a:p>
            <a:pPr algn="ctr"/>
            <a:r>
              <a:rPr lang="en-US" sz="3400" dirty="0">
                <a:solidFill>
                  <a:schemeClr val="tx1">
                    <a:lumMod val="50000"/>
                    <a:lumOff val="50000"/>
                  </a:schemeClr>
                </a:solidFill>
                <a:latin typeface="Roboto" panose="02000000000000000000" pitchFamily="2" charset="0"/>
                <a:ea typeface="Roboto" panose="02000000000000000000" pitchFamily="2" charset="0"/>
              </a:rPr>
              <a:t>Office: 202-812-7094</a:t>
            </a:r>
          </a:p>
          <a:p>
            <a:pPr algn="ctr"/>
            <a:r>
              <a:rPr lang="en-US" sz="3400" dirty="0">
                <a:solidFill>
                  <a:schemeClr val="tx1">
                    <a:lumMod val="50000"/>
                    <a:lumOff val="50000"/>
                  </a:schemeClr>
                </a:solidFill>
                <a:latin typeface="Roboto" panose="02000000000000000000" pitchFamily="2" charset="0"/>
                <a:ea typeface="Roboto" panose="02000000000000000000" pitchFamily="2" charset="0"/>
              </a:rPr>
              <a:t>Cell: 202-713-8141</a:t>
            </a:r>
            <a:endParaRPr lang="en-CA" sz="3400"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3710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11560" y="908720"/>
            <a:ext cx="8424936" cy="5355312"/>
          </a:xfrm>
          <a:prstGeom prst="rect">
            <a:avLst/>
          </a:prstGeom>
          <a:noFill/>
        </p:spPr>
        <p:txBody>
          <a:bodyPr wrap="square" rtlCol="0">
            <a:spAutoFit/>
          </a:bodyPr>
          <a:lstStyle/>
          <a:p>
            <a:r>
              <a:rPr lang="en-CA" sz="4000" b="1" dirty="0">
                <a:solidFill>
                  <a:schemeClr val="tx1">
                    <a:lumMod val="50000"/>
                    <a:lumOff val="50000"/>
                  </a:schemeClr>
                </a:solidFill>
                <a:latin typeface="Roboto" panose="02000000000000000000" pitchFamily="2" charset="0"/>
                <a:ea typeface="Roboto" panose="02000000000000000000" pitchFamily="2" charset="0"/>
              </a:rPr>
              <a:t>Changes in Washington Office</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Changes to WO-200</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Andy’s detail</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Cory’s departure</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Katelyn’s old and new details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Cameron’s internship</a:t>
            </a:r>
          </a:p>
          <a:p>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r>
              <a:rPr lang="en-CA" sz="2800" b="1" dirty="0">
                <a:solidFill>
                  <a:schemeClr val="tx1">
                    <a:lumMod val="50000"/>
                    <a:lumOff val="50000"/>
                  </a:schemeClr>
                </a:solidFill>
                <a:latin typeface="Roboto" panose="02000000000000000000" pitchFamily="2" charset="0"/>
                <a:ea typeface="Roboto" panose="02000000000000000000" pitchFamily="2" charset="0"/>
              </a:rPr>
              <a:t> </a:t>
            </a:r>
          </a:p>
          <a:p>
            <a:pPr marL="685800" indent="-685800">
              <a:buFont typeface="Arial" panose="020B0604020202020204" pitchFamily="34" charset="0"/>
              <a:buChar char="•"/>
            </a:pPr>
            <a:endParaRPr lang="en-CA" sz="2800" b="1" dirty="0">
              <a:solidFill>
                <a:schemeClr val="tx1">
                  <a:lumMod val="50000"/>
                  <a:lumOff val="50000"/>
                </a:schemeClr>
              </a:solidFill>
              <a:latin typeface="Roboto" panose="02000000000000000000" pitchFamily="2" charset="0"/>
              <a:ea typeface="Roboto" panose="02000000000000000000" pitchFamily="2" charset="0"/>
            </a:endParaRPr>
          </a:p>
          <a:p>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479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11560" y="836712"/>
            <a:ext cx="7992888" cy="3323987"/>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Week’s Recreation Highlights</a:t>
            </a:r>
          </a:p>
          <a:p>
            <a:pPr marL="685800" indent="-6858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Great Outdoors Month</a:t>
            </a:r>
          </a:p>
          <a:p>
            <a:pPr marL="685800" indent="-6858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Exemption of outfitters &amp; guides from EO 13658</a:t>
            </a:r>
          </a:p>
          <a:p>
            <a:pPr marL="685800" indent="-6858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New Recreation Trails</a:t>
            </a:r>
          </a:p>
          <a:p>
            <a:pPr marL="685800" indent="-6858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Partners Outdoors</a:t>
            </a:r>
            <a:endParaRPr lang="en-CA" sz="3400"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860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83568" y="874454"/>
            <a:ext cx="7992888" cy="4154984"/>
          </a:xfrm>
          <a:prstGeom prst="rect">
            <a:avLst/>
          </a:prstGeom>
          <a:noFill/>
        </p:spPr>
        <p:txBody>
          <a:bodyPr wrap="square" rtlCol="0">
            <a:spAutoFit/>
          </a:bodyPr>
          <a:lstStyle/>
          <a:p>
            <a:r>
              <a:rPr lang="en-CA" sz="4000" b="1" dirty="0">
                <a:solidFill>
                  <a:schemeClr val="tx1">
                    <a:lumMod val="50000"/>
                    <a:lumOff val="50000"/>
                  </a:schemeClr>
                </a:solidFill>
                <a:latin typeface="Roboto" panose="02000000000000000000" pitchFamily="2" charset="0"/>
                <a:ea typeface="Roboto" panose="02000000000000000000" pitchFamily="2" charset="0"/>
              </a:rPr>
              <a:t>BEA Report on Economic Impact of Outdoor Recreation</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2% of GDP in 2016</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4.4 annual growth</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673 billion  gross output</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4.3 million jobs</a:t>
            </a:r>
          </a:p>
          <a:p>
            <a:pPr marL="1143000" lvl="1" indent="-685800">
              <a:buFont typeface="Arial" panose="020B0604020202020204" pitchFamily="34" charset="0"/>
              <a:buChar char="•"/>
            </a:pPr>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7657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971600" y="836712"/>
            <a:ext cx="7560840" cy="1446550"/>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Secretary’s Ten Priorities</a:t>
            </a:r>
          </a:p>
          <a:p>
            <a:pPr marL="685800" indent="-685800">
              <a:buFont typeface="Arial" panose="020B0604020202020204" pitchFamily="34" charset="0"/>
              <a:buChar char="•"/>
            </a:pPr>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9" name="TextBox 8"/>
          <p:cNvSpPr txBox="1"/>
          <p:nvPr/>
        </p:nvSpPr>
        <p:spPr>
          <a:xfrm>
            <a:off x="827584" y="1844824"/>
            <a:ext cx="7848872" cy="4801314"/>
          </a:xfrm>
          <a:prstGeom prst="rect">
            <a:avLst/>
          </a:prstGeom>
          <a:noFill/>
        </p:spPr>
        <p:txBody>
          <a:bodyPr wrap="square" rtlCol="0">
            <a:spAutoFit/>
          </a:bodyPr>
          <a:lstStyle/>
          <a:p>
            <a:pPr marL="514350" indent="-514350">
              <a:buFont typeface="+mj-lt"/>
              <a:buAutoNum type="arabicPeriod"/>
            </a:pPr>
            <a:r>
              <a:rPr lang="en-CA" sz="3400" dirty="0">
                <a:solidFill>
                  <a:schemeClr val="tx1">
                    <a:lumMod val="50000"/>
                    <a:lumOff val="50000"/>
                  </a:schemeClr>
                </a:solidFill>
                <a:latin typeface="Roboto" panose="02000000000000000000" pitchFamily="2" charset="0"/>
                <a:ea typeface="Roboto" panose="02000000000000000000" pitchFamily="2" charset="0"/>
              </a:rPr>
              <a:t>Create a conservation stewardship legacy</a:t>
            </a:r>
          </a:p>
          <a:p>
            <a:pPr marL="514350" indent="-514350">
              <a:buFont typeface="+mj-lt"/>
              <a:buAutoNum type="arabicPeriod"/>
            </a:pPr>
            <a:r>
              <a:rPr lang="en-CA" sz="3400" dirty="0">
                <a:solidFill>
                  <a:schemeClr val="tx1">
                    <a:lumMod val="50000"/>
                    <a:lumOff val="50000"/>
                  </a:schemeClr>
                </a:solidFill>
                <a:latin typeface="Roboto" panose="02000000000000000000" pitchFamily="2" charset="0"/>
                <a:ea typeface="Roboto" panose="02000000000000000000" pitchFamily="2" charset="0"/>
              </a:rPr>
              <a:t>Sustainably develop our energy &amp; natural resources</a:t>
            </a:r>
          </a:p>
          <a:p>
            <a:pPr marL="514350" indent="-514350">
              <a:buFont typeface="+mj-lt"/>
              <a:buAutoNum type="arabicPeriod"/>
            </a:pPr>
            <a:r>
              <a:rPr lang="en-CA" sz="3400" dirty="0">
                <a:solidFill>
                  <a:schemeClr val="tx1">
                    <a:lumMod val="50000"/>
                    <a:lumOff val="50000"/>
                  </a:schemeClr>
                </a:solidFill>
                <a:latin typeface="Roboto" panose="02000000000000000000" pitchFamily="2" charset="0"/>
                <a:ea typeface="Roboto" panose="02000000000000000000" pitchFamily="2" charset="0"/>
              </a:rPr>
              <a:t>Restore trust &amp; be a good neighbor</a:t>
            </a:r>
          </a:p>
          <a:p>
            <a:pPr marL="514350" indent="-514350">
              <a:buFont typeface="+mj-lt"/>
              <a:buAutoNum type="arabicPeriod"/>
            </a:pPr>
            <a:r>
              <a:rPr lang="en-CA" sz="3400" dirty="0">
                <a:solidFill>
                  <a:schemeClr val="tx1">
                    <a:lumMod val="50000"/>
                    <a:lumOff val="50000"/>
                  </a:schemeClr>
                </a:solidFill>
                <a:latin typeface="Roboto" panose="02000000000000000000" pitchFamily="2" charset="0"/>
                <a:ea typeface="Roboto" panose="02000000000000000000" pitchFamily="2" charset="0"/>
              </a:rPr>
              <a:t>Ensure tribal sovereignty means something</a:t>
            </a:r>
          </a:p>
          <a:p>
            <a:pPr marL="514350" indent="-514350">
              <a:buFont typeface="+mj-lt"/>
              <a:buAutoNum type="arabicPeriod"/>
            </a:pPr>
            <a:r>
              <a:rPr lang="en-CA" sz="3400" dirty="0">
                <a:solidFill>
                  <a:schemeClr val="tx1">
                    <a:lumMod val="50000"/>
                    <a:lumOff val="50000"/>
                  </a:schemeClr>
                </a:solidFill>
                <a:latin typeface="Roboto" panose="02000000000000000000" pitchFamily="2" charset="0"/>
                <a:ea typeface="Roboto" panose="02000000000000000000" pitchFamily="2" charset="0"/>
              </a:rPr>
              <a:t>Increase revenues to support &amp; Department and nation</a:t>
            </a:r>
          </a:p>
        </p:txBody>
      </p:sp>
    </p:spTree>
    <p:extLst>
      <p:ext uri="{BB962C8B-B14F-4D97-AF65-F5344CB8AC3E}">
        <p14:creationId xmlns:p14="http://schemas.microsoft.com/office/powerpoint/2010/main" val="267347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827584" y="836712"/>
            <a:ext cx="7776864" cy="1446550"/>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Secretary’s Ten Priorities</a:t>
            </a:r>
          </a:p>
          <a:p>
            <a:pPr marL="685800" indent="-685800">
              <a:buFont typeface="Arial" panose="020B0604020202020204" pitchFamily="34" charset="0"/>
              <a:buChar char="•"/>
            </a:pPr>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
        <p:nvSpPr>
          <p:cNvPr id="9" name="TextBox 8"/>
          <p:cNvSpPr txBox="1"/>
          <p:nvPr/>
        </p:nvSpPr>
        <p:spPr>
          <a:xfrm>
            <a:off x="827584" y="1772816"/>
            <a:ext cx="6768752" cy="3754874"/>
          </a:xfrm>
          <a:prstGeom prst="rect">
            <a:avLst/>
          </a:prstGeom>
          <a:noFill/>
        </p:spPr>
        <p:txBody>
          <a:bodyPr wrap="square" rtlCol="0">
            <a:spAutoFit/>
          </a:bodyPr>
          <a:lstStyle/>
          <a:p>
            <a:pPr marL="514350" indent="-514350">
              <a:buFont typeface="+mj-lt"/>
              <a:buAutoNum type="arabicPeriod" startAt="6"/>
            </a:pPr>
            <a:r>
              <a:rPr lang="en-CA" sz="3400" dirty="0">
                <a:solidFill>
                  <a:schemeClr val="tx1">
                    <a:lumMod val="50000"/>
                    <a:lumOff val="50000"/>
                  </a:schemeClr>
                </a:solidFill>
                <a:latin typeface="Roboto" panose="02000000000000000000" pitchFamily="2" charset="0"/>
                <a:ea typeface="Roboto" panose="02000000000000000000" pitchFamily="2" charset="0"/>
              </a:rPr>
              <a:t>Protect our people &amp; the border</a:t>
            </a:r>
          </a:p>
          <a:p>
            <a:pPr marL="514350" indent="-514350">
              <a:buFont typeface="+mj-lt"/>
              <a:buAutoNum type="arabicPeriod" startAt="6"/>
            </a:pPr>
            <a:r>
              <a:rPr lang="en-CA" sz="3400" dirty="0">
                <a:solidFill>
                  <a:schemeClr val="tx1">
                    <a:lumMod val="50000"/>
                    <a:lumOff val="50000"/>
                  </a:schemeClr>
                </a:solidFill>
                <a:latin typeface="Roboto" panose="02000000000000000000" pitchFamily="2" charset="0"/>
                <a:ea typeface="Roboto" panose="02000000000000000000" pitchFamily="2" charset="0"/>
              </a:rPr>
              <a:t>Strike a regulatory balance</a:t>
            </a:r>
          </a:p>
          <a:p>
            <a:pPr marL="514350" indent="-514350">
              <a:buFont typeface="+mj-lt"/>
              <a:buAutoNum type="arabicPeriod" startAt="6"/>
            </a:pPr>
            <a:r>
              <a:rPr lang="en-CA" sz="3400" dirty="0">
                <a:solidFill>
                  <a:schemeClr val="tx1">
                    <a:lumMod val="50000"/>
                    <a:lumOff val="50000"/>
                  </a:schemeClr>
                </a:solidFill>
                <a:latin typeface="Roboto" panose="02000000000000000000" pitchFamily="2" charset="0"/>
                <a:ea typeface="Roboto" panose="02000000000000000000" pitchFamily="2" charset="0"/>
              </a:rPr>
              <a:t>Modernize our infrastructure</a:t>
            </a:r>
          </a:p>
          <a:p>
            <a:pPr marL="514350" indent="-514350">
              <a:buFont typeface="+mj-lt"/>
              <a:buAutoNum type="arabicPeriod" startAt="6"/>
            </a:pPr>
            <a:r>
              <a:rPr lang="en-CA" sz="3400" dirty="0">
                <a:solidFill>
                  <a:schemeClr val="tx1">
                    <a:lumMod val="50000"/>
                    <a:lumOff val="50000"/>
                  </a:schemeClr>
                </a:solidFill>
                <a:latin typeface="Roboto" panose="02000000000000000000" pitchFamily="2" charset="0"/>
                <a:ea typeface="Roboto" panose="02000000000000000000" pitchFamily="2" charset="0"/>
              </a:rPr>
              <a:t>Reorganize the Department for the next 100 years</a:t>
            </a:r>
          </a:p>
          <a:p>
            <a:pPr marL="514350" indent="-514350">
              <a:buFont typeface="+mj-lt"/>
              <a:buAutoNum type="arabicPeriod" startAt="6"/>
            </a:pPr>
            <a:r>
              <a:rPr lang="en-CA" sz="3400" dirty="0">
                <a:solidFill>
                  <a:schemeClr val="tx1">
                    <a:lumMod val="50000"/>
                    <a:lumOff val="50000"/>
                  </a:schemeClr>
                </a:solidFill>
                <a:latin typeface="Roboto" panose="02000000000000000000" pitchFamily="2" charset="0"/>
                <a:ea typeface="Roboto" panose="02000000000000000000" pitchFamily="2" charset="0"/>
              </a:rPr>
              <a:t>Achieve our goals and lead our team forward</a:t>
            </a:r>
          </a:p>
        </p:txBody>
      </p:sp>
    </p:spTree>
    <p:extLst>
      <p:ext uri="{BB962C8B-B14F-4D97-AF65-F5344CB8AC3E}">
        <p14:creationId xmlns:p14="http://schemas.microsoft.com/office/powerpoint/2010/main" val="30703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9202" cy="6858000"/>
          </a:xfrm>
          <a:prstGeom prst="rect">
            <a:avLst/>
          </a:prstGeom>
        </p:spPr>
      </p:pic>
      <p:sp>
        <p:nvSpPr>
          <p:cNvPr id="8" name="TextBox 7"/>
          <p:cNvSpPr txBox="1"/>
          <p:nvPr/>
        </p:nvSpPr>
        <p:spPr>
          <a:xfrm>
            <a:off x="611560" y="836712"/>
            <a:ext cx="7992888" cy="2800767"/>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Secretary’s Recreation Priorities</a:t>
            </a:r>
          </a:p>
          <a:p>
            <a:pPr marL="457200" indent="-4572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Access</a:t>
            </a:r>
          </a:p>
          <a:p>
            <a:pPr marL="457200" indent="-4572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Infrastructure</a:t>
            </a:r>
          </a:p>
          <a:p>
            <a:pPr marL="457200" indent="-4572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Metrics</a:t>
            </a:r>
          </a:p>
          <a:p>
            <a:pPr marL="457200" indent="-457200">
              <a:buFont typeface="Arial" panose="020B0604020202020204" pitchFamily="34" charset="0"/>
              <a:buChar char="•"/>
            </a:pPr>
            <a:r>
              <a:rPr lang="en-US" sz="3400" dirty="0">
                <a:solidFill>
                  <a:schemeClr val="tx1">
                    <a:lumMod val="50000"/>
                    <a:lumOff val="50000"/>
                  </a:schemeClr>
                </a:solidFill>
                <a:latin typeface="Roboto" panose="02000000000000000000" pitchFamily="2" charset="0"/>
                <a:ea typeface="Roboto" panose="02000000000000000000" pitchFamily="2" charset="0"/>
              </a:rPr>
              <a:t>Organization</a:t>
            </a:r>
          </a:p>
        </p:txBody>
      </p:sp>
    </p:spTree>
    <p:extLst>
      <p:ext uri="{BB962C8B-B14F-4D97-AF65-F5344CB8AC3E}">
        <p14:creationId xmlns:p14="http://schemas.microsoft.com/office/powerpoint/2010/main" val="52873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2" y="0"/>
            <a:ext cx="9144000" cy="6858000"/>
          </a:xfrm>
          <a:prstGeom prst="rect">
            <a:avLst/>
          </a:prstGeom>
        </p:spPr>
      </p:pic>
      <p:sp>
        <p:nvSpPr>
          <p:cNvPr id="8" name="TextBox 7"/>
          <p:cNvSpPr txBox="1"/>
          <p:nvPr/>
        </p:nvSpPr>
        <p:spPr>
          <a:xfrm>
            <a:off x="611560" y="836712"/>
            <a:ext cx="7992888" cy="3539430"/>
          </a:xfrm>
          <a:prstGeom prst="rect">
            <a:avLst/>
          </a:prstGeom>
          <a:noFill/>
        </p:spPr>
        <p:txBody>
          <a:bodyPr wrap="square" rtlCol="0">
            <a:spAutoFit/>
          </a:bodyPr>
          <a:lstStyle/>
          <a:p>
            <a:r>
              <a:rPr lang="en-CA" sz="4000" b="1" dirty="0">
                <a:solidFill>
                  <a:schemeClr val="tx1">
                    <a:lumMod val="50000"/>
                    <a:lumOff val="50000"/>
                  </a:schemeClr>
                </a:solidFill>
                <a:latin typeface="Roboto" panose="02000000000000000000" pitchFamily="2" charset="0"/>
                <a:ea typeface="Roboto" panose="02000000000000000000" pitchFamily="2" charset="0"/>
              </a:rPr>
              <a:t>BLM Recreation Priorities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Secretarial Orders</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SRP Streamlining</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TTM Handbook</a:t>
            </a:r>
          </a:p>
          <a:p>
            <a:pPr marL="685800" indent="-6858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Rec.gov implementation</a:t>
            </a:r>
          </a:p>
          <a:p>
            <a:endParaRPr lang="en-CA" sz="4800" b="1" dirty="0">
              <a:solidFill>
                <a:schemeClr val="tx1">
                  <a:lumMod val="50000"/>
                  <a:lumOff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5959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 department of interior Bureau of Land Management, Blm logo and graphic of Topographic lines in black and grey. " title="BLM bann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251520" y="764704"/>
            <a:ext cx="9144000" cy="5416868"/>
          </a:xfrm>
          <a:prstGeom prst="rect">
            <a:avLst/>
          </a:prstGeom>
          <a:noFill/>
        </p:spPr>
        <p:txBody>
          <a:bodyPr wrap="square" rtlCol="0">
            <a:spAutoFit/>
          </a:bodyPr>
          <a:lstStyle/>
          <a:p>
            <a:r>
              <a:rPr lang="en-US" sz="4000" b="1" dirty="0">
                <a:solidFill>
                  <a:schemeClr val="tx1">
                    <a:lumMod val="50000"/>
                    <a:lumOff val="50000"/>
                  </a:schemeClr>
                </a:solidFill>
                <a:latin typeface="Roboto" panose="02000000000000000000" pitchFamily="2" charset="0"/>
                <a:ea typeface="Roboto" panose="02000000000000000000" pitchFamily="2" charset="0"/>
              </a:rPr>
              <a:t>Strategic Plan 2018-2022</a:t>
            </a:r>
          </a:p>
          <a:p>
            <a:r>
              <a:rPr lang="en-US" sz="3400" dirty="0">
                <a:solidFill>
                  <a:schemeClr val="tx1">
                    <a:lumMod val="50000"/>
                    <a:lumOff val="50000"/>
                  </a:schemeClr>
                </a:solidFill>
                <a:latin typeface="Roboto" panose="02000000000000000000" pitchFamily="2" charset="0"/>
                <a:ea typeface="Roboto" panose="02000000000000000000" pitchFamily="2" charset="0"/>
              </a:rPr>
              <a:t>Mission Area 3: Expanding Outdoor Recreation &amp; Access</a:t>
            </a:r>
          </a:p>
          <a:p>
            <a:r>
              <a:rPr lang="en-CA" sz="3400" u="sng" dirty="0">
                <a:solidFill>
                  <a:schemeClr val="tx1">
                    <a:lumMod val="50000"/>
                    <a:lumOff val="50000"/>
                  </a:schemeClr>
                </a:solidFill>
                <a:latin typeface="Roboto" panose="02000000000000000000" pitchFamily="2" charset="0"/>
                <a:ea typeface="Roboto" panose="02000000000000000000" pitchFamily="2" charset="0"/>
              </a:rPr>
              <a:t>Goal #1</a:t>
            </a:r>
            <a:r>
              <a:rPr lang="en-CA" sz="3400" dirty="0">
                <a:solidFill>
                  <a:schemeClr val="tx1">
                    <a:lumMod val="50000"/>
                    <a:lumOff val="50000"/>
                  </a:schemeClr>
                </a:solidFill>
                <a:latin typeface="Roboto" panose="02000000000000000000" pitchFamily="2" charset="0"/>
                <a:ea typeface="Roboto" panose="02000000000000000000" pitchFamily="2" charset="0"/>
              </a:rPr>
              <a:t>: Expand hunting, fishing, &amp; other recreation access on DOI lands and waters</a:t>
            </a:r>
          </a:p>
          <a:p>
            <a:pPr marL="342900" indent="-3429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Strategy #1: Promote hunting, fishing, &amp; other recreation on DOI lands and waters</a:t>
            </a:r>
          </a:p>
          <a:p>
            <a:pPr marL="342900" indent="-342900">
              <a:buFont typeface="Arial" panose="020B0604020202020204" pitchFamily="34" charset="0"/>
              <a:buChar char="•"/>
            </a:pPr>
            <a:r>
              <a:rPr lang="en-CA" sz="3400" dirty="0">
                <a:solidFill>
                  <a:schemeClr val="tx1">
                    <a:lumMod val="50000"/>
                    <a:lumOff val="50000"/>
                  </a:schemeClr>
                </a:solidFill>
                <a:latin typeface="Roboto" panose="02000000000000000000" pitchFamily="2" charset="0"/>
                <a:ea typeface="Roboto" panose="02000000000000000000" pitchFamily="2" charset="0"/>
              </a:rPr>
              <a:t>BLM: Number legal public access transactions completed that facilitate open access to recreation opportunities: 20</a:t>
            </a:r>
          </a:p>
        </p:txBody>
      </p:sp>
    </p:spTree>
    <p:extLst>
      <p:ext uri="{BB962C8B-B14F-4D97-AF65-F5344CB8AC3E}">
        <p14:creationId xmlns:p14="http://schemas.microsoft.com/office/powerpoint/2010/main" val="186532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42D3B55E5441749B4B14FD1EFABEC85" ma:contentTypeVersion="0" ma:contentTypeDescription="Create a new document." ma:contentTypeScope="" ma:versionID="f297bf8df52ad885632a6eff673ab8f8">
  <xsd:schema xmlns:xsd="http://www.w3.org/2001/XMLSchema" xmlns:xs="http://www.w3.org/2001/XMLSchema" xmlns:p="http://schemas.microsoft.com/office/2006/metadata/properties" xmlns:ns2="302c1d1e-dd22-4179-8209-908833833c4a" targetNamespace="http://schemas.microsoft.com/office/2006/metadata/properties" ma:root="true" ma:fieldsID="33195e2195ffc7209deb15a7c7b38ceb" ns2:_="">
    <xsd:import namespace="302c1d1e-dd22-4179-8209-908833833c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c1d1e-dd22-4179-8209-908833833c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02c1d1e-dd22-4179-8209-908833833c4a">UMF2P4FKAQC5-400-84</_dlc_DocId>
    <_dlc_DocIdUrl xmlns="302c1d1e-dd22-4179-8209-908833833c4a">
      <Url>https://blmspace.blm.doi.net/wo/600/commtools/_layouts/DocIdRedir.aspx?ID=UMF2P4FKAQC5-400-84</Url>
      <Description>UMF2P4FKAQC5-400-84</Description>
    </_dlc_DocIdUrl>
  </documentManagement>
</p:properties>
</file>

<file path=customXml/itemProps1.xml><?xml version="1.0" encoding="utf-8"?>
<ds:datastoreItem xmlns:ds="http://schemas.openxmlformats.org/officeDocument/2006/customXml" ds:itemID="{954F9907-270F-44D5-B581-5A0D2664D12E}">
  <ds:schemaRefs>
    <ds:schemaRef ds:uri="http://schemas.microsoft.com/sharepoint/events"/>
  </ds:schemaRefs>
</ds:datastoreItem>
</file>

<file path=customXml/itemProps2.xml><?xml version="1.0" encoding="utf-8"?>
<ds:datastoreItem xmlns:ds="http://schemas.openxmlformats.org/officeDocument/2006/customXml" ds:itemID="{0C639C14-FA9F-4DE1-B8BC-24D8AB412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c1d1e-dd22-4179-8209-908833833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DD36D8-7DD1-4B5A-9CA4-C140FE00353E}">
  <ds:schemaRefs>
    <ds:schemaRef ds:uri="http://schemas.microsoft.com/sharepoint/v3/contenttype/forms"/>
  </ds:schemaRefs>
</ds:datastoreItem>
</file>

<file path=customXml/itemProps4.xml><?xml version="1.0" encoding="utf-8"?>
<ds:datastoreItem xmlns:ds="http://schemas.openxmlformats.org/officeDocument/2006/customXml" ds:itemID="{24935F55-0A86-4B9A-983F-DA3D212BE0CB}">
  <ds:schemaRef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302c1d1e-dd22-4179-8209-908833833c4a"/>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594</TotalTime>
  <Words>303</Words>
  <Application>Microsoft Office PowerPoint</Application>
  <PresentationFormat>On-screen Show (4:3)</PresentationFormat>
  <Paragraphs>83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Roboto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Hammari, Joshua</dc:creator>
  <cp:lastModifiedBy>Bill</cp:lastModifiedBy>
  <cp:revision>42</cp:revision>
  <cp:lastPrinted>2018-06-03T18:27:33Z</cp:lastPrinted>
  <dcterms:created xsi:type="dcterms:W3CDTF">2014-11-17T16:44:52Z</dcterms:created>
  <dcterms:modified xsi:type="dcterms:W3CDTF">2018-06-03T20:06:40Z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0x010100F42D3B55E5441749B4B14FD1EFABEC85</vt:lpwstr>
  </property>
  <property fmtid="{D5CDD505-2E9C-101B-9397-08002B2CF9AE}" pid="3" name="_dlc_DocIdItemGuid">
    <vt:lpwstr>ee80a871-5b11-43ae-aee0-07f07e94e50c</vt:lpwstr>
  </property>
</Properties>
</file>