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6" r:id="rId2"/>
    <p:sldId id="265" r:id="rId3"/>
    <p:sldId id="258" r:id="rId4"/>
    <p:sldId id="259" r:id="rId5"/>
    <p:sldId id="273"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569" autoAdjust="0"/>
  </p:normalViewPr>
  <p:slideViewPr>
    <p:cSldViewPr>
      <p:cViewPr varScale="1">
        <p:scale>
          <a:sx n="97" d="100"/>
          <a:sy n="97" d="100"/>
        </p:scale>
        <p:origin x="2004" y="90"/>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C7DA6D17-0D7A-43F9-9DD1-81DF14EF525A}" type="datetimeFigureOut">
              <a:rPr lang="en-US" smtClean="0"/>
              <a:t>6/3/2018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E33587B-D908-45D2-AFC2-2DAC8AD10DD1}" type="slidenum">
              <a:rPr lang="en-US" smtClean="0"/>
              <a:t>‹#›</a:t>
            </a:fld>
            <a:endParaRPr lang="en-US"/>
          </a:p>
        </p:txBody>
      </p:sp>
    </p:spTree>
    <p:extLst>
      <p:ext uri="{BB962C8B-B14F-4D97-AF65-F5344CB8AC3E}">
        <p14:creationId xmlns:p14="http://schemas.microsoft.com/office/powerpoint/2010/main" val="32654597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North </a:t>
            </a:r>
            <a:r>
              <a:rPr lang="en-US" dirty="0" err="1" smtClean="0"/>
              <a:t>Fruita</a:t>
            </a:r>
            <a:r>
              <a:rPr lang="en-US" dirty="0" smtClean="0"/>
              <a:t> ca</a:t>
            </a:r>
            <a:r>
              <a:rPr lang="en-US" baseline="0" dirty="0" smtClean="0"/>
              <a:t>mpground</a:t>
            </a:r>
          </a:p>
          <a:p>
            <a:endParaRPr lang="en-US" baseline="0" dirty="0" smtClean="0"/>
          </a:p>
          <a:p>
            <a:r>
              <a:rPr lang="en-US" baseline="0" dirty="0" smtClean="0"/>
              <a:t>Adding overnight visitation does make how you think about you average visit more complex.  Can anyone think of a reason why?  Possible answers: people camp for more than one night so the number of hours they stay are longer.  They may leave the site and come back (sometimes several times) and how do you account for that time?  I like to think of a visit as the time a visitor arrives on Public land until they are leaving public land for the last time (i.e. going home).  This is important because this is how our economist put value on recreation is by visit (local vs tourist and </a:t>
            </a:r>
            <a:r>
              <a:rPr lang="en-US" baseline="0" dirty="0" err="1" smtClean="0"/>
              <a:t>overnigth</a:t>
            </a:r>
            <a:r>
              <a:rPr lang="en-US" baseline="0" dirty="0" smtClean="0"/>
              <a:t> vs day use).  It is also why we calculate recreation visitor days (12 worth of activity)</a:t>
            </a:r>
            <a:endParaRPr lang="en-US" dirty="0"/>
          </a:p>
        </p:txBody>
      </p:sp>
      <p:sp>
        <p:nvSpPr>
          <p:cNvPr id="4" name="Slide Number Placeholder 3"/>
          <p:cNvSpPr>
            <a:spLocks noGrp="1"/>
          </p:cNvSpPr>
          <p:nvPr>
            <p:ph type="sldNum" sz="quarter" idx="10"/>
          </p:nvPr>
        </p:nvSpPr>
        <p:spPr/>
        <p:txBody>
          <a:bodyPr/>
          <a:lstStyle/>
          <a:p>
            <a:fld id="{6E33587B-D908-45D2-AFC2-2DAC8AD10DD1}" type="slidenum">
              <a:rPr lang="en-US" smtClean="0"/>
              <a:t>1</a:t>
            </a:fld>
            <a:endParaRPr lang="en-US"/>
          </a:p>
        </p:txBody>
      </p:sp>
    </p:spTree>
    <p:extLst>
      <p:ext uri="{BB962C8B-B14F-4D97-AF65-F5344CB8AC3E}">
        <p14:creationId xmlns:p14="http://schemas.microsoft.com/office/powerpoint/2010/main" val="533884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Stress</a:t>
            </a:r>
            <a:r>
              <a:rPr lang="en-US" baseline="0" dirty="0" smtClean="0"/>
              <a:t> the average visitor stay!</a:t>
            </a:r>
            <a:endParaRPr lang="en-US" dirty="0"/>
          </a:p>
        </p:txBody>
      </p:sp>
      <p:sp>
        <p:nvSpPr>
          <p:cNvPr id="4" name="Slide Number Placeholder 3"/>
          <p:cNvSpPr>
            <a:spLocks noGrp="1"/>
          </p:cNvSpPr>
          <p:nvPr>
            <p:ph type="sldNum" sz="quarter" idx="10"/>
          </p:nvPr>
        </p:nvSpPr>
        <p:spPr/>
        <p:txBody>
          <a:bodyPr/>
          <a:lstStyle/>
          <a:p>
            <a:fld id="{6E33587B-D908-45D2-AFC2-2DAC8AD10DD1}" type="slidenum">
              <a:rPr lang="en-US" smtClean="0"/>
              <a:t>2</a:t>
            </a:fld>
            <a:endParaRPr lang="en-US"/>
          </a:p>
        </p:txBody>
      </p:sp>
    </p:spTree>
    <p:extLst>
      <p:ext uri="{BB962C8B-B14F-4D97-AF65-F5344CB8AC3E}">
        <p14:creationId xmlns:p14="http://schemas.microsoft.com/office/powerpoint/2010/main" val="28220112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 this or have someone from</a:t>
            </a:r>
            <a:r>
              <a:rPr lang="en-US" baseline="0" dirty="0" smtClean="0"/>
              <a:t> the class ready this scenario:</a:t>
            </a:r>
          </a:p>
          <a:p>
            <a:r>
              <a:rPr lang="en-US" sz="3500" dirty="0">
                <a:solidFill>
                  <a:prstClr val="black"/>
                </a:solidFill>
              </a:rPr>
              <a:t>We have a large campground located on Loon Lake. Visitors typically show up about noon, they spend two nights and they leave the third day at noon, for a total of about 48 total hours. They usually participate in several water-related activities (water play, fish and swim), they walk around the camp, hike and explore, they spend time socializing with other campers, they eat their meals sometimes by the lakeshore, and they sleep. </a:t>
            </a:r>
            <a:endParaRPr lang="en-US" dirty="0"/>
          </a:p>
        </p:txBody>
      </p:sp>
      <p:sp>
        <p:nvSpPr>
          <p:cNvPr id="4" name="Slide Number Placeholder 3"/>
          <p:cNvSpPr>
            <a:spLocks noGrp="1"/>
          </p:cNvSpPr>
          <p:nvPr>
            <p:ph type="sldNum" sz="quarter" idx="10"/>
          </p:nvPr>
        </p:nvSpPr>
        <p:spPr/>
        <p:txBody>
          <a:bodyPr/>
          <a:lstStyle/>
          <a:p>
            <a:fld id="{6E33587B-D908-45D2-AFC2-2DAC8AD10DD1}" type="slidenum">
              <a:rPr lang="en-US" smtClean="0"/>
              <a:t>3</a:t>
            </a:fld>
            <a:endParaRPr lang="en-US"/>
          </a:p>
        </p:txBody>
      </p:sp>
    </p:spTree>
    <p:extLst>
      <p:ext uri="{BB962C8B-B14F-4D97-AF65-F5344CB8AC3E}">
        <p14:creationId xmlns:p14="http://schemas.microsoft.com/office/powerpoint/2010/main" val="777461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Hiker on the newly constructed Mule Ridge Trail in Shasta County, CA - BLM.</a:t>
            </a:r>
          </a:p>
          <a:p>
            <a:endParaRPr lang="en-US" dirty="0" smtClean="0"/>
          </a:p>
          <a:p>
            <a:r>
              <a:rPr lang="en-US" dirty="0" smtClean="0"/>
              <a:t>Sign into BASS</a:t>
            </a:r>
            <a:r>
              <a:rPr lang="en-US" baseline="0" dirty="0" smtClean="0"/>
              <a:t> and build this formula.</a:t>
            </a:r>
            <a:endParaRPr lang="en-US" dirty="0" smtClean="0"/>
          </a:p>
          <a:p>
            <a:endParaRPr lang="en-US" dirty="0" smtClean="0"/>
          </a:p>
          <a:p>
            <a:r>
              <a:rPr lang="en-US" dirty="0" smtClean="0"/>
              <a:t>How do we use these formulas in recreation planning? </a:t>
            </a:r>
          </a:p>
          <a:p>
            <a:endParaRPr lang="en-US" dirty="0" smtClean="0"/>
          </a:p>
          <a:p>
            <a:r>
              <a:rPr lang="en-US" dirty="0" smtClean="0"/>
              <a:t>Our simple formula says that all the people that visit this trail hike for half an hour and as a recreation planner, it’s our job to estimate the amount of use.  If you have a trail counter or go and count cars and the people in them at the trail head you might estimate that 2,320 people visit this trail over the course a year. You can enter the number of visits into your journal or onto a spread sheet but the BLM being a forward thinking organization created the Recreation Management Information System (RMIS) back in 1984 for just this sort of information.  The RMIS Program lets you set up sites, create visitor formulas and will store the number of visits and calculates the number of visitor hours and keep that information safe, forever. </a:t>
            </a:r>
            <a:endParaRPr lang="en-US" dirty="0"/>
          </a:p>
        </p:txBody>
      </p:sp>
      <p:sp>
        <p:nvSpPr>
          <p:cNvPr id="4" name="Slide Number Placeholder 3"/>
          <p:cNvSpPr>
            <a:spLocks noGrp="1"/>
          </p:cNvSpPr>
          <p:nvPr>
            <p:ph type="sldNum" sz="quarter" idx="10"/>
          </p:nvPr>
        </p:nvSpPr>
        <p:spPr/>
        <p:txBody>
          <a:bodyPr/>
          <a:lstStyle/>
          <a:p>
            <a:fld id="{6E33587B-D908-45D2-AFC2-2DAC8AD10DD1}" type="slidenum">
              <a:rPr lang="en-US" smtClean="0"/>
              <a:t>4</a:t>
            </a:fld>
            <a:endParaRPr lang="en-US"/>
          </a:p>
        </p:txBody>
      </p:sp>
    </p:spTree>
    <p:extLst>
      <p:ext uri="{BB962C8B-B14F-4D97-AF65-F5344CB8AC3E}">
        <p14:creationId xmlns:p14="http://schemas.microsoft.com/office/powerpoint/2010/main" val="27144012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Stress</a:t>
            </a:r>
            <a:r>
              <a:rPr lang="en-US" baseline="0" dirty="0" smtClean="0"/>
              <a:t> the average visitor stay!</a:t>
            </a:r>
            <a:endParaRPr lang="en-US" dirty="0"/>
          </a:p>
        </p:txBody>
      </p:sp>
      <p:sp>
        <p:nvSpPr>
          <p:cNvPr id="4" name="Slide Number Placeholder 3"/>
          <p:cNvSpPr>
            <a:spLocks noGrp="1"/>
          </p:cNvSpPr>
          <p:nvPr>
            <p:ph type="sldNum" sz="quarter" idx="10"/>
          </p:nvPr>
        </p:nvSpPr>
        <p:spPr/>
        <p:txBody>
          <a:bodyPr/>
          <a:lstStyle/>
          <a:p>
            <a:fld id="{6E33587B-D908-45D2-AFC2-2DAC8AD10DD1}" type="slidenum">
              <a:rPr lang="en-US" smtClean="0"/>
              <a:t>5</a:t>
            </a:fld>
            <a:endParaRPr lang="en-US"/>
          </a:p>
        </p:txBody>
      </p:sp>
    </p:spTree>
    <p:extLst>
      <p:ext uri="{BB962C8B-B14F-4D97-AF65-F5344CB8AC3E}">
        <p14:creationId xmlns:p14="http://schemas.microsoft.com/office/powerpoint/2010/main" val="28220112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0CE0746-E025-4EE4-BADC-503DE832CB47}" type="datetimeFigureOut">
              <a:rPr lang="en-US" smtClean="0"/>
              <a:t>6/3/2018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0065B4-4456-4ED0-8694-0A72C0BD617C}" type="slidenum">
              <a:rPr lang="en-US" smtClean="0"/>
              <a:t>‹#›</a:t>
            </a:fld>
            <a:endParaRPr lang="en-US"/>
          </a:p>
        </p:txBody>
      </p:sp>
    </p:spTree>
    <p:extLst>
      <p:ext uri="{BB962C8B-B14F-4D97-AF65-F5344CB8AC3E}">
        <p14:creationId xmlns:p14="http://schemas.microsoft.com/office/powerpoint/2010/main" val="5027407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CE0746-E025-4EE4-BADC-503DE832CB47}" type="datetimeFigureOut">
              <a:rPr lang="en-US" smtClean="0"/>
              <a:t>6/3/2018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0065B4-4456-4ED0-8694-0A72C0BD617C}" type="slidenum">
              <a:rPr lang="en-US" smtClean="0"/>
              <a:t>‹#›</a:t>
            </a:fld>
            <a:endParaRPr lang="en-US"/>
          </a:p>
        </p:txBody>
      </p:sp>
    </p:spTree>
    <p:extLst>
      <p:ext uri="{BB962C8B-B14F-4D97-AF65-F5344CB8AC3E}">
        <p14:creationId xmlns:p14="http://schemas.microsoft.com/office/powerpoint/2010/main" val="37513319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CE0746-E025-4EE4-BADC-503DE832CB47}" type="datetimeFigureOut">
              <a:rPr lang="en-US" smtClean="0"/>
              <a:t>6/3/2018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0065B4-4456-4ED0-8694-0A72C0BD617C}" type="slidenum">
              <a:rPr lang="en-US" smtClean="0"/>
              <a:t>‹#›</a:t>
            </a:fld>
            <a:endParaRPr lang="en-US"/>
          </a:p>
        </p:txBody>
      </p:sp>
    </p:spTree>
    <p:extLst>
      <p:ext uri="{BB962C8B-B14F-4D97-AF65-F5344CB8AC3E}">
        <p14:creationId xmlns:p14="http://schemas.microsoft.com/office/powerpoint/2010/main" val="2664146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CE0746-E025-4EE4-BADC-503DE832CB47}" type="datetimeFigureOut">
              <a:rPr lang="en-US" smtClean="0"/>
              <a:t>6/3/2018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0065B4-4456-4ED0-8694-0A72C0BD617C}" type="slidenum">
              <a:rPr lang="en-US" smtClean="0"/>
              <a:t>‹#›</a:t>
            </a:fld>
            <a:endParaRPr lang="en-US"/>
          </a:p>
        </p:txBody>
      </p:sp>
    </p:spTree>
    <p:extLst>
      <p:ext uri="{BB962C8B-B14F-4D97-AF65-F5344CB8AC3E}">
        <p14:creationId xmlns:p14="http://schemas.microsoft.com/office/powerpoint/2010/main" val="15120289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CE0746-E025-4EE4-BADC-503DE832CB47}" type="datetimeFigureOut">
              <a:rPr lang="en-US" smtClean="0"/>
              <a:t>6/3/2018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0065B4-4456-4ED0-8694-0A72C0BD617C}" type="slidenum">
              <a:rPr lang="en-US" smtClean="0"/>
              <a:t>‹#›</a:t>
            </a:fld>
            <a:endParaRPr lang="en-US"/>
          </a:p>
        </p:txBody>
      </p:sp>
    </p:spTree>
    <p:extLst>
      <p:ext uri="{BB962C8B-B14F-4D97-AF65-F5344CB8AC3E}">
        <p14:creationId xmlns:p14="http://schemas.microsoft.com/office/powerpoint/2010/main" val="30547908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0CE0746-E025-4EE4-BADC-503DE832CB47}" type="datetimeFigureOut">
              <a:rPr lang="en-US" smtClean="0"/>
              <a:t>6/3/2018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0065B4-4456-4ED0-8694-0A72C0BD617C}" type="slidenum">
              <a:rPr lang="en-US" smtClean="0"/>
              <a:t>‹#›</a:t>
            </a:fld>
            <a:endParaRPr lang="en-US"/>
          </a:p>
        </p:txBody>
      </p:sp>
    </p:spTree>
    <p:extLst>
      <p:ext uri="{BB962C8B-B14F-4D97-AF65-F5344CB8AC3E}">
        <p14:creationId xmlns:p14="http://schemas.microsoft.com/office/powerpoint/2010/main" val="16263639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0CE0746-E025-4EE4-BADC-503DE832CB47}" type="datetimeFigureOut">
              <a:rPr lang="en-US" smtClean="0"/>
              <a:t>6/3/2018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0065B4-4456-4ED0-8694-0A72C0BD617C}" type="slidenum">
              <a:rPr lang="en-US" smtClean="0"/>
              <a:t>‹#›</a:t>
            </a:fld>
            <a:endParaRPr lang="en-US"/>
          </a:p>
        </p:txBody>
      </p:sp>
    </p:spTree>
    <p:extLst>
      <p:ext uri="{BB962C8B-B14F-4D97-AF65-F5344CB8AC3E}">
        <p14:creationId xmlns:p14="http://schemas.microsoft.com/office/powerpoint/2010/main" val="875638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0CE0746-E025-4EE4-BADC-503DE832CB47}" type="datetimeFigureOut">
              <a:rPr lang="en-US" smtClean="0"/>
              <a:t>6/3/2018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0065B4-4456-4ED0-8694-0A72C0BD617C}" type="slidenum">
              <a:rPr lang="en-US" smtClean="0"/>
              <a:t>‹#›</a:t>
            </a:fld>
            <a:endParaRPr lang="en-US"/>
          </a:p>
        </p:txBody>
      </p:sp>
    </p:spTree>
    <p:extLst>
      <p:ext uri="{BB962C8B-B14F-4D97-AF65-F5344CB8AC3E}">
        <p14:creationId xmlns:p14="http://schemas.microsoft.com/office/powerpoint/2010/main" val="2708316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CE0746-E025-4EE4-BADC-503DE832CB47}" type="datetimeFigureOut">
              <a:rPr lang="en-US" smtClean="0"/>
              <a:t>6/3/2018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0065B4-4456-4ED0-8694-0A72C0BD617C}" type="slidenum">
              <a:rPr lang="en-US" smtClean="0"/>
              <a:t>‹#›</a:t>
            </a:fld>
            <a:endParaRPr lang="en-US"/>
          </a:p>
        </p:txBody>
      </p:sp>
    </p:spTree>
    <p:extLst>
      <p:ext uri="{BB962C8B-B14F-4D97-AF65-F5344CB8AC3E}">
        <p14:creationId xmlns:p14="http://schemas.microsoft.com/office/powerpoint/2010/main" val="6843320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CE0746-E025-4EE4-BADC-503DE832CB47}" type="datetimeFigureOut">
              <a:rPr lang="en-US" smtClean="0"/>
              <a:t>6/3/2018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0065B4-4456-4ED0-8694-0A72C0BD617C}" type="slidenum">
              <a:rPr lang="en-US" smtClean="0"/>
              <a:t>‹#›</a:t>
            </a:fld>
            <a:endParaRPr lang="en-US"/>
          </a:p>
        </p:txBody>
      </p:sp>
    </p:spTree>
    <p:extLst>
      <p:ext uri="{BB962C8B-B14F-4D97-AF65-F5344CB8AC3E}">
        <p14:creationId xmlns:p14="http://schemas.microsoft.com/office/powerpoint/2010/main" val="1216001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CE0746-E025-4EE4-BADC-503DE832CB47}" type="datetimeFigureOut">
              <a:rPr lang="en-US" smtClean="0"/>
              <a:t>6/3/2018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0065B4-4456-4ED0-8694-0A72C0BD617C}" type="slidenum">
              <a:rPr lang="en-US" smtClean="0"/>
              <a:t>‹#›</a:t>
            </a:fld>
            <a:endParaRPr lang="en-US"/>
          </a:p>
        </p:txBody>
      </p:sp>
    </p:spTree>
    <p:extLst>
      <p:ext uri="{BB962C8B-B14F-4D97-AF65-F5344CB8AC3E}">
        <p14:creationId xmlns:p14="http://schemas.microsoft.com/office/powerpoint/2010/main" val="3523309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CE0746-E025-4EE4-BADC-503DE832CB47}" type="datetimeFigureOut">
              <a:rPr lang="en-US" smtClean="0"/>
              <a:t>6/3/2018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0065B4-4456-4ED0-8694-0A72C0BD617C}" type="slidenum">
              <a:rPr lang="en-US" smtClean="0"/>
              <a:t>‹#›</a:t>
            </a:fld>
            <a:endParaRPr lang="en-US"/>
          </a:p>
        </p:txBody>
      </p:sp>
    </p:spTree>
    <p:extLst>
      <p:ext uri="{BB962C8B-B14F-4D97-AF65-F5344CB8AC3E}">
        <p14:creationId xmlns:p14="http://schemas.microsoft.com/office/powerpoint/2010/main" val="34097003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lstStyle/>
          <a:p>
            <a:r>
              <a:rPr lang="en-US" dirty="0" smtClean="0">
                <a:solidFill>
                  <a:schemeClr val="bg1"/>
                </a:solidFill>
              </a:rPr>
              <a:t>Overnight Visitor Use Formulas</a:t>
            </a:r>
            <a:endParaRPr lang="en-US" dirty="0">
              <a:solidFill>
                <a:schemeClr val="bg1"/>
              </a:solidFill>
            </a:endParaRPr>
          </a:p>
        </p:txBody>
      </p:sp>
      <p:sp>
        <p:nvSpPr>
          <p:cNvPr id="3" name="Content Placeholder 2"/>
          <p:cNvSpPr>
            <a:spLocks noGrp="1"/>
          </p:cNvSpPr>
          <p:nvPr>
            <p:ph idx="1"/>
          </p:nvPr>
        </p:nvSpPr>
        <p:spPr/>
        <p:txBody>
          <a:bodyPr/>
          <a:lstStyle/>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endParaRPr lang="en-US" dirty="0"/>
          </a:p>
          <a:p>
            <a:pPr marL="0" indent="0" algn="ctr">
              <a:buNone/>
            </a:pPr>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7400" y="2079625"/>
            <a:ext cx="5029200" cy="3787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5434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143000"/>
          </a:xfrm>
        </p:spPr>
        <p:txBody>
          <a:bodyPr>
            <a:normAutofit fontScale="90000"/>
          </a:bodyPr>
          <a:lstStyle/>
          <a:p>
            <a:r>
              <a:rPr lang="en-US" dirty="0" smtClean="0">
                <a:solidFill>
                  <a:schemeClr val="bg1"/>
                </a:solidFill>
              </a:rPr>
              <a:t>Overnight Visitor </a:t>
            </a:r>
            <a:r>
              <a:rPr lang="en-US" dirty="0">
                <a:solidFill>
                  <a:schemeClr val="bg1"/>
                </a:solidFill>
              </a:rPr>
              <a:t>Use Formula Worksheet</a:t>
            </a:r>
            <a:br>
              <a:rPr lang="en-US" dirty="0">
                <a:solidFill>
                  <a:schemeClr val="bg1"/>
                </a:solidFill>
              </a:rPr>
            </a:br>
            <a:endParaRPr lang="en-US" dirty="0">
              <a:solidFill>
                <a:schemeClr val="bg1"/>
              </a:solidFill>
            </a:endParaRPr>
          </a:p>
        </p:txBody>
      </p:sp>
      <p:sp>
        <p:nvSpPr>
          <p:cNvPr id="3" name="Content Placeholder 2"/>
          <p:cNvSpPr>
            <a:spLocks noGrp="1"/>
          </p:cNvSpPr>
          <p:nvPr>
            <p:ph idx="1"/>
          </p:nvPr>
        </p:nvSpPr>
        <p:spPr/>
        <p:txBody>
          <a:bodyPr>
            <a:normAutofit fontScale="70000" lnSpcReduction="20000"/>
          </a:bodyPr>
          <a:lstStyle/>
          <a:p>
            <a:endParaRPr lang="en-US" dirty="0">
              <a:solidFill>
                <a:schemeClr val="bg1"/>
              </a:solidFill>
            </a:endParaRPr>
          </a:p>
          <a:p>
            <a:pPr marL="0" indent="0">
              <a:buNone/>
            </a:pPr>
            <a:r>
              <a:rPr lang="en-US" dirty="0" smtClean="0">
                <a:solidFill>
                  <a:schemeClr val="bg1"/>
                </a:solidFill>
              </a:rPr>
              <a:t>Site Name</a:t>
            </a:r>
            <a:r>
              <a:rPr lang="en-US" dirty="0">
                <a:solidFill>
                  <a:schemeClr val="bg1"/>
                </a:solidFill>
              </a:rPr>
              <a:t>: North </a:t>
            </a:r>
            <a:r>
              <a:rPr lang="en-US" dirty="0" err="1">
                <a:solidFill>
                  <a:schemeClr val="bg1"/>
                </a:solidFill>
              </a:rPr>
              <a:t>Fruita</a:t>
            </a:r>
            <a:r>
              <a:rPr lang="en-US" dirty="0">
                <a:solidFill>
                  <a:schemeClr val="bg1"/>
                </a:solidFill>
              </a:rPr>
              <a:t> Desert Campground </a:t>
            </a:r>
          </a:p>
          <a:p>
            <a:pPr marL="0" indent="0">
              <a:buNone/>
            </a:pPr>
            <a:r>
              <a:rPr lang="en-US" dirty="0" smtClean="0">
                <a:solidFill>
                  <a:schemeClr val="bg1"/>
                </a:solidFill>
              </a:rPr>
              <a:t>Formula Name: NFD Campground</a:t>
            </a:r>
          </a:p>
          <a:p>
            <a:pPr marL="0" indent="0">
              <a:buNone/>
            </a:pPr>
            <a:endParaRPr lang="en-US" dirty="0">
              <a:solidFill>
                <a:schemeClr val="bg1"/>
              </a:solidFill>
            </a:endParaRPr>
          </a:p>
          <a:p>
            <a:pPr marL="0" indent="0">
              <a:buNone/>
            </a:pPr>
            <a:r>
              <a:rPr lang="en-US" dirty="0" smtClean="0">
                <a:solidFill>
                  <a:schemeClr val="bg1"/>
                </a:solidFill>
              </a:rPr>
              <a:t>Average </a:t>
            </a:r>
            <a:r>
              <a:rPr lang="en-US" dirty="0">
                <a:solidFill>
                  <a:schemeClr val="bg1"/>
                </a:solidFill>
              </a:rPr>
              <a:t>visitor </a:t>
            </a:r>
            <a:r>
              <a:rPr lang="en-US" dirty="0" smtClean="0">
                <a:solidFill>
                  <a:schemeClr val="bg1"/>
                </a:solidFill>
              </a:rPr>
              <a:t>stay:  22 hours</a:t>
            </a:r>
          </a:p>
          <a:p>
            <a:pPr marL="0" indent="0">
              <a:buNone/>
            </a:pPr>
            <a:endParaRPr lang="en-US" dirty="0">
              <a:solidFill>
                <a:schemeClr val="bg1"/>
              </a:solidFill>
            </a:endParaRPr>
          </a:p>
          <a:p>
            <a:pPr marL="0" indent="0">
              <a:buNone/>
            </a:pPr>
            <a:r>
              <a:rPr lang="en-US" dirty="0">
                <a:solidFill>
                  <a:schemeClr val="bg1"/>
                </a:solidFill>
              </a:rPr>
              <a:t>Visitor Activity	</a:t>
            </a:r>
            <a:r>
              <a:rPr lang="en-US" dirty="0" smtClean="0">
                <a:solidFill>
                  <a:schemeClr val="bg1"/>
                </a:solidFill>
              </a:rPr>
              <a:t>	Average </a:t>
            </a:r>
            <a:r>
              <a:rPr lang="en-US" dirty="0">
                <a:solidFill>
                  <a:schemeClr val="bg1"/>
                </a:solidFill>
              </a:rPr>
              <a:t>Hours	Percentage	Average </a:t>
            </a:r>
            <a:r>
              <a:rPr lang="en-US" dirty="0" smtClean="0">
                <a:solidFill>
                  <a:schemeClr val="bg1"/>
                </a:solidFill>
              </a:rPr>
              <a:t>stay</a:t>
            </a:r>
          </a:p>
          <a:p>
            <a:pPr marL="0" indent="0">
              <a:buNone/>
            </a:pPr>
            <a:r>
              <a:rPr lang="en-US" dirty="0" smtClean="0">
                <a:solidFill>
                  <a:schemeClr val="bg1"/>
                </a:solidFill>
              </a:rPr>
              <a:t>Camping</a:t>
            </a:r>
            <a:r>
              <a:rPr lang="en-US" dirty="0">
                <a:solidFill>
                  <a:schemeClr val="bg1"/>
                </a:solidFill>
              </a:rPr>
              <a:t>	</a:t>
            </a:r>
            <a:r>
              <a:rPr lang="en-US" dirty="0" smtClean="0">
                <a:solidFill>
                  <a:schemeClr val="bg1"/>
                </a:solidFill>
              </a:rPr>
              <a:t>	</a:t>
            </a:r>
            <a:r>
              <a:rPr lang="en-US" dirty="0">
                <a:solidFill>
                  <a:schemeClr val="bg1"/>
                </a:solidFill>
              </a:rPr>
              <a:t>	</a:t>
            </a:r>
            <a:r>
              <a:rPr lang="en-US" dirty="0" smtClean="0">
                <a:solidFill>
                  <a:schemeClr val="bg1"/>
                </a:solidFill>
              </a:rPr>
              <a:t>12</a:t>
            </a:r>
            <a:r>
              <a:rPr lang="en-US" dirty="0">
                <a:solidFill>
                  <a:schemeClr val="bg1"/>
                </a:solidFill>
              </a:rPr>
              <a:t>	</a:t>
            </a:r>
            <a:r>
              <a:rPr lang="en-US" dirty="0" smtClean="0">
                <a:solidFill>
                  <a:schemeClr val="bg1"/>
                </a:solidFill>
              </a:rPr>
              <a:t>100%</a:t>
            </a:r>
            <a:r>
              <a:rPr lang="en-US" dirty="0">
                <a:solidFill>
                  <a:schemeClr val="bg1"/>
                </a:solidFill>
              </a:rPr>
              <a:t>	</a:t>
            </a:r>
            <a:r>
              <a:rPr lang="en-US" dirty="0" smtClean="0">
                <a:solidFill>
                  <a:schemeClr val="bg1"/>
                </a:solidFill>
              </a:rPr>
              <a:t>	720 minutes</a:t>
            </a:r>
            <a:endParaRPr lang="en-US" dirty="0">
              <a:solidFill>
                <a:schemeClr val="bg1"/>
              </a:solidFill>
            </a:endParaRPr>
          </a:p>
          <a:p>
            <a:pPr marL="0" indent="0">
              <a:buNone/>
            </a:pPr>
            <a:r>
              <a:rPr lang="en-US" dirty="0">
                <a:solidFill>
                  <a:schemeClr val="bg1"/>
                </a:solidFill>
              </a:rPr>
              <a:t>Picnicking	</a:t>
            </a:r>
            <a:r>
              <a:rPr lang="en-US" dirty="0" smtClean="0">
                <a:solidFill>
                  <a:schemeClr val="bg1"/>
                </a:solidFill>
              </a:rPr>
              <a:t>		 1</a:t>
            </a:r>
            <a:r>
              <a:rPr lang="en-US" dirty="0">
                <a:solidFill>
                  <a:schemeClr val="bg1"/>
                </a:solidFill>
              </a:rPr>
              <a:t>	</a:t>
            </a:r>
            <a:r>
              <a:rPr lang="en-US" dirty="0" smtClean="0">
                <a:solidFill>
                  <a:schemeClr val="bg1"/>
                </a:solidFill>
              </a:rPr>
              <a:t>70%</a:t>
            </a:r>
            <a:r>
              <a:rPr lang="en-US" dirty="0">
                <a:solidFill>
                  <a:schemeClr val="bg1"/>
                </a:solidFill>
              </a:rPr>
              <a:t>	</a:t>
            </a:r>
            <a:r>
              <a:rPr lang="en-US" dirty="0" smtClean="0">
                <a:solidFill>
                  <a:schemeClr val="bg1"/>
                </a:solidFill>
              </a:rPr>
              <a:t>	  42 minutes</a:t>
            </a:r>
            <a:endParaRPr lang="en-US" dirty="0">
              <a:solidFill>
                <a:schemeClr val="bg1"/>
              </a:solidFill>
            </a:endParaRPr>
          </a:p>
          <a:p>
            <a:pPr marL="0" indent="0">
              <a:buNone/>
            </a:pPr>
            <a:r>
              <a:rPr lang="en-US" dirty="0" smtClean="0">
                <a:solidFill>
                  <a:schemeClr val="bg1"/>
                </a:solidFill>
              </a:rPr>
              <a:t>Social Gathering</a:t>
            </a:r>
            <a:r>
              <a:rPr lang="en-US" dirty="0">
                <a:solidFill>
                  <a:schemeClr val="bg1"/>
                </a:solidFill>
              </a:rPr>
              <a:t>	</a:t>
            </a:r>
            <a:r>
              <a:rPr lang="en-US" dirty="0" smtClean="0">
                <a:solidFill>
                  <a:schemeClr val="bg1"/>
                </a:solidFill>
              </a:rPr>
              <a:t>	 8</a:t>
            </a:r>
            <a:r>
              <a:rPr lang="en-US" dirty="0">
                <a:solidFill>
                  <a:schemeClr val="bg1"/>
                </a:solidFill>
              </a:rPr>
              <a:t>	</a:t>
            </a:r>
            <a:r>
              <a:rPr lang="en-US" dirty="0" smtClean="0">
                <a:solidFill>
                  <a:schemeClr val="bg1"/>
                </a:solidFill>
              </a:rPr>
              <a:t>50%	</a:t>
            </a:r>
            <a:r>
              <a:rPr lang="en-US" dirty="0">
                <a:solidFill>
                  <a:schemeClr val="bg1"/>
                </a:solidFill>
              </a:rPr>
              <a:t>	</a:t>
            </a:r>
            <a:r>
              <a:rPr lang="en-US" dirty="0" smtClean="0">
                <a:solidFill>
                  <a:schemeClr val="bg1"/>
                </a:solidFill>
              </a:rPr>
              <a:t> 240 minutes</a:t>
            </a:r>
          </a:p>
          <a:p>
            <a:pPr marL="0" indent="0">
              <a:buNone/>
            </a:pPr>
            <a:r>
              <a:rPr lang="en-US" dirty="0" smtClean="0">
                <a:solidFill>
                  <a:schemeClr val="bg1"/>
                </a:solidFill>
              </a:rPr>
              <a:t>Mountain biking		 6	85%		306 minutes</a:t>
            </a:r>
            <a:endParaRPr lang="en-US" dirty="0">
              <a:solidFill>
                <a:schemeClr val="bg1"/>
              </a:solidFill>
            </a:endParaRPr>
          </a:p>
          <a:p>
            <a:pPr marL="0" indent="0">
              <a:buNone/>
            </a:pPr>
            <a:endParaRPr lang="en-US" dirty="0" smtClean="0">
              <a:solidFill>
                <a:schemeClr val="bg1"/>
              </a:solidFill>
            </a:endParaRPr>
          </a:p>
          <a:p>
            <a:pPr marL="0" indent="0">
              <a:buNone/>
            </a:pPr>
            <a:r>
              <a:rPr lang="en-US" dirty="0" smtClean="0">
                <a:solidFill>
                  <a:schemeClr val="bg1"/>
                </a:solidFill>
              </a:rPr>
              <a:t>Total</a:t>
            </a:r>
            <a:r>
              <a:rPr lang="en-US" dirty="0">
                <a:solidFill>
                  <a:schemeClr val="bg1"/>
                </a:solidFill>
              </a:rPr>
              <a:t>		</a:t>
            </a:r>
            <a:r>
              <a:rPr lang="en-US" dirty="0" smtClean="0">
                <a:solidFill>
                  <a:schemeClr val="bg1"/>
                </a:solidFill>
              </a:rPr>
              <a:t>			</a:t>
            </a:r>
            <a:r>
              <a:rPr lang="en-US" dirty="0">
                <a:solidFill>
                  <a:schemeClr val="bg1"/>
                </a:solidFill>
              </a:rPr>
              <a:t>	</a:t>
            </a:r>
            <a:r>
              <a:rPr lang="en-US" dirty="0" smtClean="0">
                <a:solidFill>
                  <a:schemeClr val="bg1"/>
                </a:solidFill>
              </a:rPr>
              <a:t>	1308 </a:t>
            </a:r>
            <a:r>
              <a:rPr lang="en-US" dirty="0">
                <a:solidFill>
                  <a:schemeClr val="bg1"/>
                </a:solidFill>
              </a:rPr>
              <a:t>minutes</a:t>
            </a:r>
          </a:p>
          <a:p>
            <a:endParaRPr lang="en-US" dirty="0">
              <a:solidFill>
                <a:schemeClr val="bg1"/>
              </a:solidFill>
            </a:endParaRPr>
          </a:p>
          <a:p>
            <a:endParaRPr lang="en-US" dirty="0">
              <a:solidFill>
                <a:schemeClr val="bg1"/>
              </a:solidFill>
            </a:endParaRPr>
          </a:p>
        </p:txBody>
      </p:sp>
      <p:cxnSp>
        <p:nvCxnSpPr>
          <p:cNvPr id="5" name="Straight Connector 4"/>
          <p:cNvCxnSpPr/>
          <p:nvPr/>
        </p:nvCxnSpPr>
        <p:spPr>
          <a:xfrm>
            <a:off x="457200" y="3962400"/>
            <a:ext cx="81534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457200" y="6248400"/>
            <a:ext cx="4075539" cy="369332"/>
          </a:xfrm>
          <a:prstGeom prst="rect">
            <a:avLst/>
          </a:prstGeom>
          <a:noFill/>
        </p:spPr>
        <p:txBody>
          <a:bodyPr wrap="none" rtlCol="0">
            <a:spAutoFit/>
          </a:bodyPr>
          <a:lstStyle/>
          <a:p>
            <a:r>
              <a:rPr lang="en-US" b="1" dirty="0" smtClean="0">
                <a:solidFill>
                  <a:schemeClr val="bg1"/>
                </a:solidFill>
              </a:rPr>
              <a:t>(1308 min/60 min per hour = 21.8 hours)</a:t>
            </a:r>
            <a:endParaRPr lang="en-US" b="1" dirty="0">
              <a:solidFill>
                <a:schemeClr val="bg1"/>
              </a:solidFill>
            </a:endParaRPr>
          </a:p>
        </p:txBody>
      </p:sp>
    </p:spTree>
    <p:extLst>
      <p:ext uri="{BB962C8B-B14F-4D97-AF65-F5344CB8AC3E}">
        <p14:creationId xmlns:p14="http://schemas.microsoft.com/office/powerpoint/2010/main" val="1173148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1695450"/>
          </a:xfrm>
        </p:spPr>
        <p:txBody>
          <a:bodyPr>
            <a:normAutofit fontScale="90000"/>
          </a:bodyPr>
          <a:lstStyle/>
          <a:p>
            <a:pPr algn="l"/>
            <a:r>
              <a:rPr lang="en-US" dirty="0" smtClean="0">
                <a:solidFill>
                  <a:schemeClr val="bg1"/>
                </a:solidFill>
              </a:rPr>
              <a:t/>
            </a:r>
            <a:br>
              <a:rPr lang="en-US" dirty="0" smtClean="0">
                <a:solidFill>
                  <a:schemeClr val="bg1"/>
                </a:solidFill>
              </a:rPr>
            </a:br>
            <a:r>
              <a:rPr lang="en-US" dirty="0" smtClean="0">
                <a:solidFill>
                  <a:schemeClr val="bg1"/>
                </a:solidFill>
              </a:rPr>
              <a:t> </a:t>
            </a:r>
            <a:r>
              <a:rPr lang="en-US" dirty="0">
                <a:solidFill>
                  <a:schemeClr val="bg1"/>
                </a:solidFill>
              </a:rPr>
              <a:t>Let’s go </a:t>
            </a:r>
            <a:r>
              <a:rPr lang="en-US" dirty="0" smtClean="0">
                <a:solidFill>
                  <a:schemeClr val="bg1"/>
                </a:solidFill>
              </a:rPr>
              <a:t>camping somewhere else  </a:t>
            </a:r>
            <a:r>
              <a:rPr lang="en-US" sz="4900" dirty="0" smtClean="0">
                <a:solidFill>
                  <a:schemeClr val="bg1"/>
                </a:solidFill>
              </a:rPr>
              <a:t/>
            </a:r>
            <a:br>
              <a:rPr lang="en-US" sz="4900" dirty="0" smtClean="0">
                <a:solidFill>
                  <a:schemeClr val="bg1"/>
                </a:solidFill>
              </a:rPr>
            </a:br>
            <a:endParaRPr lang="en-US" sz="4900" dirty="0">
              <a:solidFill>
                <a:schemeClr val="bg1"/>
              </a:solidFill>
            </a:endParaRPr>
          </a:p>
        </p:txBody>
      </p:sp>
      <p:sp>
        <p:nvSpPr>
          <p:cNvPr id="3" name="Subtitle 2"/>
          <p:cNvSpPr>
            <a:spLocks noGrp="1"/>
          </p:cNvSpPr>
          <p:nvPr>
            <p:ph type="subTitle" idx="1"/>
          </p:nvPr>
        </p:nvSpPr>
        <p:spPr>
          <a:xfrm>
            <a:off x="533400" y="1295400"/>
            <a:ext cx="7772400" cy="4267200"/>
          </a:xfrm>
        </p:spPr>
        <p:txBody>
          <a:bodyPr>
            <a:normAutofit/>
          </a:bodyPr>
          <a:lstStyle/>
          <a:p>
            <a:pPr algn="l"/>
            <a:r>
              <a:rPr lang="en-US" sz="4400" dirty="0">
                <a:solidFill>
                  <a:prstClr val="black"/>
                </a:solidFill>
              </a:rPr>
              <a:t/>
            </a:r>
            <a:br>
              <a:rPr lang="en-US" sz="4400" dirty="0">
                <a:solidFill>
                  <a:prstClr val="black"/>
                </a:solidFill>
              </a:rPr>
            </a:br>
            <a:endParaRPr 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1447800"/>
            <a:ext cx="7219852" cy="47891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407402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solidFill>
                  <a:schemeClr val="bg1"/>
                </a:solidFill>
                <a:latin typeface="Roboto" panose="02000000000000000000" pitchFamily="2" charset="0"/>
                <a:ea typeface="Roboto" panose="02000000000000000000" pitchFamily="2" charset="0"/>
              </a:rPr>
              <a:t>Use might look like this</a:t>
            </a:r>
            <a:endParaRPr lang="en-US" dirty="0">
              <a:solidFill>
                <a:schemeClr val="bg1"/>
              </a:solidFill>
              <a:latin typeface="Roboto" panose="02000000000000000000" pitchFamily="2" charset="0"/>
              <a:ea typeface="Roboto" panose="02000000000000000000" pitchFamily="2" charset="0"/>
            </a:endParaRPr>
          </a:p>
        </p:txBody>
      </p:sp>
      <p:sp>
        <p:nvSpPr>
          <p:cNvPr id="3" name="Content Placeholder 2"/>
          <p:cNvSpPr>
            <a:spLocks noGrp="1"/>
          </p:cNvSpPr>
          <p:nvPr>
            <p:ph idx="1"/>
          </p:nvPr>
        </p:nvSpPr>
        <p:spPr>
          <a:xfrm>
            <a:off x="457200" y="1447800"/>
            <a:ext cx="8229600" cy="5029200"/>
          </a:xfrm>
        </p:spPr>
        <p:txBody>
          <a:bodyPr>
            <a:noAutofit/>
          </a:bodyPr>
          <a:lstStyle/>
          <a:p>
            <a:pPr>
              <a:spcBef>
                <a:spcPts val="0"/>
              </a:spcBef>
              <a:spcAft>
                <a:spcPts val="1800"/>
              </a:spcAft>
            </a:pPr>
            <a:r>
              <a:rPr lang="en-US" sz="2200" dirty="0">
                <a:solidFill>
                  <a:schemeClr val="bg1"/>
                </a:solidFill>
                <a:latin typeface="Roboto" panose="02000000000000000000" pitchFamily="2" charset="0"/>
                <a:ea typeface="Roboto" panose="02000000000000000000" pitchFamily="2" charset="0"/>
              </a:rPr>
              <a:t>Total </a:t>
            </a:r>
            <a:r>
              <a:rPr lang="en-US" sz="2200" b="1" dirty="0">
                <a:solidFill>
                  <a:schemeClr val="bg1"/>
                </a:solidFill>
                <a:latin typeface="Roboto" panose="02000000000000000000" pitchFamily="2" charset="0"/>
                <a:ea typeface="Roboto" panose="02000000000000000000" pitchFamily="2" charset="0"/>
              </a:rPr>
              <a:t>Camping</a:t>
            </a:r>
            <a:r>
              <a:rPr lang="en-US" sz="2200" dirty="0">
                <a:solidFill>
                  <a:schemeClr val="bg1"/>
                </a:solidFill>
                <a:latin typeface="Roboto" panose="02000000000000000000" pitchFamily="2" charset="0"/>
                <a:ea typeface="Roboto" panose="02000000000000000000" pitchFamily="2" charset="0"/>
              </a:rPr>
              <a:t> is about 30 hours and everyone </a:t>
            </a:r>
            <a:r>
              <a:rPr lang="en-US" sz="2200" dirty="0" smtClean="0">
                <a:solidFill>
                  <a:schemeClr val="bg1"/>
                </a:solidFill>
                <a:latin typeface="Roboto" panose="02000000000000000000" pitchFamily="2" charset="0"/>
                <a:ea typeface="Roboto" panose="02000000000000000000" pitchFamily="2" charset="0"/>
              </a:rPr>
              <a:t>participates</a:t>
            </a:r>
          </a:p>
          <a:p>
            <a:pPr>
              <a:spcBef>
                <a:spcPts val="0"/>
              </a:spcBef>
              <a:spcAft>
                <a:spcPts val="1800"/>
              </a:spcAft>
            </a:pPr>
            <a:r>
              <a:rPr lang="en-US" sz="2200" b="1" dirty="0" smtClean="0">
                <a:solidFill>
                  <a:schemeClr val="bg1"/>
                </a:solidFill>
                <a:latin typeface="Roboto" panose="02000000000000000000" pitchFamily="2" charset="0"/>
                <a:ea typeface="Roboto" panose="02000000000000000000" pitchFamily="2" charset="0"/>
              </a:rPr>
              <a:t>Picnicking</a:t>
            </a:r>
            <a:r>
              <a:rPr lang="en-US" sz="2200" dirty="0" smtClean="0">
                <a:solidFill>
                  <a:schemeClr val="bg1"/>
                </a:solidFill>
                <a:latin typeface="Roboto" panose="02000000000000000000" pitchFamily="2" charset="0"/>
                <a:ea typeface="Roboto" panose="02000000000000000000" pitchFamily="2" charset="0"/>
              </a:rPr>
              <a:t> </a:t>
            </a:r>
            <a:r>
              <a:rPr lang="en-US" sz="2200" dirty="0">
                <a:solidFill>
                  <a:schemeClr val="bg1"/>
                </a:solidFill>
                <a:latin typeface="Roboto" panose="02000000000000000000" pitchFamily="2" charset="0"/>
                <a:ea typeface="Roboto" panose="02000000000000000000" pitchFamily="2" charset="0"/>
              </a:rPr>
              <a:t>about </a:t>
            </a:r>
            <a:r>
              <a:rPr lang="en-US" sz="2200" dirty="0" smtClean="0">
                <a:solidFill>
                  <a:schemeClr val="bg1"/>
                </a:solidFill>
                <a:latin typeface="Roboto" panose="02000000000000000000" pitchFamily="2" charset="0"/>
                <a:ea typeface="Roboto" panose="02000000000000000000" pitchFamily="2" charset="0"/>
              </a:rPr>
              <a:t>five hours </a:t>
            </a:r>
            <a:r>
              <a:rPr lang="en-US" sz="2200" dirty="0">
                <a:solidFill>
                  <a:schemeClr val="bg1"/>
                </a:solidFill>
                <a:latin typeface="Roboto" panose="02000000000000000000" pitchFamily="2" charset="0"/>
                <a:ea typeface="Roboto" panose="02000000000000000000" pitchFamily="2" charset="0"/>
              </a:rPr>
              <a:t>total and everyone does </a:t>
            </a:r>
            <a:r>
              <a:rPr lang="en-US" sz="2200" dirty="0" smtClean="0">
                <a:solidFill>
                  <a:schemeClr val="bg1"/>
                </a:solidFill>
                <a:latin typeface="Roboto" panose="02000000000000000000" pitchFamily="2" charset="0"/>
                <a:ea typeface="Roboto" panose="02000000000000000000" pitchFamily="2" charset="0"/>
              </a:rPr>
              <a:t>that.</a:t>
            </a:r>
          </a:p>
          <a:p>
            <a:pPr>
              <a:spcBef>
                <a:spcPts val="0"/>
              </a:spcBef>
              <a:spcAft>
                <a:spcPts val="1800"/>
              </a:spcAft>
            </a:pPr>
            <a:r>
              <a:rPr lang="en-US" sz="2200" b="1" dirty="0" smtClean="0">
                <a:solidFill>
                  <a:schemeClr val="bg1"/>
                </a:solidFill>
                <a:latin typeface="Roboto" panose="02000000000000000000" pitchFamily="2" charset="0"/>
                <a:ea typeface="Roboto" panose="02000000000000000000" pitchFamily="2" charset="0"/>
              </a:rPr>
              <a:t>Swimming</a:t>
            </a:r>
            <a:r>
              <a:rPr lang="en-US" sz="2200" dirty="0" smtClean="0">
                <a:solidFill>
                  <a:schemeClr val="bg1"/>
                </a:solidFill>
                <a:latin typeface="Roboto" panose="02000000000000000000" pitchFamily="2" charset="0"/>
                <a:ea typeface="Roboto" panose="02000000000000000000" pitchFamily="2" charset="0"/>
              </a:rPr>
              <a:t> </a:t>
            </a:r>
            <a:r>
              <a:rPr lang="en-US" sz="2200" dirty="0">
                <a:solidFill>
                  <a:schemeClr val="bg1"/>
                </a:solidFill>
                <a:latin typeface="Roboto" panose="02000000000000000000" pitchFamily="2" charset="0"/>
                <a:ea typeface="Roboto" panose="02000000000000000000" pitchFamily="2" charset="0"/>
              </a:rPr>
              <a:t>for </a:t>
            </a:r>
            <a:r>
              <a:rPr lang="en-US" sz="2200" dirty="0" smtClean="0">
                <a:solidFill>
                  <a:schemeClr val="bg1"/>
                </a:solidFill>
                <a:latin typeface="Roboto" panose="02000000000000000000" pitchFamily="2" charset="0"/>
                <a:ea typeface="Roboto" panose="02000000000000000000" pitchFamily="2" charset="0"/>
              </a:rPr>
              <a:t>two hours, </a:t>
            </a:r>
            <a:r>
              <a:rPr lang="en-US" sz="2200" dirty="0">
                <a:solidFill>
                  <a:schemeClr val="bg1"/>
                </a:solidFill>
                <a:latin typeface="Roboto" panose="02000000000000000000" pitchFamily="2" charset="0"/>
                <a:ea typeface="Roboto" panose="02000000000000000000" pitchFamily="2" charset="0"/>
              </a:rPr>
              <a:t>but only a quarter of them </a:t>
            </a:r>
            <a:r>
              <a:rPr lang="en-US" sz="2200" dirty="0" smtClean="0">
                <a:solidFill>
                  <a:schemeClr val="bg1"/>
                </a:solidFill>
                <a:latin typeface="Roboto" panose="02000000000000000000" pitchFamily="2" charset="0"/>
                <a:ea typeface="Roboto" panose="02000000000000000000" pitchFamily="2" charset="0"/>
              </a:rPr>
              <a:t>participate.</a:t>
            </a:r>
          </a:p>
          <a:p>
            <a:pPr>
              <a:spcBef>
                <a:spcPts val="0"/>
              </a:spcBef>
              <a:spcAft>
                <a:spcPts val="1800"/>
              </a:spcAft>
            </a:pPr>
            <a:r>
              <a:rPr lang="en-US" sz="2200" b="1" dirty="0" smtClean="0">
                <a:solidFill>
                  <a:schemeClr val="bg1"/>
                </a:solidFill>
                <a:latin typeface="Roboto" panose="02000000000000000000" pitchFamily="2" charset="0"/>
                <a:ea typeface="Roboto" panose="02000000000000000000" pitchFamily="2" charset="0"/>
              </a:rPr>
              <a:t>Fishing</a:t>
            </a:r>
            <a:r>
              <a:rPr lang="en-US" sz="2200" dirty="0">
                <a:solidFill>
                  <a:schemeClr val="bg1"/>
                </a:solidFill>
                <a:latin typeface="Roboto" panose="02000000000000000000" pitchFamily="2" charset="0"/>
                <a:ea typeface="Roboto" panose="02000000000000000000" pitchFamily="2" charset="0"/>
              </a:rPr>
              <a:t>, which is a much longer use at the site, might be </a:t>
            </a:r>
            <a:r>
              <a:rPr lang="en-US" sz="2200" dirty="0" smtClean="0">
                <a:solidFill>
                  <a:schemeClr val="bg1"/>
                </a:solidFill>
                <a:latin typeface="Roboto" panose="02000000000000000000" pitchFamily="2" charset="0"/>
                <a:ea typeface="Roboto" panose="02000000000000000000" pitchFamily="2" charset="0"/>
              </a:rPr>
              <a:t>10 </a:t>
            </a:r>
            <a:r>
              <a:rPr lang="en-US" sz="2200" dirty="0">
                <a:solidFill>
                  <a:schemeClr val="bg1"/>
                </a:solidFill>
                <a:latin typeface="Roboto" panose="02000000000000000000" pitchFamily="2" charset="0"/>
                <a:ea typeface="Roboto" panose="02000000000000000000" pitchFamily="2" charset="0"/>
              </a:rPr>
              <a:t>hours, but only half the people do </a:t>
            </a:r>
            <a:r>
              <a:rPr lang="en-US" sz="2200" dirty="0" smtClean="0">
                <a:solidFill>
                  <a:schemeClr val="bg1"/>
                </a:solidFill>
                <a:latin typeface="Roboto" panose="02000000000000000000" pitchFamily="2" charset="0"/>
                <a:ea typeface="Roboto" panose="02000000000000000000" pitchFamily="2" charset="0"/>
              </a:rPr>
              <a:t>that.</a:t>
            </a:r>
          </a:p>
          <a:p>
            <a:pPr>
              <a:spcBef>
                <a:spcPts val="0"/>
              </a:spcBef>
              <a:spcAft>
                <a:spcPts val="1800"/>
              </a:spcAft>
            </a:pPr>
            <a:r>
              <a:rPr lang="en-US" sz="2200" b="1" dirty="0" smtClean="0">
                <a:solidFill>
                  <a:schemeClr val="bg1"/>
                </a:solidFill>
                <a:latin typeface="Roboto" panose="02000000000000000000" pitchFamily="2" charset="0"/>
                <a:ea typeface="Roboto" panose="02000000000000000000" pitchFamily="2" charset="0"/>
              </a:rPr>
              <a:t>Hiking</a:t>
            </a:r>
            <a:r>
              <a:rPr lang="en-US" sz="2200" dirty="0" smtClean="0">
                <a:solidFill>
                  <a:schemeClr val="bg1"/>
                </a:solidFill>
                <a:latin typeface="Roboto" panose="02000000000000000000" pitchFamily="2" charset="0"/>
                <a:ea typeface="Roboto" panose="02000000000000000000" pitchFamily="2" charset="0"/>
              </a:rPr>
              <a:t> </a:t>
            </a:r>
            <a:r>
              <a:rPr lang="en-US" sz="2200" dirty="0">
                <a:solidFill>
                  <a:schemeClr val="bg1"/>
                </a:solidFill>
                <a:latin typeface="Roboto" panose="02000000000000000000" pitchFamily="2" charset="0"/>
                <a:ea typeface="Roboto" panose="02000000000000000000" pitchFamily="2" charset="0"/>
              </a:rPr>
              <a:t>around the area exploring, might be </a:t>
            </a:r>
            <a:r>
              <a:rPr lang="en-US" sz="2200" dirty="0" smtClean="0">
                <a:solidFill>
                  <a:schemeClr val="bg1"/>
                </a:solidFill>
                <a:latin typeface="Roboto" panose="02000000000000000000" pitchFamily="2" charset="0"/>
                <a:ea typeface="Roboto" panose="02000000000000000000" pitchFamily="2" charset="0"/>
              </a:rPr>
              <a:t>eight hours during their stay, </a:t>
            </a:r>
            <a:r>
              <a:rPr lang="en-US" sz="2200" dirty="0">
                <a:solidFill>
                  <a:schemeClr val="bg1"/>
                </a:solidFill>
                <a:latin typeface="Roboto" panose="02000000000000000000" pitchFamily="2" charset="0"/>
                <a:ea typeface="Roboto" panose="02000000000000000000" pitchFamily="2" charset="0"/>
              </a:rPr>
              <a:t>but only half of them do </a:t>
            </a:r>
            <a:r>
              <a:rPr lang="en-US" sz="2200" dirty="0" smtClean="0">
                <a:solidFill>
                  <a:schemeClr val="bg1"/>
                </a:solidFill>
                <a:latin typeface="Roboto" panose="02000000000000000000" pitchFamily="2" charset="0"/>
                <a:ea typeface="Roboto" panose="02000000000000000000" pitchFamily="2" charset="0"/>
              </a:rPr>
              <a:t>that.</a:t>
            </a:r>
          </a:p>
          <a:p>
            <a:pPr>
              <a:spcBef>
                <a:spcPts val="0"/>
              </a:spcBef>
              <a:spcAft>
                <a:spcPts val="1800"/>
              </a:spcAft>
            </a:pPr>
            <a:r>
              <a:rPr lang="en-US" sz="2200" b="1" dirty="0" smtClean="0">
                <a:solidFill>
                  <a:schemeClr val="bg1"/>
                </a:solidFill>
                <a:latin typeface="Roboto" panose="02000000000000000000" pitchFamily="2" charset="0"/>
                <a:ea typeface="Roboto" panose="02000000000000000000" pitchFamily="2" charset="0"/>
              </a:rPr>
              <a:t>General </a:t>
            </a:r>
            <a:r>
              <a:rPr lang="en-US" sz="2200" b="1" dirty="0">
                <a:solidFill>
                  <a:schemeClr val="bg1"/>
                </a:solidFill>
                <a:latin typeface="Roboto" panose="02000000000000000000" pitchFamily="2" charset="0"/>
                <a:ea typeface="Roboto" panose="02000000000000000000" pitchFamily="2" charset="0"/>
              </a:rPr>
              <a:t>playing in the water</a:t>
            </a:r>
            <a:r>
              <a:rPr lang="en-US" sz="2200" dirty="0">
                <a:solidFill>
                  <a:schemeClr val="bg1"/>
                </a:solidFill>
                <a:latin typeface="Roboto" panose="02000000000000000000" pitchFamily="2" charset="0"/>
                <a:ea typeface="Roboto" panose="02000000000000000000" pitchFamily="2" charset="0"/>
              </a:rPr>
              <a:t>, although a high percentage do that, they only do it for about </a:t>
            </a:r>
            <a:r>
              <a:rPr lang="en-US" sz="2200" dirty="0" smtClean="0">
                <a:solidFill>
                  <a:schemeClr val="bg1"/>
                </a:solidFill>
                <a:latin typeface="Roboto" panose="02000000000000000000" pitchFamily="2" charset="0"/>
                <a:ea typeface="Roboto" panose="02000000000000000000" pitchFamily="2" charset="0"/>
              </a:rPr>
              <a:t>four </a:t>
            </a:r>
            <a:r>
              <a:rPr lang="en-US" sz="2200" dirty="0">
                <a:solidFill>
                  <a:schemeClr val="bg1"/>
                </a:solidFill>
                <a:latin typeface="Roboto" panose="02000000000000000000" pitchFamily="2" charset="0"/>
                <a:ea typeface="Roboto" panose="02000000000000000000" pitchFamily="2" charset="0"/>
              </a:rPr>
              <a:t>hours.</a:t>
            </a:r>
            <a:endParaRPr lang="en-US" sz="2200" dirty="0">
              <a:solidFill>
                <a:schemeClr val="bg1"/>
              </a:solidFill>
              <a:effectLst/>
              <a:latin typeface="Roboto" panose="02000000000000000000" pitchFamily="2" charset="0"/>
              <a:ea typeface="Roboto" panose="02000000000000000000" pitchFamily="2" charset="0"/>
            </a:endParaRPr>
          </a:p>
        </p:txBody>
      </p:sp>
    </p:spTree>
    <p:extLst>
      <p:ext uri="{BB962C8B-B14F-4D97-AF65-F5344CB8AC3E}">
        <p14:creationId xmlns:p14="http://schemas.microsoft.com/office/powerpoint/2010/main" val="2107892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447801"/>
          </a:xfrm>
        </p:spPr>
        <p:txBody>
          <a:bodyPr>
            <a:normAutofit fontScale="90000"/>
          </a:bodyPr>
          <a:lstStyle/>
          <a:p>
            <a:r>
              <a:rPr lang="en-US" dirty="0" smtClean="0">
                <a:solidFill>
                  <a:schemeClr val="bg1"/>
                </a:solidFill>
              </a:rPr>
              <a:t>Overnight Visitor </a:t>
            </a:r>
            <a:r>
              <a:rPr lang="en-US" dirty="0">
                <a:solidFill>
                  <a:schemeClr val="bg1"/>
                </a:solidFill>
              </a:rPr>
              <a:t>Use </a:t>
            </a:r>
            <a:r>
              <a:rPr lang="en-US" dirty="0" smtClean="0">
                <a:solidFill>
                  <a:schemeClr val="bg1"/>
                </a:solidFill>
              </a:rPr>
              <a:t>Formula Worksheet</a:t>
            </a:r>
            <a:r>
              <a:rPr lang="en-US" dirty="0">
                <a:solidFill>
                  <a:schemeClr val="bg1"/>
                </a:solidFill>
              </a:rPr>
              <a:t/>
            </a:r>
            <a:br>
              <a:rPr lang="en-US" dirty="0">
                <a:solidFill>
                  <a:schemeClr val="bg1"/>
                </a:solidFill>
              </a:rPr>
            </a:br>
            <a:endParaRPr lang="en-US" dirty="0">
              <a:solidFill>
                <a:schemeClr val="bg1"/>
              </a:solidFill>
            </a:endParaRPr>
          </a:p>
        </p:txBody>
      </p:sp>
      <p:sp>
        <p:nvSpPr>
          <p:cNvPr id="3" name="Content Placeholder 2"/>
          <p:cNvSpPr>
            <a:spLocks noGrp="1"/>
          </p:cNvSpPr>
          <p:nvPr>
            <p:ph idx="1"/>
          </p:nvPr>
        </p:nvSpPr>
        <p:spPr>
          <a:xfrm>
            <a:off x="457200" y="1798637"/>
            <a:ext cx="8229600" cy="4525963"/>
          </a:xfrm>
        </p:spPr>
        <p:txBody>
          <a:bodyPr>
            <a:normAutofit fontScale="55000" lnSpcReduction="20000"/>
          </a:bodyPr>
          <a:lstStyle/>
          <a:p>
            <a:endParaRPr lang="en-US" dirty="0">
              <a:solidFill>
                <a:schemeClr val="bg1"/>
              </a:solidFill>
            </a:endParaRPr>
          </a:p>
          <a:p>
            <a:pPr marL="0" indent="0">
              <a:buNone/>
            </a:pPr>
            <a:r>
              <a:rPr lang="en-US" dirty="0" smtClean="0">
                <a:solidFill>
                  <a:schemeClr val="bg1"/>
                </a:solidFill>
              </a:rPr>
              <a:t>Site Name</a:t>
            </a:r>
            <a:r>
              <a:rPr lang="en-US" dirty="0">
                <a:solidFill>
                  <a:schemeClr val="bg1"/>
                </a:solidFill>
              </a:rPr>
              <a:t>: </a:t>
            </a:r>
            <a:r>
              <a:rPr lang="en-US" dirty="0" smtClean="0">
                <a:solidFill>
                  <a:schemeClr val="bg1"/>
                </a:solidFill>
              </a:rPr>
              <a:t>Loon Lake Campground </a:t>
            </a:r>
            <a:endParaRPr lang="en-US" dirty="0">
              <a:solidFill>
                <a:schemeClr val="bg1"/>
              </a:solidFill>
            </a:endParaRPr>
          </a:p>
          <a:p>
            <a:pPr marL="0" indent="0">
              <a:buNone/>
            </a:pPr>
            <a:r>
              <a:rPr lang="en-US" dirty="0" smtClean="0">
                <a:solidFill>
                  <a:schemeClr val="bg1"/>
                </a:solidFill>
              </a:rPr>
              <a:t>Formula Name: Loon Lake Campground</a:t>
            </a:r>
          </a:p>
          <a:p>
            <a:pPr marL="0" indent="0">
              <a:buNone/>
            </a:pPr>
            <a:endParaRPr lang="en-US" dirty="0">
              <a:solidFill>
                <a:schemeClr val="bg1"/>
              </a:solidFill>
            </a:endParaRPr>
          </a:p>
          <a:p>
            <a:pPr marL="0" indent="0">
              <a:buNone/>
            </a:pPr>
            <a:r>
              <a:rPr lang="en-US" dirty="0" smtClean="0">
                <a:solidFill>
                  <a:schemeClr val="bg1"/>
                </a:solidFill>
              </a:rPr>
              <a:t>Average </a:t>
            </a:r>
            <a:r>
              <a:rPr lang="en-US" dirty="0">
                <a:solidFill>
                  <a:schemeClr val="bg1"/>
                </a:solidFill>
              </a:rPr>
              <a:t>visitor </a:t>
            </a:r>
            <a:r>
              <a:rPr lang="en-US" dirty="0" smtClean="0">
                <a:solidFill>
                  <a:schemeClr val="bg1"/>
                </a:solidFill>
              </a:rPr>
              <a:t>stay:  48 hours</a:t>
            </a:r>
          </a:p>
          <a:p>
            <a:pPr marL="0" indent="0">
              <a:buNone/>
            </a:pPr>
            <a:endParaRPr lang="en-US" dirty="0">
              <a:solidFill>
                <a:schemeClr val="bg1"/>
              </a:solidFill>
            </a:endParaRPr>
          </a:p>
          <a:p>
            <a:pPr marL="0" indent="0">
              <a:buNone/>
            </a:pPr>
            <a:r>
              <a:rPr lang="en-US" dirty="0">
                <a:solidFill>
                  <a:schemeClr val="bg1"/>
                </a:solidFill>
              </a:rPr>
              <a:t>Visitor Activity	</a:t>
            </a:r>
            <a:r>
              <a:rPr lang="en-US" dirty="0" smtClean="0">
                <a:solidFill>
                  <a:schemeClr val="bg1"/>
                </a:solidFill>
              </a:rPr>
              <a:t>	Average </a:t>
            </a:r>
            <a:r>
              <a:rPr lang="en-US" dirty="0">
                <a:solidFill>
                  <a:schemeClr val="bg1"/>
                </a:solidFill>
              </a:rPr>
              <a:t>Hours	Percentage	Average </a:t>
            </a:r>
            <a:r>
              <a:rPr lang="en-US" dirty="0" smtClean="0">
                <a:solidFill>
                  <a:schemeClr val="bg1"/>
                </a:solidFill>
              </a:rPr>
              <a:t>stay</a:t>
            </a:r>
          </a:p>
          <a:p>
            <a:pPr marL="0" indent="0">
              <a:buNone/>
            </a:pPr>
            <a:r>
              <a:rPr lang="en-US" dirty="0" smtClean="0">
                <a:solidFill>
                  <a:schemeClr val="bg1"/>
                </a:solidFill>
              </a:rPr>
              <a:t>Camping</a:t>
            </a:r>
            <a:r>
              <a:rPr lang="en-US" dirty="0">
                <a:solidFill>
                  <a:schemeClr val="bg1"/>
                </a:solidFill>
              </a:rPr>
              <a:t>	</a:t>
            </a:r>
            <a:r>
              <a:rPr lang="en-US" dirty="0" smtClean="0">
                <a:solidFill>
                  <a:schemeClr val="bg1"/>
                </a:solidFill>
              </a:rPr>
              <a:t>	</a:t>
            </a:r>
            <a:r>
              <a:rPr lang="en-US" dirty="0">
                <a:solidFill>
                  <a:schemeClr val="bg1"/>
                </a:solidFill>
              </a:rPr>
              <a:t>	</a:t>
            </a:r>
            <a:r>
              <a:rPr lang="en-US" dirty="0" smtClean="0">
                <a:solidFill>
                  <a:schemeClr val="bg1"/>
                </a:solidFill>
              </a:rPr>
              <a:t>	30</a:t>
            </a:r>
            <a:r>
              <a:rPr lang="en-US" dirty="0">
                <a:solidFill>
                  <a:schemeClr val="bg1"/>
                </a:solidFill>
              </a:rPr>
              <a:t>	</a:t>
            </a:r>
            <a:r>
              <a:rPr lang="en-US" dirty="0" smtClean="0">
                <a:solidFill>
                  <a:schemeClr val="bg1"/>
                </a:solidFill>
              </a:rPr>
              <a:t>100%</a:t>
            </a:r>
            <a:r>
              <a:rPr lang="en-US" dirty="0">
                <a:solidFill>
                  <a:schemeClr val="bg1"/>
                </a:solidFill>
              </a:rPr>
              <a:t>		</a:t>
            </a:r>
            <a:r>
              <a:rPr lang="en-US" dirty="0" smtClean="0">
                <a:solidFill>
                  <a:schemeClr val="bg1"/>
                </a:solidFill>
              </a:rPr>
              <a:t>1800 minutes</a:t>
            </a:r>
            <a:endParaRPr lang="en-US" dirty="0">
              <a:solidFill>
                <a:schemeClr val="bg1"/>
              </a:solidFill>
            </a:endParaRPr>
          </a:p>
          <a:p>
            <a:pPr marL="0" indent="0">
              <a:buNone/>
            </a:pPr>
            <a:r>
              <a:rPr lang="en-US" dirty="0">
                <a:solidFill>
                  <a:schemeClr val="bg1"/>
                </a:solidFill>
              </a:rPr>
              <a:t>Picnicking	</a:t>
            </a:r>
            <a:r>
              <a:rPr lang="en-US" dirty="0" smtClean="0">
                <a:solidFill>
                  <a:schemeClr val="bg1"/>
                </a:solidFill>
              </a:rPr>
              <a:t>		  5</a:t>
            </a:r>
            <a:r>
              <a:rPr lang="en-US" dirty="0">
                <a:solidFill>
                  <a:schemeClr val="bg1"/>
                </a:solidFill>
              </a:rPr>
              <a:t>	</a:t>
            </a:r>
            <a:r>
              <a:rPr lang="en-US" dirty="0" smtClean="0">
                <a:solidFill>
                  <a:schemeClr val="bg1"/>
                </a:solidFill>
              </a:rPr>
              <a:t>100%</a:t>
            </a:r>
            <a:r>
              <a:rPr lang="en-US" dirty="0">
                <a:solidFill>
                  <a:schemeClr val="bg1"/>
                </a:solidFill>
              </a:rPr>
              <a:t>	</a:t>
            </a:r>
            <a:r>
              <a:rPr lang="en-US" dirty="0" smtClean="0">
                <a:solidFill>
                  <a:schemeClr val="bg1"/>
                </a:solidFill>
              </a:rPr>
              <a:t>	  300 minutes</a:t>
            </a:r>
          </a:p>
          <a:p>
            <a:pPr marL="0" indent="0">
              <a:buNone/>
            </a:pPr>
            <a:r>
              <a:rPr lang="en-US" dirty="0" smtClean="0">
                <a:solidFill>
                  <a:schemeClr val="bg1"/>
                </a:solidFill>
              </a:rPr>
              <a:t>Swimming			  2	25%		    30 minutes</a:t>
            </a:r>
            <a:endParaRPr lang="en-US" dirty="0">
              <a:solidFill>
                <a:schemeClr val="bg1"/>
              </a:solidFill>
            </a:endParaRPr>
          </a:p>
          <a:p>
            <a:pPr marL="0" indent="0">
              <a:buNone/>
            </a:pPr>
            <a:r>
              <a:rPr lang="en-US" dirty="0" smtClean="0">
                <a:solidFill>
                  <a:schemeClr val="bg1"/>
                </a:solidFill>
              </a:rPr>
              <a:t>Fishing		</a:t>
            </a:r>
            <a:r>
              <a:rPr lang="en-US" dirty="0">
                <a:solidFill>
                  <a:schemeClr val="bg1"/>
                </a:solidFill>
              </a:rPr>
              <a:t>	</a:t>
            </a:r>
            <a:r>
              <a:rPr lang="en-US" dirty="0" smtClean="0">
                <a:solidFill>
                  <a:schemeClr val="bg1"/>
                </a:solidFill>
              </a:rPr>
              <a:t>	10</a:t>
            </a:r>
            <a:r>
              <a:rPr lang="en-US" dirty="0">
                <a:solidFill>
                  <a:schemeClr val="bg1"/>
                </a:solidFill>
              </a:rPr>
              <a:t>	</a:t>
            </a:r>
            <a:r>
              <a:rPr lang="en-US" dirty="0" smtClean="0">
                <a:solidFill>
                  <a:schemeClr val="bg1"/>
                </a:solidFill>
              </a:rPr>
              <a:t>50%	</a:t>
            </a:r>
            <a:r>
              <a:rPr lang="en-US" dirty="0">
                <a:solidFill>
                  <a:schemeClr val="bg1"/>
                </a:solidFill>
              </a:rPr>
              <a:t>	</a:t>
            </a:r>
            <a:r>
              <a:rPr lang="en-US" dirty="0" smtClean="0">
                <a:solidFill>
                  <a:schemeClr val="bg1"/>
                </a:solidFill>
              </a:rPr>
              <a:t>  300 minutes</a:t>
            </a:r>
          </a:p>
          <a:p>
            <a:pPr marL="0" indent="0">
              <a:buNone/>
            </a:pPr>
            <a:r>
              <a:rPr lang="en-US" dirty="0" smtClean="0">
                <a:solidFill>
                  <a:schemeClr val="bg1"/>
                </a:solidFill>
              </a:rPr>
              <a:t>Hiking				  8	50%		  240 minutes</a:t>
            </a:r>
          </a:p>
          <a:p>
            <a:pPr marL="0" indent="0">
              <a:buNone/>
            </a:pPr>
            <a:r>
              <a:rPr lang="en-US" dirty="0" smtClean="0">
                <a:solidFill>
                  <a:schemeClr val="bg1"/>
                </a:solidFill>
              </a:rPr>
              <a:t>Water Play			  4	</a:t>
            </a:r>
            <a:r>
              <a:rPr lang="en-US" dirty="0">
                <a:solidFill>
                  <a:schemeClr val="bg1"/>
                </a:solidFill>
              </a:rPr>
              <a:t>100%		</a:t>
            </a:r>
            <a:r>
              <a:rPr lang="en-US" dirty="0" smtClean="0">
                <a:solidFill>
                  <a:schemeClr val="bg1"/>
                </a:solidFill>
              </a:rPr>
              <a:t>  240 </a:t>
            </a:r>
            <a:r>
              <a:rPr lang="en-US" dirty="0">
                <a:solidFill>
                  <a:schemeClr val="bg1"/>
                </a:solidFill>
              </a:rPr>
              <a:t>minutes</a:t>
            </a:r>
          </a:p>
          <a:p>
            <a:pPr marL="0" indent="0">
              <a:buNone/>
            </a:pPr>
            <a:endParaRPr lang="en-US" dirty="0">
              <a:solidFill>
                <a:schemeClr val="bg1"/>
              </a:solidFill>
            </a:endParaRPr>
          </a:p>
          <a:p>
            <a:pPr marL="0" indent="0">
              <a:buNone/>
            </a:pPr>
            <a:endParaRPr lang="en-US" dirty="0" smtClean="0">
              <a:solidFill>
                <a:schemeClr val="bg1"/>
              </a:solidFill>
            </a:endParaRPr>
          </a:p>
          <a:p>
            <a:pPr marL="0" indent="0">
              <a:buNone/>
            </a:pPr>
            <a:r>
              <a:rPr lang="en-US" dirty="0" smtClean="0">
                <a:solidFill>
                  <a:schemeClr val="bg1"/>
                </a:solidFill>
              </a:rPr>
              <a:t>Total</a:t>
            </a:r>
            <a:r>
              <a:rPr lang="en-US" dirty="0">
                <a:solidFill>
                  <a:schemeClr val="bg1"/>
                </a:solidFill>
              </a:rPr>
              <a:t>		</a:t>
            </a:r>
            <a:r>
              <a:rPr lang="en-US" dirty="0" smtClean="0">
                <a:solidFill>
                  <a:schemeClr val="bg1"/>
                </a:solidFill>
              </a:rPr>
              <a:t>			</a:t>
            </a:r>
            <a:r>
              <a:rPr lang="en-US" dirty="0">
                <a:solidFill>
                  <a:schemeClr val="bg1"/>
                </a:solidFill>
              </a:rPr>
              <a:t>	</a:t>
            </a:r>
            <a:r>
              <a:rPr lang="en-US" dirty="0" smtClean="0">
                <a:solidFill>
                  <a:schemeClr val="bg1"/>
                </a:solidFill>
              </a:rPr>
              <a:t>	2,910 </a:t>
            </a:r>
            <a:r>
              <a:rPr lang="en-US" dirty="0">
                <a:solidFill>
                  <a:schemeClr val="bg1"/>
                </a:solidFill>
              </a:rPr>
              <a:t>minutes</a:t>
            </a:r>
          </a:p>
          <a:p>
            <a:endParaRPr lang="en-US" dirty="0">
              <a:solidFill>
                <a:schemeClr val="bg1"/>
              </a:solidFill>
            </a:endParaRPr>
          </a:p>
          <a:p>
            <a:endParaRPr lang="en-US" dirty="0">
              <a:solidFill>
                <a:schemeClr val="bg1"/>
              </a:solidFill>
            </a:endParaRPr>
          </a:p>
        </p:txBody>
      </p:sp>
      <p:cxnSp>
        <p:nvCxnSpPr>
          <p:cNvPr id="5" name="Straight Connector 4"/>
          <p:cNvCxnSpPr/>
          <p:nvPr/>
        </p:nvCxnSpPr>
        <p:spPr>
          <a:xfrm>
            <a:off x="457200" y="3505200"/>
            <a:ext cx="81534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457200" y="6248400"/>
            <a:ext cx="4181337" cy="369332"/>
          </a:xfrm>
          <a:prstGeom prst="rect">
            <a:avLst/>
          </a:prstGeom>
          <a:noFill/>
        </p:spPr>
        <p:txBody>
          <a:bodyPr wrap="none" rtlCol="0">
            <a:spAutoFit/>
          </a:bodyPr>
          <a:lstStyle/>
          <a:p>
            <a:r>
              <a:rPr lang="en-US" b="1" dirty="0" smtClean="0">
                <a:solidFill>
                  <a:schemeClr val="bg1"/>
                </a:solidFill>
              </a:rPr>
              <a:t>(2910 min / 60 min per hour = 48.5 hours)</a:t>
            </a:r>
            <a:endParaRPr lang="en-US" b="1" dirty="0">
              <a:solidFill>
                <a:schemeClr val="bg1"/>
              </a:solidFill>
            </a:endParaRPr>
          </a:p>
        </p:txBody>
      </p:sp>
    </p:spTree>
    <p:extLst>
      <p:ext uri="{BB962C8B-B14F-4D97-AF65-F5344CB8AC3E}">
        <p14:creationId xmlns:p14="http://schemas.microsoft.com/office/powerpoint/2010/main" val="192448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1499</TotalTime>
  <Words>615</Words>
  <Application>Microsoft Office PowerPoint</Application>
  <PresentationFormat>On-screen Show (4:3)</PresentationFormat>
  <Paragraphs>67</Paragraphs>
  <Slides>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Roboto</vt:lpstr>
      <vt:lpstr>Office Theme</vt:lpstr>
      <vt:lpstr>Overnight Visitor Use Formulas</vt:lpstr>
      <vt:lpstr>Overnight Visitor Use Formula Worksheet </vt:lpstr>
      <vt:lpstr>  Let’s go camping somewhere else   </vt:lpstr>
      <vt:lpstr>Use might look like this</vt:lpstr>
      <vt:lpstr>Overnight Visitor Use Formula Worksheet </vt:lpstr>
    </vt:vector>
  </TitlesOfParts>
  <Company>Bureau of Land Management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Baker</dc:creator>
  <cp:lastModifiedBy>Brown, Michael B</cp:lastModifiedBy>
  <cp:revision>45</cp:revision>
  <cp:lastPrinted>2014-03-07T19:03:53Z</cp:lastPrinted>
  <dcterms:created xsi:type="dcterms:W3CDTF">2014-03-03T16:15:39Z</dcterms:created>
  <dcterms:modified xsi:type="dcterms:W3CDTF">2018-06-03T16:20:40Z</dcterms:modified>
</cp:coreProperties>
</file>