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5"/>
  </p:sldMasterIdLst>
  <p:sldIdLst>
    <p:sldId id="256" r:id="rId6"/>
    <p:sldId id="258" r:id="rId7"/>
    <p:sldId id="262" r:id="rId8"/>
    <p:sldId id="259" r:id="rId9"/>
    <p:sldId id="263" r:id="rId10"/>
    <p:sldId id="260" r:id="rId11"/>
    <p:sldId id="261" r:id="rId12"/>
    <p:sldId id="264" r:id="rId13"/>
    <p:sldId id="265" r:id="rId14"/>
    <p:sldId id="266" r:id="rId15"/>
    <p:sldId id="279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5" r:id="rId24"/>
    <p:sldId id="274" r:id="rId25"/>
    <p:sldId id="277" r:id="rId26"/>
    <p:sldId id="278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Roboto" panose="02000000000000000000" pitchFamily="2" charset="0"/>
      <p:regular r:id="rId40"/>
      <p:bold r:id="rId41"/>
      <p:italic r:id="rId42"/>
      <p:boldItalic r:id="rId43"/>
    </p:embeddedFont>
    <p:embeddedFont>
      <p:font typeface="Cambria Math" panose="02040503050406030204" pitchFamily="18" charset="0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3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BC64"/>
    <a:srgbClr val="93C94F"/>
    <a:srgbClr val="99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853" autoAdjust="0"/>
    <p:restoredTop sz="94660"/>
  </p:normalViewPr>
  <p:slideViewPr>
    <p:cSldViewPr>
      <p:cViewPr varScale="1">
        <p:scale>
          <a:sx n="105" d="100"/>
          <a:sy n="105" d="100"/>
        </p:scale>
        <p:origin x="2046" y="114"/>
      </p:cViewPr>
      <p:guideLst>
        <p:guide orient="horz" pos="143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4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7.fntdata"/><Relationship Id="rId47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font" Target="fonts/font3.fntdata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1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9.fntdata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8.fntdata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8E0C5-8ADB-48E2-85A7-B0CB1A219377}" type="datetimeFigureOut">
              <a:rPr lang="en-CA" smtClean="0"/>
              <a:t>24/05/2018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1C94-9C37-4FF0-8CA6-24330328645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9527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8E0C5-8ADB-48E2-85A7-B0CB1A219377}" type="datetimeFigureOut">
              <a:rPr lang="en-CA" smtClean="0"/>
              <a:t>24/05/2018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1C94-9C37-4FF0-8CA6-24330328645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0216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8E0C5-8ADB-48E2-85A7-B0CB1A219377}" type="datetimeFigureOut">
              <a:rPr lang="en-CA" smtClean="0"/>
              <a:t>24/05/2018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1C94-9C37-4FF0-8CA6-24330328645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1929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8E0C5-8ADB-48E2-85A7-B0CB1A219377}" type="datetimeFigureOut">
              <a:rPr lang="en-CA" smtClean="0"/>
              <a:t>24/05/2018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1C94-9C37-4FF0-8CA6-24330328645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79936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8E0C5-8ADB-48E2-85A7-B0CB1A219377}" type="datetimeFigureOut">
              <a:rPr lang="en-CA" smtClean="0"/>
              <a:t>24/05/2018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1C94-9C37-4FF0-8CA6-24330328645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675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8E0C5-8ADB-48E2-85A7-B0CB1A219377}" type="datetimeFigureOut">
              <a:rPr lang="en-CA" smtClean="0"/>
              <a:t>24/05/2018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1C94-9C37-4FF0-8CA6-24330328645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8414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8E0C5-8ADB-48E2-85A7-B0CB1A219377}" type="datetimeFigureOut">
              <a:rPr lang="en-CA" smtClean="0"/>
              <a:t>24/05/2018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1C94-9C37-4FF0-8CA6-24330328645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956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8E0C5-8ADB-48E2-85A7-B0CB1A219377}" type="datetimeFigureOut">
              <a:rPr lang="en-CA" smtClean="0"/>
              <a:t>24/05/2018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1C94-9C37-4FF0-8CA6-24330328645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4361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8E0C5-8ADB-48E2-85A7-B0CB1A219377}" type="datetimeFigureOut">
              <a:rPr lang="en-CA" smtClean="0"/>
              <a:t>24/05/2018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1C94-9C37-4FF0-8CA6-24330328645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8973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8E0C5-8ADB-48E2-85A7-B0CB1A219377}" type="datetimeFigureOut">
              <a:rPr lang="en-CA" smtClean="0"/>
              <a:t>24/05/2018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1C94-9C37-4FF0-8CA6-24330328645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0045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8E0C5-8ADB-48E2-85A7-B0CB1A219377}" type="datetimeFigureOut">
              <a:rPr lang="en-CA" smtClean="0"/>
              <a:t>24/05/2018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1C94-9C37-4FF0-8CA6-24330328645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4605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28E0C5-8ADB-48E2-85A7-B0CB1A219377}" type="datetimeFigureOut">
              <a:rPr lang="en-CA" smtClean="0"/>
              <a:t>24/05/2018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01C94-9C37-4FF0-8CA6-24330328645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43811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9512" y="931367"/>
            <a:ext cx="84249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Visitor Use Formulas</a:t>
            </a:r>
            <a:endParaRPr lang="en-CA" sz="44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61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12" y="836712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Why do we collect visitor information?</a:t>
            </a:r>
            <a:endParaRPr lang="en-CA" sz="3600" b="1" dirty="0">
              <a:solidFill>
                <a:schemeClr val="bg1">
                  <a:lumMod val="8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716016" y="2292499"/>
            <a:ext cx="4248472" cy="2376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FLPMA – Sec. 201 (a)</a:t>
            </a:r>
            <a:endParaRPr lang="en-US" dirty="0">
              <a:solidFill>
                <a:sysClr val="window" lastClr="FFFFFF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1900" i="1" dirty="0" smtClean="0">
                <a:solidFill>
                  <a:schemeClr val="bg1"/>
                </a:solidFill>
              </a:rPr>
              <a:t>The </a:t>
            </a:r>
            <a:r>
              <a:rPr lang="en-US" sz="1900" i="1" dirty="0">
                <a:solidFill>
                  <a:schemeClr val="bg1"/>
                </a:solidFill>
              </a:rPr>
              <a:t>Secretary shall prepare and maintain on </a:t>
            </a:r>
            <a:r>
              <a:rPr lang="en-US" sz="1900" b="1" i="1" dirty="0">
                <a:solidFill>
                  <a:schemeClr val="bg1"/>
                </a:solidFill>
              </a:rPr>
              <a:t>a continuing basis an inventory of all public lands and their resource</a:t>
            </a:r>
            <a:r>
              <a:rPr lang="en-US" sz="1900" i="1" dirty="0">
                <a:solidFill>
                  <a:schemeClr val="bg1"/>
                </a:solidFill>
              </a:rPr>
              <a:t> and other values (including, but not limited to, </a:t>
            </a:r>
            <a:r>
              <a:rPr lang="en-US" sz="1900" b="1" i="1" dirty="0">
                <a:solidFill>
                  <a:schemeClr val="bg1"/>
                </a:solidFill>
              </a:rPr>
              <a:t>outdoor recreation </a:t>
            </a:r>
            <a:r>
              <a:rPr lang="en-US" sz="1900" i="1" dirty="0">
                <a:solidFill>
                  <a:schemeClr val="bg1"/>
                </a:solidFill>
              </a:rPr>
              <a:t>and scenic values</a:t>
            </a:r>
            <a:r>
              <a:rPr lang="en-US" sz="1900" i="1" dirty="0" smtClean="0">
                <a:solidFill>
                  <a:schemeClr val="bg1"/>
                </a:solidFill>
              </a:rPr>
              <a:t>)</a:t>
            </a:r>
            <a:r>
              <a:rPr kumimoji="0" lang="en-US" sz="19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rPr>
              <a:t>.  </a:t>
            </a:r>
            <a:endParaRPr kumimoji="0" lang="en-US" sz="19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92170"/>
            <a:ext cx="4032448" cy="52238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1732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12" y="836712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Why do we collect visitor information?</a:t>
            </a:r>
            <a:endParaRPr lang="en-CA" sz="3600" b="1" dirty="0">
              <a:solidFill>
                <a:schemeClr val="bg1">
                  <a:lumMod val="8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72852" y="1844825"/>
            <a:ext cx="8131596" cy="30243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Visitor use is baseline information that allows us to;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track trends,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link recreation use to resource changes,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allocate/prioritize resources,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analyze administrative decisions, and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allows us to estimate the amount, type, and distribution of visitor use. 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8200" y="5190291"/>
            <a:ext cx="7838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This information is needed for revisions to management plans and to help make resource decisions.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6559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12" y="836712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Where do we collect this information?</a:t>
            </a:r>
            <a:endParaRPr lang="en-CA" sz="3600" b="1" dirty="0">
              <a:solidFill>
                <a:schemeClr val="bg1">
                  <a:lumMod val="8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67544" y="1700808"/>
            <a:ext cx="8136904" cy="266429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 smtClean="0">
                <a:solidFill>
                  <a:schemeClr val="bg1"/>
                </a:solidFill>
              </a:rPr>
              <a:t>It all starts with selecting a place to track visitor use.</a:t>
            </a:r>
          </a:p>
          <a:p>
            <a:r>
              <a:rPr lang="en-US" sz="2600" dirty="0" smtClean="0">
                <a:solidFill>
                  <a:schemeClr val="bg1"/>
                </a:solidFill>
              </a:rPr>
              <a:t>This can be a day use site, a campground, a river corridor, a fairly large area with multiple rec. sites, or an area where people visit but there are no recreation facilities.</a:t>
            </a:r>
            <a:endParaRPr lang="en-US" sz="2600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645024"/>
            <a:ext cx="3897180" cy="29228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797" y="3670176"/>
            <a:ext cx="1933331" cy="289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78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12" y="836712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Why do we need formulas?</a:t>
            </a:r>
            <a:endParaRPr lang="en-CA" sz="3600" b="1" dirty="0">
              <a:solidFill>
                <a:schemeClr val="bg1">
                  <a:lumMod val="8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772815"/>
            <a:ext cx="5071263" cy="468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03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12" y="836712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Why do we need formulas?</a:t>
            </a:r>
            <a:endParaRPr lang="en-CA" sz="3600" b="1" dirty="0">
              <a:solidFill>
                <a:schemeClr val="bg1">
                  <a:lumMod val="8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67544" y="1700808"/>
            <a:ext cx="8280920" cy="266429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 smtClean="0">
                <a:solidFill>
                  <a:schemeClr val="bg1"/>
                </a:solidFill>
              </a:rPr>
              <a:t>It helps tell the story of what visitors are doing on BLM lands without having to know what every visitor is doing.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87" y="3356992"/>
            <a:ext cx="3746661" cy="2921225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13" y="2924944"/>
            <a:ext cx="4209699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313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12" y="836712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Visitor Use Formulas – Easy as:</a:t>
            </a:r>
            <a:endParaRPr lang="en-CA" sz="3600" b="1" dirty="0">
              <a:solidFill>
                <a:schemeClr val="bg1">
                  <a:lumMod val="8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67544" y="1700808"/>
            <a:ext cx="8280920" cy="266429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sz="2600" dirty="0" smtClean="0">
                <a:solidFill>
                  <a:schemeClr val="bg1"/>
                </a:solidFill>
              </a:rPr>
              <a:t>Activities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 smtClean="0">
                <a:solidFill>
                  <a:schemeClr val="bg1"/>
                </a:solidFill>
              </a:rPr>
              <a:t>Average amount of time spent doing each activity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 smtClean="0">
                <a:solidFill>
                  <a:schemeClr val="bg1"/>
                </a:solidFill>
              </a:rPr>
              <a:t>Average percent of time visitors participate in each activity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717032"/>
            <a:ext cx="2036733" cy="20367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529">
            <a:off x="223691" y="3930994"/>
            <a:ext cx="2999492" cy="17984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68245">
            <a:off x="6032175" y="3736788"/>
            <a:ext cx="2592240" cy="2438400"/>
          </a:xfrm>
          <a:prstGeom prst="rect">
            <a:avLst/>
          </a:prstGeom>
          <a:effectLst>
            <a:reflection endPos="650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478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12" y="836712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Example – Simple Formula</a:t>
            </a:r>
            <a:endParaRPr lang="en-CA" sz="3600" b="1" dirty="0">
              <a:solidFill>
                <a:schemeClr val="bg1">
                  <a:lumMod val="8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95536" y="3284984"/>
            <a:ext cx="4104456" cy="266429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sz="2600" dirty="0" smtClean="0">
                <a:solidFill>
                  <a:schemeClr val="bg1"/>
                </a:solidFill>
              </a:rPr>
              <a:t>Activity: Hiking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 smtClean="0">
                <a:solidFill>
                  <a:schemeClr val="bg1"/>
                </a:solidFill>
              </a:rPr>
              <a:t>Average time: 0.5 hour (30 minutes)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 smtClean="0">
                <a:solidFill>
                  <a:schemeClr val="bg1"/>
                </a:solidFill>
              </a:rPr>
              <a:t>Percent Participation: 100 %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223" y="3212976"/>
            <a:ext cx="4445241" cy="296444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827584" y="1916832"/>
            <a:ext cx="784887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bg1"/>
                </a:solidFill>
              </a:rPr>
              <a:t>Our site is a hiking trail, where the average visit is 30 minutes, and everyone who visits hikes the trail.</a:t>
            </a:r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45208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12" y="836712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Formula – Red Gulch Dinosaur </a:t>
            </a:r>
            <a:r>
              <a:rPr lang="en-US" sz="3600" b="1" dirty="0" err="1" smtClean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Tracksite</a:t>
            </a:r>
            <a:endParaRPr lang="en-CA" sz="3600" b="1" dirty="0">
              <a:solidFill>
                <a:schemeClr val="bg1">
                  <a:lumMod val="8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79512" y="1517355"/>
            <a:ext cx="8712968" cy="304353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chemeClr val="bg1"/>
                </a:solidFill>
              </a:rPr>
              <a:t>Visitors are staying at the </a:t>
            </a:r>
            <a:r>
              <a:rPr lang="en-US" sz="2400" dirty="0" err="1" smtClean="0">
                <a:solidFill>
                  <a:schemeClr val="bg1"/>
                </a:solidFill>
              </a:rPr>
              <a:t>Tracksite</a:t>
            </a:r>
            <a:r>
              <a:rPr lang="en-US" sz="2400" dirty="0" smtClean="0">
                <a:solidFill>
                  <a:schemeClr val="bg1"/>
                </a:solidFill>
              </a:rPr>
              <a:t> for an hour (observations)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100% participate in viewing the interpretive exhibits and going to see the dinosaur tracks.  That takes them about 45 minutes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30% have snacks or a meal that takes them an hour to enjoy.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15% go geocaching and that takes about 15 minutes to locate and log the cache.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725144"/>
            <a:ext cx="2809031" cy="18708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190" y="4638188"/>
            <a:ext cx="2601290" cy="19486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4977154"/>
            <a:ext cx="2798142" cy="133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36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12" y="836712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Formula – Red Gulch Dinosaur </a:t>
            </a:r>
            <a:r>
              <a:rPr lang="en-US" sz="3600" b="1" dirty="0" err="1" smtClean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Tracksite</a:t>
            </a:r>
            <a:endParaRPr lang="en-CA" sz="3600" b="1" dirty="0">
              <a:solidFill>
                <a:schemeClr val="bg1">
                  <a:lumMod val="8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79512" y="1517355"/>
            <a:ext cx="8712968" cy="304353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chemeClr val="bg1"/>
                </a:solidFill>
              </a:rPr>
              <a:t>Let’s build a visitor formula which should: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include the main activities that we want or need to track and 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Should reflect the type and proportion of use that occurs.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The total number of visitor hours for the formula should be about the same as the average length of stay.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725144"/>
            <a:ext cx="2809031" cy="18708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190" y="4638188"/>
            <a:ext cx="2601290" cy="19486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4977154"/>
            <a:ext cx="2798142" cy="133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6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12" y="836712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Formula – Red Gulch Dinosaur </a:t>
            </a:r>
            <a:r>
              <a:rPr lang="en-US" sz="3600" b="1" dirty="0" err="1" smtClean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Tracksite</a:t>
            </a:r>
            <a:endParaRPr lang="en-CA" sz="3600" b="1" dirty="0">
              <a:solidFill>
                <a:schemeClr val="bg1">
                  <a:lumMod val="8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79512" y="1517355"/>
            <a:ext cx="8712968" cy="304353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chemeClr val="bg1"/>
                </a:solidFill>
              </a:rPr>
              <a:t>Let’s build a visitor formula which should: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include the main activities that we want or need to track and 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Should reflect the type and proportion of use that occurs.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The total number of visitor hours for the formula should be about the same as the average length of stay.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The total number of visitor hours for the formula should be about the same as the average length of stay.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725144"/>
            <a:ext cx="2809031" cy="18708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190" y="4638188"/>
            <a:ext cx="2601290" cy="19486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4977154"/>
            <a:ext cx="2798142" cy="133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79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9512" y="931367"/>
            <a:ext cx="84249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Visitor Use Formulas</a:t>
            </a:r>
            <a:endParaRPr lang="en-CA" sz="44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1547500"/>
            <a:ext cx="74168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Not as hard as they look</a:t>
            </a:r>
            <a:endParaRPr lang="en-CA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79512" y="2097665"/>
                <a:ext cx="8800358" cy="7552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pt-BR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pt-BR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pt-BR" i="1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pt-BR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pt-BR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pt-BR" i="1" smtClean="0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d>
                            <m:dPr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pt-BR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pt-BR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pt-BR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pt-BR" i="0" smtClean="0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f>
                                    <m:fPr>
                                      <m:ctrlPr>
                                        <a:rPr lang="pt-BR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pt-BR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pt-BR" i="1" smtClean="0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  <m:r>
                                        <a:rPr lang="pt-BR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num>
                                    <m:den>
                                      <m:r>
                                        <a:rPr lang="pt-BR" i="1" smtClean="0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den>
                                  </m:f>
                                </m:e>
                              </m:func>
                              <m:r>
                                <a:rPr lang="pt-BR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pt-BR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pt-BR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pt-BR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pt-BR" i="0" smtClean="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f>
                                    <m:fPr>
                                      <m:ctrlPr>
                                        <a:rPr lang="pt-BR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pt-BR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pt-BR" i="1" smtClean="0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  <m:r>
                                        <a:rPr lang="pt-BR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num>
                                    <m:den>
                                      <m:r>
                                        <a:rPr lang="pt-BR" i="1" smtClean="0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den>
                                  </m:f>
                                </m:e>
                              </m:func>
                            </m:e>
                          </m:d>
                        </m:e>
                      </m:nary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+</m:t>
                      </m:r>
                      <m:func>
                        <m:func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BR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func>
                      <m:r>
                        <a:rPr lang="el-GR" i="1">
                          <a:latin typeface="Cambria Math" panose="02040503050406030204" pitchFamily="18" charset="0"/>
                        </a:rPr>
                        <m:t>±</m:t>
                      </m:r>
                      <m:func>
                        <m:func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BR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</m:func>
                      <m:r>
                        <a:rPr lang="el-GR" i="1">
                          <a:latin typeface="Cambria Math" panose="02040503050406030204" pitchFamily="18" charset="0"/>
                        </a:rPr>
                        <m:t>=2</m:t>
                      </m:r>
                      <m:func>
                        <m:func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BR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d>
                            <m:d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</m:d>
                        </m:e>
                      </m:func>
                      <m:func>
                        <m:func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BR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f>
                            <m:f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d>
                            <m:d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∓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2097665"/>
                <a:ext cx="8800358" cy="75527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7943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12" y="836712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Formula – Red Gulch Dinosaur </a:t>
            </a:r>
            <a:r>
              <a:rPr lang="en-US" sz="3600" b="1" dirty="0" err="1" smtClean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Tracksite</a:t>
            </a:r>
            <a:endParaRPr lang="en-CA" sz="3600" b="1" dirty="0">
              <a:solidFill>
                <a:schemeClr val="bg1">
                  <a:lumMod val="8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79512" y="1517355"/>
            <a:ext cx="8712968" cy="90353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  <a:ea typeface="Calibri"/>
              </a:rPr>
              <a:t>If we add the average time for each activity, we get two hours which is twice as long as the average length of stay.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725144"/>
            <a:ext cx="2809031" cy="18708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190" y="4638188"/>
            <a:ext cx="2601290" cy="19486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4977154"/>
            <a:ext cx="2798142" cy="133216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5536" y="2708920"/>
            <a:ext cx="339272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Activity		Average Hours</a:t>
            </a:r>
          </a:p>
          <a:p>
            <a:pPr defTabSz="781050"/>
            <a:r>
              <a:rPr lang="en-US" dirty="0" smtClean="0">
                <a:solidFill>
                  <a:schemeClr val="bg1"/>
                </a:solidFill>
              </a:rPr>
              <a:t>Viewing			0.75</a:t>
            </a:r>
          </a:p>
          <a:p>
            <a:pPr defTabSz="781050"/>
            <a:r>
              <a:rPr lang="en-US" dirty="0" smtClean="0">
                <a:solidFill>
                  <a:schemeClr val="bg1"/>
                </a:solidFill>
              </a:rPr>
              <a:t>Picnicking		1.00</a:t>
            </a:r>
          </a:p>
          <a:p>
            <a:pPr defTabSz="781050"/>
            <a:r>
              <a:rPr lang="en-US" dirty="0" smtClean="0">
                <a:solidFill>
                  <a:schemeClr val="bg1"/>
                </a:solidFill>
              </a:rPr>
              <a:t>Geocaching		0.25</a:t>
            </a:r>
          </a:p>
          <a:p>
            <a:pPr defTabSz="781050"/>
            <a:endParaRPr lang="en-US" dirty="0">
              <a:solidFill>
                <a:schemeClr val="bg1"/>
              </a:solidFill>
            </a:endParaRPr>
          </a:p>
          <a:p>
            <a:pPr defTabSz="781050"/>
            <a:r>
              <a:rPr lang="en-US" dirty="0" smtClean="0">
                <a:solidFill>
                  <a:schemeClr val="bg1"/>
                </a:solidFill>
              </a:rPr>
              <a:t>Total			2.00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75892" y="2996952"/>
            <a:ext cx="3312368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69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12" y="836712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Formula – Red Gulch Dinosaur </a:t>
            </a:r>
            <a:r>
              <a:rPr lang="en-US" sz="3600" b="1" dirty="0" err="1" smtClean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Tracksite</a:t>
            </a:r>
            <a:endParaRPr lang="en-CA" sz="3600" b="1" dirty="0">
              <a:solidFill>
                <a:schemeClr val="bg1">
                  <a:lumMod val="8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79512" y="1517355"/>
            <a:ext cx="8712968" cy="119156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  <a:ea typeface="Calibri"/>
              </a:rPr>
              <a:t>But if we look at the visitor hours per user – which is the hours </a:t>
            </a:r>
            <a:r>
              <a:rPr lang="en-US" sz="2400" dirty="0" smtClean="0">
                <a:solidFill>
                  <a:schemeClr val="bg1"/>
                </a:solidFill>
                <a:ea typeface="Calibri"/>
              </a:rPr>
              <a:t>(x) times percent participation, </a:t>
            </a:r>
            <a:r>
              <a:rPr lang="en-US" sz="2400" dirty="0">
                <a:solidFill>
                  <a:schemeClr val="bg1"/>
                </a:solidFill>
                <a:ea typeface="Calibri"/>
              </a:rPr>
              <a:t>we get a total of 65 minutes as our length of stay – which  is about what we want.</a:t>
            </a:r>
            <a:endParaRPr lang="en-US" sz="2800" dirty="0">
              <a:solidFill>
                <a:schemeClr val="bg1"/>
              </a:solidFill>
              <a:latin typeface="Arial"/>
              <a:ea typeface="Calibri"/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725144"/>
            <a:ext cx="2809031" cy="18708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190" y="4638188"/>
            <a:ext cx="2601290" cy="19486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4977154"/>
            <a:ext cx="2798142" cy="133216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5536" y="2708920"/>
            <a:ext cx="692260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Activity		Average Hours  x	Percent   =	Average Stay</a:t>
            </a:r>
          </a:p>
          <a:p>
            <a:pPr defTabSz="781050"/>
            <a:r>
              <a:rPr lang="en-US" dirty="0" smtClean="0">
                <a:solidFill>
                  <a:schemeClr val="bg1"/>
                </a:solidFill>
              </a:rPr>
              <a:t>Viewing			0.75		100%		45 minutes</a:t>
            </a:r>
          </a:p>
          <a:p>
            <a:pPr defTabSz="781050"/>
            <a:r>
              <a:rPr lang="en-US" dirty="0" smtClean="0">
                <a:solidFill>
                  <a:schemeClr val="bg1"/>
                </a:solidFill>
              </a:rPr>
              <a:t>Picnicking		1.00		30%		18 minutes</a:t>
            </a:r>
          </a:p>
          <a:p>
            <a:pPr defTabSz="781050"/>
            <a:r>
              <a:rPr lang="en-US" dirty="0" smtClean="0">
                <a:solidFill>
                  <a:schemeClr val="bg1"/>
                </a:solidFill>
              </a:rPr>
              <a:t>Geocaching		0.25		15%		2 minutes</a:t>
            </a:r>
          </a:p>
          <a:p>
            <a:pPr defTabSz="781050"/>
            <a:endParaRPr lang="en-US" dirty="0">
              <a:solidFill>
                <a:schemeClr val="bg1"/>
              </a:solidFill>
            </a:endParaRPr>
          </a:p>
          <a:p>
            <a:pPr defTabSz="781050"/>
            <a:r>
              <a:rPr lang="en-US" dirty="0" smtClean="0">
                <a:solidFill>
                  <a:schemeClr val="bg1"/>
                </a:solidFill>
              </a:rPr>
              <a:t>Total							65 minutes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75892" y="2996952"/>
            <a:ext cx="726446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372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12" y="836712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Visitor Use Formula Worksheet</a:t>
            </a:r>
            <a:endParaRPr lang="en-CA" sz="3600" b="1" dirty="0">
              <a:solidFill>
                <a:schemeClr val="bg1">
                  <a:lumMod val="8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75892" y="1517355"/>
            <a:ext cx="8416588" cy="119156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u="sng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Site Name</a:t>
            </a:r>
            <a:r>
              <a:rPr lang="en-US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Red Gulch Dinosaur </a:t>
            </a:r>
            <a:r>
              <a:rPr lang="en-US" sz="2400" dirty="0" err="1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Tracksite</a:t>
            </a:r>
            <a:endParaRPr lang="en-US" sz="2400" dirty="0" smtClean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indent="0">
              <a:buNone/>
            </a:pPr>
            <a:endParaRPr lang="en-US" sz="2400" dirty="0" smtClean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indent="0">
              <a:buNone/>
            </a:pPr>
            <a:r>
              <a:rPr lang="en-US" sz="2400" u="sng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Formula Name</a:t>
            </a:r>
            <a:r>
              <a:rPr lang="en-US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Red Gulch Summer Use</a:t>
            </a: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indent="0">
              <a:buNone/>
            </a:pPr>
            <a:r>
              <a:rPr lang="en-US" sz="2400" u="sng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Average visitor stay</a:t>
            </a:r>
            <a:r>
              <a:rPr lang="en-US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1 hour</a:t>
            </a:r>
            <a:endParaRPr lang="en-US" sz="2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276474"/>
            <a:ext cx="1513323" cy="72047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27584" y="4122946"/>
            <a:ext cx="74888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Activity		Average Hours  x	Percent   =	Average Stay</a:t>
            </a:r>
          </a:p>
          <a:p>
            <a:pPr defTabSz="781050"/>
            <a:r>
              <a:rPr lang="en-US" sz="2000" dirty="0" smtClean="0">
                <a:solidFill>
                  <a:schemeClr val="bg1"/>
                </a:solidFill>
              </a:rPr>
              <a:t>Viewing		0.75		100%		45 minutes</a:t>
            </a:r>
          </a:p>
          <a:p>
            <a:pPr defTabSz="781050"/>
            <a:r>
              <a:rPr lang="en-US" sz="2000" dirty="0" smtClean="0">
                <a:solidFill>
                  <a:schemeClr val="bg1"/>
                </a:solidFill>
              </a:rPr>
              <a:t>Picnicking		1.00		30%		18 minutes</a:t>
            </a:r>
          </a:p>
          <a:p>
            <a:pPr defTabSz="781050"/>
            <a:r>
              <a:rPr lang="en-US" sz="2000" dirty="0" smtClean="0">
                <a:solidFill>
                  <a:schemeClr val="bg1"/>
                </a:solidFill>
              </a:rPr>
              <a:t>Geocaching		0.25		15%		2 minutes</a:t>
            </a:r>
          </a:p>
          <a:p>
            <a:pPr defTabSz="781050"/>
            <a:endParaRPr lang="en-US" sz="2000" dirty="0">
              <a:solidFill>
                <a:schemeClr val="bg1"/>
              </a:solidFill>
            </a:endParaRPr>
          </a:p>
          <a:p>
            <a:pPr defTabSz="781050"/>
            <a:r>
              <a:rPr lang="en-US" sz="2000" dirty="0" smtClean="0">
                <a:solidFill>
                  <a:schemeClr val="bg1"/>
                </a:solidFill>
              </a:rPr>
              <a:t>Total							65 minutes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907940" y="4437112"/>
            <a:ext cx="726446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512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12" y="836712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Try building a formula in RMIS</a:t>
            </a:r>
            <a:endParaRPr lang="en-CA" sz="3600" b="1" dirty="0">
              <a:solidFill>
                <a:schemeClr val="bg1">
                  <a:lumMod val="8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79512" y="1517355"/>
            <a:ext cx="8712968" cy="119156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>
                <a:solidFill>
                  <a:schemeClr val="bg1"/>
                </a:solidFill>
                <a:ea typeface="Calibri"/>
              </a:rPr>
              <a:t>Our Trailhead has two trails; a hiking trail and a mountain bike trail. Half the users hike and half the users ride mountain bikes. Each user stays an average of one hour.</a:t>
            </a:r>
            <a:endParaRPr lang="en-US" sz="2800" dirty="0">
              <a:solidFill>
                <a:schemeClr val="bg1"/>
              </a:solidFill>
              <a:latin typeface="Arial"/>
              <a:ea typeface="Calibri"/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610410"/>
            <a:ext cx="4815050" cy="3482886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08" y="3133551"/>
            <a:ext cx="3417196" cy="295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28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12" y="836712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What does the formula look like?</a:t>
            </a:r>
            <a:endParaRPr lang="en-CA" sz="3600" b="1" dirty="0">
              <a:solidFill>
                <a:schemeClr val="bg1">
                  <a:lumMod val="8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79512" y="1517355"/>
            <a:ext cx="8712968" cy="97554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</a:rPr>
              <a:t>Hiking; average one hour; 50 percent participation.</a:t>
            </a:r>
          </a:p>
          <a:p>
            <a:r>
              <a:rPr lang="en-US" sz="2400" dirty="0">
                <a:solidFill>
                  <a:schemeClr val="bg1"/>
                </a:solidFill>
              </a:rPr>
              <a:t>Mountain biking; one hour; 50 percent participation. </a:t>
            </a:r>
          </a:p>
        </p:txBody>
      </p:sp>
      <p:sp>
        <p:nvSpPr>
          <p:cNvPr id="7" name="Rectangle 6"/>
          <p:cNvSpPr/>
          <p:nvPr/>
        </p:nvSpPr>
        <p:spPr>
          <a:xfrm>
            <a:off x="461513" y="2924944"/>
            <a:ext cx="822097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Visitor Activity		Average </a:t>
            </a:r>
            <a:r>
              <a:rPr lang="en-US" dirty="0" smtClean="0">
                <a:solidFill>
                  <a:schemeClr val="bg1"/>
                </a:solidFill>
              </a:rPr>
              <a:t>Hours   x</a:t>
            </a: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Percentage    =</a:t>
            </a:r>
            <a:r>
              <a:rPr lang="en-US" dirty="0">
                <a:solidFill>
                  <a:schemeClr val="bg1"/>
                </a:solidFill>
              </a:rPr>
              <a:t>	Average stay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Hiking		</a:t>
            </a:r>
            <a:r>
              <a:rPr lang="en-US" dirty="0">
                <a:solidFill>
                  <a:schemeClr val="bg1"/>
                </a:solidFill>
              </a:rPr>
              <a:t>		</a:t>
            </a:r>
            <a:r>
              <a:rPr lang="en-US" dirty="0" smtClean="0">
                <a:solidFill>
                  <a:schemeClr val="bg1"/>
                </a:solidFill>
              </a:rPr>
              <a:t>1.0</a:t>
            </a: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50</a:t>
            </a:r>
            <a:r>
              <a:rPr lang="en-US" dirty="0">
                <a:solidFill>
                  <a:schemeClr val="bg1"/>
                </a:solidFill>
              </a:rPr>
              <a:t>%		</a:t>
            </a:r>
            <a:r>
              <a:rPr lang="en-US" dirty="0" smtClean="0">
                <a:solidFill>
                  <a:schemeClr val="bg1"/>
                </a:solidFill>
              </a:rPr>
              <a:t>30 </a:t>
            </a:r>
            <a:r>
              <a:rPr lang="en-US" dirty="0">
                <a:solidFill>
                  <a:schemeClr val="bg1"/>
                </a:solidFill>
              </a:rPr>
              <a:t>minutes</a:t>
            </a:r>
          </a:p>
          <a:p>
            <a:r>
              <a:rPr lang="en-US" dirty="0">
                <a:solidFill>
                  <a:schemeClr val="bg1"/>
                </a:solidFill>
              </a:rPr>
              <a:t>Picnicking			1.0	</a:t>
            </a:r>
            <a:r>
              <a:rPr lang="en-US" dirty="0" smtClean="0">
                <a:solidFill>
                  <a:schemeClr val="bg1"/>
                </a:solidFill>
              </a:rPr>
              <a:t>50</a:t>
            </a:r>
            <a:r>
              <a:rPr lang="en-US" dirty="0">
                <a:solidFill>
                  <a:schemeClr val="bg1"/>
                </a:solidFill>
              </a:rPr>
              <a:t>%		</a:t>
            </a:r>
            <a:r>
              <a:rPr lang="en-US" dirty="0" smtClean="0">
                <a:solidFill>
                  <a:schemeClr val="bg1"/>
                </a:solidFill>
              </a:rPr>
              <a:t>30 </a:t>
            </a:r>
            <a:r>
              <a:rPr lang="en-US" dirty="0">
                <a:solidFill>
                  <a:schemeClr val="bg1"/>
                </a:solidFill>
              </a:rPr>
              <a:t>minutes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Total							</a:t>
            </a:r>
            <a:r>
              <a:rPr lang="en-US" dirty="0" smtClean="0">
                <a:solidFill>
                  <a:schemeClr val="bg1"/>
                </a:solidFill>
              </a:rPr>
              <a:t>60 </a:t>
            </a:r>
            <a:r>
              <a:rPr lang="en-US" dirty="0">
                <a:solidFill>
                  <a:schemeClr val="bg1"/>
                </a:solidFill>
              </a:rPr>
              <a:t>minutes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61513" y="3256717"/>
            <a:ext cx="7765208" cy="3163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652" y="4450848"/>
            <a:ext cx="2896772" cy="2095332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36" y="4455737"/>
            <a:ext cx="2413536" cy="209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85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12" y="836712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Let’s Add Some Visits to the Site</a:t>
            </a:r>
            <a:endParaRPr lang="en-CA" sz="3600" b="1" dirty="0">
              <a:solidFill>
                <a:schemeClr val="bg1">
                  <a:lumMod val="8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79512" y="1517355"/>
            <a:ext cx="8712968" cy="97554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chemeClr val="bg1"/>
                </a:solidFill>
              </a:rPr>
              <a:t>In RMIS – Add 100 visits to the trailhead site.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047" y="2276872"/>
            <a:ext cx="5361905" cy="4021429"/>
          </a:xfrm>
          <a:prstGeom prst="rect">
            <a:avLst/>
          </a:prstGeom>
          <a:solidFill>
            <a:srgbClr val="FFFFFF">
              <a:shade val="85000"/>
            </a:srgbClr>
          </a:solidFill>
          <a:ln w="12700">
            <a:solidFill>
              <a:sysClr val="window" lastClr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89646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12" y="836712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Summary</a:t>
            </a:r>
            <a:endParaRPr lang="en-CA" sz="3600" b="1" dirty="0">
              <a:solidFill>
                <a:schemeClr val="bg1">
                  <a:lumMod val="8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79512" y="1517355"/>
            <a:ext cx="8712968" cy="176762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</a:rPr>
              <a:t>We know why we need visitor use information</a:t>
            </a:r>
          </a:p>
          <a:p>
            <a:r>
              <a:rPr lang="en-US" sz="2400" dirty="0">
                <a:solidFill>
                  <a:schemeClr val="bg1"/>
                </a:solidFill>
              </a:rPr>
              <a:t>We know what a visitor use formula is and what it consist of.</a:t>
            </a:r>
          </a:p>
          <a:p>
            <a:r>
              <a:rPr lang="en-US" sz="2400" dirty="0">
                <a:solidFill>
                  <a:schemeClr val="bg1"/>
                </a:solidFill>
              </a:rPr>
              <a:t>We have created a Visitor Use Formula in RMIS, added data, and checked our work.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140968"/>
            <a:ext cx="4320478" cy="324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64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12" y="836712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Conclusion</a:t>
            </a:r>
            <a:endParaRPr lang="en-CA" sz="3600" b="1" dirty="0">
              <a:solidFill>
                <a:schemeClr val="bg1">
                  <a:lumMod val="8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79512" y="1517355"/>
            <a:ext cx="8712968" cy="176762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  <a:latin typeface="Arial"/>
                <a:ea typeface="Times New Roman"/>
              </a:rPr>
              <a:t>For a given recreation site with visitor use data, you can now create and test a visitor use formula that will includes;</a:t>
            </a:r>
          </a:p>
          <a:p>
            <a:r>
              <a:rPr lang="en-US" sz="2400" dirty="0">
                <a:solidFill>
                  <a:schemeClr val="bg1"/>
                </a:solidFill>
                <a:latin typeface="Arial"/>
                <a:ea typeface="Times New Roman"/>
              </a:rPr>
              <a:t>average visit stay,</a:t>
            </a:r>
          </a:p>
          <a:p>
            <a:r>
              <a:rPr lang="en-US" sz="2400" dirty="0">
                <a:solidFill>
                  <a:schemeClr val="bg1"/>
                </a:solidFill>
                <a:latin typeface="Arial"/>
                <a:ea typeface="Times New Roman"/>
              </a:rPr>
              <a:t>activities to be tracked,</a:t>
            </a:r>
          </a:p>
          <a:p>
            <a:r>
              <a:rPr lang="en-US" sz="2400" dirty="0">
                <a:solidFill>
                  <a:schemeClr val="bg1"/>
                </a:solidFill>
                <a:latin typeface="Arial"/>
                <a:ea typeface="Times New Roman"/>
              </a:rPr>
              <a:t>percent of participation for each selected activity, and</a:t>
            </a:r>
          </a:p>
          <a:p>
            <a:r>
              <a:rPr lang="en-US" sz="2400" dirty="0">
                <a:solidFill>
                  <a:schemeClr val="bg1"/>
                </a:solidFill>
                <a:latin typeface="Arial"/>
                <a:ea typeface="Times New Roman"/>
              </a:rPr>
              <a:t>average length of time each activity is participated in.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71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12" y="836712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Understanding our Visitors</a:t>
            </a:r>
            <a:endParaRPr lang="en-CA" sz="3600" b="1" dirty="0">
              <a:solidFill>
                <a:schemeClr val="bg1">
                  <a:lumMod val="8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71500" y="1517355"/>
            <a:ext cx="8001000" cy="133558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As Outdoor Recreation Planner we need to understand our visitor so that we can make good decisions about what they expect about the activities in which they are participating.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4" name="Picture 2" descr="C:\Users\djbaker\Downloads\blmnvbr02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76"/>
          <a:stretch/>
        </p:blipFill>
        <p:spPr bwMode="auto">
          <a:xfrm>
            <a:off x="571500" y="3140968"/>
            <a:ext cx="8001000" cy="3124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773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12" y="836712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Understanding our Visitors</a:t>
            </a:r>
            <a:endParaRPr lang="en-CA" sz="3600" b="1" dirty="0">
              <a:solidFill>
                <a:schemeClr val="bg1">
                  <a:lumMod val="8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71500" y="1517355"/>
            <a:ext cx="8001000" cy="133558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We know people will head to Wyoming and drive 5 miles down a dirt road to visit the spot where dinosaurs walked on a beach 163 million years ago. 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465" y="2880376"/>
            <a:ext cx="6623061" cy="3628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949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9512" y="931367"/>
            <a:ext cx="84249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Visitor Use Formulas</a:t>
            </a:r>
            <a:endParaRPr lang="en-CA" sz="44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1547500"/>
            <a:ext cx="74168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Not as hard as they look</a:t>
            </a:r>
            <a:endParaRPr lang="en-CA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79512" y="2097665"/>
                <a:ext cx="8800358" cy="7552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pt-BR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pt-BR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pt-BR" i="1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pt-BR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pt-BR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pt-BR" i="1" smtClean="0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d>
                            <m:dPr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pt-BR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pt-BR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pt-BR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pt-BR" i="0" smtClean="0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f>
                                    <m:fPr>
                                      <m:ctrlPr>
                                        <a:rPr lang="pt-BR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pt-BR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pt-BR" i="1" smtClean="0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  <m:r>
                                        <a:rPr lang="pt-BR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num>
                                    <m:den>
                                      <m:r>
                                        <a:rPr lang="pt-BR" i="1" smtClean="0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den>
                                  </m:f>
                                </m:e>
                              </m:func>
                              <m:r>
                                <a:rPr lang="pt-BR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pt-BR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pt-BR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pt-BR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pt-BR" i="0" smtClean="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f>
                                    <m:fPr>
                                      <m:ctrlPr>
                                        <a:rPr lang="pt-BR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pt-BR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pt-BR" i="1" smtClean="0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  <m:r>
                                        <a:rPr lang="pt-BR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num>
                                    <m:den>
                                      <m:r>
                                        <a:rPr lang="pt-BR" i="1" smtClean="0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den>
                                  </m:f>
                                </m:e>
                              </m:func>
                            </m:e>
                          </m:d>
                        </m:e>
                      </m:nary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+</m:t>
                      </m:r>
                      <m:func>
                        <m:func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BR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func>
                      <m:r>
                        <a:rPr lang="el-GR" i="1">
                          <a:latin typeface="Cambria Math" panose="02040503050406030204" pitchFamily="18" charset="0"/>
                        </a:rPr>
                        <m:t>±</m:t>
                      </m:r>
                      <m:func>
                        <m:func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BR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</m:func>
                      <m:r>
                        <a:rPr lang="el-GR" i="1">
                          <a:latin typeface="Cambria Math" panose="02040503050406030204" pitchFamily="18" charset="0"/>
                        </a:rPr>
                        <m:t>=2</m:t>
                      </m:r>
                      <m:func>
                        <m:func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BR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d>
                            <m:d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</m:d>
                        </m:e>
                      </m:func>
                      <m:func>
                        <m:func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BR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f>
                            <m:f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d>
                            <m:d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∓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2097665"/>
                <a:ext cx="8800358" cy="75527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2267744" y="3811687"/>
            <a:ext cx="4459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bg1">
                    <a:lumMod val="85000"/>
                  </a:schemeClr>
                </a:solidFill>
              </a:rPr>
              <a:t>?</a:t>
            </a:r>
            <a:endParaRPr lang="en-US" sz="4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80312" y="3426966"/>
            <a:ext cx="4459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  <a:endParaRPr lang="en-US" sz="4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18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115616" y="1981289"/>
            <a:ext cx="43924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Questions?</a:t>
            </a:r>
            <a:endParaRPr lang="en-CA" sz="6000" b="1" dirty="0">
              <a:solidFill>
                <a:schemeClr val="bg1">
                  <a:lumMod val="8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592" y="1340768"/>
            <a:ext cx="3501736" cy="519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5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12" y="836712"/>
            <a:ext cx="8424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Objective</a:t>
            </a:r>
            <a:endParaRPr lang="en-CA" sz="4800" b="1" dirty="0">
              <a:solidFill>
                <a:schemeClr val="bg1">
                  <a:lumMod val="8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1772816"/>
            <a:ext cx="74168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Arial"/>
                <a:ea typeface="Times New Roman"/>
              </a:rPr>
              <a:t>Understand and be able to explain: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bg1">
                  <a:lumMod val="95000"/>
                </a:schemeClr>
              </a:solidFill>
              <a:latin typeface="Arial"/>
              <a:ea typeface="Times New Roman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Arial"/>
                <a:ea typeface="Times New Roman"/>
              </a:rPr>
              <a:t>What we should know about the recreating public,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Arial"/>
                <a:ea typeface="Times New Roman"/>
              </a:rPr>
              <a:t>Why we collect visitor use information,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Arial"/>
                <a:ea typeface="Times New Roman"/>
              </a:rPr>
              <a:t>What information is needed to develop a visitor use formula,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Arial"/>
                <a:ea typeface="Times New Roman"/>
              </a:rPr>
              <a:t>How to determine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Arial"/>
                <a:ea typeface="Times New Roman"/>
              </a:rPr>
              <a:t>if your formula makes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Arial"/>
                <a:ea typeface="Times New Roman"/>
              </a:rPr>
              <a:t>sense,</a:t>
            </a:r>
            <a:endParaRPr lang="en-US" dirty="0">
              <a:solidFill>
                <a:schemeClr val="bg1">
                  <a:lumMod val="95000"/>
                </a:schemeClr>
              </a:solidFill>
              <a:latin typeface="Arial"/>
              <a:ea typeface="Times New Roman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Arial"/>
                <a:ea typeface="Times New Roman"/>
              </a:rPr>
              <a:t>How to create a formula in RMIS,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Arial"/>
                <a:ea typeface="Times New Roman"/>
              </a:rPr>
              <a:t>How to view visits added in the RMIS database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532" y="4186247"/>
            <a:ext cx="3451916" cy="2299030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9552" y="4182201"/>
            <a:ext cx="3451916" cy="230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8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12" y="836712"/>
            <a:ext cx="8424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Example</a:t>
            </a:r>
            <a:endParaRPr lang="en-CA" sz="4800" b="1" dirty="0">
              <a:solidFill>
                <a:schemeClr val="bg1">
                  <a:lumMod val="8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1772816"/>
            <a:ext cx="74168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Arial"/>
                <a:ea typeface="Times New Roman"/>
              </a:rPr>
              <a:t>Given a recreation site description and visitor use data, create and test a visitor use formula that includes;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Arial"/>
                <a:ea typeface="Times New Roman"/>
              </a:rPr>
              <a:t>average length of a site visit,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Arial"/>
                <a:ea typeface="Times New Roman"/>
              </a:rPr>
              <a:t>activities to be tracked,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Arial"/>
                <a:ea typeface="Times New Roman"/>
              </a:rPr>
              <a:t>percent of participation each activity represents during a visit, and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Arial"/>
                <a:ea typeface="Times New Roman"/>
              </a:rPr>
              <a:t>average length of time of participation in each activity.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532" y="4186247"/>
            <a:ext cx="3451916" cy="2299030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9552" y="4182201"/>
            <a:ext cx="3451916" cy="230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69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12" y="836712"/>
            <a:ext cx="8424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What is important to know about the people recreating at your site?</a:t>
            </a:r>
            <a:endParaRPr lang="en-CA" sz="3600" b="1" dirty="0">
              <a:solidFill>
                <a:schemeClr val="bg1">
                  <a:lumMod val="8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071389"/>
            <a:ext cx="679319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65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12" y="836712"/>
            <a:ext cx="8424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What is important to know about the people recreating at your site?</a:t>
            </a:r>
            <a:endParaRPr lang="en-CA" sz="3600" b="1" dirty="0">
              <a:solidFill>
                <a:schemeClr val="bg1">
                  <a:lumMod val="8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39552" y="2276872"/>
            <a:ext cx="8280920" cy="208823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At a minimum, managers like to know </a:t>
            </a:r>
          </a:p>
          <a:p>
            <a:pPr lvl="1"/>
            <a:r>
              <a:rPr lang="en-US" sz="26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how many people use sites and areas,</a:t>
            </a:r>
          </a:p>
          <a:p>
            <a:pPr lvl="1"/>
            <a:r>
              <a:rPr lang="en-US" sz="26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when they are used, and</a:t>
            </a:r>
          </a:p>
          <a:p>
            <a:pPr lvl="1"/>
            <a:r>
              <a:rPr lang="en-US" sz="26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what activities take place. </a:t>
            </a:r>
          </a:p>
          <a:p>
            <a:endParaRPr lang="en-US" sz="2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580" y="4474587"/>
            <a:ext cx="3019868" cy="2010099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8758" y="4470458"/>
            <a:ext cx="2465551" cy="201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40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12" y="836712"/>
            <a:ext cx="8424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What is important to know about the people recreating at your site?</a:t>
            </a:r>
            <a:endParaRPr lang="en-CA" sz="3600" b="1" dirty="0">
              <a:solidFill>
                <a:schemeClr val="bg1">
                  <a:lumMod val="8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39552" y="2276872"/>
            <a:ext cx="8280920" cy="417646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Knowing our customers helps balance supply and demand for recreation with other resources,</a:t>
            </a:r>
          </a:p>
          <a:p>
            <a:r>
              <a:rPr lang="en-US" sz="26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Enables us to meet visitor’s expectations.</a:t>
            </a:r>
          </a:p>
          <a:p>
            <a:r>
              <a:rPr lang="en-US" sz="26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Demand for recreation opportunities is often measured by number of visitors.  </a:t>
            </a:r>
          </a:p>
          <a:p>
            <a:endParaRPr lang="en-US" sz="2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580" y="4474587"/>
            <a:ext cx="3019868" cy="2010099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8758" y="4470458"/>
            <a:ext cx="2465551" cy="201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53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12" y="836712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Why do we collect visitor information?</a:t>
            </a:r>
            <a:endParaRPr lang="en-CA" sz="3600" b="1" dirty="0">
              <a:solidFill>
                <a:schemeClr val="bg1">
                  <a:lumMod val="8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176" y="1869552"/>
            <a:ext cx="5535648" cy="415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2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302c1d1e-dd22-4179-8209-908833833c4a">UMF2P4FKAQC5-400-84</_dlc_DocId>
    <_dlc_DocIdUrl xmlns="302c1d1e-dd22-4179-8209-908833833c4a">
      <Url>https://blmspace.blm.doi.net/wo/600/commtools/_layouts/DocIdRedir.aspx?ID=UMF2P4FKAQC5-400-84</Url>
      <Description>UMF2P4FKAQC5-400-84</Description>
    </_dlc_DocIdUrl>
  </documentManagement>
</p:properti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42D3B55E5441749B4B14FD1EFABEC85" ma:contentTypeVersion="0" ma:contentTypeDescription="Create a new document." ma:contentTypeScope="" ma:versionID="f297bf8df52ad885632a6eff673ab8f8">
  <xsd:schema xmlns:xsd="http://www.w3.org/2001/XMLSchema" xmlns:xs="http://www.w3.org/2001/XMLSchema" xmlns:p="http://schemas.microsoft.com/office/2006/metadata/properties" xmlns:ns2="302c1d1e-dd22-4179-8209-908833833c4a" targetNamespace="http://schemas.microsoft.com/office/2006/metadata/properties" ma:root="true" ma:fieldsID="33195e2195ffc7209deb15a7c7b38ceb" ns2:_="">
    <xsd:import namespace="302c1d1e-dd22-4179-8209-908833833c4a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2c1d1e-dd22-4179-8209-908833833c4a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4935F55-0A86-4B9A-983F-DA3D212BE0CB}">
  <ds:schemaRefs>
    <ds:schemaRef ds:uri="http://purl.org/dc/terms/"/>
    <ds:schemaRef ds:uri="http://www.w3.org/XML/1998/namespace"/>
    <ds:schemaRef ds:uri="http://purl.org/dc/dcmitype/"/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302c1d1e-dd22-4179-8209-908833833c4a"/>
  </ds:schemaRefs>
</ds:datastoreItem>
</file>

<file path=customXml/itemProps2.xml><?xml version="1.0" encoding="utf-8"?>
<ds:datastoreItem xmlns:ds="http://schemas.openxmlformats.org/officeDocument/2006/customXml" ds:itemID="{954F9907-270F-44D5-B581-5A0D2664D12E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0C639C14-FA9F-4DE1-B8BC-24D8AB412D2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02c1d1e-dd22-4179-8209-908833833c4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B8DD36D8-7DD1-4B5A-9CA4-C140FE00353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731</TotalTime>
  <Words>1091</Words>
  <Application>Microsoft Office PowerPoint</Application>
  <PresentationFormat>On-screen Show (4:3)</PresentationFormat>
  <Paragraphs>132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Calibri</vt:lpstr>
      <vt:lpstr>Roboto</vt:lpstr>
      <vt:lpstr>Cambria Math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Bureau of Land Management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Hammari, Joshua</dc:creator>
  <cp:lastModifiedBy>Ridenhour, Larry E</cp:lastModifiedBy>
  <cp:revision>49</cp:revision>
  <dcterms:created xsi:type="dcterms:W3CDTF">2014-11-17T16:44:52Z</dcterms:created>
  <dcterms:modified xsi:type="dcterms:W3CDTF">2018-05-24T15:46:20Z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0x010100F42D3B55E5441749B4B14FD1EFABEC85</vt:lpwstr>
  </property>
  <property fmtid="{D5CDD505-2E9C-101B-9397-08002B2CF9AE}" pid="3" name="_dlc_DocIdItemGuid">
    <vt:lpwstr>ee80a871-5b11-43ae-aee0-07f07e94e50c</vt:lpwstr>
  </property>
</Properties>
</file>