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sldIdLst>
    <p:sldId id="258" r:id="rId6"/>
    <p:sldId id="288" r:id="rId7"/>
    <p:sldId id="259" r:id="rId8"/>
    <p:sldId id="263" r:id="rId9"/>
    <p:sldId id="289" r:id="rId10"/>
    <p:sldId id="260" r:id="rId11"/>
    <p:sldId id="290" r:id="rId12"/>
    <p:sldId id="292" r:id="rId13"/>
    <p:sldId id="291" r:id="rId14"/>
    <p:sldId id="322" r:id="rId15"/>
    <p:sldId id="293" r:id="rId16"/>
    <p:sldId id="294" r:id="rId17"/>
    <p:sldId id="26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267" r:id="rId35"/>
    <p:sldId id="316" r:id="rId36"/>
    <p:sldId id="313" r:id="rId37"/>
    <p:sldId id="314" r:id="rId38"/>
    <p:sldId id="323" r:id="rId39"/>
    <p:sldId id="315" r:id="rId40"/>
    <p:sldId id="318" r:id="rId41"/>
    <p:sldId id="319" r:id="rId42"/>
    <p:sldId id="320" r:id="rId43"/>
    <p:sldId id="345" r:id="rId44"/>
    <p:sldId id="348" r:id="rId45"/>
    <p:sldId id="347" r:id="rId46"/>
    <p:sldId id="324" r:id="rId47"/>
    <p:sldId id="325" r:id="rId48"/>
    <p:sldId id="342" r:id="rId49"/>
    <p:sldId id="312" r:id="rId50"/>
    <p:sldId id="343" r:id="rId51"/>
    <p:sldId id="344" r:id="rId52"/>
    <p:sldId id="326" r:id="rId53"/>
    <p:sldId id="327" r:id="rId54"/>
    <p:sldId id="330" r:id="rId55"/>
    <p:sldId id="331" r:id="rId56"/>
    <p:sldId id="328" r:id="rId57"/>
    <p:sldId id="329" r:id="rId58"/>
    <p:sldId id="346" r:id="rId59"/>
    <p:sldId id="332" r:id="rId60"/>
    <p:sldId id="339" r:id="rId61"/>
    <p:sldId id="340" r:id="rId62"/>
    <p:sldId id="311" r:id="rId63"/>
    <p:sldId id="334" r:id="rId64"/>
    <p:sldId id="335" r:id="rId65"/>
    <p:sldId id="336" r:id="rId66"/>
    <p:sldId id="337" r:id="rId67"/>
    <p:sldId id="338" r:id="rId68"/>
    <p:sldId id="341" r:id="rId69"/>
    <p:sldId id="287" r:id="rId70"/>
  </p:sldIdLst>
  <p:sldSz cx="9144000" cy="6858000" type="screen4x3"/>
  <p:notesSz cx="6858000" cy="9144000"/>
  <p:embeddedFontLs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Roboto Black" panose="02000000000000000000" pitchFamily="2" charset="0"/>
      <p:bold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825"/>
    <a:srgbClr val="ADBC64"/>
    <a:srgbClr val="93C94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3" autoAdjust="0"/>
    <p:restoredTop sz="94660"/>
  </p:normalViewPr>
  <p:slideViewPr>
    <p:cSldViewPr>
      <p:cViewPr varScale="1">
        <p:scale>
          <a:sx n="110" d="100"/>
          <a:sy n="110" d="100"/>
        </p:scale>
        <p:origin x="1896" y="108"/>
      </p:cViewPr>
      <p:guideLst>
        <p:guide orient="horz" pos="4065"/>
        <p:guide pos="2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font" Target="fonts/font6.fntdata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2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1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2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9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1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6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7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4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0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8E0C5-8ADB-48E2-85A7-B0CB1A219377}" type="datetimeFigureOut">
              <a:rPr lang="en-CA" smtClean="0"/>
              <a:t>31/05/2018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8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93136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Plans</a:t>
            </a:r>
            <a:endParaRPr lang="en-CA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Definitions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540" y="1700808"/>
            <a:ext cx="8280920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Non-Recreation Visit </a:t>
            </a:r>
          </a:p>
          <a:p>
            <a:pPr lvl="1"/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entry of a person onto lands or waters, administered by the BLM </a:t>
            </a:r>
            <a:r>
              <a:rPr lang="en-US" sz="2400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for recreational purposes.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88" y="3501599"/>
            <a:ext cx="4427384" cy="295159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3"/>
          <a:stretch/>
        </p:blipFill>
        <p:spPr>
          <a:xfrm flipH="1">
            <a:off x="323850" y="3501007"/>
            <a:ext cx="3543308" cy="2952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05" y="3789040"/>
            <a:ext cx="2542597" cy="2542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38731"/>
            <a:ext cx="2542597" cy="2542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2924944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Do Not Report</a:t>
            </a:r>
            <a:endParaRPr lang="en-US" sz="3200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Definitions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540" y="1700808"/>
            <a:ext cx="8280920" cy="32403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Hour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unit of measure of the presence of one or more persons in an area for continuous, intermittent, or simultaneous periods totaling one 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hour</a:t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(i.e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one person for one hour; two persons for 30 minutes each; or 10 persons for 6 minutes each).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72153"/>
            <a:ext cx="5724128" cy="19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Definitions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540" y="1700808"/>
            <a:ext cx="8280920" cy="32403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Day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unit of measure 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equal to 12 visitor hours.</a:t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is a common unit used by many state and federal agencies.</a:t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49080"/>
            <a:ext cx="6657864" cy="23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and Where do we count people?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6531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National Park Service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556792"/>
            <a:ext cx="8280920" cy="17281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Often held up as a federal agency having very accurate, valid use numbers.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Entry points where everyone passes through</a:t>
            </a:r>
          </a:p>
          <a:p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588"/>
            <a:ext cx="9144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Big Bend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9" y="3018794"/>
            <a:ext cx="5652120" cy="3434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03" y="1556792"/>
            <a:ext cx="435846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Big Bend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741884"/>
            <a:ext cx="8388424" cy="47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Big Bend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55" y="1741884"/>
            <a:ext cx="5291017" cy="47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Canyonlands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556793"/>
            <a:ext cx="3456385" cy="2304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28" y="2996951"/>
            <a:ext cx="5519418" cy="34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Canyonlands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345531" cy="42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93136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Plans</a:t>
            </a:r>
            <a:endParaRPr lang="en-CA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547500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Does Anyone Know What You Did</a:t>
            </a:r>
            <a:endParaRPr lang="en-C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Canyonlands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48114"/>
            <a:ext cx="7549583" cy="4718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48114"/>
            <a:ext cx="3503766" cy="47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 Smoky Mountains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5" y="1748114"/>
            <a:ext cx="7067637" cy="4718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503766" cy="201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 Smoky Mountains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5" y="2121353"/>
            <a:ext cx="7067637" cy="397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0428"/>
            <a:ext cx="3503766" cy="19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 Smoky Mountains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23" y="1916832"/>
            <a:ext cx="6271005" cy="425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Gettysburg National Military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47" y="2121353"/>
            <a:ext cx="7061352" cy="397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/>
          <a:stretch/>
        </p:blipFill>
        <p:spPr>
          <a:xfrm>
            <a:off x="611560" y="1628800"/>
            <a:ext cx="243989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Gettysburg National Military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57161"/>
            <a:ext cx="5296014" cy="397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3" y="1628800"/>
            <a:ext cx="383419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Gettysburg National Military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1" y="1568731"/>
            <a:ext cx="5695165" cy="48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Biscayne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77443"/>
            <a:ext cx="5695165" cy="4268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2201" r="21650"/>
          <a:stretch/>
        </p:blipFill>
        <p:spPr>
          <a:xfrm>
            <a:off x="323528" y="1484784"/>
            <a:ext cx="3888432" cy="256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Biscayne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" y="1772816"/>
            <a:ext cx="8276957" cy="46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Biscayne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1780713"/>
            <a:ext cx="4113004" cy="467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2" y="1780713"/>
            <a:ext cx="3507618" cy="466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Objective</a:t>
            </a:r>
            <a:endParaRPr lang="en-CA" sz="48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Understand and be able to explain: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>
                  <a:lumMod val="95000"/>
                </a:schemeClr>
              </a:solidFill>
              <a:latin typeface="Arial"/>
              <a:ea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Who counts as a BLM Visitor,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How people are counted,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How to convert counts into use estimates,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What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a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Visitor Use Reporting Plan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is and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what goes in it.</a:t>
            </a:r>
            <a:endParaRPr lang="en-US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32" y="4186247"/>
            <a:ext cx="3451916" cy="229903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182201"/>
            <a:ext cx="3451916" cy="23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does NPS count?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Visits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Non-recreation Visits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Visitor Hours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Non-recreation Visitor hours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Overnight Stays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43" y="3861048"/>
            <a:ext cx="4425605" cy="25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does NPS collect numbers?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Entrance gate personnel?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exactly.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040"/>
            <a:ext cx="65532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Big Bend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34699"/>
            <a:ext cx="5291017" cy="4718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1628800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090465"/>
            <a:ext cx="3168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Inductive loop at Maverick Entrance</a:t>
            </a:r>
            <a:b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Inductive loop at Persimmons Gap Entrance</a:t>
            </a:r>
            <a:b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counts from 1 and 2 are summed and reduced for the number of buses, non-rec vehicles (197/m), and non-reportable vehicles (156/m). Total x multiplier of 2.9 people per vehicle.</a:t>
            </a:r>
          </a:p>
        </p:txBody>
      </p:sp>
      <p:sp>
        <p:nvSpPr>
          <p:cNvPr id="5" name="Oval 4"/>
          <p:cNvSpPr/>
          <p:nvPr/>
        </p:nvSpPr>
        <p:spPr>
          <a:xfrm>
            <a:off x="6372200" y="1869030"/>
            <a:ext cx="648072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88024" y="4093943"/>
            <a:ext cx="648072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Big Bend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34699"/>
            <a:ext cx="5291017" cy="4718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1628800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090465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Number of 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 passengers recorded at the Lodge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Front Desk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31100" r="31101" b="19288"/>
          <a:stretch/>
        </p:blipFill>
        <p:spPr>
          <a:xfrm>
            <a:off x="474691" y="3440711"/>
            <a:ext cx="280831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5580112" y="4221088"/>
            <a:ext cx="792088" cy="57606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Big Bend National Park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34699"/>
            <a:ext cx="5291017" cy="4718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625717"/>
            <a:ext cx="2658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Visitor</a:t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Hours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26" y="245671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visits x 12 </a:t>
            </a:r>
            <a:r>
              <a:rPr lang="en-US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hrs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Number of Overnight stays x 24 hours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426" y="3757867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Overnight Stays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426" y="4307173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Visitors staying overnight as reported by concessioner</a:t>
            </a:r>
            <a:b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Number of overnight stays at NPS Campgrounds</a:t>
            </a:r>
          </a:p>
        </p:txBody>
      </p:sp>
    </p:spTree>
    <p:extLst>
      <p:ext uri="{BB962C8B-B14F-4D97-AF65-F5344CB8AC3E}">
        <p14:creationId xmlns:p14="http://schemas.microsoft.com/office/powerpoint/2010/main" val="11582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does BLM count?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4075" y="1772816"/>
            <a:ext cx="3744416" cy="15841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</a:rPr>
              <a:t>Recreation Visits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Average Length of Stay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Recreation Activities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0" y="3862745"/>
            <a:ext cx="7590508" cy="262631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29768" y="1772816"/>
            <a:ext cx="4914231" cy="15841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</a:rPr>
              <a:t>Percent Participation in Activities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Recreation Use Permits </a:t>
            </a:r>
            <a:r>
              <a:rPr lang="en-US" sz="2000" dirty="0" smtClean="0">
                <a:solidFill>
                  <a:schemeClr val="bg1"/>
                </a:solidFill>
              </a:rPr>
              <a:t>(RUPs)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Special Recreation Permits </a:t>
            </a:r>
            <a:r>
              <a:rPr lang="en-US" sz="2000" dirty="0" smtClean="0">
                <a:solidFill>
                  <a:schemeClr val="bg1"/>
                </a:solidFill>
              </a:rPr>
              <a:t>(SRPs)</a:t>
            </a:r>
          </a:p>
        </p:txBody>
      </p:sp>
    </p:spTree>
    <p:extLst>
      <p:ext uri="{BB962C8B-B14F-4D97-AF65-F5344CB8AC3E}">
        <p14:creationId xmlns:p14="http://schemas.microsoft.com/office/powerpoint/2010/main" val="36205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How and Where do we count people?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6531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How and Where do we count people?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08224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How and Where do we count people?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082247" cy="4572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391980" y="2276872"/>
            <a:ext cx="4212468" cy="18722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Unfortunately, often only the field office recreation planner knows.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How and Where do we count people?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772816"/>
            <a:ext cx="8280920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rarely count actual people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 we are using a proxy to represent people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589" y="3682235"/>
            <a:ext cx="2923934" cy="106950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78806" y="3196447"/>
            <a:ext cx="3525642" cy="2175556"/>
            <a:chOff x="3000375" y="4253819"/>
            <a:chExt cx="3525642" cy="21755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375" y="4253819"/>
              <a:ext cx="1139577" cy="21755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231" y="4253819"/>
              <a:ext cx="1139577" cy="21755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44"/>
            <a:stretch/>
          </p:blipFill>
          <p:spPr>
            <a:xfrm>
              <a:off x="5386440" y="5301207"/>
              <a:ext cx="1139577" cy="1128167"/>
            </a:xfrm>
            <a:prstGeom prst="rect">
              <a:avLst/>
            </a:prstGeom>
          </p:spPr>
        </p:pic>
      </p:grpSp>
      <p:sp>
        <p:nvSpPr>
          <p:cNvPr id="12" name="Equal 11"/>
          <p:cNvSpPr/>
          <p:nvPr/>
        </p:nvSpPr>
        <p:spPr>
          <a:xfrm>
            <a:off x="3744032" y="3878921"/>
            <a:ext cx="1224136" cy="874862"/>
          </a:xfrm>
          <a:prstGeom prst="mathEqual">
            <a:avLst/>
          </a:prstGeom>
          <a:solidFill>
            <a:srgbClr val="9428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42825"/>
                </a:solidFill>
              </a:ln>
              <a:solidFill>
                <a:srgbClr val="94282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5868561"/>
            <a:ext cx="1818126" cy="58477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vehicle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4032" y="5868561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equals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8144" y="5868561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2.4 people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Question:</a:t>
            </a:r>
            <a:endParaRPr lang="en-CA" sz="48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you fell into a narrow, slot canyon and a giant boulder trapped your arm against the rock wall – what is the important question you ask?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56" y="2780928"/>
            <a:ext cx="6598088" cy="3744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013209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Did I tell anyone where I was going?</a:t>
            </a:r>
            <a:br>
              <a:rPr lang="en-US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Did I tell anyone when I would be back?</a:t>
            </a:r>
            <a:br>
              <a:rPr lang="en-US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Will I have to cut my arm off with a dull knife?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How and Where do we count people?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772816"/>
            <a:ext cx="8280920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rarely count actual people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 we are using a proxy to represent people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7" y="3140968"/>
            <a:ext cx="324175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06" y="3196447"/>
            <a:ext cx="1139577" cy="2175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62" y="3196447"/>
            <a:ext cx="1139577" cy="217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9"/>
          <a:stretch/>
        </p:blipFill>
        <p:spPr>
          <a:xfrm>
            <a:off x="7464871" y="3140968"/>
            <a:ext cx="1139577" cy="2231035"/>
          </a:xfrm>
          <a:prstGeom prst="rect">
            <a:avLst/>
          </a:prstGeom>
        </p:spPr>
      </p:pic>
      <p:sp>
        <p:nvSpPr>
          <p:cNvPr id="12" name="Equal 11"/>
          <p:cNvSpPr/>
          <p:nvPr/>
        </p:nvSpPr>
        <p:spPr>
          <a:xfrm>
            <a:off x="3744032" y="3878921"/>
            <a:ext cx="1224136" cy="874862"/>
          </a:xfrm>
          <a:prstGeom prst="mathEqual">
            <a:avLst/>
          </a:prstGeom>
          <a:solidFill>
            <a:srgbClr val="9428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42825"/>
                </a:solidFill>
              </a:ln>
              <a:solidFill>
                <a:srgbClr val="94282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5868561"/>
            <a:ext cx="1715534" cy="58477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permit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4032" y="5868561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equals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8144" y="5868561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3.2 people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11"/>
          <a:stretch/>
        </p:blipFill>
        <p:spPr>
          <a:xfrm>
            <a:off x="8629791" y="3196447"/>
            <a:ext cx="406706" cy="21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9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How and Where do we count people?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772816"/>
            <a:ext cx="4176464" cy="23762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Count the most people from the fewest locations</a:t>
            </a:r>
            <a:endParaRPr lang="en-US" sz="26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Minimize possibility of double counting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78629"/>
            <a:ext cx="3893418" cy="4874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97977"/>
            <a:ext cx="3639656" cy="21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Is there BLM Guidance?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688632" cy="51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Is there BLM Guidance?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8142"/>
            <a:ext cx="3947483" cy="476504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644008" y="1772816"/>
            <a:ext cx="4176464" cy="34563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- Yes -</a:t>
            </a:r>
          </a:p>
          <a:p>
            <a:pPr marL="0" indent="0"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IM-2003-245 - Guidelines for Reporting Recreation Visitation</a:t>
            </a:r>
            <a:b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(with a separate Guidelines document)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Is there BLM Guidance?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8142"/>
            <a:ext cx="3947483" cy="476504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644008" y="1772816"/>
            <a:ext cx="4176464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- Yes -</a:t>
            </a:r>
          </a:p>
          <a:p>
            <a:pPr marL="0" indent="0"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new IM is being worked on for 2018 with an updated document: Guidelines for Reporting Recreation Visitation</a:t>
            </a:r>
            <a:endParaRPr lang="en-US" sz="2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</a:rPr>
              <a:t>It all starts with selecting a place to track visitor use.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58342"/>
            <a:ext cx="5193324" cy="3894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28" y="2591860"/>
            <a:ext cx="2576328" cy="38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7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There are mainly two types of areas where we collect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Controlled Access Sites /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b="42869"/>
          <a:stretch/>
        </p:blipFill>
        <p:spPr>
          <a:xfrm>
            <a:off x="0" y="3284984"/>
            <a:ext cx="91440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There are mainly two types of areas where we collect data.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600" dirty="0" smtClean="0">
                <a:solidFill>
                  <a:schemeClr val="bg1"/>
                </a:solidFill>
              </a:rPr>
              <a:t>Dispersed Sites /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512"/>
            <a:ext cx="9144000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8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u="sng" dirty="0" smtClean="0">
                <a:solidFill>
                  <a:schemeClr val="bg1"/>
                </a:solidFill>
              </a:rPr>
              <a:t>Controlled Access Sites / Areas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This can be a day use site, a campground, a river corridor, a fairly large area with multiple rec. sites, or an area where people visit but there are no recreation facilities.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78290"/>
            <a:ext cx="2182355" cy="2922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45000"/>
            <a:ext cx="3330056" cy="29081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51" y="3478290"/>
            <a:ext cx="2339529" cy="29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7704856" cy="18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u="sng" dirty="0" smtClean="0">
                <a:solidFill>
                  <a:schemeClr val="bg1"/>
                </a:solidFill>
              </a:rPr>
              <a:t>Controlled Access Sites / Areas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Minimum locations that accounts for majority of use.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Can use various counter types to record visits </a:t>
            </a:r>
            <a:r>
              <a:rPr lang="en-US" sz="2600" dirty="0" smtClean="0">
                <a:solidFill>
                  <a:schemeClr val="bg1"/>
                </a:solidFill>
              </a:rPr>
              <a:t>(road tube, </a:t>
            </a:r>
            <a:r>
              <a:rPr lang="en-US" sz="2600" dirty="0" err="1" smtClean="0">
                <a:solidFill>
                  <a:schemeClr val="bg1"/>
                </a:solidFill>
              </a:rPr>
              <a:t>Traf</a:t>
            </a:r>
            <a:r>
              <a:rPr lang="en-US" sz="2600" dirty="0" smtClean="0">
                <a:solidFill>
                  <a:schemeClr val="bg1"/>
                </a:solidFill>
              </a:rPr>
              <a:t>-X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dirty="0" smtClean="0">
                <a:solidFill>
                  <a:schemeClr val="bg1"/>
                </a:solidFill>
              </a:rPr>
              <a:t>Infrared </a:t>
            </a:r>
            <a:r>
              <a:rPr lang="en-US" sz="2600" dirty="0" smtClean="0">
                <a:solidFill>
                  <a:schemeClr val="bg1"/>
                </a:solidFill>
              </a:rPr>
              <a:t>beam, etc.)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78290"/>
            <a:ext cx="2182355" cy="2922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45000"/>
            <a:ext cx="3330056" cy="29081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51" y="3478290"/>
            <a:ext cx="2339529" cy="29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Question:</a:t>
            </a:r>
            <a:endParaRPr lang="en-CA" sz="48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you fell into a narrow, slot canyon and a giant boulder trapped your arm against the rock wall – what is the important question you ask?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56" y="2780928"/>
            <a:ext cx="6598088" cy="3744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013209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Does anyone know how I come up with my RMIS numbers?</a:t>
            </a:r>
          </a:p>
        </p:txBody>
      </p:sp>
    </p:spTree>
    <p:extLst>
      <p:ext uri="{BB962C8B-B14F-4D97-AF65-F5344CB8AC3E}">
        <p14:creationId xmlns:p14="http://schemas.microsoft.com/office/powerpoint/2010/main" val="1119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280920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Dispersed Sites / Areas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Estimating use at dispersed sites is more 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difficult.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Un-staffed or rarely visited</a:t>
            </a:r>
            <a:endParaRPr lang="en-US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Multiple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access 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points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Limited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opportunities for observing visitor 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</a:t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However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you must make these estimates to get a complete picture of the recreation use occurring in your office. </a:t>
            </a:r>
          </a:p>
        </p:txBody>
      </p:sp>
    </p:spTree>
    <p:extLst>
      <p:ext uri="{BB962C8B-B14F-4D97-AF65-F5344CB8AC3E}">
        <p14:creationId xmlns:p14="http://schemas.microsoft.com/office/powerpoint/2010/main" val="455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280920" cy="17281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Dispersed Sites / Areas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Once a confident estimate is made for an area, this number can be reported for multiple years unless more current data is obtained. 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6765"/>
            <a:ext cx="8064896" cy="27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to convert Counts to Estimates?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u="sng" dirty="0" smtClean="0">
                <a:solidFill>
                  <a:schemeClr val="bg1"/>
                </a:solidFill>
              </a:rPr>
              <a:t>Systematic Observations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There’s no way to short cut this part of the workload. 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52936"/>
            <a:ext cx="5302436" cy="33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to convert Counts to Estimates?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u="sng" dirty="0" smtClean="0">
                <a:solidFill>
                  <a:schemeClr val="bg1"/>
                </a:solidFill>
              </a:rPr>
              <a:t>Systematic Observations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There’s no way to short cut this part of the workload. 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118316"/>
            <a:ext cx="38507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 things to 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 vs Non-Rec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People per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Length of Stay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Seasonal</a:t>
            </a:r>
            <a:b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Registration compliance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83495"/>
            <a:ext cx="5243686" cy="319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to convert Counts to Estimates?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352928" cy="23762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</a:rPr>
              <a:t>Take raw counts – subtract non-recreation use = raw recreation count.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Make other adjustments as needed (persons per vehicle, multi-axle counts, in-out vehicles, non-compliance, etc.)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Final figure is the number of visits for the site / area.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1" y="3975154"/>
            <a:ext cx="7161949" cy="24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Have Estimates – What Next?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Write it down!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7920880" cy="27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Have Estimates – What Next?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Write down this information so someone, other than you, knows how and where these numbers were collected and how the estimates were made.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7920880" cy="27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Have Estimates – What Next?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Write down this information so someone, other than you, knows </a:t>
            </a:r>
            <a:r>
              <a:rPr lang="en-US" sz="2600" b="1" u="sng" dirty="0" smtClean="0">
                <a:solidFill>
                  <a:schemeClr val="bg1"/>
                </a:solidFill>
              </a:rPr>
              <a:t>how</a:t>
            </a:r>
            <a:r>
              <a:rPr lang="en-US" sz="2600" dirty="0" smtClean="0">
                <a:solidFill>
                  <a:schemeClr val="bg1"/>
                </a:solidFill>
              </a:rPr>
              <a:t> and </a:t>
            </a:r>
            <a:r>
              <a:rPr lang="en-US" sz="2600" b="1" u="sng" dirty="0" smtClean="0">
                <a:solidFill>
                  <a:schemeClr val="bg1"/>
                </a:solidFill>
              </a:rPr>
              <a:t>where</a:t>
            </a:r>
            <a:r>
              <a:rPr lang="en-US" sz="2600" dirty="0" smtClean="0">
                <a:solidFill>
                  <a:schemeClr val="bg1"/>
                </a:solidFill>
              </a:rPr>
              <a:t> these numbers were collected and how the estimates were made.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7920880" cy="27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280920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What data is collected, how collected, how often, and where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How data is interpreted to convert counts to visits,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How the visits are </a:t>
            </a:r>
            <a:r>
              <a:rPr lang="en-US" sz="2600" dirty="0" smtClean="0">
                <a:solidFill>
                  <a:schemeClr val="bg1"/>
                </a:solidFill>
              </a:rPr>
              <a:t>recorded / reported.</a:t>
            </a:r>
            <a:endParaRPr lang="en-US" sz="2600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17032"/>
            <a:ext cx="2036733" cy="2036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29">
            <a:off x="223691" y="3930994"/>
            <a:ext cx="2999492" cy="17984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06" y="3753712"/>
            <a:ext cx="1808694" cy="241159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7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/>
          <p:cNvSpPr/>
          <p:nvPr/>
        </p:nvSpPr>
        <p:spPr>
          <a:xfrm>
            <a:off x="4788024" y="2276872"/>
            <a:ext cx="4107858" cy="352092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53997" b="-53997"/>
            </a:stretch>
          </a:blip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280920" cy="1008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Description of the Area: boundary, special areas, zones, recreation use patterns.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7" y="4581128"/>
            <a:ext cx="5410575" cy="1872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" y="2855200"/>
            <a:ext cx="3739538" cy="12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Who do we count as a BLM</a:t>
            </a:r>
            <a:b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recreational visitor?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71389"/>
            <a:ext cx="679319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3" y="1700808"/>
            <a:ext cx="5832649" cy="4464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Collection: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sources available (traffic or trail counters, trail registers, ranger logs, other agency data, etc.) including location.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collection schedule: timing of data collection.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Improvements to data collection: Identify possible changes to current methods or additional resources that are needed to improve visitor counts or estimates.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81" y="1483720"/>
            <a:ext cx="1748911" cy="2086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2499" r="12499" b="4376"/>
          <a:stretch/>
        </p:blipFill>
        <p:spPr>
          <a:xfrm>
            <a:off x="6516216" y="3645687"/>
            <a:ext cx="208823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424936" cy="38164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Interpretation: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Explain how raw data counts are converted to use estimates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(average people per vehicle, non-compliance of registrations, estimate extrapolated  over period of time, weekly average reported across a season, etc.)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List any assumptions made about use, </a:t>
            </a: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patterns, </a:t>
            </a: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 trends.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RMIS formula worksheet: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will match visitor formula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RMIS. Show multiple formulas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used (i.e. seasonal, day use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vs overnight use).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21" y="4509120"/>
            <a:ext cx="3191023" cy="19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5832648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4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the visits are recorded into the RMIS database.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Explain the basic RMIS structure for the reporting area.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Show each RMIS formula to be used.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Detail the frequency of data input into RMIS</a:t>
            </a:r>
          </a:p>
          <a:p>
            <a:pPr marL="914400" lvl="1" indent="-514350">
              <a:buFont typeface="+mj-lt"/>
              <a:buAutoNum type="alphaLcPeriod"/>
            </a:pPr>
            <a:endParaRPr lang="en-US" sz="22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48880"/>
            <a:ext cx="261029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87085"/>
            <a:ext cx="4793928" cy="18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5688632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5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Review and Approval.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Simple statement saying this plan has been reviewed and approved.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Signatures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Accepted by: Rec. Planner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Approved by: Field Office Manager</a:t>
            </a:r>
            <a:b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Implementation Date</a:t>
            </a:r>
            <a:r>
              <a:rPr lang="en-US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6/6/18</a:t>
            </a:r>
            <a:endParaRPr lang="en-US" sz="22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00" y="4332440"/>
            <a:ext cx="5320472" cy="212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Summary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772816"/>
            <a:ext cx="741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Only count and report recreational visits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not report non-recreation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Try to count the most people at the fewest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Convert raw data counts to use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Write down how you did each of these steps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Reporting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659324"/>
            <a:ext cx="5184576" cy="17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5616" y="1981289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Questions?</a:t>
            </a:r>
            <a:endParaRPr lang="en-CA" sz="60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92" y="1340768"/>
            <a:ext cx="3501736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Definitions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540" y="1700808"/>
            <a:ext cx="8280920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 </a:t>
            </a:r>
          </a:p>
          <a:p>
            <a:pPr lvl="1"/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entry of a person onto lands or waters, administered by the BLM for the pursuit of recreational experiences regardless of </a:t>
            </a:r>
            <a:r>
              <a:rPr lang="en-US" sz="2400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duration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18" y="3514383"/>
            <a:ext cx="4415330" cy="293895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782" y="3513793"/>
            <a:ext cx="3597145" cy="29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Definitions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540" y="1700808"/>
            <a:ext cx="8280920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 Visit </a:t>
            </a:r>
          </a:p>
          <a:p>
            <a:pPr lvl="1"/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entry of </a:t>
            </a:r>
            <a:r>
              <a:rPr lang="en-US" sz="2400" b="1" i="1" u="sn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person</a:t>
            </a:r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onto lands or waters, administered by the BLM for the pursuit of </a:t>
            </a:r>
            <a:r>
              <a:rPr lang="en-US" sz="2400" b="1" i="1" u="sn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recreational</a:t>
            </a:r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experiences </a:t>
            </a:r>
            <a:r>
              <a:rPr lang="en-US" sz="2400" b="1" i="1" u="sn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regardless of </a:t>
            </a:r>
            <a:r>
              <a:rPr lang="en-US" sz="2400" b="1" i="1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duration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18" y="3514383"/>
            <a:ext cx="4415330" cy="293895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782" y="3513793"/>
            <a:ext cx="3597145" cy="29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Definitions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540" y="1700808"/>
            <a:ext cx="8280920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Non-Recreation Visit </a:t>
            </a:r>
          </a:p>
          <a:p>
            <a:pPr lvl="1"/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entry of a person onto lands or waters, administered by the BLM </a:t>
            </a:r>
            <a:r>
              <a:rPr lang="en-US" sz="2400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for recreational purposes.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88" y="3501599"/>
            <a:ext cx="4427384" cy="295159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3"/>
          <a:stretch/>
        </p:blipFill>
        <p:spPr>
          <a:xfrm flipH="1">
            <a:off x="323850" y="3501007"/>
            <a:ext cx="3543308" cy="29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D3B55E5441749B4B14FD1EFABEC85" ma:contentTypeVersion="0" ma:contentTypeDescription="Create a new document." ma:contentTypeScope="" ma:versionID="f297bf8df52ad885632a6eff673ab8f8">
  <xsd:schema xmlns:xsd="http://www.w3.org/2001/XMLSchema" xmlns:xs="http://www.w3.org/2001/XMLSchema" xmlns:p="http://schemas.microsoft.com/office/2006/metadata/properties" xmlns:ns2="302c1d1e-dd22-4179-8209-908833833c4a" targetNamespace="http://schemas.microsoft.com/office/2006/metadata/properties" ma:root="true" ma:fieldsID="33195e2195ffc7209deb15a7c7b38ceb" ns2:_="">
    <xsd:import namespace="302c1d1e-dd22-4179-8209-908833833c4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2c1d1e-dd22-4179-8209-908833833c4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02c1d1e-dd22-4179-8209-908833833c4a">UMF2P4FKAQC5-400-84</_dlc_DocId>
    <_dlc_DocIdUrl xmlns="302c1d1e-dd22-4179-8209-908833833c4a">
      <Url>https://blmspace.blm.doi.net/wo/600/commtools/_layouts/DocIdRedir.aspx?ID=UMF2P4FKAQC5-400-84</Url>
      <Description>UMF2P4FKAQC5-400-84</Description>
    </_dlc_DocIdUrl>
  </documentManagement>
</p:properties>
</file>

<file path=customXml/itemProps1.xml><?xml version="1.0" encoding="utf-8"?>
<ds:datastoreItem xmlns:ds="http://schemas.openxmlformats.org/officeDocument/2006/customXml" ds:itemID="{954F9907-270F-44D5-B581-5A0D2664D12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8DD36D8-7DD1-4B5A-9CA4-C140FE0035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639C14-FA9F-4DE1-B8BC-24D8AB412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2c1d1e-dd22-4179-8209-908833833c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4935F55-0A86-4B9A-983F-DA3D212BE0CB}">
  <ds:schemaRefs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02c1d1e-dd22-4179-8209-908833833c4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1295</Words>
  <Application>Microsoft Office PowerPoint</Application>
  <PresentationFormat>On-screen Show (4:3)</PresentationFormat>
  <Paragraphs>195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Roboto</vt:lpstr>
      <vt:lpstr>Calibri</vt:lpstr>
      <vt:lpstr>Wingdings</vt:lpstr>
      <vt:lpstr>Roboto Black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Hammari, Joshua</dc:creator>
  <cp:lastModifiedBy>Ridenhour, Larry E</cp:lastModifiedBy>
  <cp:revision>148</cp:revision>
  <dcterms:created xsi:type="dcterms:W3CDTF">2014-11-17T16:44:52Z</dcterms:created>
  <dcterms:modified xsi:type="dcterms:W3CDTF">2018-05-31T20:51:21Z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0x010100F42D3B55E5441749B4B14FD1EFABEC85</vt:lpwstr>
  </property>
  <property fmtid="{D5CDD505-2E9C-101B-9397-08002B2CF9AE}" pid="3" name="_dlc_DocIdItemGuid">
    <vt:lpwstr>ee80a871-5b11-43ae-aee0-07f07e94e50c</vt:lpwstr>
  </property>
</Properties>
</file>