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embeddedFontLst>
    <p:embeddedFont>
      <p:font typeface="Roboto"/>
      <p:regular r:id="rId13"/>
      <p:bold r:id="rId14"/>
      <p:italic r:id="rId15"/>
      <p:boldItalic r:id="rId16"/>
    </p:embeddedFont>
    <p:embeddedFont>
      <p:font typeface="Roboto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RobotoMedium-regular.fntdata"/><Relationship Id="rId16" Type="http://schemas.openxmlformats.org/officeDocument/2006/relationships/font" Target="fonts/Roboto-boldItalic.fntdata"/><Relationship Id="rId5" Type="http://schemas.openxmlformats.org/officeDocument/2006/relationships/notesMaster" Target="notesMasters/notesMaster1.xml"/><Relationship Id="rId19" Type="http://schemas.openxmlformats.org/officeDocument/2006/relationships/font" Target="fonts/RobotoMedium-italic.fntdata"/><Relationship Id="rId6" Type="http://schemas.openxmlformats.org/officeDocument/2006/relationships/slide" Target="slides/slide1.xml"/><Relationship Id="rId18" Type="http://schemas.openxmlformats.org/officeDocument/2006/relationships/font" Target="fonts/Roboto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Shape 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Shape 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Shape 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Shape 3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Shape 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Shape 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Shape 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doiportal.doi.net/blm/WO200/Budget/SitePages/BLM%20Budget%20Site.aspx" TargetMode="External"/><Relationship Id="rId5" Type="http://schemas.openxmlformats.org/officeDocument/2006/relationships/hyperlink" Target="https://tableau.fbms.doi.net/t/FBMS/views/CostAnalysis2018/SpendingbyCategory?:embed=y&amp;:showShareOptions=true&amp;:display_count=no&amp;:showVizHome=no" TargetMode="External"/><Relationship Id="rId6" Type="http://schemas.openxmlformats.org/officeDocument/2006/relationships/hyperlink" Target="https://tableau.fbms.doi.net/t/FBMS/views/ConsumableBudgetReport2018/2018ConsumableBudgetReport?:embed=y&amp;:showShareOptions=true&amp;:display_count=no&amp;:showVizHome=n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BLM logo, Graphic of topographic lines in black and grey. U.S department of the interior Bureau of Land Management." id="84" name="Shape 84" title="Graphic of topographic lines"/>
          <p:cNvPicPr preferRelativeResize="0"/>
          <p:nvPr/>
        </p:nvPicPr>
        <p:blipFill rotWithShape="1">
          <a:blip r:embed="rId3">
            <a:alphaModFix/>
          </a:blip>
          <a:srcRect b="0" l="0" r="0" t="0"/>
          <a:stretch/>
        </p:blipFill>
        <p:spPr>
          <a:xfrm>
            <a:off x="0" y="0"/>
            <a:ext cx="9144000" cy="6857999"/>
          </a:xfrm>
          <a:prstGeom prst="rect">
            <a:avLst/>
          </a:prstGeom>
          <a:noFill/>
          <a:ln>
            <a:noFill/>
          </a:ln>
        </p:spPr>
      </p:pic>
      <p:sp>
        <p:nvSpPr>
          <p:cNvPr id="85" name="Shape 85"/>
          <p:cNvSpPr txBox="1"/>
          <p:nvPr/>
        </p:nvSpPr>
        <p:spPr>
          <a:xfrm>
            <a:off x="179512" y="931367"/>
            <a:ext cx="842493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lt1"/>
                </a:solidFill>
                <a:latin typeface="Roboto"/>
                <a:ea typeface="Roboto"/>
                <a:cs typeface="Roboto"/>
                <a:sym typeface="Roboto"/>
              </a:rPr>
              <a:t>1232 Fees</a:t>
            </a:r>
            <a:endParaRPr b="1" sz="4400">
              <a:solidFill>
                <a:schemeClr val="lt1"/>
              </a:solidFill>
              <a:latin typeface="Roboto"/>
              <a:ea typeface="Roboto"/>
              <a:cs typeface="Roboto"/>
              <a:sym typeface="Roboto"/>
            </a:endParaRPr>
          </a:p>
        </p:txBody>
      </p:sp>
      <p:sp>
        <p:nvSpPr>
          <p:cNvPr id="86" name="Shape 86"/>
          <p:cNvSpPr txBox="1"/>
          <p:nvPr/>
        </p:nvSpPr>
        <p:spPr>
          <a:xfrm>
            <a:off x="251520" y="1547500"/>
            <a:ext cx="741682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Roboto"/>
                <a:ea typeface="Roboto"/>
                <a:cs typeface="Roboto"/>
                <a:sym typeface="Roboto"/>
              </a:rPr>
              <a:t>Carryover, Expenditures, National &amp; Public reporting</a:t>
            </a:r>
            <a:endParaRPr sz="1600">
              <a:solidFill>
                <a:schemeClr val="lt1"/>
              </a:solidFill>
              <a:latin typeface="Roboto"/>
              <a:ea typeface="Roboto"/>
              <a:cs typeface="Roboto"/>
              <a:sym typeface="Roboto"/>
            </a:endParaRPr>
          </a:p>
        </p:txBody>
      </p:sp>
      <p:sp>
        <p:nvSpPr>
          <p:cNvPr id="87" name="Shape 87"/>
          <p:cNvSpPr txBox="1"/>
          <p:nvPr/>
        </p:nvSpPr>
        <p:spPr>
          <a:xfrm>
            <a:off x="179512" y="2060848"/>
            <a:ext cx="741682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pic>
        <p:nvPicPr>
          <p:cNvPr descr="This is a photo of 3 people overlooking the sacramento River Bend area during sunset. They are standing on the edge of cliffs infront of the river bend looking towards the sunset. The river is front of green hill and mountian ranges in the background" id="88" name="Shape 88" title="Photo of sunset at sacramento river bend"/>
          <p:cNvPicPr preferRelativeResize="0"/>
          <p:nvPr/>
        </p:nvPicPr>
        <p:blipFill rotWithShape="1">
          <a:blip r:embed="rId4">
            <a:alphaModFix/>
          </a:blip>
          <a:srcRect b="337" l="0" r="0" t="20776"/>
          <a:stretch/>
        </p:blipFill>
        <p:spPr>
          <a:xfrm>
            <a:off x="0" y="2060848"/>
            <a:ext cx="9144000" cy="4797152"/>
          </a:xfrm>
          <a:prstGeom prst="rect">
            <a:avLst/>
          </a:prstGeom>
          <a:noFill/>
          <a:ln>
            <a:noFill/>
          </a:ln>
        </p:spPr>
      </p:pic>
      <p:sp>
        <p:nvSpPr>
          <p:cNvPr id="89" name="Shape 89" title="green banner line"/>
          <p:cNvSpPr/>
          <p:nvPr/>
        </p:nvSpPr>
        <p:spPr>
          <a:xfrm>
            <a:off x="229288" y="870167"/>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CC00"/>
              </a:solidFill>
              <a:latin typeface="Calibri"/>
              <a:ea typeface="Calibri"/>
              <a:cs typeface="Calibri"/>
              <a:sym typeface="Calibri"/>
            </a:endParaRPr>
          </a:p>
        </p:txBody>
      </p:sp>
      <p:sp>
        <p:nvSpPr>
          <p:cNvPr id="90" name="Shape 90" title="green banner line "/>
          <p:cNvSpPr/>
          <p:nvPr/>
        </p:nvSpPr>
        <p:spPr>
          <a:xfrm>
            <a:off x="229288" y="1889649"/>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U.S department of interior Bureau of Land Management, Blm logo and graphic of Topographic lines in black and grey. " id="95" name="Shape 95"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6" name="Shape 96"/>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Trends since 2008 for:</a:t>
            </a:r>
            <a:endParaRPr b="1" sz="4800">
              <a:solidFill>
                <a:schemeClr val="dk1"/>
              </a:solidFill>
              <a:latin typeface="Roboto"/>
              <a:ea typeface="Roboto"/>
              <a:cs typeface="Roboto"/>
              <a:sym typeface="Roboto"/>
            </a:endParaRPr>
          </a:p>
        </p:txBody>
      </p:sp>
      <p:sp>
        <p:nvSpPr>
          <p:cNvPr id="97" name="Shape 97"/>
          <p:cNvSpPr txBox="1"/>
          <p:nvPr/>
        </p:nvSpPr>
        <p:spPr>
          <a:xfrm>
            <a:off x="179512" y="1916832"/>
            <a:ext cx="7416824" cy="1692771"/>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Noto Sans Symbols"/>
              <a:buChar char="❑"/>
            </a:pPr>
            <a:r>
              <a:rPr b="1" lang="en-US" sz="2800">
                <a:solidFill>
                  <a:schemeClr val="dk1"/>
                </a:solidFill>
                <a:latin typeface="Roboto"/>
                <a:ea typeface="Roboto"/>
                <a:cs typeface="Roboto"/>
                <a:sym typeface="Roboto"/>
              </a:rPr>
              <a:t>Collections</a:t>
            </a:r>
            <a:endParaRPr/>
          </a:p>
          <a:p>
            <a:pPr indent="-457200" lvl="0" marL="457200" marR="0" rtl="0" algn="l">
              <a:spcBef>
                <a:spcPts val="1200"/>
              </a:spcBef>
              <a:spcAft>
                <a:spcPts val="0"/>
              </a:spcAft>
              <a:buClr>
                <a:schemeClr val="dk1"/>
              </a:buClr>
              <a:buSzPts val="2800"/>
              <a:buFont typeface="Noto Sans Symbols"/>
              <a:buChar char="❑"/>
            </a:pPr>
            <a:r>
              <a:rPr b="1" lang="en-US" sz="2800">
                <a:solidFill>
                  <a:schemeClr val="dk1"/>
                </a:solidFill>
                <a:latin typeface="Roboto"/>
                <a:ea typeface="Roboto"/>
                <a:cs typeface="Roboto"/>
                <a:sym typeface="Roboto"/>
              </a:rPr>
              <a:t>Expenditures</a:t>
            </a:r>
            <a:endParaRPr/>
          </a:p>
          <a:p>
            <a:pPr indent="-457200" lvl="0" marL="457200" marR="0" rtl="0" algn="l">
              <a:spcBef>
                <a:spcPts val="1200"/>
              </a:spcBef>
              <a:spcAft>
                <a:spcPts val="0"/>
              </a:spcAft>
              <a:buClr>
                <a:schemeClr val="dk1"/>
              </a:buClr>
              <a:buSzPts val="2800"/>
              <a:buFont typeface="Noto Sans Symbols"/>
              <a:buChar char="❑"/>
            </a:pPr>
            <a:r>
              <a:rPr b="1" lang="en-US" sz="2800">
                <a:solidFill>
                  <a:schemeClr val="dk1"/>
                </a:solidFill>
                <a:latin typeface="Roboto"/>
                <a:ea typeface="Roboto"/>
                <a:cs typeface="Roboto"/>
                <a:sym typeface="Roboto"/>
              </a:rPr>
              <a:t>Carryover</a:t>
            </a:r>
            <a:endParaRPr b="1" sz="28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descr="U.S department of interior Bureau of Land Management, Blm logo and graphic of Topographic lines in black and grey. " id="102" name="Shape 10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03" name="Shape 103"/>
          <p:cNvPicPr preferRelativeResize="0"/>
          <p:nvPr/>
        </p:nvPicPr>
        <p:blipFill rotWithShape="1">
          <a:blip r:embed="rId4">
            <a:alphaModFix/>
          </a:blip>
          <a:srcRect b="0" l="0" r="0" t="0"/>
          <a:stretch/>
        </p:blipFill>
        <p:spPr>
          <a:xfrm>
            <a:off x="971600" y="476672"/>
            <a:ext cx="7416824" cy="63813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descr="U.S department of interior Bureau of Land Management, Blm logo and graphic of Topographic lines in black and grey. " id="108" name="Shape 108"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9" name="Shape 109"/>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Tableau Reports</a:t>
            </a:r>
            <a:endParaRPr b="1" sz="4800">
              <a:solidFill>
                <a:schemeClr val="dk1"/>
              </a:solidFill>
              <a:latin typeface="Roboto"/>
              <a:ea typeface="Roboto"/>
              <a:cs typeface="Roboto"/>
              <a:sym typeface="Roboto"/>
            </a:endParaRPr>
          </a:p>
        </p:txBody>
      </p:sp>
      <p:sp>
        <p:nvSpPr>
          <p:cNvPr id="110" name="Shape 110"/>
          <p:cNvSpPr txBox="1"/>
          <p:nvPr/>
        </p:nvSpPr>
        <p:spPr>
          <a:xfrm>
            <a:off x="179512" y="1772816"/>
            <a:ext cx="7416824"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Roboto"/>
                <a:ea typeface="Roboto"/>
                <a:cs typeface="Roboto"/>
                <a:sym typeface="Roboto"/>
              </a:rPr>
              <a:t>Demo</a:t>
            </a:r>
            <a:endParaRPr/>
          </a:p>
          <a:p>
            <a:pPr indent="0" lvl="0" marL="0" marR="0" rtl="0" algn="l">
              <a:spcBef>
                <a:spcPts val="0"/>
              </a:spcBef>
              <a:spcAft>
                <a:spcPts val="0"/>
              </a:spcAft>
              <a:buNone/>
            </a:pPr>
            <a:r>
              <a:t/>
            </a:r>
            <a:endParaRPr sz="2000">
              <a:solidFill>
                <a:schemeClr val="dk1"/>
              </a:solidFill>
              <a:latin typeface="Roboto"/>
              <a:ea typeface="Roboto"/>
              <a:cs typeface="Roboto"/>
              <a:sym typeface="Roboto"/>
            </a:endParaRPr>
          </a:p>
          <a:p>
            <a:pPr indent="0" lvl="0" marL="0" marR="0" rtl="0" algn="l">
              <a:spcBef>
                <a:spcPts val="0"/>
              </a:spcBef>
              <a:spcAft>
                <a:spcPts val="0"/>
              </a:spcAft>
              <a:buNone/>
            </a:pPr>
            <a:r>
              <a:rPr lang="en-US" sz="2000" u="sng">
                <a:solidFill>
                  <a:schemeClr val="hlink"/>
                </a:solidFill>
                <a:latin typeface="Roboto"/>
                <a:ea typeface="Roboto"/>
                <a:cs typeface="Roboto"/>
                <a:sym typeface="Roboto"/>
                <a:hlinkClick r:id="rId4"/>
              </a:rPr>
              <a:t>https://doiportal.doi.net/blm/WO200/Budget/SitePages/BLM%20Budget%20Site.aspx</a:t>
            </a:r>
            <a:endParaRPr sz="2000">
              <a:solidFill>
                <a:schemeClr val="dk1"/>
              </a:solidFill>
              <a:latin typeface="Roboto"/>
              <a:ea typeface="Roboto"/>
              <a:cs typeface="Roboto"/>
              <a:sym typeface="Roboto"/>
            </a:endParaRPr>
          </a:p>
          <a:p>
            <a:pPr indent="0" lvl="0" marL="0" marR="0" rtl="0" algn="l">
              <a:spcBef>
                <a:spcPts val="0"/>
              </a:spcBef>
              <a:spcAft>
                <a:spcPts val="0"/>
              </a:spcAft>
              <a:buNone/>
            </a:pPr>
            <a:r>
              <a:t/>
            </a:r>
            <a:endParaRPr sz="2000">
              <a:solidFill>
                <a:schemeClr val="dk1"/>
              </a:solidFill>
              <a:latin typeface="Roboto"/>
              <a:ea typeface="Roboto"/>
              <a:cs typeface="Roboto"/>
              <a:sym typeface="Roboto"/>
            </a:endParaRPr>
          </a:p>
          <a:p>
            <a:pPr indent="0" lvl="0" marL="0" marR="0" rtl="0" algn="l">
              <a:spcBef>
                <a:spcPts val="0"/>
              </a:spcBef>
              <a:spcAft>
                <a:spcPts val="0"/>
              </a:spcAft>
              <a:buNone/>
            </a:pPr>
            <a:r>
              <a:t/>
            </a:r>
            <a:endParaRPr sz="2000">
              <a:solidFill>
                <a:schemeClr val="dk1"/>
              </a:solidFill>
              <a:latin typeface="Roboto"/>
              <a:ea typeface="Roboto"/>
              <a:cs typeface="Roboto"/>
              <a:sym typeface="Roboto"/>
            </a:endParaRPr>
          </a:p>
          <a:p>
            <a:pPr indent="0" lvl="0" marL="0" marR="0" rtl="0" algn="l">
              <a:spcBef>
                <a:spcPts val="0"/>
              </a:spcBef>
              <a:spcAft>
                <a:spcPts val="0"/>
              </a:spcAft>
              <a:buNone/>
            </a:pPr>
            <a:r>
              <a:rPr lang="en-US" sz="2000">
                <a:solidFill>
                  <a:srgbClr val="222222"/>
                </a:solidFill>
                <a:latin typeface="Arial"/>
                <a:ea typeface="Arial"/>
                <a:cs typeface="Arial"/>
                <a:sym typeface="Arial"/>
              </a:rPr>
              <a:t>Explore the </a:t>
            </a:r>
            <a:r>
              <a:rPr lang="en-US" sz="2000" u="sng">
                <a:solidFill>
                  <a:schemeClr val="hlink"/>
                </a:solidFill>
                <a:latin typeface="Arial"/>
                <a:ea typeface="Arial"/>
                <a:cs typeface="Arial"/>
                <a:sym typeface="Arial"/>
                <a:hlinkClick r:id="rId5"/>
              </a:rPr>
              <a:t>2018 Cost Analysis Report</a:t>
            </a:r>
            <a:r>
              <a:rPr lang="en-US" sz="2000">
                <a:solidFill>
                  <a:srgbClr val="222222"/>
                </a:solidFill>
                <a:latin typeface="Arial"/>
                <a:ea typeface="Arial"/>
                <a:cs typeface="Arial"/>
                <a:sym typeface="Arial"/>
              </a:rPr>
              <a:t> and </a:t>
            </a:r>
            <a:endParaRPr sz="2000">
              <a:solidFill>
                <a:srgbClr val="222222"/>
              </a:solidFill>
              <a:latin typeface="Arial"/>
              <a:ea typeface="Arial"/>
              <a:cs typeface="Arial"/>
              <a:sym typeface="Arial"/>
            </a:endParaRPr>
          </a:p>
          <a:p>
            <a:pPr indent="0" lvl="0" marL="0" marR="0" rtl="0" algn="l">
              <a:spcBef>
                <a:spcPts val="0"/>
              </a:spcBef>
              <a:spcAft>
                <a:spcPts val="0"/>
              </a:spcAft>
              <a:buNone/>
            </a:pPr>
            <a:r>
              <a:rPr lang="en-US" sz="2000">
                <a:solidFill>
                  <a:srgbClr val="222222"/>
                </a:solidFill>
                <a:latin typeface="Arial"/>
                <a:ea typeface="Arial"/>
                <a:cs typeface="Arial"/>
                <a:sym typeface="Arial"/>
              </a:rPr>
              <a:t>the </a:t>
            </a:r>
            <a:r>
              <a:rPr lang="en-US" sz="2000" u="sng">
                <a:solidFill>
                  <a:schemeClr val="hlink"/>
                </a:solidFill>
                <a:latin typeface="Arial"/>
                <a:ea typeface="Arial"/>
                <a:cs typeface="Arial"/>
                <a:sym typeface="Arial"/>
                <a:hlinkClick r:id="rId6"/>
              </a:rPr>
              <a:t>2018 Consumable Budget Report</a:t>
            </a:r>
            <a:r>
              <a:rPr lang="en-US" sz="2000">
                <a:solidFill>
                  <a:srgbClr val="222222"/>
                </a:solidFill>
                <a:latin typeface="Arial"/>
                <a:ea typeface="Arial"/>
                <a:cs typeface="Arial"/>
                <a:sym typeface="Arial"/>
              </a:rPr>
              <a:t>. </a:t>
            </a:r>
            <a:endParaRPr sz="20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U.S department of interior Bureau of Land Management, Blm logo and graphic of Topographic lines in black and grey. " id="115" name="Shape 115"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6" name="Shape 116"/>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dk1"/>
                </a:solidFill>
                <a:latin typeface="Roboto"/>
                <a:ea typeface="Roboto"/>
                <a:cs typeface="Roboto"/>
                <a:sym typeface="Roboto"/>
              </a:rPr>
              <a:t>Reporting</a:t>
            </a:r>
            <a:endParaRPr b="1" sz="4800">
              <a:solidFill>
                <a:schemeClr val="dk1"/>
              </a:solidFill>
              <a:latin typeface="Roboto"/>
              <a:ea typeface="Roboto"/>
              <a:cs typeface="Roboto"/>
              <a:sym typeface="Roboto"/>
            </a:endParaRPr>
          </a:p>
        </p:txBody>
      </p:sp>
      <p:sp>
        <p:nvSpPr>
          <p:cNvPr id="117" name="Shape 117"/>
          <p:cNvSpPr txBox="1"/>
          <p:nvPr/>
        </p:nvSpPr>
        <p:spPr>
          <a:xfrm>
            <a:off x="179512" y="1772816"/>
            <a:ext cx="8712968"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Roboto"/>
                <a:ea typeface="Roboto"/>
                <a:cs typeface="Roboto"/>
                <a:sym typeface="Roboto"/>
              </a:rPr>
              <a:t>Goals:</a:t>
            </a:r>
            <a:endParaRPr/>
          </a:p>
          <a:p>
            <a:pPr indent="-457200" lvl="0" marL="457200" marR="0" rtl="0" algn="l">
              <a:spcBef>
                <a:spcPts val="600"/>
              </a:spcBef>
              <a:spcAft>
                <a:spcPts val="0"/>
              </a:spcAft>
              <a:buClr>
                <a:schemeClr val="dk1"/>
              </a:buClr>
              <a:buSzPts val="2400"/>
              <a:buFont typeface="Calibri"/>
              <a:buAutoNum type="arabicPeriod"/>
            </a:pPr>
            <a:r>
              <a:rPr lang="en-US" sz="2400">
                <a:solidFill>
                  <a:schemeClr val="dk1"/>
                </a:solidFill>
                <a:latin typeface="Roboto"/>
                <a:ea typeface="Roboto"/>
                <a:cs typeface="Roboto"/>
                <a:sym typeface="Roboto"/>
              </a:rPr>
              <a:t>1232 Funds expended according to REA</a:t>
            </a:r>
            <a:endParaRPr/>
          </a:p>
          <a:p>
            <a:pPr indent="-457200" lvl="0" marL="457200" marR="0" rtl="0" algn="l">
              <a:spcBef>
                <a:spcPts val="600"/>
              </a:spcBef>
              <a:spcAft>
                <a:spcPts val="0"/>
              </a:spcAft>
              <a:buClr>
                <a:schemeClr val="dk1"/>
              </a:buClr>
              <a:buSzPts val="2400"/>
              <a:buFont typeface="Calibri"/>
              <a:buAutoNum type="arabicPeriod"/>
            </a:pPr>
            <a:r>
              <a:rPr lang="en-US" sz="2400">
                <a:solidFill>
                  <a:schemeClr val="dk1"/>
                </a:solidFill>
                <a:latin typeface="Roboto"/>
                <a:ea typeface="Roboto"/>
                <a:cs typeface="Roboto"/>
                <a:sym typeface="Roboto"/>
              </a:rPr>
              <a:t>Business Plan direction – follow through (accountability)</a:t>
            </a:r>
            <a:endParaRPr/>
          </a:p>
          <a:p>
            <a:pPr indent="-457200" lvl="0" marL="457200" marR="0" rtl="0" algn="l">
              <a:spcBef>
                <a:spcPts val="600"/>
              </a:spcBef>
              <a:spcAft>
                <a:spcPts val="0"/>
              </a:spcAft>
              <a:buClr>
                <a:schemeClr val="dk1"/>
              </a:buClr>
              <a:buSzPts val="2400"/>
              <a:buFont typeface="Calibri"/>
              <a:buAutoNum type="arabicPeriod"/>
            </a:pPr>
            <a:r>
              <a:rPr lang="en-US" sz="2400">
                <a:solidFill>
                  <a:schemeClr val="dk1"/>
                </a:solidFill>
                <a:latin typeface="Roboto"/>
                <a:ea typeface="Roboto"/>
                <a:cs typeface="Roboto"/>
                <a:sym typeface="Roboto"/>
              </a:rPr>
              <a:t>Monitoring of spending plans</a:t>
            </a:r>
            <a:endParaRPr/>
          </a:p>
          <a:p>
            <a:pPr indent="-457200" lvl="0" marL="457200" marR="0" rtl="0" algn="l">
              <a:spcBef>
                <a:spcPts val="600"/>
              </a:spcBef>
              <a:spcAft>
                <a:spcPts val="0"/>
              </a:spcAft>
              <a:buClr>
                <a:schemeClr val="dk1"/>
              </a:buClr>
              <a:buSzPts val="2400"/>
              <a:buFont typeface="Calibri"/>
              <a:buAutoNum type="arabicPeriod"/>
            </a:pPr>
            <a:r>
              <a:rPr lang="en-US" sz="2400">
                <a:solidFill>
                  <a:schemeClr val="dk1"/>
                </a:solidFill>
                <a:latin typeface="Roboto"/>
                <a:ea typeface="Roboto"/>
                <a:cs typeface="Roboto"/>
                <a:sym typeface="Roboto"/>
              </a:rPr>
              <a:t>Reducing carryover balances</a:t>
            </a:r>
            <a:endParaRPr/>
          </a:p>
          <a:p>
            <a:pPr indent="-457200" lvl="0" marL="457200" marR="0" rtl="0" algn="l">
              <a:spcBef>
                <a:spcPts val="600"/>
              </a:spcBef>
              <a:spcAft>
                <a:spcPts val="0"/>
              </a:spcAft>
              <a:buClr>
                <a:schemeClr val="dk1"/>
              </a:buClr>
              <a:buSzPts val="2400"/>
              <a:buFont typeface="Calibri"/>
              <a:buAutoNum type="arabicPeriod"/>
            </a:pPr>
            <a:r>
              <a:rPr lang="en-US" sz="2400">
                <a:solidFill>
                  <a:schemeClr val="dk1"/>
                </a:solidFill>
                <a:latin typeface="Roboto"/>
                <a:ea typeface="Roboto"/>
                <a:cs typeface="Roboto"/>
                <a:sym typeface="Roboto"/>
              </a:rPr>
              <a:t>Easy public reporting – template creation</a:t>
            </a:r>
            <a:endParaRPr/>
          </a:p>
          <a:p>
            <a:pPr indent="-457200" lvl="0" marL="457200" marR="0" rtl="0" algn="l">
              <a:spcBef>
                <a:spcPts val="600"/>
              </a:spcBef>
              <a:spcAft>
                <a:spcPts val="0"/>
              </a:spcAft>
              <a:buClr>
                <a:schemeClr val="dk1"/>
              </a:buClr>
              <a:buSzPts val="2400"/>
              <a:buFont typeface="Calibri"/>
              <a:buAutoNum type="arabicPeriod"/>
            </a:pPr>
            <a:r>
              <a:rPr lang="en-US" sz="2400">
                <a:solidFill>
                  <a:schemeClr val="dk1"/>
                </a:solidFill>
                <a:latin typeface="Roboto"/>
                <a:ea typeface="Roboto"/>
                <a:cs typeface="Roboto"/>
                <a:sym typeface="Roboto"/>
              </a:rPr>
              <a:t>Your ideas!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U.S department of interior Bureau of Land Management, Blm logo and graphic of Topographic lines in black and grey. " id="122" name="Shape 12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3" name="Shape 123"/>
          <p:cNvSpPr txBox="1"/>
          <p:nvPr/>
        </p:nvSpPr>
        <p:spPr>
          <a:xfrm>
            <a:off x="165611" y="1667709"/>
            <a:ext cx="842493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Roboto"/>
              <a:ea typeface="Roboto"/>
              <a:cs typeface="Roboto"/>
              <a:sym typeface="Roboto"/>
            </a:endParaRPr>
          </a:p>
        </p:txBody>
      </p:sp>
      <p:pic>
        <p:nvPicPr>
          <p:cNvPr id="124" name="Shape 124"/>
          <p:cNvPicPr preferRelativeResize="0"/>
          <p:nvPr/>
        </p:nvPicPr>
        <p:blipFill rotWithShape="1">
          <a:blip r:embed="rId4">
            <a:alphaModFix/>
          </a:blip>
          <a:srcRect b="0" l="0" r="0" t="0"/>
          <a:stretch/>
        </p:blipFill>
        <p:spPr>
          <a:xfrm>
            <a:off x="1384256" y="485606"/>
            <a:ext cx="5924048" cy="63723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descr="U.S department of interior Bureau of Land Management, Blm logo and graphic of Topographic lines in black and grey. " id="129" name="Shape 129"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0" name="Shape 130"/>
          <p:cNvSpPr txBox="1"/>
          <p:nvPr/>
        </p:nvSpPr>
        <p:spPr>
          <a:xfrm>
            <a:off x="165611" y="1667709"/>
            <a:ext cx="8424936"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Roboto"/>
              <a:ea typeface="Roboto"/>
              <a:cs typeface="Roboto"/>
              <a:sym typeface="Roboto"/>
            </a:endParaRPr>
          </a:p>
        </p:txBody>
      </p:sp>
      <p:pic>
        <p:nvPicPr>
          <p:cNvPr id="131" name="Shape 131"/>
          <p:cNvPicPr preferRelativeResize="0"/>
          <p:nvPr/>
        </p:nvPicPr>
        <p:blipFill rotWithShape="1">
          <a:blip r:embed="rId4">
            <a:alphaModFix/>
          </a:blip>
          <a:srcRect b="0" l="0" r="0" t="0"/>
          <a:stretch/>
        </p:blipFill>
        <p:spPr>
          <a:xfrm>
            <a:off x="1763688" y="476672"/>
            <a:ext cx="5544615" cy="65049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