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6858000" cx="9144000"/>
  <p:notesSz cx="6858000" cy="9144000"/>
  <p:embeddedFontLst>
    <p:embeddedFont>
      <p:font typeface="Roboto"/>
      <p:regular r:id="rId16"/>
      <p:bold r:id="rId17"/>
      <p:italic r:id="rId18"/>
      <p:boldItalic r:id="rId19"/>
    </p:embeddedFont>
    <p:embeddedFont>
      <p:font typeface="Roboto Medium"/>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Medium-regular.fntdata"/><Relationship Id="rId11" Type="http://schemas.openxmlformats.org/officeDocument/2006/relationships/slide" Target="slides/slide6.xml"/><Relationship Id="rId22" Type="http://schemas.openxmlformats.org/officeDocument/2006/relationships/font" Target="fonts/RobotoMedium-italic.fntdata"/><Relationship Id="rId10" Type="http://schemas.openxmlformats.org/officeDocument/2006/relationships/slide" Target="slides/slide5.xml"/><Relationship Id="rId21" Type="http://schemas.openxmlformats.org/officeDocument/2006/relationships/font" Target="fonts/RobotoMedium-bold.fntdata"/><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font" Target="fonts/RobotoMedium-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Roboto-bold.fntdata"/><Relationship Id="rId16" Type="http://schemas.openxmlformats.org/officeDocument/2006/relationships/font" Target="fonts/Roboto-regular.fntdata"/><Relationship Id="rId5" Type="http://schemas.openxmlformats.org/officeDocument/2006/relationships/notesMaster" Target="notesMasters/notesMaster1.xml"/><Relationship Id="rId19" Type="http://schemas.openxmlformats.org/officeDocument/2006/relationships/font" Target="fonts/Roboto-boldItalic.fntdata"/><Relationship Id="rId6" Type="http://schemas.openxmlformats.org/officeDocument/2006/relationships/slide" Target="slides/slide1.xml"/><Relationship Id="rId18"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Shape 86"/>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BLM’s recreation sites have varying infrastructure in terms of wireless connectivity, high speed internet, employee presence and internal business rules.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These variables mean there is (currently) no one-size-fits-all digital solution to make online reservations, apply for permits and lotteries, and enable payment of recreation fees by credit card, as well as redeeming permits and passes on mobile devices.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But we’re getting there….soon!</a:t>
            </a:r>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7" name="Shape 87"/>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8" name="Shape 178"/>
        <p:cNvGrpSpPr/>
        <p:nvPr/>
      </p:nvGrpSpPr>
      <p:grpSpPr>
        <a:xfrm>
          <a:off x="0" y="0"/>
          <a:ext cx="0" cy="0"/>
          <a:chOff x="0" y="0"/>
          <a:chExt cx="0" cy="0"/>
        </a:xfrm>
      </p:grpSpPr>
      <p:sp>
        <p:nvSpPr>
          <p:cNvPr id="179" name="Shape 179"/>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a:spcBef>
                <a:spcPts val="0"/>
              </a:spcBef>
              <a:spcAft>
                <a:spcPts val="0"/>
              </a:spcAft>
              <a:buNone/>
            </a:pPr>
            <a:r>
              <a:t/>
            </a:r>
            <a:endParaRPr/>
          </a:p>
        </p:txBody>
      </p:sp>
      <p:sp>
        <p:nvSpPr>
          <p:cNvPr id="180" name="Shape 180"/>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Shape 98"/>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While we can only touch briefly here about some of the different options being explored, know that the WO, NOC and state and field offices are working on several fronts to develop a toolbox of new e-commerce solutions for the field to use.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Here are a few of several being explored (name from list)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9" name="Shape 99"/>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 name="Shape 11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first option is the Treasury Public App </a:t>
            </a:r>
            <a:endParaRPr b="0" i="0" sz="1200" u="none" cap="none" strike="noStrike">
              <a:solidFill>
                <a:schemeClr val="dk1"/>
              </a:solidFill>
              <a:latin typeface="Calibri"/>
              <a:ea typeface="Calibri"/>
              <a:cs typeface="Calibri"/>
              <a:sym typeface="Calibri"/>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This solution depends on the public downloading and using the app to pre-pay fees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Use of this app will reduce the handling of cash at recreation sites, save employee labor inputting payments into CBS, provide added security to financial transactions, and provide the public with a  convenient 24 hour electronic payment platform. </a:t>
            </a:r>
            <a:endParaRPr/>
          </a:p>
          <a:p>
            <a:pPr indent="-171450" lvl="0" marL="171450" marR="0" rtl="0" algn="l">
              <a:lnSpc>
                <a:spcPct val="100000"/>
              </a:lnSpc>
              <a:spcBef>
                <a:spcPts val="0"/>
              </a:spcBef>
              <a:spcAft>
                <a:spcPts val="0"/>
              </a:spcAft>
              <a:buClr>
                <a:srgbClr val="7F7F7F"/>
              </a:buClr>
              <a:buSzPts val="1200"/>
              <a:buFont typeface="Arial"/>
              <a:buChar char="•"/>
            </a:pPr>
            <a:r>
              <a:rPr b="0" i="0" lang="en-US" sz="1200" u="none" cap="none" strike="noStrike">
                <a:solidFill>
                  <a:srgbClr val="7F7F7F"/>
                </a:solidFill>
                <a:latin typeface="Roboto"/>
                <a:ea typeface="Roboto"/>
                <a:cs typeface="Roboto"/>
                <a:sym typeface="Roboto"/>
              </a:rPr>
              <a:t>Currently live on your app store and available for Kasha-Katuwe </a:t>
            </a:r>
            <a:endParaRPr/>
          </a:p>
        </p:txBody>
      </p:sp>
      <p:sp>
        <p:nvSpPr>
          <p:cNvPr id="111" name="Shape 11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Shape 120"/>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customer downloads the app from their respective app store and using a credit card can then pre-pay (purchase their recreation fee before arriving at the site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customer receives an email confirmation and presents a generated QR code with the app as proof of purchase when arriving at the site (may alternatively print the email)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The agency fee collector uses a cell phone to scan the QR code, validating the purchase.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If desired the site can issue a hang-tag or other proof of purchase to the vehicle </a:t>
            </a:r>
            <a:endParaRPr b="0" i="0" sz="1200" u="none" cap="none" strike="noStrike">
              <a:solidFill>
                <a:schemeClr val="dk1"/>
              </a:solidFill>
              <a:latin typeface="Calibri"/>
              <a:ea typeface="Calibri"/>
              <a:cs typeface="Calibri"/>
              <a:sym typeface="Calibri"/>
            </a:endParaRPr>
          </a:p>
        </p:txBody>
      </p:sp>
      <p:sp>
        <p:nvSpPr>
          <p:cNvPr id="121" name="Shape 121"/>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Shape 13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Treasury Mobile Point of Sale (POS)</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Customers credit card is inserted into the Ingenico terminal (credit card reader) and connects via Bluetooth to the agency cell phone (held by the fee collector).  </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The Agency cell phone connects to Treasury’s pay.gov; Payments are processed through pay.gov and CBS then pulls the transactions from pay.gov and creates a paid order in CBS to reflect the deposit into the recreation site account.</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Customer receives an emailed receipt</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Fee collector provides a hangtag, fee envelope or other site specific proof of purchase.</a:t>
            </a:r>
            <a:endParaRPr/>
          </a:p>
          <a:p>
            <a:pPr indent="0" lvl="0" marL="0" marR="0" rtl="0" algn="l">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Not useable for unstaffed sites or those without reliable cell phone signal or WIFI.</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33" name="Shape 13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Shape 142"/>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sng" cap="none" strike="noStrike">
                <a:solidFill>
                  <a:schemeClr val="dk1"/>
                </a:solidFill>
                <a:latin typeface="Calibri"/>
                <a:ea typeface="Calibri"/>
                <a:cs typeface="Calibri"/>
                <a:sym typeface="Calibri"/>
              </a:rPr>
              <a:t>Your Pass Now (via NIC):</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Is a digital platform for the sale of passes and permits that includes mobile phones, tablets and desktop computers.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Can provide an alternative fee collection method at sites without staffed fee booths and that do only spot-checks for fee compliance.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User visits Your Pass Now website and purchases the pass/permit, pays the recreation fee (either at home or onsite from mobile device). User receives an email with a QR code.  The email and QR code are printed and displayed in the visitor’s vehicle window when visiting the site.  Agency staff use a smartphone to scan and validate the QR code through the window.</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Currently piloting at National Parks, USFS, and 2 BLM units. Unlike the Treasury options, this does charge a transaction fee to the customer or agency.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Will become the standard digital payment service by Rec.gov’s new contractor, since NIC company is a sub to Booz Allen Hamilton</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43" name="Shape 143"/>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Shape 15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Shape 154"/>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sng" cap="none" strike="noStrike">
                <a:solidFill>
                  <a:schemeClr val="dk1"/>
                </a:solidFill>
                <a:latin typeface="Calibri"/>
                <a:ea typeface="Calibri"/>
                <a:cs typeface="Calibri"/>
                <a:sym typeface="Calibri"/>
              </a:rPr>
              <a:t>Your Pass Now (via NIC):</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Is a digital platform for the sale of passes and permits that includes mobile phones, tablets and desktop computers.</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Can provide an alternative fee collection method at sites without staffed fee booths and that do only spot-checks for fee compliance.</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User visits Your Pass Now website and purchases the pass/permit, pays the recreation fee (either at home or onsite from mobile device). User receives an email with a QR code.  The email and QR code are printed and displayed in the visitor’s vehicle window when visiting the site.  Agency staff use a smartphone to scan and validate the QR code through the window.</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Currently piloting at National Parks, USFS, and 2 BLM units. Unlike the Treasury options, this does charge a transaction fee to the customer or agency.</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Will become the standard digital payment service by Rec.gov’s new contractor, since NIC company is a sub to Booz Allen Hamilton</a:t>
            </a:r>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55" name="Shape 155"/>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5" name="Shape 165"/>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SzPts val="1200"/>
              <a:buFont typeface="Arial"/>
              <a:buNone/>
            </a:pPr>
            <a:r>
              <a:rPr b="0" i="0" lang="en-US" sz="1200" u="sng" cap="none" strike="noStrike">
                <a:solidFill>
                  <a:schemeClr val="dk1"/>
                </a:solidFill>
                <a:latin typeface="Calibri"/>
                <a:ea typeface="Calibri"/>
                <a:cs typeface="Calibri"/>
                <a:sym typeface="Calibri"/>
              </a:rPr>
              <a:t>Every site is different – before jumping on a solution, evaluate your needs, what each service can offer and what would work best for you!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95250" lvl="0" marL="171450" marR="0" rtl="0" algn="l">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p:txBody>
      </p:sp>
      <p:sp>
        <p:nvSpPr>
          <p:cNvPr id="166" name="Shape 166"/>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Shape 172"/>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Shape 173"/>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While we can only touch briefly here about some of the different options being explored, know that the WO, NOC and state and field offices are working on several fronts to develop a toolbox of new e-commerce solutions for the field to use. </a:t>
            </a:r>
            <a:endParaRPr/>
          </a:p>
          <a:p>
            <a:pPr indent="-171450" lvl="0" marL="171450" marR="0" rtl="0" algn="l">
              <a:spcBef>
                <a:spcPts val="0"/>
              </a:spcBef>
              <a:spcAft>
                <a:spcPts val="0"/>
              </a:spcAft>
              <a:buClr>
                <a:schemeClr val="dk1"/>
              </a:buClr>
              <a:buSzPts val="1200"/>
              <a:buFont typeface="Arial"/>
              <a:buChar char="•"/>
            </a:pPr>
            <a:r>
              <a:rPr b="0" i="0" lang="en-US" sz="1200" u="none" cap="none" strike="noStrike">
                <a:solidFill>
                  <a:schemeClr val="dk1"/>
                </a:solidFill>
                <a:latin typeface="Calibri"/>
                <a:ea typeface="Calibri"/>
                <a:cs typeface="Calibri"/>
                <a:sym typeface="Calibri"/>
              </a:rPr>
              <a:t>Here are a few of several being explored (name from list)</a:t>
            </a:r>
            <a:endParaRPr b="0" i="0" sz="1200" u="none" cap="none" strike="noStrike">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4" name="Shape 174"/>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5" name="Shape 15"/>
        <p:cNvGrpSpPr/>
        <p:nvPr/>
      </p:nvGrpSpPr>
      <p:grpSpPr>
        <a:xfrm>
          <a:off x="0" y="0"/>
          <a:ext cx="0" cy="0"/>
          <a:chOff x="0" y="0"/>
          <a:chExt cx="0" cy="0"/>
        </a:xfrm>
      </p:grpSpPr>
      <p:sp>
        <p:nvSpPr>
          <p:cNvPr id="16" name="Shape 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 name="Shape 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Shape 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2" name="Shape 72"/>
        <p:cNvGrpSpPr/>
        <p:nvPr/>
      </p:nvGrpSpPr>
      <p:grpSpPr>
        <a:xfrm>
          <a:off x="0" y="0"/>
          <a:ext cx="0" cy="0"/>
          <a:chOff x="0" y="0"/>
          <a:chExt cx="0" cy="0"/>
        </a:xfrm>
      </p:grpSpPr>
      <p:sp>
        <p:nvSpPr>
          <p:cNvPr id="73" name="Shape 7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Shape 74"/>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0" name="Shape 80"/>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9" name="Shape 19"/>
        <p:cNvGrpSpPr/>
        <p:nvPr/>
      </p:nvGrpSpPr>
      <p:grpSpPr>
        <a:xfrm>
          <a:off x="0" y="0"/>
          <a:ext cx="0" cy="0"/>
          <a:chOff x="0" y="0"/>
          <a:chExt cx="0" cy="0"/>
        </a:xfrm>
      </p:grpSpPr>
      <p:sp>
        <p:nvSpPr>
          <p:cNvPr id="20" name="Shape 20"/>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1" name="Shape 21"/>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22" name="Shape 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3" name="Shape 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 name="Shape 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25" name="Shape 25"/>
        <p:cNvGrpSpPr/>
        <p:nvPr/>
      </p:nvGrpSpPr>
      <p:grpSpPr>
        <a:xfrm>
          <a:off x="0" y="0"/>
          <a:ext cx="0" cy="0"/>
          <a:chOff x="0" y="0"/>
          <a:chExt cx="0" cy="0"/>
        </a:xfrm>
      </p:grpSpPr>
      <p:sp>
        <p:nvSpPr>
          <p:cNvPr id="26" name="Shape 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 name="Shape 27"/>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8" name="Shape 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Shape 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31" name="Shape 31"/>
        <p:cNvGrpSpPr/>
        <p:nvPr/>
      </p:nvGrpSpPr>
      <p:grpSpPr>
        <a:xfrm>
          <a:off x="0" y="0"/>
          <a:ext cx="0" cy="0"/>
          <a:chOff x="0" y="0"/>
          <a:chExt cx="0" cy="0"/>
        </a:xfrm>
      </p:grpSpPr>
      <p:sp>
        <p:nvSpPr>
          <p:cNvPr id="32" name="Shape 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3" name="Shape 33"/>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lstStyle>
            <a:lvl1pPr indent="-228600" lvl="0" marL="457200" marR="0" rtl="0" algn="l">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34" name="Shape 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5" name="Shape 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6" name="Shape 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37" name="Shape 37"/>
        <p:cNvGrpSpPr/>
        <p:nvPr/>
      </p:nvGrpSpPr>
      <p:grpSpPr>
        <a:xfrm>
          <a:off x="0" y="0"/>
          <a:ext cx="0" cy="0"/>
          <a:chOff x="0" y="0"/>
          <a:chExt cx="0" cy="0"/>
        </a:xfrm>
      </p:grpSpPr>
      <p:sp>
        <p:nvSpPr>
          <p:cNvPr id="38" name="Shape 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9" name="Shape 39"/>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0" name="Shape 4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lstStyle>
            <a:lvl1pPr indent="-406400" lvl="0" marL="4572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 name="Shape 4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2" name="Shape 4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3" name="Shape 4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44" name="Shape 44"/>
        <p:cNvGrpSpPr/>
        <p:nvPr/>
      </p:nvGrpSpPr>
      <p:grpSpPr>
        <a:xfrm>
          <a:off x="0" y="0"/>
          <a:ext cx="0" cy="0"/>
          <a:chOff x="0" y="0"/>
          <a:chExt cx="0" cy="0"/>
        </a:xfrm>
      </p:grpSpPr>
      <p:sp>
        <p:nvSpPr>
          <p:cNvPr id="45" name="Shape 4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Shape 46"/>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7" name="Shape 4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48" name="Shape 4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lstStyle>
            <a:lvl1pPr indent="-228600" lvl="0" marL="457200" marR="0" rtl="0" algn="l">
              <a:spcBef>
                <a:spcPts val="480"/>
              </a:spcBef>
              <a:spcAft>
                <a:spcPts val="0"/>
              </a:spcAft>
              <a:buClr>
                <a:schemeClr val="dk1"/>
              </a:buClr>
              <a:buSzPts val="2400"/>
              <a:buFont typeface="Arial"/>
              <a:buNone/>
              <a:defRPr b="1" i="0" sz="2400" u="none" cap="none" strike="noStrike">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49" name="Shape 49"/>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lstStyle>
            <a:lvl1pPr indent="-381000" lvl="0" marL="4572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50" name="Shape 5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1" name="Shape 5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53" name="Shape 53"/>
        <p:cNvGrpSpPr/>
        <p:nvPr/>
      </p:nvGrpSpPr>
      <p:grpSpPr>
        <a:xfrm>
          <a:off x="0" y="0"/>
          <a:ext cx="0" cy="0"/>
          <a:chOff x="0" y="0"/>
          <a:chExt cx="0" cy="0"/>
        </a:xfrm>
      </p:grpSpPr>
      <p:sp>
        <p:nvSpPr>
          <p:cNvPr id="54" name="Shape 5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5" name="Shape 5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0" name="Shape 6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Shape 67"/>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lstStyle>
            <a:lvl1pPr lvl="0" marR="0" rtl="0" algn="l">
              <a:spcBef>
                <a:spcPts val="64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lstStyle>
            <a:lvl1pPr indent="-228600" lvl="0" marL="457200" marR="0" rtl="0" algn="l">
              <a:spcBef>
                <a:spcPts val="28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sz="1200">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sz="1200">
                <a:solidFill>
                  <a:srgbClr val="888888"/>
                </a:solidFill>
                <a:latin typeface="Calibri"/>
                <a:ea typeface="Calibri"/>
                <a:cs typeface="Calibri"/>
                <a:sym typeface="Calibri"/>
              </a:defRPr>
            </a:lvl1pPr>
            <a:lvl2pPr indent="0" lvl="1" marL="0" marR="0" rtl="0" algn="r">
              <a:spcBef>
                <a:spcPts val="0"/>
              </a:spcBef>
              <a:buNone/>
              <a:defRPr sz="1200">
                <a:solidFill>
                  <a:srgbClr val="888888"/>
                </a:solidFill>
                <a:latin typeface="Calibri"/>
                <a:ea typeface="Calibri"/>
                <a:cs typeface="Calibri"/>
                <a:sym typeface="Calibri"/>
              </a:defRPr>
            </a:lvl2pPr>
            <a:lvl3pPr indent="0" lvl="2" marL="0" marR="0" rtl="0" algn="r">
              <a:spcBef>
                <a:spcPts val="0"/>
              </a:spcBef>
              <a:buNone/>
              <a:defRPr sz="1200">
                <a:solidFill>
                  <a:srgbClr val="888888"/>
                </a:solidFill>
                <a:latin typeface="Calibri"/>
                <a:ea typeface="Calibri"/>
                <a:cs typeface="Calibri"/>
                <a:sym typeface="Calibri"/>
              </a:defRPr>
            </a:lvl3pPr>
            <a:lvl4pPr indent="0" lvl="3" marL="0" marR="0" rtl="0" algn="r">
              <a:spcBef>
                <a:spcPts val="0"/>
              </a:spcBef>
              <a:buNone/>
              <a:defRPr sz="1200">
                <a:solidFill>
                  <a:srgbClr val="888888"/>
                </a:solidFill>
                <a:latin typeface="Calibri"/>
                <a:ea typeface="Calibri"/>
                <a:cs typeface="Calibri"/>
                <a:sym typeface="Calibri"/>
              </a:defRPr>
            </a:lvl4pPr>
            <a:lvl5pPr indent="0" lvl="4" marL="0" marR="0" rtl="0" algn="r">
              <a:spcBef>
                <a:spcPts val="0"/>
              </a:spcBef>
              <a:buNone/>
              <a:defRPr sz="1200">
                <a:solidFill>
                  <a:srgbClr val="888888"/>
                </a:solidFill>
                <a:latin typeface="Calibri"/>
                <a:ea typeface="Calibri"/>
                <a:cs typeface="Calibri"/>
                <a:sym typeface="Calibri"/>
              </a:defRPr>
            </a:lvl5pPr>
            <a:lvl6pPr indent="0" lvl="5" marL="0" marR="0" rtl="0" algn="r">
              <a:spcBef>
                <a:spcPts val="0"/>
              </a:spcBef>
              <a:buNone/>
              <a:defRPr sz="1200">
                <a:solidFill>
                  <a:srgbClr val="888888"/>
                </a:solidFill>
                <a:latin typeface="Calibri"/>
                <a:ea typeface="Calibri"/>
                <a:cs typeface="Calibri"/>
                <a:sym typeface="Calibri"/>
              </a:defRPr>
            </a:lvl6pPr>
            <a:lvl7pPr indent="0" lvl="6" marL="0" marR="0" rtl="0" algn="r">
              <a:spcBef>
                <a:spcPts val="0"/>
              </a:spcBef>
              <a:buNone/>
              <a:defRPr sz="1200">
                <a:solidFill>
                  <a:srgbClr val="888888"/>
                </a:solidFill>
                <a:latin typeface="Calibri"/>
                <a:ea typeface="Calibri"/>
                <a:cs typeface="Calibri"/>
                <a:sym typeface="Calibri"/>
              </a:defRPr>
            </a:lvl7pPr>
            <a:lvl8pPr indent="0" lvl="7" marL="0" marR="0" rtl="0" algn="r">
              <a:spcBef>
                <a:spcPts val="0"/>
              </a:spcBef>
              <a:buNone/>
              <a:defRPr sz="1200">
                <a:solidFill>
                  <a:srgbClr val="888888"/>
                </a:solidFill>
                <a:latin typeface="Calibri"/>
                <a:ea typeface="Calibri"/>
                <a:cs typeface="Calibri"/>
                <a:sym typeface="Calibri"/>
              </a:defRPr>
            </a:lvl8pPr>
            <a:lvl9pPr indent="0" lvl="8" marL="0" marR="0" rtl="0" algn="r">
              <a:spcBef>
                <a:spcPts val="0"/>
              </a:spcBef>
              <a:buNone/>
              <a:defRPr sz="1200">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11.png"/><Relationship Id="rId5" Type="http://schemas.openxmlformats.org/officeDocument/2006/relationships/image" Target="../media/image7.jpg"/><Relationship Id="rId6"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jpg"/><Relationship Id="rId4" Type="http://schemas.openxmlformats.org/officeDocument/2006/relationships/image" Target="../media/image6.jpg"/><Relationship Id="rId5"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jpg"/><Relationship Id="rId4" Type="http://schemas.openxmlformats.org/officeDocument/2006/relationships/image" Target="../media/image15.png"/><Relationship Id="rId5" Type="http://schemas.openxmlformats.org/officeDocument/2006/relationships/image" Target="../media/image3.jpg"/><Relationship Id="rId6"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4.jpg"/><Relationship Id="rId5" Type="http://schemas.openxmlformats.org/officeDocument/2006/relationships/image" Target="../media/image8.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14.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 Id="rId4" Type="http://schemas.openxmlformats.org/officeDocument/2006/relationships/image" Target="../media/image9.png"/><Relationship Id="rId5"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0.jp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8" name="Shape 88"/>
        <p:cNvGrpSpPr/>
        <p:nvPr/>
      </p:nvGrpSpPr>
      <p:grpSpPr>
        <a:xfrm>
          <a:off x="0" y="0"/>
          <a:ext cx="0" cy="0"/>
          <a:chOff x="0" y="0"/>
          <a:chExt cx="0" cy="0"/>
        </a:xfrm>
      </p:grpSpPr>
      <p:pic>
        <p:nvPicPr>
          <p:cNvPr descr="BLM logo, Graphic of topographic lines in black and grey. U.S department of the interior Bureau of Land Management." id="89" name="Shape 89" title="Graphic of topographic lines"/>
          <p:cNvPicPr preferRelativeResize="0"/>
          <p:nvPr/>
        </p:nvPicPr>
        <p:blipFill rotWithShape="1">
          <a:blip r:embed="rId3">
            <a:alphaModFix/>
          </a:blip>
          <a:srcRect b="0" l="0" r="0" t="0"/>
          <a:stretch/>
        </p:blipFill>
        <p:spPr>
          <a:xfrm>
            <a:off x="0" y="0"/>
            <a:ext cx="9144000" cy="6857999"/>
          </a:xfrm>
          <a:prstGeom prst="rect">
            <a:avLst/>
          </a:prstGeom>
          <a:noFill/>
          <a:ln>
            <a:noFill/>
          </a:ln>
        </p:spPr>
      </p:pic>
      <p:sp>
        <p:nvSpPr>
          <p:cNvPr id="90" name="Shape 90"/>
          <p:cNvSpPr txBox="1"/>
          <p:nvPr/>
        </p:nvSpPr>
        <p:spPr>
          <a:xfrm>
            <a:off x="179512" y="931367"/>
            <a:ext cx="8424936"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4400" u="none" cap="none" strike="noStrike">
                <a:solidFill>
                  <a:schemeClr val="lt1"/>
                </a:solidFill>
                <a:latin typeface="Roboto"/>
                <a:ea typeface="Roboto"/>
                <a:cs typeface="Roboto"/>
                <a:sym typeface="Roboto"/>
              </a:rPr>
              <a:t>Mobile Payment Opportunities</a:t>
            </a:r>
            <a:endParaRPr b="1" sz="4400">
              <a:solidFill>
                <a:schemeClr val="lt1"/>
              </a:solidFill>
              <a:latin typeface="Roboto"/>
              <a:ea typeface="Roboto"/>
              <a:cs typeface="Roboto"/>
              <a:sym typeface="Roboto"/>
            </a:endParaRPr>
          </a:p>
        </p:txBody>
      </p:sp>
      <p:sp>
        <p:nvSpPr>
          <p:cNvPr id="91" name="Shape 91"/>
          <p:cNvSpPr txBox="1"/>
          <p:nvPr/>
        </p:nvSpPr>
        <p:spPr>
          <a:xfrm>
            <a:off x="251520" y="1547500"/>
            <a:ext cx="7416824" cy="33855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chemeClr val="lt1"/>
                </a:solidFill>
                <a:latin typeface="Roboto"/>
                <a:ea typeface="Roboto"/>
                <a:cs typeface="Roboto"/>
                <a:sym typeface="Roboto"/>
              </a:rPr>
              <a:t>E-commerce solutions for BLM Field Sites</a:t>
            </a:r>
            <a:endParaRPr sz="1600">
              <a:solidFill>
                <a:schemeClr val="lt1"/>
              </a:solidFill>
              <a:latin typeface="Roboto"/>
              <a:ea typeface="Roboto"/>
              <a:cs typeface="Roboto"/>
              <a:sym typeface="Roboto"/>
            </a:endParaRPr>
          </a:p>
        </p:txBody>
      </p:sp>
      <p:sp>
        <p:nvSpPr>
          <p:cNvPr id="92" name="Shape 92"/>
          <p:cNvSpPr txBox="1"/>
          <p:nvPr/>
        </p:nvSpPr>
        <p:spPr>
          <a:xfrm>
            <a:off x="179512" y="2060848"/>
            <a:ext cx="741682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chemeClr val="lt1"/>
                </a:solidFill>
                <a:latin typeface="Roboto Medium"/>
                <a:ea typeface="Roboto Medium"/>
                <a:cs typeface="Roboto Medium"/>
                <a:sym typeface="Roboto Medium"/>
              </a:rPr>
              <a:t>Supporting Text</a:t>
            </a:r>
            <a:endParaRPr sz="2000">
              <a:solidFill>
                <a:schemeClr val="lt1"/>
              </a:solidFill>
              <a:latin typeface="Roboto Medium"/>
              <a:ea typeface="Roboto Medium"/>
              <a:cs typeface="Roboto Medium"/>
              <a:sym typeface="Roboto Medium"/>
            </a:endParaRPr>
          </a:p>
        </p:txBody>
      </p:sp>
      <p:pic>
        <p:nvPicPr>
          <p:cNvPr descr="This is a photo of 3 people overlooking the sacramento River Bend area during sunset. They are standing on the edge of cliffs infront of the river bend looking towards the sunset. The river is front of green hill and mountian ranges in the background" id="93" name="Shape 93" title="Photo of sunset at sacramento river bend"/>
          <p:cNvPicPr preferRelativeResize="0"/>
          <p:nvPr/>
        </p:nvPicPr>
        <p:blipFill rotWithShape="1">
          <a:blip r:embed="rId4">
            <a:alphaModFix/>
          </a:blip>
          <a:srcRect b="337" l="0" r="0" t="20776"/>
          <a:stretch/>
        </p:blipFill>
        <p:spPr>
          <a:xfrm>
            <a:off x="0" y="2060848"/>
            <a:ext cx="9144000" cy="4797152"/>
          </a:xfrm>
          <a:prstGeom prst="rect">
            <a:avLst/>
          </a:prstGeom>
          <a:noFill/>
          <a:ln>
            <a:noFill/>
          </a:ln>
        </p:spPr>
      </p:pic>
      <p:sp>
        <p:nvSpPr>
          <p:cNvPr id="94" name="Shape 94" title="green banner line"/>
          <p:cNvSpPr/>
          <p:nvPr/>
        </p:nvSpPr>
        <p:spPr>
          <a:xfrm>
            <a:off x="229288" y="870167"/>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99CC00"/>
              </a:solidFill>
              <a:latin typeface="Calibri"/>
              <a:ea typeface="Calibri"/>
              <a:cs typeface="Calibri"/>
              <a:sym typeface="Calibri"/>
            </a:endParaRPr>
          </a:p>
        </p:txBody>
      </p:sp>
      <p:sp>
        <p:nvSpPr>
          <p:cNvPr id="95" name="Shape 95" title="green banner line "/>
          <p:cNvSpPr/>
          <p:nvPr/>
        </p:nvSpPr>
        <p:spPr>
          <a:xfrm>
            <a:off x="229288" y="1889649"/>
            <a:ext cx="8712000" cy="61200"/>
          </a:xfrm>
          <a:prstGeom prst="rect">
            <a:avLst/>
          </a:prstGeom>
          <a:solidFill>
            <a:srgbClr val="ADBC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1" name="Shape 181"/>
        <p:cNvGrpSpPr/>
        <p:nvPr/>
      </p:nvGrpSpPr>
      <p:grpSpPr>
        <a:xfrm>
          <a:off x="0" y="0"/>
          <a:ext cx="0" cy="0"/>
          <a:chOff x="0" y="0"/>
          <a:chExt cx="0" cy="0"/>
        </a:xfrm>
      </p:grpSpPr>
      <p:pic>
        <p:nvPicPr>
          <p:cNvPr descr="U.S department of interior Bureau of Land Management, Blm logo and graphic of Topographic lines in black and grey. " id="182" name="Shape 182"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83" name="Shape 183"/>
          <p:cNvSpPr txBox="1"/>
          <p:nvPr/>
        </p:nvSpPr>
        <p:spPr>
          <a:xfrm>
            <a:off x="179512" y="836712"/>
            <a:ext cx="842493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4800"/>
              <a:buFont typeface="Roboto"/>
              <a:buNone/>
            </a:pPr>
            <a:r>
              <a:rPr b="1" i="0" lang="en-US" sz="4800" u="none" cap="none" strike="noStrike">
                <a:solidFill>
                  <a:srgbClr val="000000"/>
                </a:solidFill>
                <a:latin typeface="Roboto"/>
                <a:ea typeface="Roboto"/>
                <a:cs typeface="Roboto"/>
                <a:sym typeface="Roboto"/>
              </a:rPr>
              <a:t>How to get on board</a:t>
            </a:r>
            <a:endParaRPr b="1" i="0" sz="4800" u="none" cap="none" strike="noStrike">
              <a:solidFill>
                <a:srgbClr val="000000"/>
              </a:solidFill>
              <a:latin typeface="Roboto"/>
              <a:ea typeface="Roboto"/>
              <a:cs typeface="Roboto"/>
              <a:sym typeface="Roboto"/>
            </a:endParaRPr>
          </a:p>
        </p:txBody>
      </p:sp>
      <p:sp>
        <p:nvSpPr>
          <p:cNvPr id="184" name="Shape 184"/>
          <p:cNvSpPr txBox="1"/>
          <p:nvPr/>
        </p:nvSpPr>
        <p:spPr>
          <a:xfrm>
            <a:off x="179512" y="1772816"/>
            <a:ext cx="8712968" cy="489364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Commitment:</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Commitment from FM &amp; AFM</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State Rec lead participation</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Dedicated local office Point of Contact</a:t>
            </a:r>
            <a:endParaRPr/>
          </a:p>
          <a:p>
            <a:pPr indent="0" lvl="0" marL="0" marR="0" rtl="0" algn="l">
              <a:lnSpc>
                <a:spcPct val="100000"/>
              </a:lnSpc>
              <a:spcBef>
                <a:spcPts val="0"/>
              </a:spcBef>
              <a:spcAft>
                <a:spcPts val="0"/>
              </a:spcAft>
              <a:buClr>
                <a:schemeClr val="dk1"/>
              </a:buClr>
              <a:buSzPts val="2400"/>
              <a:buFont typeface="Calibri"/>
              <a:buNone/>
            </a:pPr>
            <a:r>
              <a:t/>
            </a:r>
            <a:endParaRPr b="0" i="0" sz="2400" u="none" cap="none" strike="noStrike">
              <a:solidFill>
                <a:srgbClr val="000000"/>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Roboto"/>
              <a:buNone/>
            </a:pPr>
            <a:r>
              <a:rPr b="0" i="0" lang="en-US" sz="2400" u="none" cap="none" strike="noStrike">
                <a:solidFill>
                  <a:srgbClr val="000000"/>
                </a:solidFill>
                <a:latin typeface="Roboto"/>
                <a:ea typeface="Roboto"/>
                <a:cs typeface="Roboto"/>
                <a:sym typeface="Roboto"/>
              </a:rPr>
              <a:t>Day lighted Process</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Correct CBS coding?</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Updated RMIS site info?</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Recent Business Plan?</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Public summary of Fees and Expenditures?</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Updated Rec.gov description and photos</a:t>
            </a:r>
            <a:endParaRPr/>
          </a:p>
          <a:p>
            <a:pPr indent="-342900" lvl="1" marL="800100" marR="0" rtl="0" algn="l">
              <a:lnSpc>
                <a:spcPct val="100000"/>
              </a:lnSpc>
              <a:spcBef>
                <a:spcPts val="0"/>
              </a:spcBef>
              <a:spcAft>
                <a:spcPts val="0"/>
              </a:spcAft>
              <a:buClr>
                <a:srgbClr val="000000"/>
              </a:buClr>
              <a:buSzPts val="2400"/>
              <a:buFont typeface="Arial"/>
              <a:buChar char="•"/>
            </a:pPr>
            <a:r>
              <a:rPr b="0" i="0" lang="en-US" sz="2400" u="none" cap="none" strike="noStrike">
                <a:solidFill>
                  <a:srgbClr val="000000"/>
                </a:solidFill>
                <a:latin typeface="Roboto"/>
                <a:ea typeface="Roboto"/>
                <a:cs typeface="Roboto"/>
                <a:sym typeface="Roboto"/>
              </a:rPr>
              <a:t>Proper use of the America The Beautiful Pass series</a:t>
            </a:r>
            <a:endParaRPr b="0" i="0" sz="2400" u="none" cap="none" strike="noStrike">
              <a:solidFill>
                <a:srgbClr val="000000"/>
              </a:solidFill>
              <a:latin typeface="Roboto"/>
              <a:ea typeface="Roboto"/>
              <a:cs typeface="Roboto"/>
              <a:sym typeface="Roboto"/>
            </a:endParaRPr>
          </a:p>
          <a:p>
            <a:pPr indent="-190500" lvl="0" marL="34290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pic>
        <p:nvPicPr>
          <p:cNvPr descr="U.S department of interior Bureau of Land Management, Blm logo and graphic of Topographic lines in black and grey. " id="101" name="Shape 101"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02" name="Shape 102"/>
          <p:cNvSpPr txBox="1"/>
          <p:nvPr/>
        </p:nvSpPr>
        <p:spPr>
          <a:xfrm>
            <a:off x="326858" y="832564"/>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E-Commerce Solutions</a:t>
            </a:r>
            <a:endParaRPr b="1" sz="4800">
              <a:solidFill>
                <a:srgbClr val="7F7F7F"/>
              </a:solidFill>
              <a:latin typeface="Roboto"/>
              <a:ea typeface="Roboto"/>
              <a:cs typeface="Roboto"/>
              <a:sym typeface="Roboto"/>
            </a:endParaRPr>
          </a:p>
        </p:txBody>
      </p:sp>
      <p:sp>
        <p:nvSpPr>
          <p:cNvPr id="103" name="Shape 103"/>
          <p:cNvSpPr txBox="1"/>
          <p:nvPr/>
        </p:nvSpPr>
        <p:spPr>
          <a:xfrm>
            <a:off x="611560" y="3200748"/>
            <a:ext cx="7416824" cy="2246769"/>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7F7F7F"/>
              </a:buClr>
              <a:buSzPts val="2800"/>
              <a:buFont typeface="Arial"/>
              <a:buChar char="•"/>
            </a:pPr>
            <a:r>
              <a:rPr lang="en-US" sz="2800">
                <a:solidFill>
                  <a:srgbClr val="7F7F7F"/>
                </a:solidFill>
                <a:latin typeface="Roboto"/>
                <a:ea typeface="Roboto"/>
                <a:cs typeface="Roboto"/>
                <a:sym typeface="Roboto"/>
              </a:rPr>
              <a:t>Treasury Public App </a:t>
            </a:r>
            <a:endParaRPr/>
          </a:p>
          <a:p>
            <a:pPr indent="-165100" lvl="0" marL="342900" marR="0" rtl="0" algn="l">
              <a:spcBef>
                <a:spcPts val="0"/>
              </a:spcBef>
              <a:spcAft>
                <a:spcPts val="0"/>
              </a:spcAft>
              <a:buClr>
                <a:schemeClr val="dk1"/>
              </a:buClr>
              <a:buSzPts val="2800"/>
              <a:buFont typeface="Arial"/>
              <a:buNone/>
            </a:pPr>
            <a:r>
              <a:t/>
            </a:r>
            <a:endParaRPr sz="2800">
              <a:solidFill>
                <a:srgbClr val="7F7F7F"/>
              </a:solidFill>
              <a:latin typeface="Roboto"/>
              <a:ea typeface="Roboto"/>
              <a:cs typeface="Roboto"/>
              <a:sym typeface="Roboto"/>
            </a:endParaRPr>
          </a:p>
          <a:p>
            <a:pPr indent="-342900" lvl="0" marL="342900" marR="0" rtl="0" algn="l">
              <a:spcBef>
                <a:spcPts val="0"/>
              </a:spcBef>
              <a:spcAft>
                <a:spcPts val="0"/>
              </a:spcAft>
              <a:buClr>
                <a:srgbClr val="7F7F7F"/>
              </a:buClr>
              <a:buSzPts val="2800"/>
              <a:buFont typeface="Arial"/>
              <a:buChar char="•"/>
            </a:pPr>
            <a:r>
              <a:rPr lang="en-US" sz="2800">
                <a:solidFill>
                  <a:srgbClr val="7F7F7F"/>
                </a:solidFill>
                <a:latin typeface="Roboto"/>
                <a:ea typeface="Roboto"/>
                <a:cs typeface="Roboto"/>
                <a:sym typeface="Roboto"/>
              </a:rPr>
              <a:t>Treasury Mobile Point of Sale </a:t>
            </a:r>
            <a:endParaRPr/>
          </a:p>
          <a:p>
            <a:pPr indent="-165100" lvl="0" marL="342900" marR="0" rtl="0" algn="l">
              <a:spcBef>
                <a:spcPts val="0"/>
              </a:spcBef>
              <a:spcAft>
                <a:spcPts val="0"/>
              </a:spcAft>
              <a:buClr>
                <a:schemeClr val="dk1"/>
              </a:buClr>
              <a:buSzPts val="2800"/>
              <a:buFont typeface="Arial"/>
              <a:buNone/>
            </a:pPr>
            <a:r>
              <a:t/>
            </a:r>
            <a:endParaRPr sz="2800">
              <a:solidFill>
                <a:srgbClr val="7F7F7F"/>
              </a:solidFill>
              <a:latin typeface="Roboto"/>
              <a:ea typeface="Roboto"/>
              <a:cs typeface="Roboto"/>
              <a:sym typeface="Roboto"/>
            </a:endParaRPr>
          </a:p>
          <a:p>
            <a:pPr indent="-342900" lvl="0" marL="342900" marR="0" rtl="0" algn="l">
              <a:spcBef>
                <a:spcPts val="0"/>
              </a:spcBef>
              <a:spcAft>
                <a:spcPts val="0"/>
              </a:spcAft>
              <a:buClr>
                <a:srgbClr val="7F7F7F"/>
              </a:buClr>
              <a:buSzPts val="2800"/>
              <a:buFont typeface="Arial"/>
              <a:buChar char="•"/>
            </a:pPr>
            <a:r>
              <a:rPr lang="en-US" sz="2800">
                <a:solidFill>
                  <a:srgbClr val="7F7F7F"/>
                </a:solidFill>
                <a:latin typeface="Roboto"/>
                <a:ea typeface="Roboto"/>
                <a:cs typeface="Roboto"/>
                <a:sym typeface="Roboto"/>
              </a:rPr>
              <a:t>Your Pass Now (NIC) </a:t>
            </a:r>
            <a:endParaRPr/>
          </a:p>
        </p:txBody>
      </p:sp>
      <p:pic>
        <p:nvPicPr>
          <p:cNvPr id="104" name="Shape 104"/>
          <p:cNvPicPr preferRelativeResize="0"/>
          <p:nvPr/>
        </p:nvPicPr>
        <p:blipFill rotWithShape="1">
          <a:blip r:embed="rId4">
            <a:alphaModFix/>
          </a:blip>
          <a:srcRect b="62323" l="22030" r="21013" t="11604"/>
          <a:stretch/>
        </p:blipFill>
        <p:spPr>
          <a:xfrm>
            <a:off x="6885290" y="4579573"/>
            <a:ext cx="1774750" cy="1441984"/>
          </a:xfrm>
          <a:prstGeom prst="rect">
            <a:avLst/>
          </a:prstGeom>
          <a:noFill/>
          <a:ln>
            <a:noFill/>
          </a:ln>
        </p:spPr>
      </p:pic>
      <p:sp>
        <p:nvSpPr>
          <p:cNvPr id="105" name="Shape 105"/>
          <p:cNvSpPr txBox="1"/>
          <p:nvPr/>
        </p:nvSpPr>
        <p:spPr>
          <a:xfrm>
            <a:off x="377173" y="1981126"/>
            <a:ext cx="7416824" cy="5847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rgbClr val="7F7F7F"/>
                </a:solidFill>
                <a:latin typeface="Roboto"/>
                <a:ea typeface="Roboto"/>
                <a:cs typeface="Roboto"/>
                <a:sym typeface="Roboto"/>
              </a:rPr>
              <a:t>We will discuss three options: </a:t>
            </a:r>
            <a:endParaRPr/>
          </a:p>
        </p:txBody>
      </p:sp>
      <p:pic>
        <p:nvPicPr>
          <p:cNvPr id="106" name="Shape 106"/>
          <p:cNvPicPr preferRelativeResize="0"/>
          <p:nvPr/>
        </p:nvPicPr>
        <p:blipFill rotWithShape="1">
          <a:blip r:embed="rId5">
            <a:alphaModFix/>
          </a:blip>
          <a:srcRect b="12666" l="18500" r="9049" t="5201"/>
          <a:stretch/>
        </p:blipFill>
        <p:spPr>
          <a:xfrm rot="5400000">
            <a:off x="6660589" y="2373626"/>
            <a:ext cx="2166184" cy="1381335"/>
          </a:xfrm>
          <a:prstGeom prst="rect">
            <a:avLst/>
          </a:prstGeom>
          <a:noFill/>
          <a:ln>
            <a:noFill/>
          </a:ln>
        </p:spPr>
      </p:pic>
      <p:pic>
        <p:nvPicPr>
          <p:cNvPr id="107" name="Shape 107"/>
          <p:cNvPicPr preferRelativeResize="0"/>
          <p:nvPr/>
        </p:nvPicPr>
        <p:blipFill rotWithShape="1">
          <a:blip r:embed="rId6">
            <a:alphaModFix/>
          </a:blip>
          <a:srcRect b="0" l="0" r="0" t="0"/>
          <a:stretch/>
        </p:blipFill>
        <p:spPr>
          <a:xfrm>
            <a:off x="5636819" y="2883108"/>
            <a:ext cx="1010229" cy="101022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2" name="Shape 112"/>
        <p:cNvGrpSpPr/>
        <p:nvPr/>
      </p:nvGrpSpPr>
      <p:grpSpPr>
        <a:xfrm>
          <a:off x="0" y="0"/>
          <a:ext cx="0" cy="0"/>
          <a:chOff x="0" y="0"/>
          <a:chExt cx="0" cy="0"/>
        </a:xfrm>
      </p:grpSpPr>
      <p:pic>
        <p:nvPicPr>
          <p:cNvPr descr="U.S department of interior Bureau of Land Management, Blm logo and graphic of Topographic lines in black and grey. " id="113" name="Shape 113" title="BLM banner "/>
          <p:cNvPicPr preferRelativeResize="0"/>
          <p:nvPr/>
        </p:nvPicPr>
        <p:blipFill rotWithShape="1">
          <a:blip r:embed="rId3">
            <a:alphaModFix/>
          </a:blip>
          <a:srcRect b="0" l="0" r="0" t="0"/>
          <a:stretch/>
        </p:blipFill>
        <p:spPr>
          <a:xfrm>
            <a:off x="33156" y="-379414"/>
            <a:ext cx="9144000" cy="6858000"/>
          </a:xfrm>
          <a:prstGeom prst="rect">
            <a:avLst/>
          </a:prstGeom>
          <a:noFill/>
          <a:ln>
            <a:noFill/>
          </a:ln>
        </p:spPr>
      </p:pic>
      <p:sp>
        <p:nvSpPr>
          <p:cNvPr id="114" name="Shape 114"/>
          <p:cNvSpPr txBox="1"/>
          <p:nvPr/>
        </p:nvSpPr>
        <p:spPr>
          <a:xfrm>
            <a:off x="431032" y="408880"/>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Treasury Public App</a:t>
            </a:r>
            <a:endParaRPr b="1" sz="4800">
              <a:solidFill>
                <a:srgbClr val="7F7F7F"/>
              </a:solidFill>
              <a:latin typeface="Roboto"/>
              <a:ea typeface="Roboto"/>
              <a:cs typeface="Roboto"/>
              <a:sym typeface="Roboto"/>
            </a:endParaRPr>
          </a:p>
        </p:txBody>
      </p:sp>
      <p:sp>
        <p:nvSpPr>
          <p:cNvPr id="115" name="Shape 115"/>
          <p:cNvSpPr txBox="1"/>
          <p:nvPr/>
        </p:nvSpPr>
        <p:spPr>
          <a:xfrm>
            <a:off x="371474" y="1583713"/>
            <a:ext cx="3372981" cy="483209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7F7F7F"/>
                </a:solidFill>
                <a:latin typeface="Roboto"/>
                <a:ea typeface="Roboto"/>
                <a:cs typeface="Roboto"/>
                <a:sym typeface="Roboto"/>
              </a:rPr>
              <a:t>A mobile app that visitors download onto their phones to pre-pay fees</a:t>
            </a:r>
            <a:endParaRPr/>
          </a:p>
          <a:p>
            <a:pPr indent="0" lvl="0" marL="0" marR="0" rtl="0" algn="l">
              <a:spcBef>
                <a:spcPts val="0"/>
              </a:spcBef>
              <a:spcAft>
                <a:spcPts val="0"/>
              </a:spcAft>
              <a:buNone/>
            </a:pPr>
            <a:r>
              <a:t/>
            </a:r>
            <a:endParaRPr sz="16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Can reduce the handling of cash at recreation sites, save employee labor, and provide the public with a convenient electronic payment platform</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800">
              <a:solidFill>
                <a:srgbClr val="7F7F7F"/>
              </a:solidFill>
              <a:latin typeface="Roboto"/>
              <a:ea typeface="Roboto"/>
              <a:cs typeface="Roboto"/>
              <a:sym typeface="Roboto"/>
            </a:endParaRPr>
          </a:p>
        </p:txBody>
      </p:sp>
      <p:pic>
        <p:nvPicPr>
          <p:cNvPr id="116" name="Shape 116"/>
          <p:cNvPicPr preferRelativeResize="0"/>
          <p:nvPr/>
        </p:nvPicPr>
        <p:blipFill rotWithShape="1">
          <a:blip r:embed="rId4">
            <a:alphaModFix/>
          </a:blip>
          <a:srcRect b="0" l="0" r="22202" t="0"/>
          <a:stretch/>
        </p:blipFill>
        <p:spPr>
          <a:xfrm>
            <a:off x="4082772" y="1671587"/>
            <a:ext cx="4648715" cy="4379109"/>
          </a:xfrm>
          <a:prstGeom prst="rect">
            <a:avLst/>
          </a:prstGeom>
          <a:noFill/>
          <a:ln>
            <a:noFill/>
          </a:ln>
        </p:spPr>
      </p:pic>
      <p:pic>
        <p:nvPicPr>
          <p:cNvPr id="117" name="Shape 117"/>
          <p:cNvPicPr preferRelativeResize="0"/>
          <p:nvPr/>
        </p:nvPicPr>
        <p:blipFill rotWithShape="1">
          <a:blip r:embed="rId5">
            <a:alphaModFix/>
          </a:blip>
          <a:srcRect b="0" l="0" r="0" t="0"/>
          <a:stretch/>
        </p:blipFill>
        <p:spPr>
          <a:xfrm>
            <a:off x="7325539" y="3710102"/>
            <a:ext cx="1405948" cy="2500710"/>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U.S department of interior Bureau of Land Management, Blm logo and graphic of Topographic lines in black and grey. " id="123" name="Shape 123"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24" name="Shape 124"/>
          <p:cNvSpPr txBox="1"/>
          <p:nvPr/>
        </p:nvSpPr>
        <p:spPr>
          <a:xfrm>
            <a:off x="179512" y="836712"/>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Treasury Public App</a:t>
            </a:r>
            <a:endParaRPr b="1" sz="4800">
              <a:solidFill>
                <a:srgbClr val="7F7F7F"/>
              </a:solidFill>
              <a:latin typeface="Roboto"/>
              <a:ea typeface="Roboto"/>
              <a:cs typeface="Roboto"/>
              <a:sym typeface="Roboto"/>
            </a:endParaRPr>
          </a:p>
        </p:txBody>
      </p:sp>
      <p:sp>
        <p:nvSpPr>
          <p:cNvPr id="125" name="Shape 125"/>
          <p:cNvSpPr txBox="1"/>
          <p:nvPr/>
        </p:nvSpPr>
        <p:spPr>
          <a:xfrm>
            <a:off x="3059832" y="2185362"/>
            <a:ext cx="5832648" cy="415498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7F7F7F"/>
                </a:solidFill>
                <a:latin typeface="Roboto"/>
                <a:ea typeface="Roboto"/>
                <a:cs typeface="Roboto"/>
                <a:sym typeface="Roboto"/>
              </a:rPr>
              <a:t>How does it work?</a:t>
            </a:r>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Customer downloads the app and uses a credit card to pre-pay their recreation fee</a:t>
            </a:r>
            <a:endParaRPr/>
          </a:p>
          <a:p>
            <a:pPr indent="-190500" lvl="0" marL="342900" marR="0" rtl="0" algn="l">
              <a:spcBef>
                <a:spcPts val="0"/>
              </a:spcBef>
              <a:spcAft>
                <a:spcPts val="0"/>
              </a:spcAft>
              <a:buClr>
                <a:schemeClr val="dk1"/>
              </a:buClr>
              <a:buSzPts val="2400"/>
              <a:buFont typeface="Arial"/>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App is customized for each of BLM’s recreation sites </a:t>
            </a:r>
            <a:endParaRPr/>
          </a:p>
          <a:p>
            <a:pPr indent="-190500" lvl="0" marL="342900" marR="0" rtl="0" algn="l">
              <a:spcBef>
                <a:spcPts val="0"/>
              </a:spcBef>
              <a:spcAft>
                <a:spcPts val="0"/>
              </a:spcAft>
              <a:buClr>
                <a:schemeClr val="dk1"/>
              </a:buClr>
              <a:buSzPts val="2400"/>
              <a:buFont typeface="Arial"/>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The agency fee collector uses a cell phone to scan the QR code, validating the purchase. </a:t>
            </a:r>
            <a:endParaRPr/>
          </a:p>
        </p:txBody>
      </p:sp>
      <p:grpSp>
        <p:nvGrpSpPr>
          <p:cNvPr id="126" name="Shape 126"/>
          <p:cNvGrpSpPr/>
          <p:nvPr/>
        </p:nvGrpSpPr>
        <p:grpSpPr>
          <a:xfrm>
            <a:off x="404541" y="2141260"/>
            <a:ext cx="2250750" cy="4346098"/>
            <a:chOff x="6217552" y="2508834"/>
            <a:chExt cx="1450792" cy="3308911"/>
          </a:xfrm>
        </p:grpSpPr>
        <p:pic>
          <p:nvPicPr>
            <p:cNvPr descr="Image result for app store logo" id="127" name="Shape 127"/>
            <p:cNvPicPr preferRelativeResize="0"/>
            <p:nvPr/>
          </p:nvPicPr>
          <p:blipFill rotWithShape="1">
            <a:blip r:embed="rId4">
              <a:alphaModFix/>
            </a:blip>
            <a:srcRect b="0" l="0" r="0" t="0"/>
            <a:stretch/>
          </p:blipFill>
          <p:spPr>
            <a:xfrm>
              <a:off x="6319742" y="2508834"/>
              <a:ext cx="1246412" cy="360040"/>
            </a:xfrm>
            <a:prstGeom prst="rect">
              <a:avLst/>
            </a:prstGeom>
            <a:noFill/>
            <a:ln>
              <a:noFill/>
            </a:ln>
            <a:effectLst>
              <a:outerShdw blurRad="292100" rotWithShape="0" algn="tl" dir="2700000" dist="139700">
                <a:srgbClr val="333333">
                  <a:alpha val="64705"/>
                </a:srgbClr>
              </a:outerShdw>
            </a:effectLst>
          </p:spPr>
        </p:pic>
        <p:pic>
          <p:nvPicPr>
            <p:cNvPr id="128" name="Shape 128"/>
            <p:cNvPicPr preferRelativeResize="0"/>
            <p:nvPr/>
          </p:nvPicPr>
          <p:blipFill rotWithShape="1">
            <a:blip r:embed="rId5">
              <a:alphaModFix/>
            </a:blip>
            <a:srcRect b="0" l="0" r="0" t="0"/>
            <a:stretch/>
          </p:blipFill>
          <p:spPr>
            <a:xfrm>
              <a:off x="6217552" y="2976689"/>
              <a:ext cx="1450792" cy="516290"/>
            </a:xfrm>
            <a:prstGeom prst="rect">
              <a:avLst/>
            </a:prstGeom>
            <a:noFill/>
            <a:ln>
              <a:noFill/>
            </a:ln>
          </p:spPr>
        </p:pic>
        <p:pic>
          <p:nvPicPr>
            <p:cNvPr id="129" name="Shape 129"/>
            <p:cNvPicPr preferRelativeResize="0"/>
            <p:nvPr/>
          </p:nvPicPr>
          <p:blipFill rotWithShape="1">
            <a:blip r:embed="rId6">
              <a:alphaModFix/>
            </a:blip>
            <a:srcRect b="0" l="0" r="0" t="0"/>
            <a:stretch/>
          </p:blipFill>
          <p:spPr>
            <a:xfrm>
              <a:off x="6319742" y="3600794"/>
              <a:ext cx="1246412" cy="2216951"/>
            </a:xfrm>
            <a:prstGeom prst="rect">
              <a:avLst/>
            </a:prstGeom>
            <a:noFill/>
            <a:ln cap="sq" cmpd="sng" w="127000">
              <a:solidFill>
                <a:srgbClr val="000000"/>
              </a:solidFill>
              <a:prstDash val="solid"/>
              <a:miter lim="800000"/>
              <a:headEnd len="sm" w="sm" type="none"/>
              <a:tailEnd len="sm" w="sm" type="none"/>
            </a:ln>
            <a:effectLst>
              <a:outerShdw blurRad="57150" rotWithShape="0" algn="tl" dir="2700000" dist="50800">
                <a:srgbClr val="000000">
                  <a:alpha val="40000"/>
                </a:srgbClr>
              </a:outerShdw>
            </a:effectLst>
          </p:spPr>
        </p:pic>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pic>
        <p:nvPicPr>
          <p:cNvPr descr="U.S department of interior Bureau of Land Management, Blm logo and graphic of Topographic lines in black and grey. " id="135" name="Shape 135" title="BLM banner "/>
          <p:cNvPicPr preferRelativeResize="0"/>
          <p:nvPr/>
        </p:nvPicPr>
        <p:blipFill rotWithShape="1">
          <a:blip r:embed="rId3">
            <a:alphaModFix/>
          </a:blip>
          <a:srcRect b="0" l="0" r="0" t="0"/>
          <a:stretch/>
        </p:blipFill>
        <p:spPr>
          <a:xfrm>
            <a:off x="0" y="-26900"/>
            <a:ext cx="9144000" cy="6858000"/>
          </a:xfrm>
          <a:prstGeom prst="rect">
            <a:avLst/>
          </a:prstGeom>
          <a:noFill/>
          <a:ln>
            <a:noFill/>
          </a:ln>
        </p:spPr>
      </p:pic>
      <p:sp>
        <p:nvSpPr>
          <p:cNvPr id="136" name="Shape 136"/>
          <p:cNvSpPr txBox="1"/>
          <p:nvPr/>
        </p:nvSpPr>
        <p:spPr>
          <a:xfrm>
            <a:off x="179512" y="836712"/>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Mobile Point of Sale</a:t>
            </a:r>
            <a:endParaRPr b="1" sz="4800">
              <a:solidFill>
                <a:srgbClr val="7F7F7F"/>
              </a:solidFill>
              <a:latin typeface="Roboto"/>
              <a:ea typeface="Roboto"/>
              <a:cs typeface="Roboto"/>
              <a:sym typeface="Roboto"/>
            </a:endParaRPr>
          </a:p>
        </p:txBody>
      </p:sp>
      <p:sp>
        <p:nvSpPr>
          <p:cNvPr id="137" name="Shape 137"/>
          <p:cNvSpPr txBox="1"/>
          <p:nvPr/>
        </p:nvSpPr>
        <p:spPr>
          <a:xfrm>
            <a:off x="363731" y="2230913"/>
            <a:ext cx="4563503" cy="437042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7F7F7F"/>
                </a:solidFill>
                <a:latin typeface="Roboto"/>
                <a:ea typeface="Roboto"/>
                <a:cs typeface="Roboto"/>
                <a:sym typeface="Roboto"/>
              </a:rPr>
              <a:t>A mobile payment system that connects to pay.gov and CBS through a secure hotspot or cell phone signal</a:t>
            </a:r>
            <a:endParaRPr/>
          </a:p>
          <a:p>
            <a:pPr indent="0" lvl="0" marL="0" marR="0" rtl="0" algn="l">
              <a:spcBef>
                <a:spcPts val="0"/>
              </a:spcBef>
              <a:spcAft>
                <a:spcPts val="0"/>
              </a:spcAft>
              <a:buNone/>
            </a:pPr>
            <a:r>
              <a:t/>
            </a:r>
            <a:endParaRPr sz="20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Enables BLM staff to take a credit card payment in the field using a handheld credit card reader</a:t>
            </a:r>
            <a:endParaRPr/>
          </a:p>
          <a:p>
            <a:pPr indent="0" lvl="0" marL="0" marR="0" rtl="0" algn="l">
              <a:spcBef>
                <a:spcPts val="0"/>
              </a:spcBef>
              <a:spcAft>
                <a:spcPts val="0"/>
              </a:spcAft>
              <a:buNone/>
            </a:pPr>
            <a:r>
              <a:t/>
            </a:r>
            <a:endParaRPr sz="18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p:txBody>
      </p:sp>
      <p:pic>
        <p:nvPicPr>
          <p:cNvPr id="138" name="Shape 138"/>
          <p:cNvPicPr preferRelativeResize="0"/>
          <p:nvPr/>
        </p:nvPicPr>
        <p:blipFill rotWithShape="1">
          <a:blip r:embed="rId4">
            <a:alphaModFix/>
          </a:blip>
          <a:srcRect b="0" l="0" r="0" t="0"/>
          <a:stretch/>
        </p:blipFill>
        <p:spPr>
          <a:xfrm>
            <a:off x="5293196" y="4416127"/>
            <a:ext cx="3070958" cy="2048905"/>
          </a:xfrm>
          <a:prstGeom prst="rect">
            <a:avLst/>
          </a:prstGeom>
          <a:noFill/>
          <a:ln>
            <a:noFill/>
          </a:ln>
        </p:spPr>
      </p:pic>
      <p:pic>
        <p:nvPicPr>
          <p:cNvPr id="139" name="Shape 139"/>
          <p:cNvPicPr preferRelativeResize="0"/>
          <p:nvPr/>
        </p:nvPicPr>
        <p:blipFill rotWithShape="1">
          <a:blip r:embed="rId5">
            <a:alphaModFix/>
          </a:blip>
          <a:srcRect b="0" l="32150" r="30050" t="0"/>
          <a:stretch/>
        </p:blipFill>
        <p:spPr>
          <a:xfrm rot="5400000">
            <a:off x="5782635" y="1557994"/>
            <a:ext cx="2009994" cy="299110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pic>
        <p:nvPicPr>
          <p:cNvPr descr="U.S department of interior Bureau of Land Management, Blm logo and graphic of Topographic lines in black and grey. " id="145" name="Shape 145" title="BLM banner "/>
          <p:cNvPicPr preferRelativeResize="0"/>
          <p:nvPr/>
        </p:nvPicPr>
        <p:blipFill rotWithShape="1">
          <a:blip r:embed="rId3">
            <a:alphaModFix/>
          </a:blip>
          <a:srcRect b="0" l="0" r="0" t="0"/>
          <a:stretch/>
        </p:blipFill>
        <p:spPr>
          <a:xfrm>
            <a:off x="0" y="-26900"/>
            <a:ext cx="9144000" cy="6858000"/>
          </a:xfrm>
          <a:prstGeom prst="rect">
            <a:avLst/>
          </a:prstGeom>
          <a:noFill/>
          <a:ln>
            <a:noFill/>
          </a:ln>
        </p:spPr>
      </p:pic>
      <p:sp>
        <p:nvSpPr>
          <p:cNvPr id="146" name="Shape 146"/>
          <p:cNvSpPr txBox="1"/>
          <p:nvPr/>
        </p:nvSpPr>
        <p:spPr>
          <a:xfrm>
            <a:off x="592088" y="827597"/>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NIC: Your Pass Now</a:t>
            </a:r>
            <a:endParaRPr b="1" sz="4800">
              <a:solidFill>
                <a:srgbClr val="7F7F7F"/>
              </a:solidFill>
              <a:latin typeface="Roboto"/>
              <a:ea typeface="Roboto"/>
              <a:cs typeface="Roboto"/>
              <a:sym typeface="Roboto"/>
            </a:endParaRPr>
          </a:p>
        </p:txBody>
      </p:sp>
      <p:sp>
        <p:nvSpPr>
          <p:cNvPr id="147" name="Shape 147"/>
          <p:cNvSpPr txBox="1"/>
          <p:nvPr/>
        </p:nvSpPr>
        <p:spPr>
          <a:xfrm>
            <a:off x="179512" y="2094605"/>
            <a:ext cx="456350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p:txBody>
      </p:sp>
      <p:pic>
        <p:nvPicPr>
          <p:cNvPr id="148" name="Shape 148"/>
          <p:cNvPicPr preferRelativeResize="0"/>
          <p:nvPr/>
        </p:nvPicPr>
        <p:blipFill rotWithShape="1">
          <a:blip r:embed="rId4">
            <a:alphaModFix/>
          </a:blip>
          <a:srcRect b="0" l="0" r="0" t="0"/>
          <a:stretch/>
        </p:blipFill>
        <p:spPr>
          <a:xfrm>
            <a:off x="7529277" y="607234"/>
            <a:ext cx="1271722" cy="1271722"/>
          </a:xfrm>
          <a:prstGeom prst="rect">
            <a:avLst/>
          </a:prstGeom>
          <a:noFill/>
          <a:ln>
            <a:noFill/>
          </a:ln>
        </p:spPr>
      </p:pic>
      <p:sp>
        <p:nvSpPr>
          <p:cNvPr id="149" name="Shape 149"/>
          <p:cNvSpPr txBox="1"/>
          <p:nvPr/>
        </p:nvSpPr>
        <p:spPr>
          <a:xfrm>
            <a:off x="592088" y="1785271"/>
            <a:ext cx="7796335" cy="252376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7F7F7F"/>
                </a:solidFill>
                <a:latin typeface="Roboto"/>
                <a:ea typeface="Roboto"/>
                <a:cs typeface="Roboto"/>
                <a:sym typeface="Roboto"/>
              </a:rPr>
              <a:t>A digital platform for the sale of passes including entrance fees, single, multi-day, and seasonal passes and permits </a:t>
            </a:r>
            <a:endParaRPr/>
          </a:p>
          <a:p>
            <a:pPr indent="0" lvl="0" marL="0" marR="0" rtl="0" algn="l">
              <a:spcBef>
                <a:spcPts val="0"/>
              </a:spcBef>
              <a:spcAft>
                <a:spcPts val="0"/>
              </a:spcAft>
              <a:buNone/>
            </a:pPr>
            <a:r>
              <a:t/>
            </a:r>
            <a:endParaRPr sz="2000">
              <a:solidFill>
                <a:srgbClr val="7F7F7F"/>
              </a:solidFill>
              <a:latin typeface="Roboto"/>
              <a:ea typeface="Roboto"/>
              <a:cs typeface="Roboto"/>
              <a:sym typeface="Roboto"/>
            </a:endParaRPr>
          </a:p>
          <a:p>
            <a:pPr indent="0" lvl="0" marL="0" marR="0" rtl="0" algn="l">
              <a:spcBef>
                <a:spcPts val="0"/>
              </a:spcBef>
              <a:spcAft>
                <a:spcPts val="0"/>
              </a:spcAft>
              <a:buNone/>
            </a:pPr>
            <a:r>
              <a:t/>
            </a:r>
            <a:endParaRPr sz="18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p:txBody>
      </p:sp>
      <p:pic>
        <p:nvPicPr>
          <p:cNvPr descr="Select - Your Pass Now - Google Chrome" id="150" name="Shape 150"/>
          <p:cNvPicPr preferRelativeResize="0"/>
          <p:nvPr/>
        </p:nvPicPr>
        <p:blipFill rotWithShape="1">
          <a:blip r:embed="rId5">
            <a:alphaModFix/>
          </a:blip>
          <a:srcRect b="0" l="0" r="0" t="0"/>
          <a:stretch/>
        </p:blipFill>
        <p:spPr>
          <a:xfrm>
            <a:off x="466601" y="3223590"/>
            <a:ext cx="5185520" cy="2941714"/>
          </a:xfrm>
          <a:prstGeom prst="rect">
            <a:avLst/>
          </a:prstGeom>
          <a:noFill/>
          <a:ln>
            <a:noFill/>
          </a:ln>
        </p:spPr>
      </p:pic>
      <p:pic>
        <p:nvPicPr>
          <p:cNvPr id="151" name="Shape 151"/>
          <p:cNvPicPr preferRelativeResize="0"/>
          <p:nvPr/>
        </p:nvPicPr>
        <p:blipFill rotWithShape="1">
          <a:blip r:embed="rId6">
            <a:alphaModFix/>
          </a:blip>
          <a:srcRect b="0" l="0" r="0" t="0"/>
          <a:stretch/>
        </p:blipFill>
        <p:spPr>
          <a:xfrm>
            <a:off x="5855731" y="2666019"/>
            <a:ext cx="3060457" cy="354818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pic>
        <p:nvPicPr>
          <p:cNvPr descr="U.S department of interior Bureau of Land Management, Blm logo and graphic of Topographic lines in black and grey. " id="157" name="Shape 157" title="BLM banner "/>
          <p:cNvPicPr preferRelativeResize="0"/>
          <p:nvPr/>
        </p:nvPicPr>
        <p:blipFill rotWithShape="1">
          <a:blip r:embed="rId3">
            <a:alphaModFix/>
          </a:blip>
          <a:srcRect b="0" l="0" r="0" t="0"/>
          <a:stretch/>
        </p:blipFill>
        <p:spPr>
          <a:xfrm>
            <a:off x="0" y="-26900"/>
            <a:ext cx="9144000" cy="6858000"/>
          </a:xfrm>
          <a:prstGeom prst="rect">
            <a:avLst/>
          </a:prstGeom>
          <a:noFill/>
          <a:ln>
            <a:noFill/>
          </a:ln>
        </p:spPr>
      </p:pic>
      <p:sp>
        <p:nvSpPr>
          <p:cNvPr id="158" name="Shape 158"/>
          <p:cNvSpPr txBox="1"/>
          <p:nvPr/>
        </p:nvSpPr>
        <p:spPr>
          <a:xfrm>
            <a:off x="592088" y="827597"/>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NIC: Your Pass Now</a:t>
            </a:r>
            <a:endParaRPr b="1" sz="4800">
              <a:solidFill>
                <a:srgbClr val="7F7F7F"/>
              </a:solidFill>
              <a:latin typeface="Roboto"/>
              <a:ea typeface="Roboto"/>
              <a:cs typeface="Roboto"/>
              <a:sym typeface="Roboto"/>
            </a:endParaRPr>
          </a:p>
        </p:txBody>
      </p:sp>
      <p:sp>
        <p:nvSpPr>
          <p:cNvPr id="159" name="Shape 159"/>
          <p:cNvSpPr txBox="1"/>
          <p:nvPr/>
        </p:nvSpPr>
        <p:spPr>
          <a:xfrm>
            <a:off x="179512" y="2094605"/>
            <a:ext cx="456350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p:txBody>
      </p:sp>
      <p:pic>
        <p:nvPicPr>
          <p:cNvPr id="160" name="Shape 160"/>
          <p:cNvPicPr preferRelativeResize="0"/>
          <p:nvPr/>
        </p:nvPicPr>
        <p:blipFill rotWithShape="1">
          <a:blip r:embed="rId4">
            <a:alphaModFix/>
          </a:blip>
          <a:srcRect b="0" l="0" r="0" t="0"/>
          <a:stretch/>
        </p:blipFill>
        <p:spPr>
          <a:xfrm>
            <a:off x="7222903" y="764704"/>
            <a:ext cx="1459091" cy="1459091"/>
          </a:xfrm>
          <a:prstGeom prst="rect">
            <a:avLst/>
          </a:prstGeom>
          <a:noFill/>
          <a:ln>
            <a:noFill/>
          </a:ln>
        </p:spPr>
      </p:pic>
      <p:sp>
        <p:nvSpPr>
          <p:cNvPr id="161" name="Shape 161"/>
          <p:cNvSpPr txBox="1"/>
          <p:nvPr/>
        </p:nvSpPr>
        <p:spPr>
          <a:xfrm>
            <a:off x="395536" y="1943415"/>
            <a:ext cx="4788461" cy="572464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rgbClr val="7F7F7F"/>
                </a:solidFill>
                <a:latin typeface="Roboto"/>
                <a:ea typeface="Roboto"/>
                <a:cs typeface="Roboto"/>
                <a:sym typeface="Roboto"/>
              </a:rPr>
              <a:t>Visitors enter their details on a website to pre-purchase a pass -  NIC charges 10% of the fee cost, which is passed on to the user </a:t>
            </a:r>
            <a:endParaRPr/>
          </a:p>
          <a:p>
            <a:pPr indent="0" lvl="0" marL="0" marR="0" rtl="0" algn="l">
              <a:spcBef>
                <a:spcPts val="0"/>
              </a:spcBef>
              <a:spcAft>
                <a:spcPts val="0"/>
              </a:spcAft>
              <a:buNone/>
            </a:pPr>
            <a:r>
              <a:t/>
            </a:r>
            <a:endParaRPr sz="20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Can be used at both staffed and not-staffed entry stations and fee booths </a:t>
            </a:r>
            <a:endParaRPr/>
          </a:p>
          <a:p>
            <a:pPr indent="0" lvl="0" marL="0" marR="0" rtl="0" algn="l">
              <a:spcBef>
                <a:spcPts val="0"/>
              </a:spcBef>
              <a:spcAft>
                <a:spcPts val="0"/>
              </a:spcAft>
              <a:buNone/>
            </a:pPr>
            <a:r>
              <a:t/>
            </a:r>
            <a:endParaRPr sz="2000">
              <a:solidFill>
                <a:srgbClr val="7F7F7F"/>
              </a:solidFill>
              <a:latin typeface="Roboto"/>
              <a:ea typeface="Roboto"/>
              <a:cs typeface="Roboto"/>
              <a:sym typeface="Roboto"/>
            </a:endParaRPr>
          </a:p>
          <a:p>
            <a:pPr indent="0" lvl="0" marL="0" marR="0" rtl="0" algn="l">
              <a:spcBef>
                <a:spcPts val="0"/>
              </a:spcBef>
              <a:spcAft>
                <a:spcPts val="0"/>
              </a:spcAft>
              <a:buNone/>
            </a:pPr>
            <a:r>
              <a:rPr lang="en-US" sz="2400">
                <a:solidFill>
                  <a:srgbClr val="7F7F7F"/>
                </a:solidFill>
                <a:latin typeface="Roboto"/>
                <a:ea typeface="Roboto"/>
                <a:cs typeface="Roboto"/>
                <a:sym typeface="Roboto"/>
              </a:rPr>
              <a:t>Reduce labor costs, increase fee compliance, and provides improved internal reporting </a:t>
            </a:r>
            <a:endParaRPr/>
          </a:p>
          <a:p>
            <a:pPr indent="0" lvl="0" marL="0" marR="0" rtl="0" algn="l">
              <a:spcBef>
                <a:spcPts val="0"/>
              </a:spcBef>
              <a:spcAft>
                <a:spcPts val="0"/>
              </a:spcAft>
              <a:buNone/>
            </a:pPr>
            <a:r>
              <a:t/>
            </a:r>
            <a:endParaRPr sz="2000">
              <a:solidFill>
                <a:srgbClr val="7F7F7F"/>
              </a:solidFill>
              <a:latin typeface="Roboto"/>
              <a:ea typeface="Roboto"/>
              <a:cs typeface="Roboto"/>
              <a:sym typeface="Roboto"/>
            </a:endParaRPr>
          </a:p>
          <a:p>
            <a:pPr indent="0" lvl="0" marL="0" marR="0" rtl="0" algn="l">
              <a:spcBef>
                <a:spcPts val="0"/>
              </a:spcBef>
              <a:spcAft>
                <a:spcPts val="0"/>
              </a:spcAft>
              <a:buNone/>
            </a:pPr>
            <a:r>
              <a:t/>
            </a:r>
            <a:endParaRPr sz="18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p:txBody>
      </p:sp>
      <p:pic>
        <p:nvPicPr>
          <p:cNvPr id="162" name="Shape 162"/>
          <p:cNvPicPr preferRelativeResize="0"/>
          <p:nvPr/>
        </p:nvPicPr>
        <p:blipFill rotWithShape="1">
          <a:blip r:embed="rId5">
            <a:alphaModFix/>
          </a:blip>
          <a:srcRect b="0" l="0" r="0" t="0"/>
          <a:stretch/>
        </p:blipFill>
        <p:spPr>
          <a:xfrm>
            <a:off x="5314489" y="2493657"/>
            <a:ext cx="3474154" cy="388767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descr="U.S department of interior Bureau of Land Management, Blm logo and graphic of Topographic lines in black and grey. " id="168" name="Shape 168" title="BLM banner "/>
          <p:cNvPicPr preferRelativeResize="0"/>
          <p:nvPr/>
        </p:nvPicPr>
        <p:blipFill rotWithShape="1">
          <a:blip r:embed="rId3">
            <a:alphaModFix/>
          </a:blip>
          <a:srcRect b="0" l="0" r="0" t="0"/>
          <a:stretch/>
        </p:blipFill>
        <p:spPr>
          <a:xfrm>
            <a:off x="0" y="0"/>
            <a:ext cx="9144000" cy="6831100"/>
          </a:xfrm>
          <a:prstGeom prst="rect">
            <a:avLst/>
          </a:prstGeom>
          <a:noFill/>
          <a:ln>
            <a:noFill/>
          </a:ln>
        </p:spPr>
      </p:pic>
      <p:sp>
        <p:nvSpPr>
          <p:cNvPr id="169" name="Shape 169"/>
          <p:cNvSpPr txBox="1"/>
          <p:nvPr/>
        </p:nvSpPr>
        <p:spPr>
          <a:xfrm>
            <a:off x="179512" y="2094605"/>
            <a:ext cx="4563503"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a:p>
            <a:pPr indent="0" lvl="0" marL="0" marR="0" rtl="0" algn="l">
              <a:spcBef>
                <a:spcPts val="0"/>
              </a:spcBef>
              <a:spcAft>
                <a:spcPts val="0"/>
              </a:spcAft>
              <a:buNone/>
            </a:pPr>
            <a:r>
              <a:t/>
            </a:r>
            <a:endParaRPr sz="2400">
              <a:solidFill>
                <a:srgbClr val="7F7F7F"/>
              </a:solidFill>
              <a:latin typeface="Roboto"/>
              <a:ea typeface="Roboto"/>
              <a:cs typeface="Roboto"/>
              <a:sym typeface="Roboto"/>
            </a:endParaRPr>
          </a:p>
        </p:txBody>
      </p:sp>
      <p:pic>
        <p:nvPicPr>
          <p:cNvPr descr="Screen Clipping" id="170" name="Shape 170"/>
          <p:cNvPicPr preferRelativeResize="0"/>
          <p:nvPr/>
        </p:nvPicPr>
        <p:blipFill rotWithShape="1">
          <a:blip r:embed="rId4">
            <a:alphaModFix/>
          </a:blip>
          <a:srcRect b="0" l="0" r="0" t="0"/>
          <a:stretch/>
        </p:blipFill>
        <p:spPr>
          <a:xfrm>
            <a:off x="110681" y="660519"/>
            <a:ext cx="8922637" cy="606269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pic>
        <p:nvPicPr>
          <p:cNvPr descr="U.S department of interior Bureau of Land Management, Blm logo and graphic of Topographic lines in black and grey. " id="176" name="Shape 176" title="BLM banner "/>
          <p:cNvPicPr preferRelativeResize="0"/>
          <p:nvPr/>
        </p:nvPicPr>
        <p:blipFill rotWithShape="1">
          <a:blip r:embed="rId3">
            <a:alphaModFix/>
          </a:blip>
          <a:srcRect b="0" l="0" r="0" t="0"/>
          <a:stretch/>
        </p:blipFill>
        <p:spPr>
          <a:xfrm>
            <a:off x="0" y="0"/>
            <a:ext cx="9144000" cy="6858000"/>
          </a:xfrm>
          <a:prstGeom prst="rect">
            <a:avLst/>
          </a:prstGeom>
          <a:noFill/>
          <a:ln>
            <a:noFill/>
          </a:ln>
        </p:spPr>
      </p:pic>
      <p:sp>
        <p:nvSpPr>
          <p:cNvPr id="177" name="Shape 177"/>
          <p:cNvSpPr txBox="1"/>
          <p:nvPr/>
        </p:nvSpPr>
        <p:spPr>
          <a:xfrm>
            <a:off x="2843808" y="3013501"/>
            <a:ext cx="8712968"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4800">
                <a:solidFill>
                  <a:srgbClr val="7F7F7F"/>
                </a:solidFill>
                <a:latin typeface="Roboto"/>
                <a:ea typeface="Roboto"/>
                <a:cs typeface="Roboto"/>
                <a:sym typeface="Roboto"/>
              </a:rPr>
              <a:t>Questions?</a:t>
            </a:r>
            <a:endParaRPr b="1" sz="4800">
              <a:solidFill>
                <a:srgbClr val="7F7F7F"/>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