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858000" cy="9144000"/>
  <p:embeddedFontLst>
    <p:embeddedFont>
      <p:font typeface="Roboto"/>
      <p:regular r:id="rId26"/>
      <p:bold r:id="rId27"/>
      <p:italic r:id="rId28"/>
      <p:boldItalic r:id="rId29"/>
    </p:embeddedFont>
    <p:embeddedFont>
      <p:font typeface="Roboto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2614F83-ED04-4E58-834D-C753B1A30D62}">
  <a:tblStyle styleId="{22614F83-ED04-4E58-834D-C753B1A30D6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edium-bold.fntdata"/><Relationship Id="rId30" Type="http://schemas.openxmlformats.org/officeDocument/2006/relationships/font" Target="fonts/RobotoMedium-regular.fntdata"/><Relationship Id="rId11" Type="http://schemas.openxmlformats.org/officeDocument/2006/relationships/slide" Target="slides/slide5.xml"/><Relationship Id="rId33" Type="http://schemas.openxmlformats.org/officeDocument/2006/relationships/font" Target="fonts/RobotoMedium-boldItalic.fntdata"/><Relationship Id="rId10" Type="http://schemas.openxmlformats.org/officeDocument/2006/relationships/slide" Target="slides/slide4.xml"/><Relationship Id="rId32" Type="http://schemas.openxmlformats.org/officeDocument/2006/relationships/font" Target="fonts/RobotoMedium-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Shape 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Shape 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hyperlink" Target="http://teamspace/sites-wo/wo170nlc/WO172/FY_2018_Data/Hunting_Fishing_Access_Data/Forms/AllItems.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www.blm.gov/services/electronic-form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BLM logo, Graphic of topographic lines in black and grey. U.S department of the interior Bureau of Land Management." id="84" name="Shape 84" title="Graphic of topographic lines"/>
          <p:cNvPicPr preferRelativeResize="0"/>
          <p:nvPr/>
        </p:nvPicPr>
        <p:blipFill rotWithShape="1">
          <a:blip r:embed="rId3">
            <a:alphaModFix/>
          </a:blip>
          <a:srcRect b="0" l="0" r="0" t="0"/>
          <a:stretch/>
        </p:blipFill>
        <p:spPr>
          <a:xfrm>
            <a:off x="0" y="0"/>
            <a:ext cx="9144000" cy="6857999"/>
          </a:xfrm>
          <a:prstGeom prst="rect">
            <a:avLst/>
          </a:prstGeom>
          <a:noFill/>
          <a:ln>
            <a:noFill/>
          </a:ln>
        </p:spPr>
      </p:pic>
      <p:sp>
        <p:nvSpPr>
          <p:cNvPr id="85" name="Shape 85"/>
          <p:cNvSpPr txBox="1"/>
          <p:nvPr/>
        </p:nvSpPr>
        <p:spPr>
          <a:xfrm>
            <a:off x="179512" y="931367"/>
            <a:ext cx="8424936"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chemeClr val="lt1"/>
                </a:solidFill>
                <a:latin typeface="Roboto"/>
                <a:ea typeface="Roboto"/>
                <a:cs typeface="Roboto"/>
                <a:sym typeface="Roboto"/>
              </a:rPr>
              <a:t>IM#___ Sec. Orders 3356, 3366 </a:t>
            </a:r>
            <a:endParaRPr/>
          </a:p>
          <a:p>
            <a:pPr indent="0" lvl="0" marL="0" marR="0" rtl="0" algn="l">
              <a:spcBef>
                <a:spcPts val="0"/>
              </a:spcBef>
              <a:spcAft>
                <a:spcPts val="0"/>
              </a:spcAft>
              <a:buNone/>
            </a:pPr>
            <a:r>
              <a:rPr b="1" lang="en-US" sz="3200">
                <a:solidFill>
                  <a:schemeClr val="lt1"/>
                </a:solidFill>
                <a:latin typeface="Roboto"/>
                <a:ea typeface="Roboto"/>
                <a:cs typeface="Roboto"/>
                <a:sym typeface="Roboto"/>
              </a:rPr>
              <a:t>Streamlining the SRP process</a:t>
            </a:r>
            <a:endParaRPr b="1" sz="3200">
              <a:solidFill>
                <a:schemeClr val="lt1"/>
              </a:solidFill>
              <a:latin typeface="Roboto"/>
              <a:ea typeface="Roboto"/>
              <a:cs typeface="Roboto"/>
              <a:sym typeface="Roboto"/>
            </a:endParaRPr>
          </a:p>
        </p:txBody>
      </p:sp>
      <p:sp>
        <p:nvSpPr>
          <p:cNvPr id="86" name="Shape 86"/>
          <p:cNvSpPr txBox="1"/>
          <p:nvPr/>
        </p:nvSpPr>
        <p:spPr>
          <a:xfrm>
            <a:off x="179512" y="2060848"/>
            <a:ext cx="741682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pic>
        <p:nvPicPr>
          <p:cNvPr descr="This is a photo of 3 people overlooking the sacramento River Bend area during sunset. They are standing on the edge of cliffs infront of the river bend looking towards the sunset. The river is front of green hill and mountian ranges in the background" id="87" name="Shape 87" title="Photo of sunset at sacramento river bend"/>
          <p:cNvPicPr preferRelativeResize="0"/>
          <p:nvPr/>
        </p:nvPicPr>
        <p:blipFill rotWithShape="1">
          <a:blip r:embed="rId4">
            <a:alphaModFix/>
          </a:blip>
          <a:srcRect b="337" l="0" r="0" t="20776"/>
          <a:stretch/>
        </p:blipFill>
        <p:spPr>
          <a:xfrm>
            <a:off x="0" y="2060848"/>
            <a:ext cx="9144000" cy="4797152"/>
          </a:xfrm>
          <a:prstGeom prst="rect">
            <a:avLst/>
          </a:prstGeom>
          <a:noFill/>
          <a:ln>
            <a:noFill/>
          </a:ln>
        </p:spPr>
      </p:pic>
      <p:sp>
        <p:nvSpPr>
          <p:cNvPr id="88" name="Shape 88" title="green banner line"/>
          <p:cNvSpPr/>
          <p:nvPr/>
        </p:nvSpPr>
        <p:spPr>
          <a:xfrm>
            <a:off x="229288" y="870167"/>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CC00"/>
              </a:solidFill>
              <a:latin typeface="Calibri"/>
              <a:ea typeface="Calibri"/>
              <a:cs typeface="Calibri"/>
              <a:sym typeface="Calibri"/>
            </a:endParaRPr>
          </a:p>
        </p:txBody>
      </p:sp>
      <p:sp>
        <p:nvSpPr>
          <p:cNvPr id="89" name="Shape 89" title="green banner line "/>
          <p:cNvSpPr/>
          <p:nvPr/>
        </p:nvSpPr>
        <p:spPr>
          <a:xfrm>
            <a:off x="229288" y="1889649"/>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U.S department of interior Bureau of Land Management, Blm logo and graphic of Topographic lines in black and grey. " id="153" name="Shape 153"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4" name="Shape 154"/>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Streamlining Implementation</a:t>
            </a:r>
            <a:endParaRPr b="1" sz="4000">
              <a:solidFill>
                <a:schemeClr val="dk1"/>
              </a:solidFill>
              <a:latin typeface="Roboto"/>
              <a:ea typeface="Roboto"/>
              <a:cs typeface="Roboto"/>
              <a:sym typeface="Roboto"/>
            </a:endParaRPr>
          </a:p>
        </p:txBody>
      </p:sp>
      <p:sp>
        <p:nvSpPr>
          <p:cNvPr id="155" name="Shape 155"/>
          <p:cNvSpPr txBox="1"/>
          <p:nvPr/>
        </p:nvSpPr>
        <p:spPr>
          <a:xfrm>
            <a:off x="179512" y="1772816"/>
            <a:ext cx="8064896" cy="2934137"/>
          </a:xfrm>
          <a:prstGeom prst="rect">
            <a:avLst/>
          </a:prstGeom>
          <a:noFill/>
          <a:ln>
            <a:noFill/>
          </a:ln>
        </p:spPr>
        <p:txBody>
          <a:bodyPr anchorCtr="0" anchor="t" bIns="45700" lIns="91425" spcFirstLastPara="1" rIns="91425" wrap="square" tIns="45700">
            <a:noAutofit/>
          </a:bodyPr>
          <a:lstStyle/>
          <a:p>
            <a:pPr indent="-347663" lvl="0" marL="347663" marR="0" rtl="0" algn="l">
              <a:spcBef>
                <a:spcPts val="0"/>
              </a:spcBef>
              <a:spcAft>
                <a:spcPts val="0"/>
              </a:spcAft>
              <a:buNone/>
            </a:pPr>
            <a:r>
              <a:rPr b="1" lang="en-US" sz="2400">
                <a:solidFill>
                  <a:schemeClr val="dk1"/>
                </a:solidFill>
                <a:latin typeface="Roboto"/>
                <a:ea typeface="Roboto"/>
                <a:cs typeface="Roboto"/>
                <a:sym typeface="Roboto"/>
              </a:rPr>
              <a:t>D. </a:t>
            </a:r>
            <a:r>
              <a:rPr lang="en-US" sz="2400" u="sng">
                <a:solidFill>
                  <a:schemeClr val="dk1"/>
                </a:solidFill>
                <a:latin typeface="Roboto"/>
                <a:ea typeface="Roboto"/>
                <a:cs typeface="Roboto"/>
                <a:sym typeface="Roboto"/>
              </a:rPr>
              <a:t>Electronic document submittal</a:t>
            </a:r>
            <a:endParaRPr sz="2400" u="sng">
              <a:solidFill>
                <a:schemeClr val="dk1"/>
              </a:solidFill>
              <a:latin typeface="Roboto"/>
              <a:ea typeface="Roboto"/>
              <a:cs typeface="Roboto"/>
              <a:sym typeface="Roboto"/>
            </a:endParaRPr>
          </a:p>
          <a:p>
            <a:pPr indent="-347663" lvl="0" marL="347663" marR="0" rtl="0" algn="l">
              <a:spcBef>
                <a:spcPts val="1000"/>
              </a:spcBef>
              <a:spcAft>
                <a:spcPts val="0"/>
              </a:spcAft>
              <a:buNone/>
            </a:pPr>
            <a:r>
              <a:rPr lang="en-US" sz="2400">
                <a:solidFill>
                  <a:schemeClr val="dk1"/>
                </a:solidFill>
                <a:latin typeface="Roboto"/>
                <a:ea typeface="Roboto"/>
                <a:cs typeface="Roboto"/>
                <a:sym typeface="Roboto"/>
              </a:rPr>
              <a:t>	Offices are directed to accept electronic submissions of SRP applications, post use reports, and other required materials, subject to compliance with the Privacy Act (5 U.S.C. § 552a) and compatibility with BLM computer programs.</a:t>
            </a:r>
            <a:endParaRPr/>
          </a:p>
          <a:p>
            <a:pPr indent="-347663" lvl="0" marL="347663" marR="0" rtl="0" algn="l">
              <a:spcBef>
                <a:spcPts val="1000"/>
              </a:spcBef>
              <a:spcAft>
                <a:spcPts val="0"/>
              </a:spcAft>
              <a:buNone/>
            </a:pPr>
            <a:r>
              <a:t/>
            </a:r>
            <a:endParaRPr sz="24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descr="U.S department of interior Bureau of Land Management, Blm logo and graphic of Topographic lines in black and grey. " id="160" name="Shape 160"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1" name="Shape 161"/>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Streamlining Implementation</a:t>
            </a:r>
            <a:endParaRPr b="1" sz="4000">
              <a:solidFill>
                <a:schemeClr val="dk1"/>
              </a:solidFill>
              <a:latin typeface="Roboto"/>
              <a:ea typeface="Roboto"/>
              <a:cs typeface="Roboto"/>
              <a:sym typeface="Roboto"/>
            </a:endParaRPr>
          </a:p>
        </p:txBody>
      </p:sp>
      <p:sp>
        <p:nvSpPr>
          <p:cNvPr id="162" name="Shape 162"/>
          <p:cNvSpPr txBox="1"/>
          <p:nvPr/>
        </p:nvSpPr>
        <p:spPr>
          <a:xfrm>
            <a:off x="179512" y="1772816"/>
            <a:ext cx="8856984" cy="492442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None/>
            </a:pPr>
            <a:r>
              <a:rPr b="1" lang="en-US" sz="2400">
                <a:solidFill>
                  <a:schemeClr val="dk1"/>
                </a:solidFill>
                <a:latin typeface="Roboto"/>
                <a:ea typeface="Roboto"/>
                <a:cs typeface="Roboto"/>
                <a:sym typeface="Roboto"/>
              </a:rPr>
              <a:t>E. </a:t>
            </a:r>
            <a:r>
              <a:rPr lang="en-US" sz="2400">
                <a:solidFill>
                  <a:schemeClr val="dk1"/>
                </a:solidFill>
                <a:latin typeface="Roboto"/>
                <a:ea typeface="Roboto"/>
                <a:cs typeface="Roboto"/>
                <a:sym typeface="Roboto"/>
              </a:rPr>
              <a:t>	</a:t>
            </a:r>
            <a:r>
              <a:rPr lang="en-US" sz="2400" u="sng">
                <a:solidFill>
                  <a:schemeClr val="dk1"/>
                </a:solidFill>
                <a:latin typeface="Roboto"/>
                <a:ea typeface="Roboto"/>
                <a:cs typeface="Roboto"/>
                <a:sym typeface="Roboto"/>
              </a:rPr>
              <a:t>Use multiyear permits </a:t>
            </a:r>
            <a:r>
              <a:rPr lang="en-US" sz="2400">
                <a:solidFill>
                  <a:schemeClr val="dk1"/>
                </a:solidFill>
                <a:latin typeface="Roboto"/>
                <a:ea typeface="Roboto"/>
                <a:cs typeface="Roboto"/>
                <a:sym typeface="Roboto"/>
              </a:rPr>
              <a:t>(up to 10 years) whenever an established permittee has demonstrated satisfactory performance. H-2930-1 Chapter 1, page 16, Permit Duration.</a:t>
            </a:r>
            <a:endParaRPr/>
          </a:p>
          <a:p>
            <a:pPr indent="-457200" lvl="0" marL="457200" marR="0" rtl="0" algn="l">
              <a:spcBef>
                <a:spcPts val="1200"/>
              </a:spcBef>
              <a:spcAft>
                <a:spcPts val="0"/>
              </a:spcAft>
              <a:buNone/>
            </a:pPr>
            <a:r>
              <a:rPr lang="en-US" sz="2400">
                <a:solidFill>
                  <a:schemeClr val="dk1"/>
                </a:solidFill>
                <a:latin typeface="Roboto"/>
                <a:ea typeface="Roboto"/>
                <a:cs typeface="Roboto"/>
                <a:sym typeface="Roboto"/>
              </a:rPr>
              <a:t>1. 	Demonstrated ability to meet permit terms &amp; stipulations</a:t>
            </a:r>
            <a:endParaRPr sz="2400">
              <a:solidFill>
                <a:schemeClr val="dk1"/>
              </a:solidFill>
              <a:latin typeface="Roboto"/>
              <a:ea typeface="Roboto"/>
              <a:cs typeface="Roboto"/>
              <a:sym typeface="Roboto"/>
            </a:endParaRPr>
          </a:p>
          <a:p>
            <a:pPr indent="-457200" lvl="0" marL="457200" marR="0" rtl="0" algn="l">
              <a:spcBef>
                <a:spcPts val="1200"/>
              </a:spcBef>
              <a:spcAft>
                <a:spcPts val="0"/>
              </a:spcAft>
              <a:buClr>
                <a:schemeClr val="dk1"/>
              </a:buClr>
              <a:buSzPts val="2400"/>
              <a:buFont typeface="Roboto"/>
              <a:buAutoNum type="arabicPeriod" startAt="2"/>
            </a:pPr>
            <a:r>
              <a:rPr lang="en-US" sz="2400">
                <a:solidFill>
                  <a:schemeClr val="dk1"/>
                </a:solidFill>
                <a:latin typeface="Roboto"/>
                <a:ea typeface="Roboto"/>
                <a:cs typeface="Roboto"/>
                <a:sym typeface="Roboto"/>
              </a:rPr>
              <a:t>BLM ensured terms and stipulations are appropriate </a:t>
            </a:r>
            <a:endParaRPr sz="2400">
              <a:solidFill>
                <a:schemeClr val="dk1"/>
              </a:solidFill>
              <a:latin typeface="Roboto"/>
              <a:ea typeface="Roboto"/>
              <a:cs typeface="Roboto"/>
              <a:sym typeface="Roboto"/>
            </a:endParaRPr>
          </a:p>
          <a:p>
            <a:pPr indent="-457200" lvl="0" marL="457200" marR="0" rtl="0" algn="l">
              <a:spcBef>
                <a:spcPts val="1200"/>
              </a:spcBef>
              <a:spcAft>
                <a:spcPts val="0"/>
              </a:spcAft>
              <a:buClr>
                <a:schemeClr val="dk1"/>
              </a:buClr>
              <a:buSzPts val="2400"/>
              <a:buFont typeface="Roboto"/>
              <a:buAutoNum type="arabicPeriod" startAt="2"/>
            </a:pPr>
            <a:r>
              <a:rPr lang="en-US" sz="2400">
                <a:solidFill>
                  <a:schemeClr val="dk1"/>
                </a:solidFill>
                <a:latin typeface="Roboto"/>
                <a:ea typeface="Roboto"/>
                <a:cs typeface="Roboto"/>
                <a:sym typeface="Roboto"/>
              </a:rPr>
              <a:t>Must be validated annually (completed: post-use reports, pre-paid annual fees, bonds, insurance, licenses, acceptable annual performance rating)</a:t>
            </a:r>
            <a:endParaRPr/>
          </a:p>
          <a:p>
            <a:pPr indent="-457200" lvl="0" marL="457200" marR="0" rtl="0" algn="l">
              <a:spcBef>
                <a:spcPts val="1200"/>
              </a:spcBef>
              <a:spcAft>
                <a:spcPts val="0"/>
              </a:spcAft>
              <a:buClr>
                <a:schemeClr val="dk1"/>
              </a:buClr>
              <a:buSzPts val="2400"/>
              <a:buFont typeface="Roboto"/>
              <a:buAutoNum type="arabicPeriod" startAt="2"/>
            </a:pPr>
            <a:r>
              <a:rPr lang="en-US" sz="2400">
                <a:solidFill>
                  <a:schemeClr val="dk1"/>
                </a:solidFill>
                <a:latin typeface="Roboto"/>
                <a:ea typeface="Roboto"/>
                <a:cs typeface="Roboto"/>
                <a:sym typeface="Roboto"/>
              </a:rPr>
              <a:t>AOs can modify a multiyear permit at any time </a:t>
            </a:r>
            <a:endParaRPr sz="2400">
              <a:solidFill>
                <a:schemeClr val="dk1"/>
              </a:solidFill>
              <a:latin typeface="Roboto"/>
              <a:ea typeface="Roboto"/>
              <a:cs typeface="Roboto"/>
              <a:sym typeface="Roboto"/>
            </a:endParaRPr>
          </a:p>
          <a:p>
            <a:pPr indent="-457200" lvl="0" marL="457200" marR="0" rtl="0" algn="l">
              <a:spcBef>
                <a:spcPts val="1200"/>
              </a:spcBef>
              <a:spcAft>
                <a:spcPts val="0"/>
              </a:spcAft>
              <a:buClr>
                <a:schemeClr val="dk1"/>
              </a:buClr>
              <a:buSzPts val="2400"/>
              <a:buFont typeface="Roboto"/>
              <a:buAutoNum type="arabicPeriod" startAt="2"/>
            </a:pPr>
            <a:r>
              <a:rPr lang="en-US" sz="2400">
                <a:solidFill>
                  <a:schemeClr val="dk1"/>
                </a:solidFill>
                <a:latin typeface="Roboto"/>
                <a:ea typeface="Roboto"/>
                <a:cs typeface="Roboto"/>
                <a:sym typeface="Roboto"/>
              </a:rPr>
              <a:t>Permittee can request changes to a multiyear permit by submitting an updated operating plan or other material.</a:t>
            </a:r>
            <a:endParaRPr sz="24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descr="U.S department of interior Bureau of Land Management, Blm logo and graphic of Topographic lines in black and grey. " id="167" name="Shape 167"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8" name="Shape 168"/>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Streamlining Implementation</a:t>
            </a:r>
            <a:endParaRPr b="1" sz="4000">
              <a:solidFill>
                <a:schemeClr val="dk1"/>
              </a:solidFill>
              <a:latin typeface="Roboto"/>
              <a:ea typeface="Roboto"/>
              <a:cs typeface="Roboto"/>
              <a:sym typeface="Roboto"/>
            </a:endParaRPr>
          </a:p>
        </p:txBody>
      </p:sp>
      <p:sp>
        <p:nvSpPr>
          <p:cNvPr id="169" name="Shape 169"/>
          <p:cNvSpPr txBox="1"/>
          <p:nvPr/>
        </p:nvSpPr>
        <p:spPr>
          <a:xfrm>
            <a:off x="179512" y="1772816"/>
            <a:ext cx="8712968" cy="4924425"/>
          </a:xfrm>
          <a:prstGeom prst="rect">
            <a:avLst/>
          </a:prstGeom>
          <a:noFill/>
          <a:ln>
            <a:noFill/>
          </a:ln>
        </p:spPr>
        <p:txBody>
          <a:bodyPr anchorCtr="0" anchor="t" bIns="45700" lIns="91425" spcFirstLastPara="1" rIns="91425" wrap="square" tIns="45700">
            <a:noAutofit/>
          </a:bodyPr>
          <a:lstStyle/>
          <a:p>
            <a:pPr indent="-347663" lvl="0" marL="347663" marR="0" rtl="0" algn="l">
              <a:spcBef>
                <a:spcPts val="0"/>
              </a:spcBef>
              <a:spcAft>
                <a:spcPts val="0"/>
              </a:spcAft>
              <a:buNone/>
            </a:pPr>
            <a:r>
              <a:rPr b="1" lang="en-US" sz="2400">
                <a:solidFill>
                  <a:schemeClr val="dk1"/>
                </a:solidFill>
                <a:latin typeface="Roboto"/>
                <a:ea typeface="Roboto"/>
                <a:cs typeface="Roboto"/>
                <a:sym typeface="Roboto"/>
              </a:rPr>
              <a:t>F</a:t>
            </a:r>
            <a:r>
              <a:rPr lang="en-US" sz="2400">
                <a:solidFill>
                  <a:schemeClr val="dk1"/>
                </a:solidFill>
                <a:latin typeface="Roboto"/>
                <a:ea typeface="Roboto"/>
                <a:cs typeface="Roboto"/>
                <a:sym typeface="Roboto"/>
              </a:rPr>
              <a:t>. Pilot program in Nevada and Wyoming –                          </a:t>
            </a:r>
            <a:r>
              <a:rPr lang="en-US" sz="2400" u="sng">
                <a:solidFill>
                  <a:schemeClr val="dk1"/>
                </a:solidFill>
                <a:latin typeface="Roboto"/>
                <a:ea typeface="Roboto"/>
                <a:cs typeface="Roboto"/>
                <a:sym typeface="Roboto"/>
              </a:rPr>
              <a:t>multi office/district permits</a:t>
            </a:r>
            <a:endParaRPr sz="2400">
              <a:solidFill>
                <a:schemeClr val="dk1"/>
              </a:solidFill>
              <a:latin typeface="Roboto"/>
              <a:ea typeface="Roboto"/>
              <a:cs typeface="Roboto"/>
              <a:sym typeface="Roboto"/>
            </a:endParaRPr>
          </a:p>
          <a:p>
            <a:pPr indent="-396875" lvl="0" marL="854075" marR="0" rtl="0" algn="l">
              <a:spcBef>
                <a:spcPts val="1200"/>
              </a:spcBef>
              <a:spcAft>
                <a:spcPts val="0"/>
              </a:spcAft>
              <a:buNone/>
            </a:pPr>
            <a:r>
              <a:rPr lang="en-US" sz="2400">
                <a:solidFill>
                  <a:schemeClr val="dk1"/>
                </a:solidFill>
                <a:latin typeface="Roboto"/>
                <a:ea typeface="Roboto"/>
                <a:cs typeface="Roboto"/>
                <a:sym typeface="Roboto"/>
              </a:rPr>
              <a:t>1.	Establishing common best management practices in conjunction with the state agencies,</a:t>
            </a:r>
            <a:endParaRPr/>
          </a:p>
          <a:p>
            <a:pPr indent="-396875" lvl="0" marL="854075" marR="0" rtl="0" algn="l">
              <a:spcBef>
                <a:spcPts val="1200"/>
              </a:spcBef>
              <a:spcAft>
                <a:spcPts val="0"/>
              </a:spcAft>
              <a:buNone/>
            </a:pPr>
            <a:r>
              <a:rPr lang="en-US" sz="2400">
                <a:solidFill>
                  <a:schemeClr val="dk1"/>
                </a:solidFill>
                <a:latin typeface="Roboto"/>
                <a:ea typeface="Roboto"/>
                <a:cs typeface="Roboto"/>
                <a:sym typeface="Roboto"/>
              </a:rPr>
              <a:t>2.	Establishing guidelines for determining the lead Authorized Officer and delegation of control for multi-office SRPs,</a:t>
            </a:r>
            <a:endParaRPr/>
          </a:p>
          <a:p>
            <a:pPr indent="-396875" lvl="0" marL="854075" marR="0" rtl="0" algn="l">
              <a:spcBef>
                <a:spcPts val="1200"/>
              </a:spcBef>
              <a:spcAft>
                <a:spcPts val="0"/>
              </a:spcAft>
              <a:buNone/>
            </a:pPr>
            <a:r>
              <a:rPr lang="en-US" sz="2400">
                <a:solidFill>
                  <a:schemeClr val="dk1"/>
                </a:solidFill>
                <a:latin typeface="Roboto"/>
                <a:ea typeface="Roboto"/>
                <a:cs typeface="Roboto"/>
                <a:sym typeface="Roboto"/>
              </a:rPr>
              <a:t>3.	Creating new standard permit stipulations for increased consistency across office and District boundaries,</a:t>
            </a:r>
            <a:endParaRPr/>
          </a:p>
          <a:p>
            <a:pPr indent="-396875" lvl="0" marL="854075" marR="0" rtl="0" algn="l">
              <a:spcBef>
                <a:spcPts val="1200"/>
              </a:spcBef>
              <a:spcAft>
                <a:spcPts val="0"/>
              </a:spcAft>
              <a:buNone/>
            </a:pPr>
            <a:r>
              <a:rPr lang="en-US" sz="2400">
                <a:solidFill>
                  <a:schemeClr val="dk1"/>
                </a:solidFill>
                <a:latin typeface="Roboto"/>
                <a:ea typeface="Roboto"/>
                <a:cs typeface="Roboto"/>
                <a:sym typeface="Roboto"/>
              </a:rPr>
              <a:t>4.	Establishing guidelines and standard operating procedures for the authorization of multi-Office permits.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U.S department of interior Bureau of Land Management, Blm logo and graphic of Topographic lines in black and grey. " id="174" name="Shape 174"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5" name="Shape 175"/>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0000"/>
                </a:solidFill>
                <a:latin typeface="Roboto"/>
                <a:ea typeface="Roboto"/>
                <a:cs typeface="Roboto"/>
                <a:sym typeface="Roboto"/>
              </a:rPr>
              <a:t>SRP Streamlining Implementation</a:t>
            </a:r>
            <a:endParaRPr/>
          </a:p>
        </p:txBody>
      </p:sp>
      <p:sp>
        <p:nvSpPr>
          <p:cNvPr id="176" name="Shape 176"/>
          <p:cNvSpPr txBox="1"/>
          <p:nvPr/>
        </p:nvSpPr>
        <p:spPr>
          <a:xfrm>
            <a:off x="35497" y="1772816"/>
            <a:ext cx="4752526" cy="4708981"/>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None/>
            </a:pPr>
            <a:r>
              <a:rPr b="1" i="0" lang="en-US" sz="2400" u="none" cap="none" strike="noStrike">
                <a:solidFill>
                  <a:srgbClr val="000000"/>
                </a:solidFill>
                <a:latin typeface="Roboto"/>
                <a:ea typeface="Roboto"/>
                <a:cs typeface="Roboto"/>
                <a:sym typeface="Roboto"/>
              </a:rPr>
              <a:t>G</a:t>
            </a:r>
            <a:r>
              <a:rPr b="0" i="0" lang="en-US" sz="2400" u="none" cap="none" strike="noStrike">
                <a:solidFill>
                  <a:srgbClr val="000000"/>
                </a:solidFill>
                <a:latin typeface="Roboto"/>
                <a:ea typeface="Roboto"/>
                <a:cs typeface="Roboto"/>
                <a:sym typeface="Roboto"/>
              </a:rPr>
              <a:t>. </a:t>
            </a:r>
            <a:r>
              <a:rPr b="0" i="0" lang="en-US" sz="2400" u="sng" cap="none" strike="noStrike">
                <a:solidFill>
                  <a:srgbClr val="000000"/>
                </a:solidFill>
                <a:latin typeface="Roboto"/>
                <a:ea typeface="Roboto"/>
                <a:cs typeface="Roboto"/>
                <a:sym typeface="Roboto"/>
              </a:rPr>
              <a:t>Applicant/Permittee Outreach</a:t>
            </a:r>
            <a:endParaRPr/>
          </a:p>
          <a:p>
            <a:pPr indent="0" lvl="1" marL="0" marR="0" rtl="0" algn="l">
              <a:lnSpc>
                <a:spcPct val="100000"/>
              </a:lnSpc>
              <a:spcBef>
                <a:spcPts val="1000"/>
              </a:spcBef>
              <a:spcAft>
                <a:spcPts val="0"/>
              </a:spcAft>
              <a:buNone/>
            </a:pPr>
            <a:r>
              <a:t/>
            </a:r>
            <a:endParaRPr b="0" i="0" sz="1600" u="sng" cap="none" strike="noStrike">
              <a:solidFill>
                <a:srgbClr val="000000"/>
              </a:solidFill>
              <a:latin typeface="Roboto"/>
              <a:ea typeface="Roboto"/>
              <a:cs typeface="Roboto"/>
              <a:sym typeface="Roboto"/>
            </a:endParaRPr>
          </a:p>
          <a:p>
            <a:pPr indent="-457200" lvl="2" marL="625475" marR="0" rtl="0" algn="l">
              <a:spcBef>
                <a:spcPts val="1000"/>
              </a:spcBef>
              <a:spcAft>
                <a:spcPts val="0"/>
              </a:spcAft>
              <a:buClr>
                <a:srgbClr val="000000"/>
              </a:buClr>
              <a:buSzPts val="2400"/>
              <a:buFont typeface="Calibri"/>
              <a:buAutoNum type="arabicPeriod"/>
            </a:pPr>
            <a:r>
              <a:rPr b="0" i="0" lang="en-US" sz="2400" u="none" cap="none" strike="noStrike">
                <a:solidFill>
                  <a:srgbClr val="000000"/>
                </a:solidFill>
                <a:latin typeface="Roboto"/>
                <a:ea typeface="Roboto"/>
                <a:cs typeface="Roboto"/>
                <a:sym typeface="Roboto"/>
              </a:rPr>
              <a:t>Communicate the Process</a:t>
            </a:r>
            <a:endParaRPr/>
          </a:p>
          <a:p>
            <a:pPr indent="0" lvl="2" marL="457200" marR="0" rtl="0" algn="l">
              <a:spcBef>
                <a:spcPts val="1000"/>
              </a:spcBef>
              <a:spcAft>
                <a:spcPts val="0"/>
              </a:spcAft>
              <a:buNone/>
            </a:pPr>
            <a:r>
              <a:t/>
            </a:r>
            <a:endParaRPr b="0" i="0" sz="1400" u="none" cap="none" strike="noStrike">
              <a:solidFill>
                <a:srgbClr val="000000"/>
              </a:solidFill>
              <a:latin typeface="Roboto"/>
              <a:ea typeface="Roboto"/>
              <a:cs typeface="Roboto"/>
              <a:sym typeface="Roboto"/>
            </a:endParaRPr>
          </a:p>
          <a:p>
            <a:pPr indent="-342900" lvl="2" marL="800100" marR="0" rtl="0" algn="l">
              <a:spcBef>
                <a:spcPts val="1000"/>
              </a:spcBef>
              <a:spcAft>
                <a:spcPts val="0"/>
              </a:spcAft>
              <a:buClr>
                <a:srgbClr val="000000"/>
              </a:buClr>
              <a:buSzPts val="2400"/>
              <a:buFont typeface="Noto Sans Symbols"/>
              <a:buChar char="❑"/>
            </a:pPr>
            <a:r>
              <a:rPr b="0" i="0" lang="en-US" sz="2400" u="none" cap="none" strike="noStrike">
                <a:solidFill>
                  <a:srgbClr val="000000"/>
                </a:solidFill>
                <a:latin typeface="Roboto"/>
                <a:ea typeface="Roboto"/>
                <a:cs typeface="Roboto"/>
                <a:sym typeface="Roboto"/>
              </a:rPr>
              <a:t>Figure 1, Page 1-13, Chapter 1, H-2930-1 </a:t>
            </a:r>
            <a:endParaRPr/>
          </a:p>
          <a:p>
            <a:pPr indent="-342900" lvl="2" marL="800100" marR="0" rtl="0" algn="l">
              <a:spcBef>
                <a:spcPts val="1000"/>
              </a:spcBef>
              <a:spcAft>
                <a:spcPts val="0"/>
              </a:spcAft>
              <a:buClr>
                <a:srgbClr val="000000"/>
              </a:buClr>
              <a:buSzPts val="2400"/>
              <a:buFont typeface="Noto Sans Symbols"/>
              <a:buChar char="❑"/>
            </a:pPr>
            <a:r>
              <a:rPr b="0" i="0" lang="en-US" sz="2400" u="none" cap="none" strike="noStrike">
                <a:solidFill>
                  <a:srgbClr val="000000"/>
                </a:solidFill>
                <a:latin typeface="Roboto"/>
                <a:ea typeface="Roboto"/>
                <a:cs typeface="Roboto"/>
                <a:sym typeface="Roboto"/>
              </a:rPr>
              <a:t>“Steps for Issuing Commercial, Competitive, and Organized Group SRPs”</a:t>
            </a:r>
            <a:endParaRPr/>
          </a:p>
          <a:p>
            <a:pPr indent="0" lvl="2" marL="457200" marR="0" rtl="0" algn="l">
              <a:spcBef>
                <a:spcPts val="1000"/>
              </a:spcBef>
              <a:spcAft>
                <a:spcPts val="0"/>
              </a:spcAft>
              <a:buNone/>
            </a:pPr>
            <a:r>
              <a:rPr b="0" i="0" lang="en-US" sz="1800" u="none" cap="none" strike="noStrike">
                <a:solidFill>
                  <a:srgbClr val="000000"/>
                </a:solidFill>
                <a:latin typeface="Roboto"/>
                <a:ea typeface="Roboto"/>
                <a:cs typeface="Roboto"/>
                <a:sym typeface="Roboto"/>
              </a:rPr>
              <a:t>	         (attachment 2)</a:t>
            </a:r>
            <a:endParaRPr b="0" i="0" sz="1800" u="none" cap="none" strike="noStrike">
              <a:solidFill>
                <a:srgbClr val="000000"/>
              </a:solidFill>
              <a:latin typeface="Roboto"/>
              <a:ea typeface="Roboto"/>
              <a:cs typeface="Roboto"/>
              <a:sym typeface="Roboto"/>
            </a:endParaRPr>
          </a:p>
        </p:txBody>
      </p:sp>
      <p:graphicFrame>
        <p:nvGraphicFramePr>
          <p:cNvPr id="177" name="Shape 177"/>
          <p:cNvGraphicFramePr/>
          <p:nvPr/>
        </p:nvGraphicFramePr>
        <p:xfrm>
          <a:off x="4788022" y="1544598"/>
          <a:ext cx="3000000" cy="3000000"/>
        </p:xfrm>
        <a:graphic>
          <a:graphicData uri="http://schemas.openxmlformats.org/drawingml/2006/table">
            <a:tbl>
              <a:tblPr>
                <a:noFill/>
                <a:tableStyleId>{22614F83-ED04-4E58-834D-C753B1A30D62}</a:tableStyleId>
              </a:tblPr>
              <a:tblGrid>
                <a:gridCol w="268675"/>
                <a:gridCol w="548025"/>
                <a:gridCol w="959050"/>
                <a:gridCol w="2040650"/>
              </a:tblGrid>
              <a:tr h="545225">
                <a:tc gridSpan="4">
                  <a:txBody>
                    <a:bodyPr>
                      <a:noAutofit/>
                    </a:bodyPr>
                    <a:lstStyle/>
                    <a:p>
                      <a:pPr indent="-640080" lvl="0" marL="640080" marR="0" rtl="0" algn="l">
                        <a:lnSpc>
                          <a:spcPct val="107000"/>
                        </a:lnSpc>
                        <a:spcBef>
                          <a:spcPts val="0"/>
                        </a:spcBef>
                        <a:spcAft>
                          <a:spcPts val="0"/>
                        </a:spcAft>
                        <a:buNone/>
                      </a:pPr>
                      <a:br>
                        <a:rPr lang="en-US" sz="600" u="none" cap="none" strike="noStrike">
                          <a:solidFill>
                            <a:srgbClr val="000000"/>
                          </a:solidFill>
                          <a:latin typeface="Times New Roman"/>
                          <a:ea typeface="Times New Roman"/>
                          <a:cs typeface="Times New Roman"/>
                          <a:sym typeface="Times New Roman"/>
                        </a:rPr>
                      </a:br>
                      <a:r>
                        <a:rPr b="1" lang="en-US" sz="600" u="none" cap="none" strike="noStrike">
                          <a:solidFill>
                            <a:srgbClr val="000000"/>
                          </a:solidFill>
                          <a:latin typeface="Times New Roman"/>
                          <a:ea typeface="Times New Roman"/>
                          <a:cs typeface="Times New Roman"/>
                          <a:sym typeface="Times New Roman"/>
                        </a:rPr>
                        <a:t> </a:t>
                      </a:r>
                      <a:endParaRPr sz="600" u="none" cap="none" strike="noStrike">
                        <a:latin typeface="Calibri"/>
                        <a:ea typeface="Calibri"/>
                        <a:cs typeface="Calibri"/>
                        <a:sym typeface="Calibri"/>
                      </a:endParaRPr>
                    </a:p>
                    <a:p>
                      <a:pPr indent="-640080" lvl="0" marL="64008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Figure 1.   STEPS FOR ISSUING COMMERCIAL, COMPETITIVE, AND </a:t>
                      </a:r>
                      <a:endParaRPr sz="600" u="none" cap="none" strike="noStrike">
                        <a:latin typeface="Calibri"/>
                        <a:ea typeface="Calibri"/>
                        <a:cs typeface="Calibri"/>
                        <a:sym typeface="Calibri"/>
                      </a:endParaRPr>
                    </a:p>
                    <a:p>
                      <a:pPr indent="-640080" lvl="0" marL="64008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                  ORGANIZED GROUP SPECIAL RECREATION PERMITS</a:t>
                      </a:r>
                      <a:endParaRPr sz="600" u="none" cap="none" strike="noStrike">
                        <a:latin typeface="Calibri"/>
                        <a:ea typeface="Calibri"/>
                        <a:cs typeface="Calibri"/>
                        <a:sym typeface="Calibri"/>
                      </a:endParaRPr>
                    </a:p>
                    <a:p>
                      <a:pPr indent="-640080" lvl="0" marL="64008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 </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218075">
                <a:tc>
                  <a:txBody>
                    <a:bodyPr>
                      <a:noAutofit/>
                    </a:bodyPr>
                    <a:lstStyle/>
                    <a:p>
                      <a:pPr indent="0" lvl="0" marL="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Step</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Responsible</a:t>
                      </a:r>
                      <a:endParaRPr sz="6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Person</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Schedule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b="1" lang="en-US" sz="600" u="none" cap="none" strike="noStrike">
                          <a:solidFill>
                            <a:srgbClr val="000000"/>
                          </a:solidFill>
                          <a:latin typeface="Times New Roman"/>
                          <a:ea typeface="Times New Roman"/>
                          <a:cs typeface="Times New Roman"/>
                          <a:sym typeface="Times New Roman"/>
                        </a:rPr>
                        <a:t>Action</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8075">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1</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Officer</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As appropriate.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Provides information and pre-application consultation with affected users about permit requirements.</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7100">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2</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Officer</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180 days or more before the desired use date.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Provides SRP applications, other information (maps, pamphlets, stipulations), and requirements for operating plans and other supplemental information, on request.</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5175">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3</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Applicant</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At least 180 days before the desired use date, unless a shorter period is approved or a longer period is required.</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Contacts local BLM office regarding requirement for and availability of permits before making use of the public lands and related waters.  Submits completed application and required supplemental information to the appropriate BLM office.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5175">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4</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Officer</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Within 30 days of receipt of application.</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Reviews application.  Determines completeness, consistency with planning, level of monitoring required, past performance, or bills due.  May involve interdisciplinary team.  May reject the application at this stage or require additional materials. </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6150">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5</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Officer</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Within 30 days of receipt of all required application materials.   </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Notifies applicant if substantial processing work is involved owing to extensive NEPA consultation, monitoring, or other requirements, and if cost recovery charges will apply. </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5175">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6 </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Officer and Applicant</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As appropriate.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Coordinate on any problems with the application, discuss monitoring strategy, and discuss permittee coordination with other landowners and managers.  Agency conducts environmental analysis, tribal consultation, and public involvement as necessary.</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6150">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7</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Officer</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Upon completion of permit processing, or at least 31 days before desired use date.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Provides written notification of approval/ disapproval, requests additional documents, such as certificate of insurance or performance bond, and requests full or partial payment of estimated fees.</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7100">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8</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Applicant</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At least 10 business days before desired use date.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Provides policy or certificate of insurance (as appropriate), bond (if required), other requested information, and full or partial payment of fees.</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7100">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9</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Officer</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As appropriate before desired use date.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Issues the approved permit with any special stipulations; also issues the required reporting forms (daily trip logs and post-use report).</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7100">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10</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Permittee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As established in permit stipulations (generally within 30 days after use).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Provides post-use report.</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7100">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11</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Authorized </a:t>
                      </a:r>
                      <a:endParaRPr sz="6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Officer</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No later than 90 days after operating season, or at end of permit term.</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Calculates total fees due and provides a final billing statement, as applicable.  Provides written performance evaluation to permittee.</a:t>
                      </a:r>
                      <a:endParaRPr sz="600" u="none" cap="none" strike="noStrike">
                        <a:latin typeface="Calibri"/>
                        <a:ea typeface="Calibri"/>
                        <a:cs typeface="Calibri"/>
                        <a:sym typeface="Calibri"/>
                      </a:endParaRPr>
                    </a:p>
                  </a:txBody>
                  <a:tcPr marT="0" marB="0" marR="40825" marL="40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descr="U.S department of interior Bureau of Land Management, Blm logo and graphic of Topographic lines in black and grey. " id="182" name="Shape 18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3" name="Shape 183"/>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0000"/>
                </a:solidFill>
                <a:latin typeface="Roboto"/>
                <a:ea typeface="Roboto"/>
                <a:cs typeface="Roboto"/>
                <a:sym typeface="Roboto"/>
              </a:rPr>
              <a:t>SRP Streamlining Implementation</a:t>
            </a:r>
            <a:endParaRPr/>
          </a:p>
        </p:txBody>
      </p:sp>
      <p:sp>
        <p:nvSpPr>
          <p:cNvPr id="184" name="Shape 184"/>
          <p:cNvSpPr txBox="1"/>
          <p:nvPr/>
        </p:nvSpPr>
        <p:spPr>
          <a:xfrm>
            <a:off x="179512" y="1772816"/>
            <a:ext cx="8640960" cy="481157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None/>
            </a:pPr>
            <a:r>
              <a:rPr b="1" i="0" lang="en-US" sz="2400" u="none" cap="none" strike="noStrike">
                <a:solidFill>
                  <a:srgbClr val="000000"/>
                </a:solidFill>
                <a:latin typeface="Roboto"/>
                <a:ea typeface="Roboto"/>
                <a:cs typeface="Roboto"/>
                <a:sym typeface="Roboto"/>
              </a:rPr>
              <a:t>G</a:t>
            </a:r>
            <a:r>
              <a:rPr b="0" i="0" lang="en-US" sz="2400" u="none" cap="none" strike="noStrike">
                <a:solidFill>
                  <a:srgbClr val="000000"/>
                </a:solidFill>
                <a:latin typeface="Roboto"/>
                <a:ea typeface="Roboto"/>
                <a:cs typeface="Roboto"/>
                <a:sym typeface="Roboto"/>
              </a:rPr>
              <a:t>. </a:t>
            </a:r>
            <a:r>
              <a:rPr b="0" i="0" lang="en-US" sz="2400" u="sng" cap="none" strike="noStrike">
                <a:solidFill>
                  <a:srgbClr val="000000"/>
                </a:solidFill>
                <a:latin typeface="Roboto"/>
                <a:ea typeface="Roboto"/>
                <a:cs typeface="Roboto"/>
                <a:sym typeface="Roboto"/>
              </a:rPr>
              <a:t>Applicant &amp; Permittee Outreach</a:t>
            </a:r>
            <a:endParaRPr/>
          </a:p>
          <a:p>
            <a:pPr indent="0" lvl="2" marL="457200" marR="0" rtl="0" algn="l">
              <a:spcBef>
                <a:spcPts val="1000"/>
              </a:spcBef>
              <a:spcAft>
                <a:spcPts val="0"/>
              </a:spcAft>
              <a:buNone/>
            </a:pPr>
            <a:r>
              <a:rPr b="0" i="0" lang="en-US" sz="2400" u="none" cap="none" strike="noStrike">
                <a:solidFill>
                  <a:srgbClr val="000000"/>
                </a:solidFill>
                <a:latin typeface="Roboto"/>
                <a:ea typeface="Roboto"/>
                <a:cs typeface="Roboto"/>
                <a:sym typeface="Roboto"/>
              </a:rPr>
              <a:t>2. Conduct outreach activities</a:t>
            </a:r>
            <a:endParaRPr/>
          </a:p>
          <a:p>
            <a:pPr indent="-342900" lvl="3" marL="1257300" marR="0" rtl="0" algn="l">
              <a:spcBef>
                <a:spcPts val="1000"/>
              </a:spcBef>
              <a:spcAft>
                <a:spcPts val="0"/>
              </a:spcAft>
              <a:buClr>
                <a:srgbClr val="000000"/>
              </a:buClr>
              <a:buSzPts val="2400"/>
              <a:buFont typeface="Noto Sans Symbols"/>
              <a:buChar char="❑"/>
            </a:pPr>
            <a:r>
              <a:rPr b="0" i="0" lang="en-US" sz="2400" u="none" cap="none" strike="noStrike">
                <a:solidFill>
                  <a:srgbClr val="000000"/>
                </a:solidFill>
                <a:latin typeface="Roboto"/>
                <a:ea typeface="Roboto"/>
                <a:cs typeface="Roboto"/>
                <a:sym typeface="Roboto"/>
              </a:rPr>
              <a:t>	Outfitters &amp; Guides</a:t>
            </a:r>
            <a:endParaRPr/>
          </a:p>
          <a:p>
            <a:pPr indent="-342900" lvl="3" marL="1257300" marR="0" rtl="0" algn="l">
              <a:spcBef>
                <a:spcPts val="1000"/>
              </a:spcBef>
              <a:spcAft>
                <a:spcPts val="0"/>
              </a:spcAft>
              <a:buClr>
                <a:srgbClr val="000000"/>
              </a:buClr>
              <a:buSzPts val="2400"/>
              <a:buFont typeface="Noto Sans Symbols"/>
              <a:buChar char="❑"/>
            </a:pPr>
            <a:r>
              <a:rPr b="0" i="0" lang="en-US" sz="2400" u="none" cap="none" strike="noStrike">
                <a:solidFill>
                  <a:srgbClr val="000000"/>
                </a:solidFill>
                <a:latin typeface="Roboto"/>
                <a:ea typeface="Roboto"/>
                <a:cs typeface="Roboto"/>
                <a:sym typeface="Roboto"/>
              </a:rPr>
              <a:t>	Prospective permittees</a:t>
            </a:r>
            <a:endParaRPr/>
          </a:p>
          <a:p>
            <a:pPr indent="-342900" lvl="3" marL="1257300" marR="0" rtl="0" algn="l">
              <a:spcBef>
                <a:spcPts val="1000"/>
              </a:spcBef>
              <a:spcAft>
                <a:spcPts val="0"/>
              </a:spcAft>
              <a:buClr>
                <a:srgbClr val="000000"/>
              </a:buClr>
              <a:buSzPts val="2400"/>
              <a:buFont typeface="Noto Sans Symbols"/>
              <a:buChar char="❑"/>
            </a:pPr>
            <a:r>
              <a:rPr b="0" i="0" lang="en-US" sz="2400" u="none" cap="none" strike="noStrike">
                <a:solidFill>
                  <a:srgbClr val="000000"/>
                </a:solidFill>
                <a:latin typeface="Roboto"/>
                <a:ea typeface="Roboto"/>
                <a:cs typeface="Roboto"/>
                <a:sym typeface="Roboto"/>
              </a:rPr>
              <a:t>	Veterans and Youth</a:t>
            </a:r>
            <a:endParaRPr b="0" i="0" sz="2400" u="none" cap="none" strike="noStrike">
              <a:solidFill>
                <a:srgbClr val="000000"/>
              </a:solidFill>
              <a:latin typeface="Roboto"/>
              <a:ea typeface="Roboto"/>
              <a:cs typeface="Roboto"/>
              <a:sym typeface="Roboto"/>
            </a:endParaRPr>
          </a:p>
          <a:p>
            <a:pPr indent="0" lvl="2" marL="457200" marR="0" rtl="0" algn="l">
              <a:spcBef>
                <a:spcPts val="1000"/>
              </a:spcBef>
              <a:spcAft>
                <a:spcPts val="0"/>
              </a:spcAft>
              <a:buNone/>
            </a:pPr>
            <a:r>
              <a:t/>
            </a:r>
            <a:endParaRPr b="0" i="0" sz="1600" u="none" cap="none" strike="noStrike">
              <a:solidFill>
                <a:schemeClr val="dk1"/>
              </a:solidFill>
              <a:latin typeface="Roboto"/>
              <a:ea typeface="Roboto"/>
              <a:cs typeface="Roboto"/>
              <a:sym typeface="Roboto"/>
            </a:endParaRPr>
          </a:p>
          <a:p>
            <a:pPr indent="0" lvl="2" marL="457200" marR="0" rtl="0" algn="l">
              <a:lnSpc>
                <a:spcPct val="100000"/>
              </a:lnSpc>
              <a:spcBef>
                <a:spcPts val="1000"/>
              </a:spcBef>
              <a:spcAft>
                <a:spcPts val="0"/>
              </a:spcAft>
              <a:buNone/>
            </a:pPr>
            <a:r>
              <a:rPr b="0" i="0" lang="en-US" sz="2400" u="none" cap="none" strike="noStrike">
                <a:solidFill>
                  <a:schemeClr val="dk1"/>
                </a:solidFill>
                <a:latin typeface="Roboto"/>
                <a:ea typeface="Roboto"/>
                <a:cs typeface="Roboto"/>
                <a:sym typeface="Roboto"/>
              </a:rPr>
              <a:t>	Utilize and customize the tools provided in the share 	point</a:t>
            </a:r>
            <a:endParaRPr/>
          </a:p>
          <a:p>
            <a:pPr indent="-342900" lvl="5" marL="1719263"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 	SRP Power Point</a:t>
            </a:r>
            <a:endParaRPr b="0" i="0" sz="2400" u="none" cap="none" strike="noStrike">
              <a:solidFill>
                <a:schemeClr val="dk1"/>
              </a:solidFill>
              <a:latin typeface="Roboto"/>
              <a:ea typeface="Roboto"/>
              <a:cs typeface="Roboto"/>
              <a:sym typeface="Roboto"/>
            </a:endParaRPr>
          </a:p>
          <a:p>
            <a:pPr indent="-342900" lvl="5" marL="1719263"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	Talking points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U.S department of interior Bureau of Land Management, Blm logo and graphic of Topographic lines in black and grey. " id="189" name="Shape 189"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0" name="Shape 190"/>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0000"/>
                </a:solidFill>
                <a:latin typeface="Roboto"/>
                <a:ea typeface="Roboto"/>
                <a:cs typeface="Roboto"/>
                <a:sym typeface="Roboto"/>
              </a:rPr>
              <a:t>SRP Streamlining Implementation</a:t>
            </a:r>
            <a:endParaRPr/>
          </a:p>
        </p:txBody>
      </p:sp>
      <p:sp>
        <p:nvSpPr>
          <p:cNvPr id="191" name="Shape 191"/>
          <p:cNvSpPr txBox="1"/>
          <p:nvPr/>
        </p:nvSpPr>
        <p:spPr>
          <a:xfrm>
            <a:off x="179512" y="1772816"/>
            <a:ext cx="8640960" cy="3190617"/>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None/>
            </a:pPr>
            <a:r>
              <a:rPr b="1" i="0" lang="en-US" sz="2400" u="none" cap="none" strike="noStrike">
                <a:solidFill>
                  <a:srgbClr val="000000"/>
                </a:solidFill>
                <a:latin typeface="Roboto"/>
                <a:ea typeface="Roboto"/>
                <a:cs typeface="Roboto"/>
                <a:sym typeface="Roboto"/>
              </a:rPr>
              <a:t>G</a:t>
            </a:r>
            <a:r>
              <a:rPr b="0" i="0" lang="en-US" sz="2400" u="none" cap="none" strike="noStrike">
                <a:solidFill>
                  <a:srgbClr val="000000"/>
                </a:solidFill>
                <a:latin typeface="Roboto"/>
                <a:ea typeface="Roboto"/>
                <a:cs typeface="Roboto"/>
                <a:sym typeface="Roboto"/>
              </a:rPr>
              <a:t>. </a:t>
            </a:r>
            <a:r>
              <a:rPr b="0" i="0" lang="en-US" sz="2400" u="sng" cap="none" strike="noStrike">
                <a:solidFill>
                  <a:srgbClr val="000000"/>
                </a:solidFill>
                <a:latin typeface="Roboto"/>
                <a:ea typeface="Roboto"/>
                <a:cs typeface="Roboto"/>
                <a:sym typeface="Roboto"/>
              </a:rPr>
              <a:t>Applicant &amp; Permittee Outreach</a:t>
            </a:r>
            <a:endParaRPr/>
          </a:p>
          <a:p>
            <a:pPr indent="-349250" lvl="2" marL="746125" marR="0" rtl="0" algn="l">
              <a:spcBef>
                <a:spcPts val="1000"/>
              </a:spcBef>
              <a:spcAft>
                <a:spcPts val="0"/>
              </a:spcAft>
              <a:buNone/>
            </a:pPr>
            <a:r>
              <a:rPr b="0" i="0" lang="en-US" sz="2400" u="none" cap="none" strike="noStrike">
                <a:solidFill>
                  <a:srgbClr val="000000"/>
                </a:solidFill>
                <a:latin typeface="Roboto"/>
                <a:ea typeface="Roboto"/>
                <a:cs typeface="Roboto"/>
                <a:sym typeface="Roboto"/>
              </a:rPr>
              <a:t>3. Quarterly reports via the Education share point reporting tool</a:t>
            </a:r>
            <a:endParaRPr/>
          </a:p>
          <a:p>
            <a:pPr indent="-342900" lvl="2" marL="800100" marR="0" rtl="0" algn="l">
              <a:lnSpc>
                <a:spcPct val="100000"/>
              </a:lnSpc>
              <a:spcBef>
                <a:spcPts val="1000"/>
              </a:spcBef>
              <a:spcAft>
                <a:spcPts val="0"/>
              </a:spcAft>
              <a:buClr>
                <a:srgbClr val="000000"/>
              </a:buClr>
              <a:buSzPts val="2400"/>
              <a:buFont typeface="Noto Sans Symbols"/>
              <a:buChar char="❑"/>
            </a:pPr>
            <a:r>
              <a:rPr b="0" i="0" lang="en-US" sz="2400" u="none" cap="none" strike="noStrike">
                <a:solidFill>
                  <a:srgbClr val="000000"/>
                </a:solidFill>
                <a:latin typeface="Roboto"/>
                <a:ea typeface="Roboto"/>
                <a:cs typeface="Roboto"/>
                <a:sym typeface="Roboto"/>
              </a:rPr>
              <a:t>	Record outreach, meetings, trainings on the share 	point form</a:t>
            </a:r>
            <a:endParaRPr b="0" i="0" sz="2400" u="none" cap="none" strike="noStrike">
              <a:solidFill>
                <a:srgbClr val="000000"/>
              </a:solidFill>
              <a:latin typeface="Roboto"/>
              <a:ea typeface="Roboto"/>
              <a:cs typeface="Roboto"/>
              <a:sym typeface="Roboto"/>
            </a:endParaRPr>
          </a:p>
          <a:p>
            <a:pPr indent="-342900" lvl="2" marL="800100" marR="0" rtl="0" algn="l">
              <a:lnSpc>
                <a:spcPct val="100000"/>
              </a:lnSpc>
              <a:spcBef>
                <a:spcPts val="1000"/>
              </a:spcBef>
              <a:spcAft>
                <a:spcPts val="0"/>
              </a:spcAft>
              <a:buClr>
                <a:srgbClr val="000000"/>
              </a:buClr>
              <a:buSzPts val="2400"/>
              <a:buFont typeface="Noto Sans Symbols"/>
              <a:buChar char="❑"/>
            </a:pPr>
            <a:r>
              <a:rPr b="0" i="0" lang="en-US" sz="2400" u="none" cap="none" strike="noStrike">
                <a:solidFill>
                  <a:srgbClr val="000000"/>
                </a:solidFill>
                <a:latin typeface="Roboto"/>
                <a:ea typeface="Roboto"/>
                <a:cs typeface="Roboto"/>
                <a:sym typeface="Roboto"/>
              </a:rPr>
              <a:t> See item #8 – Permitting Workshops Given</a:t>
            </a:r>
            <a:endParaRPr b="0" i="0" sz="2400" u="none" cap="none" strike="noStrike">
              <a:solidFill>
                <a:srgbClr val="000000"/>
              </a:solidFill>
              <a:latin typeface="Roboto"/>
              <a:ea typeface="Roboto"/>
              <a:cs typeface="Roboto"/>
              <a:sym typeface="Roboto"/>
            </a:endParaRPr>
          </a:p>
          <a:p>
            <a:pPr indent="0" lvl="2" marL="457200" marR="0" rtl="0" algn="l">
              <a:lnSpc>
                <a:spcPct val="100000"/>
              </a:lnSpc>
              <a:spcBef>
                <a:spcPts val="1000"/>
              </a:spcBef>
              <a:spcAft>
                <a:spcPts val="0"/>
              </a:spcAft>
              <a:buNone/>
            </a:pPr>
            <a:r>
              <a:t/>
            </a:r>
            <a:endParaRPr b="0" i="0" sz="2400" u="none" cap="none" strike="noStrike">
              <a:solidFill>
                <a:srgbClr val="C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descr="U.S department of interior Bureau of Land Management, Blm logo and graphic of Topographic lines in black and grey. " id="196" name="Shape 196"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7" name="Shape 197"/>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Roboto"/>
              <a:buNone/>
            </a:pPr>
            <a:r>
              <a:rPr b="1" i="0" lang="en-US" sz="4000" u="none" cap="none" strike="noStrike">
                <a:solidFill>
                  <a:srgbClr val="000000"/>
                </a:solidFill>
                <a:latin typeface="Roboto"/>
                <a:ea typeface="Roboto"/>
                <a:cs typeface="Roboto"/>
                <a:sym typeface="Roboto"/>
              </a:rPr>
              <a:t>SRP Outreach</a:t>
            </a:r>
            <a:endParaRPr b="1" i="0" sz="4000" u="none" cap="none" strike="noStrike">
              <a:solidFill>
                <a:srgbClr val="000000"/>
              </a:solidFill>
              <a:latin typeface="Roboto"/>
              <a:ea typeface="Roboto"/>
              <a:cs typeface="Roboto"/>
              <a:sym typeface="Roboto"/>
            </a:endParaRPr>
          </a:p>
        </p:txBody>
      </p:sp>
      <p:pic>
        <p:nvPicPr>
          <p:cNvPr id="198" name="Shape 198"/>
          <p:cNvPicPr preferRelativeResize="0"/>
          <p:nvPr/>
        </p:nvPicPr>
        <p:blipFill rotWithShape="1">
          <a:blip r:embed="rId4">
            <a:alphaModFix/>
          </a:blip>
          <a:srcRect b="7513" l="9048" r="67975" t="28773"/>
          <a:stretch/>
        </p:blipFill>
        <p:spPr>
          <a:xfrm>
            <a:off x="1187624" y="1700808"/>
            <a:ext cx="5976664" cy="49685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descr="U.S department of interior Bureau of Land Management, Blm logo and graphic of Topographic lines in black and grey. " id="203" name="Shape 203"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4" name="Shape 204"/>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Roboto"/>
              <a:buNone/>
            </a:pPr>
            <a:r>
              <a:rPr b="1" i="0" lang="en-US" sz="4000" u="none" cap="none" strike="noStrike">
                <a:solidFill>
                  <a:srgbClr val="000000"/>
                </a:solidFill>
                <a:latin typeface="Roboto"/>
                <a:ea typeface="Roboto"/>
                <a:cs typeface="Roboto"/>
                <a:sym typeface="Roboto"/>
              </a:rPr>
              <a:t>SRP Outreach</a:t>
            </a:r>
            <a:endParaRPr b="1" i="0" sz="4000" u="none" cap="none" strike="noStrike">
              <a:solidFill>
                <a:srgbClr val="000000"/>
              </a:solidFill>
              <a:latin typeface="Roboto"/>
              <a:ea typeface="Roboto"/>
              <a:cs typeface="Roboto"/>
              <a:sym typeface="Roboto"/>
            </a:endParaRPr>
          </a:p>
        </p:txBody>
      </p:sp>
      <p:sp>
        <p:nvSpPr>
          <p:cNvPr id="205" name="Shape 205"/>
          <p:cNvSpPr txBox="1"/>
          <p:nvPr/>
        </p:nvSpPr>
        <p:spPr>
          <a:xfrm>
            <a:off x="179512" y="1772816"/>
            <a:ext cx="7416824"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Roboto"/>
              <a:ea typeface="Roboto"/>
              <a:cs typeface="Roboto"/>
              <a:sym typeface="Roboto"/>
            </a:endParaRPr>
          </a:p>
        </p:txBody>
      </p:sp>
      <p:pic>
        <p:nvPicPr>
          <p:cNvPr id="206" name="Shape 206"/>
          <p:cNvPicPr preferRelativeResize="0"/>
          <p:nvPr/>
        </p:nvPicPr>
        <p:blipFill rotWithShape="1">
          <a:blip r:embed="rId4">
            <a:alphaModFix/>
          </a:blip>
          <a:srcRect b="0" l="0" r="0" t="0"/>
          <a:stretch/>
        </p:blipFill>
        <p:spPr>
          <a:xfrm>
            <a:off x="1187624" y="1700808"/>
            <a:ext cx="6048672" cy="4896544"/>
          </a:xfrm>
          <a:prstGeom prst="rect">
            <a:avLst/>
          </a:prstGeom>
          <a:noFill/>
          <a:ln>
            <a:noFill/>
          </a:ln>
        </p:spPr>
      </p:pic>
      <p:sp>
        <p:nvSpPr>
          <p:cNvPr id="207" name="Shape 207"/>
          <p:cNvSpPr/>
          <p:nvPr/>
        </p:nvSpPr>
        <p:spPr>
          <a:xfrm>
            <a:off x="1043608" y="4437112"/>
            <a:ext cx="6336704" cy="792088"/>
          </a:xfrm>
          <a:prstGeom prst="round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descr="U.S department of interior Bureau of Land Management, Blm logo and graphic of Topographic lines in black and grey. " id="212" name="Shape 21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3" name="Shape 213"/>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Roboto"/>
              <a:buNone/>
            </a:pPr>
            <a:r>
              <a:rPr b="1" i="0" lang="en-US" sz="4000" u="none" cap="none" strike="noStrike">
                <a:solidFill>
                  <a:srgbClr val="000000"/>
                </a:solidFill>
                <a:latin typeface="Roboto"/>
                <a:ea typeface="Roboto"/>
                <a:cs typeface="Roboto"/>
                <a:sym typeface="Roboto"/>
              </a:rPr>
              <a:t>SRP Outreach</a:t>
            </a:r>
            <a:endParaRPr b="1" i="0" sz="4000" u="none" cap="none" strike="noStrike">
              <a:solidFill>
                <a:srgbClr val="000000"/>
              </a:solidFill>
              <a:latin typeface="Roboto"/>
              <a:ea typeface="Roboto"/>
              <a:cs typeface="Roboto"/>
              <a:sym typeface="Roboto"/>
            </a:endParaRPr>
          </a:p>
        </p:txBody>
      </p:sp>
      <p:sp>
        <p:nvSpPr>
          <p:cNvPr id="214" name="Shape 214"/>
          <p:cNvSpPr txBox="1"/>
          <p:nvPr/>
        </p:nvSpPr>
        <p:spPr>
          <a:xfrm>
            <a:off x="179512" y="1772816"/>
            <a:ext cx="7416824" cy="1258421"/>
          </a:xfrm>
          <a:prstGeom prst="rect">
            <a:avLst/>
          </a:prstGeom>
          <a:noFill/>
          <a:ln>
            <a:noFill/>
          </a:ln>
        </p:spPr>
        <p:txBody>
          <a:bodyPr anchorCtr="0" anchor="t" bIns="45700" lIns="91425" spcFirstLastPara="1" rIns="91425" wrap="square" tIns="45700">
            <a:noAutofit/>
          </a:bodyPr>
          <a:lstStyle/>
          <a:p>
            <a:pPr indent="0" lvl="0" marL="457200" marR="0" rtl="0" algn="l">
              <a:lnSpc>
                <a:spcPct val="107000"/>
              </a:lnSpc>
              <a:spcBef>
                <a:spcPts val="0"/>
              </a:spcBef>
              <a:spcAft>
                <a:spcPts val="0"/>
              </a:spcAft>
              <a:buClr>
                <a:srgbClr val="0563C1"/>
              </a:buClr>
              <a:buSzPts val="2400"/>
              <a:buFont typeface="Times New Roman"/>
              <a:buNone/>
            </a:pPr>
            <a:r>
              <a:rPr b="0" i="0" lang="en-US" sz="2400" u="sng" cap="none" strike="noStrike">
                <a:solidFill>
                  <a:schemeClr val="hlink"/>
                </a:solidFill>
                <a:latin typeface="Times New Roman"/>
                <a:ea typeface="Times New Roman"/>
                <a:cs typeface="Times New Roman"/>
                <a:sym typeface="Times New Roman"/>
                <a:hlinkClick r:id="rId4"/>
              </a:rPr>
              <a:t>http://teamspace/sites-wo/wo170nlc/WO172/FY_2018_Data/Hunting_Fishing_Access_Data/Forms/AllItems.aspx</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descr="BLM logo, Graphic of topographic lines in black and grey. U.S department of the interior Bureau of Land Management." id="219" name="Shape 219" title="Graphic of topographic lines"/>
          <p:cNvPicPr preferRelativeResize="0"/>
          <p:nvPr/>
        </p:nvPicPr>
        <p:blipFill rotWithShape="1">
          <a:blip r:embed="rId3">
            <a:alphaModFix/>
          </a:blip>
          <a:srcRect b="0" l="0" r="0" t="0"/>
          <a:stretch/>
        </p:blipFill>
        <p:spPr>
          <a:xfrm>
            <a:off x="0" y="0"/>
            <a:ext cx="9144000" cy="6857999"/>
          </a:xfrm>
          <a:prstGeom prst="rect">
            <a:avLst/>
          </a:prstGeom>
          <a:noFill/>
          <a:ln>
            <a:noFill/>
          </a:ln>
        </p:spPr>
      </p:pic>
      <p:sp>
        <p:nvSpPr>
          <p:cNvPr id="220" name="Shape 220"/>
          <p:cNvSpPr txBox="1"/>
          <p:nvPr/>
        </p:nvSpPr>
        <p:spPr>
          <a:xfrm>
            <a:off x="179512" y="931367"/>
            <a:ext cx="8424936"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Roboto"/>
                <a:ea typeface="Roboto"/>
                <a:cs typeface="Roboto"/>
                <a:sym typeface="Roboto"/>
              </a:rPr>
              <a:t>Questions???</a:t>
            </a:r>
            <a:endParaRPr b="1" sz="4400">
              <a:solidFill>
                <a:schemeClr val="lt1"/>
              </a:solidFill>
              <a:latin typeface="Roboto"/>
              <a:ea typeface="Roboto"/>
              <a:cs typeface="Roboto"/>
              <a:sym typeface="Roboto"/>
            </a:endParaRPr>
          </a:p>
        </p:txBody>
      </p:sp>
      <p:sp>
        <p:nvSpPr>
          <p:cNvPr id="221" name="Shape 221"/>
          <p:cNvSpPr txBox="1"/>
          <p:nvPr/>
        </p:nvSpPr>
        <p:spPr>
          <a:xfrm>
            <a:off x="179512" y="2060848"/>
            <a:ext cx="741682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pic>
        <p:nvPicPr>
          <p:cNvPr id="222" name="Shape 222"/>
          <p:cNvPicPr preferRelativeResize="0"/>
          <p:nvPr/>
        </p:nvPicPr>
        <p:blipFill rotWithShape="1">
          <a:blip r:embed="rId4">
            <a:alphaModFix/>
          </a:blip>
          <a:srcRect b="0" l="0" r="0" t="0"/>
          <a:stretch/>
        </p:blipFill>
        <p:spPr>
          <a:xfrm>
            <a:off x="0" y="2093495"/>
            <a:ext cx="9143999" cy="4764503"/>
          </a:xfrm>
          <a:prstGeom prst="rect">
            <a:avLst/>
          </a:prstGeom>
          <a:noFill/>
          <a:ln>
            <a:noFill/>
          </a:ln>
        </p:spPr>
      </p:pic>
      <p:sp>
        <p:nvSpPr>
          <p:cNvPr id="223" name="Shape 223" title="green banner line"/>
          <p:cNvSpPr/>
          <p:nvPr/>
        </p:nvSpPr>
        <p:spPr>
          <a:xfrm>
            <a:off x="229288" y="870167"/>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CC00"/>
              </a:solidFill>
              <a:latin typeface="Calibri"/>
              <a:ea typeface="Calibri"/>
              <a:cs typeface="Calibri"/>
              <a:sym typeface="Calibri"/>
            </a:endParaRPr>
          </a:p>
        </p:txBody>
      </p:sp>
      <p:sp>
        <p:nvSpPr>
          <p:cNvPr id="224" name="Shape 224" title="green banner line "/>
          <p:cNvSpPr/>
          <p:nvPr/>
        </p:nvSpPr>
        <p:spPr>
          <a:xfrm>
            <a:off x="229288" y="1889649"/>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descr="U.S department of interior Bureau of Land Management, Blm logo and graphic of Topographic lines in black and grey. " id="94" name="Shape 94"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5" name="Shape 95"/>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Pre-application consultation</a:t>
            </a:r>
            <a:endParaRPr b="1" sz="4800">
              <a:solidFill>
                <a:schemeClr val="dk1"/>
              </a:solidFill>
              <a:latin typeface="Roboto"/>
              <a:ea typeface="Roboto"/>
              <a:cs typeface="Roboto"/>
              <a:sym typeface="Roboto"/>
            </a:endParaRPr>
          </a:p>
        </p:txBody>
      </p:sp>
      <p:sp>
        <p:nvSpPr>
          <p:cNvPr id="96" name="Shape 96"/>
          <p:cNvSpPr txBox="1"/>
          <p:nvPr/>
        </p:nvSpPr>
        <p:spPr>
          <a:xfrm>
            <a:off x="184840" y="1928589"/>
            <a:ext cx="8640960" cy="300082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boto"/>
                <a:ea typeface="Roboto"/>
                <a:cs typeface="Roboto"/>
                <a:sym typeface="Roboto"/>
              </a:rPr>
              <a:t>Recommended! Every time, every place, everywhere.</a:t>
            </a:r>
            <a:endParaRPr/>
          </a:p>
          <a:p>
            <a:pPr indent="-342900" lvl="0" marL="342900" marR="0" rtl="0" algn="l">
              <a:spcBef>
                <a:spcPts val="18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Help identify the best way to facilitate appropriate recreational uses and to streamline the SRP process.</a:t>
            </a:r>
            <a:endParaRPr/>
          </a:p>
          <a:p>
            <a:pPr indent="-342900" lvl="0" marL="342900" marR="0" rtl="0" algn="l">
              <a:spcBef>
                <a:spcPts val="18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Attachment 1: </a:t>
            </a:r>
            <a:endParaRPr/>
          </a:p>
          <a:p>
            <a:pPr indent="0" lvl="1" marL="457200" marR="0" rtl="0" algn="l">
              <a:spcBef>
                <a:spcPts val="1800"/>
              </a:spcBef>
              <a:spcAft>
                <a:spcPts val="0"/>
              </a:spcAft>
              <a:buNone/>
            </a:pPr>
            <a:r>
              <a:rPr b="0" i="0" lang="en-US" sz="2400" u="none" cap="none" strike="noStrike">
                <a:solidFill>
                  <a:schemeClr val="dk1"/>
                </a:solidFill>
                <a:latin typeface="Roboto"/>
                <a:ea typeface="Roboto"/>
                <a:cs typeface="Roboto"/>
                <a:sym typeface="Roboto"/>
              </a:rPr>
              <a:t>Appendix B-2 Decision Tree for Special Recreation Permitting (H-2930-1)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descr="U.S department of interior Bureau of Land Management, Blm logo and graphic of Topographic lines in black and grey. " id="101" name="Shape 101"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2" name="Shape 102"/>
          <p:cNvSpPr txBox="1"/>
          <p:nvPr/>
        </p:nvSpPr>
        <p:spPr>
          <a:xfrm>
            <a:off x="179512" y="836712"/>
            <a:ext cx="864096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chemeClr val="dk1"/>
                </a:solidFill>
                <a:latin typeface="Roboto"/>
                <a:ea typeface="Roboto"/>
                <a:cs typeface="Roboto"/>
                <a:sym typeface="Roboto"/>
              </a:rPr>
              <a:t>Decision Tree For SRPs </a:t>
            </a:r>
            <a:r>
              <a:rPr b="1" lang="en-US" sz="2800">
                <a:solidFill>
                  <a:schemeClr val="dk1"/>
                </a:solidFill>
                <a:latin typeface="Roboto"/>
                <a:ea typeface="Roboto"/>
                <a:cs typeface="Roboto"/>
                <a:sym typeface="Roboto"/>
              </a:rPr>
              <a:t>(appendix B2)</a:t>
            </a:r>
            <a:endParaRPr b="1" sz="2800">
              <a:solidFill>
                <a:schemeClr val="dk1"/>
              </a:solidFill>
              <a:latin typeface="Roboto"/>
              <a:ea typeface="Roboto"/>
              <a:cs typeface="Roboto"/>
              <a:sym typeface="Roboto"/>
            </a:endParaRPr>
          </a:p>
        </p:txBody>
      </p:sp>
      <p:sp>
        <p:nvSpPr>
          <p:cNvPr id="103" name="Shape 103"/>
          <p:cNvSpPr txBox="1"/>
          <p:nvPr/>
        </p:nvSpPr>
        <p:spPr>
          <a:xfrm>
            <a:off x="179512" y="1772816"/>
            <a:ext cx="8640960" cy="466281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Roboto"/>
              <a:buAutoNum type="arabicPeriod"/>
            </a:pPr>
            <a:r>
              <a:rPr lang="en-US" sz="2400">
                <a:solidFill>
                  <a:schemeClr val="dk1"/>
                </a:solidFill>
                <a:latin typeface="Roboto"/>
                <a:ea typeface="Roboto"/>
                <a:cs typeface="Roboto"/>
                <a:sym typeface="Roboto"/>
              </a:rPr>
              <a:t>Determine land use plan conformance</a:t>
            </a:r>
            <a:endParaRPr/>
          </a:p>
          <a:p>
            <a:pPr indent="-457200" lvl="0" marL="457200" marR="0" rtl="0" algn="l">
              <a:spcBef>
                <a:spcPts val="1800"/>
              </a:spcBef>
              <a:spcAft>
                <a:spcPts val="0"/>
              </a:spcAft>
              <a:buClr>
                <a:schemeClr val="dk1"/>
              </a:buClr>
              <a:buSzPts val="2400"/>
              <a:buFont typeface="Roboto"/>
              <a:buAutoNum type="arabicPeriod"/>
            </a:pPr>
            <a:r>
              <a:rPr lang="en-US" sz="2400">
                <a:solidFill>
                  <a:schemeClr val="dk1"/>
                </a:solidFill>
                <a:latin typeface="Roboto"/>
                <a:ea typeface="Roboto"/>
                <a:cs typeface="Roboto"/>
                <a:sym typeface="Roboto"/>
              </a:rPr>
              <a:t>Determine if an SRP is required</a:t>
            </a:r>
            <a:endParaRPr/>
          </a:p>
          <a:p>
            <a:pPr indent="-457200" lvl="1" marL="914400" marR="0" rtl="0" algn="l">
              <a:spcBef>
                <a:spcPts val="1800"/>
              </a:spcBef>
              <a:spcAft>
                <a:spcPts val="0"/>
              </a:spcAft>
              <a:buClr>
                <a:schemeClr val="dk1"/>
              </a:buClr>
              <a:buSzPts val="2400"/>
              <a:buFont typeface="Roboto"/>
              <a:buAutoNum type="alphaLcPeriod"/>
            </a:pPr>
            <a:r>
              <a:rPr b="0" i="0" lang="en-US" sz="2400" u="none" cap="none" strike="noStrike">
                <a:solidFill>
                  <a:schemeClr val="dk1"/>
                </a:solidFill>
                <a:latin typeface="Roboto"/>
                <a:ea typeface="Roboto"/>
                <a:cs typeface="Roboto"/>
                <a:sym typeface="Roboto"/>
              </a:rPr>
              <a:t>Is it commercial?</a:t>
            </a:r>
            <a:endParaRPr/>
          </a:p>
          <a:p>
            <a:pPr indent="-457200" lvl="1" marL="914400" marR="0" rtl="0" algn="l">
              <a:spcBef>
                <a:spcPts val="1800"/>
              </a:spcBef>
              <a:spcAft>
                <a:spcPts val="0"/>
              </a:spcAft>
              <a:buClr>
                <a:schemeClr val="dk1"/>
              </a:buClr>
              <a:buSzPts val="2400"/>
              <a:buFont typeface="Roboto"/>
              <a:buAutoNum type="alphaLcPeriod"/>
            </a:pPr>
            <a:r>
              <a:rPr b="0" i="0" lang="en-US" sz="2400" u="none" cap="none" strike="noStrike">
                <a:solidFill>
                  <a:schemeClr val="dk1"/>
                </a:solidFill>
                <a:latin typeface="Roboto"/>
                <a:ea typeface="Roboto"/>
                <a:cs typeface="Roboto"/>
                <a:sym typeface="Roboto"/>
              </a:rPr>
              <a:t>Is it competitive?</a:t>
            </a:r>
            <a:endParaRPr/>
          </a:p>
          <a:p>
            <a:pPr indent="-457200" lvl="1" marL="914400" marR="0" rtl="0" algn="l">
              <a:spcBef>
                <a:spcPts val="1800"/>
              </a:spcBef>
              <a:spcAft>
                <a:spcPts val="0"/>
              </a:spcAft>
              <a:buClr>
                <a:schemeClr val="dk1"/>
              </a:buClr>
              <a:buSzPts val="2400"/>
              <a:buFont typeface="Roboto"/>
              <a:buAutoNum type="alphaLcPeriod"/>
            </a:pPr>
            <a:r>
              <a:rPr b="0" i="0" lang="en-US" sz="2400" u="none" cap="none" strike="noStrike">
                <a:solidFill>
                  <a:schemeClr val="dk1"/>
                </a:solidFill>
                <a:latin typeface="Roboto"/>
                <a:ea typeface="Roboto"/>
                <a:cs typeface="Roboto"/>
                <a:sym typeface="Roboto"/>
              </a:rPr>
              <a:t>Is a vending permit necessary and appropriate?</a:t>
            </a:r>
            <a:endParaRPr/>
          </a:p>
          <a:p>
            <a:pPr indent="-457200" lvl="1" marL="914400" marR="0" rtl="0" algn="l">
              <a:spcBef>
                <a:spcPts val="1800"/>
              </a:spcBef>
              <a:spcAft>
                <a:spcPts val="0"/>
              </a:spcAft>
              <a:buClr>
                <a:schemeClr val="dk1"/>
              </a:buClr>
              <a:buSzPts val="2400"/>
              <a:buFont typeface="Roboto"/>
              <a:buAutoNum type="alphaLcPeriod"/>
            </a:pPr>
            <a:r>
              <a:rPr b="0" i="0" lang="en-US" sz="2400" u="none" cap="none" strike="noStrike">
                <a:solidFill>
                  <a:schemeClr val="dk1"/>
                </a:solidFill>
                <a:latin typeface="Roboto"/>
                <a:ea typeface="Roboto"/>
                <a:cs typeface="Roboto"/>
                <a:sym typeface="Roboto"/>
              </a:rPr>
              <a:t>Is an ISRP appropriate?</a:t>
            </a:r>
            <a:endParaRPr/>
          </a:p>
          <a:p>
            <a:pPr indent="-457200" lvl="1" marL="914400" marR="0" rtl="0" algn="l">
              <a:spcBef>
                <a:spcPts val="1800"/>
              </a:spcBef>
              <a:spcAft>
                <a:spcPts val="0"/>
              </a:spcAft>
              <a:buClr>
                <a:schemeClr val="dk1"/>
              </a:buClr>
              <a:buSzPts val="2400"/>
              <a:buFont typeface="Roboto"/>
              <a:buAutoNum type="alphaLcPeriod"/>
            </a:pPr>
            <a:r>
              <a:rPr b="0" i="0" lang="en-US" sz="2400" u="none" cap="none" strike="noStrike">
                <a:solidFill>
                  <a:schemeClr val="dk1"/>
                </a:solidFill>
                <a:latin typeface="Roboto"/>
                <a:ea typeface="Roboto"/>
                <a:cs typeface="Roboto"/>
                <a:sym typeface="Roboto"/>
              </a:rPr>
              <a:t>Is an organized group permit required?</a:t>
            </a:r>
            <a:endParaRPr b="0" i="0" sz="2400" u="none" cap="none" strike="noStrike">
              <a:solidFill>
                <a:schemeClr val="dk1"/>
              </a:solidFill>
              <a:latin typeface="Roboto"/>
              <a:ea typeface="Roboto"/>
              <a:cs typeface="Roboto"/>
              <a:sym typeface="Roboto"/>
            </a:endParaRPr>
          </a:p>
          <a:p>
            <a:pPr indent="0" lvl="1" marL="0" marR="0" rtl="0" algn="l">
              <a:spcBef>
                <a:spcPts val="1800"/>
              </a:spcBef>
              <a:spcAft>
                <a:spcPts val="0"/>
              </a:spcAft>
              <a:buNone/>
            </a:pPr>
            <a:r>
              <a:rPr b="0" i="0" lang="en-US" sz="2400" u="none" cap="none" strike="noStrike">
                <a:solidFill>
                  <a:schemeClr val="dk1"/>
                </a:solidFill>
                <a:latin typeface="Roboto"/>
                <a:ea typeface="Roboto"/>
                <a:cs typeface="Roboto"/>
                <a:sym typeface="Roboto"/>
              </a:rPr>
              <a:t>See - Matrix for evaluating proposed Organized Group activity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descr="U.S department of interior Bureau of Land Management, Blm logo and graphic of Topographic lines in black and grey. " id="108" name="Shape 108"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9" name="Shape 109"/>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SRP processing moratoriums</a:t>
            </a:r>
            <a:endParaRPr b="1" sz="4800">
              <a:solidFill>
                <a:schemeClr val="dk1"/>
              </a:solidFill>
              <a:latin typeface="Roboto"/>
              <a:ea typeface="Roboto"/>
              <a:cs typeface="Roboto"/>
              <a:sym typeface="Roboto"/>
            </a:endParaRPr>
          </a:p>
        </p:txBody>
      </p:sp>
      <p:sp>
        <p:nvSpPr>
          <p:cNvPr id="110" name="Shape 110"/>
          <p:cNvSpPr txBox="1"/>
          <p:nvPr/>
        </p:nvSpPr>
        <p:spPr>
          <a:xfrm>
            <a:off x="179512" y="1772816"/>
            <a:ext cx="8640960" cy="395492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boto"/>
                <a:ea typeface="Roboto"/>
                <a:cs typeface="Roboto"/>
                <a:sym typeface="Roboto"/>
              </a:rPr>
              <a:t>Secretarial Order 3356, calls on the BLM to </a:t>
            </a:r>
            <a:r>
              <a:rPr i="1" lang="en-US" sz="2500">
                <a:solidFill>
                  <a:schemeClr val="dk1"/>
                </a:solidFill>
                <a:latin typeface="Roboto"/>
                <a:ea typeface="Roboto"/>
                <a:cs typeface="Roboto"/>
                <a:sym typeface="Roboto"/>
              </a:rPr>
              <a:t>“…enhance and expand public access to lands and waters administered by the Department-lands and waters owned by all Americans-for hunting, fishing, recreational shooting, and other forms of outdoor recreation.”</a:t>
            </a:r>
            <a:endParaRPr/>
          </a:p>
          <a:p>
            <a:pPr indent="-342900" lvl="0" marL="342900" marR="0" rtl="0" algn="l">
              <a:spcBef>
                <a:spcPts val="18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“SRPs are a fundamental use authorization allowing the public to use their public lands.”</a:t>
            </a:r>
            <a:endParaRPr/>
          </a:p>
          <a:p>
            <a:pPr indent="-342900" lvl="0" marL="342900" marR="0" rtl="0" algn="l">
              <a:spcBef>
                <a:spcPts val="1800"/>
              </a:spcBef>
              <a:spcAft>
                <a:spcPts val="0"/>
              </a:spcAft>
              <a:buClr>
                <a:schemeClr val="dk1"/>
              </a:buClr>
              <a:buSzPts val="2400"/>
              <a:buFont typeface="Arial"/>
              <a:buChar char="•"/>
            </a:pPr>
            <a:r>
              <a:rPr lang="en-US" sz="2400">
                <a:solidFill>
                  <a:schemeClr val="dk1"/>
                </a:solidFill>
                <a:latin typeface="Roboto"/>
                <a:ea typeface="Roboto"/>
                <a:cs typeface="Roboto"/>
                <a:sym typeface="Roboto"/>
              </a:rPr>
              <a:t>SRP processing moratoriums have to be communicated to Division Chief of RVS through State Directors.</a:t>
            </a:r>
            <a:endParaRPr sz="24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U.S department of interior Bureau of Land Management, Blm logo and graphic of Topographic lines in black and grey. " id="115" name="Shape 115"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6" name="Shape 116"/>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Alternatives</a:t>
            </a:r>
            <a:endParaRPr b="1" sz="4000">
              <a:solidFill>
                <a:schemeClr val="dk1"/>
              </a:solidFill>
              <a:latin typeface="Roboto"/>
              <a:ea typeface="Roboto"/>
              <a:cs typeface="Roboto"/>
              <a:sym typeface="Roboto"/>
            </a:endParaRPr>
          </a:p>
        </p:txBody>
      </p:sp>
      <p:sp>
        <p:nvSpPr>
          <p:cNvPr id="117" name="Shape 117"/>
          <p:cNvSpPr txBox="1"/>
          <p:nvPr/>
        </p:nvSpPr>
        <p:spPr>
          <a:xfrm>
            <a:off x="179512" y="1772816"/>
            <a:ext cx="8640960" cy="397031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boto"/>
                <a:ea typeface="Roboto"/>
                <a:cs typeface="Roboto"/>
                <a:sym typeface="Roboto"/>
              </a:rPr>
              <a:t>Waivers and Letters of Authorization</a:t>
            </a:r>
            <a:endParaRPr/>
          </a:p>
          <a:p>
            <a:pPr indent="-342900" lvl="1" marL="800100"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43 CFR 2932.5 (Definitions)</a:t>
            </a:r>
            <a:endParaRPr/>
          </a:p>
          <a:p>
            <a:pPr indent="-342900" lvl="1" marL="800100"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43 CFR 2932.11 (When do I need an SRP?)</a:t>
            </a:r>
            <a:endParaRPr/>
          </a:p>
          <a:p>
            <a:pPr indent="-342900" lvl="1" marL="800100"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43 CFR 2932.12 (Waiving requirement for SRPs)</a:t>
            </a:r>
            <a:endParaRPr/>
          </a:p>
          <a:p>
            <a:pPr indent="-342900" lvl="1" marL="800100"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43 CFR 2932.34 (Waiving SRP fees)</a:t>
            </a:r>
            <a:endParaRPr/>
          </a:p>
          <a:p>
            <a:pPr indent="-342900" lvl="1" marL="342900" marR="0" rtl="0" algn="l">
              <a:spcBef>
                <a:spcPts val="1200"/>
              </a:spcBef>
              <a:spcAft>
                <a:spcPts val="0"/>
              </a:spcAft>
              <a:buClr>
                <a:schemeClr val="dk1"/>
              </a:buClr>
              <a:buSzPts val="2400"/>
              <a:buFont typeface="Arial"/>
              <a:buChar char="•"/>
            </a:pPr>
            <a:r>
              <a:rPr b="0" i="0" lang="en-US" sz="2400" u="none" cap="none" strike="noStrike">
                <a:solidFill>
                  <a:schemeClr val="dk1"/>
                </a:solidFill>
                <a:latin typeface="Roboto"/>
                <a:ea typeface="Roboto"/>
                <a:cs typeface="Roboto"/>
                <a:sym typeface="Roboto"/>
              </a:rPr>
              <a:t>Letter of Agreement</a:t>
            </a:r>
            <a:endParaRPr/>
          </a:p>
          <a:p>
            <a:pPr indent="-342900" lvl="2" marL="800100"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Documents no permit is required</a:t>
            </a:r>
            <a:endParaRPr/>
          </a:p>
          <a:p>
            <a:pPr indent="-342900" lvl="2" marL="800100"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Roboto"/>
                <a:ea typeface="Roboto"/>
                <a:cs typeface="Roboto"/>
                <a:sym typeface="Roboto"/>
              </a:rPr>
              <a:t>Outlines parameters and expectations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U.S department of interior Bureau of Land Management, Blm logo and graphic of Topographic lines in black and grey. " id="122" name="Shape 12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3" name="Shape 123"/>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Streamlining Implementation</a:t>
            </a:r>
            <a:endParaRPr b="1" sz="4000">
              <a:solidFill>
                <a:schemeClr val="dk1"/>
              </a:solidFill>
              <a:latin typeface="Roboto"/>
              <a:ea typeface="Roboto"/>
              <a:cs typeface="Roboto"/>
              <a:sym typeface="Roboto"/>
            </a:endParaRPr>
          </a:p>
        </p:txBody>
      </p:sp>
      <p:sp>
        <p:nvSpPr>
          <p:cNvPr id="124" name="Shape 124"/>
          <p:cNvSpPr txBox="1"/>
          <p:nvPr/>
        </p:nvSpPr>
        <p:spPr>
          <a:xfrm>
            <a:off x="179512" y="1772816"/>
            <a:ext cx="8640960" cy="4909036"/>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Roboto"/>
              <a:buAutoNum type="alphaUcPeriod"/>
            </a:pPr>
            <a:r>
              <a:rPr lang="en-US" sz="2400" u="sng">
                <a:solidFill>
                  <a:schemeClr val="dk1"/>
                </a:solidFill>
                <a:latin typeface="Roboto"/>
                <a:ea typeface="Roboto"/>
                <a:cs typeface="Roboto"/>
                <a:sym typeface="Roboto"/>
              </a:rPr>
              <a:t>Provide adequate staffing and training </a:t>
            </a:r>
            <a:r>
              <a:rPr lang="en-US" sz="2400">
                <a:solidFill>
                  <a:schemeClr val="dk1"/>
                </a:solidFill>
                <a:latin typeface="Roboto"/>
                <a:ea typeface="Roboto"/>
                <a:cs typeface="Roboto"/>
                <a:sym typeface="Roboto"/>
              </a:rPr>
              <a:t>for… processing, administration, and monitoring of SRPs</a:t>
            </a:r>
            <a:endParaRPr/>
          </a:p>
          <a:p>
            <a:pPr indent="-457200" lvl="1" marL="914400" marR="0" rtl="0" algn="l">
              <a:spcBef>
                <a:spcPts val="1000"/>
              </a:spcBef>
              <a:spcAft>
                <a:spcPts val="0"/>
              </a:spcAft>
              <a:buClr>
                <a:schemeClr val="dk1"/>
              </a:buClr>
              <a:buSzPts val="2400"/>
              <a:buFont typeface="Roboto"/>
              <a:buAutoNum type="arabicPeriod"/>
            </a:pPr>
            <a:r>
              <a:rPr b="0" i="0" lang="en-US" sz="2400" u="none" cap="none" strike="noStrike">
                <a:solidFill>
                  <a:schemeClr val="dk1"/>
                </a:solidFill>
                <a:latin typeface="Roboto"/>
                <a:ea typeface="Roboto"/>
                <a:cs typeface="Roboto"/>
                <a:sym typeface="Roboto"/>
              </a:rPr>
              <a:t>Prioritize hiring and training of Park Rangers and Outdoor Recreation Planners involved with administering recreation permits.</a:t>
            </a:r>
            <a:endParaRPr/>
          </a:p>
          <a:p>
            <a:pPr indent="-457200" lvl="1" marL="914400" marR="0" rtl="0" algn="l">
              <a:spcBef>
                <a:spcPts val="1000"/>
              </a:spcBef>
              <a:spcAft>
                <a:spcPts val="0"/>
              </a:spcAft>
              <a:buClr>
                <a:schemeClr val="dk1"/>
              </a:buClr>
              <a:buSzPts val="2400"/>
              <a:buFont typeface="Roboto"/>
              <a:buAutoNum type="arabicPeriod"/>
            </a:pPr>
            <a:r>
              <a:rPr b="0" i="0" lang="en-US" sz="2400" u="none" cap="none" strike="noStrike">
                <a:solidFill>
                  <a:schemeClr val="dk1"/>
                </a:solidFill>
                <a:latin typeface="Roboto"/>
                <a:ea typeface="Roboto"/>
                <a:cs typeface="Roboto"/>
                <a:sym typeface="Roboto"/>
              </a:rPr>
              <a:t>WO-250 &amp; NTC will provide Course # 8300-14 Recreation Permits on Public Lands, a minimum of three times per year.</a:t>
            </a:r>
            <a:endParaRPr/>
          </a:p>
          <a:p>
            <a:pPr indent="-457200" lvl="1" marL="914400" marR="0" rtl="0" algn="l">
              <a:spcBef>
                <a:spcPts val="1000"/>
              </a:spcBef>
              <a:spcAft>
                <a:spcPts val="0"/>
              </a:spcAft>
              <a:buClr>
                <a:schemeClr val="dk1"/>
              </a:buClr>
              <a:buSzPts val="2400"/>
              <a:buFont typeface="Roboto"/>
              <a:buAutoNum type="arabicPeriod"/>
            </a:pPr>
            <a:r>
              <a:rPr b="0" i="0" lang="en-US" sz="2400" u="none" cap="none" strike="noStrike">
                <a:solidFill>
                  <a:schemeClr val="dk1"/>
                </a:solidFill>
                <a:latin typeface="Roboto"/>
                <a:ea typeface="Roboto"/>
                <a:cs typeface="Roboto"/>
                <a:sym typeface="Roboto"/>
              </a:rPr>
              <a:t>Local Officials will make this training a high priority for staff and managers dealing with SRP administration, </a:t>
            </a:r>
            <a:r>
              <a:rPr b="0" i="0" lang="en-US" sz="2400" u="sng" cap="none" strike="noStrike">
                <a:solidFill>
                  <a:schemeClr val="dk1"/>
                </a:solidFill>
                <a:latin typeface="Roboto"/>
                <a:ea typeface="Roboto"/>
                <a:cs typeface="Roboto"/>
                <a:sym typeface="Roboto"/>
              </a:rPr>
              <a:t>and</a:t>
            </a:r>
            <a:r>
              <a:rPr b="0" i="0" lang="en-US" sz="2400" u="none" cap="none" strike="noStrike">
                <a:solidFill>
                  <a:schemeClr val="dk1"/>
                </a:solidFill>
                <a:latin typeface="Roboto"/>
                <a:ea typeface="Roboto"/>
                <a:cs typeface="Roboto"/>
                <a:sym typeface="Roboto"/>
              </a:rPr>
              <a:t>, support subject matter experts to provide the training.</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descr="U.S department of interior Bureau of Land Management, Blm logo and graphic of Topographic lines in black and grey. " id="129" name="Shape 129"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0" name="Shape 130"/>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Streamlining Implementation</a:t>
            </a:r>
            <a:endParaRPr b="1" sz="4000">
              <a:solidFill>
                <a:schemeClr val="dk1"/>
              </a:solidFill>
              <a:latin typeface="Roboto"/>
              <a:ea typeface="Roboto"/>
              <a:cs typeface="Roboto"/>
              <a:sym typeface="Roboto"/>
            </a:endParaRPr>
          </a:p>
        </p:txBody>
      </p:sp>
      <p:sp>
        <p:nvSpPr>
          <p:cNvPr id="131" name="Shape 131"/>
          <p:cNvSpPr txBox="1"/>
          <p:nvPr/>
        </p:nvSpPr>
        <p:spPr>
          <a:xfrm>
            <a:off x="179512" y="1772816"/>
            <a:ext cx="8496944" cy="4339650"/>
          </a:xfrm>
          <a:prstGeom prst="rect">
            <a:avLst/>
          </a:prstGeom>
          <a:noFill/>
          <a:ln>
            <a:noFill/>
          </a:ln>
        </p:spPr>
        <p:txBody>
          <a:bodyPr anchorCtr="0" anchor="t" bIns="45700" lIns="91425" spcFirstLastPara="1" rIns="91425" wrap="square" tIns="45700">
            <a:noAutofit/>
          </a:bodyPr>
          <a:lstStyle/>
          <a:p>
            <a:pPr indent="-347663" lvl="0" marL="347663" marR="0" rtl="0" algn="l">
              <a:spcBef>
                <a:spcPts val="0"/>
              </a:spcBef>
              <a:spcAft>
                <a:spcPts val="0"/>
              </a:spcAft>
              <a:buNone/>
            </a:pPr>
            <a:r>
              <a:rPr b="1" lang="en-US" sz="2400">
                <a:solidFill>
                  <a:schemeClr val="dk1"/>
                </a:solidFill>
                <a:latin typeface="Roboto"/>
                <a:ea typeface="Roboto"/>
                <a:cs typeface="Roboto"/>
                <a:sym typeface="Roboto"/>
              </a:rPr>
              <a:t>B. </a:t>
            </a:r>
            <a:r>
              <a:rPr lang="en-US" sz="2400">
                <a:solidFill>
                  <a:schemeClr val="dk1"/>
                </a:solidFill>
                <a:latin typeface="Roboto"/>
                <a:ea typeface="Roboto"/>
                <a:cs typeface="Roboto"/>
                <a:sym typeface="Roboto"/>
              </a:rPr>
              <a:t>Emphasize use of programmatic </a:t>
            </a:r>
            <a:r>
              <a:rPr lang="en-US" sz="2400" u="sng">
                <a:solidFill>
                  <a:schemeClr val="dk1"/>
                </a:solidFill>
                <a:latin typeface="Roboto"/>
                <a:ea typeface="Roboto"/>
                <a:cs typeface="Roboto"/>
                <a:sym typeface="Roboto"/>
              </a:rPr>
              <a:t>NEPA</a:t>
            </a:r>
            <a:r>
              <a:rPr lang="en-US" sz="2400">
                <a:solidFill>
                  <a:schemeClr val="dk1"/>
                </a:solidFill>
                <a:latin typeface="Roboto"/>
                <a:ea typeface="Roboto"/>
                <a:cs typeface="Roboto"/>
                <a:sym typeface="Roboto"/>
              </a:rPr>
              <a:t> for SRPs and increase use of the SRP categorical exclusion (CX).</a:t>
            </a:r>
            <a:endParaRPr sz="2400">
              <a:solidFill>
                <a:schemeClr val="dk1"/>
              </a:solidFill>
              <a:latin typeface="Roboto"/>
              <a:ea typeface="Roboto"/>
              <a:cs typeface="Roboto"/>
              <a:sym typeface="Roboto"/>
            </a:endParaRPr>
          </a:p>
          <a:p>
            <a:pPr indent="-396875" lvl="0" marL="854075" marR="0" rtl="0" algn="l">
              <a:spcBef>
                <a:spcPts val="1800"/>
              </a:spcBef>
              <a:spcAft>
                <a:spcPts val="0"/>
              </a:spcAft>
              <a:buNone/>
            </a:pPr>
            <a:r>
              <a:rPr lang="en-US" sz="2400">
                <a:solidFill>
                  <a:schemeClr val="dk1"/>
                </a:solidFill>
                <a:latin typeface="Roboto"/>
                <a:ea typeface="Roboto"/>
                <a:cs typeface="Roboto"/>
                <a:sym typeface="Roboto"/>
              </a:rPr>
              <a:t>1. Existing &amp; Adequate NEPA documentation = DNA</a:t>
            </a:r>
            <a:endParaRPr/>
          </a:p>
          <a:p>
            <a:pPr indent="-347663" lvl="0" marL="804863" marR="0" rtl="0" algn="l">
              <a:spcBef>
                <a:spcPts val="1800"/>
              </a:spcBef>
              <a:spcAft>
                <a:spcPts val="0"/>
              </a:spcAft>
              <a:buNone/>
            </a:pPr>
            <a:r>
              <a:rPr lang="en-US" sz="2400">
                <a:solidFill>
                  <a:schemeClr val="dk1"/>
                </a:solidFill>
                <a:latin typeface="Roboto"/>
                <a:ea typeface="Roboto"/>
                <a:cs typeface="Roboto"/>
                <a:sym typeface="Roboto"/>
              </a:rPr>
              <a:t>2. Programmatic EAs may be prepared for a geographic area to cover similar uses</a:t>
            </a:r>
            <a:endParaRPr/>
          </a:p>
          <a:p>
            <a:pPr indent="-347663" lvl="0" marL="804863" marR="0" rtl="0" algn="l">
              <a:spcBef>
                <a:spcPts val="1800"/>
              </a:spcBef>
              <a:spcAft>
                <a:spcPts val="0"/>
              </a:spcAft>
              <a:buNone/>
            </a:pPr>
            <a:r>
              <a:rPr lang="en-US" sz="2400">
                <a:solidFill>
                  <a:schemeClr val="dk1"/>
                </a:solidFill>
                <a:latin typeface="Roboto"/>
                <a:ea typeface="Roboto"/>
                <a:cs typeface="Roboto"/>
                <a:sym typeface="Roboto"/>
              </a:rPr>
              <a:t>3. SRP CX amended analysis report. CX use is not prohibited in 43 CFR 2932.5 (1) and (3) areas.          </a:t>
            </a:r>
            <a:endParaRPr/>
          </a:p>
          <a:p>
            <a:pPr indent="-347663" lvl="0" marL="804863" marR="0" rtl="0" algn="l">
              <a:spcBef>
                <a:spcPts val="1800"/>
              </a:spcBef>
              <a:spcAft>
                <a:spcPts val="0"/>
              </a:spcAft>
              <a:buNone/>
            </a:pPr>
            <a:r>
              <a:rPr lang="en-US" sz="2400">
                <a:solidFill>
                  <a:schemeClr val="dk1"/>
                </a:solidFill>
                <a:latin typeface="Roboto"/>
                <a:ea typeface="Roboto"/>
                <a:cs typeface="Roboto"/>
                <a:sym typeface="Roboto"/>
              </a:rPr>
              <a:t>	Only for establishing management controls described in (2) - ISRP requirement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U.S department of interior Bureau of Land Management, Blm logo and graphic of Topographic lines in black and grey. " id="136" name="Shape 136"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7" name="Shape 137"/>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Streamlining Implementation</a:t>
            </a:r>
            <a:endParaRPr b="1" sz="4000">
              <a:solidFill>
                <a:schemeClr val="dk1"/>
              </a:solidFill>
              <a:latin typeface="Roboto"/>
              <a:ea typeface="Roboto"/>
              <a:cs typeface="Roboto"/>
              <a:sym typeface="Roboto"/>
            </a:endParaRPr>
          </a:p>
        </p:txBody>
      </p:sp>
      <p:sp>
        <p:nvSpPr>
          <p:cNvPr id="138" name="Shape 138"/>
          <p:cNvSpPr txBox="1"/>
          <p:nvPr/>
        </p:nvSpPr>
        <p:spPr>
          <a:xfrm>
            <a:off x="179512" y="1772816"/>
            <a:ext cx="8568952" cy="46576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Roboto"/>
                <a:ea typeface="Roboto"/>
                <a:cs typeface="Roboto"/>
                <a:sym typeface="Roboto"/>
              </a:rPr>
              <a:t>43 CFR 2932.5 Definitions:</a:t>
            </a:r>
            <a:endParaRPr/>
          </a:p>
          <a:p>
            <a:pPr indent="0" lvl="0" marL="0" marR="0" rtl="0" algn="l">
              <a:spcBef>
                <a:spcPts val="1000"/>
              </a:spcBef>
              <a:spcAft>
                <a:spcPts val="0"/>
              </a:spcAft>
              <a:buNone/>
            </a:pPr>
            <a:r>
              <a:rPr lang="en-US" sz="2400">
                <a:solidFill>
                  <a:schemeClr val="dk1"/>
                </a:solidFill>
                <a:latin typeface="Roboto"/>
                <a:ea typeface="Roboto"/>
                <a:cs typeface="Roboto"/>
                <a:sym typeface="Roboto"/>
              </a:rPr>
              <a:t>		Special area means:</a:t>
            </a:r>
            <a:endParaRPr/>
          </a:p>
          <a:p>
            <a:pPr indent="0" lvl="0" marL="0" marR="0" rtl="0" algn="l">
              <a:spcBef>
                <a:spcPts val="1000"/>
              </a:spcBef>
              <a:spcAft>
                <a:spcPts val="0"/>
              </a:spcAft>
              <a:buNone/>
            </a:pPr>
            <a:r>
              <a:rPr lang="en-US" sz="2400">
                <a:solidFill>
                  <a:schemeClr val="dk1"/>
                </a:solidFill>
                <a:latin typeface="Roboto"/>
                <a:ea typeface="Roboto"/>
                <a:cs typeface="Roboto"/>
                <a:sym typeface="Roboto"/>
              </a:rPr>
              <a:t>        (1) An area officially designated by statute, or by Presidential or Secretarial order;</a:t>
            </a:r>
            <a:endParaRPr/>
          </a:p>
          <a:p>
            <a:pPr indent="0" lvl="0" marL="0" marR="0" rtl="0" algn="l">
              <a:spcBef>
                <a:spcPts val="2400"/>
              </a:spcBef>
              <a:spcAft>
                <a:spcPts val="0"/>
              </a:spcAft>
              <a:buNone/>
            </a:pPr>
            <a:r>
              <a:rPr lang="en-US" sz="2400">
                <a:solidFill>
                  <a:schemeClr val="dk1"/>
                </a:solidFill>
                <a:latin typeface="Roboto"/>
                <a:ea typeface="Roboto"/>
                <a:cs typeface="Roboto"/>
                <a:sym typeface="Roboto"/>
              </a:rPr>
              <a:t>        (2) An area for which BLM determines that the resources require special management and control measures for their protection; or</a:t>
            </a:r>
            <a:endParaRPr sz="2400">
              <a:solidFill>
                <a:schemeClr val="dk1"/>
              </a:solidFill>
              <a:latin typeface="Roboto"/>
              <a:ea typeface="Roboto"/>
              <a:cs typeface="Roboto"/>
              <a:sym typeface="Roboto"/>
            </a:endParaRPr>
          </a:p>
          <a:p>
            <a:pPr indent="0" lvl="0" marL="0" marR="0" rtl="0" algn="l">
              <a:spcBef>
                <a:spcPts val="2400"/>
              </a:spcBef>
              <a:spcAft>
                <a:spcPts val="0"/>
              </a:spcAft>
              <a:buNone/>
            </a:pPr>
            <a:r>
              <a:rPr lang="en-US" sz="2400">
                <a:solidFill>
                  <a:schemeClr val="dk1"/>
                </a:solidFill>
                <a:latin typeface="Roboto"/>
                <a:ea typeface="Roboto"/>
                <a:cs typeface="Roboto"/>
                <a:sym typeface="Roboto"/>
              </a:rPr>
              <a:t>        (3) An area covered by joint agreement between BLM and a State under Title II of the Sikes Act (16 U.S.C. 670a et seq.)</a:t>
            </a:r>
            <a:endParaRPr sz="2400">
              <a:solidFill>
                <a:schemeClr val="dk1"/>
              </a:solidFill>
              <a:latin typeface="Roboto"/>
              <a:ea typeface="Roboto"/>
              <a:cs typeface="Roboto"/>
              <a:sym typeface="Roboto"/>
            </a:endParaRPr>
          </a:p>
        </p:txBody>
      </p:sp>
      <p:pic>
        <p:nvPicPr>
          <p:cNvPr id="139" name="Shape 139"/>
          <p:cNvPicPr preferRelativeResize="0"/>
          <p:nvPr/>
        </p:nvPicPr>
        <p:blipFill rotWithShape="1">
          <a:blip r:embed="rId4">
            <a:alphaModFix/>
          </a:blip>
          <a:srcRect b="0" l="0" r="0" t="0"/>
          <a:stretch/>
        </p:blipFill>
        <p:spPr>
          <a:xfrm>
            <a:off x="323528" y="2670672"/>
            <a:ext cx="457200" cy="457200"/>
          </a:xfrm>
          <a:prstGeom prst="rect">
            <a:avLst/>
          </a:prstGeom>
          <a:noFill/>
          <a:ln>
            <a:noFill/>
          </a:ln>
        </p:spPr>
      </p:pic>
      <p:pic>
        <p:nvPicPr>
          <p:cNvPr id="140" name="Shape 140"/>
          <p:cNvPicPr preferRelativeResize="0"/>
          <p:nvPr/>
        </p:nvPicPr>
        <p:blipFill rotWithShape="1">
          <a:blip r:embed="rId4">
            <a:alphaModFix/>
          </a:blip>
          <a:srcRect b="0" l="0" r="0" t="0"/>
          <a:stretch/>
        </p:blipFill>
        <p:spPr>
          <a:xfrm>
            <a:off x="323528" y="5157192"/>
            <a:ext cx="457200" cy="457200"/>
          </a:xfrm>
          <a:prstGeom prst="rect">
            <a:avLst/>
          </a:prstGeom>
          <a:noFill/>
          <a:ln>
            <a:noFill/>
          </a:ln>
        </p:spPr>
      </p:pic>
      <p:pic>
        <p:nvPicPr>
          <p:cNvPr id="141" name="Shape 141"/>
          <p:cNvPicPr preferRelativeResize="0"/>
          <p:nvPr/>
        </p:nvPicPr>
        <p:blipFill rotWithShape="1">
          <a:blip r:embed="rId5">
            <a:alphaModFix/>
          </a:blip>
          <a:srcRect b="0" l="0" r="0" t="0"/>
          <a:stretch/>
        </p:blipFill>
        <p:spPr>
          <a:xfrm>
            <a:off x="323528" y="3744099"/>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descr="U.S department of interior Bureau of Land Management, Blm logo and graphic of Topographic lines in black and grey. " id="146" name="Shape 146"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7" name="Shape 147"/>
          <p:cNvSpPr txBox="1"/>
          <p:nvPr/>
        </p:nvSpPr>
        <p:spPr>
          <a:xfrm>
            <a:off x="179512" y="836712"/>
            <a:ext cx="84249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Roboto"/>
                <a:ea typeface="Roboto"/>
                <a:cs typeface="Roboto"/>
                <a:sym typeface="Roboto"/>
              </a:rPr>
              <a:t>SRP Streamlining Implementation</a:t>
            </a:r>
            <a:endParaRPr b="1" sz="4000">
              <a:solidFill>
                <a:schemeClr val="dk1"/>
              </a:solidFill>
              <a:latin typeface="Roboto"/>
              <a:ea typeface="Roboto"/>
              <a:cs typeface="Roboto"/>
              <a:sym typeface="Roboto"/>
            </a:endParaRPr>
          </a:p>
        </p:txBody>
      </p:sp>
      <p:sp>
        <p:nvSpPr>
          <p:cNvPr id="148" name="Shape 148"/>
          <p:cNvSpPr txBox="1"/>
          <p:nvPr/>
        </p:nvSpPr>
        <p:spPr>
          <a:xfrm>
            <a:off x="179512" y="1772816"/>
            <a:ext cx="8064896" cy="1826141"/>
          </a:xfrm>
          <a:prstGeom prst="rect">
            <a:avLst/>
          </a:prstGeom>
          <a:noFill/>
          <a:ln>
            <a:noFill/>
          </a:ln>
        </p:spPr>
        <p:txBody>
          <a:bodyPr anchorCtr="0" anchor="t" bIns="45700" lIns="91425" spcFirstLastPara="1" rIns="91425" wrap="square" tIns="45700">
            <a:noAutofit/>
          </a:bodyPr>
          <a:lstStyle/>
          <a:p>
            <a:pPr indent="-347663" lvl="0" marL="347663" marR="0" rtl="0" algn="l">
              <a:spcBef>
                <a:spcPts val="0"/>
              </a:spcBef>
              <a:spcAft>
                <a:spcPts val="0"/>
              </a:spcAft>
              <a:buNone/>
            </a:pPr>
            <a:r>
              <a:rPr b="1" lang="en-US" sz="2400">
                <a:solidFill>
                  <a:schemeClr val="dk1"/>
                </a:solidFill>
                <a:latin typeface="Roboto"/>
                <a:ea typeface="Roboto"/>
                <a:cs typeface="Roboto"/>
                <a:sym typeface="Roboto"/>
              </a:rPr>
              <a:t>C.</a:t>
            </a:r>
            <a:r>
              <a:rPr lang="en-US" sz="2400">
                <a:solidFill>
                  <a:schemeClr val="dk1"/>
                </a:solidFill>
                <a:latin typeface="Roboto"/>
                <a:ea typeface="Roboto"/>
                <a:cs typeface="Roboto"/>
                <a:sym typeface="Roboto"/>
              </a:rPr>
              <a:t> </a:t>
            </a:r>
            <a:r>
              <a:rPr lang="en-US" sz="2400" u="sng">
                <a:solidFill>
                  <a:schemeClr val="dk1"/>
                </a:solidFill>
                <a:latin typeface="Roboto"/>
                <a:ea typeface="Roboto"/>
                <a:cs typeface="Roboto"/>
                <a:sym typeface="Roboto"/>
              </a:rPr>
              <a:t>2930-001 Electronic Form</a:t>
            </a:r>
            <a:r>
              <a:rPr lang="en-US" sz="2400">
                <a:solidFill>
                  <a:schemeClr val="dk1"/>
                </a:solidFill>
                <a:latin typeface="Roboto"/>
                <a:ea typeface="Roboto"/>
                <a:cs typeface="Roboto"/>
                <a:sym typeface="Roboto"/>
              </a:rPr>
              <a:t>, now available in fillable PDF document format.</a:t>
            </a:r>
            <a:endParaRPr/>
          </a:p>
          <a:p>
            <a:pPr indent="-347663" lvl="0" marL="347663" marR="0" rtl="0" algn="l">
              <a:spcBef>
                <a:spcPts val="1000"/>
              </a:spcBef>
              <a:spcAft>
                <a:spcPts val="0"/>
              </a:spcAft>
              <a:buNone/>
            </a:pPr>
            <a:r>
              <a:t/>
            </a:r>
            <a:endParaRPr sz="2400">
              <a:solidFill>
                <a:schemeClr val="dk1"/>
              </a:solidFill>
              <a:latin typeface="Roboto"/>
              <a:ea typeface="Roboto"/>
              <a:cs typeface="Roboto"/>
              <a:sym typeface="Roboto"/>
            </a:endParaRPr>
          </a:p>
          <a:p>
            <a:pPr indent="-347663" lvl="0" marL="347663" marR="0" rtl="0" algn="l">
              <a:spcBef>
                <a:spcPts val="1000"/>
              </a:spcBef>
              <a:spcAft>
                <a:spcPts val="0"/>
              </a:spcAft>
              <a:buNone/>
            </a:pPr>
            <a:r>
              <a:rPr lang="en-US" sz="2400">
                <a:solidFill>
                  <a:schemeClr val="dk1"/>
                </a:solidFill>
                <a:latin typeface="Roboto"/>
                <a:ea typeface="Roboto"/>
                <a:cs typeface="Roboto"/>
                <a:sym typeface="Roboto"/>
              </a:rPr>
              <a:t>	</a:t>
            </a:r>
            <a:r>
              <a:rPr lang="en-US" sz="2400" u="sng">
                <a:solidFill>
                  <a:schemeClr val="hlink"/>
                </a:solidFill>
                <a:latin typeface="Roboto"/>
                <a:ea typeface="Roboto"/>
                <a:cs typeface="Roboto"/>
                <a:sym typeface="Roboto"/>
                <a:hlinkClick r:id="rId4"/>
              </a:rPr>
              <a:t>https://www.blm.gov/services/electronic-forms</a:t>
            </a:r>
            <a:r>
              <a:rPr lang="en-US" sz="2400">
                <a:solidFill>
                  <a:schemeClr val="dk1"/>
                </a:solidFill>
                <a:latin typeface="Roboto"/>
                <a:ea typeface="Roboto"/>
                <a:cs typeface="Roboto"/>
                <a:sym typeface="Roboto"/>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