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9144000"/>
  <p:notesSz cx="6858000" cy="9144000"/>
  <p:embeddedFontLst>
    <p:embeddedFont>
      <p:font typeface="Roboto"/>
      <p:regular r:id="rId22"/>
      <p:bold r:id="rId23"/>
      <p:italic r:id="rId24"/>
      <p:boldItalic r:id="rId25"/>
    </p:embeddedFont>
    <p:embeddedFont>
      <p:font typeface="Roboto Medium"/>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Medium-regular.fntdata"/><Relationship Id="rId25" Type="http://schemas.openxmlformats.org/officeDocument/2006/relationships/font" Target="fonts/Roboto-boldItalic.fntdata"/><Relationship Id="rId28" Type="http://schemas.openxmlformats.org/officeDocument/2006/relationships/font" Target="fonts/RobotoMedium-italic.fntdata"/><Relationship Id="rId27" Type="http://schemas.openxmlformats.org/officeDocument/2006/relationships/font" Target="fonts/RobotoMedium-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Medium-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86" name="Shape 86"/>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Shape 159"/>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60" name="Shape 160"/>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Shape 167"/>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68" name="Shape 168"/>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Shape 175"/>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Build a house, pick your specialty</a:t>
            </a:r>
            <a:endParaRPr b="0" i="0" sz="1200" u="none" cap="none" strike="noStrike">
              <a:solidFill>
                <a:schemeClr val="dk1"/>
              </a:solidFill>
              <a:latin typeface="Calibri"/>
              <a:ea typeface="Calibri"/>
              <a:cs typeface="Calibri"/>
              <a:sym typeface="Calibri"/>
            </a:endParaRPr>
          </a:p>
        </p:txBody>
      </p:sp>
      <p:sp>
        <p:nvSpPr>
          <p:cNvPr id="176" name="Shape 176"/>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83" name="Shape 183"/>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Shape 190"/>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Contrast - Moab example in designated campgrounds</a:t>
            </a:r>
            <a:endParaRPr b="0" i="0" sz="1200" u="none" cap="none" strike="noStrike">
              <a:solidFill>
                <a:schemeClr val="dk1"/>
              </a:solidFill>
              <a:latin typeface="Calibri"/>
              <a:ea typeface="Calibri"/>
              <a:cs typeface="Calibri"/>
              <a:sym typeface="Calibri"/>
            </a:endParaRPr>
          </a:p>
        </p:txBody>
      </p:sp>
      <p:sp>
        <p:nvSpPr>
          <p:cNvPr id="191" name="Shape 191"/>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98" name="Shape 198"/>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05" name="Shape 205"/>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97" name="Shape 97"/>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04" name="Shape 104"/>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11" name="Shape 111"/>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18" name="Shape 118"/>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26" name="Shape 126"/>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35" name="Shape 135"/>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Shape 143"/>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charges a fee, posting/ advertising, liability waivers, insurance coverage?</a:t>
            </a:r>
            <a:endParaRPr b="0" i="0" sz="1200" u="none" cap="none" strike="noStrike">
              <a:solidFill>
                <a:schemeClr val="dk1"/>
              </a:solidFill>
              <a:latin typeface="Calibri"/>
              <a:ea typeface="Calibri"/>
              <a:cs typeface="Calibri"/>
              <a:sym typeface="Calibri"/>
            </a:endParaRPr>
          </a:p>
        </p:txBody>
      </p:sp>
      <p:sp>
        <p:nvSpPr>
          <p:cNvPr id="144" name="Shape 144"/>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Shape 151"/>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52" name="Shape 152"/>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5" name="Shape 15"/>
        <p:cNvGrpSpPr/>
        <p:nvPr/>
      </p:nvGrpSpPr>
      <p:grpSpPr>
        <a:xfrm>
          <a:off x="0" y="0"/>
          <a:ext cx="0" cy="0"/>
          <a:chOff x="0" y="0"/>
          <a:chExt cx="0" cy="0"/>
        </a:xfrm>
      </p:grpSpPr>
      <p:sp>
        <p:nvSpPr>
          <p:cNvPr id="16" name="Shape 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Shape 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 name="Shape 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Shape 7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Shape 74"/>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Shape 79"/>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Shape 80"/>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9" name="Shape 19"/>
        <p:cNvGrpSpPr/>
        <p:nvPr/>
      </p:nvGrpSpPr>
      <p:grpSpPr>
        <a:xfrm>
          <a:off x="0" y="0"/>
          <a:ext cx="0" cy="0"/>
          <a:chOff x="0" y="0"/>
          <a:chExt cx="0" cy="0"/>
        </a:xfrm>
      </p:grpSpPr>
      <p:sp>
        <p:nvSpPr>
          <p:cNvPr id="20" name="Shape 2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 name="Shape 2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22" name="Shape 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 name="Shape 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Shape 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5" name="Shape 25"/>
        <p:cNvGrpSpPr/>
        <p:nvPr/>
      </p:nvGrpSpPr>
      <p:grpSpPr>
        <a:xfrm>
          <a:off x="0" y="0"/>
          <a:ext cx="0" cy="0"/>
          <a:chOff x="0" y="0"/>
          <a:chExt cx="0" cy="0"/>
        </a:xfrm>
      </p:grpSpPr>
      <p:sp>
        <p:nvSpPr>
          <p:cNvPr id="26" name="Shape 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Shape 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8" name="Shape 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Shape 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Shape 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1" name="Shape 31"/>
        <p:cNvGrpSpPr/>
        <p:nvPr/>
      </p:nvGrpSpPr>
      <p:grpSpPr>
        <a:xfrm>
          <a:off x="0" y="0"/>
          <a:ext cx="0" cy="0"/>
          <a:chOff x="0" y="0"/>
          <a:chExt cx="0" cy="0"/>
        </a:xfrm>
      </p:grpSpPr>
      <p:sp>
        <p:nvSpPr>
          <p:cNvPr id="32" name="Shape 3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Shape 3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34" name="Shape 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7" name="Shape 37"/>
        <p:cNvGrpSpPr/>
        <p:nvPr/>
      </p:nvGrpSpPr>
      <p:grpSpPr>
        <a:xfrm>
          <a:off x="0" y="0"/>
          <a:ext cx="0" cy="0"/>
          <a:chOff x="0" y="0"/>
          <a:chExt cx="0" cy="0"/>
        </a:xfrm>
      </p:grpSpPr>
      <p:sp>
        <p:nvSpPr>
          <p:cNvPr id="38" name="Shape 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Shape 3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Shape 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Shape 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4" name="Shape 44"/>
        <p:cNvGrpSpPr/>
        <p:nvPr/>
      </p:nvGrpSpPr>
      <p:grpSpPr>
        <a:xfrm>
          <a:off x="0" y="0"/>
          <a:ext cx="0" cy="0"/>
          <a:chOff x="0" y="0"/>
          <a:chExt cx="0" cy="0"/>
        </a:xfrm>
      </p:grpSpPr>
      <p:sp>
        <p:nvSpPr>
          <p:cNvPr id="45" name="Shape 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 name="Shape 4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7" name="Shape 4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8" name="Shape 4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9" name="Shape 4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0" name="Shape 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Shape 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3" name="Shape 53"/>
        <p:cNvGrpSpPr/>
        <p:nvPr/>
      </p:nvGrpSpPr>
      <p:grpSpPr>
        <a:xfrm>
          <a:off x="0" y="0"/>
          <a:ext cx="0" cy="0"/>
          <a:chOff x="0" y="0"/>
          <a:chExt cx="0" cy="0"/>
        </a:xfrm>
      </p:grpSpPr>
      <p:sp>
        <p:nvSpPr>
          <p:cNvPr id="54" name="Shape 5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 name="Shape 5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Shape 5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Shape 6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Shape 6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Shape 67"/>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pic>
        <p:nvPicPr>
          <p:cNvPr descr="BLM logo, Graphic of topographic lines in black and grey. U.S department of the interior Bureau of Land Management." id="88" name="Shape 88" title="Graphic of topographic lines"/>
          <p:cNvPicPr preferRelativeResize="0"/>
          <p:nvPr/>
        </p:nvPicPr>
        <p:blipFill rotWithShape="1">
          <a:blip r:embed="rId3">
            <a:alphaModFix/>
          </a:blip>
          <a:srcRect b="0" l="0" r="0" t="0"/>
          <a:stretch/>
        </p:blipFill>
        <p:spPr>
          <a:xfrm>
            <a:off x="0" y="0"/>
            <a:ext cx="9144000" cy="6857999"/>
          </a:xfrm>
          <a:prstGeom prst="rect">
            <a:avLst/>
          </a:prstGeom>
          <a:noFill/>
          <a:ln>
            <a:noFill/>
          </a:ln>
        </p:spPr>
      </p:pic>
      <p:sp>
        <p:nvSpPr>
          <p:cNvPr id="89" name="Shape 89"/>
          <p:cNvSpPr txBox="1"/>
          <p:nvPr/>
        </p:nvSpPr>
        <p:spPr>
          <a:xfrm>
            <a:off x="179512" y="931367"/>
            <a:ext cx="8424936"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chemeClr val="lt1"/>
                </a:solidFill>
                <a:latin typeface="Roboto"/>
                <a:ea typeface="Roboto"/>
                <a:cs typeface="Roboto"/>
                <a:sym typeface="Roboto"/>
              </a:rPr>
              <a:t>The Gig economy</a:t>
            </a:r>
            <a:endParaRPr b="1" sz="4400">
              <a:solidFill>
                <a:schemeClr val="lt1"/>
              </a:solidFill>
              <a:latin typeface="Roboto"/>
              <a:ea typeface="Roboto"/>
              <a:cs typeface="Roboto"/>
              <a:sym typeface="Roboto"/>
            </a:endParaRPr>
          </a:p>
        </p:txBody>
      </p:sp>
      <p:sp>
        <p:nvSpPr>
          <p:cNvPr id="90" name="Shape 90"/>
          <p:cNvSpPr txBox="1"/>
          <p:nvPr/>
        </p:nvSpPr>
        <p:spPr>
          <a:xfrm>
            <a:off x="251520" y="1547500"/>
            <a:ext cx="741682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Roboto"/>
                <a:ea typeface="Roboto"/>
                <a:cs typeface="Roboto"/>
                <a:sym typeface="Roboto"/>
              </a:rPr>
              <a:t>What do the sharing apps mean for managing SRPs?</a:t>
            </a:r>
            <a:endParaRPr/>
          </a:p>
        </p:txBody>
      </p:sp>
      <p:sp>
        <p:nvSpPr>
          <p:cNvPr id="91" name="Shape 91"/>
          <p:cNvSpPr txBox="1"/>
          <p:nvPr/>
        </p:nvSpPr>
        <p:spPr>
          <a:xfrm>
            <a:off x="179512" y="2060848"/>
            <a:ext cx="7416824"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lt1"/>
                </a:solidFill>
                <a:latin typeface="Roboto Medium"/>
                <a:ea typeface="Roboto Medium"/>
                <a:cs typeface="Roboto Medium"/>
                <a:sym typeface="Roboto Medium"/>
              </a:rPr>
              <a:t>Supporting Text</a:t>
            </a:r>
            <a:endParaRPr sz="2000">
              <a:solidFill>
                <a:schemeClr val="lt1"/>
              </a:solidFill>
              <a:latin typeface="Roboto Medium"/>
              <a:ea typeface="Roboto Medium"/>
              <a:cs typeface="Roboto Medium"/>
              <a:sym typeface="Roboto Medium"/>
            </a:endParaRPr>
          </a:p>
        </p:txBody>
      </p:sp>
      <p:pic>
        <p:nvPicPr>
          <p:cNvPr descr="This is a photo of 3 people overlooking the sacramento River Bend area during sunset. They are standing on the edge of cliffs infront of the river bend looking towards the sunset. The river is front of green hill and mountian ranges in the background" id="92" name="Shape 92" title="Photo of sunset at sacramento river bend"/>
          <p:cNvPicPr preferRelativeResize="0"/>
          <p:nvPr/>
        </p:nvPicPr>
        <p:blipFill rotWithShape="1">
          <a:blip r:embed="rId4">
            <a:alphaModFix/>
          </a:blip>
          <a:srcRect b="337" l="0" r="0" t="20776"/>
          <a:stretch/>
        </p:blipFill>
        <p:spPr>
          <a:xfrm>
            <a:off x="0" y="2060848"/>
            <a:ext cx="9144000" cy="4797152"/>
          </a:xfrm>
          <a:prstGeom prst="rect">
            <a:avLst/>
          </a:prstGeom>
          <a:noFill/>
          <a:ln>
            <a:noFill/>
          </a:ln>
        </p:spPr>
      </p:pic>
      <p:sp>
        <p:nvSpPr>
          <p:cNvPr id="93" name="Shape 93" title="green banner line"/>
          <p:cNvSpPr/>
          <p:nvPr/>
        </p:nvSpPr>
        <p:spPr>
          <a:xfrm>
            <a:off x="229288" y="870167"/>
            <a:ext cx="8712000" cy="61200"/>
          </a:xfrm>
          <a:prstGeom prst="rect">
            <a:avLst/>
          </a:prstGeom>
          <a:solidFill>
            <a:srgbClr val="ADBC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9CC00"/>
              </a:solidFill>
              <a:latin typeface="Calibri"/>
              <a:ea typeface="Calibri"/>
              <a:cs typeface="Calibri"/>
              <a:sym typeface="Calibri"/>
            </a:endParaRPr>
          </a:p>
        </p:txBody>
      </p:sp>
      <p:sp>
        <p:nvSpPr>
          <p:cNvPr id="94" name="Shape 94" title="green banner line "/>
          <p:cNvSpPr/>
          <p:nvPr/>
        </p:nvSpPr>
        <p:spPr>
          <a:xfrm>
            <a:off x="229288" y="1889649"/>
            <a:ext cx="8712000" cy="61200"/>
          </a:xfrm>
          <a:prstGeom prst="rect">
            <a:avLst/>
          </a:prstGeom>
          <a:solidFill>
            <a:srgbClr val="ADBC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pic>
        <p:nvPicPr>
          <p:cNvPr descr="U.S department of interior Bureau of Land Management, Blm logo and graphic of Topographic lines in black and grey. " id="162" name="Shape 162"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63" name="Shape 163"/>
          <p:cNvSpPr txBox="1"/>
          <p:nvPr/>
        </p:nvSpPr>
        <p:spPr>
          <a:xfrm>
            <a:off x="179512" y="836712"/>
            <a:ext cx="8424936"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rgbClr val="000000"/>
                </a:solidFill>
                <a:latin typeface="Roboto"/>
                <a:ea typeface="Roboto"/>
                <a:cs typeface="Roboto"/>
                <a:sym typeface="Roboto"/>
              </a:rPr>
              <a:t>Now a word from our Sponsor</a:t>
            </a:r>
            <a:endParaRPr b="1" sz="2000">
              <a:solidFill>
                <a:srgbClr val="000000"/>
              </a:solidFill>
              <a:latin typeface="Roboto"/>
              <a:ea typeface="Roboto"/>
              <a:cs typeface="Roboto"/>
              <a:sym typeface="Roboto"/>
            </a:endParaRPr>
          </a:p>
        </p:txBody>
      </p:sp>
      <p:sp>
        <p:nvSpPr>
          <p:cNvPr id="164" name="Shape 164"/>
          <p:cNvSpPr txBox="1"/>
          <p:nvPr/>
        </p:nvSpPr>
        <p:spPr>
          <a:xfrm>
            <a:off x="179512" y="1772816"/>
            <a:ext cx="8568952" cy="36009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Roboto"/>
                <a:ea typeface="Roboto"/>
                <a:cs typeface="Roboto"/>
                <a:sym typeface="Roboto"/>
              </a:rPr>
              <a:t>What are the…</a:t>
            </a:r>
            <a:endParaRPr/>
          </a:p>
          <a:p>
            <a:pPr indent="-342900" lvl="4" marL="2171700" marR="0" rtl="0" algn="l">
              <a:spcBef>
                <a:spcPts val="1200"/>
              </a:spcBef>
              <a:spcAft>
                <a:spcPts val="0"/>
              </a:spcAft>
              <a:buClr>
                <a:schemeClr val="dk1"/>
              </a:buClr>
              <a:buSzPts val="2400"/>
              <a:buFont typeface="Noto Sans Symbols"/>
              <a:buChar char="❖"/>
            </a:pPr>
            <a:r>
              <a:rPr b="1" i="0" lang="en-US" sz="2400" u="none" cap="none" strike="noStrike">
                <a:solidFill>
                  <a:schemeClr val="dk1"/>
                </a:solidFill>
                <a:latin typeface="Roboto"/>
                <a:ea typeface="Roboto"/>
                <a:cs typeface="Roboto"/>
                <a:sym typeface="Roboto"/>
              </a:rPr>
              <a:t>Physical</a:t>
            </a:r>
            <a:endParaRPr/>
          </a:p>
          <a:p>
            <a:pPr indent="-342900" lvl="4" marL="2171700" marR="0" rtl="0" algn="l">
              <a:spcBef>
                <a:spcPts val="1200"/>
              </a:spcBef>
              <a:spcAft>
                <a:spcPts val="0"/>
              </a:spcAft>
              <a:buClr>
                <a:schemeClr val="dk1"/>
              </a:buClr>
              <a:buSzPts val="2400"/>
              <a:buFont typeface="Noto Sans Symbols"/>
              <a:buChar char="❖"/>
            </a:pPr>
            <a:r>
              <a:rPr b="1" i="0" lang="en-US" sz="2400" u="none" cap="none" strike="noStrike">
                <a:solidFill>
                  <a:schemeClr val="dk1"/>
                </a:solidFill>
                <a:latin typeface="Roboto"/>
                <a:ea typeface="Roboto"/>
                <a:cs typeface="Roboto"/>
                <a:sym typeface="Roboto"/>
              </a:rPr>
              <a:t>Social</a:t>
            </a:r>
            <a:endParaRPr/>
          </a:p>
          <a:p>
            <a:pPr indent="-342900" lvl="4" marL="2171700" marR="0" rtl="0" algn="l">
              <a:spcBef>
                <a:spcPts val="1200"/>
              </a:spcBef>
              <a:spcAft>
                <a:spcPts val="0"/>
              </a:spcAft>
              <a:buClr>
                <a:schemeClr val="dk1"/>
              </a:buClr>
              <a:buSzPts val="2400"/>
              <a:buFont typeface="Noto Sans Symbols"/>
              <a:buChar char="❖"/>
            </a:pPr>
            <a:r>
              <a:rPr b="1" i="0" lang="en-US" sz="2400" u="none" cap="none" strike="noStrike">
                <a:solidFill>
                  <a:schemeClr val="dk1"/>
                </a:solidFill>
                <a:latin typeface="Roboto"/>
                <a:ea typeface="Roboto"/>
                <a:cs typeface="Roboto"/>
                <a:sym typeface="Roboto"/>
              </a:rPr>
              <a:t>Operational</a:t>
            </a:r>
            <a:endParaRPr/>
          </a:p>
          <a:p>
            <a:pPr indent="0" lvl="0" marL="0" marR="0" rtl="0" algn="l">
              <a:spcBef>
                <a:spcPts val="1200"/>
              </a:spcBef>
              <a:spcAft>
                <a:spcPts val="0"/>
              </a:spcAft>
              <a:buNone/>
            </a:pPr>
            <a:r>
              <a:rPr b="1" lang="en-US" sz="2400">
                <a:solidFill>
                  <a:schemeClr val="dk1"/>
                </a:solidFill>
                <a:latin typeface="Roboto"/>
                <a:ea typeface="Roboto"/>
                <a:cs typeface="Roboto"/>
                <a:sym typeface="Roboto"/>
              </a:rPr>
              <a:t>				…setting characteristics?</a:t>
            </a:r>
            <a:endParaRPr/>
          </a:p>
          <a:p>
            <a:pPr indent="0" lvl="0" marL="0" marR="0" rtl="0" algn="l">
              <a:spcBef>
                <a:spcPts val="1200"/>
              </a:spcBef>
              <a:spcAft>
                <a:spcPts val="0"/>
              </a:spcAft>
              <a:buNone/>
            </a:pPr>
            <a:r>
              <a:t/>
            </a:r>
            <a:endParaRPr b="1" sz="2400">
              <a:solidFill>
                <a:schemeClr val="dk1"/>
              </a:solidFill>
              <a:latin typeface="Roboto"/>
              <a:ea typeface="Roboto"/>
              <a:cs typeface="Roboto"/>
              <a:sym typeface="Roboto"/>
            </a:endParaRPr>
          </a:p>
          <a:p>
            <a:pPr indent="0" lvl="0" marL="0" marR="0" rtl="0" algn="l">
              <a:spcBef>
                <a:spcPts val="1200"/>
              </a:spcBef>
              <a:spcAft>
                <a:spcPts val="0"/>
              </a:spcAft>
              <a:buNone/>
            </a:pPr>
            <a:r>
              <a:rPr b="1" lang="en-US" sz="2400">
                <a:solidFill>
                  <a:schemeClr val="dk1"/>
                </a:solidFill>
                <a:latin typeface="Roboto"/>
                <a:ea typeface="Roboto"/>
                <a:cs typeface="Roboto"/>
                <a:sym typeface="Roboto"/>
              </a:rPr>
              <a:t>How does the activity fit the current plan?</a:t>
            </a:r>
            <a:endParaRPr sz="2400">
              <a:solidFill>
                <a:schemeClr val="dk1"/>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pic>
        <p:nvPicPr>
          <p:cNvPr descr="U.S department of interior Bureau of Land Management, Blm logo and graphic of Topographic lines in black and grey. " id="170" name="Shape 170"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71" name="Shape 171"/>
          <p:cNvSpPr txBox="1"/>
          <p:nvPr/>
        </p:nvSpPr>
        <p:spPr>
          <a:xfrm>
            <a:off x="179511" y="836712"/>
            <a:ext cx="8597627" cy="15696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rgbClr val="000000"/>
                </a:solidFill>
                <a:latin typeface="Roboto"/>
                <a:ea typeface="Roboto"/>
                <a:cs typeface="Roboto"/>
                <a:sym typeface="Roboto"/>
              </a:rPr>
              <a:t>Our Sponsor says…</a:t>
            </a:r>
            <a:endParaRPr/>
          </a:p>
          <a:p>
            <a:pPr indent="0" lvl="0" marL="0" marR="0" rtl="0" algn="l">
              <a:spcBef>
                <a:spcPts val="0"/>
              </a:spcBef>
              <a:spcAft>
                <a:spcPts val="0"/>
              </a:spcAft>
              <a:buNone/>
            </a:pPr>
            <a:r>
              <a:rPr b="1" lang="en-US" sz="4800">
                <a:solidFill>
                  <a:srgbClr val="000000"/>
                </a:solidFill>
                <a:latin typeface="Roboto"/>
                <a:ea typeface="Roboto"/>
                <a:cs typeface="Roboto"/>
                <a:sym typeface="Roboto"/>
              </a:rPr>
              <a:t>Have a plan - Execute the plan</a:t>
            </a:r>
            <a:endParaRPr b="1" sz="2000">
              <a:solidFill>
                <a:srgbClr val="000000"/>
              </a:solidFill>
              <a:latin typeface="Roboto"/>
              <a:ea typeface="Roboto"/>
              <a:cs typeface="Roboto"/>
              <a:sym typeface="Roboto"/>
            </a:endParaRPr>
          </a:p>
        </p:txBody>
      </p:sp>
      <p:sp>
        <p:nvSpPr>
          <p:cNvPr id="172" name="Shape 172"/>
          <p:cNvSpPr txBox="1"/>
          <p:nvPr/>
        </p:nvSpPr>
        <p:spPr>
          <a:xfrm>
            <a:off x="208187" y="2708920"/>
            <a:ext cx="8568952" cy="276998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Roboto"/>
                <a:ea typeface="Roboto"/>
                <a:cs typeface="Roboto"/>
                <a:sym typeface="Roboto"/>
              </a:rPr>
              <a:t>Planning</a:t>
            </a:r>
            <a:endParaRPr/>
          </a:p>
          <a:p>
            <a:pPr indent="-342900" lvl="0" marL="342900" marR="0" rtl="0" algn="l">
              <a:spcBef>
                <a:spcPts val="1200"/>
              </a:spcBef>
              <a:spcAft>
                <a:spcPts val="0"/>
              </a:spcAft>
              <a:buClr>
                <a:schemeClr val="dk1"/>
              </a:buClr>
              <a:buSzPts val="2400"/>
              <a:buFont typeface="Noto Sans Symbols"/>
              <a:buChar char="❖"/>
            </a:pPr>
            <a:r>
              <a:rPr lang="en-US" sz="2400">
                <a:solidFill>
                  <a:schemeClr val="dk1"/>
                </a:solidFill>
                <a:latin typeface="Roboto"/>
                <a:ea typeface="Roboto"/>
                <a:cs typeface="Roboto"/>
                <a:sym typeface="Roboto"/>
              </a:rPr>
              <a:t>SRPs are not a separate activity. They are a means to implement recreation goals and objectives.</a:t>
            </a:r>
            <a:endParaRPr/>
          </a:p>
          <a:p>
            <a:pPr indent="-342900" lvl="0" marL="342900" marR="0" rtl="0" algn="l">
              <a:spcBef>
                <a:spcPts val="1200"/>
              </a:spcBef>
              <a:spcAft>
                <a:spcPts val="0"/>
              </a:spcAft>
              <a:buClr>
                <a:schemeClr val="dk1"/>
              </a:buClr>
              <a:buSzPts val="2400"/>
              <a:buFont typeface="Noto Sans Symbols"/>
              <a:buChar char="❖"/>
            </a:pPr>
            <a:r>
              <a:rPr lang="en-US" sz="2400">
                <a:solidFill>
                  <a:schemeClr val="dk1"/>
                </a:solidFill>
                <a:latin typeface="Roboto"/>
                <a:ea typeface="Roboto"/>
                <a:cs typeface="Roboto"/>
                <a:sym typeface="Roboto"/>
              </a:rPr>
              <a:t>Permits must serve the public interest.</a:t>
            </a:r>
            <a:endParaRPr/>
          </a:p>
          <a:p>
            <a:pPr indent="-342900" lvl="0" marL="342900" marR="0" rtl="0" algn="l">
              <a:spcBef>
                <a:spcPts val="1200"/>
              </a:spcBef>
              <a:spcAft>
                <a:spcPts val="0"/>
              </a:spcAft>
              <a:buClr>
                <a:schemeClr val="dk1"/>
              </a:buClr>
              <a:buSzPts val="2400"/>
              <a:buFont typeface="Noto Sans Symbols"/>
              <a:buChar char="❖"/>
            </a:pPr>
            <a:r>
              <a:rPr lang="en-US" sz="2400">
                <a:solidFill>
                  <a:schemeClr val="dk1"/>
                </a:solidFill>
                <a:latin typeface="Roboto"/>
                <a:ea typeface="Roboto"/>
                <a:cs typeface="Roboto"/>
                <a:sym typeface="Roboto"/>
              </a:rPr>
              <a:t>Make allocation decisions in LUP process, not one application at a time.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pic>
        <p:nvPicPr>
          <p:cNvPr descr="U.S department of interior Bureau of Land Management, Blm logo and graphic of Topographic lines in black and grey. " id="178" name="Shape 178"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79" name="Shape 179"/>
          <p:cNvSpPr txBox="1"/>
          <p:nvPr/>
        </p:nvSpPr>
        <p:spPr>
          <a:xfrm>
            <a:off x="179512" y="836712"/>
            <a:ext cx="8424936"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chemeClr val="dk1"/>
                </a:solidFill>
                <a:latin typeface="Roboto"/>
                <a:ea typeface="Roboto"/>
                <a:cs typeface="Roboto"/>
                <a:sym typeface="Roboto"/>
              </a:rPr>
              <a:t>What to do… </a:t>
            </a:r>
            <a:r>
              <a:rPr b="1" lang="en-US" sz="3600">
                <a:solidFill>
                  <a:schemeClr val="dk1"/>
                </a:solidFill>
                <a:latin typeface="Roboto"/>
                <a:ea typeface="Roboto"/>
                <a:cs typeface="Roboto"/>
                <a:sym typeface="Roboto"/>
              </a:rPr>
              <a:t>What to do... </a:t>
            </a:r>
            <a:r>
              <a:rPr b="1" lang="en-US" sz="2000">
                <a:solidFill>
                  <a:schemeClr val="dk1"/>
                </a:solidFill>
                <a:latin typeface="Roboto"/>
                <a:ea typeface="Roboto"/>
                <a:cs typeface="Roboto"/>
                <a:sym typeface="Roboto"/>
              </a:rPr>
              <a:t>What to do…</a:t>
            </a:r>
            <a:endParaRPr b="1" sz="2000">
              <a:solidFill>
                <a:schemeClr val="dk1"/>
              </a:solidFill>
              <a:latin typeface="Roboto"/>
              <a:ea typeface="Roboto"/>
              <a:cs typeface="Roboto"/>
              <a:sym typeface="Roboto"/>
            </a:endParaRPr>
          </a:p>
        </p:txBody>
      </p:sp>
      <p:sp>
        <p:nvSpPr>
          <p:cNvPr id="180" name="Shape 180"/>
          <p:cNvSpPr txBox="1"/>
          <p:nvPr/>
        </p:nvSpPr>
        <p:spPr>
          <a:xfrm>
            <a:off x="179512" y="1772816"/>
            <a:ext cx="8784976" cy="46474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Roboto"/>
                <a:ea typeface="Roboto"/>
                <a:cs typeface="Roboto"/>
                <a:sym typeface="Roboto"/>
              </a:rPr>
              <a:t>SRP’s should support the LUP or RAMP</a:t>
            </a:r>
            <a:endParaRPr/>
          </a:p>
          <a:p>
            <a:pPr indent="-342900" lvl="0" marL="342900" marR="0" rtl="0" algn="l">
              <a:spcBef>
                <a:spcPts val="1200"/>
              </a:spcBef>
              <a:spcAft>
                <a:spcPts val="0"/>
              </a:spcAft>
              <a:buClr>
                <a:schemeClr val="dk1"/>
              </a:buClr>
              <a:buSzPts val="2400"/>
              <a:buFont typeface="Arial"/>
              <a:buChar char="•"/>
            </a:pPr>
            <a:r>
              <a:rPr lang="en-US" sz="2400">
                <a:solidFill>
                  <a:schemeClr val="dk1"/>
                </a:solidFill>
                <a:latin typeface="Roboto"/>
                <a:ea typeface="Roboto"/>
                <a:cs typeface="Roboto"/>
                <a:sym typeface="Roboto"/>
              </a:rPr>
              <a:t>Is the activity supporting your recreation planning goals?</a:t>
            </a:r>
            <a:endParaRPr/>
          </a:p>
          <a:p>
            <a:pPr indent="-342900" lvl="0" marL="342900" marR="0" rtl="0" algn="l">
              <a:spcBef>
                <a:spcPts val="1200"/>
              </a:spcBef>
              <a:spcAft>
                <a:spcPts val="0"/>
              </a:spcAft>
              <a:buClr>
                <a:schemeClr val="dk1"/>
              </a:buClr>
              <a:buSzPts val="2400"/>
              <a:buFont typeface="Arial"/>
              <a:buChar char="•"/>
            </a:pPr>
            <a:r>
              <a:rPr lang="en-US" sz="2400">
                <a:solidFill>
                  <a:schemeClr val="dk1"/>
                </a:solidFill>
                <a:latin typeface="Roboto"/>
                <a:ea typeface="Roboto"/>
                <a:cs typeface="Roboto"/>
                <a:sym typeface="Roboto"/>
              </a:rPr>
              <a:t>No? Yes? (what recreation planning goals?)</a:t>
            </a:r>
            <a:endParaRPr/>
          </a:p>
          <a:p>
            <a:pPr indent="-342900" lvl="1" marL="800100" marR="0" rtl="0" algn="l">
              <a:spcBef>
                <a:spcPts val="1200"/>
              </a:spcBef>
              <a:spcAft>
                <a:spcPts val="0"/>
              </a:spcAft>
              <a:buClr>
                <a:schemeClr val="dk1"/>
              </a:buClr>
              <a:buSzPts val="2400"/>
              <a:buFont typeface="Arial"/>
              <a:buChar char="•"/>
            </a:pPr>
            <a:r>
              <a:rPr b="0" i="0" lang="en-US" sz="2400" u="none" cap="none" strike="noStrike">
                <a:solidFill>
                  <a:schemeClr val="dk1"/>
                </a:solidFill>
                <a:latin typeface="Roboto"/>
                <a:ea typeface="Roboto"/>
                <a:cs typeface="Roboto"/>
                <a:sym typeface="Roboto"/>
              </a:rPr>
              <a:t>Does it support the outcomes and experiences?</a:t>
            </a:r>
            <a:endParaRPr/>
          </a:p>
          <a:p>
            <a:pPr indent="-342900" lvl="1" marL="800100" marR="0" rtl="0" algn="l">
              <a:spcBef>
                <a:spcPts val="1200"/>
              </a:spcBef>
              <a:spcAft>
                <a:spcPts val="0"/>
              </a:spcAft>
              <a:buClr>
                <a:schemeClr val="dk1"/>
              </a:buClr>
              <a:buSzPts val="2400"/>
              <a:buFont typeface="Arial"/>
              <a:buChar char="•"/>
            </a:pPr>
            <a:r>
              <a:rPr b="0" i="0" lang="en-US" sz="2400" u="none" cap="none" strike="noStrike">
                <a:solidFill>
                  <a:schemeClr val="dk1"/>
                </a:solidFill>
                <a:latin typeface="Roboto"/>
                <a:ea typeface="Roboto"/>
                <a:cs typeface="Roboto"/>
                <a:sym typeface="Roboto"/>
              </a:rPr>
              <a:t>This question defines the next move</a:t>
            </a:r>
            <a:endParaRPr/>
          </a:p>
          <a:p>
            <a:pPr indent="-342900" lvl="0" marL="342900" marR="0" rtl="0" algn="l">
              <a:spcBef>
                <a:spcPts val="1200"/>
              </a:spcBef>
              <a:spcAft>
                <a:spcPts val="0"/>
              </a:spcAft>
              <a:buClr>
                <a:schemeClr val="dk1"/>
              </a:buClr>
              <a:buSzPts val="2400"/>
              <a:buFont typeface="Arial"/>
              <a:buChar char="•"/>
            </a:pPr>
            <a:r>
              <a:rPr lang="en-US" sz="2400">
                <a:solidFill>
                  <a:schemeClr val="dk1"/>
                </a:solidFill>
                <a:latin typeface="Roboto"/>
                <a:ea typeface="Roboto"/>
                <a:cs typeface="Roboto"/>
                <a:sym typeface="Roboto"/>
              </a:rPr>
              <a:t>NEPA completed for the activity type or use?</a:t>
            </a:r>
            <a:endParaRPr/>
          </a:p>
          <a:p>
            <a:pPr indent="-342900" lvl="1" marL="800100" marR="0" rtl="0" algn="l">
              <a:spcBef>
                <a:spcPts val="1200"/>
              </a:spcBef>
              <a:spcAft>
                <a:spcPts val="0"/>
              </a:spcAft>
              <a:buClr>
                <a:schemeClr val="dk1"/>
              </a:buClr>
              <a:buSzPts val="2400"/>
              <a:buFont typeface="Arial"/>
              <a:buChar char="•"/>
            </a:pPr>
            <a:r>
              <a:rPr b="0" i="0" lang="en-US" sz="2400" u="none" cap="none" strike="noStrike">
                <a:solidFill>
                  <a:schemeClr val="dk1"/>
                </a:solidFill>
                <a:latin typeface="Roboto"/>
                <a:ea typeface="Roboto"/>
                <a:cs typeface="Roboto"/>
                <a:sym typeface="Roboto"/>
              </a:rPr>
              <a:t>No - Should you consider a programmatic approach?</a:t>
            </a:r>
            <a:endParaRPr/>
          </a:p>
          <a:p>
            <a:pPr indent="-342900" lvl="1" marL="800100" marR="0" rtl="0" algn="l">
              <a:spcBef>
                <a:spcPts val="1200"/>
              </a:spcBef>
              <a:spcAft>
                <a:spcPts val="0"/>
              </a:spcAft>
              <a:buClr>
                <a:schemeClr val="dk1"/>
              </a:buClr>
              <a:buSzPts val="2400"/>
              <a:buFont typeface="Arial"/>
              <a:buChar char="•"/>
            </a:pPr>
            <a:r>
              <a:rPr b="0" i="0" lang="en-US" sz="2400" u="none" cap="none" strike="noStrike">
                <a:solidFill>
                  <a:schemeClr val="dk1"/>
                </a:solidFill>
                <a:latin typeface="Roboto"/>
                <a:ea typeface="Roboto"/>
                <a:cs typeface="Roboto"/>
                <a:sym typeface="Roboto"/>
              </a:rPr>
              <a:t>Yes – What are the stipulations and parameters needed?</a:t>
            </a:r>
            <a:endParaRPr/>
          </a:p>
          <a:p>
            <a:pPr indent="-190500" lvl="0" marL="342900" marR="0" rtl="0" algn="l">
              <a:spcBef>
                <a:spcPts val="1200"/>
              </a:spcBef>
              <a:spcAft>
                <a:spcPts val="0"/>
              </a:spcAft>
              <a:buClr>
                <a:schemeClr val="dk1"/>
              </a:buClr>
              <a:buSzPts val="2400"/>
              <a:buFont typeface="Arial"/>
              <a:buNone/>
            </a:pPr>
            <a:r>
              <a:t/>
            </a:r>
            <a:endParaRPr sz="2400">
              <a:solidFill>
                <a:schemeClr val="dk1"/>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pic>
        <p:nvPicPr>
          <p:cNvPr descr="U.S department of interior Bureau of Land Management, Blm logo and graphic of Topographic lines in black and grey. " id="185" name="Shape 185"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86" name="Shape 186"/>
          <p:cNvSpPr txBox="1"/>
          <p:nvPr/>
        </p:nvSpPr>
        <p:spPr>
          <a:xfrm>
            <a:off x="179512" y="836712"/>
            <a:ext cx="8424936"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rgbClr val="000000"/>
                </a:solidFill>
                <a:latin typeface="Roboto"/>
                <a:ea typeface="Roboto"/>
                <a:cs typeface="Roboto"/>
                <a:sym typeface="Roboto"/>
              </a:rPr>
              <a:t>What to do… </a:t>
            </a:r>
            <a:r>
              <a:rPr b="1" lang="en-US" sz="3600">
                <a:solidFill>
                  <a:srgbClr val="000000"/>
                </a:solidFill>
                <a:latin typeface="Roboto"/>
                <a:ea typeface="Roboto"/>
                <a:cs typeface="Roboto"/>
                <a:sym typeface="Roboto"/>
              </a:rPr>
              <a:t>What to do... </a:t>
            </a:r>
            <a:r>
              <a:rPr b="1" lang="en-US" sz="2000">
                <a:solidFill>
                  <a:srgbClr val="000000"/>
                </a:solidFill>
                <a:latin typeface="Roboto"/>
                <a:ea typeface="Roboto"/>
                <a:cs typeface="Roboto"/>
                <a:sym typeface="Roboto"/>
              </a:rPr>
              <a:t>What to do…</a:t>
            </a:r>
            <a:endParaRPr b="1" sz="2000">
              <a:solidFill>
                <a:srgbClr val="000000"/>
              </a:solidFill>
              <a:latin typeface="Roboto"/>
              <a:ea typeface="Roboto"/>
              <a:cs typeface="Roboto"/>
              <a:sym typeface="Roboto"/>
            </a:endParaRPr>
          </a:p>
        </p:txBody>
      </p:sp>
      <p:sp>
        <p:nvSpPr>
          <p:cNvPr id="187" name="Shape 187"/>
          <p:cNvSpPr txBox="1"/>
          <p:nvPr/>
        </p:nvSpPr>
        <p:spPr>
          <a:xfrm>
            <a:off x="179512" y="1772816"/>
            <a:ext cx="7416824" cy="25545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Roboto"/>
                <a:ea typeface="Roboto"/>
                <a:cs typeface="Roboto"/>
                <a:sym typeface="Roboto"/>
              </a:rPr>
              <a:t>Case Study:</a:t>
            </a:r>
            <a:endParaRPr/>
          </a:p>
          <a:p>
            <a:pPr indent="-342900" lvl="1" marL="800100" marR="0" rtl="0" algn="l">
              <a:spcBef>
                <a:spcPts val="1200"/>
              </a:spcBef>
              <a:spcAft>
                <a:spcPts val="0"/>
              </a:spcAft>
              <a:buClr>
                <a:schemeClr val="dk1"/>
              </a:buClr>
              <a:buSzPts val="2400"/>
              <a:buFont typeface="Arial"/>
              <a:buChar char="•"/>
            </a:pPr>
            <a:r>
              <a:rPr b="0" i="0" lang="en-US" sz="2400" u="none" cap="none" strike="noStrike">
                <a:solidFill>
                  <a:schemeClr val="dk1"/>
                </a:solidFill>
                <a:latin typeface="Roboto"/>
                <a:ea typeface="Roboto"/>
                <a:cs typeface="Roboto"/>
                <a:sym typeface="Roboto"/>
              </a:rPr>
              <a:t>St. George FO – Zion Tiny Homes LLC</a:t>
            </a:r>
            <a:endParaRPr/>
          </a:p>
          <a:p>
            <a:pPr indent="-342900" lvl="2" marL="1257300" marR="0" rtl="0" algn="l">
              <a:spcBef>
                <a:spcPts val="1200"/>
              </a:spcBef>
              <a:spcAft>
                <a:spcPts val="0"/>
              </a:spcAft>
              <a:buClr>
                <a:schemeClr val="dk1"/>
              </a:buClr>
              <a:buSzPts val="2400"/>
              <a:buFont typeface="Courier New"/>
              <a:buChar char="o"/>
            </a:pPr>
            <a:r>
              <a:rPr b="0" i="0" lang="en-US" sz="2400" u="none" cap="none" strike="noStrike">
                <a:solidFill>
                  <a:schemeClr val="dk1"/>
                </a:solidFill>
                <a:latin typeface="Roboto"/>
                <a:ea typeface="Roboto"/>
                <a:cs typeface="Roboto"/>
                <a:sym typeface="Roboto"/>
              </a:rPr>
              <a:t>Dispersed camping</a:t>
            </a:r>
            <a:endParaRPr/>
          </a:p>
          <a:p>
            <a:pPr indent="-342900" lvl="2" marL="1257300" marR="0" rtl="0" algn="l">
              <a:spcBef>
                <a:spcPts val="1200"/>
              </a:spcBef>
              <a:spcAft>
                <a:spcPts val="0"/>
              </a:spcAft>
              <a:buClr>
                <a:schemeClr val="dk1"/>
              </a:buClr>
              <a:buSzPts val="2400"/>
              <a:buFont typeface="Courier New"/>
              <a:buChar char="o"/>
            </a:pPr>
            <a:r>
              <a:rPr b="0" i="0" lang="en-US" sz="2400" u="none" cap="none" strike="noStrike">
                <a:solidFill>
                  <a:schemeClr val="dk1"/>
                </a:solidFill>
                <a:latin typeface="Roboto"/>
                <a:ea typeface="Roboto"/>
                <a:cs typeface="Roboto"/>
                <a:sym typeface="Roboto"/>
              </a:rPr>
              <a:t>Limited to 14 days in any one location</a:t>
            </a:r>
            <a:endParaRPr/>
          </a:p>
          <a:p>
            <a:pPr indent="-342900" lvl="2" marL="1257300" marR="0" rtl="0" algn="l">
              <a:spcBef>
                <a:spcPts val="1200"/>
              </a:spcBef>
              <a:spcAft>
                <a:spcPts val="0"/>
              </a:spcAft>
              <a:buClr>
                <a:schemeClr val="dk1"/>
              </a:buClr>
              <a:buSzPts val="2400"/>
              <a:buFont typeface="Courier New"/>
              <a:buChar char="o"/>
            </a:pPr>
            <a:r>
              <a:rPr b="0" i="0" lang="en-US" sz="2400" u="none" cap="none" strike="noStrike">
                <a:solidFill>
                  <a:schemeClr val="dk1"/>
                </a:solidFill>
                <a:latin typeface="Roboto"/>
                <a:ea typeface="Roboto"/>
                <a:cs typeface="Roboto"/>
                <a:sym typeface="Roboto"/>
              </a:rPr>
              <a:t>SRP came before the plan </a:t>
            </a:r>
            <a:endParaRPr b="0" i="0" sz="2400" u="none" cap="none" strike="noStrike">
              <a:solidFill>
                <a:schemeClr val="dk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pic>
        <p:nvPicPr>
          <p:cNvPr descr="U.S department of interior Bureau of Land Management, Blm logo and graphic of Topographic lines in black and grey. " id="193" name="Shape 193"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94" name="Shape 194"/>
          <p:cNvSpPr txBox="1"/>
          <p:nvPr/>
        </p:nvSpPr>
        <p:spPr>
          <a:xfrm>
            <a:off x="179512" y="836712"/>
            <a:ext cx="8424936"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chemeClr val="dk1"/>
                </a:solidFill>
                <a:latin typeface="Roboto"/>
                <a:ea typeface="Roboto"/>
                <a:cs typeface="Roboto"/>
                <a:sym typeface="Roboto"/>
              </a:rPr>
              <a:t>Feedback</a:t>
            </a:r>
            <a:endParaRPr b="1" sz="4800">
              <a:solidFill>
                <a:schemeClr val="dk1"/>
              </a:solidFill>
              <a:latin typeface="Roboto"/>
              <a:ea typeface="Roboto"/>
              <a:cs typeface="Roboto"/>
              <a:sym typeface="Roboto"/>
            </a:endParaRPr>
          </a:p>
        </p:txBody>
      </p:sp>
      <p:sp>
        <p:nvSpPr>
          <p:cNvPr id="195" name="Shape 195"/>
          <p:cNvSpPr txBox="1"/>
          <p:nvPr/>
        </p:nvSpPr>
        <p:spPr>
          <a:xfrm>
            <a:off x="179512" y="1772816"/>
            <a:ext cx="8568952" cy="4493538"/>
          </a:xfrm>
          <a:prstGeom prst="rect">
            <a:avLst/>
          </a:prstGeom>
          <a:noFill/>
          <a:ln>
            <a:noFill/>
          </a:ln>
        </p:spPr>
        <p:txBody>
          <a:bodyPr anchorCtr="0" anchor="t" bIns="45700" lIns="91425" spcFirstLastPara="1" rIns="91425" wrap="square" tIns="45700">
            <a:noAutofit/>
          </a:bodyPr>
          <a:lstStyle/>
          <a:p>
            <a:pPr indent="-280988" lvl="0" marL="280988" marR="0" rtl="0" algn="l">
              <a:spcBef>
                <a:spcPts val="0"/>
              </a:spcBef>
              <a:spcAft>
                <a:spcPts val="0"/>
              </a:spcAft>
              <a:buNone/>
            </a:pPr>
            <a:r>
              <a:rPr lang="en-US" sz="2200">
                <a:solidFill>
                  <a:schemeClr val="dk1"/>
                </a:solidFill>
                <a:latin typeface="Calibri"/>
                <a:ea typeface="Calibri"/>
                <a:cs typeface="Calibri"/>
                <a:sym typeface="Calibri"/>
              </a:rPr>
              <a:t>1) BLM is undercutting similar operations on private property. 3% of gross is overly cheap and uncompetitive. </a:t>
            </a:r>
            <a:endParaRPr/>
          </a:p>
          <a:p>
            <a:pPr indent="-280988" lvl="0" marL="280988" marR="0" rtl="0" algn="l">
              <a:spcBef>
                <a:spcPts val="0"/>
              </a:spcBef>
              <a:spcAft>
                <a:spcPts val="0"/>
              </a:spcAft>
              <a:buNone/>
            </a:pPr>
            <a:r>
              <a:rPr lang="en-US" sz="2200">
                <a:solidFill>
                  <a:schemeClr val="dk1"/>
                </a:solidFill>
                <a:latin typeface="Calibri"/>
                <a:ea typeface="Calibri"/>
                <a:cs typeface="Calibri"/>
                <a:sym typeface="Calibri"/>
              </a:rPr>
              <a:t>2) Public doesn’t want to see commercial rentals when out mountain biking, ATV riding, trail running, camping, etc..</a:t>
            </a:r>
            <a:endParaRPr/>
          </a:p>
          <a:p>
            <a:pPr indent="-280988" lvl="0" marL="280988" marR="0" rtl="0" algn="l">
              <a:spcBef>
                <a:spcPts val="0"/>
              </a:spcBef>
              <a:spcAft>
                <a:spcPts val="0"/>
              </a:spcAft>
              <a:buNone/>
            </a:pPr>
            <a:r>
              <a:rPr lang="en-US" sz="2200">
                <a:solidFill>
                  <a:schemeClr val="dk1"/>
                </a:solidFill>
                <a:latin typeface="Calibri"/>
                <a:ea typeface="Calibri"/>
                <a:cs typeface="Calibri"/>
                <a:sym typeface="Calibri"/>
              </a:rPr>
              <a:t>3) The lodging rental is taking away dispersed camping opportunities that the public depends on.</a:t>
            </a:r>
            <a:endParaRPr/>
          </a:p>
          <a:p>
            <a:pPr indent="-280988" lvl="0" marL="280988" marR="0" rtl="0" algn="l">
              <a:spcBef>
                <a:spcPts val="0"/>
              </a:spcBef>
              <a:spcAft>
                <a:spcPts val="0"/>
              </a:spcAft>
              <a:buNone/>
            </a:pPr>
            <a:r>
              <a:rPr lang="en-US" sz="2200">
                <a:solidFill>
                  <a:schemeClr val="dk1"/>
                </a:solidFill>
                <a:latin typeface="Calibri"/>
                <a:ea typeface="Calibri"/>
                <a:cs typeface="Calibri"/>
                <a:sym typeface="Calibri"/>
              </a:rPr>
              <a:t>4) Public lands have been annexed by a municipality are particularly against this type of operation. </a:t>
            </a:r>
            <a:endParaRPr/>
          </a:p>
          <a:p>
            <a:pPr indent="-280988" lvl="0" marL="280988" marR="0" rtl="0" algn="l">
              <a:spcBef>
                <a:spcPts val="0"/>
              </a:spcBef>
              <a:spcAft>
                <a:spcPts val="0"/>
              </a:spcAft>
              <a:buNone/>
            </a:pPr>
            <a:r>
              <a:rPr lang="en-US" sz="2200">
                <a:solidFill>
                  <a:schemeClr val="dk1"/>
                </a:solidFill>
                <a:latin typeface="Calibri"/>
                <a:ea typeface="Calibri"/>
                <a:cs typeface="Calibri"/>
                <a:sym typeface="Calibri"/>
              </a:rPr>
              <a:t>5) Local and State municipalities are more equipped to regulate these operations, and may depend on fees and tax revenue (particularly in gateway communities).</a:t>
            </a:r>
            <a:endParaRPr/>
          </a:p>
          <a:p>
            <a:pPr indent="-280988" lvl="0" marL="280988" marR="0" rtl="0" algn="l">
              <a:spcBef>
                <a:spcPts val="0"/>
              </a:spcBef>
              <a:spcAft>
                <a:spcPts val="0"/>
              </a:spcAft>
              <a:buNone/>
            </a:pPr>
            <a:r>
              <a:rPr lang="en-US" sz="2200">
                <a:solidFill>
                  <a:schemeClr val="dk1"/>
                </a:solidFill>
                <a:latin typeface="Calibri"/>
                <a:ea typeface="Calibri"/>
                <a:cs typeface="Calibri"/>
                <a:sym typeface="Calibri"/>
              </a:rPr>
              <a:t>6) Local and State municipalities may be the end recipients of associated waste water/ sewage/ trash disposal.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pic>
        <p:nvPicPr>
          <p:cNvPr descr="U.S department of interior Bureau of Land Management, Blm logo and graphic of Topographic lines in black and grey. " id="200" name="Shape 200"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01" name="Shape 201"/>
          <p:cNvSpPr txBox="1"/>
          <p:nvPr/>
        </p:nvSpPr>
        <p:spPr>
          <a:xfrm>
            <a:off x="179512" y="836712"/>
            <a:ext cx="8424936"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rgbClr val="000000"/>
                </a:solidFill>
                <a:latin typeface="Roboto"/>
                <a:ea typeface="Roboto"/>
                <a:cs typeface="Roboto"/>
                <a:sym typeface="Roboto"/>
              </a:rPr>
              <a:t>Consider all factors</a:t>
            </a:r>
            <a:endParaRPr b="1" sz="2000">
              <a:solidFill>
                <a:srgbClr val="000000"/>
              </a:solidFill>
              <a:latin typeface="Roboto"/>
              <a:ea typeface="Roboto"/>
              <a:cs typeface="Roboto"/>
              <a:sym typeface="Roboto"/>
            </a:endParaRPr>
          </a:p>
        </p:txBody>
      </p:sp>
      <p:sp>
        <p:nvSpPr>
          <p:cNvPr id="202" name="Shape 202"/>
          <p:cNvSpPr txBox="1"/>
          <p:nvPr/>
        </p:nvSpPr>
        <p:spPr>
          <a:xfrm>
            <a:off x="179512" y="1772816"/>
            <a:ext cx="8424936" cy="4647426"/>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Roboto"/>
                <a:ea typeface="Roboto"/>
                <a:cs typeface="Roboto"/>
                <a:sym typeface="Roboto"/>
              </a:rPr>
              <a:t>Competition with private landowners</a:t>
            </a:r>
            <a:endParaRPr/>
          </a:p>
          <a:p>
            <a:pPr indent="-342900" lvl="0" marL="342900" marR="0" rtl="0" algn="l">
              <a:spcBef>
                <a:spcPts val="1200"/>
              </a:spcBef>
              <a:spcAft>
                <a:spcPts val="0"/>
              </a:spcAft>
              <a:buClr>
                <a:schemeClr val="dk1"/>
              </a:buClr>
              <a:buSzPts val="2400"/>
              <a:buFont typeface="Arial"/>
              <a:buChar char="•"/>
            </a:pPr>
            <a:r>
              <a:rPr lang="en-US" sz="2400">
                <a:solidFill>
                  <a:schemeClr val="dk1"/>
                </a:solidFill>
                <a:latin typeface="Roboto"/>
                <a:ea typeface="Roboto"/>
                <a:cs typeface="Roboto"/>
                <a:sym typeface="Roboto"/>
              </a:rPr>
              <a:t>Competition with local governments</a:t>
            </a:r>
            <a:endParaRPr/>
          </a:p>
          <a:p>
            <a:pPr indent="-342900" lvl="0" marL="342900" marR="0" rtl="0" algn="l">
              <a:spcBef>
                <a:spcPts val="1200"/>
              </a:spcBef>
              <a:spcAft>
                <a:spcPts val="0"/>
              </a:spcAft>
              <a:buClr>
                <a:schemeClr val="dk1"/>
              </a:buClr>
              <a:buSzPts val="2400"/>
              <a:buFont typeface="Arial"/>
              <a:buChar char="•"/>
            </a:pPr>
            <a:r>
              <a:rPr lang="en-US" sz="2400">
                <a:solidFill>
                  <a:schemeClr val="dk1"/>
                </a:solidFill>
                <a:latin typeface="Roboto"/>
                <a:ea typeface="Roboto"/>
                <a:cs typeface="Roboto"/>
                <a:sym typeface="Roboto"/>
              </a:rPr>
              <a:t>Complete NEPA 1</a:t>
            </a:r>
            <a:r>
              <a:rPr baseline="30000" lang="en-US" sz="2400">
                <a:solidFill>
                  <a:schemeClr val="dk1"/>
                </a:solidFill>
                <a:latin typeface="Roboto"/>
                <a:ea typeface="Roboto"/>
                <a:cs typeface="Roboto"/>
                <a:sym typeface="Roboto"/>
              </a:rPr>
              <a:t>st</a:t>
            </a:r>
            <a:r>
              <a:rPr lang="en-US" sz="2400">
                <a:solidFill>
                  <a:schemeClr val="dk1"/>
                </a:solidFill>
                <a:latin typeface="Roboto"/>
                <a:ea typeface="Roboto"/>
                <a:cs typeface="Roboto"/>
                <a:sym typeface="Roboto"/>
              </a:rPr>
              <a:t>… then… consider SRP 2</a:t>
            </a:r>
            <a:r>
              <a:rPr baseline="30000" lang="en-US" sz="2400">
                <a:solidFill>
                  <a:schemeClr val="dk1"/>
                </a:solidFill>
                <a:latin typeface="Roboto"/>
                <a:ea typeface="Roboto"/>
                <a:cs typeface="Roboto"/>
                <a:sym typeface="Roboto"/>
              </a:rPr>
              <a:t>nd</a:t>
            </a:r>
            <a:r>
              <a:rPr lang="en-US" sz="2400">
                <a:solidFill>
                  <a:schemeClr val="dk1"/>
                </a:solidFill>
                <a:latin typeface="Roboto"/>
                <a:ea typeface="Roboto"/>
                <a:cs typeface="Roboto"/>
                <a:sym typeface="Roboto"/>
              </a:rPr>
              <a:t> </a:t>
            </a:r>
            <a:endParaRPr/>
          </a:p>
          <a:p>
            <a:pPr indent="-342900" lvl="0" marL="342900" marR="0" rtl="0" algn="l">
              <a:spcBef>
                <a:spcPts val="1200"/>
              </a:spcBef>
              <a:spcAft>
                <a:spcPts val="0"/>
              </a:spcAft>
              <a:buClr>
                <a:schemeClr val="dk1"/>
              </a:buClr>
              <a:buSzPts val="2400"/>
              <a:buFont typeface="Arial"/>
              <a:buChar char="•"/>
            </a:pPr>
            <a:r>
              <a:rPr lang="en-US" sz="2400">
                <a:solidFill>
                  <a:schemeClr val="dk1"/>
                </a:solidFill>
                <a:latin typeface="Roboto"/>
                <a:ea typeface="Roboto"/>
                <a:cs typeface="Roboto"/>
                <a:sym typeface="Roboto"/>
              </a:rPr>
              <a:t>14 day stay limit, or Land &amp; Realty 2920 permit</a:t>
            </a:r>
            <a:endParaRPr/>
          </a:p>
          <a:p>
            <a:pPr indent="-342900" lvl="0" marL="342900" marR="0" rtl="0" algn="l">
              <a:spcBef>
                <a:spcPts val="1200"/>
              </a:spcBef>
              <a:spcAft>
                <a:spcPts val="0"/>
              </a:spcAft>
              <a:buClr>
                <a:schemeClr val="dk1"/>
              </a:buClr>
              <a:buSzPts val="2400"/>
              <a:buFont typeface="Arial"/>
              <a:buChar char="•"/>
            </a:pPr>
            <a:r>
              <a:rPr lang="en-US" sz="2400">
                <a:solidFill>
                  <a:schemeClr val="dk1"/>
                </a:solidFill>
                <a:latin typeface="Roboto"/>
                <a:ea typeface="Roboto"/>
                <a:cs typeface="Roboto"/>
                <a:sym typeface="Roboto"/>
              </a:rPr>
              <a:t>1 year permits to start</a:t>
            </a:r>
            <a:endParaRPr/>
          </a:p>
          <a:p>
            <a:pPr indent="0" lvl="0" marL="0" marR="0" rtl="0" algn="l">
              <a:spcBef>
                <a:spcPts val="1200"/>
              </a:spcBef>
              <a:spcAft>
                <a:spcPts val="0"/>
              </a:spcAft>
              <a:buNone/>
            </a:pPr>
            <a:r>
              <a:t/>
            </a:r>
            <a:endParaRPr sz="2400">
              <a:solidFill>
                <a:schemeClr val="dk1"/>
              </a:solidFill>
              <a:latin typeface="Roboto"/>
              <a:ea typeface="Roboto"/>
              <a:cs typeface="Roboto"/>
              <a:sym typeface="Roboto"/>
            </a:endParaRPr>
          </a:p>
          <a:p>
            <a:pPr indent="0" lvl="0" marL="0" marR="0" rtl="0" algn="l">
              <a:spcBef>
                <a:spcPts val="1200"/>
              </a:spcBef>
              <a:spcAft>
                <a:spcPts val="0"/>
              </a:spcAft>
              <a:buNone/>
            </a:pPr>
            <a:r>
              <a:rPr lang="en-US" sz="2400">
                <a:solidFill>
                  <a:schemeClr val="dk1"/>
                </a:solidFill>
                <a:latin typeface="Roboto"/>
                <a:ea typeface="Roboto"/>
                <a:cs typeface="Roboto"/>
                <a:sym typeface="Roboto"/>
              </a:rPr>
              <a:t>Effects on: </a:t>
            </a:r>
            <a:endParaRPr/>
          </a:p>
          <a:p>
            <a:pPr indent="-342900" lvl="0" marL="342900" marR="0" rtl="0" algn="l">
              <a:spcBef>
                <a:spcPts val="1200"/>
              </a:spcBef>
              <a:spcAft>
                <a:spcPts val="0"/>
              </a:spcAft>
              <a:buClr>
                <a:schemeClr val="dk1"/>
              </a:buClr>
              <a:buSzPts val="2400"/>
              <a:buFont typeface="Arial"/>
              <a:buChar char="•"/>
            </a:pPr>
            <a:r>
              <a:rPr lang="en-US" sz="2400">
                <a:solidFill>
                  <a:schemeClr val="dk1"/>
                </a:solidFill>
                <a:latin typeface="Roboto"/>
                <a:ea typeface="Roboto"/>
                <a:cs typeface="Roboto"/>
                <a:sym typeface="Roboto"/>
              </a:rPr>
              <a:t>Visual Resources</a:t>
            </a:r>
            <a:endParaRPr/>
          </a:p>
          <a:p>
            <a:pPr indent="-342900" lvl="0" marL="342900" marR="0" rtl="0" algn="l">
              <a:spcBef>
                <a:spcPts val="1200"/>
              </a:spcBef>
              <a:spcAft>
                <a:spcPts val="0"/>
              </a:spcAft>
              <a:buClr>
                <a:schemeClr val="dk1"/>
              </a:buClr>
              <a:buSzPts val="2400"/>
              <a:buFont typeface="Arial"/>
              <a:buChar char="•"/>
            </a:pPr>
            <a:r>
              <a:rPr lang="en-US" sz="2400" u="sng">
                <a:solidFill>
                  <a:schemeClr val="dk1"/>
                </a:solidFill>
                <a:latin typeface="Roboto"/>
                <a:ea typeface="Roboto"/>
                <a:cs typeface="Roboto"/>
                <a:sym typeface="Roboto"/>
              </a:rPr>
              <a:t>Recreation Setting Characteristics</a:t>
            </a:r>
            <a:endParaRPr sz="2400" u="sng">
              <a:solidFill>
                <a:schemeClr val="dk1"/>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pic>
        <p:nvPicPr>
          <p:cNvPr descr="U.S department of interior Bureau of Land Management, Blm logo and graphic of Topographic lines in black and grey. " id="207" name="Shape 207"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208" name="Shape 208"/>
          <p:cNvPicPr preferRelativeResize="0"/>
          <p:nvPr/>
        </p:nvPicPr>
        <p:blipFill rotWithShape="1">
          <a:blip r:embed="rId4">
            <a:alphaModFix/>
          </a:blip>
          <a:srcRect b="0" l="0" r="0" t="0"/>
          <a:stretch/>
        </p:blipFill>
        <p:spPr>
          <a:xfrm>
            <a:off x="392657" y="1426290"/>
            <a:ext cx="7998645" cy="40054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pic>
        <p:nvPicPr>
          <p:cNvPr descr="U.S department of interior Bureau of Land Management, Blm logo and graphic of Topographic lines in black and grey. " id="99" name="Shape 99"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00" name="Shape 100"/>
          <p:cNvSpPr txBox="1"/>
          <p:nvPr/>
        </p:nvSpPr>
        <p:spPr>
          <a:xfrm>
            <a:off x="179512" y="836712"/>
            <a:ext cx="8424936"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chemeClr val="dk1"/>
                </a:solidFill>
                <a:latin typeface="Roboto"/>
                <a:ea typeface="Roboto"/>
                <a:cs typeface="Roboto"/>
                <a:sym typeface="Roboto"/>
              </a:rPr>
              <a:t>What are they?</a:t>
            </a:r>
            <a:endParaRPr b="1" sz="4800">
              <a:solidFill>
                <a:schemeClr val="dk1"/>
              </a:solidFill>
              <a:latin typeface="Roboto"/>
              <a:ea typeface="Roboto"/>
              <a:cs typeface="Roboto"/>
              <a:sym typeface="Roboto"/>
            </a:endParaRPr>
          </a:p>
        </p:txBody>
      </p:sp>
      <p:pic>
        <p:nvPicPr>
          <p:cNvPr id="101" name="Shape 101"/>
          <p:cNvPicPr preferRelativeResize="0"/>
          <p:nvPr/>
        </p:nvPicPr>
        <p:blipFill rotWithShape="1">
          <a:blip r:embed="rId4">
            <a:alphaModFix/>
          </a:blip>
          <a:srcRect b="0" l="0" r="0" t="0"/>
          <a:stretch/>
        </p:blipFill>
        <p:spPr>
          <a:xfrm>
            <a:off x="755576" y="1667709"/>
            <a:ext cx="7481422" cy="51786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pic>
        <p:nvPicPr>
          <p:cNvPr descr="U.S department of interior Bureau of Land Management, Blm logo and graphic of Topographic lines in black and grey. " id="106" name="Shape 106"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07" name="Shape 107"/>
          <p:cNvSpPr txBox="1"/>
          <p:nvPr/>
        </p:nvSpPr>
        <p:spPr>
          <a:xfrm>
            <a:off x="179512" y="836712"/>
            <a:ext cx="8424936"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chemeClr val="dk1"/>
                </a:solidFill>
                <a:latin typeface="Roboto"/>
                <a:ea typeface="Roboto"/>
                <a:cs typeface="Roboto"/>
                <a:sym typeface="Roboto"/>
              </a:rPr>
              <a:t>What are they?</a:t>
            </a:r>
            <a:endParaRPr b="1" sz="4800">
              <a:solidFill>
                <a:schemeClr val="dk1"/>
              </a:solidFill>
              <a:latin typeface="Roboto"/>
              <a:ea typeface="Roboto"/>
              <a:cs typeface="Roboto"/>
              <a:sym typeface="Roboto"/>
            </a:endParaRPr>
          </a:p>
        </p:txBody>
      </p:sp>
      <p:pic>
        <p:nvPicPr>
          <p:cNvPr id="108" name="Shape 108"/>
          <p:cNvPicPr preferRelativeResize="0"/>
          <p:nvPr/>
        </p:nvPicPr>
        <p:blipFill rotWithShape="1">
          <a:blip r:embed="rId4">
            <a:alphaModFix/>
          </a:blip>
          <a:srcRect b="0" l="0" r="0" t="0"/>
          <a:stretch/>
        </p:blipFill>
        <p:spPr>
          <a:xfrm>
            <a:off x="1105699" y="1986920"/>
            <a:ext cx="6932601" cy="485435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pic>
        <p:nvPicPr>
          <p:cNvPr descr="U.S department of interior Bureau of Land Management, Blm logo and graphic of Topographic lines in black and grey. " id="113" name="Shape 113"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14" name="Shape 114"/>
          <p:cNvSpPr txBox="1"/>
          <p:nvPr/>
        </p:nvSpPr>
        <p:spPr>
          <a:xfrm>
            <a:off x="179512" y="836712"/>
            <a:ext cx="8424936"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chemeClr val="dk1"/>
                </a:solidFill>
                <a:latin typeface="Roboto"/>
                <a:ea typeface="Roboto"/>
                <a:cs typeface="Roboto"/>
                <a:sym typeface="Roboto"/>
              </a:rPr>
              <a:t>What are they?</a:t>
            </a:r>
            <a:endParaRPr b="1" sz="4800">
              <a:solidFill>
                <a:schemeClr val="dk1"/>
              </a:solidFill>
              <a:latin typeface="Roboto"/>
              <a:ea typeface="Roboto"/>
              <a:cs typeface="Roboto"/>
              <a:sym typeface="Roboto"/>
            </a:endParaRPr>
          </a:p>
        </p:txBody>
      </p:sp>
      <p:pic>
        <p:nvPicPr>
          <p:cNvPr id="115" name="Shape 115"/>
          <p:cNvPicPr preferRelativeResize="0"/>
          <p:nvPr/>
        </p:nvPicPr>
        <p:blipFill rotWithShape="1">
          <a:blip r:embed="rId4">
            <a:alphaModFix/>
          </a:blip>
          <a:srcRect b="0" l="0" r="0" t="0"/>
          <a:stretch/>
        </p:blipFill>
        <p:spPr>
          <a:xfrm>
            <a:off x="962962" y="1721002"/>
            <a:ext cx="6993414" cy="503213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pic>
        <p:nvPicPr>
          <p:cNvPr descr="U.S department of interior Bureau of Land Management, Blm logo and graphic of Topographic lines in black and grey. " id="120" name="Shape 120"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21" name="Shape 121"/>
          <p:cNvSpPr txBox="1"/>
          <p:nvPr/>
        </p:nvSpPr>
        <p:spPr>
          <a:xfrm>
            <a:off x="179512" y="836712"/>
            <a:ext cx="8424936"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chemeClr val="dk1"/>
                </a:solidFill>
                <a:latin typeface="Roboto"/>
                <a:ea typeface="Roboto"/>
                <a:cs typeface="Roboto"/>
                <a:sym typeface="Roboto"/>
              </a:rPr>
              <a:t>Who’s responsible?</a:t>
            </a:r>
            <a:endParaRPr b="1" sz="4800">
              <a:solidFill>
                <a:schemeClr val="dk1"/>
              </a:solidFill>
              <a:latin typeface="Roboto"/>
              <a:ea typeface="Roboto"/>
              <a:cs typeface="Roboto"/>
              <a:sym typeface="Roboto"/>
            </a:endParaRPr>
          </a:p>
        </p:txBody>
      </p:sp>
      <p:pic>
        <p:nvPicPr>
          <p:cNvPr id="122" name="Shape 122"/>
          <p:cNvPicPr preferRelativeResize="0"/>
          <p:nvPr/>
        </p:nvPicPr>
        <p:blipFill rotWithShape="1">
          <a:blip r:embed="rId4">
            <a:alphaModFix/>
          </a:blip>
          <a:srcRect b="0" l="0" r="0" t="1321"/>
          <a:stretch/>
        </p:blipFill>
        <p:spPr>
          <a:xfrm>
            <a:off x="92990" y="1916832"/>
            <a:ext cx="8936109" cy="4536504"/>
          </a:xfrm>
          <a:prstGeom prst="rect">
            <a:avLst/>
          </a:prstGeom>
          <a:noFill/>
          <a:ln>
            <a:noFill/>
          </a:ln>
        </p:spPr>
      </p:pic>
      <p:sp>
        <p:nvSpPr>
          <p:cNvPr id="123" name="Shape 123"/>
          <p:cNvSpPr/>
          <p:nvPr/>
        </p:nvSpPr>
        <p:spPr>
          <a:xfrm>
            <a:off x="1475656" y="2060848"/>
            <a:ext cx="6048672" cy="2520280"/>
          </a:xfrm>
          <a:prstGeom prst="roundRect">
            <a:avLst>
              <a:gd fmla="val 16667" name="adj"/>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pic>
        <p:nvPicPr>
          <p:cNvPr descr="U.S department of interior Bureau of Land Management, Blm logo and graphic of Topographic lines in black and grey. " id="128" name="Shape 128"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29" name="Shape 129"/>
          <p:cNvSpPr txBox="1"/>
          <p:nvPr/>
        </p:nvSpPr>
        <p:spPr>
          <a:xfrm>
            <a:off x="179512" y="836712"/>
            <a:ext cx="8424936"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chemeClr val="dk1"/>
                </a:solidFill>
                <a:latin typeface="Roboto"/>
                <a:ea typeface="Roboto"/>
                <a:cs typeface="Roboto"/>
                <a:sym typeface="Roboto"/>
              </a:rPr>
              <a:t>Who’s responsible?</a:t>
            </a:r>
            <a:endParaRPr b="1" sz="4800">
              <a:solidFill>
                <a:schemeClr val="dk1"/>
              </a:solidFill>
              <a:latin typeface="Roboto"/>
              <a:ea typeface="Roboto"/>
              <a:cs typeface="Roboto"/>
              <a:sym typeface="Roboto"/>
            </a:endParaRPr>
          </a:p>
        </p:txBody>
      </p:sp>
      <p:pic>
        <p:nvPicPr>
          <p:cNvPr id="130" name="Shape 130"/>
          <p:cNvPicPr preferRelativeResize="0"/>
          <p:nvPr/>
        </p:nvPicPr>
        <p:blipFill rotWithShape="1">
          <a:blip r:embed="rId4">
            <a:alphaModFix/>
          </a:blip>
          <a:srcRect b="0" l="0" r="0" t="0"/>
          <a:stretch/>
        </p:blipFill>
        <p:spPr>
          <a:xfrm>
            <a:off x="959336" y="1667709"/>
            <a:ext cx="7225327" cy="5114472"/>
          </a:xfrm>
          <a:prstGeom prst="rect">
            <a:avLst/>
          </a:prstGeom>
          <a:noFill/>
          <a:ln>
            <a:noFill/>
          </a:ln>
        </p:spPr>
      </p:pic>
      <p:sp>
        <p:nvSpPr>
          <p:cNvPr id="131" name="Shape 131"/>
          <p:cNvSpPr/>
          <p:nvPr/>
        </p:nvSpPr>
        <p:spPr>
          <a:xfrm>
            <a:off x="1367644" y="3140968"/>
            <a:ext cx="6048672" cy="2300444"/>
          </a:xfrm>
          <a:prstGeom prst="roundRect">
            <a:avLst>
              <a:gd fmla="val 16667" name="adj"/>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Shape 132"/>
          <p:cNvSpPr/>
          <p:nvPr/>
        </p:nvSpPr>
        <p:spPr>
          <a:xfrm>
            <a:off x="1367644" y="5517231"/>
            <a:ext cx="6048672" cy="1302859"/>
          </a:xfrm>
          <a:prstGeom prst="roundRect">
            <a:avLst>
              <a:gd fmla="val 16667" name="adj"/>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pic>
        <p:nvPicPr>
          <p:cNvPr descr="U.S department of interior Bureau of Land Management, Blm logo and graphic of Topographic lines in black and grey. " id="137" name="Shape 137"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38" name="Shape 138"/>
          <p:cNvSpPr txBox="1"/>
          <p:nvPr/>
        </p:nvSpPr>
        <p:spPr>
          <a:xfrm>
            <a:off x="179512" y="836712"/>
            <a:ext cx="8424936"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chemeClr val="dk1"/>
                </a:solidFill>
                <a:latin typeface="Roboto"/>
                <a:ea typeface="Roboto"/>
                <a:cs typeface="Roboto"/>
                <a:sym typeface="Roboto"/>
              </a:rPr>
              <a:t>Who’s responsible?</a:t>
            </a:r>
            <a:endParaRPr b="1" sz="4800">
              <a:solidFill>
                <a:schemeClr val="dk1"/>
              </a:solidFill>
              <a:latin typeface="Roboto"/>
              <a:ea typeface="Roboto"/>
              <a:cs typeface="Roboto"/>
              <a:sym typeface="Roboto"/>
            </a:endParaRPr>
          </a:p>
        </p:txBody>
      </p:sp>
      <p:pic>
        <p:nvPicPr>
          <p:cNvPr id="139" name="Shape 139"/>
          <p:cNvPicPr preferRelativeResize="0"/>
          <p:nvPr/>
        </p:nvPicPr>
        <p:blipFill rotWithShape="1">
          <a:blip r:embed="rId4">
            <a:alphaModFix/>
          </a:blip>
          <a:srcRect b="0" l="0" r="0" t="0"/>
          <a:stretch/>
        </p:blipFill>
        <p:spPr>
          <a:xfrm>
            <a:off x="662101" y="1667710"/>
            <a:ext cx="7937700" cy="4929644"/>
          </a:xfrm>
          <a:prstGeom prst="rect">
            <a:avLst/>
          </a:prstGeom>
          <a:noFill/>
          <a:ln>
            <a:noFill/>
          </a:ln>
        </p:spPr>
      </p:pic>
      <p:sp>
        <p:nvSpPr>
          <p:cNvPr id="140" name="Shape 140"/>
          <p:cNvSpPr/>
          <p:nvPr/>
        </p:nvSpPr>
        <p:spPr>
          <a:xfrm>
            <a:off x="2267744" y="5373216"/>
            <a:ext cx="6480720" cy="1224138"/>
          </a:xfrm>
          <a:prstGeom prst="roundRect">
            <a:avLst>
              <a:gd fmla="val 16667" name="adj"/>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pic>
        <p:nvPicPr>
          <p:cNvPr descr="U.S department of interior Bureau of Land Management, Blm logo and graphic of Topographic lines in black and grey. " id="146" name="Shape 146"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47" name="Shape 147"/>
          <p:cNvSpPr txBox="1"/>
          <p:nvPr/>
        </p:nvSpPr>
        <p:spPr>
          <a:xfrm>
            <a:off x="179512" y="836712"/>
            <a:ext cx="8424936"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rgbClr val="000000"/>
                </a:solidFill>
                <a:latin typeface="Roboto"/>
                <a:ea typeface="Roboto"/>
                <a:cs typeface="Roboto"/>
                <a:sym typeface="Roboto"/>
              </a:rPr>
              <a:t>What to do… </a:t>
            </a:r>
            <a:r>
              <a:rPr b="1" lang="en-US" sz="3600">
                <a:solidFill>
                  <a:srgbClr val="000000"/>
                </a:solidFill>
                <a:latin typeface="Roboto"/>
                <a:ea typeface="Roboto"/>
                <a:cs typeface="Roboto"/>
                <a:sym typeface="Roboto"/>
              </a:rPr>
              <a:t>What to do... </a:t>
            </a:r>
            <a:r>
              <a:rPr b="1" lang="en-US" sz="2000">
                <a:solidFill>
                  <a:srgbClr val="000000"/>
                </a:solidFill>
                <a:latin typeface="Roboto"/>
                <a:ea typeface="Roboto"/>
                <a:cs typeface="Roboto"/>
                <a:sym typeface="Roboto"/>
              </a:rPr>
              <a:t>What to do…</a:t>
            </a:r>
            <a:endParaRPr b="1" sz="2000">
              <a:solidFill>
                <a:srgbClr val="000000"/>
              </a:solidFill>
              <a:latin typeface="Roboto"/>
              <a:ea typeface="Roboto"/>
              <a:cs typeface="Roboto"/>
              <a:sym typeface="Roboto"/>
            </a:endParaRPr>
          </a:p>
        </p:txBody>
      </p:sp>
      <p:sp>
        <p:nvSpPr>
          <p:cNvPr id="148" name="Shape 148"/>
          <p:cNvSpPr txBox="1"/>
          <p:nvPr/>
        </p:nvSpPr>
        <p:spPr>
          <a:xfrm>
            <a:off x="179512" y="1772816"/>
            <a:ext cx="8568952" cy="3077766"/>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400"/>
              <a:buFont typeface="Roboto"/>
              <a:buAutoNum type="arabicPeriod"/>
            </a:pPr>
            <a:r>
              <a:rPr lang="en-US" sz="2400">
                <a:solidFill>
                  <a:schemeClr val="dk1"/>
                </a:solidFill>
                <a:latin typeface="Roboto"/>
                <a:ea typeface="Roboto"/>
                <a:cs typeface="Roboto"/>
                <a:sym typeface="Roboto"/>
              </a:rPr>
              <a:t>Find the activity</a:t>
            </a:r>
            <a:endParaRPr/>
          </a:p>
          <a:p>
            <a:pPr indent="-457200" lvl="1" marL="914400" marR="0" rtl="0" algn="l">
              <a:spcBef>
                <a:spcPts val="1200"/>
              </a:spcBef>
              <a:spcAft>
                <a:spcPts val="0"/>
              </a:spcAft>
              <a:buClr>
                <a:schemeClr val="dk1"/>
              </a:buClr>
              <a:buSzPts val="2400"/>
              <a:buFont typeface="Arial"/>
              <a:buChar char="•"/>
            </a:pPr>
            <a:r>
              <a:rPr b="0" i="0" lang="en-US" sz="2400" u="none" cap="none" strike="noStrike">
                <a:solidFill>
                  <a:schemeClr val="dk1"/>
                </a:solidFill>
                <a:latin typeface="Roboto"/>
                <a:ea typeface="Roboto"/>
                <a:cs typeface="Roboto"/>
                <a:sym typeface="Roboto"/>
              </a:rPr>
              <a:t>Word of mouth, online resources, other permittees.</a:t>
            </a:r>
            <a:endParaRPr/>
          </a:p>
          <a:p>
            <a:pPr indent="-457200" lvl="1" marL="457200" marR="0" rtl="0" algn="l">
              <a:spcBef>
                <a:spcPts val="1200"/>
              </a:spcBef>
              <a:spcAft>
                <a:spcPts val="0"/>
              </a:spcAft>
              <a:buNone/>
            </a:pPr>
            <a:r>
              <a:rPr b="0" i="0" lang="en-US" sz="2400" u="none" cap="none" strike="noStrike">
                <a:solidFill>
                  <a:schemeClr val="dk1"/>
                </a:solidFill>
                <a:latin typeface="Roboto"/>
                <a:ea typeface="Roboto"/>
                <a:cs typeface="Roboto"/>
                <a:sym typeface="Roboto"/>
              </a:rPr>
              <a:t>2. Determine if this is recreation related</a:t>
            </a:r>
            <a:endParaRPr/>
          </a:p>
          <a:p>
            <a:pPr indent="-152400" lvl="1" marL="457200" marR="0" rtl="0" algn="l">
              <a:spcBef>
                <a:spcPts val="1200"/>
              </a:spcBef>
              <a:spcAft>
                <a:spcPts val="0"/>
              </a:spcAft>
              <a:buClr>
                <a:schemeClr val="dk1"/>
              </a:buClr>
              <a:buSzPts val="2400"/>
              <a:buFont typeface="Arial"/>
              <a:buChar char="•"/>
            </a:pPr>
            <a:r>
              <a:rPr b="0" i="0" lang="en-US" sz="2400" u="none" cap="none" strike="noStrike">
                <a:solidFill>
                  <a:schemeClr val="dk1"/>
                </a:solidFill>
                <a:latin typeface="Roboto"/>
                <a:ea typeface="Roboto"/>
                <a:cs typeface="Roboto"/>
                <a:sym typeface="Roboto"/>
              </a:rPr>
              <a:t>	Lands &amp; Realty? Filming?</a:t>
            </a:r>
            <a:endParaRPr/>
          </a:p>
          <a:p>
            <a:pPr indent="-457200" lvl="1" marL="457200" marR="0" rtl="0" algn="l">
              <a:spcBef>
                <a:spcPts val="1200"/>
              </a:spcBef>
              <a:spcAft>
                <a:spcPts val="0"/>
              </a:spcAft>
              <a:buNone/>
            </a:pPr>
            <a:r>
              <a:rPr b="0" i="0" lang="en-US" sz="2400" u="none" cap="none" strike="noStrike">
                <a:solidFill>
                  <a:schemeClr val="dk1"/>
                </a:solidFill>
                <a:latin typeface="Roboto"/>
                <a:ea typeface="Roboto"/>
                <a:cs typeface="Roboto"/>
                <a:sym typeface="Roboto"/>
              </a:rPr>
              <a:t>3. Is this is something you would issue and SRP for?</a:t>
            </a:r>
            <a:endParaRPr/>
          </a:p>
          <a:p>
            <a:pPr indent="-152400" lvl="1" marL="457200" marR="0" rtl="0" algn="l">
              <a:spcBef>
                <a:spcPts val="1200"/>
              </a:spcBef>
              <a:spcAft>
                <a:spcPts val="0"/>
              </a:spcAft>
              <a:buClr>
                <a:schemeClr val="dk1"/>
              </a:buClr>
              <a:buSzPts val="2400"/>
              <a:buFont typeface="Arial"/>
              <a:buChar char="•"/>
            </a:pPr>
            <a:r>
              <a:rPr b="0" i="0" lang="en-US" sz="2400" u="none" cap="none" strike="noStrike">
                <a:solidFill>
                  <a:schemeClr val="dk1"/>
                </a:solidFill>
                <a:latin typeface="Roboto"/>
                <a:ea typeface="Roboto"/>
                <a:cs typeface="Roboto"/>
                <a:sym typeface="Roboto"/>
              </a:rPr>
              <a:t>Casual use?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pic>
        <p:nvPicPr>
          <p:cNvPr descr="U.S department of interior Bureau of Land Management, Blm logo and graphic of Topographic lines in black and grey. " id="154" name="Shape 154"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55" name="Shape 155"/>
          <p:cNvSpPr txBox="1"/>
          <p:nvPr/>
        </p:nvSpPr>
        <p:spPr>
          <a:xfrm>
            <a:off x="179512" y="836712"/>
            <a:ext cx="8424936"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rgbClr val="000000"/>
                </a:solidFill>
                <a:latin typeface="Roboto"/>
                <a:ea typeface="Roboto"/>
                <a:cs typeface="Roboto"/>
                <a:sym typeface="Roboto"/>
              </a:rPr>
              <a:t>Now a word from our Sponsor</a:t>
            </a:r>
            <a:endParaRPr b="1" sz="2000">
              <a:solidFill>
                <a:srgbClr val="000000"/>
              </a:solidFill>
              <a:latin typeface="Roboto"/>
              <a:ea typeface="Roboto"/>
              <a:cs typeface="Roboto"/>
              <a:sym typeface="Roboto"/>
            </a:endParaRPr>
          </a:p>
        </p:txBody>
      </p:sp>
      <p:sp>
        <p:nvSpPr>
          <p:cNvPr id="156" name="Shape 156"/>
          <p:cNvSpPr txBox="1"/>
          <p:nvPr/>
        </p:nvSpPr>
        <p:spPr>
          <a:xfrm>
            <a:off x="179512" y="1772816"/>
            <a:ext cx="8568952" cy="46474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Roboto"/>
                <a:ea typeface="Roboto"/>
                <a:cs typeface="Roboto"/>
                <a:sym typeface="Roboto"/>
              </a:rPr>
              <a:t>Why do we issue SRPs?</a:t>
            </a:r>
            <a:endParaRPr/>
          </a:p>
          <a:p>
            <a:pPr indent="-457200" lvl="0" marL="457200" marR="0" rtl="0" algn="l">
              <a:spcBef>
                <a:spcPts val="1200"/>
              </a:spcBef>
              <a:spcAft>
                <a:spcPts val="0"/>
              </a:spcAft>
              <a:buClr>
                <a:schemeClr val="dk1"/>
              </a:buClr>
              <a:buSzPts val="2400"/>
              <a:buFont typeface="Noto Sans Symbols"/>
              <a:buChar char="❖"/>
            </a:pPr>
            <a:r>
              <a:rPr lang="en-US" sz="2400">
                <a:solidFill>
                  <a:schemeClr val="dk1"/>
                </a:solidFill>
                <a:latin typeface="Roboto"/>
                <a:ea typeface="Roboto"/>
                <a:cs typeface="Roboto"/>
                <a:sym typeface="Roboto"/>
              </a:rPr>
              <a:t>Support recreation planning goals.</a:t>
            </a:r>
            <a:endParaRPr sz="2400">
              <a:solidFill>
                <a:schemeClr val="dk1"/>
              </a:solidFill>
              <a:latin typeface="Roboto"/>
              <a:ea typeface="Roboto"/>
              <a:cs typeface="Roboto"/>
              <a:sym typeface="Roboto"/>
            </a:endParaRPr>
          </a:p>
          <a:p>
            <a:pPr indent="-457200" lvl="0" marL="457200" marR="0" rtl="0" algn="l">
              <a:spcBef>
                <a:spcPts val="1200"/>
              </a:spcBef>
              <a:spcAft>
                <a:spcPts val="0"/>
              </a:spcAft>
              <a:buClr>
                <a:schemeClr val="dk1"/>
              </a:buClr>
              <a:buSzPts val="2400"/>
              <a:buFont typeface="Noto Sans Symbols"/>
              <a:buChar char="❖"/>
            </a:pPr>
            <a:r>
              <a:rPr lang="en-US" sz="2400">
                <a:solidFill>
                  <a:schemeClr val="dk1"/>
                </a:solidFill>
                <a:latin typeface="Roboto"/>
                <a:ea typeface="Roboto"/>
                <a:cs typeface="Roboto"/>
                <a:sym typeface="Roboto"/>
              </a:rPr>
              <a:t>Manage visitor use.</a:t>
            </a:r>
            <a:endParaRPr/>
          </a:p>
          <a:p>
            <a:pPr indent="-457200" lvl="0" marL="457200" marR="0" rtl="0" algn="l">
              <a:spcBef>
                <a:spcPts val="1200"/>
              </a:spcBef>
              <a:spcAft>
                <a:spcPts val="0"/>
              </a:spcAft>
              <a:buClr>
                <a:schemeClr val="dk1"/>
              </a:buClr>
              <a:buSzPts val="2400"/>
              <a:buFont typeface="Noto Sans Symbols"/>
              <a:buChar char="❖"/>
            </a:pPr>
            <a:r>
              <a:rPr lang="en-US" sz="2400">
                <a:solidFill>
                  <a:schemeClr val="dk1"/>
                </a:solidFill>
                <a:latin typeface="Roboto"/>
                <a:ea typeface="Roboto"/>
                <a:cs typeface="Roboto"/>
                <a:sym typeface="Roboto"/>
              </a:rPr>
              <a:t>Provide for public health and safety.</a:t>
            </a:r>
            <a:endParaRPr/>
          </a:p>
          <a:p>
            <a:pPr indent="-457200" lvl="0" marL="457200" marR="0" rtl="0" algn="l">
              <a:spcBef>
                <a:spcPts val="1200"/>
              </a:spcBef>
              <a:spcAft>
                <a:spcPts val="0"/>
              </a:spcAft>
              <a:buClr>
                <a:schemeClr val="dk1"/>
              </a:buClr>
              <a:buSzPts val="2400"/>
              <a:buFont typeface="Noto Sans Symbols"/>
              <a:buChar char="❖"/>
            </a:pPr>
            <a:r>
              <a:rPr lang="en-US" sz="2400">
                <a:solidFill>
                  <a:schemeClr val="dk1"/>
                </a:solidFill>
                <a:latin typeface="Roboto"/>
                <a:ea typeface="Roboto"/>
                <a:cs typeface="Roboto"/>
                <a:sym typeface="Roboto"/>
              </a:rPr>
              <a:t>Reduce user conflicts.</a:t>
            </a:r>
            <a:endParaRPr/>
          </a:p>
          <a:p>
            <a:pPr indent="-457200" lvl="0" marL="457200" marR="0" rtl="0" algn="l">
              <a:spcBef>
                <a:spcPts val="1200"/>
              </a:spcBef>
              <a:spcAft>
                <a:spcPts val="0"/>
              </a:spcAft>
              <a:buClr>
                <a:schemeClr val="dk1"/>
              </a:buClr>
              <a:buSzPts val="2400"/>
              <a:buFont typeface="Noto Sans Symbols"/>
              <a:buChar char="❖"/>
            </a:pPr>
            <a:r>
              <a:rPr lang="en-US" sz="2400">
                <a:solidFill>
                  <a:schemeClr val="dk1"/>
                </a:solidFill>
                <a:latin typeface="Roboto"/>
                <a:ea typeface="Roboto"/>
                <a:cs typeface="Roboto"/>
                <a:sym typeface="Roboto"/>
              </a:rPr>
              <a:t>Reduce resource conflicts and damage.</a:t>
            </a:r>
            <a:endParaRPr/>
          </a:p>
          <a:p>
            <a:pPr indent="-457200" lvl="0" marL="457200" marR="0" rtl="0" algn="l">
              <a:spcBef>
                <a:spcPts val="1200"/>
              </a:spcBef>
              <a:spcAft>
                <a:spcPts val="0"/>
              </a:spcAft>
              <a:buClr>
                <a:schemeClr val="dk1"/>
              </a:buClr>
              <a:buSzPts val="2400"/>
              <a:buFont typeface="Noto Sans Symbols"/>
              <a:buChar char="❖"/>
            </a:pPr>
            <a:r>
              <a:rPr lang="en-US" sz="2400">
                <a:solidFill>
                  <a:schemeClr val="dk1"/>
                </a:solidFill>
                <a:latin typeface="Roboto"/>
                <a:ea typeface="Roboto"/>
                <a:cs typeface="Roboto"/>
                <a:sym typeface="Roboto"/>
              </a:rPr>
              <a:t>Educate/communicate with the public.</a:t>
            </a:r>
            <a:endParaRPr/>
          </a:p>
          <a:p>
            <a:pPr indent="-457200" lvl="0" marL="457200" marR="0" rtl="0" algn="l">
              <a:spcBef>
                <a:spcPts val="1200"/>
              </a:spcBef>
              <a:spcAft>
                <a:spcPts val="0"/>
              </a:spcAft>
              <a:buClr>
                <a:schemeClr val="dk1"/>
              </a:buClr>
              <a:buSzPts val="2400"/>
              <a:buFont typeface="Noto Sans Symbols"/>
              <a:buChar char="❖"/>
            </a:pPr>
            <a:r>
              <a:rPr lang="en-US" sz="2400">
                <a:solidFill>
                  <a:schemeClr val="dk1"/>
                </a:solidFill>
                <a:latin typeface="Roboto"/>
                <a:ea typeface="Roboto"/>
                <a:cs typeface="Roboto"/>
                <a:sym typeface="Roboto"/>
              </a:rPr>
              <a:t>Manage BLM workload.</a:t>
            </a:r>
            <a:endParaRPr/>
          </a:p>
          <a:p>
            <a:pPr indent="-457200" lvl="0" marL="457200" marR="0" rtl="0" algn="l">
              <a:spcBef>
                <a:spcPts val="1200"/>
              </a:spcBef>
              <a:spcAft>
                <a:spcPts val="0"/>
              </a:spcAft>
              <a:buClr>
                <a:schemeClr val="dk1"/>
              </a:buClr>
              <a:buSzPts val="2400"/>
              <a:buFont typeface="Noto Sans Symbols"/>
              <a:buChar char="❖"/>
            </a:pPr>
            <a:r>
              <a:rPr lang="en-US" sz="2400">
                <a:solidFill>
                  <a:schemeClr val="dk1"/>
                </a:solidFill>
                <a:latin typeface="Roboto"/>
                <a:ea typeface="Roboto"/>
                <a:cs typeface="Roboto"/>
                <a:sym typeface="Roboto"/>
              </a:rPr>
              <a:t>Get a return for the commercial use of public land.</a:t>
            </a:r>
            <a:endParaRPr sz="2400">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