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Roboto"/>
      <p:regular r:id="rId17"/>
      <p:bold r:id="rId18"/>
      <p:italic r:id="rId19"/>
      <p:boldItalic r:id="rId20"/>
    </p:embeddedFont>
    <p:embeddedFont>
      <p:font typeface="Roboto Medium"/>
      <p:regular r:id="rId21"/>
      <p:bold r:id="rId22"/>
      <p:italic r:id="rId23"/>
      <p:boldItalic r:id="rId24"/>
    </p:embeddedFont>
    <p:embeddedFont>
      <p:font typeface="Source Sans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RobotoMedium-bold.fntdata"/><Relationship Id="rId21" Type="http://schemas.openxmlformats.org/officeDocument/2006/relationships/font" Target="fonts/RobotoMedium-regular.fntdata"/><Relationship Id="rId24" Type="http://schemas.openxmlformats.org/officeDocument/2006/relationships/font" Target="fonts/RobotoMedium-boldItalic.fntdata"/><Relationship Id="rId23" Type="http://schemas.openxmlformats.org/officeDocument/2006/relationships/font" Target="fonts/Roboto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Pro-bold.fntdata"/><Relationship Id="rId25" Type="http://schemas.openxmlformats.org/officeDocument/2006/relationships/font" Target="fonts/SourceSansPro-regular.fntdata"/><Relationship Id="rId28" Type="http://schemas.openxmlformats.org/officeDocument/2006/relationships/font" Target="fonts/SourceSansPro-boldItalic.fntdata"/><Relationship Id="rId27" Type="http://schemas.openxmlformats.org/officeDocument/2006/relationships/font" Target="fonts/SourceSans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3" name="Shape 1083"/>
        <p:cNvGrpSpPr/>
        <p:nvPr/>
      </p:nvGrpSpPr>
      <p:grpSpPr>
        <a:xfrm>
          <a:off x="0" y="0"/>
          <a:ext cx="0" cy="0"/>
          <a:chOff x="0" y="0"/>
          <a:chExt cx="0" cy="0"/>
        </a:xfrm>
      </p:grpSpPr>
      <p:sp>
        <p:nvSpPr>
          <p:cNvPr id="1084" name="Shape 10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85" name="Shape 10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0" name="Shape 1090"/>
        <p:cNvGrpSpPr/>
        <p:nvPr/>
      </p:nvGrpSpPr>
      <p:grpSpPr>
        <a:xfrm>
          <a:off x="0" y="0"/>
          <a:ext cx="0" cy="0"/>
          <a:chOff x="0" y="0"/>
          <a:chExt cx="0" cy="0"/>
        </a:xfrm>
      </p:grpSpPr>
      <p:sp>
        <p:nvSpPr>
          <p:cNvPr id="1091" name="Shape 10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92" name="Shape 10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3" name="Shape 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0" name="Shape 1070"/>
        <p:cNvGrpSpPr/>
        <p:nvPr/>
      </p:nvGrpSpPr>
      <p:grpSpPr>
        <a:xfrm>
          <a:off x="0" y="0"/>
          <a:ext cx="0" cy="0"/>
          <a:chOff x="0" y="0"/>
          <a:chExt cx="0" cy="0"/>
        </a:xfrm>
      </p:grpSpPr>
      <p:sp>
        <p:nvSpPr>
          <p:cNvPr id="1071" name="Shape 10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72" name="Shape 10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6" name="Shape 1076"/>
        <p:cNvGrpSpPr/>
        <p:nvPr/>
      </p:nvGrpSpPr>
      <p:grpSpPr>
        <a:xfrm>
          <a:off x="0" y="0"/>
          <a:ext cx="0" cy="0"/>
          <a:chOff x="0" y="0"/>
          <a:chExt cx="0" cy="0"/>
        </a:xfrm>
      </p:grpSpPr>
      <p:sp>
        <p:nvSpPr>
          <p:cNvPr id="1077" name="Shape 10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78" name="Shape 10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Shape 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Shape 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Shape 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Shape 3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Shape 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Shape 4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Shape 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Shape 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Shape 6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40" Type="http://schemas.openxmlformats.org/officeDocument/2006/relationships/image" Target="../media/image43.png"/><Relationship Id="rId20" Type="http://schemas.openxmlformats.org/officeDocument/2006/relationships/image" Target="../media/image24.png"/><Relationship Id="rId42" Type="http://schemas.openxmlformats.org/officeDocument/2006/relationships/image" Target="../media/image38.png"/><Relationship Id="rId41" Type="http://schemas.openxmlformats.org/officeDocument/2006/relationships/image" Target="../media/image47.png"/><Relationship Id="rId22" Type="http://schemas.openxmlformats.org/officeDocument/2006/relationships/image" Target="../media/image19.png"/><Relationship Id="rId44" Type="http://schemas.openxmlformats.org/officeDocument/2006/relationships/image" Target="../media/image49.png"/><Relationship Id="rId21" Type="http://schemas.openxmlformats.org/officeDocument/2006/relationships/image" Target="../media/image22.png"/><Relationship Id="rId43" Type="http://schemas.openxmlformats.org/officeDocument/2006/relationships/image" Target="../media/image45.png"/><Relationship Id="rId24" Type="http://schemas.openxmlformats.org/officeDocument/2006/relationships/image" Target="../media/image30.png"/><Relationship Id="rId46" Type="http://schemas.openxmlformats.org/officeDocument/2006/relationships/image" Target="../media/image52.png"/><Relationship Id="rId23" Type="http://schemas.openxmlformats.org/officeDocument/2006/relationships/image" Target="../media/image23.png"/><Relationship Id="rId45"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5.png"/><Relationship Id="rId26" Type="http://schemas.openxmlformats.org/officeDocument/2006/relationships/image" Target="../media/image29.png"/><Relationship Id="rId25" Type="http://schemas.openxmlformats.org/officeDocument/2006/relationships/image" Target="../media/image31.png"/><Relationship Id="rId28" Type="http://schemas.openxmlformats.org/officeDocument/2006/relationships/image" Target="../media/image46.png"/><Relationship Id="rId27" Type="http://schemas.openxmlformats.org/officeDocument/2006/relationships/image" Target="../media/image40.png"/><Relationship Id="rId5" Type="http://schemas.openxmlformats.org/officeDocument/2006/relationships/image" Target="../media/image9.png"/><Relationship Id="rId6" Type="http://schemas.openxmlformats.org/officeDocument/2006/relationships/image" Target="../media/image11.png"/><Relationship Id="rId29" Type="http://schemas.openxmlformats.org/officeDocument/2006/relationships/image" Target="../media/image39.png"/><Relationship Id="rId7" Type="http://schemas.openxmlformats.org/officeDocument/2006/relationships/image" Target="../media/image6.png"/><Relationship Id="rId8" Type="http://schemas.openxmlformats.org/officeDocument/2006/relationships/image" Target="../media/image14.png"/><Relationship Id="rId31" Type="http://schemas.openxmlformats.org/officeDocument/2006/relationships/image" Target="../media/image33.png"/><Relationship Id="rId30" Type="http://schemas.openxmlformats.org/officeDocument/2006/relationships/image" Target="../media/image36.png"/><Relationship Id="rId11" Type="http://schemas.openxmlformats.org/officeDocument/2006/relationships/image" Target="../media/image17.png"/><Relationship Id="rId33" Type="http://schemas.openxmlformats.org/officeDocument/2006/relationships/image" Target="../media/image35.png"/><Relationship Id="rId10" Type="http://schemas.openxmlformats.org/officeDocument/2006/relationships/image" Target="../media/image13.png"/><Relationship Id="rId32" Type="http://schemas.openxmlformats.org/officeDocument/2006/relationships/image" Target="../media/image34.png"/><Relationship Id="rId13" Type="http://schemas.openxmlformats.org/officeDocument/2006/relationships/image" Target="../media/image26.png"/><Relationship Id="rId35" Type="http://schemas.openxmlformats.org/officeDocument/2006/relationships/image" Target="../media/image41.png"/><Relationship Id="rId12" Type="http://schemas.openxmlformats.org/officeDocument/2006/relationships/image" Target="../media/image16.png"/><Relationship Id="rId34" Type="http://schemas.openxmlformats.org/officeDocument/2006/relationships/image" Target="../media/image32.png"/><Relationship Id="rId15" Type="http://schemas.openxmlformats.org/officeDocument/2006/relationships/image" Target="../media/image25.png"/><Relationship Id="rId37" Type="http://schemas.openxmlformats.org/officeDocument/2006/relationships/image" Target="../media/image48.png"/><Relationship Id="rId14" Type="http://schemas.openxmlformats.org/officeDocument/2006/relationships/image" Target="../media/image21.png"/><Relationship Id="rId36" Type="http://schemas.openxmlformats.org/officeDocument/2006/relationships/image" Target="../media/image44.png"/><Relationship Id="rId17" Type="http://schemas.openxmlformats.org/officeDocument/2006/relationships/image" Target="../media/image28.png"/><Relationship Id="rId39" Type="http://schemas.openxmlformats.org/officeDocument/2006/relationships/image" Target="../media/image50.png"/><Relationship Id="rId16" Type="http://schemas.openxmlformats.org/officeDocument/2006/relationships/image" Target="../media/image18.png"/><Relationship Id="rId38" Type="http://schemas.openxmlformats.org/officeDocument/2006/relationships/image" Target="../media/image42.png"/><Relationship Id="rId19" Type="http://schemas.openxmlformats.org/officeDocument/2006/relationships/image" Target="../media/image20.png"/><Relationship Id="rId18"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descr="BLM logo, Graphic of topographic lines in black and grey. U.S department of the interior Bureau of Land Management." id="84" name="Shape 84" title="Graphic of topographic lines"/>
          <p:cNvPicPr preferRelativeResize="0"/>
          <p:nvPr/>
        </p:nvPicPr>
        <p:blipFill rotWithShape="1">
          <a:blip r:embed="rId3">
            <a:alphaModFix/>
          </a:blip>
          <a:srcRect b="0" l="0" r="0" t="0"/>
          <a:stretch/>
        </p:blipFill>
        <p:spPr>
          <a:xfrm>
            <a:off x="0" y="0"/>
            <a:ext cx="9144000" cy="6857999"/>
          </a:xfrm>
          <a:prstGeom prst="rect">
            <a:avLst/>
          </a:prstGeom>
          <a:noFill/>
          <a:ln>
            <a:noFill/>
          </a:ln>
        </p:spPr>
      </p:pic>
      <p:sp>
        <p:nvSpPr>
          <p:cNvPr id="85" name="Shape 85"/>
          <p:cNvSpPr txBox="1"/>
          <p:nvPr/>
        </p:nvSpPr>
        <p:spPr>
          <a:xfrm>
            <a:off x="179512" y="931367"/>
            <a:ext cx="842493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lt1"/>
                </a:solidFill>
                <a:latin typeface="Roboto"/>
                <a:ea typeface="Roboto"/>
                <a:cs typeface="Roboto"/>
                <a:sym typeface="Roboto"/>
              </a:rPr>
              <a:t>On-line SRPs</a:t>
            </a:r>
            <a:endParaRPr b="1" sz="4400">
              <a:solidFill>
                <a:schemeClr val="lt1"/>
              </a:solidFill>
              <a:latin typeface="Roboto"/>
              <a:ea typeface="Roboto"/>
              <a:cs typeface="Roboto"/>
              <a:sym typeface="Roboto"/>
            </a:endParaRPr>
          </a:p>
        </p:txBody>
      </p:sp>
      <p:sp>
        <p:nvSpPr>
          <p:cNvPr id="86" name="Shape 86"/>
          <p:cNvSpPr txBox="1"/>
          <p:nvPr/>
        </p:nvSpPr>
        <p:spPr>
          <a:xfrm>
            <a:off x="251520" y="1547500"/>
            <a:ext cx="741682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Roboto"/>
                <a:ea typeface="Roboto"/>
                <a:cs typeface="Roboto"/>
                <a:sym typeface="Roboto"/>
              </a:rPr>
              <a:t>Applications, Communications, Approval, Management and Reporting</a:t>
            </a:r>
            <a:endParaRPr sz="1600">
              <a:solidFill>
                <a:schemeClr val="lt1"/>
              </a:solidFill>
              <a:latin typeface="Roboto"/>
              <a:ea typeface="Roboto"/>
              <a:cs typeface="Roboto"/>
              <a:sym typeface="Roboto"/>
            </a:endParaRPr>
          </a:p>
        </p:txBody>
      </p:sp>
      <p:sp>
        <p:nvSpPr>
          <p:cNvPr id="87" name="Shape 87"/>
          <p:cNvSpPr txBox="1"/>
          <p:nvPr/>
        </p:nvSpPr>
        <p:spPr>
          <a:xfrm>
            <a:off x="179512" y="2060848"/>
            <a:ext cx="741682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lt1"/>
                </a:solidFill>
                <a:latin typeface="Roboto Medium"/>
                <a:ea typeface="Roboto Medium"/>
                <a:cs typeface="Roboto Medium"/>
                <a:sym typeface="Roboto Medium"/>
              </a:rPr>
              <a:t>Supporting Text</a:t>
            </a:r>
            <a:endParaRPr sz="2000">
              <a:solidFill>
                <a:schemeClr val="lt1"/>
              </a:solidFill>
              <a:latin typeface="Roboto Medium"/>
              <a:ea typeface="Roboto Medium"/>
              <a:cs typeface="Roboto Medium"/>
              <a:sym typeface="Roboto Medium"/>
            </a:endParaRPr>
          </a:p>
        </p:txBody>
      </p:sp>
      <p:pic>
        <p:nvPicPr>
          <p:cNvPr descr="This is a photo of 3 people overlooking the sacramento River Bend area during sunset. They are standing on the edge of cliffs infront of the river bend looking towards the sunset. The river is front of green hill and mountian ranges in the background" id="88" name="Shape 88" title="Photo of sunset at sacramento river bend"/>
          <p:cNvPicPr preferRelativeResize="0"/>
          <p:nvPr/>
        </p:nvPicPr>
        <p:blipFill rotWithShape="1">
          <a:blip r:embed="rId4">
            <a:alphaModFix/>
          </a:blip>
          <a:srcRect b="337" l="0" r="0" t="20776"/>
          <a:stretch/>
        </p:blipFill>
        <p:spPr>
          <a:xfrm>
            <a:off x="0" y="2060848"/>
            <a:ext cx="9144000" cy="4797152"/>
          </a:xfrm>
          <a:prstGeom prst="rect">
            <a:avLst/>
          </a:prstGeom>
          <a:noFill/>
          <a:ln>
            <a:noFill/>
          </a:ln>
        </p:spPr>
      </p:pic>
      <p:sp>
        <p:nvSpPr>
          <p:cNvPr id="89" name="Shape 89" title="green banner line"/>
          <p:cNvSpPr/>
          <p:nvPr/>
        </p:nvSpPr>
        <p:spPr>
          <a:xfrm>
            <a:off x="229288" y="870167"/>
            <a:ext cx="8712000" cy="61200"/>
          </a:xfrm>
          <a:prstGeom prst="rect">
            <a:avLst/>
          </a:prstGeom>
          <a:solidFill>
            <a:srgbClr val="ADB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9CC00"/>
              </a:solidFill>
              <a:latin typeface="Calibri"/>
              <a:ea typeface="Calibri"/>
              <a:cs typeface="Calibri"/>
              <a:sym typeface="Calibri"/>
            </a:endParaRPr>
          </a:p>
        </p:txBody>
      </p:sp>
      <p:sp>
        <p:nvSpPr>
          <p:cNvPr id="90" name="Shape 90" title="green banner line "/>
          <p:cNvSpPr/>
          <p:nvPr/>
        </p:nvSpPr>
        <p:spPr>
          <a:xfrm>
            <a:off x="229288" y="1889649"/>
            <a:ext cx="8712000" cy="61200"/>
          </a:xfrm>
          <a:prstGeom prst="rect">
            <a:avLst/>
          </a:prstGeom>
          <a:solidFill>
            <a:srgbClr val="ADB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6" name="Shape 1086"/>
        <p:cNvGrpSpPr/>
        <p:nvPr/>
      </p:nvGrpSpPr>
      <p:grpSpPr>
        <a:xfrm>
          <a:off x="0" y="0"/>
          <a:ext cx="0" cy="0"/>
          <a:chOff x="0" y="0"/>
          <a:chExt cx="0" cy="0"/>
        </a:xfrm>
      </p:grpSpPr>
      <p:pic>
        <p:nvPicPr>
          <p:cNvPr descr="U.S department of interior Bureau of Land Management, Blm logo and graphic of Topographic lines in black and grey. " id="1087" name="Shape 1087" title="BLM banner "/>
          <p:cNvPicPr preferRelativeResize="0"/>
          <p:nvPr/>
        </p:nvPicPr>
        <p:blipFill rotWithShape="1">
          <a:blip r:embed="rId3">
            <a:alphaModFix/>
          </a:blip>
          <a:srcRect b="0" l="0" r="0" t="0"/>
          <a:stretch/>
        </p:blipFill>
        <p:spPr>
          <a:xfrm>
            <a:off x="0" y="-99392"/>
            <a:ext cx="9144000" cy="6858000"/>
          </a:xfrm>
          <a:prstGeom prst="rect">
            <a:avLst/>
          </a:prstGeom>
          <a:noFill/>
          <a:ln>
            <a:noFill/>
          </a:ln>
        </p:spPr>
      </p:pic>
      <p:sp>
        <p:nvSpPr>
          <p:cNvPr id="1088" name="Shape 1088"/>
          <p:cNvSpPr txBox="1"/>
          <p:nvPr/>
        </p:nvSpPr>
        <p:spPr>
          <a:xfrm>
            <a:off x="179512" y="836712"/>
            <a:ext cx="87129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Minimum Viable Product -MVP</a:t>
            </a:r>
            <a:endParaRPr b="1" sz="4800">
              <a:solidFill>
                <a:schemeClr val="dk1"/>
              </a:solidFill>
              <a:latin typeface="Roboto"/>
              <a:ea typeface="Roboto"/>
              <a:cs typeface="Roboto"/>
              <a:sym typeface="Roboto"/>
            </a:endParaRPr>
          </a:p>
        </p:txBody>
      </p:sp>
      <p:sp>
        <p:nvSpPr>
          <p:cNvPr id="1089" name="Shape 1089"/>
          <p:cNvSpPr txBox="1"/>
          <p:nvPr/>
        </p:nvSpPr>
        <p:spPr>
          <a:xfrm>
            <a:off x="323528" y="1988840"/>
            <a:ext cx="7416824" cy="4401205"/>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dk1"/>
              </a:buClr>
              <a:buSzPts val="2800"/>
              <a:buFont typeface="Calibri"/>
              <a:buAutoNum type="arabicPeriod"/>
            </a:pPr>
            <a:r>
              <a:rPr lang="en-US" sz="2800">
                <a:solidFill>
                  <a:schemeClr val="dk1"/>
                </a:solidFill>
                <a:latin typeface="Roboto"/>
                <a:ea typeface="Roboto"/>
                <a:cs typeface="Roboto"/>
                <a:sym typeface="Roboto"/>
              </a:rPr>
              <a:t>Learn about SRPs </a:t>
            </a:r>
            <a:endParaRPr/>
          </a:p>
          <a:p>
            <a:pPr indent="-514350" lvl="0" marL="514350" marR="0" rtl="0" algn="l">
              <a:spcBef>
                <a:spcPts val="0"/>
              </a:spcBef>
              <a:spcAft>
                <a:spcPts val="0"/>
              </a:spcAft>
              <a:buClr>
                <a:schemeClr val="dk1"/>
              </a:buClr>
              <a:buSzPts val="2800"/>
              <a:buFont typeface="Calibri"/>
              <a:buAutoNum type="arabicPeriod"/>
            </a:pPr>
            <a:r>
              <a:rPr lang="en-US" sz="2800">
                <a:solidFill>
                  <a:schemeClr val="dk1"/>
                </a:solidFill>
                <a:latin typeface="Roboto"/>
                <a:ea typeface="Roboto"/>
                <a:cs typeface="Roboto"/>
                <a:sym typeface="Roboto"/>
              </a:rPr>
              <a:t>How to apply (use the system)</a:t>
            </a:r>
            <a:endParaRPr sz="2800">
              <a:solidFill>
                <a:schemeClr val="dk1"/>
              </a:solidFill>
              <a:latin typeface="Roboto"/>
              <a:ea typeface="Roboto"/>
              <a:cs typeface="Roboto"/>
              <a:sym typeface="Roboto"/>
            </a:endParaRPr>
          </a:p>
          <a:p>
            <a:pPr indent="-514350" lvl="0" marL="514350" marR="0" rtl="0" algn="l">
              <a:spcBef>
                <a:spcPts val="0"/>
              </a:spcBef>
              <a:spcAft>
                <a:spcPts val="0"/>
              </a:spcAft>
              <a:buClr>
                <a:schemeClr val="dk1"/>
              </a:buClr>
              <a:buSzPts val="2800"/>
              <a:buFont typeface="Calibri"/>
              <a:buAutoNum type="arabicPeriod"/>
            </a:pPr>
            <a:r>
              <a:rPr lang="en-US" sz="2800">
                <a:solidFill>
                  <a:schemeClr val="dk1"/>
                </a:solidFill>
                <a:latin typeface="Roboto"/>
                <a:ea typeface="Roboto"/>
                <a:cs typeface="Roboto"/>
                <a:sym typeface="Roboto"/>
              </a:rPr>
              <a:t>Submit an application</a:t>
            </a:r>
            <a:endParaRPr/>
          </a:p>
          <a:p>
            <a:pPr indent="-336550" lvl="0" marL="514350" marR="0" rtl="0" algn="l">
              <a:spcBef>
                <a:spcPts val="0"/>
              </a:spcBef>
              <a:spcAft>
                <a:spcPts val="0"/>
              </a:spcAft>
              <a:buClr>
                <a:schemeClr val="dk1"/>
              </a:buClr>
              <a:buSzPts val="2800"/>
              <a:buFont typeface="Calibri"/>
              <a:buNone/>
            </a:pPr>
            <a:r>
              <a:t/>
            </a:r>
            <a:endParaRPr sz="2800" u="sng">
              <a:solidFill>
                <a:schemeClr val="dk1"/>
              </a:solidFill>
              <a:latin typeface="Roboto"/>
              <a:ea typeface="Roboto"/>
              <a:cs typeface="Roboto"/>
              <a:sym typeface="Roboto"/>
            </a:endParaRPr>
          </a:p>
          <a:p>
            <a:pPr indent="-514350" lvl="0" marL="514350" marR="0" rtl="0" algn="l">
              <a:spcBef>
                <a:spcPts val="0"/>
              </a:spcBef>
              <a:spcAft>
                <a:spcPts val="0"/>
              </a:spcAft>
              <a:buClr>
                <a:schemeClr val="dk1"/>
              </a:buClr>
              <a:buSzPts val="2800"/>
              <a:buFont typeface="Calibri"/>
              <a:buAutoNum type="arabicPeriod"/>
            </a:pPr>
            <a:r>
              <a:rPr lang="en-US" sz="2800">
                <a:solidFill>
                  <a:schemeClr val="dk1"/>
                </a:solidFill>
                <a:latin typeface="Roboto"/>
                <a:ea typeface="Roboto"/>
                <a:cs typeface="Roboto"/>
                <a:sym typeface="Roboto"/>
              </a:rPr>
              <a:t>Manage an application, communicate, issue or deny a permit.</a:t>
            </a:r>
            <a:endParaRPr/>
          </a:p>
          <a:p>
            <a:pPr indent="-336550" lvl="0" marL="514350" marR="0" rtl="0" algn="l">
              <a:spcBef>
                <a:spcPts val="0"/>
              </a:spcBef>
              <a:spcAft>
                <a:spcPts val="0"/>
              </a:spcAft>
              <a:buClr>
                <a:schemeClr val="dk1"/>
              </a:buClr>
              <a:buSzPts val="2800"/>
              <a:buFont typeface="Calibri"/>
              <a:buNone/>
            </a:pPr>
            <a:r>
              <a:t/>
            </a:r>
            <a:endParaRPr sz="2800">
              <a:solidFill>
                <a:schemeClr val="dk1"/>
              </a:solidFill>
              <a:latin typeface="Roboto"/>
              <a:ea typeface="Roboto"/>
              <a:cs typeface="Roboto"/>
              <a:sym typeface="Roboto"/>
            </a:endParaRPr>
          </a:p>
          <a:p>
            <a:pPr indent="-514350" lvl="0" marL="514350" marR="0" rtl="0" algn="l">
              <a:spcBef>
                <a:spcPts val="0"/>
              </a:spcBef>
              <a:spcAft>
                <a:spcPts val="0"/>
              </a:spcAft>
              <a:buClr>
                <a:schemeClr val="dk1"/>
              </a:buClr>
              <a:buSzPts val="2800"/>
              <a:buFont typeface="Calibri"/>
              <a:buAutoNum type="arabicPeriod"/>
            </a:pPr>
            <a:r>
              <a:rPr lang="en-US" sz="2800">
                <a:solidFill>
                  <a:schemeClr val="dk1"/>
                </a:solidFill>
                <a:latin typeface="Roboto"/>
                <a:ea typeface="Roboto"/>
                <a:cs typeface="Roboto"/>
                <a:sym typeface="Roboto"/>
              </a:rPr>
              <a:t>Manage a permit throughout it’s life</a:t>
            </a:r>
            <a:endParaRPr/>
          </a:p>
          <a:p>
            <a:pPr indent="-514350" lvl="0" marL="514350" marR="0" rtl="0" algn="l">
              <a:spcBef>
                <a:spcPts val="0"/>
              </a:spcBef>
              <a:spcAft>
                <a:spcPts val="0"/>
              </a:spcAft>
              <a:buClr>
                <a:schemeClr val="dk1"/>
              </a:buClr>
              <a:buSzPts val="2800"/>
              <a:buFont typeface="Calibri"/>
              <a:buAutoNum type="arabicPeriod"/>
            </a:pPr>
            <a:r>
              <a:rPr lang="en-US" sz="2800">
                <a:solidFill>
                  <a:schemeClr val="dk1"/>
                </a:solidFill>
                <a:latin typeface="Roboto"/>
                <a:ea typeface="Roboto"/>
                <a:cs typeface="Roboto"/>
                <a:sym typeface="Roboto"/>
              </a:rPr>
              <a:t>Interface with Pay.gov &amp; CBS</a:t>
            </a:r>
            <a:endParaRPr/>
          </a:p>
          <a:p>
            <a:pPr indent="-514350" lvl="0" marL="514350" marR="0" rtl="0" algn="l">
              <a:spcBef>
                <a:spcPts val="0"/>
              </a:spcBef>
              <a:spcAft>
                <a:spcPts val="0"/>
              </a:spcAft>
              <a:buClr>
                <a:schemeClr val="dk1"/>
              </a:buClr>
              <a:buSzPts val="2800"/>
              <a:buFont typeface="Calibri"/>
              <a:buAutoNum type="arabicPeriod"/>
            </a:pPr>
            <a:r>
              <a:rPr lang="en-US" sz="2800">
                <a:solidFill>
                  <a:schemeClr val="dk1"/>
                </a:solidFill>
                <a:latin typeface="Roboto"/>
                <a:ea typeface="Roboto"/>
                <a:cs typeface="Roboto"/>
                <a:sym typeface="Roboto"/>
              </a:rPr>
              <a:t>API with: RMIS and other systems</a:t>
            </a:r>
            <a:endParaRPr sz="2800">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3" name="Shape 1093"/>
        <p:cNvGrpSpPr/>
        <p:nvPr/>
      </p:nvGrpSpPr>
      <p:grpSpPr>
        <a:xfrm>
          <a:off x="0" y="0"/>
          <a:ext cx="0" cy="0"/>
          <a:chOff x="0" y="0"/>
          <a:chExt cx="0" cy="0"/>
        </a:xfrm>
      </p:grpSpPr>
      <p:pic>
        <p:nvPicPr>
          <p:cNvPr descr="U.S department of interior Bureau of Land Management, Blm logo and graphic of Topographic lines in black and grey. " id="1094" name="Shape 1094"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95" name="Shape 1095"/>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Where are we now?</a:t>
            </a:r>
            <a:endParaRPr b="1" sz="4800">
              <a:solidFill>
                <a:schemeClr val="dk1"/>
              </a:solidFill>
              <a:latin typeface="Roboto"/>
              <a:ea typeface="Roboto"/>
              <a:cs typeface="Roboto"/>
              <a:sym typeface="Roboto"/>
            </a:endParaRPr>
          </a:p>
        </p:txBody>
      </p:sp>
      <p:sp>
        <p:nvSpPr>
          <p:cNvPr id="1096" name="Shape 1096"/>
          <p:cNvSpPr txBox="1"/>
          <p:nvPr/>
        </p:nvSpPr>
        <p:spPr>
          <a:xfrm>
            <a:off x="179512" y="1772816"/>
            <a:ext cx="7416824"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Roboto"/>
                <a:ea typeface="Roboto"/>
                <a:cs typeface="Roboto"/>
                <a:sym typeface="Roboto"/>
              </a:rPr>
              <a:t>Contract was cancelled</a:t>
            </a:r>
            <a:endParaRPr/>
          </a:p>
          <a:p>
            <a:pPr indent="0" lvl="0" marL="0" marR="0" rtl="0" algn="l">
              <a:spcBef>
                <a:spcPts val="0"/>
              </a:spcBef>
              <a:spcAft>
                <a:spcPts val="0"/>
              </a:spcAft>
              <a:buNone/>
            </a:pPr>
            <a:r>
              <a:t/>
            </a:r>
            <a:endParaRPr sz="2800">
              <a:solidFill>
                <a:schemeClr val="dk1"/>
              </a:solidFill>
              <a:latin typeface="Roboto"/>
              <a:ea typeface="Roboto"/>
              <a:cs typeface="Roboto"/>
              <a:sym typeface="Roboto"/>
            </a:endParaRPr>
          </a:p>
          <a:p>
            <a:pPr indent="-514350" lvl="0" marL="514350" marR="0" rtl="0" algn="l">
              <a:spcBef>
                <a:spcPts val="0"/>
              </a:spcBef>
              <a:spcAft>
                <a:spcPts val="0"/>
              </a:spcAft>
              <a:buClr>
                <a:schemeClr val="dk1"/>
              </a:buClr>
              <a:buSzPts val="2800"/>
              <a:buFont typeface="Noto Sans Symbols"/>
              <a:buChar char="❑"/>
            </a:pPr>
            <a:r>
              <a:rPr lang="en-US" sz="2800">
                <a:solidFill>
                  <a:schemeClr val="dk1"/>
                </a:solidFill>
                <a:latin typeface="Roboto"/>
                <a:ea typeface="Roboto"/>
                <a:cs typeface="Roboto"/>
                <a:sym typeface="Roboto"/>
              </a:rPr>
              <a:t>Two potential NOC contractors</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Roboto"/>
                <a:ea typeface="Roboto"/>
                <a:cs typeface="Roboto"/>
                <a:sym typeface="Roboto"/>
              </a:rPr>
              <a:t>May propose new solutions/software</a:t>
            </a:r>
            <a:endParaRPr/>
          </a:p>
          <a:p>
            <a:pPr indent="-457200" lvl="2"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Roboto"/>
                <a:ea typeface="Roboto"/>
                <a:cs typeface="Roboto"/>
                <a:sym typeface="Roboto"/>
              </a:rPr>
              <a:t>Re-use of previous software/code</a:t>
            </a:r>
            <a:endParaRPr/>
          </a:p>
          <a:p>
            <a:pPr indent="-457200" lvl="2"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Roboto"/>
                <a:ea typeface="Roboto"/>
                <a:cs typeface="Roboto"/>
                <a:sym typeface="Roboto"/>
              </a:rPr>
              <a:t>Incorporate USFS  code/solution</a:t>
            </a:r>
            <a:endParaRPr/>
          </a:p>
          <a:p>
            <a:pPr indent="-336550" lvl="1" marL="514350" marR="0" rtl="0" algn="l">
              <a:spcBef>
                <a:spcPts val="0"/>
              </a:spcBef>
              <a:spcAft>
                <a:spcPts val="0"/>
              </a:spcAft>
              <a:buClr>
                <a:schemeClr val="dk1"/>
              </a:buClr>
              <a:buSzPts val="2800"/>
              <a:buFont typeface="Calibri"/>
              <a:buNone/>
            </a:pPr>
            <a:r>
              <a:t/>
            </a:r>
            <a:endParaRPr b="0" i="0" sz="2800" u="none" cap="none" strike="noStrike">
              <a:solidFill>
                <a:schemeClr val="dk1"/>
              </a:solidFill>
              <a:latin typeface="Roboto"/>
              <a:ea typeface="Roboto"/>
              <a:cs typeface="Roboto"/>
              <a:sym typeface="Roboto"/>
            </a:endParaRPr>
          </a:p>
          <a:p>
            <a:pPr indent="0" lvl="1" marL="457200" marR="0" rtl="0" algn="l">
              <a:spcBef>
                <a:spcPts val="0"/>
              </a:spcBef>
              <a:spcAft>
                <a:spcPts val="0"/>
              </a:spcAft>
              <a:buNone/>
            </a:pPr>
            <a:r>
              <a:t/>
            </a:r>
            <a:endParaRPr b="0" i="0" sz="2800" u="none" cap="none" strike="noStrike">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descr="U.S department of interior Bureau of Land Management, Blm logo and graphic of Topographic lines in black and grey. " id="95" name="Shape 95"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6" name="Shape 96"/>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What’s in a name?</a:t>
            </a:r>
            <a:endParaRPr b="1" sz="4800">
              <a:solidFill>
                <a:schemeClr val="dk1"/>
              </a:solidFill>
              <a:latin typeface="Roboto"/>
              <a:ea typeface="Roboto"/>
              <a:cs typeface="Roboto"/>
              <a:sym typeface="Roboto"/>
            </a:endParaRPr>
          </a:p>
        </p:txBody>
      </p:sp>
      <p:sp>
        <p:nvSpPr>
          <p:cNvPr id="97" name="Shape 97"/>
          <p:cNvSpPr txBox="1"/>
          <p:nvPr/>
        </p:nvSpPr>
        <p:spPr>
          <a:xfrm>
            <a:off x="179512" y="1772816"/>
            <a:ext cx="8424936" cy="22467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Roboto"/>
                <a:ea typeface="Roboto"/>
                <a:cs typeface="Roboto"/>
                <a:sym typeface="Roboto"/>
              </a:rPr>
              <a:t>SPATS –</a:t>
            </a:r>
            <a:endParaRPr/>
          </a:p>
          <a:p>
            <a:pPr indent="0" lvl="0" marL="0" marR="0" rtl="0" algn="l">
              <a:spcBef>
                <a:spcPts val="0"/>
              </a:spcBef>
              <a:spcAft>
                <a:spcPts val="0"/>
              </a:spcAft>
              <a:buNone/>
            </a:pPr>
            <a:r>
              <a:rPr lang="en-US" sz="2800">
                <a:solidFill>
                  <a:schemeClr val="dk1"/>
                </a:solidFill>
                <a:latin typeface="Roboto"/>
                <a:ea typeface="Roboto"/>
                <a:cs typeface="Roboto"/>
                <a:sym typeface="Roboto"/>
              </a:rPr>
              <a:t>Science Permit &amp; Application Tracking System</a:t>
            </a:r>
            <a:endParaRPr/>
          </a:p>
          <a:p>
            <a:pPr indent="0" lvl="0" marL="0" marR="0" rtl="0" algn="l">
              <a:spcBef>
                <a:spcPts val="0"/>
              </a:spcBef>
              <a:spcAft>
                <a:spcPts val="0"/>
              </a:spcAft>
              <a:buNone/>
            </a:pPr>
            <a:r>
              <a:t/>
            </a:r>
            <a:endParaRPr sz="2800">
              <a:solidFill>
                <a:schemeClr val="dk1"/>
              </a:solidFill>
              <a:latin typeface="Roboto"/>
              <a:ea typeface="Roboto"/>
              <a:cs typeface="Roboto"/>
              <a:sym typeface="Roboto"/>
            </a:endParaRPr>
          </a:p>
          <a:p>
            <a:pPr indent="0" lvl="0" marL="0" marR="0" rtl="0" algn="l">
              <a:spcBef>
                <a:spcPts val="0"/>
              </a:spcBef>
              <a:spcAft>
                <a:spcPts val="0"/>
              </a:spcAft>
              <a:buNone/>
            </a:pPr>
            <a:r>
              <a:rPr lang="en-US" sz="2800">
                <a:solidFill>
                  <a:schemeClr val="dk1"/>
                </a:solidFill>
                <a:latin typeface="Roboto"/>
                <a:ea typeface="Roboto"/>
                <a:cs typeface="Roboto"/>
                <a:sym typeface="Roboto"/>
              </a:rPr>
              <a:t>GeoAPS –</a:t>
            </a:r>
            <a:endParaRPr/>
          </a:p>
          <a:p>
            <a:pPr indent="0" lvl="0" marL="0" marR="0" rtl="0" algn="l">
              <a:spcBef>
                <a:spcPts val="0"/>
              </a:spcBef>
              <a:spcAft>
                <a:spcPts val="0"/>
              </a:spcAft>
              <a:buNone/>
            </a:pPr>
            <a:r>
              <a:rPr lang="en-US" sz="2800">
                <a:solidFill>
                  <a:schemeClr val="dk1"/>
                </a:solidFill>
                <a:latin typeface="Roboto"/>
                <a:ea typeface="Roboto"/>
                <a:cs typeface="Roboto"/>
                <a:sym typeface="Roboto"/>
              </a:rPr>
              <a:t>Geospatial Authorization and Permit System  </a:t>
            </a:r>
            <a:endParaRPr sz="28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descr="U.S department of interior Bureau of Land Management, Blm logo and graphic of Topographic lines in black and grey. " id="102" name="Shape 102"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03" name="Shape 103"/>
          <p:cNvPicPr preferRelativeResize="0"/>
          <p:nvPr/>
        </p:nvPicPr>
        <p:blipFill rotWithShape="1">
          <a:blip r:embed="rId4">
            <a:alphaModFix/>
          </a:blip>
          <a:srcRect b="0" l="0" r="0" t="0"/>
          <a:stretch/>
        </p:blipFill>
        <p:spPr>
          <a:xfrm>
            <a:off x="1622227" y="116632"/>
            <a:ext cx="5326037" cy="68364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descr="U.S department of interior Bureau of Land Management, Blm logo and graphic of Topographic lines in black and grey. " id="108" name="Shape 108"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9" name="Shape 109"/>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Workflow 1/3</a:t>
            </a:r>
            <a:endParaRPr b="1" sz="4800">
              <a:solidFill>
                <a:schemeClr val="dk1"/>
              </a:solidFill>
              <a:latin typeface="Roboto"/>
              <a:ea typeface="Roboto"/>
              <a:cs typeface="Roboto"/>
              <a:sym typeface="Roboto"/>
            </a:endParaRPr>
          </a:p>
        </p:txBody>
      </p:sp>
      <p:pic>
        <p:nvPicPr>
          <p:cNvPr id="110" name="Shape 110"/>
          <p:cNvPicPr preferRelativeResize="0"/>
          <p:nvPr/>
        </p:nvPicPr>
        <p:blipFill rotWithShape="1">
          <a:blip r:embed="rId4">
            <a:alphaModFix/>
          </a:blip>
          <a:srcRect b="0" l="0" r="0" t="0"/>
          <a:stretch/>
        </p:blipFill>
        <p:spPr>
          <a:xfrm>
            <a:off x="0" y="1844850"/>
            <a:ext cx="9173701" cy="46996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descr="U.S department of interior Bureau of Land Management, Blm logo and graphic of Topographic lines in black and grey. " id="115" name="Shape 115"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6" name="Shape 116"/>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Workflow 2/3</a:t>
            </a:r>
            <a:endParaRPr b="1" sz="4800">
              <a:solidFill>
                <a:schemeClr val="dk1"/>
              </a:solidFill>
              <a:latin typeface="Roboto"/>
              <a:ea typeface="Roboto"/>
              <a:cs typeface="Roboto"/>
              <a:sym typeface="Roboto"/>
            </a:endParaRPr>
          </a:p>
        </p:txBody>
      </p:sp>
      <p:sp>
        <p:nvSpPr>
          <p:cNvPr id="117" name="Shape 117"/>
          <p:cNvSpPr txBox="1"/>
          <p:nvPr/>
        </p:nvSpPr>
        <p:spPr>
          <a:xfrm>
            <a:off x="179512" y="1772816"/>
            <a:ext cx="7416824"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Roboto"/>
              <a:ea typeface="Roboto"/>
              <a:cs typeface="Roboto"/>
              <a:sym typeface="Roboto"/>
            </a:endParaRPr>
          </a:p>
        </p:txBody>
      </p:sp>
      <p:pic>
        <p:nvPicPr>
          <p:cNvPr id="118" name="Shape 118"/>
          <p:cNvPicPr preferRelativeResize="0"/>
          <p:nvPr/>
        </p:nvPicPr>
        <p:blipFill rotWithShape="1">
          <a:blip r:embed="rId4">
            <a:alphaModFix/>
          </a:blip>
          <a:srcRect b="0" l="0" r="0" t="0"/>
          <a:stretch/>
        </p:blipFill>
        <p:spPr>
          <a:xfrm>
            <a:off x="0" y="1818069"/>
            <a:ext cx="8976836" cy="48806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descr="U.S department of interior Bureau of Land Management, Blm logo and graphic of Topographic lines in black and grey. " id="123" name="Shape 123"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4" name="Shape 124"/>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Workflow 3/3</a:t>
            </a:r>
            <a:endParaRPr b="1" sz="4800">
              <a:solidFill>
                <a:schemeClr val="dk1"/>
              </a:solidFill>
              <a:latin typeface="Roboto"/>
              <a:ea typeface="Roboto"/>
              <a:cs typeface="Roboto"/>
              <a:sym typeface="Roboto"/>
            </a:endParaRPr>
          </a:p>
        </p:txBody>
      </p:sp>
      <p:sp>
        <p:nvSpPr>
          <p:cNvPr id="125" name="Shape 125"/>
          <p:cNvSpPr txBox="1"/>
          <p:nvPr/>
        </p:nvSpPr>
        <p:spPr>
          <a:xfrm>
            <a:off x="179512" y="1772816"/>
            <a:ext cx="7416824"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Roboto"/>
              <a:ea typeface="Roboto"/>
              <a:cs typeface="Roboto"/>
              <a:sym typeface="Roboto"/>
            </a:endParaRPr>
          </a:p>
        </p:txBody>
      </p:sp>
      <p:pic>
        <p:nvPicPr>
          <p:cNvPr id="126" name="Shape 126"/>
          <p:cNvPicPr preferRelativeResize="0"/>
          <p:nvPr/>
        </p:nvPicPr>
        <p:blipFill rotWithShape="1">
          <a:blip r:embed="rId4">
            <a:alphaModFix/>
          </a:blip>
          <a:srcRect b="0" l="0" r="0" t="0"/>
          <a:stretch/>
        </p:blipFill>
        <p:spPr>
          <a:xfrm>
            <a:off x="531805" y="1772816"/>
            <a:ext cx="7883291" cy="50851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p:nvPr/>
        </p:nvSpPr>
        <p:spPr>
          <a:xfrm>
            <a:off x="39414" y="1687651"/>
            <a:ext cx="8513509" cy="1644244"/>
          </a:xfrm>
          <a:custGeom>
            <a:pathLst>
              <a:path extrusionOk="0" h="3615054" w="18717895">
                <a:moveTo>
                  <a:pt x="0" y="3614742"/>
                </a:moveTo>
                <a:lnTo>
                  <a:pt x="18717610" y="3614742"/>
                </a:lnTo>
                <a:lnTo>
                  <a:pt x="18717610" y="0"/>
                </a:lnTo>
                <a:lnTo>
                  <a:pt x="0" y="0"/>
                </a:lnTo>
                <a:lnTo>
                  <a:pt x="0" y="361474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32" name="Shape 132"/>
          <p:cNvSpPr/>
          <p:nvPr/>
        </p:nvSpPr>
        <p:spPr>
          <a:xfrm>
            <a:off x="39414" y="1687651"/>
            <a:ext cx="8513509" cy="39568"/>
          </a:xfrm>
          <a:custGeom>
            <a:pathLst>
              <a:path extrusionOk="0" h="86995" w="18717895">
                <a:moveTo>
                  <a:pt x="0" y="86655"/>
                </a:moveTo>
                <a:lnTo>
                  <a:pt x="18717610" y="86655"/>
                </a:lnTo>
                <a:lnTo>
                  <a:pt x="18717610" y="0"/>
                </a:lnTo>
                <a:lnTo>
                  <a:pt x="0" y="0"/>
                </a:lnTo>
                <a:lnTo>
                  <a:pt x="0" y="86655"/>
                </a:lnTo>
                <a:close/>
              </a:path>
            </a:pathLst>
          </a:custGeom>
          <a:solidFill>
            <a:srgbClr val="AFDBE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33" name="Shape 133"/>
          <p:cNvSpPr/>
          <p:nvPr/>
        </p:nvSpPr>
        <p:spPr>
          <a:xfrm>
            <a:off x="39414" y="1687651"/>
            <a:ext cx="8513509" cy="39568"/>
          </a:xfrm>
          <a:custGeom>
            <a:pathLst>
              <a:path extrusionOk="0" h="86995" w="18717895">
                <a:moveTo>
                  <a:pt x="0" y="86655"/>
                </a:moveTo>
                <a:lnTo>
                  <a:pt x="18717610" y="86655"/>
                </a:lnTo>
                <a:lnTo>
                  <a:pt x="18717610" y="0"/>
                </a:lnTo>
                <a:lnTo>
                  <a:pt x="0" y="0"/>
                </a:lnTo>
                <a:lnTo>
                  <a:pt x="0" y="86655"/>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34" name="Shape 134"/>
          <p:cNvSpPr txBox="1"/>
          <p:nvPr/>
        </p:nvSpPr>
        <p:spPr>
          <a:xfrm>
            <a:off x="38017" y="1692385"/>
            <a:ext cx="155096" cy="22679"/>
          </a:xfrm>
          <a:prstGeom prst="rect">
            <a:avLst/>
          </a:prstGeom>
          <a:noFill/>
          <a:ln>
            <a:noFill/>
          </a:ln>
        </p:spPr>
        <p:txBody>
          <a:bodyPr anchorCtr="0" anchor="t" bIns="0" lIns="0" spcFirstLastPara="1" rIns="0" wrap="square" tIns="7200">
            <a:noAutofit/>
          </a:bodyPr>
          <a:lstStyle/>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Special Recreation Permit</a:t>
            </a:r>
            <a:endParaRPr sz="100">
              <a:solidFill>
                <a:schemeClr val="dk1"/>
              </a:solidFill>
              <a:latin typeface="Source Sans Pro"/>
              <a:ea typeface="Source Sans Pro"/>
              <a:cs typeface="Source Sans Pro"/>
              <a:sym typeface="Source Sans Pro"/>
            </a:endParaRPr>
          </a:p>
        </p:txBody>
      </p:sp>
      <p:sp>
        <p:nvSpPr>
          <p:cNvPr id="135" name="Shape 135"/>
          <p:cNvSpPr/>
          <p:nvPr/>
        </p:nvSpPr>
        <p:spPr>
          <a:xfrm>
            <a:off x="39414" y="2173809"/>
            <a:ext cx="8513509" cy="408678"/>
          </a:xfrm>
          <a:custGeom>
            <a:pathLst>
              <a:path extrusionOk="0" h="898525" w="18717895">
                <a:moveTo>
                  <a:pt x="0" y="898040"/>
                </a:moveTo>
                <a:lnTo>
                  <a:pt x="18717610" y="898040"/>
                </a:lnTo>
                <a:lnTo>
                  <a:pt x="18717610" y="0"/>
                </a:lnTo>
                <a:lnTo>
                  <a:pt x="0" y="0"/>
                </a:lnTo>
                <a:lnTo>
                  <a:pt x="0" y="89804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36" name="Shape 136"/>
          <p:cNvSpPr/>
          <p:nvPr/>
        </p:nvSpPr>
        <p:spPr>
          <a:xfrm>
            <a:off x="39413" y="2173809"/>
            <a:ext cx="40435" cy="408678"/>
          </a:xfrm>
          <a:custGeom>
            <a:pathLst>
              <a:path extrusionOk="0" h="898525" w="88900">
                <a:moveTo>
                  <a:pt x="0" y="898040"/>
                </a:moveTo>
                <a:lnTo>
                  <a:pt x="88595" y="898040"/>
                </a:lnTo>
                <a:lnTo>
                  <a:pt x="88595" y="0"/>
                </a:lnTo>
                <a:lnTo>
                  <a:pt x="0" y="0"/>
                </a:lnTo>
                <a:lnTo>
                  <a:pt x="0" y="898040"/>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37" name="Shape 137"/>
          <p:cNvSpPr/>
          <p:nvPr/>
        </p:nvSpPr>
        <p:spPr>
          <a:xfrm>
            <a:off x="39413" y="2173809"/>
            <a:ext cx="40435" cy="408678"/>
          </a:xfrm>
          <a:custGeom>
            <a:pathLst>
              <a:path extrusionOk="0" h="898525" w="88900">
                <a:moveTo>
                  <a:pt x="0" y="898040"/>
                </a:moveTo>
                <a:lnTo>
                  <a:pt x="88595" y="898040"/>
                </a:lnTo>
                <a:lnTo>
                  <a:pt x="88595" y="0"/>
                </a:lnTo>
                <a:lnTo>
                  <a:pt x="0" y="0"/>
                </a:lnTo>
                <a:lnTo>
                  <a:pt x="0" y="89804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38" name="Shape 138"/>
          <p:cNvSpPr txBox="1"/>
          <p:nvPr/>
        </p:nvSpPr>
        <p:spPr>
          <a:xfrm rot="-5400000">
            <a:off x="-42655" y="2370657"/>
            <a:ext cx="192064" cy="15389"/>
          </a:xfrm>
          <a:prstGeom prst="rect">
            <a:avLst/>
          </a:prstGeom>
          <a:noFill/>
          <a:ln>
            <a:noFill/>
          </a:ln>
        </p:spPr>
        <p:txBody>
          <a:bodyPr anchorCtr="0" anchor="t" bIns="0" lIns="0" spcFirstLastPara="1" rIns="0" wrap="square" tIns="6050">
            <a:noAutofit/>
          </a:bodyPr>
          <a:lstStyle/>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Lead Office Permit Administrator</a:t>
            </a:r>
            <a:endParaRPr sz="100">
              <a:solidFill>
                <a:schemeClr val="dk1"/>
              </a:solidFill>
              <a:latin typeface="Source Sans Pro"/>
              <a:ea typeface="Source Sans Pro"/>
              <a:cs typeface="Source Sans Pro"/>
              <a:sym typeface="Source Sans Pro"/>
            </a:endParaRPr>
          </a:p>
        </p:txBody>
      </p:sp>
      <p:sp>
        <p:nvSpPr>
          <p:cNvPr id="139" name="Shape 139"/>
          <p:cNvSpPr/>
          <p:nvPr/>
        </p:nvSpPr>
        <p:spPr>
          <a:xfrm>
            <a:off x="39414" y="1746771"/>
            <a:ext cx="8513509" cy="427163"/>
          </a:xfrm>
          <a:custGeom>
            <a:pathLst>
              <a:path extrusionOk="0" h="939165" w="18717895">
                <a:moveTo>
                  <a:pt x="0" y="938889"/>
                </a:moveTo>
                <a:lnTo>
                  <a:pt x="18717610" y="938889"/>
                </a:lnTo>
                <a:lnTo>
                  <a:pt x="18717610" y="0"/>
                </a:lnTo>
                <a:lnTo>
                  <a:pt x="0" y="0"/>
                </a:lnTo>
                <a:lnTo>
                  <a:pt x="0" y="938889"/>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40" name="Shape 140"/>
          <p:cNvSpPr/>
          <p:nvPr/>
        </p:nvSpPr>
        <p:spPr>
          <a:xfrm>
            <a:off x="39413" y="1746771"/>
            <a:ext cx="40435" cy="427163"/>
          </a:xfrm>
          <a:custGeom>
            <a:pathLst>
              <a:path extrusionOk="0" h="939165" w="88900">
                <a:moveTo>
                  <a:pt x="0" y="938889"/>
                </a:moveTo>
                <a:lnTo>
                  <a:pt x="88595" y="938889"/>
                </a:lnTo>
                <a:lnTo>
                  <a:pt x="88595" y="0"/>
                </a:lnTo>
                <a:lnTo>
                  <a:pt x="0" y="0"/>
                </a:lnTo>
                <a:lnTo>
                  <a:pt x="0" y="938889"/>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41" name="Shape 141"/>
          <p:cNvSpPr/>
          <p:nvPr/>
        </p:nvSpPr>
        <p:spPr>
          <a:xfrm>
            <a:off x="39413" y="1746771"/>
            <a:ext cx="40435" cy="427163"/>
          </a:xfrm>
          <a:custGeom>
            <a:pathLst>
              <a:path extrusionOk="0" h="939165" w="88900">
                <a:moveTo>
                  <a:pt x="0" y="938889"/>
                </a:moveTo>
                <a:lnTo>
                  <a:pt x="88595" y="938889"/>
                </a:lnTo>
                <a:lnTo>
                  <a:pt x="88595" y="0"/>
                </a:lnTo>
                <a:lnTo>
                  <a:pt x="0" y="0"/>
                </a:lnTo>
                <a:lnTo>
                  <a:pt x="0" y="938889"/>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42" name="Shape 142"/>
          <p:cNvSpPr txBox="1"/>
          <p:nvPr/>
        </p:nvSpPr>
        <p:spPr>
          <a:xfrm rot="-5400000">
            <a:off x="21896" y="1952824"/>
            <a:ext cx="62962" cy="15389"/>
          </a:xfrm>
          <a:prstGeom prst="rect">
            <a:avLst/>
          </a:prstGeom>
          <a:noFill/>
          <a:ln>
            <a:noFill/>
          </a:ln>
        </p:spPr>
        <p:txBody>
          <a:bodyPr anchorCtr="0" anchor="t" bIns="0" lIns="0" spcFirstLastPara="1" rIns="0" wrap="square" tIns="6050">
            <a:noAutofit/>
          </a:bodyPr>
          <a:lstStyle/>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Applicant</a:t>
            </a:r>
            <a:endParaRPr sz="100">
              <a:solidFill>
                <a:schemeClr val="dk1"/>
              </a:solidFill>
              <a:latin typeface="Source Sans Pro"/>
              <a:ea typeface="Source Sans Pro"/>
              <a:cs typeface="Source Sans Pro"/>
              <a:sym typeface="Source Sans Pro"/>
            </a:endParaRPr>
          </a:p>
        </p:txBody>
      </p:sp>
      <p:sp>
        <p:nvSpPr>
          <p:cNvPr id="143" name="Shape 143"/>
          <p:cNvSpPr/>
          <p:nvPr/>
        </p:nvSpPr>
        <p:spPr>
          <a:xfrm>
            <a:off x="39414" y="2582263"/>
            <a:ext cx="8513509" cy="98776"/>
          </a:xfrm>
          <a:custGeom>
            <a:pathLst>
              <a:path extrusionOk="0" h="217169" w="18717895">
                <a:moveTo>
                  <a:pt x="0" y="216768"/>
                </a:moveTo>
                <a:lnTo>
                  <a:pt x="18717610" y="216768"/>
                </a:lnTo>
                <a:lnTo>
                  <a:pt x="18717610" y="0"/>
                </a:lnTo>
                <a:lnTo>
                  <a:pt x="0" y="0"/>
                </a:lnTo>
                <a:lnTo>
                  <a:pt x="0" y="216768"/>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44" name="Shape 144"/>
          <p:cNvSpPr/>
          <p:nvPr/>
        </p:nvSpPr>
        <p:spPr>
          <a:xfrm>
            <a:off x="39413" y="2582263"/>
            <a:ext cx="40435" cy="98776"/>
          </a:xfrm>
          <a:custGeom>
            <a:pathLst>
              <a:path extrusionOk="0" h="217169" w="88900">
                <a:moveTo>
                  <a:pt x="0" y="216768"/>
                </a:moveTo>
                <a:lnTo>
                  <a:pt x="88595" y="216768"/>
                </a:lnTo>
                <a:lnTo>
                  <a:pt x="88595" y="0"/>
                </a:lnTo>
                <a:lnTo>
                  <a:pt x="0" y="0"/>
                </a:lnTo>
                <a:lnTo>
                  <a:pt x="0" y="216768"/>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45" name="Shape 145"/>
          <p:cNvSpPr/>
          <p:nvPr/>
        </p:nvSpPr>
        <p:spPr>
          <a:xfrm>
            <a:off x="39413" y="2582263"/>
            <a:ext cx="40435" cy="98776"/>
          </a:xfrm>
          <a:custGeom>
            <a:pathLst>
              <a:path extrusionOk="0" h="217169" w="88900">
                <a:moveTo>
                  <a:pt x="0" y="216768"/>
                </a:moveTo>
                <a:lnTo>
                  <a:pt x="88595" y="216768"/>
                </a:lnTo>
                <a:lnTo>
                  <a:pt x="88595" y="0"/>
                </a:lnTo>
                <a:lnTo>
                  <a:pt x="0" y="0"/>
                </a:lnTo>
                <a:lnTo>
                  <a:pt x="0" y="216768"/>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46" name="Shape 146"/>
          <p:cNvSpPr/>
          <p:nvPr/>
        </p:nvSpPr>
        <p:spPr>
          <a:xfrm>
            <a:off x="39414" y="2680857"/>
            <a:ext cx="8513509" cy="256182"/>
          </a:xfrm>
          <a:custGeom>
            <a:pathLst>
              <a:path extrusionOk="0" h="563244" w="18717895">
                <a:moveTo>
                  <a:pt x="0" y="562996"/>
                </a:moveTo>
                <a:lnTo>
                  <a:pt x="18717610" y="562996"/>
                </a:lnTo>
                <a:lnTo>
                  <a:pt x="18717610" y="0"/>
                </a:lnTo>
                <a:lnTo>
                  <a:pt x="0" y="0"/>
                </a:lnTo>
                <a:lnTo>
                  <a:pt x="0" y="562996"/>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47" name="Shape 147"/>
          <p:cNvSpPr/>
          <p:nvPr/>
        </p:nvSpPr>
        <p:spPr>
          <a:xfrm>
            <a:off x="39413" y="2680857"/>
            <a:ext cx="40435" cy="256182"/>
          </a:xfrm>
          <a:custGeom>
            <a:pathLst>
              <a:path extrusionOk="0" h="563244" w="88900">
                <a:moveTo>
                  <a:pt x="0" y="562996"/>
                </a:moveTo>
                <a:lnTo>
                  <a:pt x="88595" y="562996"/>
                </a:lnTo>
                <a:lnTo>
                  <a:pt x="88595" y="0"/>
                </a:lnTo>
                <a:lnTo>
                  <a:pt x="0" y="0"/>
                </a:lnTo>
                <a:lnTo>
                  <a:pt x="0" y="562996"/>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48" name="Shape 148"/>
          <p:cNvSpPr/>
          <p:nvPr/>
        </p:nvSpPr>
        <p:spPr>
          <a:xfrm>
            <a:off x="39413" y="2680857"/>
            <a:ext cx="40435" cy="256182"/>
          </a:xfrm>
          <a:custGeom>
            <a:pathLst>
              <a:path extrusionOk="0" h="563244" w="88900">
                <a:moveTo>
                  <a:pt x="0" y="562996"/>
                </a:moveTo>
                <a:lnTo>
                  <a:pt x="88595" y="562996"/>
                </a:lnTo>
                <a:lnTo>
                  <a:pt x="88595" y="0"/>
                </a:lnTo>
                <a:lnTo>
                  <a:pt x="0" y="0"/>
                </a:lnTo>
                <a:lnTo>
                  <a:pt x="0" y="562996"/>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49" name="Shape 149"/>
          <p:cNvSpPr txBox="1"/>
          <p:nvPr/>
        </p:nvSpPr>
        <p:spPr>
          <a:xfrm rot="-5400000">
            <a:off x="-99193" y="2717951"/>
            <a:ext cx="308747" cy="50527"/>
          </a:xfrm>
          <a:prstGeom prst="rect">
            <a:avLst/>
          </a:prstGeom>
          <a:noFill/>
          <a:ln>
            <a:noFill/>
          </a:ln>
        </p:spPr>
        <p:txBody>
          <a:bodyPr anchorCtr="0" anchor="t" bIns="0" lIns="0" spcFirstLastPara="1" rIns="0" wrap="square" tIns="6050">
            <a:noAutofit/>
          </a:bodyPr>
          <a:lstStyle/>
          <a:p>
            <a:pPr indent="0" lvl="0" marL="236814" marR="0" rtl="0" algn="l">
              <a:spcBef>
                <a:spcPts val="0"/>
              </a:spcBef>
              <a:spcAft>
                <a:spcPts val="0"/>
              </a:spcAft>
              <a:buNone/>
            </a:pPr>
            <a:r>
              <a:rPr lang="en-US" sz="100">
                <a:solidFill>
                  <a:schemeClr val="dk1"/>
                </a:solidFill>
                <a:latin typeface="Source Sans Pro"/>
                <a:ea typeface="Source Sans Pro"/>
                <a:cs typeface="Source Sans Pro"/>
                <a:sym typeface="Source Sans Pro"/>
              </a:rPr>
              <a:t>Sub Office</a:t>
            </a:r>
            <a:endParaRPr sz="100">
              <a:solidFill>
                <a:schemeClr val="dk1"/>
              </a:solidFill>
              <a:latin typeface="Source Sans Pro"/>
              <a:ea typeface="Source Sans Pro"/>
              <a:cs typeface="Source Sans Pro"/>
              <a:sym typeface="Source Sans Pro"/>
            </a:endParaRPr>
          </a:p>
          <a:p>
            <a:pPr indent="-222663" lvl="0" marL="228150" marR="2310" rtl="0" algn="l">
              <a:lnSpc>
                <a:spcPct val="113700"/>
              </a:lnSpc>
              <a:spcBef>
                <a:spcPts val="0"/>
              </a:spcBef>
              <a:spcAft>
                <a:spcPts val="0"/>
              </a:spcAft>
              <a:buNone/>
            </a:pPr>
            <a:r>
              <a:rPr lang="en-US" sz="100">
                <a:solidFill>
                  <a:schemeClr val="dk1"/>
                </a:solidFill>
                <a:latin typeface="Source Sans Pro"/>
                <a:ea typeface="Source Sans Pro"/>
                <a:cs typeface="Source Sans Pro"/>
                <a:sym typeface="Source Sans Pro"/>
              </a:rPr>
              <a:t>Lead  Office Authorized Officer		Permit  Administrator</a:t>
            </a:r>
            <a:endParaRPr sz="100">
              <a:solidFill>
                <a:schemeClr val="dk1"/>
              </a:solidFill>
              <a:latin typeface="Source Sans Pro"/>
              <a:ea typeface="Source Sans Pro"/>
              <a:cs typeface="Source Sans Pro"/>
              <a:sym typeface="Source Sans Pro"/>
            </a:endParaRPr>
          </a:p>
        </p:txBody>
      </p:sp>
      <p:sp>
        <p:nvSpPr>
          <p:cNvPr id="150" name="Shape 150"/>
          <p:cNvSpPr/>
          <p:nvPr/>
        </p:nvSpPr>
        <p:spPr>
          <a:xfrm>
            <a:off x="39414" y="2936925"/>
            <a:ext cx="8513509" cy="395104"/>
          </a:xfrm>
          <a:custGeom>
            <a:pathLst>
              <a:path extrusionOk="0" h="868679" w="18717895">
                <a:moveTo>
                  <a:pt x="0" y="868072"/>
                </a:moveTo>
                <a:lnTo>
                  <a:pt x="18717610" y="868072"/>
                </a:lnTo>
                <a:lnTo>
                  <a:pt x="18717610" y="0"/>
                </a:lnTo>
                <a:lnTo>
                  <a:pt x="0" y="0"/>
                </a:lnTo>
                <a:lnTo>
                  <a:pt x="0" y="86807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51" name="Shape 151"/>
          <p:cNvSpPr/>
          <p:nvPr/>
        </p:nvSpPr>
        <p:spPr>
          <a:xfrm>
            <a:off x="39413" y="2936925"/>
            <a:ext cx="40435" cy="395104"/>
          </a:xfrm>
          <a:custGeom>
            <a:pathLst>
              <a:path extrusionOk="0" h="868679" w="88900">
                <a:moveTo>
                  <a:pt x="0" y="868072"/>
                </a:moveTo>
                <a:lnTo>
                  <a:pt x="88595" y="868072"/>
                </a:lnTo>
                <a:lnTo>
                  <a:pt x="88595" y="0"/>
                </a:lnTo>
                <a:lnTo>
                  <a:pt x="0" y="0"/>
                </a:lnTo>
                <a:lnTo>
                  <a:pt x="0" y="868072"/>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52" name="Shape 152"/>
          <p:cNvSpPr/>
          <p:nvPr/>
        </p:nvSpPr>
        <p:spPr>
          <a:xfrm>
            <a:off x="39413" y="2936925"/>
            <a:ext cx="40435" cy="395104"/>
          </a:xfrm>
          <a:custGeom>
            <a:pathLst>
              <a:path extrusionOk="0" h="868679" w="88900">
                <a:moveTo>
                  <a:pt x="0" y="868072"/>
                </a:moveTo>
                <a:lnTo>
                  <a:pt x="88595" y="868072"/>
                </a:lnTo>
                <a:lnTo>
                  <a:pt x="88595" y="0"/>
                </a:lnTo>
                <a:lnTo>
                  <a:pt x="0" y="0"/>
                </a:lnTo>
                <a:lnTo>
                  <a:pt x="0" y="86807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53" name="Shape 153"/>
          <p:cNvSpPr txBox="1"/>
          <p:nvPr/>
        </p:nvSpPr>
        <p:spPr>
          <a:xfrm rot="-5400000">
            <a:off x="27239" y="3126992"/>
            <a:ext cx="52276" cy="15389"/>
          </a:xfrm>
          <a:prstGeom prst="rect">
            <a:avLst/>
          </a:prstGeom>
          <a:noFill/>
          <a:ln>
            <a:noFill/>
          </a:ln>
        </p:spPr>
        <p:txBody>
          <a:bodyPr anchorCtr="0" anchor="t" bIns="0" lIns="0" spcFirstLastPara="1" rIns="0" wrap="square" tIns="6050">
            <a:noAutofit/>
          </a:bodyPr>
          <a:lstStyle/>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System</a:t>
            </a:r>
            <a:endParaRPr sz="100">
              <a:solidFill>
                <a:schemeClr val="dk1"/>
              </a:solidFill>
              <a:latin typeface="Source Sans Pro"/>
              <a:ea typeface="Source Sans Pro"/>
              <a:cs typeface="Source Sans Pro"/>
              <a:sym typeface="Source Sans Pro"/>
            </a:endParaRPr>
          </a:p>
        </p:txBody>
      </p:sp>
      <p:sp>
        <p:nvSpPr>
          <p:cNvPr id="154" name="Shape 154"/>
          <p:cNvSpPr/>
          <p:nvPr/>
        </p:nvSpPr>
        <p:spPr>
          <a:xfrm>
            <a:off x="39414" y="1727065"/>
            <a:ext cx="8513509" cy="19928"/>
          </a:xfrm>
          <a:custGeom>
            <a:pathLst>
              <a:path extrusionOk="0" h="43814" w="18717895">
                <a:moveTo>
                  <a:pt x="0" y="43327"/>
                </a:moveTo>
                <a:lnTo>
                  <a:pt x="18717610" y="43327"/>
                </a:lnTo>
                <a:lnTo>
                  <a:pt x="18717610" y="0"/>
                </a:lnTo>
                <a:lnTo>
                  <a:pt x="0" y="0"/>
                </a:lnTo>
                <a:lnTo>
                  <a:pt x="0" y="43327"/>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55" name="Shape 155"/>
          <p:cNvSpPr/>
          <p:nvPr/>
        </p:nvSpPr>
        <p:spPr>
          <a:xfrm>
            <a:off x="39414" y="1727065"/>
            <a:ext cx="8513509" cy="19928"/>
          </a:xfrm>
          <a:custGeom>
            <a:pathLst>
              <a:path extrusionOk="0" h="43814" w="18717895">
                <a:moveTo>
                  <a:pt x="0" y="43327"/>
                </a:moveTo>
                <a:lnTo>
                  <a:pt x="18717610" y="43327"/>
                </a:lnTo>
                <a:lnTo>
                  <a:pt x="18717610" y="0"/>
                </a:lnTo>
                <a:lnTo>
                  <a:pt x="0" y="0"/>
                </a:lnTo>
                <a:lnTo>
                  <a:pt x="0" y="43327"/>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56" name="Shape 156"/>
          <p:cNvSpPr txBox="1"/>
          <p:nvPr/>
        </p:nvSpPr>
        <p:spPr>
          <a:xfrm>
            <a:off x="4107764" y="1725169"/>
            <a:ext cx="3465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Phase</a:t>
            </a:r>
            <a:endParaRPr sz="100">
              <a:solidFill>
                <a:schemeClr val="dk1"/>
              </a:solidFill>
              <a:latin typeface="Source Sans Pro"/>
              <a:ea typeface="Source Sans Pro"/>
              <a:cs typeface="Source Sans Pro"/>
              <a:sym typeface="Source Sans Pro"/>
            </a:endParaRPr>
          </a:p>
        </p:txBody>
      </p:sp>
      <p:sp>
        <p:nvSpPr>
          <p:cNvPr id="157" name="Shape 157"/>
          <p:cNvSpPr/>
          <p:nvPr/>
        </p:nvSpPr>
        <p:spPr>
          <a:xfrm>
            <a:off x="285750" y="1771405"/>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58" name="Shape 158"/>
          <p:cNvSpPr/>
          <p:nvPr/>
        </p:nvSpPr>
        <p:spPr>
          <a:xfrm>
            <a:off x="285750" y="1771405"/>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59" name="Shape 159"/>
          <p:cNvSpPr txBox="1"/>
          <p:nvPr/>
        </p:nvSpPr>
        <p:spPr>
          <a:xfrm>
            <a:off x="191293" y="1783961"/>
            <a:ext cx="173291"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u="sng">
                <a:solidFill>
                  <a:schemeClr val="dk1"/>
                </a:solidFill>
                <a:latin typeface="Source Sans Pro"/>
                <a:ea typeface="Source Sans Pro"/>
                <a:cs typeface="Source Sans Pro"/>
                <a:sym typeface="Source Sans Pro"/>
              </a:rPr>
              <a:t> 	</a:t>
            </a:r>
            <a:r>
              <a:rPr lang="en-US" sz="100">
                <a:solidFill>
                  <a:schemeClr val="dk1"/>
                </a:solidFill>
                <a:latin typeface="Source Sans Pro"/>
                <a:ea typeface="Source Sans Pro"/>
                <a:cs typeface="Source Sans Pro"/>
                <a:sym typeface="Source Sans Pro"/>
              </a:rPr>
              <a:t>      2. Fill in the SRP</a:t>
            </a:r>
            <a:endParaRPr sz="100">
              <a:solidFill>
                <a:schemeClr val="dk1"/>
              </a:solidFill>
              <a:latin typeface="Source Sans Pro"/>
              <a:ea typeface="Source Sans Pro"/>
              <a:cs typeface="Source Sans Pro"/>
              <a:sym typeface="Source Sans Pro"/>
            </a:endParaRPr>
          </a:p>
          <a:p>
            <a:pPr indent="0" lvl="0" marL="109165" marR="0" rtl="0" algn="l">
              <a:spcBef>
                <a:spcPts val="0"/>
              </a:spcBef>
              <a:spcAft>
                <a:spcPts val="0"/>
              </a:spcAft>
              <a:buNone/>
            </a:pPr>
            <a:r>
              <a:rPr lang="en-US" sz="100">
                <a:solidFill>
                  <a:schemeClr val="dk1"/>
                </a:solidFill>
                <a:latin typeface="Source Sans Pro"/>
                <a:ea typeface="Source Sans Pro"/>
                <a:cs typeface="Source Sans Pro"/>
                <a:sym typeface="Source Sans Pro"/>
              </a:rPr>
              <a:t>2930-1 Form</a:t>
            </a:r>
            <a:endParaRPr sz="100">
              <a:solidFill>
                <a:schemeClr val="dk1"/>
              </a:solidFill>
              <a:latin typeface="Source Sans Pro"/>
              <a:ea typeface="Source Sans Pro"/>
              <a:cs typeface="Source Sans Pro"/>
              <a:sym typeface="Source Sans Pro"/>
            </a:endParaRPr>
          </a:p>
        </p:txBody>
      </p:sp>
      <p:sp>
        <p:nvSpPr>
          <p:cNvPr id="160" name="Shape 160"/>
          <p:cNvSpPr/>
          <p:nvPr/>
        </p:nvSpPr>
        <p:spPr>
          <a:xfrm>
            <a:off x="117557" y="1785500"/>
            <a:ext cx="80196" cy="3092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61" name="Shape 161"/>
          <p:cNvSpPr txBox="1"/>
          <p:nvPr/>
        </p:nvSpPr>
        <p:spPr>
          <a:xfrm>
            <a:off x="116657" y="1789217"/>
            <a:ext cx="82025"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1. Start Application</a:t>
            </a:r>
            <a:endParaRPr sz="100">
              <a:solidFill>
                <a:schemeClr val="dk1"/>
              </a:solidFill>
              <a:latin typeface="Source Sans Pro"/>
              <a:ea typeface="Source Sans Pro"/>
              <a:cs typeface="Source Sans Pro"/>
              <a:sym typeface="Source Sans Pro"/>
            </a:endParaRPr>
          </a:p>
        </p:txBody>
      </p:sp>
      <p:sp>
        <p:nvSpPr>
          <p:cNvPr id="162" name="Shape 162"/>
          <p:cNvSpPr/>
          <p:nvPr/>
        </p:nvSpPr>
        <p:spPr>
          <a:xfrm>
            <a:off x="268944" y="2989412"/>
            <a:ext cx="112639" cy="59208"/>
          </a:xfrm>
          <a:custGeom>
            <a:pathLst>
              <a:path extrusionOk="0" h="130175" w="247650">
                <a:moveTo>
                  <a:pt x="0" y="129983"/>
                </a:moveTo>
                <a:lnTo>
                  <a:pt x="247185" y="129983"/>
                </a:lnTo>
                <a:lnTo>
                  <a:pt x="247185"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63" name="Shape 163"/>
          <p:cNvSpPr/>
          <p:nvPr/>
        </p:nvSpPr>
        <p:spPr>
          <a:xfrm>
            <a:off x="268944" y="2989412"/>
            <a:ext cx="112639" cy="59208"/>
          </a:xfrm>
          <a:custGeom>
            <a:pathLst>
              <a:path extrusionOk="0" h="130175" w="247650">
                <a:moveTo>
                  <a:pt x="0" y="129983"/>
                </a:moveTo>
                <a:lnTo>
                  <a:pt x="247209" y="129983"/>
                </a:lnTo>
                <a:lnTo>
                  <a:pt x="247209"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64" name="Shape 164"/>
          <p:cNvSpPr/>
          <p:nvPr/>
        </p:nvSpPr>
        <p:spPr>
          <a:xfrm>
            <a:off x="371530" y="2989412"/>
            <a:ext cx="0" cy="59208"/>
          </a:xfrm>
          <a:custGeom>
            <a:pathLst>
              <a:path extrusionOk="0" h="130175" w="120000">
                <a:moveTo>
                  <a:pt x="0" y="129983"/>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65" name="Shape 165"/>
          <p:cNvSpPr txBox="1"/>
          <p:nvPr/>
        </p:nvSpPr>
        <p:spPr>
          <a:xfrm>
            <a:off x="278798" y="2989412"/>
            <a:ext cx="93000" cy="125735"/>
          </a:xfrm>
          <a:prstGeom prst="rect">
            <a:avLst/>
          </a:prstGeom>
          <a:solidFill>
            <a:srgbClr val="A3A3A3"/>
          </a:solidFill>
          <a:ln cap="flat" cmpd="sng" w="9525">
            <a:solidFill>
              <a:srgbClr val="000000"/>
            </a:solidFill>
            <a:prstDash val="solid"/>
            <a:round/>
            <a:headEnd len="sm" w="sm" type="none"/>
            <a:tailEnd len="sm" w="sm" type="none"/>
          </a:ln>
        </p:spPr>
        <p:txBody>
          <a:bodyPr anchorCtr="0" anchor="t" bIns="0" lIns="0" spcFirstLastPara="1" rIns="0" wrap="square" tIns="2575">
            <a:noAutofit/>
          </a:bodyPr>
          <a:lstStyle/>
          <a:p>
            <a:pPr indent="-18772" lvl="0" marL="28591" marR="6931" rtl="0" algn="just">
              <a:spcBef>
                <a:spcPts val="0"/>
              </a:spcBef>
              <a:spcAft>
                <a:spcPts val="0"/>
              </a:spcAft>
              <a:buNone/>
            </a:pPr>
            <a:r>
              <a:rPr lang="en-US" sz="100">
                <a:solidFill>
                  <a:schemeClr val="dk1"/>
                </a:solidFill>
                <a:latin typeface="Source Sans Pro"/>
                <a:ea typeface="Source Sans Pro"/>
                <a:cs typeface="Source Sans Pro"/>
                <a:sym typeface="Source Sans Pro"/>
              </a:rPr>
              <a:t>3. System Performs  Check for</a:t>
            </a:r>
            <a:endParaRPr sz="100">
              <a:solidFill>
                <a:schemeClr val="dk1"/>
              </a:solidFill>
              <a:latin typeface="Source Sans Pro"/>
              <a:ea typeface="Source Sans Pro"/>
              <a:cs typeface="Source Sans Pro"/>
              <a:sym typeface="Source Sans Pro"/>
            </a:endParaRPr>
          </a:p>
          <a:p>
            <a:pPr indent="-2310" lvl="0" marL="12418" marR="6642" rtl="0" algn="just">
              <a:spcBef>
                <a:spcPts val="2"/>
              </a:spcBef>
              <a:spcAft>
                <a:spcPts val="0"/>
              </a:spcAft>
              <a:buNone/>
            </a:pPr>
            <a:r>
              <a:rPr lang="en-US" sz="100">
                <a:solidFill>
                  <a:schemeClr val="dk1"/>
                </a:solidFill>
                <a:latin typeface="Source Sans Pro"/>
                <a:ea typeface="Source Sans Pro"/>
                <a:cs typeface="Source Sans Pro"/>
                <a:sym typeface="Source Sans Pro"/>
              </a:rPr>
              <a:t>Completeness, only  accept application  when complete.</a:t>
            </a:r>
            <a:endParaRPr sz="100">
              <a:solidFill>
                <a:schemeClr val="dk1"/>
              </a:solidFill>
              <a:latin typeface="Source Sans Pro"/>
              <a:ea typeface="Source Sans Pro"/>
              <a:cs typeface="Source Sans Pro"/>
              <a:sym typeface="Source Sans Pro"/>
            </a:endParaRPr>
          </a:p>
        </p:txBody>
      </p:sp>
      <p:sp>
        <p:nvSpPr>
          <p:cNvPr id="166" name="Shape 166"/>
          <p:cNvSpPr/>
          <p:nvPr/>
        </p:nvSpPr>
        <p:spPr>
          <a:xfrm>
            <a:off x="325163" y="1830526"/>
            <a:ext cx="0" cy="1153253"/>
          </a:xfrm>
          <a:custGeom>
            <a:pathLst>
              <a:path extrusionOk="0" h="2535555" w="120000">
                <a:moveTo>
                  <a:pt x="0" y="0"/>
                </a:moveTo>
                <a:lnTo>
                  <a:pt x="0" y="2535109"/>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67" name="Shape 167"/>
          <p:cNvSpPr/>
          <p:nvPr/>
        </p:nvSpPr>
        <p:spPr>
          <a:xfrm>
            <a:off x="321310" y="2981704"/>
            <a:ext cx="7798" cy="7798"/>
          </a:xfrm>
          <a:custGeom>
            <a:pathLst>
              <a:path extrusionOk="0" h="17144" w="17145">
                <a:moveTo>
                  <a:pt x="0" y="0"/>
                </a:moveTo>
                <a:lnTo>
                  <a:pt x="8472" y="16945"/>
                </a:lnTo>
                <a:lnTo>
                  <a:pt x="15610" y="2671"/>
                </a:lnTo>
                <a:lnTo>
                  <a:pt x="5343"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68" name="Shape 168"/>
          <p:cNvSpPr/>
          <p:nvPr/>
        </p:nvSpPr>
        <p:spPr>
          <a:xfrm>
            <a:off x="290502" y="2409963"/>
            <a:ext cx="69605" cy="0"/>
          </a:xfrm>
          <a:custGeom>
            <a:pathLst>
              <a:path extrusionOk="0" h="120000" w="153034">
                <a:moveTo>
                  <a:pt x="0" y="0"/>
                </a:moveTo>
                <a:lnTo>
                  <a:pt x="152410" y="0"/>
                </a:lnTo>
              </a:path>
            </a:pathLst>
          </a:custGeom>
          <a:noFill/>
          <a:ln cap="flat" cmpd="sng" w="23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69" name="Shape 169"/>
          <p:cNvSpPr txBox="1"/>
          <p:nvPr/>
        </p:nvSpPr>
        <p:spPr>
          <a:xfrm>
            <a:off x="284736" y="2398357"/>
            <a:ext cx="80580"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Submit Application</a:t>
            </a:r>
            <a:endParaRPr sz="100">
              <a:solidFill>
                <a:schemeClr val="dk1"/>
              </a:solidFill>
              <a:latin typeface="Source Sans Pro"/>
              <a:ea typeface="Source Sans Pro"/>
              <a:cs typeface="Source Sans Pro"/>
              <a:sym typeface="Source Sans Pro"/>
            </a:endParaRPr>
          </a:p>
        </p:txBody>
      </p:sp>
      <p:sp>
        <p:nvSpPr>
          <p:cNvPr id="170" name="Shape 170"/>
          <p:cNvSpPr/>
          <p:nvPr/>
        </p:nvSpPr>
        <p:spPr>
          <a:xfrm>
            <a:off x="278043" y="1797111"/>
            <a:ext cx="7798" cy="7798"/>
          </a:xfrm>
          <a:custGeom>
            <a:pathLst>
              <a:path extrusionOk="0" h="17145" w="17145">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71" name="Shape 171"/>
          <p:cNvSpPr/>
          <p:nvPr/>
        </p:nvSpPr>
        <p:spPr>
          <a:xfrm>
            <a:off x="635750" y="1785500"/>
            <a:ext cx="80196" cy="3092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72" name="Shape 172"/>
          <p:cNvSpPr txBox="1"/>
          <p:nvPr/>
        </p:nvSpPr>
        <p:spPr>
          <a:xfrm>
            <a:off x="649675" y="1783961"/>
            <a:ext cx="52565"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888"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19. Close  Application</a:t>
            </a:r>
            <a:endParaRPr sz="100">
              <a:solidFill>
                <a:schemeClr val="dk1"/>
              </a:solidFill>
              <a:latin typeface="Source Sans Pro"/>
              <a:ea typeface="Source Sans Pro"/>
              <a:cs typeface="Source Sans Pro"/>
              <a:sym typeface="Source Sans Pro"/>
            </a:endParaRPr>
          </a:p>
        </p:txBody>
      </p:sp>
      <p:sp>
        <p:nvSpPr>
          <p:cNvPr id="173" name="Shape 173"/>
          <p:cNvSpPr/>
          <p:nvPr/>
        </p:nvSpPr>
        <p:spPr>
          <a:xfrm>
            <a:off x="285750" y="3100767"/>
            <a:ext cx="78848" cy="59208"/>
          </a:xfrm>
          <a:custGeom>
            <a:pathLst>
              <a:path extrusionOk="0" h="130175" w="173354">
                <a:moveTo>
                  <a:pt x="86655" y="0"/>
                </a:moveTo>
                <a:lnTo>
                  <a:pt x="0" y="64991"/>
                </a:lnTo>
                <a:lnTo>
                  <a:pt x="86655" y="129983"/>
                </a:lnTo>
                <a:lnTo>
                  <a:pt x="173311" y="64991"/>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74" name="Shape 174"/>
          <p:cNvSpPr/>
          <p:nvPr/>
        </p:nvSpPr>
        <p:spPr>
          <a:xfrm>
            <a:off x="285750" y="3100767"/>
            <a:ext cx="78848" cy="59208"/>
          </a:xfrm>
          <a:custGeom>
            <a:pathLst>
              <a:path extrusionOk="0" h="130175" w="173354">
                <a:moveTo>
                  <a:pt x="0" y="64991"/>
                </a:moveTo>
                <a:lnTo>
                  <a:pt x="86655" y="0"/>
                </a:lnTo>
                <a:lnTo>
                  <a:pt x="173311" y="64991"/>
                </a:lnTo>
                <a:lnTo>
                  <a:pt x="86655" y="129983"/>
                </a:lnTo>
                <a:lnTo>
                  <a:pt x="0"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75" name="Shape 175"/>
          <p:cNvSpPr txBox="1"/>
          <p:nvPr/>
        </p:nvSpPr>
        <p:spPr>
          <a:xfrm>
            <a:off x="289969" y="3108352"/>
            <a:ext cx="70761"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8375" lvl="0" marL="13862" marR="2310" rtl="0" algn="l">
              <a:spcBef>
                <a:spcPts val="0"/>
              </a:spcBef>
              <a:spcAft>
                <a:spcPts val="0"/>
              </a:spcAft>
              <a:buNone/>
            </a:pPr>
            <a:r>
              <a:rPr lang="en-US" sz="100">
                <a:solidFill>
                  <a:schemeClr val="dk1"/>
                </a:solidFill>
                <a:latin typeface="Source Sans Pro"/>
                <a:ea typeface="Source Sans Pro"/>
                <a:cs typeface="Source Sans Pro"/>
                <a:sym typeface="Source Sans Pro"/>
              </a:rPr>
              <a:t>4. Is Event Start  Date &gt; 180  days away?</a:t>
            </a:r>
            <a:endParaRPr sz="100">
              <a:solidFill>
                <a:schemeClr val="dk1"/>
              </a:solidFill>
              <a:latin typeface="Source Sans Pro"/>
              <a:ea typeface="Source Sans Pro"/>
              <a:cs typeface="Source Sans Pro"/>
              <a:sym typeface="Source Sans Pro"/>
            </a:endParaRPr>
          </a:p>
        </p:txBody>
      </p:sp>
      <p:sp>
        <p:nvSpPr>
          <p:cNvPr id="176" name="Shape 176"/>
          <p:cNvSpPr/>
          <p:nvPr/>
        </p:nvSpPr>
        <p:spPr>
          <a:xfrm>
            <a:off x="325163" y="3048532"/>
            <a:ext cx="0" cy="46500"/>
          </a:xfrm>
          <a:custGeom>
            <a:pathLst>
              <a:path extrusionOk="0" h="102235" w="120000">
                <a:moveTo>
                  <a:pt x="0" y="0"/>
                </a:moveTo>
                <a:lnTo>
                  <a:pt x="0" y="10203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77" name="Shape 177"/>
          <p:cNvSpPr/>
          <p:nvPr/>
        </p:nvSpPr>
        <p:spPr>
          <a:xfrm>
            <a:off x="321310" y="3093059"/>
            <a:ext cx="7798" cy="7798"/>
          </a:xfrm>
          <a:custGeom>
            <a:pathLst>
              <a:path extrusionOk="0" h="17144" w="17145">
                <a:moveTo>
                  <a:pt x="0" y="0"/>
                </a:moveTo>
                <a:lnTo>
                  <a:pt x="8472" y="16945"/>
                </a:lnTo>
                <a:lnTo>
                  <a:pt x="15610" y="2671"/>
                </a:lnTo>
                <a:lnTo>
                  <a:pt x="5343"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78" name="Shape 178"/>
          <p:cNvSpPr/>
          <p:nvPr/>
        </p:nvSpPr>
        <p:spPr>
          <a:xfrm>
            <a:off x="496915" y="3099753"/>
            <a:ext cx="87586" cy="6114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79" name="Shape 179"/>
          <p:cNvSpPr txBox="1"/>
          <p:nvPr/>
        </p:nvSpPr>
        <p:spPr>
          <a:xfrm>
            <a:off x="494921" y="3095926"/>
            <a:ext cx="91267" cy="1077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6354"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6. Notify Applicant  informing them that  the BLM has received</a:t>
            </a:r>
            <a:endParaRPr sz="100">
              <a:solidFill>
                <a:schemeClr val="dk1"/>
              </a:solidFill>
              <a:latin typeface="Source Sans Pro"/>
              <a:ea typeface="Source Sans Pro"/>
              <a:cs typeface="Source Sans Pro"/>
              <a:sym typeface="Source Sans Pro"/>
            </a:endParaRPr>
          </a:p>
          <a:p>
            <a:pPr indent="0" lvl="0" marL="25125" marR="0" rtl="0" algn="l">
              <a:spcBef>
                <a:spcPts val="0"/>
              </a:spcBef>
              <a:spcAft>
                <a:spcPts val="0"/>
              </a:spcAft>
              <a:buNone/>
            </a:pPr>
            <a:r>
              <a:rPr lang="en-US" sz="100">
                <a:solidFill>
                  <a:schemeClr val="dk1"/>
                </a:solidFill>
                <a:latin typeface="Source Sans Pro"/>
                <a:ea typeface="Source Sans Pro"/>
                <a:cs typeface="Source Sans Pro"/>
                <a:sym typeface="Source Sans Pro"/>
              </a:rPr>
              <a:t>Application</a:t>
            </a:r>
            <a:endParaRPr sz="100">
              <a:solidFill>
                <a:schemeClr val="dk1"/>
              </a:solidFill>
              <a:latin typeface="Source Sans Pro"/>
              <a:ea typeface="Source Sans Pro"/>
              <a:cs typeface="Source Sans Pro"/>
              <a:sym typeface="Source Sans Pro"/>
            </a:endParaRPr>
          </a:p>
        </p:txBody>
      </p:sp>
      <p:sp>
        <p:nvSpPr>
          <p:cNvPr id="180" name="Shape 180"/>
          <p:cNvSpPr/>
          <p:nvPr/>
        </p:nvSpPr>
        <p:spPr>
          <a:xfrm>
            <a:off x="256190" y="3209822"/>
            <a:ext cx="138055" cy="88090"/>
          </a:xfrm>
          <a:custGeom>
            <a:pathLst>
              <a:path extrusionOk="0" h="193675" w="303530">
                <a:moveTo>
                  <a:pt x="303294" y="0"/>
                </a:moveTo>
                <a:lnTo>
                  <a:pt x="0" y="0"/>
                </a:lnTo>
                <a:lnTo>
                  <a:pt x="0" y="169339"/>
                </a:lnTo>
                <a:lnTo>
                  <a:pt x="36463" y="187469"/>
                </a:lnTo>
                <a:lnTo>
                  <a:pt x="75823" y="193512"/>
                </a:lnTo>
                <a:lnTo>
                  <a:pt x="115184" y="187469"/>
                </a:lnTo>
                <a:lnTo>
                  <a:pt x="188110" y="151195"/>
                </a:lnTo>
                <a:lnTo>
                  <a:pt x="227470" y="145148"/>
                </a:lnTo>
                <a:lnTo>
                  <a:pt x="303294" y="145148"/>
                </a:lnTo>
                <a:lnTo>
                  <a:pt x="303294" y="0"/>
                </a:lnTo>
                <a:close/>
              </a:path>
              <a:path extrusionOk="0" h="193675" w="303530">
                <a:moveTo>
                  <a:pt x="303294" y="145148"/>
                </a:moveTo>
                <a:lnTo>
                  <a:pt x="227470" y="145148"/>
                </a:lnTo>
                <a:lnTo>
                  <a:pt x="266831" y="151195"/>
                </a:lnTo>
                <a:lnTo>
                  <a:pt x="303294" y="169339"/>
                </a:lnTo>
                <a:lnTo>
                  <a:pt x="303294" y="145148"/>
                </a:lnTo>
                <a:close/>
              </a:path>
            </a:pathLst>
          </a:custGeom>
          <a:solidFill>
            <a:srgbClr val="F4954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81" name="Shape 181"/>
          <p:cNvSpPr/>
          <p:nvPr/>
        </p:nvSpPr>
        <p:spPr>
          <a:xfrm>
            <a:off x="256190" y="3209822"/>
            <a:ext cx="138055" cy="88090"/>
          </a:xfrm>
          <a:custGeom>
            <a:pathLst>
              <a:path extrusionOk="0" h="193675" w="303530">
                <a:moveTo>
                  <a:pt x="0" y="169339"/>
                </a:moveTo>
                <a:lnTo>
                  <a:pt x="0" y="0"/>
                </a:lnTo>
                <a:lnTo>
                  <a:pt x="303294" y="0"/>
                </a:lnTo>
                <a:lnTo>
                  <a:pt x="303294" y="169339"/>
                </a:lnTo>
                <a:lnTo>
                  <a:pt x="266831" y="151195"/>
                </a:lnTo>
                <a:lnTo>
                  <a:pt x="227470" y="145148"/>
                </a:lnTo>
                <a:lnTo>
                  <a:pt x="188110" y="151195"/>
                </a:lnTo>
                <a:lnTo>
                  <a:pt x="151647" y="169339"/>
                </a:lnTo>
                <a:lnTo>
                  <a:pt x="115184" y="187469"/>
                </a:lnTo>
                <a:lnTo>
                  <a:pt x="75823" y="193512"/>
                </a:lnTo>
                <a:lnTo>
                  <a:pt x="36463" y="187469"/>
                </a:lnTo>
                <a:lnTo>
                  <a:pt x="0" y="169339"/>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82" name="Shape 182"/>
          <p:cNvSpPr/>
          <p:nvPr/>
        </p:nvSpPr>
        <p:spPr>
          <a:xfrm>
            <a:off x="325163" y="3159887"/>
            <a:ext cx="0" cy="44189"/>
          </a:xfrm>
          <a:custGeom>
            <a:pathLst>
              <a:path extrusionOk="0" h="97154" w="120000">
                <a:moveTo>
                  <a:pt x="0" y="0"/>
                </a:moveTo>
                <a:lnTo>
                  <a:pt x="0" y="9698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83" name="Shape 183"/>
          <p:cNvSpPr/>
          <p:nvPr/>
        </p:nvSpPr>
        <p:spPr>
          <a:xfrm>
            <a:off x="321310" y="3202115"/>
            <a:ext cx="7798" cy="7798"/>
          </a:xfrm>
          <a:custGeom>
            <a:pathLst>
              <a:path extrusionOk="0" h="17145" w="17145">
                <a:moveTo>
                  <a:pt x="0" y="0"/>
                </a:moveTo>
                <a:lnTo>
                  <a:pt x="8472" y="16945"/>
                </a:lnTo>
                <a:lnTo>
                  <a:pt x="15610" y="2671"/>
                </a:lnTo>
                <a:lnTo>
                  <a:pt x="5343" y="2671"/>
                </a:lnTo>
                <a:lnTo>
                  <a:pt x="0" y="0"/>
                </a:lnTo>
                <a:close/>
              </a:path>
              <a:path extrusionOk="0" h="17145"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84" name="Shape 184"/>
          <p:cNvSpPr/>
          <p:nvPr/>
        </p:nvSpPr>
        <p:spPr>
          <a:xfrm>
            <a:off x="320007" y="3179496"/>
            <a:ext cx="10397" cy="10686"/>
          </a:xfrm>
          <a:custGeom>
            <a:pathLst>
              <a:path extrusionOk="0" h="23495" w="22859">
                <a:moveTo>
                  <a:pt x="0" y="23107"/>
                </a:moveTo>
                <a:lnTo>
                  <a:pt x="22679" y="23107"/>
                </a:lnTo>
                <a:lnTo>
                  <a:pt x="22679"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85" name="Shape 185"/>
          <p:cNvSpPr txBox="1"/>
          <p:nvPr/>
        </p:nvSpPr>
        <p:spPr>
          <a:xfrm>
            <a:off x="314242" y="3173298"/>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186" name="Shape 186"/>
          <p:cNvSpPr/>
          <p:nvPr/>
        </p:nvSpPr>
        <p:spPr>
          <a:xfrm>
            <a:off x="364578" y="3130327"/>
            <a:ext cx="127369" cy="0"/>
          </a:xfrm>
          <a:custGeom>
            <a:pathLst>
              <a:path extrusionOk="0" h="120000" w="280034">
                <a:moveTo>
                  <a:pt x="0" y="0"/>
                </a:moveTo>
                <a:lnTo>
                  <a:pt x="27963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87" name="Shape 187"/>
          <p:cNvSpPr/>
          <p:nvPr/>
        </p:nvSpPr>
        <p:spPr>
          <a:xfrm>
            <a:off x="489891" y="3126473"/>
            <a:ext cx="7798" cy="7798"/>
          </a:xfrm>
          <a:custGeom>
            <a:pathLst>
              <a:path extrusionOk="0" h="17144" w="17144">
                <a:moveTo>
                  <a:pt x="0" y="0"/>
                </a:moveTo>
                <a:lnTo>
                  <a:pt x="2671" y="5343"/>
                </a:lnTo>
                <a:lnTo>
                  <a:pt x="2671" y="11626"/>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88" name="Shape 188"/>
          <p:cNvSpPr/>
          <p:nvPr/>
        </p:nvSpPr>
        <p:spPr>
          <a:xfrm>
            <a:off x="424542" y="3125072"/>
            <a:ext cx="13285" cy="10686"/>
          </a:xfrm>
          <a:custGeom>
            <a:pathLst>
              <a:path extrusionOk="0" h="23494" w="29209">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89" name="Shape 189"/>
          <p:cNvSpPr txBox="1"/>
          <p:nvPr/>
        </p:nvSpPr>
        <p:spPr>
          <a:xfrm>
            <a:off x="418776" y="3118863"/>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190" name="Shape 190"/>
          <p:cNvSpPr/>
          <p:nvPr/>
        </p:nvSpPr>
        <p:spPr>
          <a:xfrm>
            <a:off x="985345" y="2197983"/>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91" name="Shape 191"/>
          <p:cNvSpPr/>
          <p:nvPr/>
        </p:nvSpPr>
        <p:spPr>
          <a:xfrm>
            <a:off x="985345" y="2197983"/>
            <a:ext cx="78848" cy="59208"/>
          </a:xfrm>
          <a:custGeom>
            <a:pathLst>
              <a:path extrusionOk="0" h="130175" w="173355">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92" name="Shape 192"/>
          <p:cNvSpPr txBox="1"/>
          <p:nvPr/>
        </p:nvSpPr>
        <p:spPr>
          <a:xfrm>
            <a:off x="985345" y="2215843"/>
            <a:ext cx="7884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2310" marR="0" rtl="0" algn="l">
              <a:spcBef>
                <a:spcPts val="0"/>
              </a:spcBef>
              <a:spcAft>
                <a:spcPts val="0"/>
              </a:spcAft>
              <a:buNone/>
            </a:pPr>
            <a:r>
              <a:rPr lang="en-US" sz="100">
                <a:solidFill>
                  <a:schemeClr val="dk1"/>
                </a:solidFill>
                <a:latin typeface="Source Sans Pro"/>
                <a:ea typeface="Source Sans Pro"/>
                <a:cs typeface="Source Sans Pro"/>
                <a:sym typeface="Source Sans Pro"/>
              </a:rPr>
              <a:t>8. Verify Lead Office</a:t>
            </a:r>
            <a:endParaRPr sz="100">
              <a:solidFill>
                <a:schemeClr val="dk1"/>
              </a:solidFill>
              <a:latin typeface="Source Sans Pro"/>
              <a:ea typeface="Source Sans Pro"/>
              <a:cs typeface="Source Sans Pro"/>
              <a:sym typeface="Source Sans Pro"/>
            </a:endParaRPr>
          </a:p>
        </p:txBody>
      </p:sp>
      <p:sp>
        <p:nvSpPr>
          <p:cNvPr id="193" name="Shape 193"/>
          <p:cNvSpPr/>
          <p:nvPr/>
        </p:nvSpPr>
        <p:spPr>
          <a:xfrm>
            <a:off x="540713" y="3153034"/>
            <a:ext cx="0" cy="65562"/>
          </a:xfrm>
          <a:custGeom>
            <a:pathLst>
              <a:path extrusionOk="0" h="144145" w="120000">
                <a:moveTo>
                  <a:pt x="0" y="0"/>
                </a:moveTo>
                <a:lnTo>
                  <a:pt x="0" y="14380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94" name="Shape 194"/>
          <p:cNvSpPr/>
          <p:nvPr/>
        </p:nvSpPr>
        <p:spPr>
          <a:xfrm>
            <a:off x="536860" y="3216567"/>
            <a:ext cx="7798" cy="7798"/>
          </a:xfrm>
          <a:custGeom>
            <a:pathLst>
              <a:path extrusionOk="0" h="17145" w="17144">
                <a:moveTo>
                  <a:pt x="0" y="0"/>
                </a:moveTo>
                <a:lnTo>
                  <a:pt x="8472" y="16945"/>
                </a:lnTo>
                <a:lnTo>
                  <a:pt x="15589" y="2671"/>
                </a:lnTo>
                <a:lnTo>
                  <a:pt x="5319" y="2671"/>
                </a:lnTo>
                <a:lnTo>
                  <a:pt x="0" y="0"/>
                </a:lnTo>
                <a:close/>
              </a:path>
              <a:path extrusionOk="0" h="17145" w="17144">
                <a:moveTo>
                  <a:pt x="16921" y="0"/>
                </a:moveTo>
                <a:lnTo>
                  <a:pt x="11602" y="2671"/>
                </a:lnTo>
                <a:lnTo>
                  <a:pt x="15589" y="2671"/>
                </a:lnTo>
                <a:lnTo>
                  <a:pt x="16921"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95" name="Shape 195"/>
          <p:cNvSpPr/>
          <p:nvPr/>
        </p:nvSpPr>
        <p:spPr>
          <a:xfrm>
            <a:off x="493581" y="3249980"/>
            <a:ext cx="7798" cy="7798"/>
          </a:xfrm>
          <a:custGeom>
            <a:pathLst>
              <a:path extrusionOk="0" h="17145" w="17144">
                <a:moveTo>
                  <a:pt x="0" y="0"/>
                </a:moveTo>
                <a:lnTo>
                  <a:pt x="2671" y="5343"/>
                </a:lnTo>
                <a:lnTo>
                  <a:pt x="2671" y="11602"/>
                </a:lnTo>
                <a:lnTo>
                  <a:pt x="0" y="16945"/>
                </a:lnTo>
                <a:lnTo>
                  <a:pt x="16970"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96" name="Shape 196"/>
          <p:cNvSpPr/>
          <p:nvPr/>
        </p:nvSpPr>
        <p:spPr>
          <a:xfrm>
            <a:off x="501299" y="3224274"/>
            <a:ext cx="78848" cy="59208"/>
          </a:xfrm>
          <a:custGeom>
            <a:pathLst>
              <a:path extrusionOk="0" h="130175" w="173355">
                <a:moveTo>
                  <a:pt x="173311" y="0"/>
                </a:moveTo>
                <a:lnTo>
                  <a:pt x="0" y="0"/>
                </a:lnTo>
                <a:lnTo>
                  <a:pt x="0" y="115540"/>
                </a:lnTo>
                <a:lnTo>
                  <a:pt x="20753" y="126372"/>
                </a:lnTo>
                <a:lnTo>
                  <a:pt x="43318" y="129983"/>
                </a:lnTo>
                <a:lnTo>
                  <a:pt x="65888" y="126372"/>
                </a:lnTo>
                <a:lnTo>
                  <a:pt x="107408" y="104708"/>
                </a:lnTo>
                <a:lnTo>
                  <a:pt x="129974" y="101098"/>
                </a:lnTo>
                <a:lnTo>
                  <a:pt x="173311" y="101098"/>
                </a:lnTo>
                <a:lnTo>
                  <a:pt x="173311" y="0"/>
                </a:lnTo>
                <a:close/>
              </a:path>
              <a:path extrusionOk="0" h="130175" w="173355">
                <a:moveTo>
                  <a:pt x="173311" y="101098"/>
                </a:moveTo>
                <a:lnTo>
                  <a:pt x="129974" y="101098"/>
                </a:lnTo>
                <a:lnTo>
                  <a:pt x="152544" y="104708"/>
                </a:lnTo>
                <a:lnTo>
                  <a:pt x="173311" y="115540"/>
                </a:lnTo>
                <a:lnTo>
                  <a:pt x="173311" y="101098"/>
                </a:lnTo>
                <a:close/>
              </a:path>
            </a:pathLst>
          </a:custGeom>
          <a:solidFill>
            <a:srgbClr val="F4954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97" name="Shape 197"/>
          <p:cNvSpPr/>
          <p:nvPr/>
        </p:nvSpPr>
        <p:spPr>
          <a:xfrm>
            <a:off x="501299" y="3224274"/>
            <a:ext cx="78848" cy="59208"/>
          </a:xfrm>
          <a:custGeom>
            <a:pathLst>
              <a:path extrusionOk="0" h="130175" w="173355">
                <a:moveTo>
                  <a:pt x="0" y="115540"/>
                </a:moveTo>
                <a:lnTo>
                  <a:pt x="0" y="0"/>
                </a:lnTo>
                <a:lnTo>
                  <a:pt x="173311" y="0"/>
                </a:lnTo>
                <a:lnTo>
                  <a:pt x="173311" y="115540"/>
                </a:lnTo>
                <a:lnTo>
                  <a:pt x="152544" y="104708"/>
                </a:lnTo>
                <a:lnTo>
                  <a:pt x="129974" y="101098"/>
                </a:lnTo>
                <a:lnTo>
                  <a:pt x="107408" y="104708"/>
                </a:lnTo>
                <a:lnTo>
                  <a:pt x="86655" y="115540"/>
                </a:lnTo>
                <a:lnTo>
                  <a:pt x="65888" y="126372"/>
                </a:lnTo>
                <a:lnTo>
                  <a:pt x="43318" y="129983"/>
                </a:lnTo>
                <a:lnTo>
                  <a:pt x="20753" y="126372"/>
                </a:lnTo>
                <a:lnTo>
                  <a:pt x="0" y="11554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98" name="Shape 198"/>
          <p:cNvSpPr txBox="1"/>
          <p:nvPr/>
        </p:nvSpPr>
        <p:spPr>
          <a:xfrm>
            <a:off x="256467" y="3205770"/>
            <a:ext cx="323766"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27"/>
              </a:spcBef>
              <a:spcAft>
                <a:spcPts val="0"/>
              </a:spcAft>
              <a:buNone/>
            </a:pPr>
            <a:r>
              <a:rPr lang="en-US" sz="100">
                <a:solidFill>
                  <a:schemeClr val="dk1"/>
                </a:solidFill>
                <a:latin typeface="Source Sans Pro"/>
                <a:ea typeface="Source Sans Pro"/>
                <a:cs typeface="Source Sans Pro"/>
                <a:sym typeface="Source Sans Pro"/>
              </a:rPr>
              <a:t>5. Notify Applicant informing them</a:t>
            </a:r>
            <a:endParaRPr sz="100">
              <a:solidFill>
                <a:schemeClr val="dk1"/>
              </a:solidFill>
              <a:latin typeface="Source Sans Pro"/>
              <a:ea typeface="Source Sans Pro"/>
              <a:cs typeface="Source Sans Pro"/>
              <a:sym typeface="Source Sans Pro"/>
            </a:endParaRPr>
          </a:p>
          <a:p>
            <a:pPr indent="0" lvl="0" marL="19927" marR="0" rtl="0" algn="l">
              <a:spcBef>
                <a:spcPts val="36"/>
              </a:spcBef>
              <a:spcAft>
                <a:spcPts val="0"/>
              </a:spcAft>
              <a:buNone/>
            </a:pPr>
            <a:r>
              <a:rPr baseline="30000" lang="en-US" sz="102">
                <a:solidFill>
                  <a:schemeClr val="dk1"/>
                </a:solidFill>
                <a:latin typeface="Source Sans Pro"/>
                <a:ea typeface="Source Sans Pro"/>
                <a:cs typeface="Source Sans Pro"/>
                <a:sym typeface="Source Sans Pro"/>
              </a:rPr>
              <a:t>that the  BLM has received	</a:t>
            </a:r>
            <a:r>
              <a:rPr lang="en-US" sz="100">
                <a:solidFill>
                  <a:schemeClr val="dk1"/>
                </a:solidFill>
                <a:latin typeface="Source Sans Pro"/>
                <a:ea typeface="Source Sans Pro"/>
                <a:cs typeface="Source Sans Pro"/>
                <a:sym typeface="Source Sans Pro"/>
              </a:rPr>
              <a:t>7. Notify BLM they</a:t>
            </a:r>
            <a:endParaRPr sz="100">
              <a:solidFill>
                <a:schemeClr val="dk1"/>
              </a:solidFill>
              <a:latin typeface="Source Sans Pro"/>
              <a:ea typeface="Source Sans Pro"/>
              <a:cs typeface="Source Sans Pro"/>
              <a:sym typeface="Source Sans Pro"/>
            </a:endParaRPr>
          </a:p>
        </p:txBody>
      </p:sp>
      <p:sp>
        <p:nvSpPr>
          <p:cNvPr id="199" name="Shape 199"/>
          <p:cNvSpPr txBox="1"/>
          <p:nvPr/>
        </p:nvSpPr>
        <p:spPr>
          <a:xfrm>
            <a:off x="256544" y="3235796"/>
            <a:ext cx="434095" cy="49434"/>
          </a:xfrm>
          <a:prstGeom prst="rect">
            <a:avLst/>
          </a:prstGeom>
          <a:noFill/>
          <a:ln>
            <a:noFill/>
          </a:ln>
        </p:spPr>
        <p:txBody>
          <a:bodyPr anchorCtr="0" anchor="t" bIns="0" lIns="0" spcFirstLastPara="1" rIns="0" wrap="square" tIns="5775">
            <a:noAutofit/>
          </a:bodyPr>
          <a:lstStyle/>
          <a:p>
            <a:pPr indent="8086" lvl="0" marL="5776" marR="2310" rtl="0" algn="l">
              <a:spcBef>
                <a:spcPts val="0"/>
              </a:spcBef>
              <a:spcAft>
                <a:spcPts val="0"/>
              </a:spcAft>
              <a:buNone/>
            </a:pPr>
            <a:r>
              <a:rPr baseline="30000" lang="en-US" sz="102">
                <a:solidFill>
                  <a:schemeClr val="dk1"/>
                </a:solidFill>
                <a:latin typeface="Source Sans Pro"/>
                <a:ea typeface="Source Sans Pro"/>
                <a:cs typeface="Source Sans Pro"/>
                <a:sym typeface="Source Sans Pro"/>
              </a:rPr>
              <a:t>Application but may not finish       </a:t>
            </a:r>
            <a:r>
              <a:rPr baseline="30000" lang="en-US" sz="102" u="sng">
                <a:solidFill>
                  <a:schemeClr val="dk1"/>
                </a:solidFill>
                <a:latin typeface="Source Sans Pro"/>
                <a:ea typeface="Source Sans Pro"/>
                <a:cs typeface="Source Sans Pro"/>
                <a:sym typeface="Source Sans Pro"/>
              </a:rPr>
              <a:t> 	</a:t>
            </a:r>
            <a:r>
              <a:rPr baseline="30000" lang="en-US" sz="102">
                <a:solidFill>
                  <a:schemeClr val="dk1"/>
                </a:solidFill>
                <a:latin typeface="Source Sans Pro"/>
                <a:ea typeface="Source Sans Pro"/>
                <a:cs typeface="Source Sans Pro"/>
                <a:sym typeface="Source Sans Pro"/>
              </a:rPr>
              <a:t>    </a:t>
            </a:r>
            <a:r>
              <a:rPr lang="en-US" sz="100">
                <a:solidFill>
                  <a:schemeClr val="dk1"/>
                </a:solidFill>
                <a:latin typeface="Source Sans Pro"/>
                <a:ea typeface="Source Sans Pro"/>
                <a:cs typeface="Source Sans Pro"/>
                <a:sym typeface="Source Sans Pro"/>
              </a:rPr>
              <a:t>have a application    </a:t>
            </a:r>
            <a:r>
              <a:rPr lang="en-US" sz="100" u="sng">
                <a:solidFill>
                  <a:schemeClr val="dk1"/>
                </a:solidFill>
                <a:latin typeface="Source Sans Pro"/>
                <a:ea typeface="Source Sans Pro"/>
                <a:cs typeface="Source Sans Pro"/>
                <a:sym typeface="Source Sans Pro"/>
              </a:rPr>
              <a:t> 	</a:t>
            </a:r>
            <a:r>
              <a:rPr lang="en-US" sz="100">
                <a:solidFill>
                  <a:schemeClr val="dk1"/>
                </a:solidFill>
                <a:latin typeface="Source Sans Pro"/>
                <a:ea typeface="Source Sans Pro"/>
                <a:cs typeface="Source Sans Pro"/>
                <a:sym typeface="Source Sans Pro"/>
              </a:rPr>
              <a:t>                                                   </a:t>
            </a:r>
            <a:r>
              <a:rPr baseline="30000" lang="en-US" sz="102">
                <a:solidFill>
                  <a:schemeClr val="dk1"/>
                </a:solidFill>
                <a:latin typeface="Source Sans Pro"/>
                <a:ea typeface="Source Sans Pro"/>
                <a:cs typeface="Source Sans Pro"/>
                <a:sym typeface="Source Sans Pro"/>
              </a:rPr>
              <a:t>processing  before proposed event		</a:t>
            </a:r>
            <a:r>
              <a:rPr lang="en-US" sz="100">
                <a:solidFill>
                  <a:schemeClr val="dk1"/>
                </a:solidFill>
                <a:latin typeface="Source Sans Pro"/>
                <a:ea typeface="Source Sans Pro"/>
                <a:cs typeface="Source Sans Pro"/>
                <a:sym typeface="Source Sans Pro"/>
              </a:rPr>
              <a:t>to review.</a:t>
            </a:r>
            <a:endParaRPr sz="100">
              <a:solidFill>
                <a:schemeClr val="dk1"/>
              </a:solidFill>
              <a:latin typeface="Source Sans Pro"/>
              <a:ea typeface="Source Sans Pro"/>
              <a:cs typeface="Source Sans Pro"/>
              <a:sym typeface="Source Sans Pro"/>
            </a:endParaRPr>
          </a:p>
          <a:p>
            <a:pPr indent="0" lvl="0" marL="50540" marR="0" rtl="0" algn="l">
              <a:lnSpc>
                <a:spcPct val="50000"/>
              </a:lnSpc>
              <a:spcBef>
                <a:spcPts val="0"/>
              </a:spcBef>
              <a:spcAft>
                <a:spcPts val="0"/>
              </a:spcAft>
              <a:buNone/>
            </a:pPr>
            <a:r>
              <a:rPr lang="en-US" sz="100">
                <a:solidFill>
                  <a:schemeClr val="dk1"/>
                </a:solidFill>
                <a:latin typeface="Source Sans Pro"/>
                <a:ea typeface="Source Sans Pro"/>
                <a:cs typeface="Source Sans Pro"/>
                <a:sym typeface="Source Sans Pro"/>
              </a:rPr>
              <a:t>start date</a:t>
            </a:r>
            <a:endParaRPr sz="100">
              <a:solidFill>
                <a:schemeClr val="dk1"/>
              </a:solidFill>
              <a:latin typeface="Source Sans Pro"/>
              <a:ea typeface="Source Sans Pro"/>
              <a:cs typeface="Source Sans Pro"/>
              <a:sym typeface="Source Sans Pro"/>
            </a:endParaRPr>
          </a:p>
        </p:txBody>
      </p:sp>
      <p:sp>
        <p:nvSpPr>
          <p:cNvPr id="200" name="Shape 200"/>
          <p:cNvSpPr/>
          <p:nvPr/>
        </p:nvSpPr>
        <p:spPr>
          <a:xfrm>
            <a:off x="680928" y="3249980"/>
            <a:ext cx="7798" cy="7798"/>
          </a:xfrm>
          <a:custGeom>
            <a:pathLst>
              <a:path extrusionOk="0" h="17145" w="17144">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01" name="Shape 201"/>
          <p:cNvSpPr/>
          <p:nvPr/>
        </p:nvSpPr>
        <p:spPr>
          <a:xfrm>
            <a:off x="1164064" y="2197983"/>
            <a:ext cx="78848" cy="59208"/>
          </a:xfrm>
          <a:custGeom>
            <a:pathLst>
              <a:path extrusionOk="0" h="130175" w="173355">
                <a:moveTo>
                  <a:pt x="86655" y="0"/>
                </a:moveTo>
                <a:lnTo>
                  <a:pt x="0" y="64991"/>
                </a:lnTo>
                <a:lnTo>
                  <a:pt x="86655" y="129983"/>
                </a:lnTo>
                <a:lnTo>
                  <a:pt x="173311" y="64991"/>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02" name="Shape 202"/>
          <p:cNvSpPr/>
          <p:nvPr/>
        </p:nvSpPr>
        <p:spPr>
          <a:xfrm>
            <a:off x="1164064" y="2197983"/>
            <a:ext cx="78848" cy="59208"/>
          </a:xfrm>
          <a:custGeom>
            <a:pathLst>
              <a:path extrusionOk="0" h="130175" w="173355">
                <a:moveTo>
                  <a:pt x="0" y="64991"/>
                </a:moveTo>
                <a:lnTo>
                  <a:pt x="86655" y="0"/>
                </a:lnTo>
                <a:lnTo>
                  <a:pt x="173311" y="64991"/>
                </a:lnTo>
                <a:lnTo>
                  <a:pt x="86655" y="129983"/>
                </a:lnTo>
                <a:lnTo>
                  <a:pt x="0"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03" name="Shape 203"/>
          <p:cNvSpPr txBox="1"/>
          <p:nvPr/>
        </p:nvSpPr>
        <p:spPr>
          <a:xfrm>
            <a:off x="1169794" y="2210626"/>
            <a:ext cx="67584"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888"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9. Transfer to  another office?</a:t>
            </a:r>
            <a:endParaRPr sz="100">
              <a:solidFill>
                <a:schemeClr val="dk1"/>
              </a:solidFill>
              <a:latin typeface="Source Sans Pro"/>
              <a:ea typeface="Source Sans Pro"/>
              <a:cs typeface="Source Sans Pro"/>
              <a:sym typeface="Source Sans Pro"/>
            </a:endParaRPr>
          </a:p>
        </p:txBody>
      </p:sp>
      <p:sp>
        <p:nvSpPr>
          <p:cNvPr id="204" name="Shape 204"/>
          <p:cNvSpPr/>
          <p:nvPr/>
        </p:nvSpPr>
        <p:spPr>
          <a:xfrm>
            <a:off x="1064172" y="2227543"/>
            <a:ext cx="94155" cy="0"/>
          </a:xfrm>
          <a:custGeom>
            <a:pathLst>
              <a:path extrusionOk="0" h="120000" w="207010">
                <a:moveTo>
                  <a:pt x="0" y="0"/>
                </a:moveTo>
                <a:lnTo>
                  <a:pt x="20679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05" name="Shape 205"/>
          <p:cNvSpPr/>
          <p:nvPr/>
        </p:nvSpPr>
        <p:spPr>
          <a:xfrm>
            <a:off x="1156357" y="2223689"/>
            <a:ext cx="7798" cy="7798"/>
          </a:xfrm>
          <a:custGeom>
            <a:pathLst>
              <a:path extrusionOk="0" h="17144" w="17144">
                <a:moveTo>
                  <a:pt x="0" y="0"/>
                </a:moveTo>
                <a:lnTo>
                  <a:pt x="2671" y="5319"/>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06" name="Shape 206"/>
          <p:cNvSpPr/>
          <p:nvPr/>
        </p:nvSpPr>
        <p:spPr>
          <a:xfrm>
            <a:off x="1024758" y="2257104"/>
            <a:ext cx="178779" cy="52276"/>
          </a:xfrm>
          <a:custGeom>
            <a:pathLst>
              <a:path extrusionOk="0" h="114934" w="393064">
                <a:moveTo>
                  <a:pt x="392935" y="0"/>
                </a:moveTo>
                <a:lnTo>
                  <a:pt x="392935" y="114746"/>
                </a:lnTo>
                <a:lnTo>
                  <a:pt x="0" y="114746"/>
                </a:lnTo>
                <a:lnTo>
                  <a:pt x="0" y="12805"/>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07" name="Shape 207"/>
          <p:cNvSpPr/>
          <p:nvPr/>
        </p:nvSpPr>
        <p:spPr>
          <a:xfrm>
            <a:off x="1020905" y="2257104"/>
            <a:ext cx="7798" cy="7798"/>
          </a:xfrm>
          <a:custGeom>
            <a:pathLst>
              <a:path extrusionOk="0" h="17144" w="17144">
                <a:moveTo>
                  <a:pt x="8472" y="0"/>
                </a:moveTo>
                <a:lnTo>
                  <a:pt x="0" y="16945"/>
                </a:lnTo>
                <a:lnTo>
                  <a:pt x="5343" y="14274"/>
                </a:lnTo>
                <a:lnTo>
                  <a:pt x="15610" y="14274"/>
                </a:lnTo>
                <a:lnTo>
                  <a:pt x="8472" y="0"/>
                </a:lnTo>
                <a:close/>
              </a:path>
              <a:path extrusionOk="0" h="17144"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08" name="Shape 208"/>
          <p:cNvSpPr/>
          <p:nvPr/>
        </p:nvSpPr>
        <p:spPr>
          <a:xfrm>
            <a:off x="1107571" y="2304039"/>
            <a:ext cx="13285" cy="10686"/>
          </a:xfrm>
          <a:custGeom>
            <a:pathLst>
              <a:path extrusionOk="0" h="23494" w="29210">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09" name="Shape 209"/>
          <p:cNvSpPr txBox="1"/>
          <p:nvPr/>
        </p:nvSpPr>
        <p:spPr>
          <a:xfrm>
            <a:off x="1101828" y="2297665"/>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210" name="Shape 210"/>
          <p:cNvSpPr/>
          <p:nvPr/>
        </p:nvSpPr>
        <p:spPr>
          <a:xfrm>
            <a:off x="1620892" y="2197983"/>
            <a:ext cx="78848" cy="59208"/>
          </a:xfrm>
          <a:custGeom>
            <a:pathLst>
              <a:path extrusionOk="0" h="130175" w="173354">
                <a:moveTo>
                  <a:pt x="86655" y="0"/>
                </a:moveTo>
                <a:lnTo>
                  <a:pt x="0" y="64991"/>
                </a:lnTo>
                <a:lnTo>
                  <a:pt x="86655" y="129983"/>
                </a:lnTo>
                <a:lnTo>
                  <a:pt x="173311" y="64991"/>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11" name="Shape 211"/>
          <p:cNvSpPr/>
          <p:nvPr/>
        </p:nvSpPr>
        <p:spPr>
          <a:xfrm>
            <a:off x="1620892" y="2197983"/>
            <a:ext cx="78848" cy="59208"/>
          </a:xfrm>
          <a:custGeom>
            <a:pathLst>
              <a:path extrusionOk="0" h="130175" w="173354">
                <a:moveTo>
                  <a:pt x="0" y="64991"/>
                </a:moveTo>
                <a:lnTo>
                  <a:pt x="86655" y="0"/>
                </a:lnTo>
                <a:lnTo>
                  <a:pt x="173311" y="64991"/>
                </a:lnTo>
                <a:lnTo>
                  <a:pt x="86655" y="129983"/>
                </a:lnTo>
                <a:lnTo>
                  <a:pt x="0"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12" name="Shape 212"/>
          <p:cNvSpPr txBox="1"/>
          <p:nvPr/>
        </p:nvSpPr>
        <p:spPr>
          <a:xfrm>
            <a:off x="1631976" y="2210626"/>
            <a:ext cx="56897"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3466"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15. Reject  Application?</a:t>
            </a:r>
            <a:endParaRPr sz="100">
              <a:solidFill>
                <a:schemeClr val="dk1"/>
              </a:solidFill>
              <a:latin typeface="Source Sans Pro"/>
              <a:ea typeface="Source Sans Pro"/>
              <a:cs typeface="Source Sans Pro"/>
              <a:sym typeface="Source Sans Pro"/>
            </a:endParaRPr>
          </a:p>
        </p:txBody>
      </p:sp>
      <p:sp>
        <p:nvSpPr>
          <p:cNvPr id="213" name="Shape 213"/>
          <p:cNvSpPr/>
          <p:nvPr/>
        </p:nvSpPr>
        <p:spPr>
          <a:xfrm>
            <a:off x="1242892" y="2227543"/>
            <a:ext cx="86646" cy="0"/>
          </a:xfrm>
          <a:custGeom>
            <a:pathLst>
              <a:path extrusionOk="0" h="120000" w="190500">
                <a:moveTo>
                  <a:pt x="0" y="0"/>
                </a:moveTo>
                <a:lnTo>
                  <a:pt x="18999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14" name="Shape 214"/>
          <p:cNvSpPr/>
          <p:nvPr/>
        </p:nvSpPr>
        <p:spPr>
          <a:xfrm>
            <a:off x="1327435" y="2223689"/>
            <a:ext cx="7798" cy="7798"/>
          </a:xfrm>
          <a:custGeom>
            <a:pathLst>
              <a:path extrusionOk="0" h="17144" w="17144">
                <a:moveTo>
                  <a:pt x="0" y="0"/>
                </a:moveTo>
                <a:lnTo>
                  <a:pt x="2671" y="5319"/>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15" name="Shape 215"/>
          <p:cNvSpPr/>
          <p:nvPr/>
        </p:nvSpPr>
        <p:spPr>
          <a:xfrm>
            <a:off x="1283861" y="2222288"/>
            <a:ext cx="10397" cy="10686"/>
          </a:xfrm>
          <a:custGeom>
            <a:pathLst>
              <a:path extrusionOk="0" h="23494" w="22860">
                <a:moveTo>
                  <a:pt x="0" y="23107"/>
                </a:moveTo>
                <a:lnTo>
                  <a:pt x="22679" y="23107"/>
                </a:lnTo>
                <a:lnTo>
                  <a:pt x="22679"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16" name="Shape 216"/>
          <p:cNvSpPr txBox="1"/>
          <p:nvPr/>
        </p:nvSpPr>
        <p:spPr>
          <a:xfrm>
            <a:off x="1278128" y="2215843"/>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217" name="Shape 217"/>
          <p:cNvSpPr/>
          <p:nvPr/>
        </p:nvSpPr>
        <p:spPr>
          <a:xfrm>
            <a:off x="1841911" y="3123457"/>
            <a:ext cx="91626" cy="6048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18" name="Shape 218"/>
          <p:cNvSpPr txBox="1"/>
          <p:nvPr/>
        </p:nvSpPr>
        <p:spPr>
          <a:xfrm>
            <a:off x="1841143" y="3124337"/>
            <a:ext cx="93288" cy="1077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155" lvl="0" marL="6642" marR="2310" rtl="0" algn="just">
              <a:spcBef>
                <a:spcPts val="0"/>
              </a:spcBef>
              <a:spcAft>
                <a:spcPts val="0"/>
              </a:spcAft>
              <a:buNone/>
            </a:pPr>
            <a:r>
              <a:rPr lang="en-US" sz="100">
                <a:solidFill>
                  <a:schemeClr val="dk1"/>
                </a:solidFill>
                <a:latin typeface="Source Sans Pro"/>
                <a:ea typeface="Source Sans Pro"/>
                <a:cs typeface="Source Sans Pro"/>
                <a:sym typeface="Source Sans Pro"/>
              </a:rPr>
              <a:t>17. Notify Applicant of  Rejection and Protest  and Appeal Language</a:t>
            </a:r>
            <a:endParaRPr sz="100">
              <a:solidFill>
                <a:schemeClr val="dk1"/>
              </a:solidFill>
              <a:latin typeface="Source Sans Pro"/>
              <a:ea typeface="Source Sans Pro"/>
              <a:cs typeface="Source Sans Pro"/>
              <a:sym typeface="Source Sans Pro"/>
            </a:endParaRPr>
          </a:p>
        </p:txBody>
      </p:sp>
      <p:sp>
        <p:nvSpPr>
          <p:cNvPr id="219" name="Shape 219"/>
          <p:cNvSpPr/>
          <p:nvPr/>
        </p:nvSpPr>
        <p:spPr>
          <a:xfrm>
            <a:off x="1660306" y="2257104"/>
            <a:ext cx="0" cy="66139"/>
          </a:xfrm>
          <a:custGeom>
            <a:pathLst>
              <a:path extrusionOk="0" h="145415" w="120000">
                <a:moveTo>
                  <a:pt x="0" y="0"/>
                </a:moveTo>
                <a:lnTo>
                  <a:pt x="0" y="145244"/>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20" name="Shape 220"/>
          <p:cNvSpPr/>
          <p:nvPr/>
        </p:nvSpPr>
        <p:spPr>
          <a:xfrm>
            <a:off x="1656452" y="2321293"/>
            <a:ext cx="7798" cy="7798"/>
          </a:xfrm>
          <a:custGeom>
            <a:pathLst>
              <a:path extrusionOk="0" h="17144" w="17145">
                <a:moveTo>
                  <a:pt x="0" y="0"/>
                </a:moveTo>
                <a:lnTo>
                  <a:pt x="8472" y="16945"/>
                </a:lnTo>
                <a:lnTo>
                  <a:pt x="15610" y="2671"/>
                </a:lnTo>
                <a:lnTo>
                  <a:pt x="5343"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21" name="Shape 221"/>
          <p:cNvSpPr/>
          <p:nvPr/>
        </p:nvSpPr>
        <p:spPr>
          <a:xfrm>
            <a:off x="1653759" y="2287792"/>
            <a:ext cx="13285" cy="10686"/>
          </a:xfrm>
          <a:custGeom>
            <a:pathLst>
              <a:path extrusionOk="0" h="23494" w="29210">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22" name="Shape 222"/>
          <p:cNvSpPr txBox="1"/>
          <p:nvPr/>
        </p:nvSpPr>
        <p:spPr>
          <a:xfrm>
            <a:off x="1648037" y="2281380"/>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223" name="Shape 223"/>
          <p:cNvSpPr/>
          <p:nvPr/>
        </p:nvSpPr>
        <p:spPr>
          <a:xfrm>
            <a:off x="364577" y="1800965"/>
            <a:ext cx="266291" cy="0"/>
          </a:xfrm>
          <a:custGeom>
            <a:pathLst>
              <a:path extrusionOk="0" h="120000" w="585469">
                <a:moveTo>
                  <a:pt x="0" y="0"/>
                </a:moveTo>
                <a:lnTo>
                  <a:pt x="584877"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24" name="Shape 224"/>
          <p:cNvSpPr/>
          <p:nvPr/>
        </p:nvSpPr>
        <p:spPr>
          <a:xfrm>
            <a:off x="628727" y="1797111"/>
            <a:ext cx="7798" cy="7798"/>
          </a:xfrm>
          <a:custGeom>
            <a:pathLst>
              <a:path extrusionOk="0" h="17145" w="17144">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25" name="Shape 225"/>
          <p:cNvSpPr/>
          <p:nvPr/>
        </p:nvSpPr>
        <p:spPr>
          <a:xfrm>
            <a:off x="466429" y="1800965"/>
            <a:ext cx="68161" cy="0"/>
          </a:xfrm>
          <a:custGeom>
            <a:pathLst>
              <a:path extrusionOk="0" h="120000" w="149859">
                <a:moveTo>
                  <a:pt x="0" y="0"/>
                </a:moveTo>
                <a:lnTo>
                  <a:pt x="149851" y="0"/>
                </a:lnTo>
              </a:path>
            </a:pathLst>
          </a:custGeom>
          <a:noFill/>
          <a:ln cap="flat" cmpd="sng" w="23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26" name="Shape 226"/>
          <p:cNvSpPr txBox="1"/>
          <p:nvPr/>
        </p:nvSpPr>
        <p:spPr>
          <a:xfrm>
            <a:off x="460675" y="1789217"/>
            <a:ext cx="79425"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Cancel Application</a:t>
            </a:r>
            <a:endParaRPr sz="100">
              <a:solidFill>
                <a:schemeClr val="dk1"/>
              </a:solidFill>
              <a:latin typeface="Source Sans Pro"/>
              <a:ea typeface="Source Sans Pro"/>
              <a:cs typeface="Source Sans Pro"/>
              <a:sym typeface="Source Sans Pro"/>
            </a:endParaRPr>
          </a:p>
        </p:txBody>
      </p:sp>
      <p:sp>
        <p:nvSpPr>
          <p:cNvPr id="227" name="Shape 227"/>
          <p:cNvSpPr/>
          <p:nvPr/>
        </p:nvSpPr>
        <p:spPr>
          <a:xfrm>
            <a:off x="1831515" y="2041696"/>
            <a:ext cx="150763" cy="1112241"/>
          </a:xfrm>
          <a:custGeom>
            <a:pathLst>
              <a:path extrusionOk="0" h="2445385" w="331470">
                <a:moveTo>
                  <a:pt x="222801" y="2444867"/>
                </a:moveTo>
                <a:lnTo>
                  <a:pt x="331120" y="2444867"/>
                </a:lnTo>
                <a:lnTo>
                  <a:pt x="331120" y="1092029"/>
                </a:lnTo>
                <a:lnTo>
                  <a:pt x="0" y="1092029"/>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28" name="Shape 228"/>
          <p:cNvSpPr/>
          <p:nvPr/>
        </p:nvSpPr>
        <p:spPr>
          <a:xfrm>
            <a:off x="1827650" y="2035861"/>
            <a:ext cx="7798" cy="7798"/>
          </a:xfrm>
          <a:custGeom>
            <a:pathLst>
              <a:path extrusionOk="0" h="17144" w="17145">
                <a:moveTo>
                  <a:pt x="8497" y="0"/>
                </a:moveTo>
                <a:lnTo>
                  <a:pt x="0" y="16945"/>
                </a:lnTo>
                <a:lnTo>
                  <a:pt x="5343" y="14274"/>
                </a:lnTo>
                <a:lnTo>
                  <a:pt x="15634" y="14274"/>
                </a:lnTo>
                <a:lnTo>
                  <a:pt x="8497" y="0"/>
                </a:lnTo>
                <a:close/>
              </a:path>
              <a:path extrusionOk="0" h="17144" w="17145">
                <a:moveTo>
                  <a:pt x="15634" y="14274"/>
                </a:moveTo>
                <a:lnTo>
                  <a:pt x="11626" y="14274"/>
                </a:lnTo>
                <a:lnTo>
                  <a:pt x="16970" y="16945"/>
                </a:lnTo>
                <a:lnTo>
                  <a:pt x="15634"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29" name="Shape 229"/>
          <p:cNvSpPr/>
          <p:nvPr/>
        </p:nvSpPr>
        <p:spPr>
          <a:xfrm>
            <a:off x="2127661" y="2210075"/>
            <a:ext cx="80196" cy="6048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30" name="Shape 230"/>
          <p:cNvSpPr txBox="1"/>
          <p:nvPr/>
        </p:nvSpPr>
        <p:spPr>
          <a:xfrm>
            <a:off x="2138312" y="2223376"/>
            <a:ext cx="59208"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7220" lvl="0" marL="12707" marR="2310" rtl="0" algn="l">
              <a:spcBef>
                <a:spcPts val="0"/>
              </a:spcBef>
              <a:spcAft>
                <a:spcPts val="0"/>
              </a:spcAft>
              <a:buNone/>
            </a:pPr>
            <a:r>
              <a:rPr lang="en-US" sz="100">
                <a:solidFill>
                  <a:schemeClr val="dk1"/>
                </a:solidFill>
                <a:latin typeface="Source Sans Pro"/>
                <a:ea typeface="Source Sans Pro"/>
                <a:cs typeface="Source Sans Pro"/>
                <a:sym typeface="Source Sans Pro"/>
              </a:rPr>
              <a:t>21. Are Subs  Needed?</a:t>
            </a:r>
            <a:endParaRPr sz="100">
              <a:solidFill>
                <a:schemeClr val="dk1"/>
              </a:solidFill>
              <a:latin typeface="Source Sans Pro"/>
              <a:ea typeface="Source Sans Pro"/>
              <a:cs typeface="Source Sans Pro"/>
              <a:sym typeface="Source Sans Pro"/>
            </a:endParaRPr>
          </a:p>
        </p:txBody>
      </p:sp>
      <p:sp>
        <p:nvSpPr>
          <p:cNvPr id="231" name="Shape 231"/>
          <p:cNvSpPr/>
          <p:nvPr/>
        </p:nvSpPr>
        <p:spPr>
          <a:xfrm>
            <a:off x="1699720" y="2227543"/>
            <a:ext cx="422831" cy="12997"/>
          </a:xfrm>
          <a:custGeom>
            <a:pathLst>
              <a:path extrusionOk="0" h="28575" w="929639">
                <a:moveTo>
                  <a:pt x="0" y="0"/>
                </a:moveTo>
                <a:lnTo>
                  <a:pt x="43327" y="0"/>
                </a:lnTo>
                <a:lnTo>
                  <a:pt x="43327" y="28090"/>
                </a:lnTo>
                <a:lnTo>
                  <a:pt x="282545" y="28090"/>
                </a:lnTo>
                <a:lnTo>
                  <a:pt x="282545" y="24095"/>
                </a:lnTo>
                <a:lnTo>
                  <a:pt x="285770" y="20869"/>
                </a:lnTo>
                <a:lnTo>
                  <a:pt x="289766" y="20869"/>
                </a:lnTo>
                <a:lnTo>
                  <a:pt x="293738" y="20869"/>
                </a:lnTo>
                <a:lnTo>
                  <a:pt x="296988" y="24095"/>
                </a:lnTo>
                <a:lnTo>
                  <a:pt x="296988" y="28090"/>
                </a:lnTo>
                <a:lnTo>
                  <a:pt x="412528" y="28090"/>
                </a:lnTo>
                <a:lnTo>
                  <a:pt x="412528" y="24095"/>
                </a:lnTo>
                <a:lnTo>
                  <a:pt x="415754" y="20869"/>
                </a:lnTo>
                <a:lnTo>
                  <a:pt x="419750" y="20869"/>
                </a:lnTo>
                <a:lnTo>
                  <a:pt x="423721" y="20869"/>
                </a:lnTo>
                <a:lnTo>
                  <a:pt x="426971" y="24095"/>
                </a:lnTo>
                <a:lnTo>
                  <a:pt x="426971" y="28090"/>
                </a:lnTo>
                <a:lnTo>
                  <a:pt x="696855" y="28090"/>
                </a:lnTo>
                <a:lnTo>
                  <a:pt x="696855" y="24095"/>
                </a:lnTo>
                <a:lnTo>
                  <a:pt x="700080" y="20869"/>
                </a:lnTo>
                <a:lnTo>
                  <a:pt x="704076" y="20869"/>
                </a:lnTo>
                <a:lnTo>
                  <a:pt x="708072" y="20869"/>
                </a:lnTo>
                <a:lnTo>
                  <a:pt x="711298" y="24095"/>
                </a:lnTo>
                <a:lnTo>
                  <a:pt x="711298" y="28090"/>
                </a:lnTo>
                <a:lnTo>
                  <a:pt x="929549" y="2809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32" name="Shape 232"/>
          <p:cNvSpPr/>
          <p:nvPr/>
        </p:nvSpPr>
        <p:spPr>
          <a:xfrm>
            <a:off x="2120637" y="2236466"/>
            <a:ext cx="7798" cy="7798"/>
          </a:xfrm>
          <a:custGeom>
            <a:pathLst>
              <a:path extrusionOk="0" h="17144" w="17145">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33" name="Shape 233"/>
          <p:cNvSpPr/>
          <p:nvPr/>
        </p:nvSpPr>
        <p:spPr>
          <a:xfrm>
            <a:off x="1902482" y="2235065"/>
            <a:ext cx="10397" cy="10686"/>
          </a:xfrm>
          <a:custGeom>
            <a:pathLst>
              <a:path extrusionOk="0" h="23494" w="22860">
                <a:moveTo>
                  <a:pt x="0" y="23107"/>
                </a:moveTo>
                <a:lnTo>
                  <a:pt x="22679" y="23107"/>
                </a:lnTo>
                <a:lnTo>
                  <a:pt x="22679"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34" name="Shape 234"/>
          <p:cNvSpPr txBox="1"/>
          <p:nvPr/>
        </p:nvSpPr>
        <p:spPr>
          <a:xfrm>
            <a:off x="1896782" y="2228691"/>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235" name="Shape 235"/>
          <p:cNvSpPr/>
          <p:nvPr/>
        </p:nvSpPr>
        <p:spPr>
          <a:xfrm>
            <a:off x="2327406" y="2602029"/>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36" name="Shape 236"/>
          <p:cNvSpPr/>
          <p:nvPr/>
        </p:nvSpPr>
        <p:spPr>
          <a:xfrm>
            <a:off x="2327406" y="2602029"/>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37" name="Shape 237"/>
          <p:cNvSpPr txBox="1"/>
          <p:nvPr/>
        </p:nvSpPr>
        <p:spPr>
          <a:xfrm>
            <a:off x="2332721" y="2609516"/>
            <a:ext cx="68450"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1552" lvl="0" marL="17039" marR="2310" rtl="0" algn="l">
              <a:spcBef>
                <a:spcPts val="0"/>
              </a:spcBef>
              <a:spcAft>
                <a:spcPts val="0"/>
              </a:spcAft>
              <a:buNone/>
            </a:pPr>
            <a:r>
              <a:rPr lang="en-US" sz="100">
                <a:solidFill>
                  <a:schemeClr val="dk1"/>
                </a:solidFill>
                <a:latin typeface="Source Sans Pro"/>
                <a:ea typeface="Source Sans Pro"/>
                <a:cs typeface="Source Sans Pro"/>
                <a:sym typeface="Source Sans Pro"/>
              </a:rPr>
              <a:t>23. Sub Offices  check for</a:t>
            </a:r>
            <a:endParaRPr sz="100">
              <a:solidFill>
                <a:schemeClr val="dk1"/>
              </a:solidFill>
              <a:latin typeface="Source Sans Pro"/>
              <a:ea typeface="Source Sans Pro"/>
              <a:cs typeface="Source Sans Pro"/>
              <a:sym typeface="Source Sans Pro"/>
            </a:endParaRPr>
          </a:p>
          <a:p>
            <a:pPr indent="0" lvl="0" marL="8086" marR="0" rtl="0" algn="l">
              <a:spcBef>
                <a:spcPts val="0"/>
              </a:spcBef>
              <a:spcAft>
                <a:spcPts val="0"/>
              </a:spcAft>
              <a:buNone/>
            </a:pPr>
            <a:r>
              <a:rPr lang="en-US" sz="100">
                <a:solidFill>
                  <a:schemeClr val="dk1"/>
                </a:solidFill>
                <a:latin typeface="Source Sans Pro"/>
                <a:ea typeface="Source Sans Pro"/>
                <a:cs typeface="Source Sans Pro"/>
                <a:sym typeface="Source Sans Pro"/>
              </a:rPr>
              <a:t>completeness</a:t>
            </a:r>
            <a:endParaRPr sz="100">
              <a:solidFill>
                <a:schemeClr val="dk1"/>
              </a:solidFill>
              <a:latin typeface="Source Sans Pro"/>
              <a:ea typeface="Source Sans Pro"/>
              <a:cs typeface="Source Sans Pro"/>
              <a:sym typeface="Source Sans Pro"/>
            </a:endParaRPr>
          </a:p>
        </p:txBody>
      </p:sp>
      <p:sp>
        <p:nvSpPr>
          <p:cNvPr id="238" name="Shape 238"/>
          <p:cNvSpPr/>
          <p:nvPr/>
        </p:nvSpPr>
        <p:spPr>
          <a:xfrm>
            <a:off x="2327406" y="2210759"/>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39" name="Shape 239"/>
          <p:cNvSpPr/>
          <p:nvPr/>
        </p:nvSpPr>
        <p:spPr>
          <a:xfrm>
            <a:off x="2327406" y="2210759"/>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40" name="Shape 240"/>
          <p:cNvSpPr txBox="1"/>
          <p:nvPr/>
        </p:nvSpPr>
        <p:spPr>
          <a:xfrm>
            <a:off x="2327406" y="2218121"/>
            <a:ext cx="78848" cy="1077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578" lvl="0" marL="7798" marR="3754" rtl="0" algn="l">
              <a:spcBef>
                <a:spcPts val="0"/>
              </a:spcBef>
              <a:spcAft>
                <a:spcPts val="0"/>
              </a:spcAft>
              <a:buNone/>
            </a:pPr>
            <a:r>
              <a:rPr lang="en-US" sz="100">
                <a:solidFill>
                  <a:schemeClr val="dk1"/>
                </a:solidFill>
                <a:latin typeface="Source Sans Pro"/>
                <a:ea typeface="Source Sans Pro"/>
                <a:cs typeface="Source Sans Pro"/>
                <a:sym typeface="Source Sans Pro"/>
              </a:rPr>
              <a:t>22. Monitor Subs  as they check for</a:t>
            </a:r>
            <a:endParaRPr sz="100">
              <a:solidFill>
                <a:schemeClr val="dk1"/>
              </a:solidFill>
              <a:latin typeface="Source Sans Pro"/>
              <a:ea typeface="Source Sans Pro"/>
              <a:cs typeface="Source Sans Pro"/>
              <a:sym typeface="Source Sans Pro"/>
            </a:endParaRPr>
          </a:p>
          <a:p>
            <a:pPr indent="0" lvl="0" marL="13574" marR="0" rtl="0" algn="l">
              <a:spcBef>
                <a:spcPts val="0"/>
              </a:spcBef>
              <a:spcAft>
                <a:spcPts val="0"/>
              </a:spcAft>
              <a:buNone/>
            </a:pPr>
            <a:r>
              <a:rPr lang="en-US" sz="100">
                <a:solidFill>
                  <a:schemeClr val="dk1"/>
                </a:solidFill>
                <a:latin typeface="Source Sans Pro"/>
                <a:ea typeface="Source Sans Pro"/>
                <a:cs typeface="Source Sans Pro"/>
                <a:sym typeface="Source Sans Pro"/>
              </a:rPr>
              <a:t>completeness</a:t>
            </a:r>
            <a:endParaRPr sz="100">
              <a:solidFill>
                <a:schemeClr val="dk1"/>
              </a:solidFill>
              <a:latin typeface="Source Sans Pro"/>
              <a:ea typeface="Source Sans Pro"/>
              <a:cs typeface="Source Sans Pro"/>
              <a:sym typeface="Source Sans Pro"/>
            </a:endParaRPr>
          </a:p>
        </p:txBody>
      </p:sp>
      <p:sp>
        <p:nvSpPr>
          <p:cNvPr id="241" name="Shape 241"/>
          <p:cNvSpPr/>
          <p:nvPr/>
        </p:nvSpPr>
        <p:spPr>
          <a:xfrm>
            <a:off x="2207172" y="2240320"/>
            <a:ext cx="114661" cy="0"/>
          </a:xfrm>
          <a:custGeom>
            <a:pathLst>
              <a:path extrusionOk="0" h="120000" w="252095">
                <a:moveTo>
                  <a:pt x="0" y="0"/>
                </a:moveTo>
                <a:lnTo>
                  <a:pt x="251517"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42" name="Shape 242"/>
          <p:cNvSpPr/>
          <p:nvPr/>
        </p:nvSpPr>
        <p:spPr>
          <a:xfrm>
            <a:off x="2319699" y="2236466"/>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43" name="Shape 243"/>
          <p:cNvSpPr/>
          <p:nvPr/>
        </p:nvSpPr>
        <p:spPr>
          <a:xfrm>
            <a:off x="2207172" y="2240320"/>
            <a:ext cx="114661" cy="391349"/>
          </a:xfrm>
          <a:custGeom>
            <a:pathLst>
              <a:path extrusionOk="0" h="860425" w="252095">
                <a:moveTo>
                  <a:pt x="0" y="0"/>
                </a:moveTo>
                <a:lnTo>
                  <a:pt x="186092" y="0"/>
                </a:lnTo>
                <a:lnTo>
                  <a:pt x="186092" y="860249"/>
                </a:lnTo>
                <a:lnTo>
                  <a:pt x="251517" y="860249"/>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44" name="Shape 244"/>
          <p:cNvSpPr/>
          <p:nvPr/>
        </p:nvSpPr>
        <p:spPr>
          <a:xfrm>
            <a:off x="2319699" y="2627735"/>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45" name="Shape 245"/>
          <p:cNvSpPr/>
          <p:nvPr/>
        </p:nvSpPr>
        <p:spPr>
          <a:xfrm>
            <a:off x="2406234" y="2240320"/>
            <a:ext cx="68161" cy="391349"/>
          </a:xfrm>
          <a:custGeom>
            <a:pathLst>
              <a:path extrusionOk="0" h="860425" w="149860">
                <a:moveTo>
                  <a:pt x="0" y="860249"/>
                </a:moveTo>
                <a:lnTo>
                  <a:pt x="67976" y="860249"/>
                </a:lnTo>
                <a:lnTo>
                  <a:pt x="67976" y="0"/>
                </a:lnTo>
                <a:lnTo>
                  <a:pt x="14964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46" name="Shape 246"/>
          <p:cNvSpPr/>
          <p:nvPr/>
        </p:nvSpPr>
        <p:spPr>
          <a:xfrm>
            <a:off x="2472428" y="2236466"/>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47" name="Shape 247"/>
          <p:cNvSpPr/>
          <p:nvPr/>
        </p:nvSpPr>
        <p:spPr>
          <a:xfrm>
            <a:off x="2406234" y="2240320"/>
            <a:ext cx="68161" cy="0"/>
          </a:xfrm>
          <a:custGeom>
            <a:pathLst>
              <a:path extrusionOk="0" h="120000" w="149860">
                <a:moveTo>
                  <a:pt x="0" y="0"/>
                </a:moveTo>
                <a:lnTo>
                  <a:pt x="14964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48" name="Shape 248"/>
          <p:cNvSpPr/>
          <p:nvPr/>
        </p:nvSpPr>
        <p:spPr>
          <a:xfrm>
            <a:off x="2472428" y="2236466"/>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49" name="Shape 249"/>
          <p:cNvSpPr/>
          <p:nvPr/>
        </p:nvSpPr>
        <p:spPr>
          <a:xfrm>
            <a:off x="2480135" y="2210759"/>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50" name="Shape 250"/>
          <p:cNvSpPr/>
          <p:nvPr/>
        </p:nvSpPr>
        <p:spPr>
          <a:xfrm>
            <a:off x="2480135" y="2210759"/>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51" name="Shape 251"/>
          <p:cNvSpPr txBox="1"/>
          <p:nvPr/>
        </p:nvSpPr>
        <p:spPr>
          <a:xfrm>
            <a:off x="2480135" y="2218121"/>
            <a:ext cx="78848"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9530" lvl="0" marL="3177" marR="0" rtl="0" algn="l">
              <a:spcBef>
                <a:spcPts val="0"/>
              </a:spcBef>
              <a:spcAft>
                <a:spcPts val="0"/>
              </a:spcAft>
              <a:buNone/>
            </a:pPr>
            <a:r>
              <a:rPr lang="en-US" sz="100">
                <a:solidFill>
                  <a:schemeClr val="dk1"/>
                </a:solidFill>
                <a:latin typeface="Source Sans Pro"/>
                <a:ea typeface="Source Sans Pro"/>
                <a:cs typeface="Source Sans Pro"/>
                <a:sym typeface="Source Sans Pro"/>
              </a:rPr>
              <a:t>24. Sub Office  Review sent to lead</a:t>
            </a:r>
            <a:endParaRPr sz="100">
              <a:solidFill>
                <a:schemeClr val="dk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None/>
            </a:pPr>
            <a:r>
              <a:rPr lang="en-US" sz="100">
                <a:solidFill>
                  <a:schemeClr val="dk1"/>
                </a:solidFill>
                <a:latin typeface="Source Sans Pro"/>
                <a:ea typeface="Source Sans Pro"/>
                <a:cs typeface="Source Sans Pro"/>
                <a:sym typeface="Source Sans Pro"/>
              </a:rPr>
              <a:t>office</a:t>
            </a:r>
            <a:endParaRPr sz="100">
              <a:solidFill>
                <a:schemeClr val="dk1"/>
              </a:solidFill>
              <a:latin typeface="Source Sans Pro"/>
              <a:ea typeface="Source Sans Pro"/>
              <a:cs typeface="Source Sans Pro"/>
              <a:sym typeface="Source Sans Pro"/>
            </a:endParaRPr>
          </a:p>
        </p:txBody>
      </p:sp>
      <p:sp>
        <p:nvSpPr>
          <p:cNvPr id="252" name="Shape 252"/>
          <p:cNvSpPr/>
          <p:nvPr/>
        </p:nvSpPr>
        <p:spPr>
          <a:xfrm>
            <a:off x="2652570" y="2210759"/>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53" name="Shape 253"/>
          <p:cNvSpPr/>
          <p:nvPr/>
        </p:nvSpPr>
        <p:spPr>
          <a:xfrm>
            <a:off x="2652570" y="2210759"/>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54" name="Shape 254"/>
          <p:cNvSpPr txBox="1"/>
          <p:nvPr/>
        </p:nvSpPr>
        <p:spPr>
          <a:xfrm>
            <a:off x="2652570" y="2223376"/>
            <a:ext cx="78848"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443" lvl="0" marL="12996" marR="9242" rtl="0" algn="l">
              <a:spcBef>
                <a:spcPts val="0"/>
              </a:spcBef>
              <a:spcAft>
                <a:spcPts val="0"/>
              </a:spcAft>
              <a:buNone/>
            </a:pPr>
            <a:r>
              <a:rPr lang="en-US" sz="100">
                <a:solidFill>
                  <a:schemeClr val="dk1"/>
                </a:solidFill>
                <a:latin typeface="Source Sans Pro"/>
                <a:ea typeface="Source Sans Pro"/>
                <a:cs typeface="Source Sans Pro"/>
                <a:sym typeface="Source Sans Pro"/>
              </a:rPr>
              <a:t>25. Check for  Completeness</a:t>
            </a:r>
            <a:endParaRPr sz="100">
              <a:solidFill>
                <a:schemeClr val="dk1"/>
              </a:solidFill>
              <a:latin typeface="Source Sans Pro"/>
              <a:ea typeface="Source Sans Pro"/>
              <a:cs typeface="Source Sans Pro"/>
              <a:sym typeface="Source Sans Pro"/>
            </a:endParaRPr>
          </a:p>
        </p:txBody>
      </p:sp>
      <p:sp>
        <p:nvSpPr>
          <p:cNvPr id="255" name="Shape 255"/>
          <p:cNvSpPr/>
          <p:nvPr/>
        </p:nvSpPr>
        <p:spPr>
          <a:xfrm>
            <a:off x="2558962" y="2240320"/>
            <a:ext cx="87801" cy="0"/>
          </a:xfrm>
          <a:custGeom>
            <a:pathLst>
              <a:path extrusionOk="0" h="120000" w="193039">
                <a:moveTo>
                  <a:pt x="0" y="0"/>
                </a:moveTo>
                <a:lnTo>
                  <a:pt x="192977"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56" name="Shape 256"/>
          <p:cNvSpPr/>
          <p:nvPr/>
        </p:nvSpPr>
        <p:spPr>
          <a:xfrm>
            <a:off x="2644863" y="2236466"/>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57" name="Shape 257"/>
          <p:cNvSpPr/>
          <p:nvPr/>
        </p:nvSpPr>
        <p:spPr>
          <a:xfrm>
            <a:off x="2795445" y="2205690"/>
            <a:ext cx="78848" cy="59208"/>
          </a:xfrm>
          <a:custGeom>
            <a:pathLst>
              <a:path extrusionOk="0" h="130175" w="173354">
                <a:moveTo>
                  <a:pt x="86655" y="0"/>
                </a:moveTo>
                <a:lnTo>
                  <a:pt x="0" y="64991"/>
                </a:lnTo>
                <a:lnTo>
                  <a:pt x="86655" y="129983"/>
                </a:lnTo>
                <a:lnTo>
                  <a:pt x="173311" y="64991"/>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58" name="Shape 258"/>
          <p:cNvSpPr/>
          <p:nvPr/>
        </p:nvSpPr>
        <p:spPr>
          <a:xfrm>
            <a:off x="2795445" y="2205690"/>
            <a:ext cx="78848" cy="59208"/>
          </a:xfrm>
          <a:custGeom>
            <a:pathLst>
              <a:path extrusionOk="0" h="130175" w="173354">
                <a:moveTo>
                  <a:pt x="0" y="64991"/>
                </a:moveTo>
                <a:lnTo>
                  <a:pt x="86655" y="0"/>
                </a:lnTo>
                <a:lnTo>
                  <a:pt x="173311" y="64991"/>
                </a:lnTo>
                <a:lnTo>
                  <a:pt x="86655" y="129983"/>
                </a:lnTo>
                <a:lnTo>
                  <a:pt x="0"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59" name="Shape 259"/>
          <p:cNvSpPr txBox="1"/>
          <p:nvPr/>
        </p:nvSpPr>
        <p:spPr>
          <a:xfrm>
            <a:off x="2807788" y="2213090"/>
            <a:ext cx="54586" cy="1077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4332"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26. More  Information  Needed?</a:t>
            </a:r>
            <a:endParaRPr sz="100">
              <a:solidFill>
                <a:schemeClr val="dk1"/>
              </a:solidFill>
              <a:latin typeface="Source Sans Pro"/>
              <a:ea typeface="Source Sans Pro"/>
              <a:cs typeface="Source Sans Pro"/>
              <a:sym typeface="Source Sans Pro"/>
            </a:endParaRPr>
          </a:p>
        </p:txBody>
      </p:sp>
      <p:sp>
        <p:nvSpPr>
          <p:cNvPr id="260" name="Shape 260"/>
          <p:cNvSpPr/>
          <p:nvPr/>
        </p:nvSpPr>
        <p:spPr>
          <a:xfrm>
            <a:off x="2794761" y="2991639"/>
            <a:ext cx="80196" cy="6048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61" name="Shape 261"/>
          <p:cNvSpPr txBox="1"/>
          <p:nvPr/>
        </p:nvSpPr>
        <p:spPr>
          <a:xfrm>
            <a:off x="2792986" y="2988052"/>
            <a:ext cx="84046" cy="1077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8194" lvl="0" marL="23681" marR="2310" rtl="0" algn="l">
              <a:spcBef>
                <a:spcPts val="0"/>
              </a:spcBef>
              <a:spcAft>
                <a:spcPts val="0"/>
              </a:spcAft>
              <a:buNone/>
            </a:pPr>
            <a:r>
              <a:rPr lang="en-US" sz="100">
                <a:solidFill>
                  <a:schemeClr val="dk1"/>
                </a:solidFill>
                <a:latin typeface="Source Sans Pro"/>
                <a:ea typeface="Source Sans Pro"/>
                <a:cs typeface="Source Sans Pro"/>
                <a:sym typeface="Source Sans Pro"/>
              </a:rPr>
              <a:t>27. Notify Applicant  that more</a:t>
            </a:r>
            <a:endParaRPr sz="100">
              <a:solidFill>
                <a:schemeClr val="dk1"/>
              </a:solidFill>
              <a:latin typeface="Source Sans Pro"/>
              <a:ea typeface="Source Sans Pro"/>
              <a:cs typeface="Source Sans Pro"/>
              <a:sym typeface="Source Sans Pro"/>
            </a:endParaRPr>
          </a:p>
          <a:p>
            <a:pPr indent="-11552" lvl="0" marL="28013" marR="12996" rtl="0" algn="l">
              <a:spcBef>
                <a:spcPts val="0"/>
              </a:spcBef>
              <a:spcAft>
                <a:spcPts val="0"/>
              </a:spcAft>
              <a:buNone/>
            </a:pPr>
            <a:r>
              <a:rPr lang="en-US" sz="100">
                <a:solidFill>
                  <a:schemeClr val="dk1"/>
                </a:solidFill>
                <a:latin typeface="Source Sans Pro"/>
                <a:ea typeface="Source Sans Pro"/>
                <a:cs typeface="Source Sans Pro"/>
                <a:sym typeface="Source Sans Pro"/>
              </a:rPr>
              <a:t>information is  needed</a:t>
            </a:r>
            <a:endParaRPr sz="100">
              <a:solidFill>
                <a:schemeClr val="dk1"/>
              </a:solidFill>
              <a:latin typeface="Source Sans Pro"/>
              <a:ea typeface="Source Sans Pro"/>
              <a:cs typeface="Source Sans Pro"/>
              <a:sym typeface="Source Sans Pro"/>
            </a:endParaRPr>
          </a:p>
        </p:txBody>
      </p:sp>
      <p:sp>
        <p:nvSpPr>
          <p:cNvPr id="262" name="Shape 262"/>
          <p:cNvSpPr/>
          <p:nvPr/>
        </p:nvSpPr>
        <p:spPr>
          <a:xfrm>
            <a:off x="2731398" y="2235250"/>
            <a:ext cx="58341" cy="5199"/>
          </a:xfrm>
          <a:custGeom>
            <a:pathLst>
              <a:path extrusionOk="0" h="11430" w="128270">
                <a:moveTo>
                  <a:pt x="0" y="11144"/>
                </a:moveTo>
                <a:lnTo>
                  <a:pt x="43327" y="11144"/>
                </a:lnTo>
                <a:lnTo>
                  <a:pt x="43327" y="0"/>
                </a:lnTo>
                <a:lnTo>
                  <a:pt x="127985"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63" name="Shape 263"/>
          <p:cNvSpPr/>
          <p:nvPr/>
        </p:nvSpPr>
        <p:spPr>
          <a:xfrm>
            <a:off x="2787737" y="2231397"/>
            <a:ext cx="7798" cy="7798"/>
          </a:xfrm>
          <a:custGeom>
            <a:pathLst>
              <a:path extrusionOk="0" h="17144" w="17145">
                <a:moveTo>
                  <a:pt x="0" y="0"/>
                </a:moveTo>
                <a:lnTo>
                  <a:pt x="2647" y="5319"/>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64" name="Shape 264"/>
          <p:cNvSpPr/>
          <p:nvPr/>
        </p:nvSpPr>
        <p:spPr>
          <a:xfrm>
            <a:off x="2834859" y="2264811"/>
            <a:ext cx="0" cy="721758"/>
          </a:xfrm>
          <a:custGeom>
            <a:pathLst>
              <a:path extrusionOk="0" h="1586864" w="120000">
                <a:moveTo>
                  <a:pt x="0" y="0"/>
                </a:moveTo>
                <a:lnTo>
                  <a:pt x="0" y="1586688"/>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65" name="Shape 265"/>
          <p:cNvSpPr/>
          <p:nvPr/>
        </p:nvSpPr>
        <p:spPr>
          <a:xfrm>
            <a:off x="2831005" y="2984617"/>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66" name="Shape 266"/>
          <p:cNvSpPr/>
          <p:nvPr/>
        </p:nvSpPr>
        <p:spPr>
          <a:xfrm>
            <a:off x="2828301" y="2623313"/>
            <a:ext cx="13285" cy="10686"/>
          </a:xfrm>
          <a:custGeom>
            <a:pathLst>
              <a:path extrusionOk="0" h="23494" w="29210">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67" name="Shape 267"/>
          <p:cNvSpPr txBox="1"/>
          <p:nvPr/>
        </p:nvSpPr>
        <p:spPr>
          <a:xfrm>
            <a:off x="2822656" y="2616994"/>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268" name="Shape 268"/>
          <p:cNvSpPr/>
          <p:nvPr/>
        </p:nvSpPr>
        <p:spPr>
          <a:xfrm>
            <a:off x="2652570" y="1977167"/>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69" name="Shape 269"/>
          <p:cNvSpPr/>
          <p:nvPr/>
        </p:nvSpPr>
        <p:spPr>
          <a:xfrm>
            <a:off x="2652570" y="1977167"/>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70" name="Shape 270"/>
          <p:cNvSpPr txBox="1"/>
          <p:nvPr/>
        </p:nvSpPr>
        <p:spPr>
          <a:xfrm>
            <a:off x="2652570" y="1989767"/>
            <a:ext cx="78848"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8952" lvl="0" marL="17905" marR="5487" rtl="0" algn="l">
              <a:spcBef>
                <a:spcPts val="0"/>
              </a:spcBef>
              <a:spcAft>
                <a:spcPts val="0"/>
              </a:spcAft>
              <a:buNone/>
            </a:pPr>
            <a:r>
              <a:rPr lang="en-US" sz="100">
                <a:solidFill>
                  <a:schemeClr val="dk1"/>
                </a:solidFill>
                <a:latin typeface="Source Sans Pro"/>
                <a:ea typeface="Source Sans Pro"/>
                <a:cs typeface="Source Sans Pro"/>
                <a:sym typeface="Source Sans Pro"/>
              </a:rPr>
              <a:t>28. Supply More  Information</a:t>
            </a:r>
            <a:endParaRPr sz="100">
              <a:solidFill>
                <a:schemeClr val="dk1"/>
              </a:solidFill>
              <a:latin typeface="Source Sans Pro"/>
              <a:ea typeface="Source Sans Pro"/>
              <a:cs typeface="Source Sans Pro"/>
              <a:sym typeface="Source Sans Pro"/>
            </a:endParaRPr>
          </a:p>
        </p:txBody>
      </p:sp>
      <p:sp>
        <p:nvSpPr>
          <p:cNvPr id="271" name="Shape 271"/>
          <p:cNvSpPr/>
          <p:nvPr/>
        </p:nvSpPr>
        <p:spPr>
          <a:xfrm>
            <a:off x="2874273" y="2041696"/>
            <a:ext cx="58053" cy="980251"/>
          </a:xfrm>
          <a:custGeom>
            <a:pathLst>
              <a:path extrusionOk="0" h="2155190" w="127635">
                <a:moveTo>
                  <a:pt x="0" y="2155052"/>
                </a:moveTo>
                <a:lnTo>
                  <a:pt x="127552" y="2155052"/>
                </a:lnTo>
                <a:lnTo>
                  <a:pt x="12755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72" name="Shape 272"/>
          <p:cNvSpPr/>
          <p:nvPr/>
        </p:nvSpPr>
        <p:spPr>
          <a:xfrm>
            <a:off x="2928434" y="2035861"/>
            <a:ext cx="7798" cy="7798"/>
          </a:xfrm>
          <a:custGeom>
            <a:pathLst>
              <a:path extrusionOk="0" h="17144" w="17145">
                <a:moveTo>
                  <a:pt x="8472" y="0"/>
                </a:moveTo>
                <a:lnTo>
                  <a:pt x="0" y="16945"/>
                </a:lnTo>
                <a:lnTo>
                  <a:pt x="5319" y="14274"/>
                </a:lnTo>
                <a:lnTo>
                  <a:pt x="15610" y="14274"/>
                </a:lnTo>
                <a:lnTo>
                  <a:pt x="8472" y="0"/>
                </a:lnTo>
                <a:close/>
              </a:path>
              <a:path extrusionOk="0" h="17144"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73" name="Shape 273"/>
          <p:cNvSpPr/>
          <p:nvPr/>
        </p:nvSpPr>
        <p:spPr>
          <a:xfrm>
            <a:off x="2213008" y="2006300"/>
            <a:ext cx="439582" cy="578"/>
          </a:xfrm>
          <a:custGeom>
            <a:pathLst>
              <a:path extrusionOk="0" h="1270" w="966470">
                <a:moveTo>
                  <a:pt x="-1203" y="469"/>
                </a:moveTo>
                <a:lnTo>
                  <a:pt x="967630" y="469"/>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74" name="Shape 274"/>
          <p:cNvSpPr/>
          <p:nvPr/>
        </p:nvSpPr>
        <p:spPr>
          <a:xfrm>
            <a:off x="2207172" y="2002446"/>
            <a:ext cx="7798" cy="7798"/>
          </a:xfrm>
          <a:custGeom>
            <a:pathLst>
              <a:path extrusionOk="0" h="17145" w="17145">
                <a:moveTo>
                  <a:pt x="16945" y="0"/>
                </a:moveTo>
                <a:lnTo>
                  <a:pt x="0" y="8472"/>
                </a:lnTo>
                <a:lnTo>
                  <a:pt x="16945" y="16945"/>
                </a:lnTo>
                <a:lnTo>
                  <a:pt x="14274" y="11602"/>
                </a:lnTo>
                <a:lnTo>
                  <a:pt x="14274" y="5343"/>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75" name="Shape 275"/>
          <p:cNvSpPr/>
          <p:nvPr/>
        </p:nvSpPr>
        <p:spPr>
          <a:xfrm>
            <a:off x="3138526" y="2203867"/>
            <a:ext cx="80196" cy="6048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76" name="Shape 276"/>
          <p:cNvSpPr txBox="1"/>
          <p:nvPr/>
        </p:nvSpPr>
        <p:spPr>
          <a:xfrm>
            <a:off x="3150359" y="2217217"/>
            <a:ext cx="245785"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599"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31. Accept          </a:t>
            </a:r>
            <a:r>
              <a:rPr lang="en-US" sz="100" u="sng">
                <a:solidFill>
                  <a:schemeClr val="dk1"/>
                </a:solidFill>
                <a:latin typeface="Source Sans Pro"/>
                <a:ea typeface="Source Sans Pro"/>
                <a:cs typeface="Source Sans Pro"/>
                <a:sym typeface="Source Sans Pro"/>
              </a:rPr>
              <a:t> 	</a:t>
            </a:r>
            <a:r>
              <a:rPr lang="en-US" sz="100">
                <a:solidFill>
                  <a:schemeClr val="dk1"/>
                </a:solidFill>
                <a:latin typeface="Source Sans Pro"/>
                <a:ea typeface="Source Sans Pro"/>
                <a:cs typeface="Source Sans Pro"/>
                <a:sym typeface="Source Sans Pro"/>
              </a:rPr>
              <a:t>                                                                                                   Application?</a:t>
            </a:r>
            <a:endParaRPr sz="100">
              <a:solidFill>
                <a:schemeClr val="dk1"/>
              </a:solidFill>
              <a:latin typeface="Source Sans Pro"/>
              <a:ea typeface="Source Sans Pro"/>
              <a:cs typeface="Source Sans Pro"/>
              <a:sym typeface="Source Sans Pro"/>
            </a:endParaRPr>
          </a:p>
        </p:txBody>
      </p:sp>
      <p:sp>
        <p:nvSpPr>
          <p:cNvPr id="277" name="Shape 277"/>
          <p:cNvSpPr/>
          <p:nvPr/>
        </p:nvSpPr>
        <p:spPr>
          <a:xfrm>
            <a:off x="2874273" y="2230827"/>
            <a:ext cx="259359" cy="4621"/>
          </a:xfrm>
          <a:custGeom>
            <a:pathLst>
              <a:path extrusionOk="0" h="10159" w="570229">
                <a:moveTo>
                  <a:pt x="0" y="9724"/>
                </a:moveTo>
                <a:lnTo>
                  <a:pt x="43327" y="9724"/>
                </a:lnTo>
                <a:lnTo>
                  <a:pt x="43327" y="7221"/>
                </a:lnTo>
                <a:lnTo>
                  <a:pt x="120330" y="7221"/>
                </a:lnTo>
                <a:lnTo>
                  <a:pt x="120330" y="3225"/>
                </a:lnTo>
                <a:lnTo>
                  <a:pt x="123556" y="0"/>
                </a:lnTo>
                <a:lnTo>
                  <a:pt x="127552" y="0"/>
                </a:lnTo>
                <a:lnTo>
                  <a:pt x="131523" y="0"/>
                </a:lnTo>
                <a:lnTo>
                  <a:pt x="134773" y="3225"/>
                </a:lnTo>
                <a:lnTo>
                  <a:pt x="134773" y="7221"/>
                </a:lnTo>
                <a:lnTo>
                  <a:pt x="347801" y="7221"/>
                </a:lnTo>
                <a:lnTo>
                  <a:pt x="347801" y="3225"/>
                </a:lnTo>
                <a:lnTo>
                  <a:pt x="351027" y="0"/>
                </a:lnTo>
                <a:lnTo>
                  <a:pt x="355023" y="0"/>
                </a:lnTo>
                <a:lnTo>
                  <a:pt x="358994" y="0"/>
                </a:lnTo>
                <a:lnTo>
                  <a:pt x="362244" y="3225"/>
                </a:lnTo>
                <a:lnTo>
                  <a:pt x="362244" y="7221"/>
                </a:lnTo>
                <a:lnTo>
                  <a:pt x="477785" y="7221"/>
                </a:lnTo>
                <a:lnTo>
                  <a:pt x="477785" y="3225"/>
                </a:lnTo>
                <a:lnTo>
                  <a:pt x="481010" y="0"/>
                </a:lnTo>
                <a:lnTo>
                  <a:pt x="485006" y="0"/>
                </a:lnTo>
                <a:lnTo>
                  <a:pt x="488978" y="0"/>
                </a:lnTo>
                <a:lnTo>
                  <a:pt x="492227" y="3225"/>
                </a:lnTo>
                <a:lnTo>
                  <a:pt x="492227" y="7221"/>
                </a:lnTo>
                <a:lnTo>
                  <a:pt x="569664" y="7221"/>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78" name="Shape 278"/>
          <p:cNvSpPr/>
          <p:nvPr/>
        </p:nvSpPr>
        <p:spPr>
          <a:xfrm>
            <a:off x="3131503" y="2230258"/>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79" name="Shape 279"/>
          <p:cNvSpPr/>
          <p:nvPr/>
        </p:nvSpPr>
        <p:spPr>
          <a:xfrm>
            <a:off x="3000726" y="2228857"/>
            <a:ext cx="10397" cy="10686"/>
          </a:xfrm>
          <a:custGeom>
            <a:pathLst>
              <a:path extrusionOk="0" h="23494" w="22859">
                <a:moveTo>
                  <a:pt x="0" y="23107"/>
                </a:moveTo>
                <a:lnTo>
                  <a:pt x="22679" y="23107"/>
                </a:lnTo>
                <a:lnTo>
                  <a:pt x="22679"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80" name="Shape 280"/>
          <p:cNvSpPr txBox="1"/>
          <p:nvPr/>
        </p:nvSpPr>
        <p:spPr>
          <a:xfrm>
            <a:off x="2995091" y="2222472"/>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281" name="Shape 281"/>
          <p:cNvSpPr/>
          <p:nvPr/>
        </p:nvSpPr>
        <p:spPr>
          <a:xfrm>
            <a:off x="3724806" y="3162870"/>
            <a:ext cx="80196" cy="60489"/>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82" name="Shape 282"/>
          <p:cNvSpPr txBox="1"/>
          <p:nvPr/>
        </p:nvSpPr>
        <p:spPr>
          <a:xfrm>
            <a:off x="3723064" y="3159349"/>
            <a:ext cx="84046" cy="1077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0686" lvl="0" marL="16173" marR="2310" rtl="0" algn="l">
              <a:spcBef>
                <a:spcPts val="0"/>
              </a:spcBef>
              <a:spcAft>
                <a:spcPts val="0"/>
              </a:spcAft>
              <a:buNone/>
            </a:pPr>
            <a:r>
              <a:rPr lang="en-US" sz="100">
                <a:solidFill>
                  <a:schemeClr val="dk1"/>
                </a:solidFill>
                <a:latin typeface="Source Sans Pro"/>
                <a:ea typeface="Source Sans Pro"/>
                <a:cs typeface="Source Sans Pro"/>
                <a:sym typeface="Source Sans Pro"/>
              </a:rPr>
              <a:t>33. Notify Applicant  of Denial, and</a:t>
            </a:r>
            <a:endParaRPr sz="100">
              <a:solidFill>
                <a:schemeClr val="dk1"/>
              </a:solidFill>
              <a:latin typeface="Source Sans Pro"/>
              <a:ea typeface="Source Sans Pro"/>
              <a:cs typeface="Source Sans Pro"/>
              <a:sym typeface="Source Sans Pro"/>
            </a:endParaRPr>
          </a:p>
          <a:p>
            <a:pPr indent="-17039" lvl="0" marL="23681" marR="3177" rtl="0" algn="l">
              <a:spcBef>
                <a:spcPts val="0"/>
              </a:spcBef>
              <a:spcAft>
                <a:spcPts val="0"/>
              </a:spcAft>
              <a:buNone/>
            </a:pPr>
            <a:r>
              <a:rPr lang="en-US" sz="100">
                <a:solidFill>
                  <a:schemeClr val="dk1"/>
                </a:solidFill>
                <a:latin typeface="Source Sans Pro"/>
                <a:ea typeface="Source Sans Pro"/>
                <a:cs typeface="Source Sans Pro"/>
                <a:sym typeface="Source Sans Pro"/>
              </a:rPr>
              <a:t>Protest and Appeal  Language</a:t>
            </a:r>
            <a:endParaRPr sz="100">
              <a:solidFill>
                <a:schemeClr val="dk1"/>
              </a:solidFill>
              <a:latin typeface="Source Sans Pro"/>
              <a:ea typeface="Source Sans Pro"/>
              <a:cs typeface="Source Sans Pro"/>
              <a:sym typeface="Source Sans Pro"/>
            </a:endParaRPr>
          </a:p>
        </p:txBody>
      </p:sp>
      <p:sp>
        <p:nvSpPr>
          <p:cNvPr id="283" name="Shape 283"/>
          <p:cNvSpPr/>
          <p:nvPr/>
        </p:nvSpPr>
        <p:spPr>
          <a:xfrm>
            <a:off x="2995650" y="2991639"/>
            <a:ext cx="80196" cy="80196"/>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84" name="Shape 284"/>
          <p:cNvSpPr txBox="1"/>
          <p:nvPr/>
        </p:nvSpPr>
        <p:spPr>
          <a:xfrm>
            <a:off x="2994161" y="2992651"/>
            <a:ext cx="83180"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1263" lvl="0" marL="16750" marR="2310" rtl="0" algn="l">
              <a:spcBef>
                <a:spcPts val="0"/>
              </a:spcBef>
              <a:spcAft>
                <a:spcPts val="0"/>
              </a:spcAft>
              <a:buNone/>
            </a:pPr>
            <a:r>
              <a:rPr lang="en-US" sz="100">
                <a:solidFill>
                  <a:schemeClr val="dk1"/>
                </a:solidFill>
                <a:latin typeface="Source Sans Pro"/>
                <a:ea typeface="Source Sans Pro"/>
                <a:cs typeface="Source Sans Pro"/>
                <a:sym typeface="Source Sans Pro"/>
              </a:rPr>
              <a:t>29. Notify Reviewer  of Applicant  Withdrawing/</a:t>
            </a:r>
            <a:endParaRPr sz="100">
              <a:solidFill>
                <a:schemeClr val="dk1"/>
              </a:solidFill>
              <a:latin typeface="Source Sans Pro"/>
              <a:ea typeface="Source Sans Pro"/>
              <a:cs typeface="Source Sans Pro"/>
              <a:sym typeface="Source Sans Pro"/>
            </a:endParaRPr>
          </a:p>
        </p:txBody>
      </p:sp>
      <p:sp>
        <p:nvSpPr>
          <p:cNvPr id="285" name="Shape 285"/>
          <p:cNvSpPr txBox="1"/>
          <p:nvPr/>
        </p:nvSpPr>
        <p:spPr>
          <a:xfrm>
            <a:off x="3004912" y="3024182"/>
            <a:ext cx="62096"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4909" lvl="0" marL="10397" marR="2310" rtl="0" algn="l">
              <a:spcBef>
                <a:spcPts val="0"/>
              </a:spcBef>
              <a:spcAft>
                <a:spcPts val="0"/>
              </a:spcAft>
              <a:buNone/>
            </a:pPr>
            <a:r>
              <a:rPr lang="en-US" sz="100">
                <a:solidFill>
                  <a:schemeClr val="dk1"/>
                </a:solidFill>
                <a:latin typeface="Source Sans Pro"/>
                <a:ea typeface="Source Sans Pro"/>
                <a:cs typeface="Source Sans Pro"/>
                <a:sym typeface="Source Sans Pro"/>
              </a:rPr>
              <a:t>Canceling the  Application</a:t>
            </a:r>
            <a:endParaRPr sz="100">
              <a:solidFill>
                <a:schemeClr val="dk1"/>
              </a:solidFill>
              <a:latin typeface="Source Sans Pro"/>
              <a:ea typeface="Source Sans Pro"/>
              <a:cs typeface="Source Sans Pro"/>
              <a:sym typeface="Source Sans Pro"/>
            </a:endParaRPr>
          </a:p>
        </p:txBody>
      </p:sp>
      <p:sp>
        <p:nvSpPr>
          <p:cNvPr id="286" name="Shape 286"/>
          <p:cNvSpPr/>
          <p:nvPr/>
        </p:nvSpPr>
        <p:spPr>
          <a:xfrm>
            <a:off x="2971701" y="2006300"/>
            <a:ext cx="64118" cy="980251"/>
          </a:xfrm>
          <a:custGeom>
            <a:pathLst>
              <a:path extrusionOk="0" h="2155190" w="140970">
                <a:moveTo>
                  <a:pt x="0" y="0"/>
                </a:moveTo>
                <a:lnTo>
                  <a:pt x="140815" y="0"/>
                </a:lnTo>
                <a:lnTo>
                  <a:pt x="140815" y="215505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87" name="Shape 287"/>
          <p:cNvSpPr/>
          <p:nvPr/>
        </p:nvSpPr>
        <p:spPr>
          <a:xfrm>
            <a:off x="3031895" y="2984617"/>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88" name="Shape 288"/>
          <p:cNvSpPr/>
          <p:nvPr/>
        </p:nvSpPr>
        <p:spPr>
          <a:xfrm>
            <a:off x="721097" y="1800965"/>
            <a:ext cx="2373801" cy="1230945"/>
          </a:xfrm>
          <a:custGeom>
            <a:pathLst>
              <a:path extrusionOk="0" h="2706370" w="5219065">
                <a:moveTo>
                  <a:pt x="5175674" y="2705989"/>
                </a:moveTo>
                <a:lnTo>
                  <a:pt x="5219002" y="2705989"/>
                </a:lnTo>
                <a:lnTo>
                  <a:pt x="5219002" y="0"/>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89" name="Shape 289"/>
          <p:cNvSpPr/>
          <p:nvPr/>
        </p:nvSpPr>
        <p:spPr>
          <a:xfrm>
            <a:off x="715262" y="1797111"/>
            <a:ext cx="7798" cy="7798"/>
          </a:xfrm>
          <a:custGeom>
            <a:pathLst>
              <a:path extrusionOk="0" h="17145" w="17144">
                <a:moveTo>
                  <a:pt x="16945" y="0"/>
                </a:moveTo>
                <a:lnTo>
                  <a:pt x="0" y="8472"/>
                </a:lnTo>
                <a:lnTo>
                  <a:pt x="16945" y="16945"/>
                </a:lnTo>
                <a:lnTo>
                  <a:pt x="14274" y="11602"/>
                </a:lnTo>
                <a:lnTo>
                  <a:pt x="14274" y="5343"/>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90" name="Shape 290"/>
          <p:cNvSpPr/>
          <p:nvPr/>
        </p:nvSpPr>
        <p:spPr>
          <a:xfrm>
            <a:off x="3620458" y="2991639"/>
            <a:ext cx="80196" cy="60489"/>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91" name="Shape 291"/>
          <p:cNvSpPr txBox="1"/>
          <p:nvPr/>
        </p:nvSpPr>
        <p:spPr>
          <a:xfrm>
            <a:off x="3630386" y="2988052"/>
            <a:ext cx="60652" cy="1077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888" lvl="0" marL="5776" marR="2310" rtl="0" algn="just">
              <a:spcBef>
                <a:spcPts val="0"/>
              </a:spcBef>
              <a:spcAft>
                <a:spcPts val="0"/>
              </a:spcAft>
              <a:buNone/>
            </a:pPr>
            <a:r>
              <a:rPr lang="en-US" sz="100">
                <a:solidFill>
                  <a:schemeClr val="dk1"/>
                </a:solidFill>
                <a:latin typeface="Source Sans Pro"/>
                <a:ea typeface="Source Sans Pro"/>
                <a:cs typeface="Source Sans Pro"/>
                <a:sym typeface="Source Sans Pro"/>
              </a:rPr>
              <a:t>35.5. Notify  Applicant the  Application is</a:t>
            </a:r>
            <a:endParaRPr sz="100">
              <a:solidFill>
                <a:schemeClr val="dk1"/>
              </a:solidFill>
              <a:latin typeface="Source Sans Pro"/>
              <a:ea typeface="Source Sans Pro"/>
              <a:cs typeface="Source Sans Pro"/>
              <a:sym typeface="Source Sans Pro"/>
            </a:endParaRPr>
          </a:p>
        </p:txBody>
      </p:sp>
      <p:sp>
        <p:nvSpPr>
          <p:cNvPr id="292" name="Shape 292"/>
          <p:cNvSpPr txBox="1"/>
          <p:nvPr/>
        </p:nvSpPr>
        <p:spPr>
          <a:xfrm>
            <a:off x="3637295" y="3019595"/>
            <a:ext cx="47077"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Complete</a:t>
            </a:r>
            <a:endParaRPr sz="100">
              <a:solidFill>
                <a:schemeClr val="dk1"/>
              </a:solidFill>
              <a:latin typeface="Source Sans Pro"/>
              <a:ea typeface="Source Sans Pro"/>
              <a:cs typeface="Source Sans Pro"/>
              <a:sym typeface="Source Sans Pro"/>
            </a:endParaRPr>
          </a:p>
        </p:txBody>
      </p:sp>
      <p:sp>
        <p:nvSpPr>
          <p:cNvPr id="293" name="Shape 293"/>
          <p:cNvSpPr/>
          <p:nvPr/>
        </p:nvSpPr>
        <p:spPr>
          <a:xfrm>
            <a:off x="3218038" y="2234111"/>
            <a:ext cx="442759" cy="752662"/>
          </a:xfrm>
          <a:custGeom>
            <a:pathLst>
              <a:path extrusionOk="0" h="1654810" w="973454">
                <a:moveTo>
                  <a:pt x="0" y="0"/>
                </a:moveTo>
                <a:lnTo>
                  <a:pt x="113735" y="0"/>
                </a:lnTo>
                <a:lnTo>
                  <a:pt x="113735" y="701477"/>
                </a:lnTo>
                <a:lnTo>
                  <a:pt x="770729" y="701477"/>
                </a:lnTo>
                <a:lnTo>
                  <a:pt x="770729" y="697481"/>
                </a:lnTo>
                <a:lnTo>
                  <a:pt x="773954" y="694255"/>
                </a:lnTo>
                <a:lnTo>
                  <a:pt x="777950" y="694255"/>
                </a:lnTo>
                <a:lnTo>
                  <a:pt x="781946" y="694255"/>
                </a:lnTo>
                <a:lnTo>
                  <a:pt x="785171" y="697481"/>
                </a:lnTo>
                <a:lnTo>
                  <a:pt x="785171" y="701477"/>
                </a:lnTo>
                <a:lnTo>
                  <a:pt x="972925" y="701477"/>
                </a:lnTo>
                <a:lnTo>
                  <a:pt x="972925" y="165418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94" name="Shape 294"/>
          <p:cNvSpPr/>
          <p:nvPr/>
        </p:nvSpPr>
        <p:spPr>
          <a:xfrm>
            <a:off x="3656702" y="2984617"/>
            <a:ext cx="7798" cy="7798"/>
          </a:xfrm>
          <a:custGeom>
            <a:pathLst>
              <a:path extrusionOk="0" h="17144" w="17145">
                <a:moveTo>
                  <a:pt x="0" y="0"/>
                </a:moveTo>
                <a:lnTo>
                  <a:pt x="8472" y="16945"/>
                </a:lnTo>
                <a:lnTo>
                  <a:pt x="15610" y="2671"/>
                </a:lnTo>
                <a:lnTo>
                  <a:pt x="5343"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95" name="Shape 295"/>
          <p:cNvSpPr/>
          <p:nvPr/>
        </p:nvSpPr>
        <p:spPr>
          <a:xfrm>
            <a:off x="3178624" y="2263672"/>
            <a:ext cx="0" cy="49099"/>
          </a:xfrm>
          <a:custGeom>
            <a:pathLst>
              <a:path extrusionOk="0" h="107950" w="120000">
                <a:moveTo>
                  <a:pt x="0" y="0"/>
                </a:moveTo>
                <a:lnTo>
                  <a:pt x="0" y="10788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96" name="Shape 296"/>
          <p:cNvSpPr/>
          <p:nvPr/>
        </p:nvSpPr>
        <p:spPr>
          <a:xfrm>
            <a:off x="3174770" y="2310870"/>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97" name="Shape 297"/>
          <p:cNvSpPr txBox="1"/>
          <p:nvPr/>
        </p:nvSpPr>
        <p:spPr>
          <a:xfrm>
            <a:off x="3172946" y="2271904"/>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298" name="Shape 298"/>
          <p:cNvSpPr/>
          <p:nvPr/>
        </p:nvSpPr>
        <p:spPr>
          <a:xfrm>
            <a:off x="3710025" y="2203867"/>
            <a:ext cx="80196" cy="6048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299" name="Shape 299"/>
          <p:cNvSpPr txBox="1"/>
          <p:nvPr/>
        </p:nvSpPr>
        <p:spPr>
          <a:xfrm>
            <a:off x="3720743" y="2217217"/>
            <a:ext cx="59208"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9530" lvl="0" marL="15017" marR="2310" rtl="0" algn="l">
              <a:spcBef>
                <a:spcPts val="0"/>
              </a:spcBef>
              <a:spcAft>
                <a:spcPts val="0"/>
              </a:spcAft>
              <a:buNone/>
            </a:pPr>
            <a:r>
              <a:rPr lang="en-US" sz="100">
                <a:solidFill>
                  <a:schemeClr val="dk1"/>
                </a:solidFill>
                <a:latin typeface="Source Sans Pro"/>
                <a:ea typeface="Source Sans Pro"/>
                <a:cs typeface="Source Sans Pro"/>
                <a:sym typeface="Source Sans Pro"/>
              </a:rPr>
              <a:t>37. Are Subs  Needed</a:t>
            </a:r>
            <a:endParaRPr sz="100">
              <a:solidFill>
                <a:schemeClr val="dk1"/>
              </a:solidFill>
              <a:latin typeface="Source Sans Pro"/>
              <a:ea typeface="Source Sans Pro"/>
              <a:cs typeface="Source Sans Pro"/>
              <a:sym typeface="Source Sans Pro"/>
            </a:endParaRPr>
          </a:p>
        </p:txBody>
      </p:sp>
      <p:sp>
        <p:nvSpPr>
          <p:cNvPr id="300" name="Shape 300"/>
          <p:cNvSpPr/>
          <p:nvPr/>
        </p:nvSpPr>
        <p:spPr>
          <a:xfrm>
            <a:off x="4055580" y="2601974"/>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01" name="Shape 301"/>
          <p:cNvSpPr/>
          <p:nvPr/>
        </p:nvSpPr>
        <p:spPr>
          <a:xfrm>
            <a:off x="4055580" y="2601974"/>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02" name="Shape 302"/>
          <p:cNvSpPr txBox="1"/>
          <p:nvPr/>
        </p:nvSpPr>
        <p:spPr>
          <a:xfrm>
            <a:off x="4057807" y="2604157"/>
            <a:ext cx="74515" cy="1077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9242" lvl="0" marL="17905" marR="5198" rtl="0" algn="l">
              <a:spcBef>
                <a:spcPts val="0"/>
              </a:spcBef>
              <a:spcAft>
                <a:spcPts val="0"/>
              </a:spcAft>
              <a:buNone/>
            </a:pPr>
            <a:r>
              <a:rPr lang="en-US" sz="100">
                <a:solidFill>
                  <a:schemeClr val="dk1"/>
                </a:solidFill>
                <a:latin typeface="Source Sans Pro"/>
                <a:ea typeface="Source Sans Pro"/>
                <a:cs typeface="Source Sans Pro"/>
                <a:sym typeface="Source Sans Pro"/>
              </a:rPr>
              <a:t>39. Sub Offices  Review for</a:t>
            </a:r>
            <a:endParaRPr sz="100">
              <a:solidFill>
                <a:schemeClr val="dk1"/>
              </a:solidFill>
              <a:latin typeface="Source Sans Pro"/>
              <a:ea typeface="Source Sans Pro"/>
              <a:cs typeface="Source Sans Pro"/>
              <a:sym typeface="Source Sans Pro"/>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Substantial Work</a:t>
            </a:r>
            <a:endParaRPr sz="100">
              <a:solidFill>
                <a:schemeClr val="dk1"/>
              </a:solidFill>
              <a:latin typeface="Source Sans Pro"/>
              <a:ea typeface="Source Sans Pro"/>
              <a:cs typeface="Source Sans Pro"/>
              <a:sym typeface="Source Sans Pro"/>
            </a:endParaRPr>
          </a:p>
        </p:txBody>
      </p:sp>
      <p:sp>
        <p:nvSpPr>
          <p:cNvPr id="303" name="Shape 303"/>
          <p:cNvSpPr txBox="1"/>
          <p:nvPr/>
        </p:nvSpPr>
        <p:spPr>
          <a:xfrm>
            <a:off x="4055125" y="2635748"/>
            <a:ext cx="80003"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and Cost Recovery</a:t>
            </a:r>
            <a:endParaRPr sz="100">
              <a:solidFill>
                <a:schemeClr val="dk1"/>
              </a:solidFill>
              <a:latin typeface="Source Sans Pro"/>
              <a:ea typeface="Source Sans Pro"/>
              <a:cs typeface="Source Sans Pro"/>
              <a:sym typeface="Source Sans Pro"/>
            </a:endParaRPr>
          </a:p>
        </p:txBody>
      </p:sp>
      <p:sp>
        <p:nvSpPr>
          <p:cNvPr id="304" name="Shape 304"/>
          <p:cNvSpPr/>
          <p:nvPr/>
        </p:nvSpPr>
        <p:spPr>
          <a:xfrm>
            <a:off x="3902852" y="2308724"/>
            <a:ext cx="78848" cy="78848"/>
          </a:xfrm>
          <a:custGeom>
            <a:pathLst>
              <a:path extrusionOk="0" h="173355" w="173354">
                <a:moveTo>
                  <a:pt x="0" y="173311"/>
                </a:moveTo>
                <a:lnTo>
                  <a:pt x="173311" y="173311"/>
                </a:lnTo>
                <a:lnTo>
                  <a:pt x="173311" y="0"/>
                </a:lnTo>
                <a:lnTo>
                  <a:pt x="0" y="0"/>
                </a:lnTo>
                <a:lnTo>
                  <a:pt x="0" y="173311"/>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05" name="Shape 305"/>
          <p:cNvSpPr/>
          <p:nvPr/>
        </p:nvSpPr>
        <p:spPr>
          <a:xfrm>
            <a:off x="3902852" y="2308724"/>
            <a:ext cx="78848" cy="78848"/>
          </a:xfrm>
          <a:custGeom>
            <a:pathLst>
              <a:path extrusionOk="0" h="173355" w="173354">
                <a:moveTo>
                  <a:pt x="0" y="173311"/>
                </a:moveTo>
                <a:lnTo>
                  <a:pt x="173311" y="173311"/>
                </a:lnTo>
                <a:lnTo>
                  <a:pt x="173311" y="0"/>
                </a:lnTo>
                <a:lnTo>
                  <a:pt x="0" y="0"/>
                </a:lnTo>
                <a:lnTo>
                  <a:pt x="0" y="17331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06" name="Shape 306"/>
          <p:cNvSpPr txBox="1"/>
          <p:nvPr/>
        </p:nvSpPr>
        <p:spPr>
          <a:xfrm>
            <a:off x="3902852" y="2310224"/>
            <a:ext cx="78848" cy="1692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4621" lvl="0" marL="2599" marR="0" rtl="0" algn="just">
              <a:spcBef>
                <a:spcPts val="0"/>
              </a:spcBef>
              <a:spcAft>
                <a:spcPts val="0"/>
              </a:spcAft>
              <a:buNone/>
            </a:pPr>
            <a:r>
              <a:rPr lang="en-US" sz="100">
                <a:solidFill>
                  <a:schemeClr val="dk1"/>
                </a:solidFill>
                <a:latin typeface="Source Sans Pro"/>
                <a:ea typeface="Source Sans Pro"/>
                <a:cs typeface="Source Sans Pro"/>
                <a:sym typeface="Source Sans Pro"/>
              </a:rPr>
              <a:t>38. Monitor Subs  as they Review for  Substantial Work  and Cost Recovery,  Perform Lead Office</a:t>
            </a:r>
            <a:endParaRPr sz="100">
              <a:solidFill>
                <a:schemeClr val="dk1"/>
              </a:solidFill>
              <a:latin typeface="Source Sans Pro"/>
              <a:ea typeface="Source Sans Pro"/>
              <a:cs typeface="Source Sans Pro"/>
              <a:sym typeface="Source Sans Pro"/>
            </a:endParaRPr>
          </a:p>
          <a:p>
            <a:pPr indent="0" lvl="0" marL="26281" marR="0" rtl="0" algn="just">
              <a:spcBef>
                <a:spcPts val="0"/>
              </a:spcBef>
              <a:spcAft>
                <a:spcPts val="0"/>
              </a:spcAft>
              <a:buNone/>
            </a:pPr>
            <a:r>
              <a:rPr lang="en-US" sz="100">
                <a:solidFill>
                  <a:schemeClr val="dk1"/>
                </a:solidFill>
                <a:latin typeface="Source Sans Pro"/>
                <a:ea typeface="Source Sans Pro"/>
                <a:cs typeface="Source Sans Pro"/>
                <a:sym typeface="Source Sans Pro"/>
              </a:rPr>
              <a:t>Review</a:t>
            </a:r>
            <a:endParaRPr sz="100">
              <a:solidFill>
                <a:schemeClr val="dk1"/>
              </a:solidFill>
              <a:latin typeface="Source Sans Pro"/>
              <a:ea typeface="Source Sans Pro"/>
              <a:cs typeface="Source Sans Pro"/>
              <a:sym typeface="Source Sans Pro"/>
            </a:endParaRPr>
          </a:p>
        </p:txBody>
      </p:sp>
      <p:sp>
        <p:nvSpPr>
          <p:cNvPr id="307" name="Shape 307"/>
          <p:cNvSpPr/>
          <p:nvPr/>
        </p:nvSpPr>
        <p:spPr>
          <a:xfrm>
            <a:off x="3750124" y="2263672"/>
            <a:ext cx="147009" cy="84624"/>
          </a:xfrm>
          <a:custGeom>
            <a:pathLst>
              <a:path extrusionOk="0" h="186055" w="323215">
                <a:moveTo>
                  <a:pt x="0" y="0"/>
                </a:moveTo>
                <a:lnTo>
                  <a:pt x="0" y="185707"/>
                </a:lnTo>
                <a:lnTo>
                  <a:pt x="322960" y="185707"/>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08" name="Shape 308"/>
          <p:cNvSpPr/>
          <p:nvPr/>
        </p:nvSpPr>
        <p:spPr>
          <a:xfrm>
            <a:off x="3895145" y="2344285"/>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09" name="Shape 309"/>
          <p:cNvSpPr/>
          <p:nvPr/>
        </p:nvSpPr>
        <p:spPr>
          <a:xfrm>
            <a:off x="3777703" y="2342883"/>
            <a:ext cx="13285" cy="10686"/>
          </a:xfrm>
          <a:custGeom>
            <a:pathLst>
              <a:path extrusionOk="0" h="23494" w="29209">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10" name="Shape 310"/>
          <p:cNvSpPr txBox="1"/>
          <p:nvPr/>
        </p:nvSpPr>
        <p:spPr>
          <a:xfrm>
            <a:off x="3772090" y="2336521"/>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311" name="Shape 311"/>
          <p:cNvSpPr/>
          <p:nvPr/>
        </p:nvSpPr>
        <p:spPr>
          <a:xfrm>
            <a:off x="3750124" y="2263672"/>
            <a:ext cx="299794" cy="367955"/>
          </a:xfrm>
          <a:custGeom>
            <a:pathLst>
              <a:path extrusionOk="0" h="808989" w="659129">
                <a:moveTo>
                  <a:pt x="0" y="0"/>
                </a:moveTo>
                <a:lnTo>
                  <a:pt x="0" y="808785"/>
                </a:lnTo>
                <a:lnTo>
                  <a:pt x="25274" y="808785"/>
                </a:lnTo>
                <a:lnTo>
                  <a:pt x="25274" y="804789"/>
                </a:lnTo>
                <a:lnTo>
                  <a:pt x="28500" y="801564"/>
                </a:lnTo>
                <a:lnTo>
                  <a:pt x="32495" y="801564"/>
                </a:lnTo>
                <a:lnTo>
                  <a:pt x="36467" y="801564"/>
                </a:lnTo>
                <a:lnTo>
                  <a:pt x="39717" y="804789"/>
                </a:lnTo>
                <a:lnTo>
                  <a:pt x="39717" y="808785"/>
                </a:lnTo>
                <a:lnTo>
                  <a:pt x="658751" y="808785"/>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12" name="Shape 312"/>
          <p:cNvSpPr/>
          <p:nvPr/>
        </p:nvSpPr>
        <p:spPr>
          <a:xfrm>
            <a:off x="4047873" y="2627681"/>
            <a:ext cx="7798" cy="7798"/>
          </a:xfrm>
          <a:custGeom>
            <a:pathLst>
              <a:path extrusionOk="0" h="17144" w="17145">
                <a:moveTo>
                  <a:pt x="0" y="0"/>
                </a:moveTo>
                <a:lnTo>
                  <a:pt x="2647" y="5319"/>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13" name="Shape 313"/>
          <p:cNvSpPr/>
          <p:nvPr/>
        </p:nvSpPr>
        <p:spPr>
          <a:xfrm>
            <a:off x="3743566" y="2360226"/>
            <a:ext cx="13285" cy="10686"/>
          </a:xfrm>
          <a:custGeom>
            <a:pathLst>
              <a:path extrusionOk="0" h="23494" w="29209">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14" name="Shape 314"/>
          <p:cNvSpPr txBox="1"/>
          <p:nvPr/>
        </p:nvSpPr>
        <p:spPr>
          <a:xfrm>
            <a:off x="3737954" y="2353852"/>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315" name="Shape 315"/>
          <p:cNvSpPr/>
          <p:nvPr/>
        </p:nvSpPr>
        <p:spPr>
          <a:xfrm>
            <a:off x="4094994" y="2383534"/>
            <a:ext cx="0" cy="218636"/>
          </a:xfrm>
          <a:custGeom>
            <a:pathLst>
              <a:path extrusionOk="0" h="480694" w="120000">
                <a:moveTo>
                  <a:pt x="0" y="480264"/>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16" name="Shape 316"/>
          <p:cNvSpPr/>
          <p:nvPr/>
        </p:nvSpPr>
        <p:spPr>
          <a:xfrm>
            <a:off x="4091141" y="2377699"/>
            <a:ext cx="7798" cy="7798"/>
          </a:xfrm>
          <a:custGeom>
            <a:pathLst>
              <a:path extrusionOk="0" h="17144" w="17145">
                <a:moveTo>
                  <a:pt x="8472" y="0"/>
                </a:moveTo>
                <a:lnTo>
                  <a:pt x="0" y="16945"/>
                </a:lnTo>
                <a:lnTo>
                  <a:pt x="5319" y="14274"/>
                </a:lnTo>
                <a:lnTo>
                  <a:pt x="15610" y="14274"/>
                </a:lnTo>
                <a:lnTo>
                  <a:pt x="8472" y="0"/>
                </a:lnTo>
                <a:close/>
              </a:path>
              <a:path extrusionOk="0" h="17144"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17" name="Shape 317"/>
          <p:cNvSpPr/>
          <p:nvPr/>
        </p:nvSpPr>
        <p:spPr>
          <a:xfrm>
            <a:off x="3981680" y="2348138"/>
            <a:ext cx="68161" cy="0"/>
          </a:xfrm>
          <a:custGeom>
            <a:pathLst>
              <a:path extrusionOk="0" h="120000" w="149859">
                <a:moveTo>
                  <a:pt x="0" y="0"/>
                </a:moveTo>
                <a:lnTo>
                  <a:pt x="14964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18" name="Shape 318"/>
          <p:cNvSpPr/>
          <p:nvPr/>
        </p:nvSpPr>
        <p:spPr>
          <a:xfrm>
            <a:off x="4047873" y="2344285"/>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19" name="Shape 319"/>
          <p:cNvSpPr/>
          <p:nvPr/>
        </p:nvSpPr>
        <p:spPr>
          <a:xfrm>
            <a:off x="4228629" y="2308724"/>
            <a:ext cx="78848" cy="78848"/>
          </a:xfrm>
          <a:custGeom>
            <a:pathLst>
              <a:path extrusionOk="0" h="173355" w="173354">
                <a:moveTo>
                  <a:pt x="0" y="173311"/>
                </a:moveTo>
                <a:lnTo>
                  <a:pt x="173311" y="173311"/>
                </a:lnTo>
                <a:lnTo>
                  <a:pt x="173311" y="0"/>
                </a:lnTo>
                <a:lnTo>
                  <a:pt x="0" y="0"/>
                </a:lnTo>
                <a:lnTo>
                  <a:pt x="0" y="173311"/>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20" name="Shape 320"/>
          <p:cNvSpPr/>
          <p:nvPr/>
        </p:nvSpPr>
        <p:spPr>
          <a:xfrm>
            <a:off x="4228629" y="2308724"/>
            <a:ext cx="78848" cy="78848"/>
          </a:xfrm>
          <a:custGeom>
            <a:pathLst>
              <a:path extrusionOk="0" h="173355" w="173354">
                <a:moveTo>
                  <a:pt x="0" y="173311"/>
                </a:moveTo>
                <a:lnTo>
                  <a:pt x="173311" y="173311"/>
                </a:lnTo>
                <a:lnTo>
                  <a:pt x="173311" y="0"/>
                </a:lnTo>
                <a:lnTo>
                  <a:pt x="0" y="0"/>
                </a:lnTo>
                <a:lnTo>
                  <a:pt x="0" y="17331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21" name="Shape 321"/>
          <p:cNvSpPr txBox="1"/>
          <p:nvPr/>
        </p:nvSpPr>
        <p:spPr>
          <a:xfrm>
            <a:off x="4228629" y="2308724"/>
            <a:ext cx="78848" cy="155930"/>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2000">
            <a:noAutofit/>
          </a:bodyPr>
          <a:lstStyle/>
          <a:p>
            <a:pPr indent="-289" lvl="0" marL="19061" marR="15306" rtl="0" algn="l">
              <a:spcBef>
                <a:spcPts val="0"/>
              </a:spcBef>
              <a:spcAft>
                <a:spcPts val="0"/>
              </a:spcAft>
              <a:buNone/>
            </a:pPr>
            <a:r>
              <a:rPr lang="en-US" sz="100">
                <a:solidFill>
                  <a:schemeClr val="dk1"/>
                </a:solidFill>
                <a:latin typeface="Source Sans Pro"/>
                <a:ea typeface="Source Sans Pro"/>
                <a:cs typeface="Source Sans Pro"/>
                <a:sym typeface="Source Sans Pro"/>
              </a:rPr>
              <a:t>41. Review  Application</a:t>
            </a:r>
            <a:endParaRPr sz="1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6065" marR="2310" rtl="0" algn="ctr">
              <a:spcBef>
                <a:spcPts val="32"/>
              </a:spcBef>
              <a:spcAft>
                <a:spcPts val="0"/>
              </a:spcAft>
              <a:buNone/>
            </a:pPr>
            <a:r>
              <a:rPr lang="en-US" sz="100">
                <a:solidFill>
                  <a:schemeClr val="dk1"/>
                </a:solidFill>
                <a:latin typeface="Source Sans Pro"/>
                <a:ea typeface="Source Sans Pro"/>
                <a:cs typeface="Source Sans Pro"/>
                <a:sym typeface="Source Sans Pro"/>
              </a:rPr>
              <a:t>A Response to get  into the next step  will Stop 30-Day  Timer</a:t>
            </a:r>
            <a:endParaRPr sz="100">
              <a:solidFill>
                <a:schemeClr val="dk1"/>
              </a:solidFill>
              <a:latin typeface="Source Sans Pro"/>
              <a:ea typeface="Source Sans Pro"/>
              <a:cs typeface="Source Sans Pro"/>
              <a:sym typeface="Source Sans Pro"/>
            </a:endParaRPr>
          </a:p>
        </p:txBody>
      </p:sp>
      <p:sp>
        <p:nvSpPr>
          <p:cNvPr id="322" name="Shape 322"/>
          <p:cNvSpPr/>
          <p:nvPr/>
        </p:nvSpPr>
        <p:spPr>
          <a:xfrm>
            <a:off x="3789537" y="2230827"/>
            <a:ext cx="478573" cy="72205"/>
          </a:xfrm>
          <a:custGeom>
            <a:pathLst>
              <a:path extrusionOk="0" h="158750" w="1052195">
                <a:moveTo>
                  <a:pt x="0" y="7221"/>
                </a:moveTo>
                <a:lnTo>
                  <a:pt x="328569" y="7221"/>
                </a:lnTo>
                <a:lnTo>
                  <a:pt x="328569" y="3225"/>
                </a:lnTo>
                <a:lnTo>
                  <a:pt x="331794" y="0"/>
                </a:lnTo>
                <a:lnTo>
                  <a:pt x="335790" y="0"/>
                </a:lnTo>
                <a:lnTo>
                  <a:pt x="339762" y="0"/>
                </a:lnTo>
                <a:lnTo>
                  <a:pt x="343011" y="3225"/>
                </a:lnTo>
                <a:lnTo>
                  <a:pt x="343011" y="7221"/>
                </a:lnTo>
                <a:lnTo>
                  <a:pt x="1052047" y="7221"/>
                </a:lnTo>
                <a:lnTo>
                  <a:pt x="1052047" y="158435"/>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23" name="Shape 323"/>
          <p:cNvSpPr/>
          <p:nvPr/>
        </p:nvSpPr>
        <p:spPr>
          <a:xfrm>
            <a:off x="4264189" y="2301017"/>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24" name="Shape 324"/>
          <p:cNvSpPr/>
          <p:nvPr/>
        </p:nvSpPr>
        <p:spPr>
          <a:xfrm>
            <a:off x="3811544" y="2229569"/>
            <a:ext cx="10397" cy="10686"/>
          </a:xfrm>
          <a:custGeom>
            <a:pathLst>
              <a:path extrusionOk="0" h="23494" w="22859">
                <a:moveTo>
                  <a:pt x="0" y="23107"/>
                </a:moveTo>
                <a:lnTo>
                  <a:pt x="22679" y="23107"/>
                </a:lnTo>
                <a:lnTo>
                  <a:pt x="22679"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25" name="Shape 325"/>
          <p:cNvSpPr txBox="1"/>
          <p:nvPr/>
        </p:nvSpPr>
        <p:spPr>
          <a:xfrm>
            <a:off x="3805953" y="2223184"/>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326" name="Shape 326"/>
          <p:cNvSpPr/>
          <p:nvPr/>
        </p:nvSpPr>
        <p:spPr>
          <a:xfrm>
            <a:off x="5863688" y="2318578"/>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27" name="Shape 327"/>
          <p:cNvSpPr txBox="1"/>
          <p:nvPr/>
        </p:nvSpPr>
        <p:spPr>
          <a:xfrm>
            <a:off x="5863688" y="2318577"/>
            <a:ext cx="78848" cy="123111"/>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8085" lvl="0" marL="3754" marR="0" rtl="0" algn="l">
              <a:spcBef>
                <a:spcPts val="0"/>
              </a:spcBef>
              <a:spcAft>
                <a:spcPts val="0"/>
              </a:spcAft>
              <a:buNone/>
            </a:pPr>
            <a:r>
              <a:rPr lang="en-US" sz="100">
                <a:solidFill>
                  <a:schemeClr val="dk1"/>
                </a:solidFill>
                <a:latin typeface="Source Sans Pro"/>
                <a:ea typeface="Source Sans Pro"/>
                <a:cs typeface="Source Sans Pro"/>
                <a:sym typeface="Source Sans Pro"/>
              </a:rPr>
              <a:t>55. Coordinate  work with Applicant</a:t>
            </a:r>
            <a:endParaRPr sz="100">
              <a:solidFill>
                <a:schemeClr val="dk1"/>
              </a:solidFill>
              <a:latin typeface="Source Sans Pro"/>
              <a:ea typeface="Source Sans Pro"/>
              <a:cs typeface="Source Sans Pro"/>
              <a:sym typeface="Source Sans Pro"/>
            </a:endParaRPr>
          </a:p>
          <a:p>
            <a:pPr indent="0" lvl="0" marL="10397" marR="0" rtl="0" algn="l">
              <a:spcBef>
                <a:spcPts val="0"/>
              </a:spcBef>
              <a:spcAft>
                <a:spcPts val="0"/>
              </a:spcAft>
              <a:buNone/>
            </a:pPr>
            <a:r>
              <a:rPr lang="en-US" sz="100">
                <a:solidFill>
                  <a:schemeClr val="dk1"/>
                </a:solidFill>
                <a:latin typeface="Source Sans Pro"/>
                <a:ea typeface="Source Sans Pro"/>
                <a:cs typeface="Source Sans Pro"/>
                <a:sym typeface="Source Sans Pro"/>
              </a:rPr>
              <a:t>and Sub Offices</a:t>
            </a:r>
            <a:endParaRPr sz="100">
              <a:solidFill>
                <a:schemeClr val="dk1"/>
              </a:solidFill>
              <a:latin typeface="Source Sans Pro"/>
              <a:ea typeface="Source Sans Pro"/>
              <a:cs typeface="Source Sans Pro"/>
              <a:sym typeface="Source Sans Pro"/>
            </a:endParaRPr>
          </a:p>
        </p:txBody>
      </p:sp>
      <p:sp>
        <p:nvSpPr>
          <p:cNvPr id="328" name="Shape 328"/>
          <p:cNvSpPr/>
          <p:nvPr/>
        </p:nvSpPr>
        <p:spPr>
          <a:xfrm>
            <a:off x="5343235" y="1765794"/>
            <a:ext cx="80196" cy="80196"/>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29" name="Shape 329"/>
          <p:cNvSpPr txBox="1"/>
          <p:nvPr/>
        </p:nvSpPr>
        <p:spPr>
          <a:xfrm>
            <a:off x="5349606" y="1766564"/>
            <a:ext cx="67872"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5198" lvl="0" marL="10686" marR="2310" rtl="0" algn="l">
              <a:spcBef>
                <a:spcPts val="0"/>
              </a:spcBef>
              <a:spcAft>
                <a:spcPts val="0"/>
              </a:spcAft>
              <a:buNone/>
            </a:pPr>
            <a:r>
              <a:rPr lang="en-US" sz="100">
                <a:solidFill>
                  <a:schemeClr val="dk1"/>
                </a:solidFill>
                <a:latin typeface="Source Sans Pro"/>
                <a:ea typeface="Source Sans Pro"/>
                <a:cs typeface="Source Sans Pro"/>
                <a:sym typeface="Source Sans Pro"/>
              </a:rPr>
              <a:t>46. Notify Lead  Office of Not</a:t>
            </a:r>
            <a:endParaRPr sz="100">
              <a:solidFill>
                <a:schemeClr val="dk1"/>
              </a:solidFill>
              <a:latin typeface="Source Sans Pro"/>
              <a:ea typeface="Source Sans Pro"/>
              <a:cs typeface="Source Sans Pro"/>
              <a:sym typeface="Source Sans Pro"/>
            </a:endParaRPr>
          </a:p>
        </p:txBody>
      </p:sp>
      <p:sp>
        <p:nvSpPr>
          <p:cNvPr id="330" name="Shape 330"/>
          <p:cNvSpPr txBox="1"/>
          <p:nvPr/>
        </p:nvSpPr>
        <p:spPr>
          <a:xfrm>
            <a:off x="5357368" y="1808595"/>
            <a:ext cx="52565"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Application</a:t>
            </a:r>
            <a:endParaRPr sz="100">
              <a:solidFill>
                <a:schemeClr val="dk1"/>
              </a:solidFill>
              <a:latin typeface="Source Sans Pro"/>
              <a:ea typeface="Source Sans Pro"/>
              <a:cs typeface="Source Sans Pro"/>
              <a:sym typeface="Source Sans Pro"/>
            </a:endParaRPr>
          </a:p>
        </p:txBody>
      </p:sp>
      <p:sp>
        <p:nvSpPr>
          <p:cNvPr id="331" name="Shape 331"/>
          <p:cNvSpPr txBox="1"/>
          <p:nvPr/>
        </p:nvSpPr>
        <p:spPr>
          <a:xfrm>
            <a:off x="7399939" y="2316136"/>
            <a:ext cx="78848" cy="92333"/>
          </a:xfrm>
          <a:prstGeom prst="rect">
            <a:avLst/>
          </a:prstGeom>
          <a:solidFill>
            <a:srgbClr val="A3A3A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310" lvl="0" marL="5776" marR="1733" rtl="0" algn="l">
              <a:spcBef>
                <a:spcPts val="0"/>
              </a:spcBef>
              <a:spcAft>
                <a:spcPts val="0"/>
              </a:spcAft>
              <a:buNone/>
            </a:pPr>
            <a:r>
              <a:rPr lang="en-US" sz="100">
                <a:solidFill>
                  <a:schemeClr val="dk1"/>
                </a:solidFill>
                <a:latin typeface="Source Sans Pro"/>
                <a:ea typeface="Source Sans Pro"/>
                <a:cs typeface="Source Sans Pro"/>
                <a:sym typeface="Source Sans Pro"/>
              </a:rPr>
              <a:t>70.2 Review and  Accept Applicant’s</a:t>
            </a:r>
            <a:endParaRPr sz="100">
              <a:solidFill>
                <a:schemeClr val="dk1"/>
              </a:solidFill>
              <a:latin typeface="Source Sans Pro"/>
              <a:ea typeface="Source Sans Pro"/>
              <a:cs typeface="Source Sans Pro"/>
              <a:sym typeface="Source Sans Pro"/>
            </a:endParaRPr>
          </a:p>
          <a:p>
            <a:pPr indent="0" lvl="0" marL="18194" marR="0" rtl="0" algn="l">
              <a:spcBef>
                <a:spcPts val="0"/>
              </a:spcBef>
              <a:spcAft>
                <a:spcPts val="0"/>
              </a:spcAft>
              <a:buNone/>
            </a:pPr>
            <a:r>
              <a:rPr lang="en-US" sz="100">
                <a:solidFill>
                  <a:schemeClr val="dk1"/>
                </a:solidFill>
                <a:latin typeface="Source Sans Pro"/>
                <a:ea typeface="Source Sans Pro"/>
                <a:cs typeface="Source Sans Pro"/>
                <a:sym typeface="Source Sans Pro"/>
              </a:rPr>
              <a:t>Information</a:t>
            </a:r>
            <a:endParaRPr sz="100">
              <a:solidFill>
                <a:schemeClr val="dk1"/>
              </a:solidFill>
              <a:latin typeface="Source Sans Pro"/>
              <a:ea typeface="Source Sans Pro"/>
              <a:cs typeface="Source Sans Pro"/>
              <a:sym typeface="Source Sans Pro"/>
            </a:endParaRPr>
          </a:p>
        </p:txBody>
      </p:sp>
      <p:sp>
        <p:nvSpPr>
          <p:cNvPr id="332" name="Shape 332"/>
          <p:cNvSpPr/>
          <p:nvPr/>
        </p:nvSpPr>
        <p:spPr>
          <a:xfrm>
            <a:off x="5942516" y="2348138"/>
            <a:ext cx="82891" cy="0"/>
          </a:xfrm>
          <a:custGeom>
            <a:pathLst>
              <a:path extrusionOk="0" h="120000" w="182244">
                <a:moveTo>
                  <a:pt x="0" y="0"/>
                </a:moveTo>
                <a:lnTo>
                  <a:pt x="182145"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33" name="Shape 333"/>
          <p:cNvSpPr/>
          <p:nvPr/>
        </p:nvSpPr>
        <p:spPr>
          <a:xfrm>
            <a:off x="6023490" y="2344285"/>
            <a:ext cx="7798" cy="7798"/>
          </a:xfrm>
          <a:custGeom>
            <a:pathLst>
              <a:path extrusionOk="0" h="17144" w="17144">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34" name="Shape 334"/>
          <p:cNvSpPr/>
          <p:nvPr/>
        </p:nvSpPr>
        <p:spPr>
          <a:xfrm>
            <a:off x="6763708" y="2308610"/>
            <a:ext cx="80196" cy="80196"/>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35" name="Shape 335"/>
          <p:cNvSpPr txBox="1"/>
          <p:nvPr/>
        </p:nvSpPr>
        <p:spPr>
          <a:xfrm>
            <a:off x="6774929" y="2321302"/>
            <a:ext cx="58341"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6354"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67. More  Information/  Documents</a:t>
            </a:r>
            <a:endParaRPr sz="100">
              <a:solidFill>
                <a:schemeClr val="dk1"/>
              </a:solidFill>
              <a:latin typeface="Source Sans Pro"/>
              <a:ea typeface="Source Sans Pro"/>
              <a:cs typeface="Source Sans Pro"/>
              <a:sym typeface="Source Sans Pro"/>
            </a:endParaRPr>
          </a:p>
          <a:p>
            <a:pPr indent="0" lvl="0" marL="14728" marR="0" rtl="0" algn="l">
              <a:spcBef>
                <a:spcPts val="0"/>
              </a:spcBef>
              <a:spcAft>
                <a:spcPts val="0"/>
              </a:spcAft>
              <a:buNone/>
            </a:pPr>
            <a:r>
              <a:rPr lang="en-US" sz="100">
                <a:solidFill>
                  <a:schemeClr val="dk1"/>
                </a:solidFill>
                <a:latin typeface="Source Sans Pro"/>
                <a:ea typeface="Source Sans Pro"/>
                <a:cs typeface="Source Sans Pro"/>
                <a:sym typeface="Source Sans Pro"/>
              </a:rPr>
              <a:t>Needed</a:t>
            </a:r>
            <a:endParaRPr sz="100">
              <a:solidFill>
                <a:schemeClr val="dk1"/>
              </a:solidFill>
              <a:latin typeface="Source Sans Pro"/>
              <a:ea typeface="Source Sans Pro"/>
              <a:cs typeface="Source Sans Pro"/>
              <a:sym typeface="Source Sans Pro"/>
            </a:endParaRPr>
          </a:p>
        </p:txBody>
      </p:sp>
      <p:sp>
        <p:nvSpPr>
          <p:cNvPr id="336" name="Shape 336"/>
          <p:cNvSpPr/>
          <p:nvPr/>
        </p:nvSpPr>
        <p:spPr>
          <a:xfrm>
            <a:off x="6803806" y="2273526"/>
            <a:ext cx="635690" cy="42745"/>
          </a:xfrm>
          <a:custGeom>
            <a:pathLst>
              <a:path extrusionOk="0" h="93980" w="1397634">
                <a:moveTo>
                  <a:pt x="1397321" y="93684"/>
                </a:moveTo>
                <a:lnTo>
                  <a:pt x="1397321" y="7221"/>
                </a:lnTo>
                <a:lnTo>
                  <a:pt x="1176349" y="7221"/>
                </a:lnTo>
                <a:lnTo>
                  <a:pt x="1176349" y="3225"/>
                </a:lnTo>
                <a:lnTo>
                  <a:pt x="1173124" y="0"/>
                </a:lnTo>
                <a:lnTo>
                  <a:pt x="1169128" y="0"/>
                </a:lnTo>
                <a:lnTo>
                  <a:pt x="1165132" y="0"/>
                </a:lnTo>
                <a:lnTo>
                  <a:pt x="1161907" y="3225"/>
                </a:lnTo>
                <a:lnTo>
                  <a:pt x="1161907" y="7221"/>
                </a:lnTo>
                <a:lnTo>
                  <a:pt x="680968" y="7221"/>
                </a:lnTo>
                <a:lnTo>
                  <a:pt x="680968" y="3225"/>
                </a:lnTo>
                <a:lnTo>
                  <a:pt x="677743" y="0"/>
                </a:lnTo>
                <a:lnTo>
                  <a:pt x="673747" y="0"/>
                </a:lnTo>
                <a:lnTo>
                  <a:pt x="669751" y="0"/>
                </a:lnTo>
                <a:lnTo>
                  <a:pt x="666526" y="3225"/>
                </a:lnTo>
                <a:lnTo>
                  <a:pt x="666526" y="7221"/>
                </a:lnTo>
                <a:lnTo>
                  <a:pt x="0" y="7221"/>
                </a:lnTo>
                <a:lnTo>
                  <a:pt x="0" y="6581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37" name="Shape 337"/>
          <p:cNvSpPr/>
          <p:nvPr/>
        </p:nvSpPr>
        <p:spPr>
          <a:xfrm>
            <a:off x="6799952" y="2301586"/>
            <a:ext cx="7798" cy="7798"/>
          </a:xfrm>
          <a:custGeom>
            <a:pathLst>
              <a:path extrusionOk="0" h="17144" w="17144">
                <a:moveTo>
                  <a:pt x="0" y="0"/>
                </a:moveTo>
                <a:lnTo>
                  <a:pt x="8472" y="16945"/>
                </a:lnTo>
                <a:lnTo>
                  <a:pt x="15610" y="2671"/>
                </a:lnTo>
                <a:lnTo>
                  <a:pt x="5343"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38" name="Shape 338"/>
          <p:cNvSpPr/>
          <p:nvPr/>
        </p:nvSpPr>
        <p:spPr>
          <a:xfrm>
            <a:off x="6967274" y="2318578"/>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39" name="Shape 339"/>
          <p:cNvSpPr/>
          <p:nvPr/>
        </p:nvSpPr>
        <p:spPr>
          <a:xfrm>
            <a:off x="6967274" y="2318578"/>
            <a:ext cx="78848" cy="59208"/>
          </a:xfrm>
          <a:custGeom>
            <a:pathLst>
              <a:path extrusionOk="0" h="130175" w="173355">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40" name="Shape 340"/>
          <p:cNvSpPr txBox="1"/>
          <p:nvPr/>
        </p:nvSpPr>
        <p:spPr>
          <a:xfrm>
            <a:off x="6970432" y="2331266"/>
            <a:ext cx="73071"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443"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67.1 Determine  What to Request</a:t>
            </a:r>
            <a:endParaRPr sz="100">
              <a:solidFill>
                <a:schemeClr val="dk1"/>
              </a:solidFill>
              <a:latin typeface="Source Sans Pro"/>
              <a:ea typeface="Source Sans Pro"/>
              <a:cs typeface="Source Sans Pro"/>
              <a:sym typeface="Source Sans Pro"/>
            </a:endParaRPr>
          </a:p>
        </p:txBody>
      </p:sp>
      <p:sp>
        <p:nvSpPr>
          <p:cNvPr id="341" name="Shape 341"/>
          <p:cNvSpPr/>
          <p:nvPr/>
        </p:nvSpPr>
        <p:spPr>
          <a:xfrm>
            <a:off x="6843220" y="2348138"/>
            <a:ext cx="118416" cy="578"/>
          </a:xfrm>
          <a:custGeom>
            <a:pathLst>
              <a:path extrusionOk="0" h="1269" w="260350">
                <a:moveTo>
                  <a:pt x="0" y="1251"/>
                </a:moveTo>
                <a:lnTo>
                  <a:pt x="43327" y="1251"/>
                </a:lnTo>
                <a:lnTo>
                  <a:pt x="43327" y="0"/>
                </a:lnTo>
                <a:lnTo>
                  <a:pt x="259918"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42" name="Shape 342"/>
          <p:cNvSpPr/>
          <p:nvPr/>
        </p:nvSpPr>
        <p:spPr>
          <a:xfrm>
            <a:off x="6959568" y="2344285"/>
            <a:ext cx="7798" cy="7798"/>
          </a:xfrm>
          <a:custGeom>
            <a:pathLst>
              <a:path extrusionOk="0" h="17144" w="17144">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43" name="Shape 343"/>
          <p:cNvSpPr/>
          <p:nvPr/>
        </p:nvSpPr>
        <p:spPr>
          <a:xfrm>
            <a:off x="6905483" y="2345960"/>
            <a:ext cx="13285" cy="10686"/>
          </a:xfrm>
          <a:custGeom>
            <a:pathLst>
              <a:path extrusionOk="0" h="23494" w="29209">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44" name="Shape 344"/>
          <p:cNvSpPr txBox="1"/>
          <p:nvPr/>
        </p:nvSpPr>
        <p:spPr>
          <a:xfrm>
            <a:off x="6900013" y="2339586"/>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345" name="Shape 345"/>
          <p:cNvSpPr/>
          <p:nvPr/>
        </p:nvSpPr>
        <p:spPr>
          <a:xfrm>
            <a:off x="6967274" y="2431892"/>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46" name="Shape 346"/>
          <p:cNvSpPr txBox="1"/>
          <p:nvPr/>
        </p:nvSpPr>
        <p:spPr>
          <a:xfrm>
            <a:off x="6967274" y="2431892"/>
            <a:ext cx="78848" cy="92333"/>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2707" lvl="0" marL="27436" marR="10974" rtl="0" algn="l">
              <a:spcBef>
                <a:spcPts val="39"/>
              </a:spcBef>
              <a:spcAft>
                <a:spcPts val="0"/>
              </a:spcAft>
              <a:buNone/>
            </a:pPr>
            <a:r>
              <a:rPr lang="en-US" sz="100">
                <a:solidFill>
                  <a:schemeClr val="dk1"/>
                </a:solidFill>
                <a:latin typeface="Source Sans Pro"/>
                <a:ea typeface="Source Sans Pro"/>
                <a:cs typeface="Source Sans Pro"/>
                <a:sym typeface="Source Sans Pro"/>
              </a:rPr>
              <a:t>72. Generate  Permit</a:t>
            </a:r>
            <a:endParaRPr sz="100">
              <a:solidFill>
                <a:schemeClr val="dk1"/>
              </a:solidFill>
              <a:latin typeface="Source Sans Pro"/>
              <a:ea typeface="Source Sans Pro"/>
              <a:cs typeface="Source Sans Pro"/>
              <a:sym typeface="Source Sans Pro"/>
            </a:endParaRPr>
          </a:p>
        </p:txBody>
      </p:sp>
      <p:sp>
        <p:nvSpPr>
          <p:cNvPr id="347" name="Shape 347"/>
          <p:cNvSpPr/>
          <p:nvPr/>
        </p:nvSpPr>
        <p:spPr>
          <a:xfrm>
            <a:off x="6843220" y="2348708"/>
            <a:ext cx="118416" cy="112928"/>
          </a:xfrm>
          <a:custGeom>
            <a:pathLst>
              <a:path extrusionOk="0" h="248285" w="260350">
                <a:moveTo>
                  <a:pt x="0" y="0"/>
                </a:moveTo>
                <a:lnTo>
                  <a:pt x="43327" y="0"/>
                </a:lnTo>
                <a:lnTo>
                  <a:pt x="43327" y="247883"/>
                </a:lnTo>
                <a:lnTo>
                  <a:pt x="259918" y="24788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48" name="Shape 348"/>
          <p:cNvSpPr/>
          <p:nvPr/>
        </p:nvSpPr>
        <p:spPr>
          <a:xfrm>
            <a:off x="6959568" y="2457599"/>
            <a:ext cx="7798" cy="7798"/>
          </a:xfrm>
          <a:custGeom>
            <a:pathLst>
              <a:path extrusionOk="0" h="17144" w="17144">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49" name="Shape 349"/>
          <p:cNvSpPr txBox="1"/>
          <p:nvPr/>
        </p:nvSpPr>
        <p:spPr>
          <a:xfrm>
            <a:off x="6854577" y="2435832"/>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350" name="Shape 350"/>
          <p:cNvSpPr/>
          <p:nvPr/>
        </p:nvSpPr>
        <p:spPr>
          <a:xfrm>
            <a:off x="7110248" y="2429999"/>
            <a:ext cx="78848" cy="59208"/>
          </a:xfrm>
          <a:custGeom>
            <a:pathLst>
              <a:path extrusionOk="0" h="130175" w="173355">
                <a:moveTo>
                  <a:pt x="173311" y="0"/>
                </a:moveTo>
                <a:lnTo>
                  <a:pt x="0" y="0"/>
                </a:lnTo>
                <a:lnTo>
                  <a:pt x="0" y="115540"/>
                </a:lnTo>
                <a:lnTo>
                  <a:pt x="20763" y="126372"/>
                </a:lnTo>
                <a:lnTo>
                  <a:pt x="43327" y="129983"/>
                </a:lnTo>
                <a:lnTo>
                  <a:pt x="65892" y="126372"/>
                </a:lnTo>
                <a:lnTo>
                  <a:pt x="107419" y="104708"/>
                </a:lnTo>
                <a:lnTo>
                  <a:pt x="129983" y="101098"/>
                </a:lnTo>
                <a:lnTo>
                  <a:pt x="173311" y="101098"/>
                </a:lnTo>
                <a:lnTo>
                  <a:pt x="173311" y="0"/>
                </a:lnTo>
                <a:close/>
              </a:path>
              <a:path extrusionOk="0" h="130175" w="173355">
                <a:moveTo>
                  <a:pt x="173311" y="101098"/>
                </a:moveTo>
                <a:lnTo>
                  <a:pt x="129983" y="101098"/>
                </a:lnTo>
                <a:lnTo>
                  <a:pt x="152547" y="104708"/>
                </a:lnTo>
                <a:lnTo>
                  <a:pt x="173311" y="115540"/>
                </a:lnTo>
                <a:lnTo>
                  <a:pt x="173311" y="101098"/>
                </a:lnTo>
                <a:close/>
              </a:path>
            </a:pathLst>
          </a:custGeom>
          <a:solidFill>
            <a:srgbClr val="F4954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51" name="Shape 351"/>
          <p:cNvSpPr/>
          <p:nvPr/>
        </p:nvSpPr>
        <p:spPr>
          <a:xfrm>
            <a:off x="7110248" y="2429999"/>
            <a:ext cx="78848" cy="59208"/>
          </a:xfrm>
          <a:custGeom>
            <a:pathLst>
              <a:path extrusionOk="0" h="130175" w="173355">
                <a:moveTo>
                  <a:pt x="0" y="115540"/>
                </a:moveTo>
                <a:lnTo>
                  <a:pt x="0" y="0"/>
                </a:lnTo>
                <a:lnTo>
                  <a:pt x="173311" y="0"/>
                </a:lnTo>
                <a:lnTo>
                  <a:pt x="173311" y="115540"/>
                </a:lnTo>
                <a:lnTo>
                  <a:pt x="152547" y="104708"/>
                </a:lnTo>
                <a:lnTo>
                  <a:pt x="129983" y="101098"/>
                </a:lnTo>
                <a:lnTo>
                  <a:pt x="107419" y="104708"/>
                </a:lnTo>
                <a:lnTo>
                  <a:pt x="86655" y="115540"/>
                </a:lnTo>
                <a:lnTo>
                  <a:pt x="65892" y="126372"/>
                </a:lnTo>
                <a:lnTo>
                  <a:pt x="43327" y="129983"/>
                </a:lnTo>
                <a:lnTo>
                  <a:pt x="20763" y="126372"/>
                </a:lnTo>
                <a:lnTo>
                  <a:pt x="0" y="11554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52" name="Shape 352"/>
          <p:cNvSpPr txBox="1"/>
          <p:nvPr/>
        </p:nvSpPr>
        <p:spPr>
          <a:xfrm>
            <a:off x="7107998" y="2430873"/>
            <a:ext cx="84046"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444" lvl="0" marL="6931" marR="2310" rtl="0" algn="l">
              <a:spcBef>
                <a:spcPts val="0"/>
              </a:spcBef>
              <a:spcAft>
                <a:spcPts val="0"/>
              </a:spcAft>
              <a:buNone/>
            </a:pPr>
            <a:r>
              <a:rPr lang="en-US" sz="100">
                <a:solidFill>
                  <a:schemeClr val="dk1"/>
                </a:solidFill>
                <a:latin typeface="Source Sans Pro"/>
                <a:ea typeface="Source Sans Pro"/>
                <a:cs typeface="Source Sans Pro"/>
                <a:sym typeface="Source Sans Pro"/>
              </a:rPr>
              <a:t>73. Notify Applicant  Permit is Ready for</a:t>
            </a:r>
            <a:endParaRPr sz="100">
              <a:solidFill>
                <a:schemeClr val="dk1"/>
              </a:solidFill>
              <a:latin typeface="Source Sans Pro"/>
              <a:ea typeface="Source Sans Pro"/>
              <a:cs typeface="Source Sans Pro"/>
              <a:sym typeface="Source Sans Pro"/>
            </a:endParaRPr>
          </a:p>
          <a:p>
            <a:pPr indent="0" lvl="0" marL="23970" marR="0" rtl="0" algn="l">
              <a:spcBef>
                <a:spcPts val="0"/>
              </a:spcBef>
              <a:spcAft>
                <a:spcPts val="0"/>
              </a:spcAft>
              <a:buNone/>
            </a:pPr>
            <a:r>
              <a:rPr lang="en-US" sz="100">
                <a:solidFill>
                  <a:schemeClr val="dk1"/>
                </a:solidFill>
                <a:latin typeface="Source Sans Pro"/>
                <a:ea typeface="Source Sans Pro"/>
                <a:cs typeface="Source Sans Pro"/>
                <a:sym typeface="Source Sans Pro"/>
              </a:rPr>
              <a:t>Signature</a:t>
            </a:r>
            <a:endParaRPr sz="100">
              <a:solidFill>
                <a:schemeClr val="dk1"/>
              </a:solidFill>
              <a:latin typeface="Source Sans Pro"/>
              <a:ea typeface="Source Sans Pro"/>
              <a:cs typeface="Source Sans Pro"/>
              <a:sym typeface="Source Sans Pro"/>
            </a:endParaRPr>
          </a:p>
        </p:txBody>
      </p:sp>
      <p:sp>
        <p:nvSpPr>
          <p:cNvPr id="353" name="Shape 353"/>
          <p:cNvSpPr/>
          <p:nvPr/>
        </p:nvSpPr>
        <p:spPr>
          <a:xfrm>
            <a:off x="7046102" y="2459559"/>
            <a:ext cx="58341" cy="2022"/>
          </a:xfrm>
          <a:custGeom>
            <a:pathLst>
              <a:path extrusionOk="0" h="4444" w="128269">
                <a:moveTo>
                  <a:pt x="0" y="4164"/>
                </a:moveTo>
                <a:lnTo>
                  <a:pt x="43327" y="4164"/>
                </a:lnTo>
                <a:lnTo>
                  <a:pt x="43327" y="0"/>
                </a:lnTo>
                <a:lnTo>
                  <a:pt x="12820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54" name="Shape 354"/>
          <p:cNvSpPr/>
          <p:nvPr/>
        </p:nvSpPr>
        <p:spPr>
          <a:xfrm>
            <a:off x="7102541" y="2455705"/>
            <a:ext cx="7798" cy="7798"/>
          </a:xfrm>
          <a:custGeom>
            <a:pathLst>
              <a:path extrusionOk="0" h="17144" w="17144">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55" name="Shape 355"/>
          <p:cNvSpPr/>
          <p:nvPr/>
        </p:nvSpPr>
        <p:spPr>
          <a:xfrm>
            <a:off x="6202948" y="2317894"/>
            <a:ext cx="80196" cy="6048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56" name="Shape 356"/>
          <p:cNvSpPr txBox="1"/>
          <p:nvPr/>
        </p:nvSpPr>
        <p:spPr>
          <a:xfrm>
            <a:off x="6209833" y="2331266"/>
            <a:ext cx="67006"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2129" lvl="0" marL="17617" marR="2310" rtl="0" algn="l">
              <a:spcBef>
                <a:spcPts val="0"/>
              </a:spcBef>
              <a:spcAft>
                <a:spcPts val="0"/>
              </a:spcAft>
              <a:buNone/>
            </a:pPr>
            <a:r>
              <a:rPr lang="en-US" sz="100">
                <a:solidFill>
                  <a:schemeClr val="dk1"/>
                </a:solidFill>
                <a:latin typeface="Source Sans Pro"/>
                <a:ea typeface="Source Sans Pro"/>
                <a:cs typeface="Source Sans Pro"/>
                <a:sym typeface="Source Sans Pro"/>
              </a:rPr>
              <a:t>61. Make Final  Decision</a:t>
            </a:r>
            <a:endParaRPr sz="100">
              <a:solidFill>
                <a:schemeClr val="dk1"/>
              </a:solidFill>
              <a:latin typeface="Source Sans Pro"/>
              <a:ea typeface="Source Sans Pro"/>
              <a:cs typeface="Source Sans Pro"/>
              <a:sym typeface="Source Sans Pro"/>
            </a:endParaRPr>
          </a:p>
        </p:txBody>
      </p:sp>
      <p:sp>
        <p:nvSpPr>
          <p:cNvPr id="357" name="Shape 357"/>
          <p:cNvSpPr/>
          <p:nvPr/>
        </p:nvSpPr>
        <p:spPr>
          <a:xfrm>
            <a:off x="6282461" y="2345423"/>
            <a:ext cx="476262" cy="3466"/>
          </a:xfrm>
          <a:custGeom>
            <a:pathLst>
              <a:path extrusionOk="0" h="7619" w="1047115">
                <a:moveTo>
                  <a:pt x="0" y="5969"/>
                </a:moveTo>
                <a:lnTo>
                  <a:pt x="43327" y="5969"/>
                </a:lnTo>
                <a:lnTo>
                  <a:pt x="43327" y="7221"/>
                </a:lnTo>
                <a:lnTo>
                  <a:pt x="478266" y="7221"/>
                </a:lnTo>
                <a:lnTo>
                  <a:pt x="478266" y="3225"/>
                </a:lnTo>
                <a:lnTo>
                  <a:pt x="481492" y="0"/>
                </a:lnTo>
                <a:lnTo>
                  <a:pt x="485488" y="0"/>
                </a:lnTo>
                <a:lnTo>
                  <a:pt x="489483" y="0"/>
                </a:lnTo>
                <a:lnTo>
                  <a:pt x="492709" y="3225"/>
                </a:lnTo>
                <a:lnTo>
                  <a:pt x="492709" y="7221"/>
                </a:lnTo>
                <a:lnTo>
                  <a:pt x="781561" y="7221"/>
                </a:lnTo>
                <a:lnTo>
                  <a:pt x="781561" y="3225"/>
                </a:lnTo>
                <a:lnTo>
                  <a:pt x="784786" y="0"/>
                </a:lnTo>
                <a:lnTo>
                  <a:pt x="788782" y="0"/>
                </a:lnTo>
                <a:lnTo>
                  <a:pt x="792778" y="0"/>
                </a:lnTo>
                <a:lnTo>
                  <a:pt x="796003" y="3225"/>
                </a:lnTo>
                <a:lnTo>
                  <a:pt x="796003" y="7221"/>
                </a:lnTo>
                <a:lnTo>
                  <a:pt x="998200" y="7221"/>
                </a:lnTo>
                <a:lnTo>
                  <a:pt x="998200" y="3225"/>
                </a:lnTo>
                <a:lnTo>
                  <a:pt x="1001425" y="0"/>
                </a:lnTo>
                <a:lnTo>
                  <a:pt x="1005421" y="0"/>
                </a:lnTo>
                <a:lnTo>
                  <a:pt x="1009417" y="0"/>
                </a:lnTo>
                <a:lnTo>
                  <a:pt x="1012642" y="3225"/>
                </a:lnTo>
                <a:lnTo>
                  <a:pt x="1012642" y="7221"/>
                </a:lnTo>
                <a:lnTo>
                  <a:pt x="1046751" y="7221"/>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58" name="Shape 358"/>
          <p:cNvSpPr/>
          <p:nvPr/>
        </p:nvSpPr>
        <p:spPr>
          <a:xfrm>
            <a:off x="6756685" y="2344854"/>
            <a:ext cx="7798" cy="7798"/>
          </a:xfrm>
          <a:custGeom>
            <a:pathLst>
              <a:path extrusionOk="0" h="17144" w="17144">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59" name="Shape 359"/>
          <p:cNvSpPr/>
          <p:nvPr/>
        </p:nvSpPr>
        <p:spPr>
          <a:xfrm>
            <a:off x="6512669" y="2343453"/>
            <a:ext cx="30037" cy="10686"/>
          </a:xfrm>
          <a:custGeom>
            <a:pathLst>
              <a:path extrusionOk="0" h="23494" w="66040">
                <a:moveTo>
                  <a:pt x="0" y="23107"/>
                </a:moveTo>
                <a:lnTo>
                  <a:pt x="65997" y="23107"/>
                </a:lnTo>
                <a:lnTo>
                  <a:pt x="65997"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60" name="Shape 360"/>
          <p:cNvSpPr txBox="1"/>
          <p:nvPr/>
        </p:nvSpPr>
        <p:spPr>
          <a:xfrm>
            <a:off x="6507188" y="2337079"/>
            <a:ext cx="41590"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Approve</a:t>
            </a:r>
            <a:endParaRPr sz="100">
              <a:solidFill>
                <a:schemeClr val="dk1"/>
              </a:solidFill>
              <a:latin typeface="Source Sans Pro"/>
              <a:ea typeface="Source Sans Pro"/>
              <a:cs typeface="Source Sans Pro"/>
              <a:sym typeface="Source Sans Pro"/>
            </a:endParaRPr>
          </a:p>
        </p:txBody>
      </p:sp>
      <p:sp>
        <p:nvSpPr>
          <p:cNvPr id="361" name="Shape 361"/>
          <p:cNvSpPr txBox="1"/>
          <p:nvPr/>
        </p:nvSpPr>
        <p:spPr>
          <a:xfrm>
            <a:off x="6202899" y="2410291"/>
            <a:ext cx="78848" cy="92333"/>
          </a:xfrm>
          <a:prstGeom prst="rect">
            <a:avLst/>
          </a:prstGeom>
          <a:solidFill>
            <a:srgbClr val="A3A3A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866" lvl="0" marL="15884" marR="10974" rtl="0" algn="l">
              <a:spcBef>
                <a:spcPts val="41"/>
              </a:spcBef>
              <a:spcAft>
                <a:spcPts val="0"/>
              </a:spcAft>
              <a:buNone/>
            </a:pPr>
            <a:r>
              <a:rPr lang="en-US" sz="100">
                <a:solidFill>
                  <a:schemeClr val="dk1"/>
                </a:solidFill>
                <a:latin typeface="Source Sans Pro"/>
                <a:ea typeface="Source Sans Pro"/>
                <a:cs typeface="Source Sans Pro"/>
                <a:sym typeface="Source Sans Pro"/>
              </a:rPr>
              <a:t>62. Generate  Denial Letter</a:t>
            </a:r>
            <a:endParaRPr sz="100">
              <a:solidFill>
                <a:schemeClr val="dk1"/>
              </a:solidFill>
              <a:latin typeface="Source Sans Pro"/>
              <a:ea typeface="Source Sans Pro"/>
              <a:cs typeface="Source Sans Pro"/>
              <a:sym typeface="Source Sans Pro"/>
            </a:endParaRPr>
          </a:p>
        </p:txBody>
      </p:sp>
      <p:sp>
        <p:nvSpPr>
          <p:cNvPr id="362" name="Shape 362"/>
          <p:cNvSpPr/>
          <p:nvPr/>
        </p:nvSpPr>
        <p:spPr>
          <a:xfrm>
            <a:off x="6242313" y="2377699"/>
            <a:ext cx="866" cy="26860"/>
          </a:xfrm>
          <a:custGeom>
            <a:pathLst>
              <a:path extrusionOk="0" h="59055" w="1905">
                <a:moveTo>
                  <a:pt x="1612" y="0"/>
                </a:moveTo>
                <a:lnTo>
                  <a:pt x="1612" y="43327"/>
                </a:lnTo>
                <a:lnTo>
                  <a:pt x="0" y="43327"/>
                </a:lnTo>
                <a:lnTo>
                  <a:pt x="0" y="58829"/>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63" name="Shape 363"/>
          <p:cNvSpPr/>
          <p:nvPr/>
        </p:nvSpPr>
        <p:spPr>
          <a:xfrm>
            <a:off x="6238459" y="2402584"/>
            <a:ext cx="7798" cy="7798"/>
          </a:xfrm>
          <a:custGeom>
            <a:pathLst>
              <a:path extrusionOk="0" h="17144" w="17144">
                <a:moveTo>
                  <a:pt x="0" y="0"/>
                </a:moveTo>
                <a:lnTo>
                  <a:pt x="8472" y="16945"/>
                </a:lnTo>
                <a:lnTo>
                  <a:pt x="15610" y="2671"/>
                </a:lnTo>
                <a:lnTo>
                  <a:pt x="5319"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64" name="Shape 364"/>
          <p:cNvSpPr/>
          <p:nvPr/>
        </p:nvSpPr>
        <p:spPr>
          <a:xfrm>
            <a:off x="6231211" y="2389107"/>
            <a:ext cx="23683" cy="10686"/>
          </a:xfrm>
          <a:custGeom>
            <a:pathLst>
              <a:path extrusionOk="0" h="23494" w="52069">
                <a:moveTo>
                  <a:pt x="0" y="23107"/>
                </a:moveTo>
                <a:lnTo>
                  <a:pt x="52005" y="23107"/>
                </a:lnTo>
                <a:lnTo>
                  <a:pt x="52005"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65" name="Shape 365"/>
          <p:cNvSpPr txBox="1"/>
          <p:nvPr/>
        </p:nvSpPr>
        <p:spPr>
          <a:xfrm>
            <a:off x="6225708" y="2382755"/>
            <a:ext cx="35525"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Denial</a:t>
            </a:r>
            <a:endParaRPr sz="100">
              <a:solidFill>
                <a:schemeClr val="dk1"/>
              </a:solidFill>
              <a:latin typeface="Source Sans Pro"/>
              <a:ea typeface="Source Sans Pro"/>
              <a:cs typeface="Source Sans Pro"/>
              <a:sym typeface="Source Sans Pro"/>
            </a:endParaRPr>
          </a:p>
        </p:txBody>
      </p:sp>
      <p:sp>
        <p:nvSpPr>
          <p:cNvPr id="366" name="Shape 366"/>
          <p:cNvSpPr/>
          <p:nvPr/>
        </p:nvSpPr>
        <p:spPr>
          <a:xfrm>
            <a:off x="7665983" y="2021080"/>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67" name="Shape 367"/>
          <p:cNvSpPr/>
          <p:nvPr/>
        </p:nvSpPr>
        <p:spPr>
          <a:xfrm>
            <a:off x="7665983" y="2021080"/>
            <a:ext cx="78848" cy="59208"/>
          </a:xfrm>
          <a:custGeom>
            <a:pathLst>
              <a:path extrusionOk="0" h="130175" w="173355">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68" name="Shape 368"/>
          <p:cNvSpPr txBox="1"/>
          <p:nvPr/>
        </p:nvSpPr>
        <p:spPr>
          <a:xfrm>
            <a:off x="7664334" y="2033702"/>
            <a:ext cx="82891"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6460" lvl="0" marL="21949" marR="2310" rtl="0" algn="l">
              <a:spcBef>
                <a:spcPts val="0"/>
              </a:spcBef>
              <a:spcAft>
                <a:spcPts val="0"/>
              </a:spcAft>
              <a:buNone/>
            </a:pPr>
            <a:r>
              <a:rPr lang="en-US" sz="100">
                <a:solidFill>
                  <a:schemeClr val="dk1"/>
                </a:solidFill>
                <a:latin typeface="Source Sans Pro"/>
                <a:ea typeface="Source Sans Pro"/>
                <a:cs typeface="Source Sans Pro"/>
                <a:sym typeface="Source Sans Pro"/>
              </a:rPr>
              <a:t>74. Applicant Signs  the Permit</a:t>
            </a:r>
            <a:endParaRPr sz="100">
              <a:solidFill>
                <a:schemeClr val="dk1"/>
              </a:solidFill>
              <a:latin typeface="Source Sans Pro"/>
              <a:ea typeface="Source Sans Pro"/>
              <a:cs typeface="Source Sans Pro"/>
              <a:sym typeface="Source Sans Pro"/>
            </a:endParaRPr>
          </a:p>
        </p:txBody>
      </p:sp>
      <p:sp>
        <p:nvSpPr>
          <p:cNvPr id="369" name="Shape 369"/>
          <p:cNvSpPr/>
          <p:nvPr/>
        </p:nvSpPr>
        <p:spPr>
          <a:xfrm>
            <a:off x="7189076" y="2050641"/>
            <a:ext cx="471352" cy="408967"/>
          </a:xfrm>
          <a:custGeom>
            <a:pathLst>
              <a:path extrusionOk="0" h="899160" w="1036319">
                <a:moveTo>
                  <a:pt x="0" y="899051"/>
                </a:moveTo>
                <a:lnTo>
                  <a:pt x="965487" y="899051"/>
                </a:lnTo>
                <a:lnTo>
                  <a:pt x="965487" y="895056"/>
                </a:lnTo>
                <a:lnTo>
                  <a:pt x="968713" y="891830"/>
                </a:lnTo>
                <a:lnTo>
                  <a:pt x="972709" y="891830"/>
                </a:lnTo>
                <a:lnTo>
                  <a:pt x="976704" y="891830"/>
                </a:lnTo>
                <a:lnTo>
                  <a:pt x="979930" y="895056"/>
                </a:lnTo>
                <a:lnTo>
                  <a:pt x="979930" y="899051"/>
                </a:lnTo>
                <a:lnTo>
                  <a:pt x="1005204" y="899051"/>
                </a:lnTo>
                <a:lnTo>
                  <a:pt x="1005204" y="0"/>
                </a:lnTo>
                <a:lnTo>
                  <a:pt x="103570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70" name="Shape 370"/>
          <p:cNvSpPr/>
          <p:nvPr/>
        </p:nvSpPr>
        <p:spPr>
          <a:xfrm>
            <a:off x="7658276" y="2046787"/>
            <a:ext cx="7798" cy="7798"/>
          </a:xfrm>
          <a:custGeom>
            <a:pathLst>
              <a:path extrusionOk="0" h="17144" w="17144">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71" name="Shape 371"/>
          <p:cNvSpPr/>
          <p:nvPr/>
        </p:nvSpPr>
        <p:spPr>
          <a:xfrm>
            <a:off x="7661056" y="2707067"/>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72" name="Shape 372"/>
          <p:cNvSpPr/>
          <p:nvPr/>
        </p:nvSpPr>
        <p:spPr>
          <a:xfrm>
            <a:off x="7661056" y="2707067"/>
            <a:ext cx="78848" cy="59208"/>
          </a:xfrm>
          <a:custGeom>
            <a:pathLst>
              <a:path extrusionOk="0" h="130175" w="173355">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73" name="Shape 373"/>
          <p:cNvSpPr txBox="1"/>
          <p:nvPr/>
        </p:nvSpPr>
        <p:spPr>
          <a:xfrm>
            <a:off x="7658509" y="2719820"/>
            <a:ext cx="84335"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9242"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75. Authorized  Officer Signs Permit</a:t>
            </a:r>
            <a:endParaRPr sz="100">
              <a:solidFill>
                <a:schemeClr val="dk1"/>
              </a:solidFill>
              <a:latin typeface="Source Sans Pro"/>
              <a:ea typeface="Source Sans Pro"/>
              <a:cs typeface="Source Sans Pro"/>
              <a:sym typeface="Source Sans Pro"/>
            </a:endParaRPr>
          </a:p>
        </p:txBody>
      </p:sp>
      <p:sp>
        <p:nvSpPr>
          <p:cNvPr id="374" name="Shape 374"/>
          <p:cNvSpPr/>
          <p:nvPr/>
        </p:nvSpPr>
        <p:spPr>
          <a:xfrm>
            <a:off x="7705396" y="2080201"/>
            <a:ext cx="0" cy="112639"/>
          </a:xfrm>
          <a:custGeom>
            <a:pathLst>
              <a:path extrusionOk="0" h="247650" w="120000">
                <a:moveTo>
                  <a:pt x="0" y="0"/>
                </a:moveTo>
                <a:lnTo>
                  <a:pt x="0" y="24713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75" name="Shape 375"/>
          <p:cNvSpPr/>
          <p:nvPr/>
        </p:nvSpPr>
        <p:spPr>
          <a:xfrm>
            <a:off x="7701542" y="2190735"/>
            <a:ext cx="7798" cy="7798"/>
          </a:xfrm>
          <a:custGeom>
            <a:pathLst>
              <a:path extrusionOk="0" h="17144" w="17144">
                <a:moveTo>
                  <a:pt x="0" y="0"/>
                </a:moveTo>
                <a:lnTo>
                  <a:pt x="8472" y="16945"/>
                </a:lnTo>
                <a:lnTo>
                  <a:pt x="15610" y="2671"/>
                </a:lnTo>
                <a:lnTo>
                  <a:pt x="5343"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76" name="Shape 376"/>
          <p:cNvSpPr/>
          <p:nvPr/>
        </p:nvSpPr>
        <p:spPr>
          <a:xfrm>
            <a:off x="8083457" y="3006726"/>
            <a:ext cx="91275" cy="80196"/>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77" name="Shape 377"/>
          <p:cNvSpPr txBox="1"/>
          <p:nvPr/>
        </p:nvSpPr>
        <p:spPr>
          <a:xfrm>
            <a:off x="8087463" y="3006840"/>
            <a:ext cx="84046"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88. Notify Applicant</a:t>
            </a:r>
            <a:endParaRPr sz="100">
              <a:solidFill>
                <a:schemeClr val="dk1"/>
              </a:solidFill>
              <a:latin typeface="Source Sans Pro"/>
              <a:ea typeface="Source Sans Pro"/>
              <a:cs typeface="Source Sans Pro"/>
              <a:sym typeface="Source Sans Pro"/>
            </a:endParaRPr>
          </a:p>
        </p:txBody>
      </p:sp>
      <p:sp>
        <p:nvSpPr>
          <p:cNvPr id="378" name="Shape 378"/>
          <p:cNvSpPr txBox="1"/>
          <p:nvPr/>
        </p:nvSpPr>
        <p:spPr>
          <a:xfrm>
            <a:off x="8086007" y="3017339"/>
            <a:ext cx="86934"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Permit is Issued and</a:t>
            </a:r>
            <a:endParaRPr sz="100">
              <a:solidFill>
                <a:schemeClr val="dk1"/>
              </a:solidFill>
              <a:latin typeface="Source Sans Pro"/>
              <a:ea typeface="Source Sans Pro"/>
              <a:cs typeface="Source Sans Pro"/>
              <a:sym typeface="Source Sans Pro"/>
            </a:endParaRPr>
          </a:p>
        </p:txBody>
      </p:sp>
      <p:sp>
        <p:nvSpPr>
          <p:cNvPr id="379" name="Shape 379"/>
          <p:cNvSpPr txBox="1"/>
          <p:nvPr/>
        </p:nvSpPr>
        <p:spPr>
          <a:xfrm>
            <a:off x="8084966" y="3027850"/>
            <a:ext cx="88956"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289" marR="0" rtl="0" algn="ctr">
              <a:spcBef>
                <a:spcPts val="0"/>
              </a:spcBef>
              <a:spcAft>
                <a:spcPts val="0"/>
              </a:spcAft>
              <a:buNone/>
            </a:pPr>
            <a:r>
              <a:rPr lang="en-US" sz="100">
                <a:solidFill>
                  <a:schemeClr val="dk1"/>
                </a:solidFill>
                <a:latin typeface="Source Sans Pro"/>
                <a:ea typeface="Source Sans Pro"/>
                <a:cs typeface="Source Sans Pro"/>
                <a:sym typeface="Source Sans Pro"/>
              </a:rPr>
              <a:t>Final</a:t>
            </a:r>
            <a:endParaRPr sz="100">
              <a:solidFill>
                <a:schemeClr val="dk1"/>
              </a:solidFill>
              <a:latin typeface="Source Sans Pro"/>
              <a:ea typeface="Source Sans Pro"/>
              <a:cs typeface="Source Sans Pro"/>
              <a:sym typeface="Source Sans Pro"/>
            </a:endParaRPr>
          </a:p>
          <a:p>
            <a:pPr indent="0" lvl="0" marL="5776" marR="2310" rtl="0" algn="ctr">
              <a:spcBef>
                <a:spcPts val="0"/>
              </a:spcBef>
              <a:spcAft>
                <a:spcPts val="0"/>
              </a:spcAft>
              <a:buNone/>
            </a:pPr>
            <a:r>
              <a:rPr lang="en-US" sz="100">
                <a:solidFill>
                  <a:schemeClr val="dk1"/>
                </a:solidFill>
                <a:latin typeface="Source Sans Pro"/>
                <a:ea typeface="Source Sans Pro"/>
                <a:cs typeface="Source Sans Pro"/>
                <a:sym typeface="Source Sans Pro"/>
              </a:rPr>
              <a:t>(Gets Decision Letter  and Signed Permit)</a:t>
            </a:r>
            <a:endParaRPr sz="100">
              <a:solidFill>
                <a:schemeClr val="dk1"/>
              </a:solidFill>
              <a:latin typeface="Source Sans Pro"/>
              <a:ea typeface="Source Sans Pro"/>
              <a:cs typeface="Source Sans Pro"/>
              <a:sym typeface="Source Sans Pro"/>
            </a:endParaRPr>
          </a:p>
        </p:txBody>
      </p:sp>
      <p:sp>
        <p:nvSpPr>
          <p:cNvPr id="380" name="Shape 380"/>
          <p:cNvSpPr/>
          <p:nvPr/>
        </p:nvSpPr>
        <p:spPr>
          <a:xfrm>
            <a:off x="7656129" y="2976865"/>
            <a:ext cx="88956" cy="123326"/>
          </a:xfrm>
          <a:custGeom>
            <a:pathLst>
              <a:path extrusionOk="0" h="271144" w="195580">
                <a:moveTo>
                  <a:pt x="194975" y="0"/>
                </a:moveTo>
                <a:lnTo>
                  <a:pt x="0" y="0"/>
                </a:lnTo>
                <a:lnTo>
                  <a:pt x="0" y="254550"/>
                </a:lnTo>
                <a:lnTo>
                  <a:pt x="23356" y="266736"/>
                </a:lnTo>
                <a:lnTo>
                  <a:pt x="48743" y="270798"/>
                </a:lnTo>
                <a:lnTo>
                  <a:pt x="74131" y="266736"/>
                </a:lnTo>
                <a:lnTo>
                  <a:pt x="120843" y="242364"/>
                </a:lnTo>
                <a:lnTo>
                  <a:pt x="146231" y="238302"/>
                </a:lnTo>
                <a:lnTo>
                  <a:pt x="194975" y="238302"/>
                </a:lnTo>
                <a:lnTo>
                  <a:pt x="194975" y="0"/>
                </a:lnTo>
                <a:close/>
              </a:path>
              <a:path extrusionOk="0" h="271144" w="195580">
                <a:moveTo>
                  <a:pt x="194975" y="238302"/>
                </a:moveTo>
                <a:lnTo>
                  <a:pt x="146231" y="238302"/>
                </a:lnTo>
                <a:lnTo>
                  <a:pt x="171618" y="242364"/>
                </a:lnTo>
                <a:lnTo>
                  <a:pt x="194975" y="254550"/>
                </a:lnTo>
                <a:lnTo>
                  <a:pt x="194975" y="238302"/>
                </a:lnTo>
                <a:close/>
              </a:path>
            </a:pathLst>
          </a:custGeom>
          <a:solidFill>
            <a:srgbClr val="F4954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81" name="Shape 381"/>
          <p:cNvSpPr/>
          <p:nvPr/>
        </p:nvSpPr>
        <p:spPr>
          <a:xfrm>
            <a:off x="7656129" y="2976865"/>
            <a:ext cx="88956" cy="123326"/>
          </a:xfrm>
          <a:custGeom>
            <a:pathLst>
              <a:path extrusionOk="0" h="271144" w="195580">
                <a:moveTo>
                  <a:pt x="0" y="254550"/>
                </a:moveTo>
                <a:lnTo>
                  <a:pt x="0" y="0"/>
                </a:lnTo>
                <a:lnTo>
                  <a:pt x="194975" y="0"/>
                </a:lnTo>
                <a:lnTo>
                  <a:pt x="194975" y="254550"/>
                </a:lnTo>
                <a:lnTo>
                  <a:pt x="171618" y="242364"/>
                </a:lnTo>
                <a:lnTo>
                  <a:pt x="146231" y="238302"/>
                </a:lnTo>
                <a:lnTo>
                  <a:pt x="120843" y="242364"/>
                </a:lnTo>
                <a:lnTo>
                  <a:pt x="97487" y="254550"/>
                </a:lnTo>
                <a:lnTo>
                  <a:pt x="74131" y="266736"/>
                </a:lnTo>
                <a:lnTo>
                  <a:pt x="48743" y="270798"/>
                </a:lnTo>
                <a:lnTo>
                  <a:pt x="23356" y="266736"/>
                </a:lnTo>
                <a:lnTo>
                  <a:pt x="0" y="25455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82" name="Shape 382"/>
          <p:cNvSpPr txBox="1"/>
          <p:nvPr/>
        </p:nvSpPr>
        <p:spPr>
          <a:xfrm>
            <a:off x="7655882" y="2988031"/>
            <a:ext cx="89534"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5198" lvl="0" marL="10686" marR="2310" rtl="0" algn="l">
              <a:spcBef>
                <a:spcPts val="0"/>
              </a:spcBef>
              <a:spcAft>
                <a:spcPts val="0"/>
              </a:spcAft>
              <a:buNone/>
            </a:pPr>
            <a:r>
              <a:rPr lang="en-US" sz="100">
                <a:solidFill>
                  <a:schemeClr val="dk1"/>
                </a:solidFill>
                <a:latin typeface="Source Sans Pro"/>
                <a:ea typeface="Source Sans Pro"/>
                <a:cs typeface="Source Sans Pro"/>
                <a:sym typeface="Source Sans Pro"/>
              </a:rPr>
              <a:t>87. Notify Recreation  Reviewer Permit is  Issued and Final  Upload Approved</a:t>
            </a:r>
            <a:endParaRPr sz="100">
              <a:solidFill>
                <a:schemeClr val="dk1"/>
              </a:solidFill>
              <a:latin typeface="Source Sans Pro"/>
              <a:ea typeface="Source Sans Pro"/>
              <a:cs typeface="Source Sans Pro"/>
              <a:sym typeface="Source Sans Pro"/>
            </a:endParaRPr>
          </a:p>
        </p:txBody>
      </p:sp>
      <p:sp>
        <p:nvSpPr>
          <p:cNvPr id="383" name="Shape 383"/>
          <p:cNvSpPr txBox="1"/>
          <p:nvPr/>
        </p:nvSpPr>
        <p:spPr>
          <a:xfrm>
            <a:off x="7654622" y="3030105"/>
            <a:ext cx="92422"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487" marR="2310" rtl="0" algn="ctr">
              <a:spcBef>
                <a:spcPts val="0"/>
              </a:spcBef>
              <a:spcAft>
                <a:spcPts val="0"/>
              </a:spcAft>
              <a:buNone/>
            </a:pPr>
            <a:r>
              <a:rPr lang="en-US" sz="100">
                <a:solidFill>
                  <a:schemeClr val="dk1"/>
                </a:solidFill>
                <a:latin typeface="Source Sans Pro"/>
                <a:ea typeface="Source Sans Pro"/>
                <a:cs typeface="Source Sans Pro"/>
                <a:sym typeface="Source Sans Pro"/>
              </a:rPr>
              <a:t>Permit to Internal Site  that important parties  can check.</a:t>
            </a:r>
            <a:endParaRPr sz="100">
              <a:solidFill>
                <a:schemeClr val="dk1"/>
              </a:solidFill>
              <a:latin typeface="Source Sans Pro"/>
              <a:ea typeface="Source Sans Pro"/>
              <a:cs typeface="Source Sans Pro"/>
              <a:sym typeface="Source Sans Pro"/>
            </a:endParaRPr>
          </a:p>
        </p:txBody>
      </p:sp>
      <p:sp>
        <p:nvSpPr>
          <p:cNvPr id="384" name="Shape 384"/>
          <p:cNvSpPr/>
          <p:nvPr/>
        </p:nvSpPr>
        <p:spPr>
          <a:xfrm>
            <a:off x="7700470" y="2766187"/>
            <a:ext cx="0" cy="205061"/>
          </a:xfrm>
          <a:custGeom>
            <a:pathLst>
              <a:path extrusionOk="0" h="450850" w="120000">
                <a:moveTo>
                  <a:pt x="0" y="0"/>
                </a:moveTo>
                <a:lnTo>
                  <a:pt x="0" y="450368"/>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85" name="Shape 385"/>
          <p:cNvSpPr/>
          <p:nvPr/>
        </p:nvSpPr>
        <p:spPr>
          <a:xfrm>
            <a:off x="7696616" y="2969157"/>
            <a:ext cx="7798" cy="7798"/>
          </a:xfrm>
          <a:custGeom>
            <a:pathLst>
              <a:path extrusionOk="0" h="17144" w="17144">
                <a:moveTo>
                  <a:pt x="0" y="0"/>
                </a:moveTo>
                <a:lnTo>
                  <a:pt x="8472" y="16945"/>
                </a:lnTo>
                <a:lnTo>
                  <a:pt x="15610" y="2671"/>
                </a:lnTo>
                <a:lnTo>
                  <a:pt x="5343"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86" name="Shape 386"/>
          <p:cNvSpPr/>
          <p:nvPr/>
        </p:nvSpPr>
        <p:spPr>
          <a:xfrm>
            <a:off x="7744810" y="3038449"/>
            <a:ext cx="333586" cy="8376"/>
          </a:xfrm>
          <a:custGeom>
            <a:pathLst>
              <a:path extrusionOk="0" h="18414" w="733425">
                <a:moveTo>
                  <a:pt x="0" y="0"/>
                </a:moveTo>
                <a:lnTo>
                  <a:pt x="43327" y="0"/>
                </a:lnTo>
                <a:lnTo>
                  <a:pt x="43327" y="18414"/>
                </a:lnTo>
                <a:lnTo>
                  <a:pt x="733226" y="18414"/>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87" name="Shape 387"/>
          <p:cNvSpPr/>
          <p:nvPr/>
        </p:nvSpPr>
        <p:spPr>
          <a:xfrm>
            <a:off x="8076434" y="3042971"/>
            <a:ext cx="7798" cy="7798"/>
          </a:xfrm>
          <a:custGeom>
            <a:pathLst>
              <a:path extrusionOk="0" h="17144" w="17144">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88" name="Shape 388"/>
          <p:cNvSpPr/>
          <p:nvPr/>
        </p:nvSpPr>
        <p:spPr>
          <a:xfrm>
            <a:off x="8424013" y="3038443"/>
            <a:ext cx="80196" cy="30929"/>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89" name="Shape 389"/>
          <p:cNvSpPr txBox="1"/>
          <p:nvPr/>
        </p:nvSpPr>
        <p:spPr>
          <a:xfrm>
            <a:off x="8433100" y="3037188"/>
            <a:ext cx="62962"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3284" lvl="0" marL="18772" marR="2310" rtl="0" algn="l">
              <a:spcBef>
                <a:spcPts val="0"/>
              </a:spcBef>
              <a:spcAft>
                <a:spcPts val="0"/>
              </a:spcAft>
              <a:buNone/>
            </a:pPr>
            <a:r>
              <a:rPr lang="en-US" sz="100">
                <a:solidFill>
                  <a:schemeClr val="dk1"/>
                </a:solidFill>
                <a:latin typeface="Source Sans Pro"/>
                <a:ea typeface="Source Sans Pro"/>
                <a:cs typeface="Source Sans Pro"/>
                <a:sym typeface="Source Sans Pro"/>
              </a:rPr>
              <a:t>89. Close and  Track?</a:t>
            </a:r>
            <a:endParaRPr sz="100">
              <a:solidFill>
                <a:schemeClr val="dk1"/>
              </a:solidFill>
              <a:latin typeface="Source Sans Pro"/>
              <a:ea typeface="Source Sans Pro"/>
              <a:cs typeface="Source Sans Pro"/>
              <a:sym typeface="Source Sans Pro"/>
            </a:endParaRPr>
          </a:p>
        </p:txBody>
      </p:sp>
      <p:sp>
        <p:nvSpPr>
          <p:cNvPr id="390" name="Shape 390"/>
          <p:cNvSpPr/>
          <p:nvPr/>
        </p:nvSpPr>
        <p:spPr>
          <a:xfrm>
            <a:off x="8174049" y="3046825"/>
            <a:ext cx="244918" cy="7220"/>
          </a:xfrm>
          <a:custGeom>
            <a:pathLst>
              <a:path extrusionOk="0" h="15875" w="538480">
                <a:moveTo>
                  <a:pt x="0" y="0"/>
                </a:moveTo>
                <a:lnTo>
                  <a:pt x="43327" y="0"/>
                </a:lnTo>
                <a:lnTo>
                  <a:pt x="43327" y="15573"/>
                </a:lnTo>
                <a:lnTo>
                  <a:pt x="538251" y="1557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91" name="Shape 391"/>
          <p:cNvSpPr/>
          <p:nvPr/>
        </p:nvSpPr>
        <p:spPr>
          <a:xfrm>
            <a:off x="8416991" y="3050054"/>
            <a:ext cx="7798" cy="7798"/>
          </a:xfrm>
          <a:custGeom>
            <a:pathLst>
              <a:path extrusionOk="0" h="17144" w="17144">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92" name="Shape 392"/>
          <p:cNvSpPr/>
          <p:nvPr/>
        </p:nvSpPr>
        <p:spPr>
          <a:xfrm>
            <a:off x="1335142" y="2197983"/>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93" name="Shape 393"/>
          <p:cNvSpPr/>
          <p:nvPr/>
        </p:nvSpPr>
        <p:spPr>
          <a:xfrm>
            <a:off x="1335142" y="2197983"/>
            <a:ext cx="78848" cy="59208"/>
          </a:xfrm>
          <a:custGeom>
            <a:pathLst>
              <a:path extrusionOk="0" h="130175" w="173355">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94" name="Shape 394"/>
          <p:cNvSpPr txBox="1"/>
          <p:nvPr/>
        </p:nvSpPr>
        <p:spPr>
          <a:xfrm>
            <a:off x="1335142" y="2194850"/>
            <a:ext cx="78848" cy="1384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8953" lvl="0" marL="2310" marR="0" rtl="0" algn="l">
              <a:spcBef>
                <a:spcPts val="0"/>
              </a:spcBef>
              <a:spcAft>
                <a:spcPts val="0"/>
              </a:spcAft>
              <a:buNone/>
            </a:pPr>
            <a:r>
              <a:rPr lang="en-US" sz="100">
                <a:solidFill>
                  <a:schemeClr val="dk1"/>
                </a:solidFill>
                <a:latin typeface="Source Sans Pro"/>
                <a:ea typeface="Source Sans Pro"/>
                <a:cs typeface="Source Sans Pro"/>
                <a:sym typeface="Source Sans Pro"/>
              </a:rPr>
              <a:t>10. Lead office  accepts Application.  (The office is now  responsible for the</a:t>
            </a:r>
            <a:endParaRPr sz="100">
              <a:solidFill>
                <a:schemeClr val="dk1"/>
              </a:solidFill>
              <a:latin typeface="Source Sans Pro"/>
              <a:ea typeface="Source Sans Pro"/>
              <a:cs typeface="Source Sans Pro"/>
              <a:sym typeface="Source Sans Pro"/>
            </a:endParaRPr>
          </a:p>
          <a:p>
            <a:pPr indent="0" lvl="0" marL="17617" marR="0" rtl="0" algn="l">
              <a:spcBef>
                <a:spcPts val="0"/>
              </a:spcBef>
              <a:spcAft>
                <a:spcPts val="0"/>
              </a:spcAft>
              <a:buNone/>
            </a:pPr>
            <a:r>
              <a:rPr lang="en-US" sz="100">
                <a:solidFill>
                  <a:schemeClr val="dk1"/>
                </a:solidFill>
                <a:latin typeface="Source Sans Pro"/>
                <a:ea typeface="Source Sans Pro"/>
                <a:cs typeface="Source Sans Pro"/>
                <a:sym typeface="Source Sans Pro"/>
              </a:rPr>
              <a:t>application)</a:t>
            </a:r>
            <a:endParaRPr sz="100">
              <a:solidFill>
                <a:schemeClr val="dk1"/>
              </a:solidFill>
              <a:latin typeface="Source Sans Pro"/>
              <a:ea typeface="Source Sans Pro"/>
              <a:cs typeface="Source Sans Pro"/>
              <a:sym typeface="Source Sans Pro"/>
            </a:endParaRPr>
          </a:p>
        </p:txBody>
      </p:sp>
      <p:sp>
        <p:nvSpPr>
          <p:cNvPr id="395" name="Shape 395"/>
          <p:cNvSpPr/>
          <p:nvPr/>
        </p:nvSpPr>
        <p:spPr>
          <a:xfrm>
            <a:off x="4055580" y="2318578"/>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96" name="Shape 396"/>
          <p:cNvSpPr txBox="1"/>
          <p:nvPr/>
        </p:nvSpPr>
        <p:spPr>
          <a:xfrm>
            <a:off x="4055580" y="2318577"/>
            <a:ext cx="78848" cy="92333"/>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9530" lvl="0" marL="3466" marR="0" rtl="0" algn="l">
              <a:spcBef>
                <a:spcPts val="0"/>
              </a:spcBef>
              <a:spcAft>
                <a:spcPts val="0"/>
              </a:spcAft>
              <a:buNone/>
            </a:pPr>
            <a:r>
              <a:rPr lang="en-US" sz="100">
                <a:solidFill>
                  <a:schemeClr val="dk1"/>
                </a:solidFill>
                <a:latin typeface="Source Sans Pro"/>
                <a:ea typeface="Source Sans Pro"/>
                <a:cs typeface="Source Sans Pro"/>
                <a:sym typeface="Source Sans Pro"/>
              </a:rPr>
              <a:t>40. Sub Office  Review sent to lead</a:t>
            </a:r>
            <a:endParaRPr sz="100">
              <a:solidFill>
                <a:schemeClr val="dk1"/>
              </a:solidFill>
              <a:latin typeface="Source Sans Pro"/>
              <a:ea typeface="Source Sans Pro"/>
              <a:cs typeface="Source Sans Pro"/>
              <a:sym typeface="Source Sans Pro"/>
            </a:endParaRPr>
          </a:p>
          <a:p>
            <a:pPr indent="0" lvl="0" marL="289" marR="0" rtl="0" algn="ctr">
              <a:spcBef>
                <a:spcPts val="0"/>
              </a:spcBef>
              <a:spcAft>
                <a:spcPts val="0"/>
              </a:spcAft>
              <a:buNone/>
            </a:pPr>
            <a:r>
              <a:rPr lang="en-US" sz="100">
                <a:solidFill>
                  <a:schemeClr val="dk1"/>
                </a:solidFill>
                <a:latin typeface="Source Sans Pro"/>
                <a:ea typeface="Source Sans Pro"/>
                <a:cs typeface="Source Sans Pro"/>
                <a:sym typeface="Source Sans Pro"/>
              </a:rPr>
              <a:t>office</a:t>
            </a:r>
            <a:endParaRPr sz="100">
              <a:solidFill>
                <a:schemeClr val="dk1"/>
              </a:solidFill>
              <a:latin typeface="Source Sans Pro"/>
              <a:ea typeface="Source Sans Pro"/>
              <a:cs typeface="Source Sans Pro"/>
              <a:sym typeface="Source Sans Pro"/>
            </a:endParaRPr>
          </a:p>
        </p:txBody>
      </p:sp>
      <p:sp>
        <p:nvSpPr>
          <p:cNvPr id="397" name="Shape 397"/>
          <p:cNvSpPr/>
          <p:nvPr/>
        </p:nvSpPr>
        <p:spPr>
          <a:xfrm>
            <a:off x="4134409" y="2348138"/>
            <a:ext cx="88667" cy="0"/>
          </a:xfrm>
          <a:custGeom>
            <a:pathLst>
              <a:path extrusionOk="0" h="120000" w="194945">
                <a:moveTo>
                  <a:pt x="0" y="0"/>
                </a:moveTo>
                <a:lnTo>
                  <a:pt x="194325"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98" name="Shape 398"/>
          <p:cNvSpPr/>
          <p:nvPr/>
        </p:nvSpPr>
        <p:spPr>
          <a:xfrm>
            <a:off x="4220922" y="2344285"/>
            <a:ext cx="7798" cy="7798"/>
          </a:xfrm>
          <a:custGeom>
            <a:pathLst>
              <a:path extrusionOk="0" h="17144" w="17145">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399" name="Shape 399"/>
          <p:cNvSpPr/>
          <p:nvPr/>
        </p:nvSpPr>
        <p:spPr>
          <a:xfrm>
            <a:off x="4752028" y="2308040"/>
            <a:ext cx="80196" cy="80196"/>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00" name="Shape 400"/>
          <p:cNvSpPr txBox="1"/>
          <p:nvPr/>
        </p:nvSpPr>
        <p:spPr>
          <a:xfrm>
            <a:off x="4759592" y="2320706"/>
            <a:ext cx="65562"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1263"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42. Cost  Recovery and/  or Substantial</a:t>
            </a:r>
            <a:endParaRPr sz="100">
              <a:solidFill>
                <a:schemeClr val="dk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None/>
            </a:pPr>
            <a:r>
              <a:rPr lang="en-US" sz="100">
                <a:solidFill>
                  <a:schemeClr val="dk1"/>
                </a:solidFill>
                <a:latin typeface="Source Sans Pro"/>
                <a:ea typeface="Source Sans Pro"/>
                <a:cs typeface="Source Sans Pro"/>
                <a:sym typeface="Source Sans Pro"/>
              </a:rPr>
              <a:t>Work</a:t>
            </a:r>
            <a:endParaRPr sz="100">
              <a:solidFill>
                <a:schemeClr val="dk1"/>
              </a:solidFill>
              <a:latin typeface="Source Sans Pro"/>
              <a:ea typeface="Source Sans Pro"/>
              <a:cs typeface="Source Sans Pro"/>
              <a:sym typeface="Source Sans Pro"/>
            </a:endParaRPr>
          </a:p>
        </p:txBody>
      </p:sp>
      <p:sp>
        <p:nvSpPr>
          <p:cNvPr id="401" name="Shape 401"/>
          <p:cNvSpPr/>
          <p:nvPr/>
        </p:nvSpPr>
        <p:spPr>
          <a:xfrm>
            <a:off x="4941871" y="3116690"/>
            <a:ext cx="84783" cy="60484"/>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02" name="Shape 402"/>
          <p:cNvSpPr txBox="1"/>
          <p:nvPr/>
        </p:nvSpPr>
        <p:spPr>
          <a:xfrm>
            <a:off x="4943611" y="3118019"/>
            <a:ext cx="81736"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2310" rtl="0" algn="ctr">
              <a:spcBef>
                <a:spcPts val="0"/>
              </a:spcBef>
              <a:spcAft>
                <a:spcPts val="0"/>
              </a:spcAft>
              <a:buNone/>
            </a:pPr>
            <a:r>
              <a:rPr lang="en-US" sz="100">
                <a:solidFill>
                  <a:schemeClr val="dk1"/>
                </a:solidFill>
                <a:latin typeface="Source Sans Pro"/>
                <a:ea typeface="Source Sans Pro"/>
                <a:cs typeface="Source Sans Pro"/>
                <a:sym typeface="Source Sans Pro"/>
              </a:rPr>
              <a:t>43 Notify applicant  of cost recovery  decision</a:t>
            </a:r>
            <a:endParaRPr sz="100">
              <a:solidFill>
                <a:schemeClr val="dk1"/>
              </a:solidFill>
              <a:latin typeface="Source Sans Pro"/>
              <a:ea typeface="Source Sans Pro"/>
              <a:cs typeface="Source Sans Pro"/>
              <a:sym typeface="Source Sans Pro"/>
            </a:endParaRPr>
          </a:p>
        </p:txBody>
      </p:sp>
      <p:sp>
        <p:nvSpPr>
          <p:cNvPr id="403" name="Shape 403"/>
          <p:cNvSpPr/>
          <p:nvPr/>
        </p:nvSpPr>
        <p:spPr>
          <a:xfrm>
            <a:off x="5202823" y="2031837"/>
            <a:ext cx="80196" cy="6048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04" name="Shape 404"/>
          <p:cNvSpPr txBox="1"/>
          <p:nvPr/>
        </p:nvSpPr>
        <p:spPr>
          <a:xfrm>
            <a:off x="5220569" y="2055642"/>
            <a:ext cx="45345"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Recovery</a:t>
            </a:r>
            <a:endParaRPr sz="100">
              <a:solidFill>
                <a:schemeClr val="dk1"/>
              </a:solidFill>
              <a:latin typeface="Source Sans Pro"/>
              <a:ea typeface="Source Sans Pro"/>
              <a:cs typeface="Source Sans Pro"/>
              <a:sym typeface="Source Sans Pro"/>
            </a:endParaRPr>
          </a:p>
        </p:txBody>
      </p:sp>
      <p:sp>
        <p:nvSpPr>
          <p:cNvPr id="405" name="Shape 405"/>
          <p:cNvSpPr/>
          <p:nvPr/>
        </p:nvSpPr>
        <p:spPr>
          <a:xfrm>
            <a:off x="5025970" y="2097477"/>
            <a:ext cx="217192" cy="1049567"/>
          </a:xfrm>
          <a:custGeom>
            <a:pathLst>
              <a:path extrusionOk="0" h="2307590" w="477520">
                <a:moveTo>
                  <a:pt x="0" y="2307349"/>
                </a:moveTo>
                <a:lnTo>
                  <a:pt x="476990" y="2307349"/>
                </a:lnTo>
                <a:lnTo>
                  <a:pt x="47699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06" name="Shape 406"/>
          <p:cNvSpPr/>
          <p:nvPr/>
        </p:nvSpPr>
        <p:spPr>
          <a:xfrm>
            <a:off x="5239068" y="2091642"/>
            <a:ext cx="7798" cy="7798"/>
          </a:xfrm>
          <a:custGeom>
            <a:pathLst>
              <a:path extrusionOk="0" h="17144" w="17145">
                <a:moveTo>
                  <a:pt x="8472" y="0"/>
                </a:moveTo>
                <a:lnTo>
                  <a:pt x="0" y="16945"/>
                </a:lnTo>
                <a:lnTo>
                  <a:pt x="5319" y="14274"/>
                </a:lnTo>
                <a:lnTo>
                  <a:pt x="15610" y="14274"/>
                </a:lnTo>
                <a:lnTo>
                  <a:pt x="8472" y="0"/>
                </a:lnTo>
                <a:close/>
              </a:path>
              <a:path extrusionOk="0" h="17144"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07" name="Shape 407"/>
          <p:cNvSpPr/>
          <p:nvPr/>
        </p:nvSpPr>
        <p:spPr>
          <a:xfrm>
            <a:off x="5242921" y="1954602"/>
            <a:ext cx="0" cy="77981"/>
          </a:xfrm>
          <a:custGeom>
            <a:pathLst>
              <a:path extrusionOk="0" h="171450" w="120000">
                <a:moveTo>
                  <a:pt x="0" y="171313"/>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08" name="Shape 408"/>
          <p:cNvSpPr/>
          <p:nvPr/>
        </p:nvSpPr>
        <p:spPr>
          <a:xfrm>
            <a:off x="5239068" y="1948767"/>
            <a:ext cx="7798" cy="7798"/>
          </a:xfrm>
          <a:custGeom>
            <a:pathLst>
              <a:path extrusionOk="0" h="17145" w="17145">
                <a:moveTo>
                  <a:pt x="8472" y="0"/>
                </a:moveTo>
                <a:lnTo>
                  <a:pt x="0" y="16945"/>
                </a:lnTo>
                <a:lnTo>
                  <a:pt x="5319" y="14274"/>
                </a:lnTo>
                <a:lnTo>
                  <a:pt x="15610" y="14274"/>
                </a:lnTo>
                <a:lnTo>
                  <a:pt x="8472" y="0"/>
                </a:lnTo>
                <a:close/>
              </a:path>
              <a:path extrusionOk="0" h="17145"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09" name="Shape 409"/>
          <p:cNvSpPr txBox="1"/>
          <p:nvPr/>
        </p:nvSpPr>
        <p:spPr>
          <a:xfrm>
            <a:off x="5237375" y="1978895"/>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410" name="Shape 410"/>
          <p:cNvSpPr txBox="1"/>
          <p:nvPr/>
        </p:nvSpPr>
        <p:spPr>
          <a:xfrm>
            <a:off x="8221054" y="2342351"/>
            <a:ext cx="265424" cy="29744"/>
          </a:xfrm>
          <a:prstGeom prst="rect">
            <a:avLst/>
          </a:prstGeom>
          <a:noFill/>
          <a:ln>
            <a:noFill/>
          </a:ln>
        </p:spPr>
        <p:txBody>
          <a:bodyPr anchorCtr="0" anchor="t" bIns="0" lIns="0" spcFirstLastPara="1" rIns="0" wrap="square" tIns="5175">
            <a:noAutofit/>
          </a:bodyPr>
          <a:lstStyle/>
          <a:p>
            <a:pPr indent="0" lvl="0" marL="5776" marR="0" rtl="0" algn="l">
              <a:spcBef>
                <a:spcPts val="0"/>
              </a:spcBef>
              <a:spcAft>
                <a:spcPts val="0"/>
              </a:spcAft>
              <a:buNone/>
            </a:pPr>
            <a:r>
              <a:rPr lang="en-US" sz="159">
                <a:solidFill>
                  <a:schemeClr val="dk1"/>
                </a:solidFill>
                <a:latin typeface="Source Sans Pro"/>
                <a:ea typeface="Source Sans Pro"/>
                <a:cs typeface="Source Sans Pro"/>
                <a:sym typeface="Source Sans Pro"/>
              </a:rPr>
              <a:t>Back end of the SRP workflow:</a:t>
            </a:r>
            <a:endParaRPr sz="159">
              <a:solidFill>
                <a:schemeClr val="dk1"/>
              </a:solidFill>
              <a:latin typeface="Source Sans Pro"/>
              <a:ea typeface="Source Sans Pro"/>
              <a:cs typeface="Source Sans Pro"/>
              <a:sym typeface="Source Sans Pro"/>
            </a:endParaRPr>
          </a:p>
        </p:txBody>
      </p:sp>
      <p:sp>
        <p:nvSpPr>
          <p:cNvPr id="411" name="Shape 411"/>
          <p:cNvSpPr txBox="1"/>
          <p:nvPr/>
        </p:nvSpPr>
        <p:spPr>
          <a:xfrm>
            <a:off x="8152276" y="2402046"/>
            <a:ext cx="368244" cy="23985"/>
          </a:xfrm>
          <a:prstGeom prst="rect">
            <a:avLst/>
          </a:prstGeom>
          <a:noFill/>
          <a:ln>
            <a:noFill/>
          </a:ln>
        </p:spPr>
        <p:txBody>
          <a:bodyPr anchorCtr="0" anchor="t" bIns="0" lIns="0" spcFirstLastPara="1" rIns="0" wrap="square" tIns="6350">
            <a:noAutofit/>
          </a:bodyPr>
          <a:lstStyle/>
          <a:p>
            <a:pPr indent="0" lvl="0" marL="5776" marR="0" rtl="0" algn="l">
              <a:spcBef>
                <a:spcPts val="0"/>
              </a:spcBef>
              <a:spcAft>
                <a:spcPts val="0"/>
              </a:spcAft>
              <a:buNone/>
            </a:pPr>
            <a:r>
              <a:rPr lang="en-US" sz="114">
                <a:solidFill>
                  <a:schemeClr val="dk1"/>
                </a:solidFill>
                <a:latin typeface="Source Sans Pro"/>
                <a:ea typeface="Source Sans Pro"/>
                <a:cs typeface="Source Sans Pro"/>
                <a:sym typeface="Source Sans Pro"/>
              </a:rPr>
              <a:t>i. Reporting (use/post use event, activity monitoring,</a:t>
            </a:r>
            <a:endParaRPr sz="114">
              <a:solidFill>
                <a:schemeClr val="dk1"/>
              </a:solidFill>
              <a:latin typeface="Source Sans Pro"/>
              <a:ea typeface="Source Sans Pro"/>
              <a:cs typeface="Source Sans Pro"/>
              <a:sym typeface="Source Sans Pro"/>
            </a:endParaRPr>
          </a:p>
        </p:txBody>
      </p:sp>
      <p:sp>
        <p:nvSpPr>
          <p:cNvPr id="412" name="Shape 412"/>
          <p:cNvSpPr txBox="1"/>
          <p:nvPr/>
        </p:nvSpPr>
        <p:spPr>
          <a:xfrm>
            <a:off x="8149594" y="2420450"/>
            <a:ext cx="377486" cy="113881"/>
          </a:xfrm>
          <a:prstGeom prst="rect">
            <a:avLst/>
          </a:prstGeom>
          <a:noFill/>
          <a:ln>
            <a:noFill/>
          </a:ln>
        </p:spPr>
        <p:txBody>
          <a:bodyPr anchorCtr="0" anchor="t" bIns="0" lIns="0" spcFirstLastPara="1" rIns="0" wrap="square" tIns="6350">
            <a:noAutofit/>
          </a:bodyPr>
          <a:lstStyle/>
          <a:p>
            <a:pPr indent="0" lvl="0" marL="35233" marR="0" rtl="0" algn="l">
              <a:spcBef>
                <a:spcPts val="0"/>
              </a:spcBef>
              <a:spcAft>
                <a:spcPts val="0"/>
              </a:spcAft>
              <a:buNone/>
            </a:pPr>
            <a:r>
              <a:rPr lang="en-US" sz="114">
                <a:solidFill>
                  <a:schemeClr val="dk1"/>
                </a:solidFill>
                <a:latin typeface="Source Sans Pro"/>
                <a:ea typeface="Source Sans Pro"/>
                <a:cs typeface="Source Sans Pro"/>
                <a:sym typeface="Source Sans Pro"/>
              </a:rPr>
              <a:t>post-use reports, MAUF and PUR fee payment);</a:t>
            </a:r>
            <a:endParaRPr sz="114">
              <a:solidFill>
                <a:schemeClr val="dk1"/>
              </a:solidFill>
              <a:latin typeface="Source Sans Pro"/>
              <a:ea typeface="Source Sans Pro"/>
              <a:cs typeface="Source Sans Pro"/>
              <a:sym typeface="Source Sans Pro"/>
            </a:endParaRPr>
          </a:p>
          <a:p>
            <a:pPr indent="-157973" lvl="0" marL="163748" marR="2310" rtl="0" algn="l">
              <a:lnSpc>
                <a:spcPct val="106100"/>
              </a:lnSpc>
              <a:spcBef>
                <a:spcPts val="0"/>
              </a:spcBef>
              <a:spcAft>
                <a:spcPts val="0"/>
              </a:spcAft>
              <a:buClr>
                <a:schemeClr val="dk1"/>
              </a:buClr>
              <a:buSzPts val="114"/>
              <a:buFont typeface="Source Sans Pro"/>
              <a:buAutoNum type="romanLcPeriod" startAt="2"/>
            </a:pPr>
            <a:r>
              <a:rPr lang="en-US" sz="114">
                <a:solidFill>
                  <a:schemeClr val="dk1"/>
                </a:solidFill>
                <a:latin typeface="Source Sans Pro"/>
                <a:ea typeface="Source Sans Pro"/>
                <a:cs typeface="Source Sans Pro"/>
                <a:sym typeface="Source Sans Pro"/>
              </a:rPr>
              <a:t>Permittee evaluation, SRP closeout if not multi-year  permit;</a:t>
            </a:r>
            <a:endParaRPr sz="114">
              <a:solidFill>
                <a:schemeClr val="dk1"/>
              </a:solidFill>
              <a:latin typeface="Source Sans Pro"/>
              <a:ea typeface="Source Sans Pro"/>
              <a:cs typeface="Source Sans Pro"/>
              <a:sym typeface="Source Sans Pro"/>
            </a:endParaRPr>
          </a:p>
          <a:p>
            <a:pPr indent="-37544" lvl="0" marL="57182" marR="0" rtl="0" algn="l">
              <a:spcBef>
                <a:spcPts val="9"/>
              </a:spcBef>
              <a:spcAft>
                <a:spcPts val="0"/>
              </a:spcAft>
              <a:buClr>
                <a:schemeClr val="dk1"/>
              </a:buClr>
              <a:buSzPts val="114"/>
              <a:buFont typeface="Source Sans Pro"/>
              <a:buAutoNum type="romanLcPeriod" startAt="2"/>
            </a:pPr>
            <a:r>
              <a:rPr lang="en-US" sz="114">
                <a:solidFill>
                  <a:schemeClr val="dk1"/>
                </a:solidFill>
                <a:latin typeface="Source Sans Pro"/>
                <a:ea typeface="Source Sans Pro"/>
                <a:cs typeface="Source Sans Pro"/>
                <a:sym typeface="Source Sans Pro"/>
              </a:rPr>
              <a:t>Annual permit validation for multi-year permit;</a:t>
            </a:r>
            <a:endParaRPr sz="114">
              <a:solidFill>
                <a:schemeClr val="dk1"/>
              </a:solidFill>
              <a:latin typeface="Source Sans Pro"/>
              <a:ea typeface="Source Sans Pro"/>
              <a:cs typeface="Source Sans Pro"/>
              <a:sym typeface="Source Sans Pro"/>
            </a:endParaRPr>
          </a:p>
          <a:p>
            <a:pPr indent="-37254" lvl="0" marL="151041" marR="0" rtl="0" algn="l">
              <a:spcBef>
                <a:spcPts val="9"/>
              </a:spcBef>
              <a:spcAft>
                <a:spcPts val="0"/>
              </a:spcAft>
              <a:buClr>
                <a:schemeClr val="dk1"/>
              </a:buClr>
              <a:buSzPts val="114"/>
              <a:buFont typeface="Source Sans Pro"/>
              <a:buAutoNum type="romanLcPeriod" startAt="2"/>
            </a:pPr>
            <a:r>
              <a:rPr lang="en-US" sz="114">
                <a:solidFill>
                  <a:schemeClr val="dk1"/>
                </a:solidFill>
                <a:latin typeface="Source Sans Pro"/>
                <a:ea typeface="Source Sans Pro"/>
                <a:cs typeface="Source Sans Pro"/>
                <a:sym typeface="Source Sans Pro"/>
              </a:rPr>
              <a:t>Permit archiving.</a:t>
            </a:r>
            <a:endParaRPr sz="114">
              <a:solidFill>
                <a:schemeClr val="dk1"/>
              </a:solidFill>
              <a:latin typeface="Source Sans Pro"/>
              <a:ea typeface="Source Sans Pro"/>
              <a:cs typeface="Source Sans Pro"/>
              <a:sym typeface="Source Sans Pro"/>
            </a:endParaRPr>
          </a:p>
          <a:p>
            <a:pPr indent="-14439" lvl="0" marL="60358" marR="0" rtl="0" algn="l">
              <a:spcBef>
                <a:spcPts val="7"/>
              </a:spcBef>
              <a:spcAft>
                <a:spcPts val="0"/>
              </a:spcAft>
              <a:buClr>
                <a:schemeClr val="dk1"/>
              </a:buClr>
              <a:buSzPts val="114"/>
              <a:buFont typeface="Source Sans Pro"/>
              <a:buAutoNum type="romanLcPeriod" startAt="2"/>
            </a:pPr>
            <a:r>
              <a:rPr lang="en-US" sz="114">
                <a:solidFill>
                  <a:schemeClr val="dk1"/>
                </a:solidFill>
                <a:latin typeface="Source Sans Pro"/>
                <a:ea typeface="Source Sans Pro"/>
                <a:cs typeface="Source Sans Pro"/>
                <a:sym typeface="Source Sans Pro"/>
              </a:rPr>
              <a:t>return or request additional cost  recovery</a:t>
            </a:r>
            <a:endParaRPr sz="114">
              <a:solidFill>
                <a:schemeClr val="dk1"/>
              </a:solidFill>
              <a:latin typeface="Source Sans Pro"/>
              <a:ea typeface="Source Sans Pro"/>
              <a:cs typeface="Source Sans Pro"/>
              <a:sym typeface="Source Sans Pro"/>
            </a:endParaRPr>
          </a:p>
        </p:txBody>
      </p:sp>
      <p:sp>
        <p:nvSpPr>
          <p:cNvPr id="413" name="Shape 413"/>
          <p:cNvSpPr/>
          <p:nvPr/>
        </p:nvSpPr>
        <p:spPr>
          <a:xfrm>
            <a:off x="2128345" y="1976740"/>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14" name="Shape 414"/>
          <p:cNvSpPr/>
          <p:nvPr/>
        </p:nvSpPr>
        <p:spPr>
          <a:xfrm>
            <a:off x="2128345" y="1976740"/>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15" name="Shape 415"/>
          <p:cNvSpPr txBox="1"/>
          <p:nvPr/>
        </p:nvSpPr>
        <p:spPr>
          <a:xfrm>
            <a:off x="2124977" y="1989362"/>
            <a:ext cx="85779"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7509"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30. Re-Start the  Initial 30-Day Timer.</a:t>
            </a:r>
            <a:endParaRPr sz="100">
              <a:solidFill>
                <a:schemeClr val="dk1"/>
              </a:solidFill>
              <a:latin typeface="Source Sans Pro"/>
              <a:ea typeface="Source Sans Pro"/>
              <a:cs typeface="Source Sans Pro"/>
              <a:sym typeface="Source Sans Pro"/>
            </a:endParaRPr>
          </a:p>
        </p:txBody>
      </p:sp>
      <p:sp>
        <p:nvSpPr>
          <p:cNvPr id="416" name="Shape 416"/>
          <p:cNvSpPr/>
          <p:nvPr/>
        </p:nvSpPr>
        <p:spPr>
          <a:xfrm>
            <a:off x="2167759" y="2035860"/>
            <a:ext cx="0" cy="169248"/>
          </a:xfrm>
          <a:custGeom>
            <a:pathLst>
              <a:path extrusionOk="0" h="372109" w="120000">
                <a:moveTo>
                  <a:pt x="0" y="0"/>
                </a:moveTo>
                <a:lnTo>
                  <a:pt x="0" y="371704"/>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17" name="Shape 417"/>
          <p:cNvSpPr/>
          <p:nvPr/>
        </p:nvSpPr>
        <p:spPr>
          <a:xfrm>
            <a:off x="2163905" y="2203052"/>
            <a:ext cx="7798" cy="7798"/>
          </a:xfrm>
          <a:custGeom>
            <a:pathLst>
              <a:path extrusionOk="0" h="17144" w="17145">
                <a:moveTo>
                  <a:pt x="0" y="0"/>
                </a:moveTo>
                <a:lnTo>
                  <a:pt x="8472" y="16945"/>
                </a:lnTo>
                <a:lnTo>
                  <a:pt x="15610" y="2671"/>
                </a:lnTo>
                <a:lnTo>
                  <a:pt x="5343"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18" name="Shape 418"/>
          <p:cNvSpPr/>
          <p:nvPr/>
        </p:nvSpPr>
        <p:spPr>
          <a:xfrm>
            <a:off x="5336211" y="2058228"/>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19" name="Shape 419"/>
          <p:cNvSpPr/>
          <p:nvPr/>
        </p:nvSpPr>
        <p:spPr>
          <a:xfrm>
            <a:off x="6031197" y="2601974"/>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20" name="Shape 420"/>
          <p:cNvSpPr/>
          <p:nvPr/>
        </p:nvSpPr>
        <p:spPr>
          <a:xfrm>
            <a:off x="6031197" y="2601974"/>
            <a:ext cx="78848" cy="59208"/>
          </a:xfrm>
          <a:custGeom>
            <a:pathLst>
              <a:path extrusionOk="0" h="130175" w="173355">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21" name="Shape 421"/>
          <p:cNvSpPr txBox="1"/>
          <p:nvPr/>
        </p:nvSpPr>
        <p:spPr>
          <a:xfrm>
            <a:off x="6034081" y="2609412"/>
            <a:ext cx="73649"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56. Collect NEPA</a:t>
            </a:r>
            <a:endParaRPr sz="100">
              <a:solidFill>
                <a:schemeClr val="dk1"/>
              </a:solidFill>
              <a:latin typeface="Source Sans Pro"/>
              <a:ea typeface="Source Sans Pro"/>
              <a:cs typeface="Source Sans Pro"/>
              <a:sym typeface="Source Sans Pro"/>
            </a:endParaRPr>
          </a:p>
        </p:txBody>
      </p:sp>
      <p:sp>
        <p:nvSpPr>
          <p:cNvPr id="422" name="Shape 422"/>
          <p:cNvSpPr txBox="1"/>
          <p:nvPr/>
        </p:nvSpPr>
        <p:spPr>
          <a:xfrm>
            <a:off x="6042051" y="2619982"/>
            <a:ext cx="57764"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Number and</a:t>
            </a:r>
            <a:endParaRPr sz="100">
              <a:solidFill>
                <a:schemeClr val="dk1"/>
              </a:solidFill>
              <a:latin typeface="Source Sans Pro"/>
              <a:ea typeface="Source Sans Pro"/>
              <a:cs typeface="Source Sans Pro"/>
              <a:sym typeface="Source Sans Pro"/>
            </a:endParaRPr>
          </a:p>
        </p:txBody>
      </p:sp>
      <p:sp>
        <p:nvSpPr>
          <p:cNvPr id="423" name="Shape 423"/>
          <p:cNvSpPr txBox="1"/>
          <p:nvPr/>
        </p:nvSpPr>
        <p:spPr>
          <a:xfrm>
            <a:off x="6043168" y="2630493"/>
            <a:ext cx="55453"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Stipulations</a:t>
            </a:r>
            <a:endParaRPr sz="100">
              <a:solidFill>
                <a:schemeClr val="dk1"/>
              </a:solidFill>
              <a:latin typeface="Source Sans Pro"/>
              <a:ea typeface="Source Sans Pro"/>
              <a:cs typeface="Source Sans Pro"/>
              <a:sym typeface="Source Sans Pro"/>
            </a:endParaRPr>
          </a:p>
        </p:txBody>
      </p:sp>
      <p:sp>
        <p:nvSpPr>
          <p:cNvPr id="424" name="Shape 424"/>
          <p:cNvSpPr/>
          <p:nvPr/>
        </p:nvSpPr>
        <p:spPr>
          <a:xfrm>
            <a:off x="5863688" y="2601974"/>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25" name="Shape 425"/>
          <p:cNvSpPr txBox="1"/>
          <p:nvPr/>
        </p:nvSpPr>
        <p:spPr>
          <a:xfrm>
            <a:off x="5863688" y="2601974"/>
            <a:ext cx="78848" cy="107722"/>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9242" lvl="0" marL="2599" marR="0" rtl="0" algn="l">
              <a:spcBef>
                <a:spcPts val="0"/>
              </a:spcBef>
              <a:spcAft>
                <a:spcPts val="0"/>
              </a:spcAft>
              <a:buNone/>
            </a:pPr>
            <a:r>
              <a:rPr lang="en-US" sz="100">
                <a:solidFill>
                  <a:schemeClr val="dk1"/>
                </a:solidFill>
                <a:latin typeface="Source Sans Pro"/>
                <a:ea typeface="Source Sans Pro"/>
                <a:cs typeface="Source Sans Pro"/>
                <a:sym typeface="Source Sans Pro"/>
              </a:rPr>
              <a:t>57. Coordinate  NEPA and Whatever</a:t>
            </a:r>
            <a:endParaRPr sz="100">
              <a:solidFill>
                <a:schemeClr val="dk1"/>
              </a:solidFill>
              <a:latin typeface="Source Sans Pro"/>
              <a:ea typeface="Source Sans Pro"/>
              <a:cs typeface="Source Sans Pro"/>
              <a:sym typeface="Source Sans Pro"/>
            </a:endParaRPr>
          </a:p>
          <a:p>
            <a:pPr indent="0" lvl="0" marL="19349" marR="0" rtl="0" algn="l">
              <a:spcBef>
                <a:spcPts val="0"/>
              </a:spcBef>
              <a:spcAft>
                <a:spcPts val="0"/>
              </a:spcAft>
              <a:buNone/>
            </a:pPr>
            <a:r>
              <a:rPr lang="en-US" sz="100">
                <a:solidFill>
                  <a:schemeClr val="dk1"/>
                </a:solidFill>
                <a:latin typeface="Source Sans Pro"/>
                <a:ea typeface="Source Sans Pro"/>
                <a:cs typeface="Source Sans Pro"/>
                <a:sym typeface="Source Sans Pro"/>
              </a:rPr>
              <a:t>other Work</a:t>
            </a:r>
            <a:endParaRPr sz="100">
              <a:solidFill>
                <a:schemeClr val="dk1"/>
              </a:solidFill>
              <a:latin typeface="Source Sans Pro"/>
              <a:ea typeface="Source Sans Pro"/>
              <a:cs typeface="Source Sans Pro"/>
              <a:sym typeface="Source Sans Pro"/>
            </a:endParaRPr>
          </a:p>
        </p:txBody>
      </p:sp>
      <p:sp>
        <p:nvSpPr>
          <p:cNvPr id="426" name="Shape 426"/>
          <p:cNvSpPr/>
          <p:nvPr/>
        </p:nvSpPr>
        <p:spPr>
          <a:xfrm>
            <a:off x="3394477" y="2218467"/>
            <a:ext cx="31004" cy="30897"/>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27" name="Shape 427"/>
          <p:cNvSpPr/>
          <p:nvPr/>
        </p:nvSpPr>
        <p:spPr>
          <a:xfrm>
            <a:off x="3396823" y="2220655"/>
            <a:ext cx="26571" cy="26571"/>
          </a:xfrm>
          <a:custGeom>
            <a:pathLst>
              <a:path extrusionOk="0" h="58419" w="58420">
                <a:moveTo>
                  <a:pt x="29141" y="0"/>
                </a:moveTo>
                <a:lnTo>
                  <a:pt x="17798" y="2282"/>
                </a:lnTo>
                <a:lnTo>
                  <a:pt x="8535" y="8505"/>
                </a:lnTo>
                <a:lnTo>
                  <a:pt x="2290" y="17736"/>
                </a:lnTo>
                <a:lnTo>
                  <a:pt x="0" y="29040"/>
                </a:lnTo>
                <a:lnTo>
                  <a:pt x="2290" y="40344"/>
                </a:lnTo>
                <a:lnTo>
                  <a:pt x="8535" y="49575"/>
                </a:lnTo>
                <a:lnTo>
                  <a:pt x="17798" y="55799"/>
                </a:lnTo>
                <a:lnTo>
                  <a:pt x="29141" y="58081"/>
                </a:lnTo>
                <a:lnTo>
                  <a:pt x="32659" y="57373"/>
                </a:lnTo>
                <a:lnTo>
                  <a:pt x="29915" y="57373"/>
                </a:lnTo>
                <a:lnTo>
                  <a:pt x="20916" y="55889"/>
                </a:lnTo>
                <a:lnTo>
                  <a:pt x="13137" y="51765"/>
                </a:lnTo>
                <a:lnTo>
                  <a:pt x="7064" y="45490"/>
                </a:lnTo>
                <a:lnTo>
                  <a:pt x="3271" y="37725"/>
                </a:lnTo>
                <a:lnTo>
                  <a:pt x="3048" y="37725"/>
                </a:lnTo>
                <a:lnTo>
                  <a:pt x="2747" y="36314"/>
                </a:lnTo>
                <a:lnTo>
                  <a:pt x="2464" y="34591"/>
                </a:lnTo>
                <a:lnTo>
                  <a:pt x="2299" y="33705"/>
                </a:lnTo>
                <a:lnTo>
                  <a:pt x="2172" y="32805"/>
                </a:lnTo>
                <a:lnTo>
                  <a:pt x="1974" y="30568"/>
                </a:lnTo>
                <a:lnTo>
                  <a:pt x="2044" y="29040"/>
                </a:lnTo>
                <a:lnTo>
                  <a:pt x="4170" y="18493"/>
                </a:lnTo>
                <a:lnTo>
                  <a:pt x="10158" y="9597"/>
                </a:lnTo>
                <a:lnTo>
                  <a:pt x="19039" y="3599"/>
                </a:lnTo>
                <a:lnTo>
                  <a:pt x="29915" y="1399"/>
                </a:lnTo>
                <a:lnTo>
                  <a:pt x="36098" y="1399"/>
                </a:lnTo>
                <a:lnTo>
                  <a:pt x="29141" y="0"/>
                </a:lnTo>
                <a:close/>
              </a:path>
              <a:path extrusionOk="0" h="58419" w="58420">
                <a:moveTo>
                  <a:pt x="57804" y="26686"/>
                </a:moveTo>
                <a:lnTo>
                  <a:pt x="29915" y="57373"/>
                </a:lnTo>
                <a:lnTo>
                  <a:pt x="32659" y="57373"/>
                </a:lnTo>
                <a:lnTo>
                  <a:pt x="40483" y="55799"/>
                </a:lnTo>
                <a:lnTo>
                  <a:pt x="49746" y="49575"/>
                </a:lnTo>
                <a:lnTo>
                  <a:pt x="55991" y="40344"/>
                </a:lnTo>
                <a:lnTo>
                  <a:pt x="58281" y="29040"/>
                </a:lnTo>
                <a:lnTo>
                  <a:pt x="57804" y="26686"/>
                </a:lnTo>
                <a:close/>
              </a:path>
              <a:path extrusionOk="0" h="58419" w="58420">
                <a:moveTo>
                  <a:pt x="3187" y="37554"/>
                </a:moveTo>
                <a:lnTo>
                  <a:pt x="3048" y="37725"/>
                </a:lnTo>
                <a:lnTo>
                  <a:pt x="3271" y="37725"/>
                </a:lnTo>
                <a:lnTo>
                  <a:pt x="3187" y="37554"/>
                </a:lnTo>
                <a:close/>
              </a:path>
              <a:path extrusionOk="0" h="58419" w="58420">
                <a:moveTo>
                  <a:pt x="56449" y="19999"/>
                </a:moveTo>
                <a:lnTo>
                  <a:pt x="57804" y="26686"/>
                </a:lnTo>
                <a:lnTo>
                  <a:pt x="57574" y="24867"/>
                </a:lnTo>
                <a:lnTo>
                  <a:pt x="57056" y="22733"/>
                </a:lnTo>
                <a:lnTo>
                  <a:pt x="57322" y="22733"/>
                </a:lnTo>
                <a:lnTo>
                  <a:pt x="56650" y="20472"/>
                </a:lnTo>
                <a:lnTo>
                  <a:pt x="56449" y="19999"/>
                </a:lnTo>
                <a:close/>
              </a:path>
              <a:path extrusionOk="0" h="58419" w="58420">
                <a:moveTo>
                  <a:pt x="57322" y="22733"/>
                </a:moveTo>
                <a:lnTo>
                  <a:pt x="57056" y="22733"/>
                </a:lnTo>
                <a:lnTo>
                  <a:pt x="57326" y="22745"/>
                </a:lnTo>
                <a:close/>
              </a:path>
              <a:path extrusionOk="0" h="58419" w="58420">
                <a:moveTo>
                  <a:pt x="36098" y="1399"/>
                </a:moveTo>
                <a:lnTo>
                  <a:pt x="29915" y="1399"/>
                </a:lnTo>
                <a:lnTo>
                  <a:pt x="37654" y="2488"/>
                </a:lnTo>
                <a:lnTo>
                  <a:pt x="44558" y="5550"/>
                </a:lnTo>
                <a:lnTo>
                  <a:pt x="50325" y="10281"/>
                </a:lnTo>
                <a:lnTo>
                  <a:pt x="54653" y="16377"/>
                </a:lnTo>
                <a:lnTo>
                  <a:pt x="55749" y="18345"/>
                </a:lnTo>
                <a:lnTo>
                  <a:pt x="56449" y="19999"/>
                </a:lnTo>
                <a:lnTo>
                  <a:pt x="55991" y="17736"/>
                </a:lnTo>
                <a:lnTo>
                  <a:pt x="49746" y="8505"/>
                </a:lnTo>
                <a:lnTo>
                  <a:pt x="40484" y="2282"/>
                </a:lnTo>
                <a:lnTo>
                  <a:pt x="36098" y="1399"/>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28" name="Shape 428"/>
          <p:cNvSpPr/>
          <p:nvPr/>
        </p:nvSpPr>
        <p:spPr>
          <a:xfrm>
            <a:off x="3397775" y="2235162"/>
            <a:ext cx="289" cy="1444"/>
          </a:xfrm>
          <a:custGeom>
            <a:pathLst>
              <a:path extrusionOk="0" h="3175" w="634">
                <a:moveTo>
                  <a:pt x="0" y="0"/>
                </a:moveTo>
                <a:lnTo>
                  <a:pt x="79" y="912"/>
                </a:lnTo>
                <a:lnTo>
                  <a:pt x="206" y="1810"/>
                </a:lnTo>
                <a:lnTo>
                  <a:pt x="372" y="2697"/>
                </a:lnTo>
                <a:lnTo>
                  <a:pt x="96" y="912"/>
                </a:lnTo>
                <a:lnTo>
                  <a:pt x="0"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29" name="Shape 429"/>
          <p:cNvSpPr/>
          <p:nvPr/>
        </p:nvSpPr>
        <p:spPr>
          <a:xfrm>
            <a:off x="3397775" y="2235161"/>
            <a:ext cx="169" cy="1227"/>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30" name="Shape 430"/>
          <p:cNvSpPr/>
          <p:nvPr/>
        </p:nvSpPr>
        <p:spPr>
          <a:xfrm>
            <a:off x="3397722" y="2221292"/>
            <a:ext cx="23972" cy="12997"/>
          </a:xfrm>
          <a:custGeom>
            <a:pathLst>
              <a:path extrusionOk="0" h="28575" w="52704">
                <a:moveTo>
                  <a:pt x="27940" y="0"/>
                </a:moveTo>
                <a:lnTo>
                  <a:pt x="17064" y="2199"/>
                </a:lnTo>
                <a:lnTo>
                  <a:pt x="8183" y="8197"/>
                </a:lnTo>
                <a:lnTo>
                  <a:pt x="2195" y="17093"/>
                </a:lnTo>
                <a:lnTo>
                  <a:pt x="0" y="27986"/>
                </a:lnTo>
                <a:lnTo>
                  <a:pt x="8" y="28306"/>
                </a:lnTo>
                <a:lnTo>
                  <a:pt x="2306" y="17497"/>
                </a:lnTo>
                <a:lnTo>
                  <a:pt x="8354" y="8681"/>
                </a:lnTo>
                <a:lnTo>
                  <a:pt x="17265" y="2743"/>
                </a:lnTo>
                <a:lnTo>
                  <a:pt x="28153" y="567"/>
                </a:lnTo>
                <a:lnTo>
                  <a:pt x="31974" y="567"/>
                </a:lnTo>
                <a:lnTo>
                  <a:pt x="27940" y="0"/>
                </a:lnTo>
                <a:close/>
              </a:path>
              <a:path extrusionOk="0" h="28575" w="52704">
                <a:moveTo>
                  <a:pt x="31974" y="567"/>
                </a:moveTo>
                <a:lnTo>
                  <a:pt x="28153" y="567"/>
                </a:lnTo>
                <a:lnTo>
                  <a:pt x="35786" y="1574"/>
                </a:lnTo>
                <a:lnTo>
                  <a:pt x="42561" y="4453"/>
                </a:lnTo>
                <a:lnTo>
                  <a:pt x="48264" y="8992"/>
                </a:lnTo>
                <a:lnTo>
                  <a:pt x="52678" y="14977"/>
                </a:lnTo>
                <a:lnTo>
                  <a:pt x="48350" y="8880"/>
                </a:lnTo>
                <a:lnTo>
                  <a:pt x="42583" y="4149"/>
                </a:lnTo>
                <a:lnTo>
                  <a:pt x="35679" y="1088"/>
                </a:lnTo>
                <a:lnTo>
                  <a:pt x="31974" y="567"/>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31" name="Shape 431"/>
          <p:cNvSpPr/>
          <p:nvPr/>
        </p:nvSpPr>
        <p:spPr>
          <a:xfrm>
            <a:off x="3397721" y="2221292"/>
            <a:ext cx="23960" cy="12874"/>
          </a:xfrm>
          <a:prstGeom prst="rect">
            <a:avLst/>
          </a:prstGeom>
          <a:blipFill rotWithShape="1">
            <a:blip r:embed="rId1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32" name="Shape 432"/>
          <p:cNvSpPr/>
          <p:nvPr/>
        </p:nvSpPr>
        <p:spPr>
          <a:xfrm>
            <a:off x="3398273" y="2230947"/>
            <a:ext cx="25127" cy="15885"/>
          </a:xfrm>
          <a:custGeom>
            <a:pathLst>
              <a:path extrusionOk="0" h="34925" w="55245">
                <a:moveTo>
                  <a:pt x="24305" y="2779"/>
                </a:moveTo>
                <a:lnTo>
                  <a:pt x="13471" y="6239"/>
                </a:lnTo>
                <a:lnTo>
                  <a:pt x="6140" y="9951"/>
                </a:lnTo>
                <a:lnTo>
                  <a:pt x="1814" y="13114"/>
                </a:lnTo>
                <a:lnTo>
                  <a:pt x="0" y="14927"/>
                </a:lnTo>
                <a:lnTo>
                  <a:pt x="3876" y="22863"/>
                </a:lnTo>
                <a:lnTo>
                  <a:pt x="9948" y="29138"/>
                </a:lnTo>
                <a:lnTo>
                  <a:pt x="17728" y="33263"/>
                </a:lnTo>
                <a:lnTo>
                  <a:pt x="26727" y="34746"/>
                </a:lnTo>
                <a:lnTo>
                  <a:pt x="37603" y="32547"/>
                </a:lnTo>
                <a:lnTo>
                  <a:pt x="46484" y="26549"/>
                </a:lnTo>
                <a:lnTo>
                  <a:pt x="52472" y="17653"/>
                </a:lnTo>
                <a:lnTo>
                  <a:pt x="54130" y="9426"/>
                </a:lnTo>
                <a:lnTo>
                  <a:pt x="25232" y="9426"/>
                </a:lnTo>
                <a:lnTo>
                  <a:pt x="24640" y="8982"/>
                </a:lnTo>
                <a:lnTo>
                  <a:pt x="24389" y="8347"/>
                </a:lnTo>
                <a:lnTo>
                  <a:pt x="23889" y="8043"/>
                </a:lnTo>
                <a:lnTo>
                  <a:pt x="23551" y="7478"/>
                </a:lnTo>
                <a:lnTo>
                  <a:pt x="23551" y="6208"/>
                </a:lnTo>
                <a:lnTo>
                  <a:pt x="23852" y="5669"/>
                </a:lnTo>
                <a:lnTo>
                  <a:pt x="24305" y="5354"/>
                </a:lnTo>
                <a:lnTo>
                  <a:pt x="24305" y="2779"/>
                </a:lnTo>
                <a:close/>
              </a:path>
              <a:path extrusionOk="0" h="34925" w="55245">
                <a:moveTo>
                  <a:pt x="50702" y="0"/>
                </a:moveTo>
                <a:lnTo>
                  <a:pt x="44564" y="69"/>
                </a:lnTo>
                <a:lnTo>
                  <a:pt x="36240" y="698"/>
                </a:lnTo>
                <a:lnTo>
                  <a:pt x="26516" y="2270"/>
                </a:lnTo>
                <a:lnTo>
                  <a:pt x="26516" y="5743"/>
                </a:lnTo>
                <a:lnTo>
                  <a:pt x="26653" y="5960"/>
                </a:lnTo>
                <a:lnTo>
                  <a:pt x="47304" y="5960"/>
                </a:lnTo>
                <a:lnTo>
                  <a:pt x="47304" y="6797"/>
                </a:lnTo>
                <a:lnTo>
                  <a:pt x="48331" y="6797"/>
                </a:lnTo>
                <a:lnTo>
                  <a:pt x="48331" y="8603"/>
                </a:lnTo>
                <a:lnTo>
                  <a:pt x="27326" y="8603"/>
                </a:lnTo>
                <a:lnTo>
                  <a:pt x="27030" y="9096"/>
                </a:lnTo>
                <a:lnTo>
                  <a:pt x="26513" y="9426"/>
                </a:lnTo>
                <a:lnTo>
                  <a:pt x="54130" y="9426"/>
                </a:lnTo>
                <a:lnTo>
                  <a:pt x="54660" y="6797"/>
                </a:lnTo>
                <a:lnTo>
                  <a:pt x="54667" y="4466"/>
                </a:lnTo>
                <a:lnTo>
                  <a:pt x="54386" y="2240"/>
                </a:lnTo>
                <a:lnTo>
                  <a:pt x="53866" y="106"/>
                </a:lnTo>
                <a:lnTo>
                  <a:pt x="50702"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33" name="Shape 433"/>
          <p:cNvSpPr/>
          <p:nvPr/>
        </p:nvSpPr>
        <p:spPr>
          <a:xfrm>
            <a:off x="3398273" y="2230946"/>
            <a:ext cx="24864" cy="15804"/>
          </a:xfrm>
          <a:prstGeom prst="rect">
            <a:avLst/>
          </a:prstGeom>
          <a:blipFill rotWithShape="1">
            <a:blip r:embed="rId2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34" name="Shape 434"/>
          <p:cNvSpPr/>
          <p:nvPr/>
        </p:nvSpPr>
        <p:spPr>
          <a:xfrm>
            <a:off x="3397944" y="2236389"/>
            <a:ext cx="578" cy="1444"/>
          </a:xfrm>
          <a:custGeom>
            <a:pathLst>
              <a:path extrusionOk="0" h="3175" w="1270">
                <a:moveTo>
                  <a:pt x="0" y="0"/>
                </a:moveTo>
                <a:lnTo>
                  <a:pt x="340" y="1995"/>
                </a:lnTo>
                <a:lnTo>
                  <a:pt x="583" y="3133"/>
                </a:lnTo>
                <a:lnTo>
                  <a:pt x="722" y="2961"/>
                </a:lnTo>
                <a:lnTo>
                  <a:pt x="427" y="1995"/>
                </a:lnTo>
                <a:lnTo>
                  <a:pt x="189" y="1006"/>
                </a:lnTo>
                <a:lnTo>
                  <a:pt x="0"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35" name="Shape 435"/>
          <p:cNvSpPr/>
          <p:nvPr/>
        </p:nvSpPr>
        <p:spPr>
          <a:xfrm>
            <a:off x="3421681" y="2228103"/>
            <a:ext cx="1444" cy="3177"/>
          </a:xfrm>
          <a:custGeom>
            <a:pathLst>
              <a:path extrusionOk="0" h="6984" w="3175">
                <a:moveTo>
                  <a:pt x="0" y="0"/>
                </a:moveTo>
                <a:lnTo>
                  <a:pt x="1044" y="1990"/>
                </a:lnTo>
                <a:lnTo>
                  <a:pt x="1857" y="4120"/>
                </a:lnTo>
                <a:lnTo>
                  <a:pt x="2401" y="6357"/>
                </a:lnTo>
                <a:lnTo>
                  <a:pt x="2672" y="6368"/>
                </a:lnTo>
                <a:lnTo>
                  <a:pt x="1996" y="4096"/>
                </a:lnTo>
                <a:lnTo>
                  <a:pt x="1095" y="1968"/>
                </a:lnTo>
                <a:lnTo>
                  <a:pt x="0"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36" name="Shape 436"/>
          <p:cNvSpPr/>
          <p:nvPr/>
        </p:nvSpPr>
        <p:spPr>
          <a:xfrm>
            <a:off x="3421681" y="2228103"/>
            <a:ext cx="1215" cy="2896"/>
          </a:xfrm>
          <a:prstGeom prst="rect">
            <a:avLst/>
          </a:prstGeom>
          <a:blipFill rotWithShape="1">
            <a:blip r:embed="rId2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37" name="Shape 437"/>
          <p:cNvSpPr/>
          <p:nvPr/>
        </p:nvSpPr>
        <p:spPr>
          <a:xfrm>
            <a:off x="3397725" y="2221549"/>
            <a:ext cx="25127" cy="16463"/>
          </a:xfrm>
          <a:custGeom>
            <a:pathLst>
              <a:path extrusionOk="0" h="36194" w="55245">
                <a:moveTo>
                  <a:pt x="28145" y="0"/>
                </a:moveTo>
                <a:lnTo>
                  <a:pt x="17256" y="2176"/>
                </a:lnTo>
                <a:lnTo>
                  <a:pt x="8345" y="8115"/>
                </a:lnTo>
                <a:lnTo>
                  <a:pt x="2298" y="16931"/>
                </a:lnTo>
                <a:lnTo>
                  <a:pt x="0" y="27740"/>
                </a:lnTo>
                <a:lnTo>
                  <a:pt x="45" y="29206"/>
                </a:lnTo>
                <a:lnTo>
                  <a:pt x="1203" y="35587"/>
                </a:lnTo>
                <a:lnTo>
                  <a:pt x="3018" y="33774"/>
                </a:lnTo>
                <a:lnTo>
                  <a:pt x="7344" y="30611"/>
                </a:lnTo>
                <a:lnTo>
                  <a:pt x="14675" y="26900"/>
                </a:lnTo>
                <a:lnTo>
                  <a:pt x="25508" y="23439"/>
                </a:lnTo>
                <a:lnTo>
                  <a:pt x="25508" y="1826"/>
                </a:lnTo>
                <a:lnTo>
                  <a:pt x="37704" y="1826"/>
                </a:lnTo>
                <a:lnTo>
                  <a:pt x="35777" y="1007"/>
                </a:lnTo>
                <a:lnTo>
                  <a:pt x="28145" y="0"/>
                </a:lnTo>
                <a:close/>
              </a:path>
              <a:path extrusionOk="0" h="36194" w="55245">
                <a:moveTo>
                  <a:pt x="37704" y="1826"/>
                </a:moveTo>
                <a:lnTo>
                  <a:pt x="27014" y="1826"/>
                </a:lnTo>
                <a:lnTo>
                  <a:pt x="27016" y="2663"/>
                </a:lnTo>
                <a:lnTo>
                  <a:pt x="27722" y="2663"/>
                </a:lnTo>
                <a:lnTo>
                  <a:pt x="27722" y="22931"/>
                </a:lnTo>
                <a:lnTo>
                  <a:pt x="37445" y="21358"/>
                </a:lnTo>
                <a:lnTo>
                  <a:pt x="45769" y="20729"/>
                </a:lnTo>
                <a:lnTo>
                  <a:pt x="51907" y="20660"/>
                </a:lnTo>
                <a:lnTo>
                  <a:pt x="55046" y="20660"/>
                </a:lnTo>
                <a:lnTo>
                  <a:pt x="54527" y="18529"/>
                </a:lnTo>
                <a:lnTo>
                  <a:pt x="53714" y="16399"/>
                </a:lnTo>
                <a:lnTo>
                  <a:pt x="52670" y="14410"/>
                </a:lnTo>
                <a:lnTo>
                  <a:pt x="48255" y="8425"/>
                </a:lnTo>
                <a:lnTo>
                  <a:pt x="42553" y="3886"/>
                </a:lnTo>
                <a:lnTo>
                  <a:pt x="37704" y="1826"/>
                </a:lnTo>
                <a:close/>
              </a:path>
              <a:path extrusionOk="0" h="36194" w="55245">
                <a:moveTo>
                  <a:pt x="55046" y="20660"/>
                </a:moveTo>
                <a:lnTo>
                  <a:pt x="51907" y="20660"/>
                </a:lnTo>
                <a:lnTo>
                  <a:pt x="55072" y="20766"/>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38" name="Shape 438"/>
          <p:cNvSpPr/>
          <p:nvPr/>
        </p:nvSpPr>
        <p:spPr>
          <a:xfrm>
            <a:off x="3397725" y="2221426"/>
            <a:ext cx="25049" cy="16309"/>
          </a:xfrm>
          <a:prstGeom prst="rect">
            <a:avLst/>
          </a:prstGeom>
          <a:blipFill rotWithShape="1">
            <a:blip r:embed="rId2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39" name="Shape 439"/>
          <p:cNvSpPr/>
          <p:nvPr/>
        </p:nvSpPr>
        <p:spPr>
          <a:xfrm>
            <a:off x="3409366" y="2234479"/>
            <a:ext cx="1444" cy="866"/>
          </a:xfrm>
          <a:custGeom>
            <a:pathLst>
              <a:path extrusionOk="0" h="1905" w="3175">
                <a:moveTo>
                  <a:pt x="0" y="583"/>
                </a:moveTo>
                <a:lnTo>
                  <a:pt x="251" y="1216"/>
                </a:lnTo>
                <a:lnTo>
                  <a:pt x="842" y="1661"/>
                </a:lnTo>
                <a:lnTo>
                  <a:pt x="2124" y="1661"/>
                </a:lnTo>
                <a:lnTo>
                  <a:pt x="2642" y="1331"/>
                </a:lnTo>
                <a:lnTo>
                  <a:pt x="2937" y="838"/>
                </a:lnTo>
                <a:lnTo>
                  <a:pt x="2646" y="838"/>
                </a:lnTo>
                <a:lnTo>
                  <a:pt x="524" y="823"/>
                </a:lnTo>
                <a:lnTo>
                  <a:pt x="243" y="732"/>
                </a:lnTo>
                <a:lnTo>
                  <a:pt x="0" y="583"/>
                </a:lnTo>
                <a:close/>
              </a:path>
              <a:path extrusionOk="0" h="1905" w="3175">
                <a:moveTo>
                  <a:pt x="2646" y="0"/>
                </a:moveTo>
                <a:lnTo>
                  <a:pt x="2228" y="0"/>
                </a:lnTo>
                <a:lnTo>
                  <a:pt x="1933" y="493"/>
                </a:lnTo>
                <a:lnTo>
                  <a:pt x="1416" y="823"/>
                </a:lnTo>
                <a:lnTo>
                  <a:pt x="2646" y="823"/>
                </a:lnTo>
                <a:lnTo>
                  <a:pt x="2646"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40" name="Shape 440"/>
          <p:cNvSpPr/>
          <p:nvPr/>
        </p:nvSpPr>
        <p:spPr>
          <a:xfrm>
            <a:off x="3410702" y="2234038"/>
            <a:ext cx="9820" cy="866"/>
          </a:xfrm>
          <a:custGeom>
            <a:pathLst>
              <a:path extrusionOk="0" h="1905" w="21590">
                <a:moveTo>
                  <a:pt x="21005" y="0"/>
                </a:moveTo>
                <a:lnTo>
                  <a:pt x="19977" y="0"/>
                </a:lnTo>
                <a:lnTo>
                  <a:pt x="19977" y="968"/>
                </a:lnTo>
                <a:lnTo>
                  <a:pt x="250" y="968"/>
                </a:lnTo>
                <a:lnTo>
                  <a:pt x="146" y="1560"/>
                </a:lnTo>
                <a:lnTo>
                  <a:pt x="0" y="1805"/>
                </a:lnTo>
                <a:lnTo>
                  <a:pt x="21005" y="1805"/>
                </a:lnTo>
                <a:lnTo>
                  <a:pt x="21005"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41" name="Shape 441"/>
          <p:cNvSpPr/>
          <p:nvPr/>
        </p:nvSpPr>
        <p:spPr>
          <a:xfrm>
            <a:off x="3410570" y="2234478"/>
            <a:ext cx="289" cy="578"/>
          </a:xfrm>
          <a:custGeom>
            <a:pathLst>
              <a:path extrusionOk="0" h="1269" w="634">
                <a:moveTo>
                  <a:pt x="541" y="0"/>
                </a:moveTo>
                <a:lnTo>
                  <a:pt x="0" y="0"/>
                </a:lnTo>
                <a:lnTo>
                  <a:pt x="0" y="837"/>
                </a:lnTo>
                <a:lnTo>
                  <a:pt x="290" y="837"/>
                </a:lnTo>
                <a:lnTo>
                  <a:pt x="436" y="592"/>
                </a:lnTo>
                <a:lnTo>
                  <a:pt x="541"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42" name="Shape 442"/>
          <p:cNvSpPr/>
          <p:nvPr/>
        </p:nvSpPr>
        <p:spPr>
          <a:xfrm>
            <a:off x="3410012" y="2231979"/>
            <a:ext cx="578" cy="1733"/>
          </a:xfrm>
          <a:custGeom>
            <a:pathLst>
              <a:path extrusionOk="0" h="3809" w="1270">
                <a:moveTo>
                  <a:pt x="707" y="0"/>
                </a:moveTo>
                <a:lnTo>
                  <a:pt x="0" y="158"/>
                </a:lnTo>
                <a:lnTo>
                  <a:pt x="0" y="2916"/>
                </a:lnTo>
                <a:lnTo>
                  <a:pt x="282" y="3031"/>
                </a:lnTo>
                <a:lnTo>
                  <a:pt x="522" y="3225"/>
                </a:lnTo>
                <a:lnTo>
                  <a:pt x="707" y="3472"/>
                </a:lnTo>
                <a:lnTo>
                  <a:pt x="707"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43" name="Shape 443"/>
          <p:cNvSpPr/>
          <p:nvPr/>
        </p:nvSpPr>
        <p:spPr>
          <a:xfrm>
            <a:off x="3410012" y="2222761"/>
            <a:ext cx="578" cy="9531"/>
          </a:xfrm>
          <a:custGeom>
            <a:pathLst>
              <a:path extrusionOk="0" h="20955" w="1270">
                <a:moveTo>
                  <a:pt x="707" y="0"/>
                </a:moveTo>
                <a:lnTo>
                  <a:pt x="2" y="0"/>
                </a:lnTo>
                <a:lnTo>
                  <a:pt x="0" y="20425"/>
                </a:lnTo>
                <a:lnTo>
                  <a:pt x="707" y="20267"/>
                </a:lnTo>
                <a:lnTo>
                  <a:pt x="707"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44" name="Shape 444"/>
          <p:cNvSpPr/>
          <p:nvPr/>
        </p:nvSpPr>
        <p:spPr>
          <a:xfrm>
            <a:off x="3410334" y="2233559"/>
            <a:ext cx="289" cy="289"/>
          </a:xfrm>
          <a:custGeom>
            <a:pathLst>
              <a:path extrusionOk="0" h="634" w="634">
                <a:moveTo>
                  <a:pt x="0" y="0"/>
                </a:moveTo>
                <a:lnTo>
                  <a:pt x="0" y="216"/>
                </a:lnTo>
                <a:lnTo>
                  <a:pt x="137" y="216"/>
                </a:lnTo>
                <a:lnTo>
                  <a:pt x="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45" name="Shape 445"/>
          <p:cNvSpPr/>
          <p:nvPr/>
        </p:nvSpPr>
        <p:spPr>
          <a:xfrm>
            <a:off x="3408985" y="2233382"/>
            <a:ext cx="866" cy="1444"/>
          </a:xfrm>
          <a:custGeom>
            <a:pathLst>
              <a:path extrusionOk="0" h="3175" w="1904">
                <a:moveTo>
                  <a:pt x="753" y="0"/>
                </a:moveTo>
                <a:lnTo>
                  <a:pt x="300" y="315"/>
                </a:lnTo>
                <a:lnTo>
                  <a:pt x="10" y="837"/>
                </a:lnTo>
                <a:lnTo>
                  <a:pt x="0" y="2125"/>
                </a:lnTo>
                <a:lnTo>
                  <a:pt x="338" y="2689"/>
                </a:lnTo>
                <a:lnTo>
                  <a:pt x="837" y="2993"/>
                </a:lnTo>
                <a:lnTo>
                  <a:pt x="734" y="2689"/>
                </a:lnTo>
                <a:lnTo>
                  <a:pt x="707" y="1692"/>
                </a:lnTo>
                <a:lnTo>
                  <a:pt x="1008" y="1151"/>
                </a:lnTo>
                <a:lnTo>
                  <a:pt x="1436" y="855"/>
                </a:lnTo>
                <a:lnTo>
                  <a:pt x="1462" y="207"/>
                </a:lnTo>
                <a:lnTo>
                  <a:pt x="753" y="207"/>
                </a:lnTo>
                <a:lnTo>
                  <a:pt x="753"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46" name="Shape 446"/>
          <p:cNvSpPr/>
          <p:nvPr/>
        </p:nvSpPr>
        <p:spPr>
          <a:xfrm>
            <a:off x="3409273" y="2233704"/>
            <a:ext cx="1155" cy="1155"/>
          </a:xfrm>
          <a:custGeom>
            <a:pathLst>
              <a:path extrusionOk="0" h="2540" w="2540">
                <a:moveTo>
                  <a:pt x="824" y="0"/>
                </a:moveTo>
                <a:lnTo>
                  <a:pt x="370" y="315"/>
                </a:lnTo>
                <a:lnTo>
                  <a:pt x="0" y="965"/>
                </a:lnTo>
                <a:lnTo>
                  <a:pt x="66" y="2206"/>
                </a:lnTo>
                <a:lnTo>
                  <a:pt x="309" y="2356"/>
                </a:lnTo>
                <a:lnTo>
                  <a:pt x="726" y="2525"/>
                </a:lnTo>
                <a:lnTo>
                  <a:pt x="1622" y="2525"/>
                </a:lnTo>
                <a:lnTo>
                  <a:pt x="2137" y="2196"/>
                </a:lnTo>
                <a:lnTo>
                  <a:pt x="2432" y="1702"/>
                </a:lnTo>
                <a:lnTo>
                  <a:pt x="2247" y="1635"/>
                </a:lnTo>
                <a:lnTo>
                  <a:pt x="2221" y="292"/>
                </a:lnTo>
                <a:lnTo>
                  <a:pt x="824" y="292"/>
                </a:lnTo>
                <a:lnTo>
                  <a:pt x="824" y="0"/>
                </a:lnTo>
                <a:close/>
              </a:path>
              <a:path extrusionOk="0" h="2540" w="2540">
                <a:moveTo>
                  <a:pt x="2221" y="266"/>
                </a:moveTo>
                <a:lnTo>
                  <a:pt x="824" y="292"/>
                </a:lnTo>
                <a:lnTo>
                  <a:pt x="2221" y="292"/>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47" name="Shape 447"/>
          <p:cNvSpPr/>
          <p:nvPr/>
        </p:nvSpPr>
        <p:spPr>
          <a:xfrm>
            <a:off x="3409606" y="2233305"/>
            <a:ext cx="866" cy="578"/>
          </a:xfrm>
          <a:custGeom>
            <a:pathLst>
              <a:path extrusionOk="0" h="1269" w="1904">
                <a:moveTo>
                  <a:pt x="0" y="357"/>
                </a:moveTo>
                <a:lnTo>
                  <a:pt x="39" y="1008"/>
                </a:lnTo>
                <a:lnTo>
                  <a:pt x="301" y="826"/>
                </a:lnTo>
                <a:lnTo>
                  <a:pt x="669" y="714"/>
                </a:lnTo>
                <a:lnTo>
                  <a:pt x="1601" y="714"/>
                </a:lnTo>
                <a:lnTo>
                  <a:pt x="1601" y="555"/>
                </a:lnTo>
                <a:lnTo>
                  <a:pt x="1465" y="374"/>
                </a:lnTo>
                <a:lnTo>
                  <a:pt x="0" y="357"/>
                </a:lnTo>
                <a:close/>
              </a:path>
              <a:path extrusionOk="0" h="1269" w="1904">
                <a:moveTo>
                  <a:pt x="1601" y="714"/>
                </a:moveTo>
                <a:lnTo>
                  <a:pt x="1146" y="714"/>
                </a:lnTo>
                <a:lnTo>
                  <a:pt x="1412" y="773"/>
                </a:lnTo>
                <a:lnTo>
                  <a:pt x="1601" y="772"/>
                </a:lnTo>
                <a:close/>
              </a:path>
              <a:path extrusionOk="0" h="1269" w="1904">
                <a:moveTo>
                  <a:pt x="892" y="0"/>
                </a:moveTo>
                <a:lnTo>
                  <a:pt x="892" y="374"/>
                </a:lnTo>
                <a:lnTo>
                  <a:pt x="1465" y="374"/>
                </a:lnTo>
                <a:lnTo>
                  <a:pt x="1175" y="113"/>
                </a:lnTo>
                <a:lnTo>
                  <a:pt x="892"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48" name="Shape 448"/>
          <p:cNvSpPr/>
          <p:nvPr/>
        </p:nvSpPr>
        <p:spPr>
          <a:xfrm>
            <a:off x="3409626" y="2233595"/>
            <a:ext cx="866" cy="289"/>
          </a:xfrm>
          <a:custGeom>
            <a:pathLst>
              <a:path extrusionOk="0" h="634" w="1904">
                <a:moveTo>
                  <a:pt x="1108" y="0"/>
                </a:moveTo>
                <a:lnTo>
                  <a:pt x="630" y="0"/>
                </a:lnTo>
                <a:lnTo>
                  <a:pt x="263" y="132"/>
                </a:lnTo>
                <a:lnTo>
                  <a:pt x="10" y="279"/>
                </a:lnTo>
                <a:lnTo>
                  <a:pt x="0" y="575"/>
                </a:lnTo>
                <a:lnTo>
                  <a:pt x="1368" y="575"/>
                </a:lnTo>
                <a:lnTo>
                  <a:pt x="1446" y="132"/>
                </a:lnTo>
                <a:lnTo>
                  <a:pt x="1315" y="97"/>
                </a:lnTo>
                <a:lnTo>
                  <a:pt x="1108"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49" name="Shape 449"/>
          <p:cNvSpPr/>
          <p:nvPr/>
        </p:nvSpPr>
        <p:spPr>
          <a:xfrm>
            <a:off x="3410396" y="2233657"/>
            <a:ext cx="9531" cy="578"/>
          </a:xfrm>
          <a:custGeom>
            <a:pathLst>
              <a:path extrusionOk="0" h="1269" w="20954">
                <a:moveTo>
                  <a:pt x="20649" y="0"/>
                </a:moveTo>
                <a:lnTo>
                  <a:pt x="0" y="0"/>
                </a:lnTo>
                <a:lnTo>
                  <a:pt x="93" y="182"/>
                </a:lnTo>
                <a:lnTo>
                  <a:pt x="250" y="277"/>
                </a:lnTo>
                <a:lnTo>
                  <a:pt x="391" y="399"/>
                </a:lnTo>
                <a:lnTo>
                  <a:pt x="510" y="542"/>
                </a:lnTo>
                <a:lnTo>
                  <a:pt x="20372" y="542"/>
                </a:lnTo>
                <a:lnTo>
                  <a:pt x="20372" y="837"/>
                </a:lnTo>
                <a:lnTo>
                  <a:pt x="20649" y="837"/>
                </a:lnTo>
                <a:lnTo>
                  <a:pt x="20649"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50" name="Shape 450"/>
          <p:cNvSpPr/>
          <p:nvPr/>
        </p:nvSpPr>
        <p:spPr>
          <a:xfrm>
            <a:off x="3410439" y="2233741"/>
            <a:ext cx="289" cy="289"/>
          </a:xfrm>
          <a:custGeom>
            <a:pathLst>
              <a:path extrusionOk="0" h="634" w="634">
                <a:moveTo>
                  <a:pt x="0" y="0"/>
                </a:moveTo>
                <a:lnTo>
                  <a:pt x="98" y="359"/>
                </a:lnTo>
                <a:lnTo>
                  <a:pt x="417" y="359"/>
                </a:lnTo>
                <a:lnTo>
                  <a:pt x="297" y="216"/>
                </a:lnTo>
                <a:lnTo>
                  <a:pt x="156" y="95"/>
                </a:lnTo>
                <a:lnTo>
                  <a:pt x="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51" name="Shape 451"/>
          <p:cNvSpPr/>
          <p:nvPr/>
        </p:nvSpPr>
        <p:spPr>
          <a:xfrm>
            <a:off x="3410379" y="2234061"/>
            <a:ext cx="289" cy="578"/>
          </a:xfrm>
          <a:custGeom>
            <a:pathLst>
              <a:path extrusionOk="0" h="1269" w="634">
                <a:moveTo>
                  <a:pt x="418" y="0"/>
                </a:moveTo>
                <a:lnTo>
                  <a:pt x="259" y="0"/>
                </a:lnTo>
                <a:lnTo>
                  <a:pt x="159" y="650"/>
                </a:lnTo>
                <a:lnTo>
                  <a:pt x="0" y="916"/>
                </a:lnTo>
                <a:lnTo>
                  <a:pt x="418" y="916"/>
                </a:lnTo>
                <a:lnTo>
                  <a:pt x="418"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52" name="Shape 452"/>
          <p:cNvSpPr/>
          <p:nvPr/>
        </p:nvSpPr>
        <p:spPr>
          <a:xfrm>
            <a:off x="3410731" y="2234038"/>
            <a:ext cx="9242" cy="578"/>
          </a:xfrm>
          <a:custGeom>
            <a:pathLst>
              <a:path extrusionOk="0" h="1269" w="20320">
                <a:moveTo>
                  <a:pt x="19914" y="0"/>
                </a:moveTo>
                <a:lnTo>
                  <a:pt x="19637" y="0"/>
                </a:lnTo>
                <a:lnTo>
                  <a:pt x="0" y="52"/>
                </a:lnTo>
                <a:lnTo>
                  <a:pt x="122" y="296"/>
                </a:lnTo>
                <a:lnTo>
                  <a:pt x="187" y="968"/>
                </a:lnTo>
                <a:lnTo>
                  <a:pt x="19914" y="968"/>
                </a:lnTo>
                <a:lnTo>
                  <a:pt x="19914"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53" name="Shape 453"/>
          <p:cNvSpPr/>
          <p:nvPr/>
        </p:nvSpPr>
        <p:spPr>
          <a:xfrm>
            <a:off x="3410570" y="2234061"/>
            <a:ext cx="289" cy="578"/>
          </a:xfrm>
          <a:custGeom>
            <a:pathLst>
              <a:path extrusionOk="0" h="1269" w="634">
                <a:moveTo>
                  <a:pt x="353" y="0"/>
                </a:moveTo>
                <a:lnTo>
                  <a:pt x="0" y="0"/>
                </a:lnTo>
                <a:lnTo>
                  <a:pt x="0" y="916"/>
                </a:lnTo>
                <a:lnTo>
                  <a:pt x="541" y="916"/>
                </a:lnTo>
                <a:lnTo>
                  <a:pt x="476" y="243"/>
                </a:lnTo>
                <a:lnTo>
                  <a:pt x="353"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54" name="Shape 454"/>
          <p:cNvSpPr/>
          <p:nvPr/>
        </p:nvSpPr>
        <p:spPr>
          <a:xfrm>
            <a:off x="3410334" y="2233657"/>
            <a:ext cx="289" cy="289"/>
          </a:xfrm>
          <a:custGeom>
            <a:pathLst>
              <a:path extrusionOk="0" h="634" w="634">
                <a:moveTo>
                  <a:pt x="0" y="63"/>
                </a:moveTo>
                <a:lnTo>
                  <a:pt x="230" y="183"/>
                </a:lnTo>
                <a:lnTo>
                  <a:pt x="137" y="0"/>
                </a:lnTo>
                <a:lnTo>
                  <a:pt x="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55" name="Shape 455"/>
          <p:cNvSpPr/>
          <p:nvPr/>
        </p:nvSpPr>
        <p:spPr>
          <a:xfrm>
            <a:off x="3410248" y="2233686"/>
            <a:ext cx="289" cy="866"/>
          </a:xfrm>
          <a:custGeom>
            <a:pathLst>
              <a:path extrusionOk="0" h="1905" w="634">
                <a:moveTo>
                  <a:pt x="190" y="0"/>
                </a:moveTo>
                <a:lnTo>
                  <a:pt x="190" y="376"/>
                </a:lnTo>
                <a:lnTo>
                  <a:pt x="0" y="376"/>
                </a:lnTo>
                <a:lnTo>
                  <a:pt x="0" y="1742"/>
                </a:lnTo>
                <a:lnTo>
                  <a:pt x="289" y="1742"/>
                </a:lnTo>
                <a:lnTo>
                  <a:pt x="449" y="1475"/>
                </a:lnTo>
                <a:lnTo>
                  <a:pt x="458" y="825"/>
                </a:lnTo>
                <a:lnTo>
                  <a:pt x="519" y="479"/>
                </a:lnTo>
                <a:lnTo>
                  <a:pt x="420" y="120"/>
                </a:lnTo>
                <a:lnTo>
                  <a:pt x="19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56" name="Shape 456"/>
          <p:cNvSpPr/>
          <p:nvPr/>
        </p:nvSpPr>
        <p:spPr>
          <a:xfrm>
            <a:off x="3410248" y="2233657"/>
            <a:ext cx="289" cy="289"/>
          </a:xfrm>
          <a:custGeom>
            <a:pathLst>
              <a:path extrusionOk="0" h="634" w="634">
                <a:moveTo>
                  <a:pt x="189" y="0"/>
                </a:moveTo>
                <a:lnTo>
                  <a:pt x="0" y="0"/>
                </a:lnTo>
                <a:lnTo>
                  <a:pt x="189" y="63"/>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57" name="Shape 457"/>
          <p:cNvSpPr/>
          <p:nvPr/>
        </p:nvSpPr>
        <p:spPr>
          <a:xfrm>
            <a:off x="3410248" y="2233658"/>
            <a:ext cx="289" cy="289"/>
          </a:xfrm>
          <a:custGeom>
            <a:pathLst>
              <a:path extrusionOk="0" h="634" w="634">
                <a:moveTo>
                  <a:pt x="189" y="436"/>
                </a:moveTo>
                <a:lnTo>
                  <a:pt x="189" y="61"/>
                </a:lnTo>
                <a:lnTo>
                  <a:pt x="0" y="0"/>
                </a:lnTo>
                <a:lnTo>
                  <a:pt x="0" y="437"/>
                </a:lnTo>
                <a:lnTo>
                  <a:pt x="189" y="437"/>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58" name="Shape 458"/>
          <p:cNvSpPr/>
          <p:nvPr/>
        </p:nvSpPr>
        <p:spPr>
          <a:xfrm>
            <a:off x="3409327" y="2232178"/>
            <a:ext cx="289" cy="1444"/>
          </a:xfrm>
          <a:custGeom>
            <a:pathLst>
              <a:path extrusionOk="0" h="3175" w="634">
                <a:moveTo>
                  <a:pt x="288" y="0"/>
                </a:moveTo>
                <a:lnTo>
                  <a:pt x="0" y="69"/>
                </a:lnTo>
                <a:lnTo>
                  <a:pt x="0" y="2645"/>
                </a:lnTo>
                <a:lnTo>
                  <a:pt x="169" y="2527"/>
                </a:lnTo>
                <a:lnTo>
                  <a:pt x="359" y="2441"/>
                </a:lnTo>
                <a:lnTo>
                  <a:pt x="558" y="2395"/>
                </a:lnTo>
                <a:lnTo>
                  <a:pt x="288" y="2395"/>
                </a:lnTo>
                <a:lnTo>
                  <a:pt x="288"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59" name="Shape 459"/>
          <p:cNvSpPr/>
          <p:nvPr/>
        </p:nvSpPr>
        <p:spPr>
          <a:xfrm>
            <a:off x="3409616" y="2232132"/>
            <a:ext cx="289" cy="1155"/>
          </a:xfrm>
          <a:custGeom>
            <a:pathLst>
              <a:path extrusionOk="0" h="2540" w="634">
                <a:moveTo>
                  <a:pt x="0" y="18"/>
                </a:moveTo>
                <a:lnTo>
                  <a:pt x="0" y="2487"/>
                </a:lnTo>
                <a:lnTo>
                  <a:pt x="73"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60" name="Shape 460"/>
          <p:cNvSpPr/>
          <p:nvPr/>
        </p:nvSpPr>
        <p:spPr>
          <a:xfrm>
            <a:off x="3409327" y="2232168"/>
            <a:ext cx="289" cy="289"/>
          </a:xfrm>
          <a:custGeom>
            <a:pathLst>
              <a:path extrusionOk="0" h="634" w="634">
                <a:moveTo>
                  <a:pt x="288" y="0"/>
                </a:moveTo>
                <a:lnTo>
                  <a:pt x="0" y="66"/>
                </a:lnTo>
                <a:lnTo>
                  <a:pt x="288" y="22"/>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61" name="Shape 461"/>
          <p:cNvSpPr/>
          <p:nvPr/>
        </p:nvSpPr>
        <p:spPr>
          <a:xfrm>
            <a:off x="3409328" y="2222380"/>
            <a:ext cx="866" cy="289"/>
          </a:xfrm>
          <a:custGeom>
            <a:pathLst>
              <a:path extrusionOk="0" h="634" w="1904">
                <a:moveTo>
                  <a:pt x="0" y="106"/>
                </a:moveTo>
                <a:lnTo>
                  <a:pt x="1505" y="106"/>
                </a:lnTo>
                <a:lnTo>
                  <a:pt x="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62" name="Shape 462"/>
          <p:cNvSpPr/>
          <p:nvPr/>
        </p:nvSpPr>
        <p:spPr>
          <a:xfrm>
            <a:off x="3409616" y="2232124"/>
            <a:ext cx="289" cy="289"/>
          </a:xfrm>
          <a:custGeom>
            <a:pathLst>
              <a:path extrusionOk="0" h="634" w="634">
                <a:moveTo>
                  <a:pt x="73" y="18"/>
                </a:move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63" name="Shape 463"/>
          <p:cNvSpPr/>
          <p:nvPr/>
        </p:nvSpPr>
        <p:spPr>
          <a:xfrm>
            <a:off x="3409624" y="2232051"/>
            <a:ext cx="578" cy="1444"/>
          </a:xfrm>
          <a:custGeom>
            <a:pathLst>
              <a:path extrusionOk="0" h="3175" w="1270">
                <a:moveTo>
                  <a:pt x="853" y="2635"/>
                </a:moveTo>
                <a:lnTo>
                  <a:pt x="468" y="2635"/>
                </a:lnTo>
                <a:lnTo>
                  <a:pt x="667" y="2681"/>
                </a:lnTo>
                <a:lnTo>
                  <a:pt x="853" y="2757"/>
                </a:lnTo>
                <a:close/>
              </a:path>
              <a:path extrusionOk="0" h="3175" w="1270">
                <a:moveTo>
                  <a:pt x="853" y="0"/>
                </a:moveTo>
                <a:lnTo>
                  <a:pt x="112" y="164"/>
                </a:lnTo>
                <a:lnTo>
                  <a:pt x="0" y="2662"/>
                </a:lnTo>
                <a:lnTo>
                  <a:pt x="189" y="2635"/>
                </a:lnTo>
                <a:lnTo>
                  <a:pt x="853" y="2635"/>
                </a:lnTo>
                <a:lnTo>
                  <a:pt x="853"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64" name="Shape 464"/>
          <p:cNvSpPr/>
          <p:nvPr/>
        </p:nvSpPr>
        <p:spPr>
          <a:xfrm>
            <a:off x="3409650" y="2232039"/>
            <a:ext cx="578" cy="289"/>
          </a:xfrm>
          <a:custGeom>
            <a:pathLst>
              <a:path extrusionOk="0" h="634" w="1270">
                <a:moveTo>
                  <a:pt x="0" y="204"/>
                </a:moveTo>
                <a:lnTo>
                  <a:pt x="796" y="26"/>
                </a:lnTo>
                <a:lnTo>
                  <a:pt x="0" y="186"/>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65" name="Shape 465"/>
          <p:cNvSpPr/>
          <p:nvPr/>
        </p:nvSpPr>
        <p:spPr>
          <a:xfrm>
            <a:off x="3409279" y="2233260"/>
            <a:ext cx="578" cy="289"/>
          </a:xfrm>
          <a:custGeom>
            <a:pathLst>
              <a:path extrusionOk="0" h="634" w="1270">
                <a:moveTo>
                  <a:pt x="814" y="0"/>
                </a:moveTo>
                <a:lnTo>
                  <a:pt x="465" y="63"/>
                </a:lnTo>
                <a:lnTo>
                  <a:pt x="295" y="63"/>
                </a:lnTo>
                <a:lnTo>
                  <a:pt x="146" y="165"/>
                </a:lnTo>
                <a:lnTo>
                  <a:pt x="0" y="591"/>
                </a:lnTo>
                <a:lnTo>
                  <a:pt x="824" y="591"/>
                </a:lnTo>
                <a:lnTo>
                  <a:pt x="815" y="63"/>
                </a:lnTo>
                <a:lnTo>
                  <a:pt x="316" y="48"/>
                </a:lnTo>
                <a:lnTo>
                  <a:pt x="815" y="48"/>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66" name="Shape 466"/>
          <p:cNvSpPr/>
          <p:nvPr/>
        </p:nvSpPr>
        <p:spPr>
          <a:xfrm>
            <a:off x="3409587" y="2233232"/>
            <a:ext cx="578" cy="578"/>
          </a:xfrm>
          <a:custGeom>
            <a:pathLst>
              <a:path extrusionOk="0" h="1269" w="1270">
                <a:moveTo>
                  <a:pt x="542" y="0"/>
                </a:moveTo>
                <a:lnTo>
                  <a:pt x="263" y="0"/>
                </a:lnTo>
                <a:lnTo>
                  <a:pt x="69" y="113"/>
                </a:lnTo>
                <a:lnTo>
                  <a:pt x="0" y="744"/>
                </a:lnTo>
                <a:lnTo>
                  <a:pt x="930" y="651"/>
                </a:lnTo>
                <a:lnTo>
                  <a:pt x="863" y="52"/>
                </a:lnTo>
                <a:lnTo>
                  <a:pt x="542"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67" name="Shape 467"/>
          <p:cNvSpPr/>
          <p:nvPr/>
        </p:nvSpPr>
        <p:spPr>
          <a:xfrm>
            <a:off x="3410629" y="2233904"/>
            <a:ext cx="9242" cy="289"/>
          </a:xfrm>
          <a:custGeom>
            <a:pathLst>
              <a:path extrusionOk="0" h="634" w="20320">
                <a:moveTo>
                  <a:pt x="19862" y="294"/>
                </a:moveTo>
                <a:lnTo>
                  <a:pt x="19862" y="0"/>
                </a:lnTo>
                <a:lnTo>
                  <a:pt x="0" y="0"/>
                </a:lnTo>
                <a:lnTo>
                  <a:pt x="198" y="294"/>
                </a:lnTo>
                <a:lnTo>
                  <a:pt x="19862" y="294"/>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68" name="Shape 468"/>
          <p:cNvSpPr/>
          <p:nvPr/>
        </p:nvSpPr>
        <p:spPr>
          <a:xfrm>
            <a:off x="3410484" y="2233903"/>
            <a:ext cx="289" cy="289"/>
          </a:xfrm>
          <a:custGeom>
            <a:pathLst>
              <a:path extrusionOk="0" h="634" w="634">
                <a:moveTo>
                  <a:pt x="317" y="0"/>
                </a:moveTo>
                <a:lnTo>
                  <a:pt x="0" y="0"/>
                </a:lnTo>
                <a:lnTo>
                  <a:pt x="28" y="347"/>
                </a:lnTo>
                <a:lnTo>
                  <a:pt x="188" y="347"/>
                </a:lnTo>
                <a:lnTo>
                  <a:pt x="516" y="296"/>
                </a:lnTo>
                <a:lnTo>
                  <a:pt x="317"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69" name="Shape 469"/>
          <p:cNvSpPr/>
          <p:nvPr/>
        </p:nvSpPr>
        <p:spPr>
          <a:xfrm>
            <a:off x="3410719" y="2234038"/>
            <a:ext cx="8953" cy="289"/>
          </a:xfrm>
          <a:custGeom>
            <a:pathLst>
              <a:path extrusionOk="0" h="634" w="19684">
                <a:moveTo>
                  <a:pt x="26" y="52"/>
                </a:moveTo>
                <a:lnTo>
                  <a:pt x="19663" y="52"/>
                </a:lnTo>
                <a:lnTo>
                  <a:pt x="0"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70" name="Shape 470"/>
          <p:cNvSpPr/>
          <p:nvPr/>
        </p:nvSpPr>
        <p:spPr>
          <a:xfrm>
            <a:off x="3410570" y="2234038"/>
            <a:ext cx="289" cy="289"/>
          </a:xfrm>
          <a:custGeom>
            <a:pathLst>
              <a:path extrusionOk="0" h="634" w="634">
                <a:moveTo>
                  <a:pt x="0" y="0"/>
                </a:moveTo>
                <a:lnTo>
                  <a:pt x="353" y="52"/>
                </a:lnTo>
                <a:lnTo>
                  <a:pt x="0"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71" name="Shape 471"/>
          <p:cNvSpPr/>
          <p:nvPr/>
        </p:nvSpPr>
        <p:spPr>
          <a:xfrm>
            <a:off x="3410456" y="2233904"/>
            <a:ext cx="289" cy="289"/>
          </a:xfrm>
          <a:custGeom>
            <a:pathLst>
              <a:path extrusionOk="0" h="634" w="634">
                <a:moveTo>
                  <a:pt x="61" y="0"/>
                </a:moveTo>
                <a:lnTo>
                  <a:pt x="0" y="345"/>
                </a:lnTo>
                <a:lnTo>
                  <a:pt x="61"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72" name="Shape 472"/>
          <p:cNvSpPr/>
          <p:nvPr/>
        </p:nvSpPr>
        <p:spPr>
          <a:xfrm>
            <a:off x="3409458" y="2232198"/>
            <a:ext cx="289" cy="1155"/>
          </a:xfrm>
          <a:custGeom>
            <a:pathLst>
              <a:path extrusionOk="0" h="2540" w="634">
                <a:moveTo>
                  <a:pt x="0" y="0"/>
                </a:moveTo>
                <a:lnTo>
                  <a:pt x="0" y="2352"/>
                </a:lnTo>
                <a:lnTo>
                  <a:pt x="275" y="2352"/>
                </a:lnTo>
                <a:lnTo>
                  <a:pt x="347" y="0"/>
                </a:lnTo>
                <a:lnTo>
                  <a:pt x="0"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73" name="Shape 473"/>
          <p:cNvSpPr/>
          <p:nvPr/>
        </p:nvSpPr>
        <p:spPr>
          <a:xfrm>
            <a:off x="3410012" y="2222761"/>
            <a:ext cx="289" cy="9531"/>
          </a:xfrm>
          <a:custGeom>
            <a:pathLst>
              <a:path extrusionOk="0" h="20955" w="634">
                <a:moveTo>
                  <a:pt x="0" y="20398"/>
                </a:moveTo>
                <a:lnTo>
                  <a:pt x="2" y="0"/>
                </a:lnTo>
                <a:lnTo>
                  <a:pt x="0" y="20398"/>
                </a:lnTo>
                <a:close/>
              </a:path>
            </a:pathLst>
          </a:custGeom>
          <a:solidFill>
            <a:srgbClr val="68686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74" name="Shape 474"/>
          <p:cNvSpPr/>
          <p:nvPr/>
        </p:nvSpPr>
        <p:spPr>
          <a:xfrm>
            <a:off x="3409328" y="2222385"/>
            <a:ext cx="866" cy="9820"/>
          </a:xfrm>
          <a:custGeom>
            <a:pathLst>
              <a:path extrusionOk="0" h="21590" w="1904">
                <a:moveTo>
                  <a:pt x="1503" y="0"/>
                </a:moveTo>
                <a:lnTo>
                  <a:pt x="14" y="0"/>
                </a:lnTo>
                <a:lnTo>
                  <a:pt x="0" y="21575"/>
                </a:lnTo>
                <a:lnTo>
                  <a:pt x="288" y="21508"/>
                </a:lnTo>
                <a:lnTo>
                  <a:pt x="288" y="276"/>
                </a:lnTo>
                <a:lnTo>
                  <a:pt x="1503" y="276"/>
                </a:lnTo>
                <a:lnTo>
                  <a:pt x="1503" y="0"/>
                </a:lnTo>
                <a:close/>
              </a:path>
              <a:path extrusionOk="0" h="21590" w="1904">
                <a:moveTo>
                  <a:pt x="1503" y="276"/>
                </a:moveTo>
                <a:lnTo>
                  <a:pt x="635" y="276"/>
                </a:lnTo>
                <a:lnTo>
                  <a:pt x="635" y="21427"/>
                </a:lnTo>
                <a:lnTo>
                  <a:pt x="709" y="825"/>
                </a:lnTo>
                <a:lnTo>
                  <a:pt x="1505" y="825"/>
                </a:lnTo>
                <a:lnTo>
                  <a:pt x="1503" y="276"/>
                </a:lnTo>
                <a:close/>
              </a:path>
            </a:pathLst>
          </a:custGeom>
          <a:solidFill>
            <a:srgbClr val="4B4B4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75" name="Shape 475"/>
          <p:cNvSpPr/>
          <p:nvPr/>
        </p:nvSpPr>
        <p:spPr>
          <a:xfrm>
            <a:off x="3409624" y="2222378"/>
            <a:ext cx="578" cy="9820"/>
          </a:xfrm>
          <a:custGeom>
            <a:pathLst>
              <a:path extrusionOk="0" h="21590" w="1270">
                <a:moveTo>
                  <a:pt x="46" y="22"/>
                </a:moveTo>
                <a:lnTo>
                  <a:pt x="0" y="21459"/>
                </a:lnTo>
                <a:lnTo>
                  <a:pt x="853" y="21235"/>
                </a:lnTo>
                <a:lnTo>
                  <a:pt x="850" y="0"/>
                </a:lnTo>
                <a:lnTo>
                  <a:pt x="46" y="22"/>
                </a:lnTo>
                <a:close/>
              </a:path>
            </a:pathLst>
          </a:custGeom>
          <a:solidFill>
            <a:srgbClr val="4B4B4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76" name="Shape 476"/>
          <p:cNvSpPr/>
          <p:nvPr/>
        </p:nvSpPr>
        <p:spPr>
          <a:xfrm>
            <a:off x="3409458" y="2222511"/>
            <a:ext cx="289" cy="289"/>
          </a:xfrm>
          <a:custGeom>
            <a:pathLst>
              <a:path extrusionOk="0" h="634" w="634">
                <a:moveTo>
                  <a:pt x="0" y="57"/>
                </a:moveTo>
                <a:lnTo>
                  <a:pt x="346" y="57"/>
                </a:lnTo>
                <a:lnTo>
                  <a:pt x="0" y="0"/>
                </a:lnTo>
                <a:close/>
              </a:path>
            </a:pathLst>
          </a:custGeom>
          <a:solidFill>
            <a:srgbClr val="68686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77" name="Shape 477"/>
          <p:cNvSpPr/>
          <p:nvPr/>
        </p:nvSpPr>
        <p:spPr>
          <a:xfrm>
            <a:off x="3409536" y="2222376"/>
            <a:ext cx="0" cy="10109"/>
          </a:xfrm>
          <a:custGeom>
            <a:pathLst>
              <a:path extrusionOk="0" h="22225" w="120000">
                <a:moveTo>
                  <a:pt x="0" y="21596"/>
                </a:moveTo>
                <a:lnTo>
                  <a:pt x="0" y="0"/>
                </a:lnTo>
                <a:lnTo>
                  <a:pt x="0" y="21596"/>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78" name="Shape 478"/>
          <p:cNvSpPr/>
          <p:nvPr/>
        </p:nvSpPr>
        <p:spPr>
          <a:xfrm>
            <a:off x="3394477" y="2218467"/>
            <a:ext cx="31192" cy="30904"/>
          </a:xfrm>
          <a:custGeom>
            <a:pathLst>
              <a:path extrusionOk="0" h="67944" w="68579">
                <a:moveTo>
                  <a:pt x="34082" y="0"/>
                </a:moveTo>
                <a:lnTo>
                  <a:pt x="20816" y="2669"/>
                </a:lnTo>
                <a:lnTo>
                  <a:pt x="9982" y="9948"/>
                </a:lnTo>
                <a:lnTo>
                  <a:pt x="2678" y="20745"/>
                </a:lnTo>
                <a:lnTo>
                  <a:pt x="0" y="33966"/>
                </a:lnTo>
                <a:lnTo>
                  <a:pt x="2678" y="47186"/>
                </a:lnTo>
                <a:lnTo>
                  <a:pt x="9982" y="57982"/>
                </a:lnTo>
                <a:lnTo>
                  <a:pt x="20816" y="65261"/>
                </a:lnTo>
                <a:lnTo>
                  <a:pt x="34082" y="67930"/>
                </a:lnTo>
                <a:lnTo>
                  <a:pt x="47349" y="65261"/>
                </a:lnTo>
                <a:lnTo>
                  <a:pt x="58182" y="57982"/>
                </a:lnTo>
                <a:lnTo>
                  <a:pt x="65486" y="47186"/>
                </a:lnTo>
                <a:lnTo>
                  <a:pt x="68165" y="33966"/>
                </a:lnTo>
                <a:lnTo>
                  <a:pt x="65486" y="20745"/>
                </a:lnTo>
                <a:lnTo>
                  <a:pt x="58182" y="9948"/>
                </a:lnTo>
                <a:lnTo>
                  <a:pt x="47349" y="2669"/>
                </a:lnTo>
                <a:lnTo>
                  <a:pt x="34082" y="0"/>
                </a:lnTo>
                <a:close/>
              </a:path>
            </a:pathLst>
          </a:custGeom>
          <a:noFill/>
          <a:ln cap="flat" cmpd="sng" w="9525">
            <a:solidFill>
              <a:srgbClr val="5552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79" name="Shape 479"/>
          <p:cNvSpPr txBox="1"/>
          <p:nvPr/>
        </p:nvSpPr>
        <p:spPr>
          <a:xfrm>
            <a:off x="3421253" y="2198222"/>
            <a:ext cx="116972"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155" lvl="0" marL="6642" marR="2310" rtl="0" algn="l">
              <a:spcBef>
                <a:spcPts val="0"/>
              </a:spcBef>
              <a:spcAft>
                <a:spcPts val="0"/>
              </a:spcAft>
              <a:buNone/>
            </a:pPr>
            <a:r>
              <a:rPr lang="en-US" sz="100">
                <a:solidFill>
                  <a:schemeClr val="dk1"/>
                </a:solidFill>
                <a:latin typeface="Source Sans Pro"/>
                <a:ea typeface="Source Sans Pro"/>
                <a:cs typeface="Source Sans Pro"/>
                <a:sym typeface="Source Sans Pro"/>
              </a:rPr>
              <a:t>36. 7-Day Reminder for BLM  This is another 25 day timer</a:t>
            </a:r>
            <a:endParaRPr sz="100">
              <a:solidFill>
                <a:schemeClr val="dk1"/>
              </a:solidFill>
              <a:latin typeface="Source Sans Pro"/>
              <a:ea typeface="Source Sans Pro"/>
              <a:cs typeface="Source Sans Pro"/>
              <a:sym typeface="Source Sans Pro"/>
            </a:endParaRPr>
          </a:p>
        </p:txBody>
      </p:sp>
      <p:sp>
        <p:nvSpPr>
          <p:cNvPr id="480" name="Shape 480"/>
          <p:cNvSpPr/>
          <p:nvPr/>
        </p:nvSpPr>
        <p:spPr>
          <a:xfrm>
            <a:off x="3426066" y="2230827"/>
            <a:ext cx="278999" cy="3466"/>
          </a:xfrm>
          <a:custGeom>
            <a:pathLst>
              <a:path extrusionOk="0" h="7619" w="613409">
                <a:moveTo>
                  <a:pt x="0" y="7221"/>
                </a:moveTo>
                <a:lnTo>
                  <a:pt x="456121" y="7221"/>
                </a:lnTo>
                <a:lnTo>
                  <a:pt x="456121" y="3225"/>
                </a:lnTo>
                <a:lnTo>
                  <a:pt x="459346" y="0"/>
                </a:lnTo>
                <a:lnTo>
                  <a:pt x="463342" y="0"/>
                </a:lnTo>
                <a:lnTo>
                  <a:pt x="467314" y="0"/>
                </a:lnTo>
                <a:lnTo>
                  <a:pt x="470563" y="3225"/>
                </a:lnTo>
                <a:lnTo>
                  <a:pt x="470563" y="7221"/>
                </a:lnTo>
                <a:lnTo>
                  <a:pt x="612992" y="7221"/>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81" name="Shape 481"/>
          <p:cNvSpPr/>
          <p:nvPr/>
        </p:nvSpPr>
        <p:spPr>
          <a:xfrm>
            <a:off x="3703003" y="2230258"/>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82" name="Shape 482"/>
          <p:cNvSpPr/>
          <p:nvPr/>
        </p:nvSpPr>
        <p:spPr>
          <a:xfrm>
            <a:off x="99417" y="2196548"/>
            <a:ext cx="167515" cy="236543"/>
          </a:xfrm>
          <a:custGeom>
            <a:pathLst>
              <a:path extrusionOk="0" h="520064" w="368300">
                <a:moveTo>
                  <a:pt x="0" y="519933"/>
                </a:moveTo>
                <a:lnTo>
                  <a:pt x="368286" y="519933"/>
                </a:lnTo>
                <a:lnTo>
                  <a:pt x="368286" y="0"/>
                </a:lnTo>
                <a:lnTo>
                  <a:pt x="0" y="0"/>
                </a:lnTo>
                <a:lnTo>
                  <a:pt x="0" y="519933"/>
                </a:lnTo>
                <a:close/>
              </a:path>
            </a:pathLst>
          </a:custGeom>
          <a:solidFill>
            <a:srgbClr val="FCEFE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83" name="Shape 483"/>
          <p:cNvSpPr/>
          <p:nvPr/>
        </p:nvSpPr>
        <p:spPr>
          <a:xfrm>
            <a:off x="109271" y="2206402"/>
            <a:ext cx="29748" cy="27149"/>
          </a:xfrm>
          <a:custGeom>
            <a:pathLst>
              <a:path extrusionOk="0" h="59690" w="65404">
                <a:moveTo>
                  <a:pt x="0" y="59575"/>
                </a:moveTo>
                <a:lnTo>
                  <a:pt x="64991" y="59575"/>
                </a:lnTo>
                <a:lnTo>
                  <a:pt x="64991" y="0"/>
                </a:lnTo>
                <a:lnTo>
                  <a:pt x="0" y="0"/>
                </a:lnTo>
                <a:lnTo>
                  <a:pt x="0" y="59575"/>
                </a:lnTo>
                <a:close/>
              </a:path>
            </a:pathLst>
          </a:custGeom>
          <a:solidFill>
            <a:srgbClr val="00ED6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84" name="Shape 484"/>
          <p:cNvSpPr/>
          <p:nvPr/>
        </p:nvSpPr>
        <p:spPr>
          <a:xfrm>
            <a:off x="109271" y="2206402"/>
            <a:ext cx="29748" cy="27149"/>
          </a:xfrm>
          <a:custGeom>
            <a:pathLst>
              <a:path extrusionOk="0" h="59690" w="65404">
                <a:moveTo>
                  <a:pt x="0" y="59575"/>
                </a:moveTo>
                <a:lnTo>
                  <a:pt x="64991" y="59575"/>
                </a:lnTo>
                <a:lnTo>
                  <a:pt x="64991" y="0"/>
                </a:lnTo>
                <a:lnTo>
                  <a:pt x="0" y="0"/>
                </a:lnTo>
                <a:lnTo>
                  <a:pt x="0" y="59575"/>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85" name="Shape 485"/>
          <p:cNvSpPr/>
          <p:nvPr/>
        </p:nvSpPr>
        <p:spPr>
          <a:xfrm>
            <a:off x="109271" y="2251968"/>
            <a:ext cx="29748" cy="27149"/>
          </a:xfrm>
          <a:custGeom>
            <a:pathLst>
              <a:path extrusionOk="0" h="59690" w="65404">
                <a:moveTo>
                  <a:pt x="0" y="59575"/>
                </a:moveTo>
                <a:lnTo>
                  <a:pt x="64991" y="59575"/>
                </a:lnTo>
                <a:lnTo>
                  <a:pt x="64991" y="0"/>
                </a:lnTo>
                <a:lnTo>
                  <a:pt x="0" y="0"/>
                </a:lnTo>
                <a:lnTo>
                  <a:pt x="0" y="59575"/>
                </a:lnTo>
                <a:close/>
              </a:path>
            </a:pathLst>
          </a:custGeom>
          <a:solidFill>
            <a:srgbClr val="FF3D3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86" name="Shape 486"/>
          <p:cNvSpPr/>
          <p:nvPr/>
        </p:nvSpPr>
        <p:spPr>
          <a:xfrm>
            <a:off x="109271" y="2251968"/>
            <a:ext cx="29748" cy="27149"/>
          </a:xfrm>
          <a:custGeom>
            <a:pathLst>
              <a:path extrusionOk="0" h="59690" w="65404">
                <a:moveTo>
                  <a:pt x="0" y="59575"/>
                </a:moveTo>
                <a:lnTo>
                  <a:pt x="64991" y="59575"/>
                </a:lnTo>
                <a:lnTo>
                  <a:pt x="64991" y="0"/>
                </a:lnTo>
                <a:lnTo>
                  <a:pt x="0" y="0"/>
                </a:lnTo>
                <a:lnTo>
                  <a:pt x="0" y="59575"/>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87" name="Shape 487"/>
          <p:cNvSpPr/>
          <p:nvPr/>
        </p:nvSpPr>
        <p:spPr>
          <a:xfrm>
            <a:off x="109271" y="2341886"/>
            <a:ext cx="29748" cy="27149"/>
          </a:xfrm>
          <a:custGeom>
            <a:pathLst>
              <a:path extrusionOk="0" h="59690" w="65404">
                <a:moveTo>
                  <a:pt x="0" y="59575"/>
                </a:moveTo>
                <a:lnTo>
                  <a:pt x="64991" y="59575"/>
                </a:lnTo>
                <a:lnTo>
                  <a:pt x="64991" y="0"/>
                </a:lnTo>
                <a:lnTo>
                  <a:pt x="0" y="0"/>
                </a:lnTo>
                <a:lnTo>
                  <a:pt x="0" y="59575"/>
                </a:lnTo>
                <a:close/>
              </a:path>
            </a:pathLst>
          </a:custGeom>
          <a:solidFill>
            <a:srgbClr val="99B85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88" name="Shape 488"/>
          <p:cNvSpPr/>
          <p:nvPr/>
        </p:nvSpPr>
        <p:spPr>
          <a:xfrm>
            <a:off x="109271" y="2341886"/>
            <a:ext cx="29748" cy="27149"/>
          </a:xfrm>
          <a:custGeom>
            <a:pathLst>
              <a:path extrusionOk="0" h="59690" w="65404">
                <a:moveTo>
                  <a:pt x="0" y="59575"/>
                </a:moveTo>
                <a:lnTo>
                  <a:pt x="64991" y="59575"/>
                </a:lnTo>
                <a:lnTo>
                  <a:pt x="64991" y="0"/>
                </a:lnTo>
                <a:lnTo>
                  <a:pt x="0" y="0"/>
                </a:lnTo>
                <a:lnTo>
                  <a:pt x="0" y="59575"/>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89" name="Shape 489"/>
          <p:cNvSpPr/>
          <p:nvPr/>
        </p:nvSpPr>
        <p:spPr>
          <a:xfrm>
            <a:off x="109271" y="2295083"/>
            <a:ext cx="29748" cy="27149"/>
          </a:xfrm>
          <a:custGeom>
            <a:pathLst>
              <a:path extrusionOk="0" h="59690" w="65404">
                <a:moveTo>
                  <a:pt x="0" y="59575"/>
                </a:moveTo>
                <a:lnTo>
                  <a:pt x="64991" y="59575"/>
                </a:lnTo>
                <a:lnTo>
                  <a:pt x="64991" y="0"/>
                </a:lnTo>
                <a:lnTo>
                  <a:pt x="0" y="0"/>
                </a:lnTo>
                <a:lnTo>
                  <a:pt x="0" y="59575"/>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90" name="Shape 490"/>
          <p:cNvSpPr/>
          <p:nvPr/>
        </p:nvSpPr>
        <p:spPr>
          <a:xfrm>
            <a:off x="109271" y="2295083"/>
            <a:ext cx="29748" cy="27149"/>
          </a:xfrm>
          <a:custGeom>
            <a:pathLst>
              <a:path extrusionOk="0" h="59690" w="65404">
                <a:moveTo>
                  <a:pt x="0" y="59575"/>
                </a:moveTo>
                <a:lnTo>
                  <a:pt x="64991" y="59575"/>
                </a:lnTo>
                <a:lnTo>
                  <a:pt x="64991" y="0"/>
                </a:lnTo>
                <a:lnTo>
                  <a:pt x="0" y="0"/>
                </a:lnTo>
                <a:lnTo>
                  <a:pt x="0" y="59575"/>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91" name="Shape 491"/>
          <p:cNvSpPr/>
          <p:nvPr/>
        </p:nvSpPr>
        <p:spPr>
          <a:xfrm>
            <a:off x="109271" y="2386227"/>
            <a:ext cx="29748" cy="27149"/>
          </a:xfrm>
          <a:custGeom>
            <a:pathLst>
              <a:path extrusionOk="0" h="59689" w="65404">
                <a:moveTo>
                  <a:pt x="0" y="59575"/>
                </a:moveTo>
                <a:lnTo>
                  <a:pt x="64991" y="59575"/>
                </a:lnTo>
                <a:lnTo>
                  <a:pt x="64991" y="0"/>
                </a:lnTo>
                <a:lnTo>
                  <a:pt x="0" y="0"/>
                </a:lnTo>
                <a:lnTo>
                  <a:pt x="0" y="59575"/>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92" name="Shape 492"/>
          <p:cNvSpPr/>
          <p:nvPr/>
        </p:nvSpPr>
        <p:spPr>
          <a:xfrm>
            <a:off x="109271" y="2386227"/>
            <a:ext cx="29748" cy="27149"/>
          </a:xfrm>
          <a:custGeom>
            <a:pathLst>
              <a:path extrusionOk="0" h="59689" w="65404">
                <a:moveTo>
                  <a:pt x="0" y="59575"/>
                </a:moveTo>
                <a:lnTo>
                  <a:pt x="64991" y="59575"/>
                </a:lnTo>
                <a:lnTo>
                  <a:pt x="64991" y="0"/>
                </a:lnTo>
                <a:lnTo>
                  <a:pt x="0" y="0"/>
                </a:lnTo>
                <a:lnTo>
                  <a:pt x="0" y="59575"/>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93" name="Shape 493"/>
          <p:cNvSpPr txBox="1"/>
          <p:nvPr/>
        </p:nvSpPr>
        <p:spPr>
          <a:xfrm>
            <a:off x="99417" y="2196548"/>
            <a:ext cx="167515" cy="244614"/>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2575">
            <a:noAutofit/>
          </a:bodyPr>
          <a:lstStyle/>
          <a:p>
            <a:pPr indent="0" lvl="0" marL="0" marR="0" rtl="0" algn="l">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3716" marR="0" rtl="0" algn="l">
              <a:spcBef>
                <a:spcPts val="0"/>
              </a:spcBef>
              <a:spcAft>
                <a:spcPts val="0"/>
              </a:spcAft>
              <a:buNone/>
            </a:pPr>
            <a:r>
              <a:rPr lang="en-US" sz="100">
                <a:solidFill>
                  <a:schemeClr val="dk1"/>
                </a:solidFill>
                <a:latin typeface="Source Sans Pro"/>
                <a:ea typeface="Source Sans Pro"/>
                <a:cs typeface="Source Sans Pro"/>
                <a:sym typeface="Source Sans Pro"/>
              </a:rPr>
              <a:t>Start of the Process</a:t>
            </a:r>
            <a:endParaRPr sz="100">
              <a:solidFill>
                <a:schemeClr val="dk1"/>
              </a:solidFill>
              <a:latin typeface="Source Sans Pro"/>
              <a:ea typeface="Source Sans Pro"/>
              <a:cs typeface="Source Sans Pro"/>
              <a:sym typeface="Source Sans Pro"/>
            </a:endParaRPr>
          </a:p>
          <a:p>
            <a:pPr indent="0" lvl="0" marL="0" marR="0" rtl="0" algn="l">
              <a:spcBef>
                <a:spcPts val="9"/>
              </a:spcBef>
              <a:spcAft>
                <a:spcPts val="0"/>
              </a:spcAft>
              <a:buNone/>
            </a:pPr>
            <a:r>
              <a:t/>
            </a:r>
            <a:endParaRPr sz="100">
              <a:solidFill>
                <a:schemeClr val="dk1"/>
              </a:solidFill>
              <a:latin typeface="Times New Roman"/>
              <a:ea typeface="Times New Roman"/>
              <a:cs typeface="Times New Roman"/>
              <a:sym typeface="Times New Roman"/>
            </a:endParaRPr>
          </a:p>
          <a:p>
            <a:pPr indent="-1732" lvl="0" marL="52271" marR="9242" rtl="0" algn="l">
              <a:lnSpc>
                <a:spcPct val="251200"/>
              </a:lnSpc>
              <a:spcBef>
                <a:spcPts val="0"/>
              </a:spcBef>
              <a:spcAft>
                <a:spcPts val="0"/>
              </a:spcAft>
              <a:buNone/>
            </a:pPr>
            <a:r>
              <a:rPr lang="en-US" sz="100">
                <a:solidFill>
                  <a:schemeClr val="dk1"/>
                </a:solidFill>
                <a:latin typeface="Source Sans Pro"/>
                <a:ea typeface="Source Sans Pro"/>
                <a:cs typeface="Source Sans Pro"/>
                <a:sym typeface="Source Sans Pro"/>
              </a:rPr>
              <a:t>End of the Process  Step/Task in the</a:t>
            </a:r>
            <a:endParaRPr sz="100">
              <a:solidFill>
                <a:schemeClr val="dk1"/>
              </a:solidFill>
              <a:latin typeface="Source Sans Pro"/>
              <a:ea typeface="Source Sans Pro"/>
              <a:cs typeface="Source Sans Pro"/>
              <a:sym typeface="Source Sans Pro"/>
            </a:endParaRPr>
          </a:p>
          <a:p>
            <a:pPr indent="0" lvl="0" marL="72777" marR="0" rtl="0" algn="l">
              <a:spcBef>
                <a:spcPts val="16"/>
              </a:spcBef>
              <a:spcAft>
                <a:spcPts val="0"/>
              </a:spcAft>
              <a:buNone/>
            </a:pPr>
            <a:r>
              <a:rPr lang="en-US" sz="100">
                <a:solidFill>
                  <a:schemeClr val="dk1"/>
                </a:solidFill>
                <a:latin typeface="Source Sans Pro"/>
                <a:ea typeface="Source Sans Pro"/>
                <a:cs typeface="Source Sans Pro"/>
                <a:sym typeface="Source Sans Pro"/>
              </a:rPr>
              <a:t>Workflow</a:t>
            </a:r>
            <a:endParaRPr sz="100">
              <a:solidFill>
                <a:schemeClr val="dk1"/>
              </a:solidFill>
              <a:latin typeface="Source Sans Pro"/>
              <a:ea typeface="Source Sans Pro"/>
              <a:cs typeface="Source Sans Pro"/>
              <a:sym typeface="Source Sans Pro"/>
            </a:endParaRPr>
          </a:p>
          <a:p>
            <a:pPr indent="0" lvl="0" marL="0" marR="0" rtl="0" algn="l">
              <a:spcBef>
                <a:spcPts val="14"/>
              </a:spcBef>
              <a:spcAft>
                <a:spcPts val="0"/>
              </a:spcAft>
              <a:buNone/>
            </a:pPr>
            <a:r>
              <a:t/>
            </a:r>
            <a:endParaRPr sz="100">
              <a:solidFill>
                <a:schemeClr val="dk1"/>
              </a:solidFill>
              <a:latin typeface="Times New Roman"/>
              <a:ea typeface="Times New Roman"/>
              <a:cs typeface="Times New Roman"/>
              <a:sym typeface="Times New Roman"/>
            </a:endParaRPr>
          </a:p>
          <a:p>
            <a:pPr indent="0" lvl="0" marL="43608" marR="10686" rtl="0" algn="ctr">
              <a:lnSpc>
                <a:spcPct val="113599"/>
              </a:lnSpc>
              <a:spcBef>
                <a:spcPts val="2"/>
              </a:spcBef>
              <a:spcAft>
                <a:spcPts val="0"/>
              </a:spcAft>
              <a:buNone/>
            </a:pPr>
            <a:r>
              <a:rPr lang="en-US" sz="100">
                <a:solidFill>
                  <a:schemeClr val="dk1"/>
                </a:solidFill>
                <a:latin typeface="Source Sans Pro"/>
                <a:ea typeface="Source Sans Pro"/>
                <a:cs typeface="Source Sans Pro"/>
                <a:sym typeface="Source Sans Pro"/>
              </a:rPr>
              <a:t>Extra Notes about a  specific step</a:t>
            </a:r>
            <a:endParaRPr sz="100">
              <a:solidFill>
                <a:schemeClr val="dk1"/>
              </a:solidFill>
              <a:latin typeface="Source Sans Pro"/>
              <a:ea typeface="Source Sans Pro"/>
              <a:cs typeface="Source Sans Pro"/>
              <a:sym typeface="Source Sans Pro"/>
            </a:endParaRPr>
          </a:p>
          <a:p>
            <a:pPr indent="0" lvl="0" marL="50540" marR="17617" rtl="0" algn="ctr">
              <a:lnSpc>
                <a:spcPct val="113799"/>
              </a:lnSpc>
              <a:spcBef>
                <a:spcPts val="39"/>
              </a:spcBef>
              <a:spcAft>
                <a:spcPts val="0"/>
              </a:spcAft>
              <a:buNone/>
            </a:pPr>
            <a:r>
              <a:rPr lang="en-US" sz="100">
                <a:solidFill>
                  <a:schemeClr val="dk1"/>
                </a:solidFill>
                <a:latin typeface="Source Sans Pro"/>
                <a:ea typeface="Source Sans Pro"/>
                <a:cs typeface="Source Sans Pro"/>
                <a:sym typeface="Source Sans Pro"/>
              </a:rPr>
              <a:t>Decision Point,  determines route  of workflow</a:t>
            </a:r>
            <a:endParaRPr sz="100">
              <a:solidFill>
                <a:schemeClr val="dk1"/>
              </a:solidFill>
              <a:latin typeface="Source Sans Pro"/>
              <a:ea typeface="Source Sans Pro"/>
              <a:cs typeface="Source Sans Pro"/>
              <a:sym typeface="Source Sans Pro"/>
            </a:endParaRPr>
          </a:p>
        </p:txBody>
      </p:sp>
      <p:sp>
        <p:nvSpPr>
          <p:cNvPr id="494" name="Shape 494"/>
          <p:cNvSpPr/>
          <p:nvPr/>
        </p:nvSpPr>
        <p:spPr>
          <a:xfrm>
            <a:off x="1501739" y="2211897"/>
            <a:ext cx="31004" cy="30897"/>
          </a:xfrm>
          <a:prstGeom prst="rect">
            <a:avLst/>
          </a:prstGeom>
          <a:blipFill rotWithShape="1">
            <a:blip r:embed="rId2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95" name="Shape 495"/>
          <p:cNvSpPr/>
          <p:nvPr/>
        </p:nvSpPr>
        <p:spPr>
          <a:xfrm>
            <a:off x="1504085" y="2214086"/>
            <a:ext cx="26571" cy="26571"/>
          </a:xfrm>
          <a:custGeom>
            <a:pathLst>
              <a:path extrusionOk="0" h="58419" w="58420">
                <a:moveTo>
                  <a:pt x="29141" y="0"/>
                </a:moveTo>
                <a:lnTo>
                  <a:pt x="17798" y="2282"/>
                </a:lnTo>
                <a:lnTo>
                  <a:pt x="8535" y="8505"/>
                </a:lnTo>
                <a:lnTo>
                  <a:pt x="2290" y="17736"/>
                </a:lnTo>
                <a:lnTo>
                  <a:pt x="0" y="29040"/>
                </a:lnTo>
                <a:lnTo>
                  <a:pt x="2290" y="40344"/>
                </a:lnTo>
                <a:lnTo>
                  <a:pt x="8535" y="49575"/>
                </a:lnTo>
                <a:lnTo>
                  <a:pt x="17798" y="55799"/>
                </a:lnTo>
                <a:lnTo>
                  <a:pt x="29141" y="58081"/>
                </a:lnTo>
                <a:lnTo>
                  <a:pt x="32659" y="57373"/>
                </a:lnTo>
                <a:lnTo>
                  <a:pt x="29915" y="57373"/>
                </a:lnTo>
                <a:lnTo>
                  <a:pt x="20916" y="55889"/>
                </a:lnTo>
                <a:lnTo>
                  <a:pt x="13137" y="51765"/>
                </a:lnTo>
                <a:lnTo>
                  <a:pt x="7064" y="45490"/>
                </a:lnTo>
                <a:lnTo>
                  <a:pt x="3271" y="37725"/>
                </a:lnTo>
                <a:lnTo>
                  <a:pt x="3048" y="37725"/>
                </a:lnTo>
                <a:lnTo>
                  <a:pt x="2747" y="36314"/>
                </a:lnTo>
                <a:lnTo>
                  <a:pt x="2464" y="34591"/>
                </a:lnTo>
                <a:lnTo>
                  <a:pt x="2299" y="33705"/>
                </a:lnTo>
                <a:lnTo>
                  <a:pt x="2172" y="32805"/>
                </a:lnTo>
                <a:lnTo>
                  <a:pt x="1974" y="30568"/>
                </a:lnTo>
                <a:lnTo>
                  <a:pt x="2044" y="29040"/>
                </a:lnTo>
                <a:lnTo>
                  <a:pt x="4170" y="18493"/>
                </a:lnTo>
                <a:lnTo>
                  <a:pt x="10158" y="9597"/>
                </a:lnTo>
                <a:lnTo>
                  <a:pt x="19039" y="3599"/>
                </a:lnTo>
                <a:lnTo>
                  <a:pt x="29915" y="1399"/>
                </a:lnTo>
                <a:lnTo>
                  <a:pt x="36098" y="1399"/>
                </a:lnTo>
                <a:lnTo>
                  <a:pt x="29141" y="0"/>
                </a:lnTo>
                <a:close/>
              </a:path>
              <a:path extrusionOk="0" h="58419" w="58420">
                <a:moveTo>
                  <a:pt x="57804" y="26686"/>
                </a:moveTo>
                <a:lnTo>
                  <a:pt x="29915" y="57373"/>
                </a:lnTo>
                <a:lnTo>
                  <a:pt x="32659" y="57373"/>
                </a:lnTo>
                <a:lnTo>
                  <a:pt x="40483" y="55799"/>
                </a:lnTo>
                <a:lnTo>
                  <a:pt x="49746" y="49575"/>
                </a:lnTo>
                <a:lnTo>
                  <a:pt x="55991" y="40344"/>
                </a:lnTo>
                <a:lnTo>
                  <a:pt x="58281" y="29040"/>
                </a:lnTo>
                <a:lnTo>
                  <a:pt x="57804" y="26686"/>
                </a:lnTo>
                <a:close/>
              </a:path>
              <a:path extrusionOk="0" h="58419" w="58420">
                <a:moveTo>
                  <a:pt x="3187" y="37554"/>
                </a:moveTo>
                <a:lnTo>
                  <a:pt x="3048" y="37725"/>
                </a:lnTo>
                <a:lnTo>
                  <a:pt x="3271" y="37725"/>
                </a:lnTo>
                <a:lnTo>
                  <a:pt x="3187" y="37554"/>
                </a:lnTo>
                <a:close/>
              </a:path>
              <a:path extrusionOk="0" h="58419" w="58420">
                <a:moveTo>
                  <a:pt x="56449" y="19999"/>
                </a:moveTo>
                <a:lnTo>
                  <a:pt x="57804" y="26686"/>
                </a:lnTo>
                <a:lnTo>
                  <a:pt x="57574" y="24867"/>
                </a:lnTo>
                <a:lnTo>
                  <a:pt x="57056" y="22733"/>
                </a:lnTo>
                <a:lnTo>
                  <a:pt x="57322" y="22733"/>
                </a:lnTo>
                <a:lnTo>
                  <a:pt x="56650" y="20472"/>
                </a:lnTo>
                <a:lnTo>
                  <a:pt x="56449" y="19999"/>
                </a:lnTo>
                <a:close/>
              </a:path>
              <a:path extrusionOk="0" h="58419" w="58420">
                <a:moveTo>
                  <a:pt x="57322" y="22733"/>
                </a:moveTo>
                <a:lnTo>
                  <a:pt x="57056" y="22733"/>
                </a:lnTo>
                <a:lnTo>
                  <a:pt x="57326" y="22745"/>
                </a:lnTo>
                <a:close/>
              </a:path>
              <a:path extrusionOk="0" h="58419" w="58420">
                <a:moveTo>
                  <a:pt x="36098" y="1399"/>
                </a:moveTo>
                <a:lnTo>
                  <a:pt x="29915" y="1399"/>
                </a:lnTo>
                <a:lnTo>
                  <a:pt x="37654" y="2488"/>
                </a:lnTo>
                <a:lnTo>
                  <a:pt x="44558" y="5550"/>
                </a:lnTo>
                <a:lnTo>
                  <a:pt x="50325" y="10281"/>
                </a:lnTo>
                <a:lnTo>
                  <a:pt x="54653" y="16377"/>
                </a:lnTo>
                <a:lnTo>
                  <a:pt x="55749" y="18345"/>
                </a:lnTo>
                <a:lnTo>
                  <a:pt x="56449" y="19999"/>
                </a:lnTo>
                <a:lnTo>
                  <a:pt x="55991" y="17736"/>
                </a:lnTo>
                <a:lnTo>
                  <a:pt x="49746" y="8505"/>
                </a:lnTo>
                <a:lnTo>
                  <a:pt x="40484" y="2282"/>
                </a:lnTo>
                <a:lnTo>
                  <a:pt x="36098" y="1399"/>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96" name="Shape 496"/>
          <p:cNvSpPr/>
          <p:nvPr/>
        </p:nvSpPr>
        <p:spPr>
          <a:xfrm>
            <a:off x="1505037" y="2228593"/>
            <a:ext cx="289" cy="1444"/>
          </a:xfrm>
          <a:custGeom>
            <a:pathLst>
              <a:path extrusionOk="0" h="3175" w="635">
                <a:moveTo>
                  <a:pt x="0" y="0"/>
                </a:moveTo>
                <a:lnTo>
                  <a:pt x="79" y="912"/>
                </a:lnTo>
                <a:lnTo>
                  <a:pt x="206" y="1810"/>
                </a:lnTo>
                <a:lnTo>
                  <a:pt x="372" y="2697"/>
                </a:lnTo>
                <a:lnTo>
                  <a:pt x="96" y="912"/>
                </a:lnTo>
                <a:lnTo>
                  <a:pt x="0"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97" name="Shape 497"/>
          <p:cNvSpPr/>
          <p:nvPr/>
        </p:nvSpPr>
        <p:spPr>
          <a:xfrm>
            <a:off x="1505037" y="2228593"/>
            <a:ext cx="169" cy="1227"/>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98" name="Shape 498"/>
          <p:cNvSpPr/>
          <p:nvPr/>
        </p:nvSpPr>
        <p:spPr>
          <a:xfrm>
            <a:off x="1504984" y="2214723"/>
            <a:ext cx="23972" cy="12997"/>
          </a:xfrm>
          <a:custGeom>
            <a:pathLst>
              <a:path extrusionOk="0" h="28575" w="52704">
                <a:moveTo>
                  <a:pt x="27940" y="0"/>
                </a:moveTo>
                <a:lnTo>
                  <a:pt x="17064" y="2199"/>
                </a:lnTo>
                <a:lnTo>
                  <a:pt x="8183" y="8197"/>
                </a:lnTo>
                <a:lnTo>
                  <a:pt x="2195" y="17093"/>
                </a:lnTo>
                <a:lnTo>
                  <a:pt x="0" y="27986"/>
                </a:lnTo>
                <a:lnTo>
                  <a:pt x="8" y="28306"/>
                </a:lnTo>
                <a:lnTo>
                  <a:pt x="2306" y="17497"/>
                </a:lnTo>
                <a:lnTo>
                  <a:pt x="8354" y="8681"/>
                </a:lnTo>
                <a:lnTo>
                  <a:pt x="17265" y="2743"/>
                </a:lnTo>
                <a:lnTo>
                  <a:pt x="28153" y="567"/>
                </a:lnTo>
                <a:lnTo>
                  <a:pt x="31974" y="567"/>
                </a:lnTo>
                <a:lnTo>
                  <a:pt x="27940" y="0"/>
                </a:lnTo>
                <a:close/>
              </a:path>
              <a:path extrusionOk="0" h="28575" w="52704">
                <a:moveTo>
                  <a:pt x="31974" y="567"/>
                </a:moveTo>
                <a:lnTo>
                  <a:pt x="28153" y="567"/>
                </a:lnTo>
                <a:lnTo>
                  <a:pt x="35786" y="1574"/>
                </a:lnTo>
                <a:lnTo>
                  <a:pt x="42561" y="4453"/>
                </a:lnTo>
                <a:lnTo>
                  <a:pt x="48264" y="8992"/>
                </a:lnTo>
                <a:lnTo>
                  <a:pt x="52678" y="14977"/>
                </a:lnTo>
                <a:lnTo>
                  <a:pt x="48350" y="8880"/>
                </a:lnTo>
                <a:lnTo>
                  <a:pt x="42583" y="4149"/>
                </a:lnTo>
                <a:lnTo>
                  <a:pt x="35679" y="1088"/>
                </a:lnTo>
                <a:lnTo>
                  <a:pt x="31974" y="567"/>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499" name="Shape 499"/>
          <p:cNvSpPr/>
          <p:nvPr/>
        </p:nvSpPr>
        <p:spPr>
          <a:xfrm>
            <a:off x="1504983" y="2214723"/>
            <a:ext cx="23960" cy="12874"/>
          </a:xfrm>
          <a:prstGeom prst="rect">
            <a:avLst/>
          </a:prstGeom>
          <a:blipFill rotWithShape="1">
            <a:blip r:embed="rId1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00" name="Shape 500"/>
          <p:cNvSpPr/>
          <p:nvPr/>
        </p:nvSpPr>
        <p:spPr>
          <a:xfrm>
            <a:off x="1505535" y="2224377"/>
            <a:ext cx="25127" cy="15885"/>
          </a:xfrm>
          <a:custGeom>
            <a:pathLst>
              <a:path extrusionOk="0" h="34925" w="55245">
                <a:moveTo>
                  <a:pt x="24305" y="2779"/>
                </a:moveTo>
                <a:lnTo>
                  <a:pt x="13471" y="6239"/>
                </a:lnTo>
                <a:lnTo>
                  <a:pt x="6140" y="9951"/>
                </a:lnTo>
                <a:lnTo>
                  <a:pt x="1814" y="13114"/>
                </a:lnTo>
                <a:lnTo>
                  <a:pt x="0" y="14927"/>
                </a:lnTo>
                <a:lnTo>
                  <a:pt x="3876" y="22863"/>
                </a:lnTo>
                <a:lnTo>
                  <a:pt x="9948" y="29138"/>
                </a:lnTo>
                <a:lnTo>
                  <a:pt x="17728" y="33263"/>
                </a:lnTo>
                <a:lnTo>
                  <a:pt x="26727" y="34746"/>
                </a:lnTo>
                <a:lnTo>
                  <a:pt x="37603" y="32547"/>
                </a:lnTo>
                <a:lnTo>
                  <a:pt x="46484" y="26549"/>
                </a:lnTo>
                <a:lnTo>
                  <a:pt x="52472" y="17653"/>
                </a:lnTo>
                <a:lnTo>
                  <a:pt x="54130" y="9426"/>
                </a:lnTo>
                <a:lnTo>
                  <a:pt x="25232" y="9426"/>
                </a:lnTo>
                <a:lnTo>
                  <a:pt x="24640" y="8982"/>
                </a:lnTo>
                <a:lnTo>
                  <a:pt x="24389" y="8347"/>
                </a:lnTo>
                <a:lnTo>
                  <a:pt x="23889" y="8043"/>
                </a:lnTo>
                <a:lnTo>
                  <a:pt x="23551" y="7478"/>
                </a:lnTo>
                <a:lnTo>
                  <a:pt x="23551" y="6208"/>
                </a:lnTo>
                <a:lnTo>
                  <a:pt x="23852" y="5669"/>
                </a:lnTo>
                <a:lnTo>
                  <a:pt x="24305" y="5354"/>
                </a:lnTo>
                <a:lnTo>
                  <a:pt x="24305" y="2779"/>
                </a:lnTo>
                <a:close/>
              </a:path>
              <a:path extrusionOk="0" h="34925" w="55245">
                <a:moveTo>
                  <a:pt x="50702" y="0"/>
                </a:moveTo>
                <a:lnTo>
                  <a:pt x="44564" y="69"/>
                </a:lnTo>
                <a:lnTo>
                  <a:pt x="36240" y="698"/>
                </a:lnTo>
                <a:lnTo>
                  <a:pt x="26516" y="2270"/>
                </a:lnTo>
                <a:lnTo>
                  <a:pt x="26516" y="5743"/>
                </a:lnTo>
                <a:lnTo>
                  <a:pt x="26653" y="5960"/>
                </a:lnTo>
                <a:lnTo>
                  <a:pt x="47304" y="5960"/>
                </a:lnTo>
                <a:lnTo>
                  <a:pt x="47304" y="6797"/>
                </a:lnTo>
                <a:lnTo>
                  <a:pt x="48331" y="6797"/>
                </a:lnTo>
                <a:lnTo>
                  <a:pt x="48331" y="8603"/>
                </a:lnTo>
                <a:lnTo>
                  <a:pt x="27326" y="8603"/>
                </a:lnTo>
                <a:lnTo>
                  <a:pt x="27030" y="9096"/>
                </a:lnTo>
                <a:lnTo>
                  <a:pt x="26513" y="9426"/>
                </a:lnTo>
                <a:lnTo>
                  <a:pt x="54130" y="9426"/>
                </a:lnTo>
                <a:lnTo>
                  <a:pt x="54660" y="6797"/>
                </a:lnTo>
                <a:lnTo>
                  <a:pt x="54667" y="4466"/>
                </a:lnTo>
                <a:lnTo>
                  <a:pt x="54386" y="2240"/>
                </a:lnTo>
                <a:lnTo>
                  <a:pt x="53866" y="106"/>
                </a:lnTo>
                <a:lnTo>
                  <a:pt x="50702"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01" name="Shape 501"/>
          <p:cNvSpPr/>
          <p:nvPr/>
        </p:nvSpPr>
        <p:spPr>
          <a:xfrm>
            <a:off x="1505535" y="2224377"/>
            <a:ext cx="24864" cy="15804"/>
          </a:xfrm>
          <a:prstGeom prst="rect">
            <a:avLst/>
          </a:prstGeom>
          <a:blipFill rotWithShape="1">
            <a:blip r:embed="rId2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02" name="Shape 502"/>
          <p:cNvSpPr/>
          <p:nvPr/>
        </p:nvSpPr>
        <p:spPr>
          <a:xfrm>
            <a:off x="1505206" y="2229820"/>
            <a:ext cx="578" cy="1444"/>
          </a:xfrm>
          <a:custGeom>
            <a:pathLst>
              <a:path extrusionOk="0" h="3175" w="1270">
                <a:moveTo>
                  <a:pt x="0" y="0"/>
                </a:moveTo>
                <a:lnTo>
                  <a:pt x="340" y="1995"/>
                </a:lnTo>
                <a:lnTo>
                  <a:pt x="583" y="3133"/>
                </a:lnTo>
                <a:lnTo>
                  <a:pt x="722" y="2961"/>
                </a:lnTo>
                <a:lnTo>
                  <a:pt x="427" y="1995"/>
                </a:lnTo>
                <a:lnTo>
                  <a:pt x="189" y="1006"/>
                </a:lnTo>
                <a:lnTo>
                  <a:pt x="0"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03" name="Shape 503"/>
          <p:cNvSpPr/>
          <p:nvPr/>
        </p:nvSpPr>
        <p:spPr>
          <a:xfrm>
            <a:off x="1528943" y="2221534"/>
            <a:ext cx="1444" cy="3177"/>
          </a:xfrm>
          <a:custGeom>
            <a:pathLst>
              <a:path extrusionOk="0" h="6984" w="3175">
                <a:moveTo>
                  <a:pt x="0" y="0"/>
                </a:moveTo>
                <a:lnTo>
                  <a:pt x="1044" y="1990"/>
                </a:lnTo>
                <a:lnTo>
                  <a:pt x="1857" y="4120"/>
                </a:lnTo>
                <a:lnTo>
                  <a:pt x="2401" y="6357"/>
                </a:lnTo>
                <a:lnTo>
                  <a:pt x="2672" y="6368"/>
                </a:lnTo>
                <a:lnTo>
                  <a:pt x="1996" y="4096"/>
                </a:lnTo>
                <a:lnTo>
                  <a:pt x="1095" y="1968"/>
                </a:lnTo>
                <a:lnTo>
                  <a:pt x="0"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04" name="Shape 504"/>
          <p:cNvSpPr/>
          <p:nvPr/>
        </p:nvSpPr>
        <p:spPr>
          <a:xfrm>
            <a:off x="1528943" y="2221534"/>
            <a:ext cx="1215" cy="2896"/>
          </a:xfrm>
          <a:prstGeom prst="rect">
            <a:avLst/>
          </a:prstGeom>
          <a:blipFill rotWithShape="1">
            <a:blip r:embed="rId2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05" name="Shape 505"/>
          <p:cNvSpPr/>
          <p:nvPr/>
        </p:nvSpPr>
        <p:spPr>
          <a:xfrm>
            <a:off x="1504987" y="2214980"/>
            <a:ext cx="25127" cy="16463"/>
          </a:xfrm>
          <a:custGeom>
            <a:pathLst>
              <a:path extrusionOk="0" h="36194" w="55245">
                <a:moveTo>
                  <a:pt x="28145" y="0"/>
                </a:moveTo>
                <a:lnTo>
                  <a:pt x="17256" y="2176"/>
                </a:lnTo>
                <a:lnTo>
                  <a:pt x="8345" y="8115"/>
                </a:lnTo>
                <a:lnTo>
                  <a:pt x="2298" y="16931"/>
                </a:lnTo>
                <a:lnTo>
                  <a:pt x="0" y="27740"/>
                </a:lnTo>
                <a:lnTo>
                  <a:pt x="45" y="29206"/>
                </a:lnTo>
                <a:lnTo>
                  <a:pt x="1203" y="35587"/>
                </a:lnTo>
                <a:lnTo>
                  <a:pt x="3018" y="33774"/>
                </a:lnTo>
                <a:lnTo>
                  <a:pt x="7344" y="30611"/>
                </a:lnTo>
                <a:lnTo>
                  <a:pt x="14675" y="26900"/>
                </a:lnTo>
                <a:lnTo>
                  <a:pt x="25508" y="23439"/>
                </a:lnTo>
                <a:lnTo>
                  <a:pt x="25508" y="1826"/>
                </a:lnTo>
                <a:lnTo>
                  <a:pt x="37704" y="1826"/>
                </a:lnTo>
                <a:lnTo>
                  <a:pt x="35777" y="1007"/>
                </a:lnTo>
                <a:lnTo>
                  <a:pt x="28145" y="0"/>
                </a:lnTo>
                <a:close/>
              </a:path>
              <a:path extrusionOk="0" h="36194" w="55245">
                <a:moveTo>
                  <a:pt x="37704" y="1826"/>
                </a:moveTo>
                <a:lnTo>
                  <a:pt x="27014" y="1826"/>
                </a:lnTo>
                <a:lnTo>
                  <a:pt x="27016" y="2663"/>
                </a:lnTo>
                <a:lnTo>
                  <a:pt x="27722" y="2663"/>
                </a:lnTo>
                <a:lnTo>
                  <a:pt x="27722" y="22931"/>
                </a:lnTo>
                <a:lnTo>
                  <a:pt x="37445" y="21358"/>
                </a:lnTo>
                <a:lnTo>
                  <a:pt x="45769" y="20729"/>
                </a:lnTo>
                <a:lnTo>
                  <a:pt x="51907" y="20660"/>
                </a:lnTo>
                <a:lnTo>
                  <a:pt x="55046" y="20660"/>
                </a:lnTo>
                <a:lnTo>
                  <a:pt x="54527" y="18529"/>
                </a:lnTo>
                <a:lnTo>
                  <a:pt x="53714" y="16399"/>
                </a:lnTo>
                <a:lnTo>
                  <a:pt x="52670" y="14410"/>
                </a:lnTo>
                <a:lnTo>
                  <a:pt x="48255" y="8425"/>
                </a:lnTo>
                <a:lnTo>
                  <a:pt x="42553" y="3886"/>
                </a:lnTo>
                <a:lnTo>
                  <a:pt x="37704" y="1826"/>
                </a:lnTo>
                <a:close/>
              </a:path>
              <a:path extrusionOk="0" h="36194" w="55245">
                <a:moveTo>
                  <a:pt x="55046" y="20660"/>
                </a:moveTo>
                <a:lnTo>
                  <a:pt x="51907" y="20660"/>
                </a:lnTo>
                <a:lnTo>
                  <a:pt x="55072" y="20766"/>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06" name="Shape 506"/>
          <p:cNvSpPr/>
          <p:nvPr/>
        </p:nvSpPr>
        <p:spPr>
          <a:xfrm>
            <a:off x="1504987" y="2214857"/>
            <a:ext cx="25049" cy="16309"/>
          </a:xfrm>
          <a:prstGeom prst="rect">
            <a:avLst/>
          </a:prstGeom>
          <a:blipFill rotWithShape="1">
            <a:blip r:embed="rId2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07" name="Shape 507"/>
          <p:cNvSpPr/>
          <p:nvPr/>
        </p:nvSpPr>
        <p:spPr>
          <a:xfrm>
            <a:off x="1516628" y="2227910"/>
            <a:ext cx="1444" cy="866"/>
          </a:xfrm>
          <a:custGeom>
            <a:pathLst>
              <a:path extrusionOk="0" h="1905" w="3175">
                <a:moveTo>
                  <a:pt x="0" y="583"/>
                </a:moveTo>
                <a:lnTo>
                  <a:pt x="251" y="1216"/>
                </a:lnTo>
                <a:lnTo>
                  <a:pt x="842" y="1661"/>
                </a:lnTo>
                <a:lnTo>
                  <a:pt x="2124" y="1661"/>
                </a:lnTo>
                <a:lnTo>
                  <a:pt x="2642" y="1331"/>
                </a:lnTo>
                <a:lnTo>
                  <a:pt x="2937" y="838"/>
                </a:lnTo>
                <a:lnTo>
                  <a:pt x="2646" y="838"/>
                </a:lnTo>
                <a:lnTo>
                  <a:pt x="524" y="823"/>
                </a:lnTo>
                <a:lnTo>
                  <a:pt x="243" y="732"/>
                </a:lnTo>
                <a:lnTo>
                  <a:pt x="0" y="583"/>
                </a:lnTo>
                <a:close/>
              </a:path>
              <a:path extrusionOk="0" h="1905" w="3175">
                <a:moveTo>
                  <a:pt x="2646" y="0"/>
                </a:moveTo>
                <a:lnTo>
                  <a:pt x="2228" y="0"/>
                </a:lnTo>
                <a:lnTo>
                  <a:pt x="1933" y="493"/>
                </a:lnTo>
                <a:lnTo>
                  <a:pt x="1416" y="823"/>
                </a:lnTo>
                <a:lnTo>
                  <a:pt x="2646" y="823"/>
                </a:lnTo>
                <a:lnTo>
                  <a:pt x="2646"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08" name="Shape 508"/>
          <p:cNvSpPr/>
          <p:nvPr/>
        </p:nvSpPr>
        <p:spPr>
          <a:xfrm>
            <a:off x="1517964" y="2227469"/>
            <a:ext cx="9820" cy="866"/>
          </a:xfrm>
          <a:custGeom>
            <a:pathLst>
              <a:path extrusionOk="0" h="1905" w="21589">
                <a:moveTo>
                  <a:pt x="21005" y="0"/>
                </a:moveTo>
                <a:lnTo>
                  <a:pt x="19977" y="0"/>
                </a:lnTo>
                <a:lnTo>
                  <a:pt x="19977" y="968"/>
                </a:lnTo>
                <a:lnTo>
                  <a:pt x="250" y="968"/>
                </a:lnTo>
                <a:lnTo>
                  <a:pt x="146" y="1560"/>
                </a:lnTo>
                <a:lnTo>
                  <a:pt x="0" y="1805"/>
                </a:lnTo>
                <a:lnTo>
                  <a:pt x="21005" y="1805"/>
                </a:lnTo>
                <a:lnTo>
                  <a:pt x="21005"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09" name="Shape 509"/>
          <p:cNvSpPr/>
          <p:nvPr/>
        </p:nvSpPr>
        <p:spPr>
          <a:xfrm>
            <a:off x="1517832" y="2227909"/>
            <a:ext cx="289" cy="578"/>
          </a:xfrm>
          <a:custGeom>
            <a:pathLst>
              <a:path extrusionOk="0" h="1269" w="635">
                <a:moveTo>
                  <a:pt x="541" y="0"/>
                </a:moveTo>
                <a:lnTo>
                  <a:pt x="0" y="0"/>
                </a:lnTo>
                <a:lnTo>
                  <a:pt x="0" y="837"/>
                </a:lnTo>
                <a:lnTo>
                  <a:pt x="290" y="837"/>
                </a:lnTo>
                <a:lnTo>
                  <a:pt x="436" y="592"/>
                </a:lnTo>
                <a:lnTo>
                  <a:pt x="541"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10" name="Shape 510"/>
          <p:cNvSpPr/>
          <p:nvPr/>
        </p:nvSpPr>
        <p:spPr>
          <a:xfrm>
            <a:off x="1517274" y="2225410"/>
            <a:ext cx="578" cy="1733"/>
          </a:xfrm>
          <a:custGeom>
            <a:pathLst>
              <a:path extrusionOk="0" h="3809" w="1270">
                <a:moveTo>
                  <a:pt x="707" y="0"/>
                </a:moveTo>
                <a:lnTo>
                  <a:pt x="0" y="158"/>
                </a:lnTo>
                <a:lnTo>
                  <a:pt x="0" y="2916"/>
                </a:lnTo>
                <a:lnTo>
                  <a:pt x="282" y="3031"/>
                </a:lnTo>
                <a:lnTo>
                  <a:pt x="522" y="3225"/>
                </a:lnTo>
                <a:lnTo>
                  <a:pt x="707" y="3472"/>
                </a:lnTo>
                <a:lnTo>
                  <a:pt x="707"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11" name="Shape 511"/>
          <p:cNvSpPr/>
          <p:nvPr/>
        </p:nvSpPr>
        <p:spPr>
          <a:xfrm>
            <a:off x="1517274" y="2216192"/>
            <a:ext cx="578" cy="9531"/>
          </a:xfrm>
          <a:custGeom>
            <a:pathLst>
              <a:path extrusionOk="0" h="20955" w="1270">
                <a:moveTo>
                  <a:pt x="707" y="0"/>
                </a:moveTo>
                <a:lnTo>
                  <a:pt x="2" y="0"/>
                </a:lnTo>
                <a:lnTo>
                  <a:pt x="0" y="20425"/>
                </a:lnTo>
                <a:lnTo>
                  <a:pt x="707" y="20267"/>
                </a:lnTo>
                <a:lnTo>
                  <a:pt x="707"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12" name="Shape 512"/>
          <p:cNvSpPr/>
          <p:nvPr/>
        </p:nvSpPr>
        <p:spPr>
          <a:xfrm>
            <a:off x="1517596" y="2226989"/>
            <a:ext cx="289" cy="289"/>
          </a:xfrm>
          <a:custGeom>
            <a:pathLst>
              <a:path extrusionOk="0" h="634" w="635">
                <a:moveTo>
                  <a:pt x="0" y="0"/>
                </a:moveTo>
                <a:lnTo>
                  <a:pt x="0" y="216"/>
                </a:lnTo>
                <a:lnTo>
                  <a:pt x="137" y="216"/>
                </a:lnTo>
                <a:lnTo>
                  <a:pt x="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13" name="Shape 513"/>
          <p:cNvSpPr/>
          <p:nvPr/>
        </p:nvSpPr>
        <p:spPr>
          <a:xfrm>
            <a:off x="1516247" y="2226813"/>
            <a:ext cx="866" cy="1444"/>
          </a:xfrm>
          <a:custGeom>
            <a:pathLst>
              <a:path extrusionOk="0" h="3175" w="1904">
                <a:moveTo>
                  <a:pt x="753" y="0"/>
                </a:moveTo>
                <a:lnTo>
                  <a:pt x="300" y="315"/>
                </a:lnTo>
                <a:lnTo>
                  <a:pt x="10" y="837"/>
                </a:lnTo>
                <a:lnTo>
                  <a:pt x="0" y="2125"/>
                </a:lnTo>
                <a:lnTo>
                  <a:pt x="338" y="2689"/>
                </a:lnTo>
                <a:lnTo>
                  <a:pt x="837" y="2993"/>
                </a:lnTo>
                <a:lnTo>
                  <a:pt x="734" y="2689"/>
                </a:lnTo>
                <a:lnTo>
                  <a:pt x="707" y="1692"/>
                </a:lnTo>
                <a:lnTo>
                  <a:pt x="1008" y="1151"/>
                </a:lnTo>
                <a:lnTo>
                  <a:pt x="1436" y="855"/>
                </a:lnTo>
                <a:lnTo>
                  <a:pt x="1462" y="207"/>
                </a:lnTo>
                <a:lnTo>
                  <a:pt x="753" y="207"/>
                </a:lnTo>
                <a:lnTo>
                  <a:pt x="753"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14" name="Shape 514"/>
          <p:cNvSpPr/>
          <p:nvPr/>
        </p:nvSpPr>
        <p:spPr>
          <a:xfrm>
            <a:off x="1516535" y="2227135"/>
            <a:ext cx="1155" cy="1155"/>
          </a:xfrm>
          <a:custGeom>
            <a:pathLst>
              <a:path extrusionOk="0" h="2540" w="2539">
                <a:moveTo>
                  <a:pt x="824" y="0"/>
                </a:moveTo>
                <a:lnTo>
                  <a:pt x="370" y="315"/>
                </a:lnTo>
                <a:lnTo>
                  <a:pt x="0" y="965"/>
                </a:lnTo>
                <a:lnTo>
                  <a:pt x="66" y="2206"/>
                </a:lnTo>
                <a:lnTo>
                  <a:pt x="309" y="2356"/>
                </a:lnTo>
                <a:lnTo>
                  <a:pt x="726" y="2525"/>
                </a:lnTo>
                <a:lnTo>
                  <a:pt x="1622" y="2525"/>
                </a:lnTo>
                <a:lnTo>
                  <a:pt x="2137" y="2196"/>
                </a:lnTo>
                <a:lnTo>
                  <a:pt x="2432" y="1702"/>
                </a:lnTo>
                <a:lnTo>
                  <a:pt x="2247" y="1635"/>
                </a:lnTo>
                <a:lnTo>
                  <a:pt x="2221" y="292"/>
                </a:lnTo>
                <a:lnTo>
                  <a:pt x="824" y="292"/>
                </a:lnTo>
                <a:lnTo>
                  <a:pt x="824" y="0"/>
                </a:lnTo>
                <a:close/>
              </a:path>
              <a:path extrusionOk="0" h="2540" w="2539">
                <a:moveTo>
                  <a:pt x="2221" y="266"/>
                </a:moveTo>
                <a:lnTo>
                  <a:pt x="824" y="292"/>
                </a:lnTo>
                <a:lnTo>
                  <a:pt x="2221" y="292"/>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15" name="Shape 515"/>
          <p:cNvSpPr/>
          <p:nvPr/>
        </p:nvSpPr>
        <p:spPr>
          <a:xfrm>
            <a:off x="1516869" y="2226736"/>
            <a:ext cx="866" cy="578"/>
          </a:xfrm>
          <a:custGeom>
            <a:pathLst>
              <a:path extrusionOk="0" h="1269" w="1904">
                <a:moveTo>
                  <a:pt x="0" y="357"/>
                </a:moveTo>
                <a:lnTo>
                  <a:pt x="39" y="1008"/>
                </a:lnTo>
                <a:lnTo>
                  <a:pt x="301" y="826"/>
                </a:lnTo>
                <a:lnTo>
                  <a:pt x="669" y="714"/>
                </a:lnTo>
                <a:lnTo>
                  <a:pt x="1601" y="714"/>
                </a:lnTo>
                <a:lnTo>
                  <a:pt x="1601" y="555"/>
                </a:lnTo>
                <a:lnTo>
                  <a:pt x="1465" y="374"/>
                </a:lnTo>
                <a:lnTo>
                  <a:pt x="0" y="357"/>
                </a:lnTo>
                <a:close/>
              </a:path>
              <a:path extrusionOk="0" h="1269" w="1904">
                <a:moveTo>
                  <a:pt x="1601" y="714"/>
                </a:moveTo>
                <a:lnTo>
                  <a:pt x="1146" y="714"/>
                </a:lnTo>
                <a:lnTo>
                  <a:pt x="1412" y="773"/>
                </a:lnTo>
                <a:lnTo>
                  <a:pt x="1601" y="772"/>
                </a:lnTo>
                <a:close/>
              </a:path>
              <a:path extrusionOk="0" h="1269" w="1904">
                <a:moveTo>
                  <a:pt x="892" y="0"/>
                </a:moveTo>
                <a:lnTo>
                  <a:pt x="892" y="374"/>
                </a:lnTo>
                <a:lnTo>
                  <a:pt x="1465" y="374"/>
                </a:lnTo>
                <a:lnTo>
                  <a:pt x="1175" y="113"/>
                </a:lnTo>
                <a:lnTo>
                  <a:pt x="892"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16" name="Shape 516"/>
          <p:cNvSpPr/>
          <p:nvPr/>
        </p:nvSpPr>
        <p:spPr>
          <a:xfrm>
            <a:off x="1516888" y="2227026"/>
            <a:ext cx="866" cy="289"/>
          </a:xfrm>
          <a:custGeom>
            <a:pathLst>
              <a:path extrusionOk="0" h="634" w="1904">
                <a:moveTo>
                  <a:pt x="1108" y="0"/>
                </a:moveTo>
                <a:lnTo>
                  <a:pt x="630" y="0"/>
                </a:lnTo>
                <a:lnTo>
                  <a:pt x="263" y="132"/>
                </a:lnTo>
                <a:lnTo>
                  <a:pt x="10" y="279"/>
                </a:lnTo>
                <a:lnTo>
                  <a:pt x="0" y="575"/>
                </a:lnTo>
                <a:lnTo>
                  <a:pt x="1368" y="575"/>
                </a:lnTo>
                <a:lnTo>
                  <a:pt x="1446" y="132"/>
                </a:lnTo>
                <a:lnTo>
                  <a:pt x="1315" y="97"/>
                </a:lnTo>
                <a:lnTo>
                  <a:pt x="1108"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17" name="Shape 517"/>
          <p:cNvSpPr/>
          <p:nvPr/>
        </p:nvSpPr>
        <p:spPr>
          <a:xfrm>
            <a:off x="1517658" y="2227088"/>
            <a:ext cx="9531" cy="578"/>
          </a:xfrm>
          <a:custGeom>
            <a:pathLst>
              <a:path extrusionOk="0" h="1269" w="20954">
                <a:moveTo>
                  <a:pt x="20649" y="0"/>
                </a:moveTo>
                <a:lnTo>
                  <a:pt x="0" y="0"/>
                </a:lnTo>
                <a:lnTo>
                  <a:pt x="93" y="182"/>
                </a:lnTo>
                <a:lnTo>
                  <a:pt x="250" y="277"/>
                </a:lnTo>
                <a:lnTo>
                  <a:pt x="391" y="399"/>
                </a:lnTo>
                <a:lnTo>
                  <a:pt x="510" y="542"/>
                </a:lnTo>
                <a:lnTo>
                  <a:pt x="20372" y="542"/>
                </a:lnTo>
                <a:lnTo>
                  <a:pt x="20372" y="837"/>
                </a:lnTo>
                <a:lnTo>
                  <a:pt x="20649" y="837"/>
                </a:lnTo>
                <a:lnTo>
                  <a:pt x="20649"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18" name="Shape 518"/>
          <p:cNvSpPr/>
          <p:nvPr/>
        </p:nvSpPr>
        <p:spPr>
          <a:xfrm>
            <a:off x="1517701" y="2227172"/>
            <a:ext cx="289" cy="289"/>
          </a:xfrm>
          <a:custGeom>
            <a:pathLst>
              <a:path extrusionOk="0" h="634" w="635">
                <a:moveTo>
                  <a:pt x="0" y="0"/>
                </a:moveTo>
                <a:lnTo>
                  <a:pt x="98" y="359"/>
                </a:lnTo>
                <a:lnTo>
                  <a:pt x="417" y="359"/>
                </a:lnTo>
                <a:lnTo>
                  <a:pt x="297" y="216"/>
                </a:lnTo>
                <a:lnTo>
                  <a:pt x="156" y="95"/>
                </a:lnTo>
                <a:lnTo>
                  <a:pt x="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19" name="Shape 519"/>
          <p:cNvSpPr/>
          <p:nvPr/>
        </p:nvSpPr>
        <p:spPr>
          <a:xfrm>
            <a:off x="1517641" y="2227492"/>
            <a:ext cx="289" cy="578"/>
          </a:xfrm>
          <a:custGeom>
            <a:pathLst>
              <a:path extrusionOk="0" h="1269" w="635">
                <a:moveTo>
                  <a:pt x="418" y="0"/>
                </a:moveTo>
                <a:lnTo>
                  <a:pt x="259" y="0"/>
                </a:lnTo>
                <a:lnTo>
                  <a:pt x="159" y="650"/>
                </a:lnTo>
                <a:lnTo>
                  <a:pt x="0" y="916"/>
                </a:lnTo>
                <a:lnTo>
                  <a:pt x="418" y="916"/>
                </a:lnTo>
                <a:lnTo>
                  <a:pt x="418"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20" name="Shape 520"/>
          <p:cNvSpPr/>
          <p:nvPr/>
        </p:nvSpPr>
        <p:spPr>
          <a:xfrm>
            <a:off x="1517993" y="2227469"/>
            <a:ext cx="9242" cy="578"/>
          </a:xfrm>
          <a:custGeom>
            <a:pathLst>
              <a:path extrusionOk="0" h="1269" w="20320">
                <a:moveTo>
                  <a:pt x="19914" y="0"/>
                </a:moveTo>
                <a:lnTo>
                  <a:pt x="19637" y="0"/>
                </a:lnTo>
                <a:lnTo>
                  <a:pt x="0" y="52"/>
                </a:lnTo>
                <a:lnTo>
                  <a:pt x="122" y="296"/>
                </a:lnTo>
                <a:lnTo>
                  <a:pt x="187" y="968"/>
                </a:lnTo>
                <a:lnTo>
                  <a:pt x="19914" y="968"/>
                </a:lnTo>
                <a:lnTo>
                  <a:pt x="19914"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21" name="Shape 521"/>
          <p:cNvSpPr/>
          <p:nvPr/>
        </p:nvSpPr>
        <p:spPr>
          <a:xfrm>
            <a:off x="1517832" y="2227492"/>
            <a:ext cx="289" cy="578"/>
          </a:xfrm>
          <a:custGeom>
            <a:pathLst>
              <a:path extrusionOk="0" h="1269" w="635">
                <a:moveTo>
                  <a:pt x="353" y="0"/>
                </a:moveTo>
                <a:lnTo>
                  <a:pt x="0" y="0"/>
                </a:lnTo>
                <a:lnTo>
                  <a:pt x="0" y="916"/>
                </a:lnTo>
                <a:lnTo>
                  <a:pt x="541" y="916"/>
                </a:lnTo>
                <a:lnTo>
                  <a:pt x="476" y="243"/>
                </a:lnTo>
                <a:lnTo>
                  <a:pt x="353"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22" name="Shape 522"/>
          <p:cNvSpPr/>
          <p:nvPr/>
        </p:nvSpPr>
        <p:spPr>
          <a:xfrm>
            <a:off x="1517596" y="2227088"/>
            <a:ext cx="289" cy="289"/>
          </a:xfrm>
          <a:custGeom>
            <a:pathLst>
              <a:path extrusionOk="0" h="634" w="635">
                <a:moveTo>
                  <a:pt x="0" y="63"/>
                </a:moveTo>
                <a:lnTo>
                  <a:pt x="230" y="183"/>
                </a:lnTo>
                <a:lnTo>
                  <a:pt x="137" y="0"/>
                </a:lnTo>
                <a:lnTo>
                  <a:pt x="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23" name="Shape 523"/>
          <p:cNvSpPr/>
          <p:nvPr/>
        </p:nvSpPr>
        <p:spPr>
          <a:xfrm>
            <a:off x="1517510" y="2227117"/>
            <a:ext cx="289" cy="866"/>
          </a:xfrm>
          <a:custGeom>
            <a:pathLst>
              <a:path extrusionOk="0" h="1905" w="635">
                <a:moveTo>
                  <a:pt x="190" y="0"/>
                </a:moveTo>
                <a:lnTo>
                  <a:pt x="190" y="376"/>
                </a:lnTo>
                <a:lnTo>
                  <a:pt x="0" y="376"/>
                </a:lnTo>
                <a:lnTo>
                  <a:pt x="0" y="1742"/>
                </a:lnTo>
                <a:lnTo>
                  <a:pt x="289" y="1742"/>
                </a:lnTo>
                <a:lnTo>
                  <a:pt x="449" y="1475"/>
                </a:lnTo>
                <a:lnTo>
                  <a:pt x="458" y="825"/>
                </a:lnTo>
                <a:lnTo>
                  <a:pt x="519" y="479"/>
                </a:lnTo>
                <a:lnTo>
                  <a:pt x="420" y="120"/>
                </a:lnTo>
                <a:lnTo>
                  <a:pt x="19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24" name="Shape 524"/>
          <p:cNvSpPr/>
          <p:nvPr/>
        </p:nvSpPr>
        <p:spPr>
          <a:xfrm>
            <a:off x="1517510" y="2227088"/>
            <a:ext cx="289" cy="289"/>
          </a:xfrm>
          <a:custGeom>
            <a:pathLst>
              <a:path extrusionOk="0" h="634" w="635">
                <a:moveTo>
                  <a:pt x="189" y="0"/>
                </a:moveTo>
                <a:lnTo>
                  <a:pt x="0" y="0"/>
                </a:lnTo>
                <a:lnTo>
                  <a:pt x="189" y="63"/>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25" name="Shape 525"/>
          <p:cNvSpPr/>
          <p:nvPr/>
        </p:nvSpPr>
        <p:spPr>
          <a:xfrm>
            <a:off x="1517510" y="2227089"/>
            <a:ext cx="289" cy="289"/>
          </a:xfrm>
          <a:custGeom>
            <a:pathLst>
              <a:path extrusionOk="0" h="634" w="635">
                <a:moveTo>
                  <a:pt x="189" y="436"/>
                </a:moveTo>
                <a:lnTo>
                  <a:pt x="189" y="61"/>
                </a:lnTo>
                <a:lnTo>
                  <a:pt x="0" y="0"/>
                </a:lnTo>
                <a:lnTo>
                  <a:pt x="0" y="437"/>
                </a:lnTo>
                <a:lnTo>
                  <a:pt x="189" y="437"/>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26" name="Shape 526"/>
          <p:cNvSpPr/>
          <p:nvPr/>
        </p:nvSpPr>
        <p:spPr>
          <a:xfrm>
            <a:off x="1516589" y="2225610"/>
            <a:ext cx="289" cy="1444"/>
          </a:xfrm>
          <a:custGeom>
            <a:pathLst>
              <a:path extrusionOk="0" h="3175" w="635">
                <a:moveTo>
                  <a:pt x="288" y="0"/>
                </a:moveTo>
                <a:lnTo>
                  <a:pt x="0" y="69"/>
                </a:lnTo>
                <a:lnTo>
                  <a:pt x="0" y="2645"/>
                </a:lnTo>
                <a:lnTo>
                  <a:pt x="169" y="2527"/>
                </a:lnTo>
                <a:lnTo>
                  <a:pt x="359" y="2441"/>
                </a:lnTo>
                <a:lnTo>
                  <a:pt x="558" y="2395"/>
                </a:lnTo>
                <a:lnTo>
                  <a:pt x="288" y="2395"/>
                </a:lnTo>
                <a:lnTo>
                  <a:pt x="288"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27" name="Shape 527"/>
          <p:cNvSpPr/>
          <p:nvPr/>
        </p:nvSpPr>
        <p:spPr>
          <a:xfrm>
            <a:off x="1516878" y="2225563"/>
            <a:ext cx="289" cy="1155"/>
          </a:xfrm>
          <a:custGeom>
            <a:pathLst>
              <a:path extrusionOk="0" h="2540" w="635">
                <a:moveTo>
                  <a:pt x="0" y="18"/>
                </a:moveTo>
                <a:lnTo>
                  <a:pt x="0" y="2487"/>
                </a:lnTo>
                <a:lnTo>
                  <a:pt x="73"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28" name="Shape 528"/>
          <p:cNvSpPr/>
          <p:nvPr/>
        </p:nvSpPr>
        <p:spPr>
          <a:xfrm>
            <a:off x="1516589" y="2225599"/>
            <a:ext cx="289" cy="289"/>
          </a:xfrm>
          <a:custGeom>
            <a:pathLst>
              <a:path extrusionOk="0" h="634" w="635">
                <a:moveTo>
                  <a:pt x="288" y="0"/>
                </a:moveTo>
                <a:lnTo>
                  <a:pt x="0" y="66"/>
                </a:lnTo>
                <a:lnTo>
                  <a:pt x="288" y="22"/>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29" name="Shape 529"/>
          <p:cNvSpPr/>
          <p:nvPr/>
        </p:nvSpPr>
        <p:spPr>
          <a:xfrm>
            <a:off x="1516590" y="2215811"/>
            <a:ext cx="866" cy="289"/>
          </a:xfrm>
          <a:custGeom>
            <a:pathLst>
              <a:path extrusionOk="0" h="634" w="1904">
                <a:moveTo>
                  <a:pt x="0" y="106"/>
                </a:moveTo>
                <a:lnTo>
                  <a:pt x="1505" y="106"/>
                </a:lnTo>
                <a:lnTo>
                  <a:pt x="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30" name="Shape 530"/>
          <p:cNvSpPr/>
          <p:nvPr/>
        </p:nvSpPr>
        <p:spPr>
          <a:xfrm>
            <a:off x="1516878" y="2225555"/>
            <a:ext cx="289" cy="289"/>
          </a:xfrm>
          <a:custGeom>
            <a:pathLst>
              <a:path extrusionOk="0" h="634" w="635">
                <a:moveTo>
                  <a:pt x="73" y="18"/>
                </a:move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31" name="Shape 531"/>
          <p:cNvSpPr/>
          <p:nvPr/>
        </p:nvSpPr>
        <p:spPr>
          <a:xfrm>
            <a:off x="1516886" y="2225483"/>
            <a:ext cx="578" cy="1444"/>
          </a:xfrm>
          <a:custGeom>
            <a:pathLst>
              <a:path extrusionOk="0" h="3175" w="1270">
                <a:moveTo>
                  <a:pt x="853" y="2635"/>
                </a:moveTo>
                <a:lnTo>
                  <a:pt x="468" y="2635"/>
                </a:lnTo>
                <a:lnTo>
                  <a:pt x="667" y="2681"/>
                </a:lnTo>
                <a:lnTo>
                  <a:pt x="853" y="2757"/>
                </a:lnTo>
                <a:close/>
              </a:path>
              <a:path extrusionOk="0" h="3175" w="1270">
                <a:moveTo>
                  <a:pt x="853" y="0"/>
                </a:moveTo>
                <a:lnTo>
                  <a:pt x="112" y="164"/>
                </a:lnTo>
                <a:lnTo>
                  <a:pt x="0" y="2662"/>
                </a:lnTo>
                <a:lnTo>
                  <a:pt x="189" y="2635"/>
                </a:lnTo>
                <a:lnTo>
                  <a:pt x="853" y="2635"/>
                </a:lnTo>
                <a:lnTo>
                  <a:pt x="853"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32" name="Shape 532"/>
          <p:cNvSpPr/>
          <p:nvPr/>
        </p:nvSpPr>
        <p:spPr>
          <a:xfrm>
            <a:off x="1516912" y="2225470"/>
            <a:ext cx="578" cy="289"/>
          </a:xfrm>
          <a:custGeom>
            <a:pathLst>
              <a:path extrusionOk="0" h="634" w="1270">
                <a:moveTo>
                  <a:pt x="0" y="204"/>
                </a:moveTo>
                <a:lnTo>
                  <a:pt x="796" y="26"/>
                </a:lnTo>
                <a:lnTo>
                  <a:pt x="0" y="186"/>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33" name="Shape 533"/>
          <p:cNvSpPr/>
          <p:nvPr/>
        </p:nvSpPr>
        <p:spPr>
          <a:xfrm>
            <a:off x="1516541" y="2226692"/>
            <a:ext cx="578" cy="289"/>
          </a:xfrm>
          <a:custGeom>
            <a:pathLst>
              <a:path extrusionOk="0" h="634" w="1270">
                <a:moveTo>
                  <a:pt x="814" y="0"/>
                </a:moveTo>
                <a:lnTo>
                  <a:pt x="465" y="63"/>
                </a:lnTo>
                <a:lnTo>
                  <a:pt x="295" y="63"/>
                </a:lnTo>
                <a:lnTo>
                  <a:pt x="146" y="165"/>
                </a:lnTo>
                <a:lnTo>
                  <a:pt x="0" y="591"/>
                </a:lnTo>
                <a:lnTo>
                  <a:pt x="824" y="591"/>
                </a:lnTo>
                <a:lnTo>
                  <a:pt x="815" y="63"/>
                </a:lnTo>
                <a:lnTo>
                  <a:pt x="316" y="48"/>
                </a:lnTo>
                <a:lnTo>
                  <a:pt x="815" y="48"/>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34" name="Shape 534"/>
          <p:cNvSpPr/>
          <p:nvPr/>
        </p:nvSpPr>
        <p:spPr>
          <a:xfrm>
            <a:off x="1516850" y="2226663"/>
            <a:ext cx="578" cy="578"/>
          </a:xfrm>
          <a:custGeom>
            <a:pathLst>
              <a:path extrusionOk="0" h="1269" w="1270">
                <a:moveTo>
                  <a:pt x="542" y="0"/>
                </a:moveTo>
                <a:lnTo>
                  <a:pt x="263" y="0"/>
                </a:lnTo>
                <a:lnTo>
                  <a:pt x="69" y="113"/>
                </a:lnTo>
                <a:lnTo>
                  <a:pt x="0" y="744"/>
                </a:lnTo>
                <a:lnTo>
                  <a:pt x="930" y="651"/>
                </a:lnTo>
                <a:lnTo>
                  <a:pt x="863" y="52"/>
                </a:lnTo>
                <a:lnTo>
                  <a:pt x="542"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35" name="Shape 535"/>
          <p:cNvSpPr/>
          <p:nvPr/>
        </p:nvSpPr>
        <p:spPr>
          <a:xfrm>
            <a:off x="1517891" y="2227335"/>
            <a:ext cx="9242" cy="289"/>
          </a:xfrm>
          <a:custGeom>
            <a:pathLst>
              <a:path extrusionOk="0" h="634" w="20320">
                <a:moveTo>
                  <a:pt x="19862" y="294"/>
                </a:moveTo>
                <a:lnTo>
                  <a:pt x="19862" y="0"/>
                </a:lnTo>
                <a:lnTo>
                  <a:pt x="0" y="0"/>
                </a:lnTo>
                <a:lnTo>
                  <a:pt x="198" y="294"/>
                </a:lnTo>
                <a:lnTo>
                  <a:pt x="19862" y="294"/>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36" name="Shape 536"/>
          <p:cNvSpPr/>
          <p:nvPr/>
        </p:nvSpPr>
        <p:spPr>
          <a:xfrm>
            <a:off x="1517746" y="2227334"/>
            <a:ext cx="289" cy="289"/>
          </a:xfrm>
          <a:custGeom>
            <a:pathLst>
              <a:path extrusionOk="0" h="634" w="635">
                <a:moveTo>
                  <a:pt x="317" y="0"/>
                </a:moveTo>
                <a:lnTo>
                  <a:pt x="0" y="0"/>
                </a:lnTo>
                <a:lnTo>
                  <a:pt x="28" y="347"/>
                </a:lnTo>
                <a:lnTo>
                  <a:pt x="188" y="347"/>
                </a:lnTo>
                <a:lnTo>
                  <a:pt x="516" y="296"/>
                </a:lnTo>
                <a:lnTo>
                  <a:pt x="317"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37" name="Shape 537"/>
          <p:cNvSpPr/>
          <p:nvPr/>
        </p:nvSpPr>
        <p:spPr>
          <a:xfrm>
            <a:off x="1517981" y="2227469"/>
            <a:ext cx="8953" cy="289"/>
          </a:xfrm>
          <a:custGeom>
            <a:pathLst>
              <a:path extrusionOk="0" h="634" w="19685">
                <a:moveTo>
                  <a:pt x="26" y="52"/>
                </a:moveTo>
                <a:lnTo>
                  <a:pt x="19663" y="52"/>
                </a:lnTo>
                <a:lnTo>
                  <a:pt x="0"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38" name="Shape 538"/>
          <p:cNvSpPr/>
          <p:nvPr/>
        </p:nvSpPr>
        <p:spPr>
          <a:xfrm>
            <a:off x="1517832" y="2227469"/>
            <a:ext cx="289" cy="289"/>
          </a:xfrm>
          <a:custGeom>
            <a:pathLst>
              <a:path extrusionOk="0" h="634" w="635">
                <a:moveTo>
                  <a:pt x="0" y="0"/>
                </a:moveTo>
                <a:lnTo>
                  <a:pt x="353" y="52"/>
                </a:lnTo>
                <a:lnTo>
                  <a:pt x="0"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39" name="Shape 539"/>
          <p:cNvSpPr/>
          <p:nvPr/>
        </p:nvSpPr>
        <p:spPr>
          <a:xfrm>
            <a:off x="1517718" y="2227335"/>
            <a:ext cx="289" cy="289"/>
          </a:xfrm>
          <a:custGeom>
            <a:pathLst>
              <a:path extrusionOk="0" h="634" w="635">
                <a:moveTo>
                  <a:pt x="61" y="0"/>
                </a:moveTo>
                <a:lnTo>
                  <a:pt x="0" y="345"/>
                </a:lnTo>
                <a:lnTo>
                  <a:pt x="61"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40" name="Shape 540"/>
          <p:cNvSpPr/>
          <p:nvPr/>
        </p:nvSpPr>
        <p:spPr>
          <a:xfrm>
            <a:off x="1516720" y="2225629"/>
            <a:ext cx="289" cy="1155"/>
          </a:xfrm>
          <a:custGeom>
            <a:pathLst>
              <a:path extrusionOk="0" h="2540" w="635">
                <a:moveTo>
                  <a:pt x="0" y="0"/>
                </a:moveTo>
                <a:lnTo>
                  <a:pt x="0" y="2352"/>
                </a:lnTo>
                <a:lnTo>
                  <a:pt x="275" y="2352"/>
                </a:lnTo>
                <a:lnTo>
                  <a:pt x="347" y="0"/>
                </a:lnTo>
                <a:lnTo>
                  <a:pt x="0"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41" name="Shape 541"/>
          <p:cNvSpPr/>
          <p:nvPr/>
        </p:nvSpPr>
        <p:spPr>
          <a:xfrm>
            <a:off x="1517274" y="2216192"/>
            <a:ext cx="289" cy="9531"/>
          </a:xfrm>
          <a:custGeom>
            <a:pathLst>
              <a:path extrusionOk="0" h="20955" w="635">
                <a:moveTo>
                  <a:pt x="0" y="20398"/>
                </a:moveTo>
                <a:lnTo>
                  <a:pt x="2" y="0"/>
                </a:lnTo>
                <a:lnTo>
                  <a:pt x="0" y="20398"/>
                </a:lnTo>
                <a:close/>
              </a:path>
            </a:pathLst>
          </a:custGeom>
          <a:solidFill>
            <a:srgbClr val="68686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42" name="Shape 542"/>
          <p:cNvSpPr/>
          <p:nvPr/>
        </p:nvSpPr>
        <p:spPr>
          <a:xfrm>
            <a:off x="1516590" y="2215816"/>
            <a:ext cx="866" cy="9820"/>
          </a:xfrm>
          <a:custGeom>
            <a:pathLst>
              <a:path extrusionOk="0" h="21590" w="1904">
                <a:moveTo>
                  <a:pt x="1503" y="0"/>
                </a:moveTo>
                <a:lnTo>
                  <a:pt x="14" y="0"/>
                </a:lnTo>
                <a:lnTo>
                  <a:pt x="0" y="21575"/>
                </a:lnTo>
                <a:lnTo>
                  <a:pt x="288" y="21508"/>
                </a:lnTo>
                <a:lnTo>
                  <a:pt x="288" y="276"/>
                </a:lnTo>
                <a:lnTo>
                  <a:pt x="1503" y="276"/>
                </a:lnTo>
                <a:lnTo>
                  <a:pt x="1503" y="0"/>
                </a:lnTo>
                <a:close/>
              </a:path>
              <a:path extrusionOk="0" h="21590" w="1904">
                <a:moveTo>
                  <a:pt x="1503" y="276"/>
                </a:moveTo>
                <a:lnTo>
                  <a:pt x="635" y="276"/>
                </a:lnTo>
                <a:lnTo>
                  <a:pt x="635" y="21427"/>
                </a:lnTo>
                <a:lnTo>
                  <a:pt x="709" y="825"/>
                </a:lnTo>
                <a:lnTo>
                  <a:pt x="1505" y="825"/>
                </a:lnTo>
                <a:lnTo>
                  <a:pt x="1503" y="276"/>
                </a:lnTo>
                <a:close/>
              </a:path>
            </a:pathLst>
          </a:custGeom>
          <a:solidFill>
            <a:srgbClr val="4B4B4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43" name="Shape 543"/>
          <p:cNvSpPr/>
          <p:nvPr/>
        </p:nvSpPr>
        <p:spPr>
          <a:xfrm>
            <a:off x="1516886" y="2215809"/>
            <a:ext cx="578" cy="9820"/>
          </a:xfrm>
          <a:custGeom>
            <a:pathLst>
              <a:path extrusionOk="0" h="21590" w="1270">
                <a:moveTo>
                  <a:pt x="46" y="22"/>
                </a:moveTo>
                <a:lnTo>
                  <a:pt x="0" y="21459"/>
                </a:lnTo>
                <a:lnTo>
                  <a:pt x="853" y="21235"/>
                </a:lnTo>
                <a:lnTo>
                  <a:pt x="850" y="0"/>
                </a:lnTo>
                <a:lnTo>
                  <a:pt x="46" y="22"/>
                </a:lnTo>
                <a:close/>
              </a:path>
            </a:pathLst>
          </a:custGeom>
          <a:solidFill>
            <a:srgbClr val="4B4B4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44" name="Shape 544"/>
          <p:cNvSpPr/>
          <p:nvPr/>
        </p:nvSpPr>
        <p:spPr>
          <a:xfrm>
            <a:off x="1516720" y="2215942"/>
            <a:ext cx="289" cy="289"/>
          </a:xfrm>
          <a:custGeom>
            <a:pathLst>
              <a:path extrusionOk="0" h="634" w="635">
                <a:moveTo>
                  <a:pt x="0" y="57"/>
                </a:moveTo>
                <a:lnTo>
                  <a:pt x="346" y="57"/>
                </a:lnTo>
                <a:lnTo>
                  <a:pt x="0" y="0"/>
                </a:lnTo>
                <a:close/>
              </a:path>
            </a:pathLst>
          </a:custGeom>
          <a:solidFill>
            <a:srgbClr val="68686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45" name="Shape 545"/>
          <p:cNvSpPr/>
          <p:nvPr/>
        </p:nvSpPr>
        <p:spPr>
          <a:xfrm>
            <a:off x="1516798" y="2215807"/>
            <a:ext cx="0" cy="10109"/>
          </a:xfrm>
          <a:custGeom>
            <a:pathLst>
              <a:path extrusionOk="0" h="22225" w="120000">
                <a:moveTo>
                  <a:pt x="0" y="21596"/>
                </a:moveTo>
                <a:lnTo>
                  <a:pt x="0" y="0"/>
                </a:lnTo>
                <a:lnTo>
                  <a:pt x="0" y="21596"/>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46" name="Shape 546"/>
          <p:cNvSpPr/>
          <p:nvPr/>
        </p:nvSpPr>
        <p:spPr>
          <a:xfrm>
            <a:off x="1501739" y="2211898"/>
            <a:ext cx="31192" cy="30904"/>
          </a:xfrm>
          <a:custGeom>
            <a:pathLst>
              <a:path extrusionOk="0" h="67944" w="68579">
                <a:moveTo>
                  <a:pt x="34082" y="0"/>
                </a:moveTo>
                <a:lnTo>
                  <a:pt x="20816" y="2669"/>
                </a:lnTo>
                <a:lnTo>
                  <a:pt x="9982" y="9948"/>
                </a:lnTo>
                <a:lnTo>
                  <a:pt x="2678" y="20745"/>
                </a:lnTo>
                <a:lnTo>
                  <a:pt x="0" y="33966"/>
                </a:lnTo>
                <a:lnTo>
                  <a:pt x="2678" y="47186"/>
                </a:lnTo>
                <a:lnTo>
                  <a:pt x="9982" y="57982"/>
                </a:lnTo>
                <a:lnTo>
                  <a:pt x="20816" y="65261"/>
                </a:lnTo>
                <a:lnTo>
                  <a:pt x="34082" y="67930"/>
                </a:lnTo>
                <a:lnTo>
                  <a:pt x="47349" y="65261"/>
                </a:lnTo>
                <a:lnTo>
                  <a:pt x="58182" y="57982"/>
                </a:lnTo>
                <a:lnTo>
                  <a:pt x="65486" y="47186"/>
                </a:lnTo>
                <a:lnTo>
                  <a:pt x="68165" y="33966"/>
                </a:lnTo>
                <a:lnTo>
                  <a:pt x="65486" y="20745"/>
                </a:lnTo>
                <a:lnTo>
                  <a:pt x="58182" y="9948"/>
                </a:lnTo>
                <a:lnTo>
                  <a:pt x="47349" y="2669"/>
                </a:lnTo>
                <a:lnTo>
                  <a:pt x="34082" y="0"/>
                </a:lnTo>
                <a:close/>
              </a:path>
            </a:pathLst>
          </a:custGeom>
          <a:noFill/>
          <a:ln cap="flat" cmpd="sng" w="9525">
            <a:solidFill>
              <a:srgbClr val="5552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47" name="Shape 547"/>
          <p:cNvSpPr txBox="1"/>
          <p:nvPr/>
        </p:nvSpPr>
        <p:spPr>
          <a:xfrm>
            <a:off x="1503531" y="2190175"/>
            <a:ext cx="131124"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14. 30-Day Timer Starts for BLM</a:t>
            </a:r>
            <a:endParaRPr sz="100">
              <a:solidFill>
                <a:schemeClr val="dk1"/>
              </a:solidFill>
              <a:latin typeface="Source Sans Pro"/>
              <a:ea typeface="Source Sans Pro"/>
              <a:cs typeface="Source Sans Pro"/>
              <a:sym typeface="Source Sans Pro"/>
            </a:endParaRPr>
          </a:p>
        </p:txBody>
      </p:sp>
      <p:sp>
        <p:nvSpPr>
          <p:cNvPr id="548" name="Shape 548"/>
          <p:cNvSpPr/>
          <p:nvPr/>
        </p:nvSpPr>
        <p:spPr>
          <a:xfrm>
            <a:off x="1533316" y="2227543"/>
            <a:ext cx="82025" cy="0"/>
          </a:xfrm>
          <a:custGeom>
            <a:pathLst>
              <a:path extrusionOk="0" h="120000" w="180339">
                <a:moveTo>
                  <a:pt x="0" y="0"/>
                </a:moveTo>
                <a:lnTo>
                  <a:pt x="17971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49" name="Shape 549"/>
          <p:cNvSpPr/>
          <p:nvPr/>
        </p:nvSpPr>
        <p:spPr>
          <a:xfrm>
            <a:off x="1613185" y="2223689"/>
            <a:ext cx="7798" cy="7798"/>
          </a:xfrm>
          <a:custGeom>
            <a:pathLst>
              <a:path extrusionOk="0" h="17144" w="17145">
                <a:moveTo>
                  <a:pt x="0" y="0"/>
                </a:moveTo>
                <a:lnTo>
                  <a:pt x="2671" y="5319"/>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50" name="Shape 550"/>
          <p:cNvSpPr/>
          <p:nvPr/>
        </p:nvSpPr>
        <p:spPr>
          <a:xfrm>
            <a:off x="1979859" y="2285979"/>
            <a:ext cx="80196" cy="6048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51" name="Shape 551"/>
          <p:cNvSpPr/>
          <p:nvPr/>
        </p:nvSpPr>
        <p:spPr>
          <a:xfrm>
            <a:off x="1887723" y="3028070"/>
            <a:ext cx="578" cy="90400"/>
          </a:xfrm>
          <a:custGeom>
            <a:pathLst>
              <a:path extrusionOk="0" h="198755" w="1270">
                <a:moveTo>
                  <a:pt x="986" y="0"/>
                </a:moveTo>
                <a:lnTo>
                  <a:pt x="986" y="59575"/>
                </a:lnTo>
                <a:lnTo>
                  <a:pt x="0" y="59575"/>
                </a:lnTo>
                <a:lnTo>
                  <a:pt x="0" y="19839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52" name="Shape 552"/>
          <p:cNvSpPr/>
          <p:nvPr/>
        </p:nvSpPr>
        <p:spPr>
          <a:xfrm>
            <a:off x="1883870" y="3116433"/>
            <a:ext cx="7798" cy="7798"/>
          </a:xfrm>
          <a:custGeom>
            <a:pathLst>
              <a:path extrusionOk="0" h="17144" w="17145">
                <a:moveTo>
                  <a:pt x="0" y="0"/>
                </a:moveTo>
                <a:lnTo>
                  <a:pt x="8472" y="16945"/>
                </a:lnTo>
                <a:lnTo>
                  <a:pt x="15610" y="2671"/>
                </a:lnTo>
                <a:lnTo>
                  <a:pt x="5343" y="2671"/>
                </a:lnTo>
                <a:lnTo>
                  <a:pt x="0" y="0"/>
                </a:lnTo>
                <a:close/>
              </a:path>
              <a:path extrusionOk="0" h="17144" w="17145">
                <a:moveTo>
                  <a:pt x="16945" y="0"/>
                </a:moveTo>
                <a:lnTo>
                  <a:pt x="11626"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53" name="Shape 553"/>
          <p:cNvSpPr/>
          <p:nvPr/>
        </p:nvSpPr>
        <p:spPr>
          <a:xfrm>
            <a:off x="357166" y="1830525"/>
            <a:ext cx="23105" cy="47944"/>
          </a:xfrm>
          <a:custGeom>
            <a:pathLst>
              <a:path extrusionOk="0" h="105409" w="50800">
                <a:moveTo>
                  <a:pt x="50525" y="104829"/>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54" name="Shape 554"/>
          <p:cNvSpPr txBox="1"/>
          <p:nvPr/>
        </p:nvSpPr>
        <p:spPr>
          <a:xfrm>
            <a:off x="380146" y="1878205"/>
            <a:ext cx="254738" cy="170735"/>
          </a:xfrm>
          <a:prstGeom prst="rect">
            <a:avLst/>
          </a:prstGeom>
          <a:solidFill>
            <a:srgbClr val="B8CE8B"/>
          </a:solidFill>
          <a:ln cap="flat" cmpd="sng" w="9525">
            <a:solidFill>
              <a:srgbClr val="000000"/>
            </a:solidFill>
            <a:prstDash val="solid"/>
            <a:round/>
            <a:headEnd len="sm" w="sm" type="none"/>
            <a:tailEnd len="sm" w="sm" type="none"/>
          </a:ln>
        </p:spPr>
        <p:txBody>
          <a:bodyPr anchorCtr="0" anchor="t" bIns="0" lIns="0" spcFirstLastPara="1" rIns="0" wrap="square" tIns="1425">
            <a:noAutofit/>
          </a:bodyPr>
          <a:lstStyle/>
          <a:p>
            <a:pPr indent="0" lvl="0" marL="0" marR="0" rtl="0" algn="l">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6354" marR="8086" rtl="0" algn="l">
              <a:lnSpc>
                <a:spcPct val="104000"/>
              </a:lnSpc>
              <a:spcBef>
                <a:spcPts val="0"/>
              </a:spcBef>
              <a:spcAft>
                <a:spcPts val="0"/>
              </a:spcAft>
              <a:buNone/>
            </a:pPr>
            <a:r>
              <a:rPr lang="en-US" sz="100">
                <a:solidFill>
                  <a:schemeClr val="dk1"/>
                </a:solidFill>
                <a:latin typeface="Source Sans Pro"/>
                <a:ea typeface="Source Sans Pro"/>
                <a:cs typeface="Source Sans Pro"/>
                <a:sym typeface="Source Sans Pro"/>
              </a:rPr>
              <a:t>System should guide the applicant on filling out the  required data, forms, documentation needed, such  as the operation plan, what office the application  will be submitted to.</a:t>
            </a:r>
            <a:endParaRPr sz="100">
              <a:solidFill>
                <a:schemeClr val="dk1"/>
              </a:solidFill>
              <a:latin typeface="Source Sans Pro"/>
              <a:ea typeface="Source Sans Pro"/>
              <a:cs typeface="Source Sans Pro"/>
              <a:sym typeface="Source Sans Pro"/>
            </a:endParaRPr>
          </a:p>
          <a:p>
            <a:pPr indent="0" lvl="0" marL="6354" marR="0" rtl="0" algn="l">
              <a:lnSpc>
                <a:spcPct val="93000"/>
              </a:lnSpc>
              <a:spcBef>
                <a:spcPts val="0"/>
              </a:spcBef>
              <a:spcAft>
                <a:spcPts val="0"/>
              </a:spcAft>
              <a:buNone/>
            </a:pPr>
            <a:r>
              <a:rPr lang="en-US" sz="100">
                <a:solidFill>
                  <a:schemeClr val="dk1"/>
                </a:solidFill>
                <a:latin typeface="Source Sans Pro"/>
                <a:ea typeface="Source Sans Pro"/>
                <a:cs typeface="Source Sans Pro"/>
                <a:sym typeface="Source Sans Pro"/>
              </a:rPr>
              <a:t>Wizard based tool would help the user fill out the</a:t>
            </a:r>
            <a:endParaRPr sz="100">
              <a:solidFill>
                <a:schemeClr val="dk1"/>
              </a:solidFill>
              <a:latin typeface="Source Sans Pro"/>
              <a:ea typeface="Source Sans Pro"/>
              <a:cs typeface="Source Sans Pro"/>
              <a:sym typeface="Source Sans Pro"/>
            </a:endParaRPr>
          </a:p>
          <a:p>
            <a:pPr indent="0" lvl="0" marL="6354" marR="0" rtl="0" algn="l">
              <a:lnSpc>
                <a:spcPct val="102000"/>
              </a:lnSpc>
              <a:spcBef>
                <a:spcPts val="0"/>
              </a:spcBef>
              <a:spcAft>
                <a:spcPts val="0"/>
              </a:spcAft>
              <a:buNone/>
            </a:pPr>
            <a:r>
              <a:rPr lang="en-US" sz="100">
                <a:solidFill>
                  <a:schemeClr val="dk1"/>
                </a:solidFill>
                <a:latin typeface="Source Sans Pro"/>
                <a:ea typeface="Source Sans Pro"/>
                <a:cs typeface="Source Sans Pro"/>
                <a:sym typeface="Source Sans Pro"/>
              </a:rPr>
              <a:t>needed information for the application.</a:t>
            </a:r>
            <a:endParaRPr sz="100">
              <a:solidFill>
                <a:schemeClr val="dk1"/>
              </a:solidFill>
              <a:latin typeface="Source Sans Pro"/>
              <a:ea typeface="Source Sans Pro"/>
              <a:cs typeface="Source Sans Pro"/>
              <a:sym typeface="Source Sans Pro"/>
            </a:endParaRPr>
          </a:p>
          <a:p>
            <a:pPr indent="0" lvl="0" marL="6354" marR="7798" rtl="0" algn="l">
              <a:lnSpc>
                <a:spcPct val="104000"/>
              </a:lnSpc>
              <a:spcBef>
                <a:spcPts val="5"/>
              </a:spcBef>
              <a:spcAft>
                <a:spcPts val="0"/>
              </a:spcAft>
              <a:buNone/>
            </a:pPr>
            <a:r>
              <a:rPr lang="en-US" sz="100">
                <a:solidFill>
                  <a:schemeClr val="dk1"/>
                </a:solidFill>
                <a:latin typeface="Source Sans Pro"/>
                <a:ea typeface="Source Sans Pro"/>
                <a:cs typeface="Source Sans Pro"/>
                <a:sym typeface="Source Sans Pro"/>
              </a:rPr>
              <a:t>For some state (Colorado), we need to collect some  proof that the application fee has been paid.</a:t>
            </a:r>
            <a:endParaRPr sz="100">
              <a:solidFill>
                <a:schemeClr val="dk1"/>
              </a:solidFill>
              <a:latin typeface="Source Sans Pro"/>
              <a:ea typeface="Source Sans Pro"/>
              <a:cs typeface="Source Sans Pro"/>
              <a:sym typeface="Source Sans Pro"/>
            </a:endParaRPr>
          </a:p>
          <a:p>
            <a:pPr indent="0" lvl="0" marL="6354" marR="0" rtl="0" algn="l">
              <a:lnSpc>
                <a:spcPct val="98000"/>
              </a:lnSpc>
              <a:spcBef>
                <a:spcPts val="0"/>
              </a:spcBef>
              <a:spcAft>
                <a:spcPts val="0"/>
              </a:spcAft>
              <a:buNone/>
            </a:pPr>
            <a:r>
              <a:rPr lang="en-US" sz="100">
                <a:solidFill>
                  <a:schemeClr val="dk1"/>
                </a:solidFill>
                <a:latin typeface="Source Sans Pro"/>
                <a:ea typeface="Source Sans Pro"/>
                <a:cs typeface="Source Sans Pro"/>
                <a:sym typeface="Source Sans Pro"/>
              </a:rPr>
              <a:t>Colorado is the only state that collects application</a:t>
            </a:r>
            <a:endParaRPr sz="100">
              <a:solidFill>
                <a:schemeClr val="dk1"/>
              </a:solidFill>
              <a:latin typeface="Source Sans Pro"/>
              <a:ea typeface="Source Sans Pro"/>
              <a:cs typeface="Source Sans Pro"/>
              <a:sym typeface="Source Sans Pro"/>
            </a:endParaRPr>
          </a:p>
          <a:p>
            <a:pPr indent="0" lvl="0" marL="6354" marR="17905" rtl="0" algn="just">
              <a:lnSpc>
                <a:spcPct val="104000"/>
              </a:lnSpc>
              <a:spcBef>
                <a:spcPts val="5"/>
              </a:spcBef>
              <a:spcAft>
                <a:spcPts val="0"/>
              </a:spcAft>
              <a:buNone/>
            </a:pPr>
            <a:r>
              <a:rPr lang="en-US" sz="100">
                <a:solidFill>
                  <a:schemeClr val="dk1"/>
                </a:solidFill>
                <a:latin typeface="Source Sans Pro"/>
                <a:ea typeface="Source Sans Pro"/>
                <a:cs typeface="Source Sans Pro"/>
                <a:sym typeface="Source Sans Pro"/>
              </a:rPr>
              <a:t>fees upfront. Users would have to provide a CBS  Receipt Number, provide “front desk” to users so  they can pay the fee.</a:t>
            </a:r>
            <a:endParaRPr sz="100">
              <a:solidFill>
                <a:schemeClr val="dk1"/>
              </a:solidFill>
              <a:latin typeface="Source Sans Pro"/>
              <a:ea typeface="Source Sans Pro"/>
              <a:cs typeface="Source Sans Pro"/>
              <a:sym typeface="Source Sans Pro"/>
            </a:endParaRPr>
          </a:p>
        </p:txBody>
      </p:sp>
      <p:sp>
        <p:nvSpPr>
          <p:cNvPr id="555" name="Shape 555"/>
          <p:cNvSpPr/>
          <p:nvPr/>
        </p:nvSpPr>
        <p:spPr>
          <a:xfrm>
            <a:off x="1620892" y="2329001"/>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56" name="Shape 556"/>
          <p:cNvSpPr/>
          <p:nvPr/>
        </p:nvSpPr>
        <p:spPr>
          <a:xfrm>
            <a:off x="1620892" y="2329001"/>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57" name="Shape 557"/>
          <p:cNvSpPr txBox="1"/>
          <p:nvPr/>
        </p:nvSpPr>
        <p:spPr>
          <a:xfrm>
            <a:off x="1621795" y="2341666"/>
            <a:ext cx="77403"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2237" lvl="0" marL="27725" marR="2310" rtl="0" algn="l">
              <a:spcBef>
                <a:spcPts val="0"/>
              </a:spcBef>
              <a:spcAft>
                <a:spcPts val="0"/>
              </a:spcAft>
              <a:buNone/>
            </a:pPr>
            <a:r>
              <a:rPr lang="en-US" sz="100">
                <a:solidFill>
                  <a:schemeClr val="dk1"/>
                </a:solidFill>
                <a:latin typeface="Source Sans Pro"/>
                <a:ea typeface="Source Sans Pro"/>
                <a:cs typeface="Source Sans Pro"/>
                <a:sym typeface="Source Sans Pro"/>
              </a:rPr>
              <a:t>16. Add Rejection  Notes</a:t>
            </a:r>
            <a:endParaRPr sz="100">
              <a:solidFill>
                <a:schemeClr val="dk1"/>
              </a:solidFill>
              <a:latin typeface="Source Sans Pro"/>
              <a:ea typeface="Source Sans Pro"/>
              <a:cs typeface="Source Sans Pro"/>
              <a:sym typeface="Source Sans Pro"/>
            </a:endParaRPr>
          </a:p>
        </p:txBody>
      </p:sp>
      <p:sp>
        <p:nvSpPr>
          <p:cNvPr id="558" name="Shape 558"/>
          <p:cNvSpPr/>
          <p:nvPr/>
        </p:nvSpPr>
        <p:spPr>
          <a:xfrm>
            <a:off x="1219058" y="2245410"/>
            <a:ext cx="12130" cy="76826"/>
          </a:xfrm>
          <a:custGeom>
            <a:pathLst>
              <a:path extrusionOk="0" h="168909" w="26669">
                <a:moveTo>
                  <a:pt x="26357" y="168713"/>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59" name="Shape 559"/>
          <p:cNvSpPr txBox="1"/>
          <p:nvPr/>
        </p:nvSpPr>
        <p:spPr>
          <a:xfrm>
            <a:off x="1231046" y="2322147"/>
            <a:ext cx="152785" cy="42846"/>
          </a:xfrm>
          <a:prstGeom prst="rect">
            <a:avLst/>
          </a:prstGeom>
          <a:solidFill>
            <a:srgbClr val="B8CE8B"/>
          </a:solidFill>
          <a:ln cap="flat" cmpd="sng" w="9525">
            <a:solidFill>
              <a:srgbClr val="000000"/>
            </a:solidFill>
            <a:prstDash val="solid"/>
            <a:round/>
            <a:headEnd len="sm" w="sm" type="none"/>
            <a:tailEnd len="sm" w="sm" type="none"/>
          </a:ln>
        </p:spPr>
        <p:txBody>
          <a:bodyPr anchorCtr="0" anchor="t" bIns="0" lIns="0" spcFirstLastPara="1" rIns="0" wrap="square" tIns="4325">
            <a:noAutofit/>
          </a:bodyPr>
          <a:lstStyle/>
          <a:p>
            <a:pPr indent="0" lvl="0" marL="12418" marR="8953" rtl="0" algn="ctr">
              <a:lnSpc>
                <a:spcPct val="104000"/>
              </a:lnSpc>
              <a:spcBef>
                <a:spcPts val="0"/>
              </a:spcBef>
              <a:spcAft>
                <a:spcPts val="0"/>
              </a:spcAft>
              <a:buNone/>
            </a:pPr>
            <a:r>
              <a:rPr lang="en-US" sz="100">
                <a:solidFill>
                  <a:schemeClr val="dk1"/>
                </a:solidFill>
                <a:latin typeface="Source Sans Pro"/>
                <a:ea typeface="Source Sans Pro"/>
                <a:cs typeface="Source Sans Pro"/>
                <a:sym typeface="Source Sans Pro"/>
              </a:rPr>
              <a:t>If not transferred that office  takes responsibility for this  permit.</a:t>
            </a:r>
            <a:endParaRPr sz="100">
              <a:solidFill>
                <a:schemeClr val="dk1"/>
              </a:solidFill>
              <a:latin typeface="Source Sans Pro"/>
              <a:ea typeface="Source Sans Pro"/>
              <a:cs typeface="Source Sans Pro"/>
              <a:sym typeface="Source Sans Pro"/>
            </a:endParaRPr>
          </a:p>
        </p:txBody>
      </p:sp>
      <p:sp>
        <p:nvSpPr>
          <p:cNvPr id="560" name="Shape 560"/>
          <p:cNvSpPr txBox="1"/>
          <p:nvPr/>
        </p:nvSpPr>
        <p:spPr>
          <a:xfrm>
            <a:off x="1980543" y="2395051"/>
            <a:ext cx="78848" cy="92333"/>
          </a:xfrm>
          <a:prstGeom prst="rect">
            <a:avLst/>
          </a:prstGeom>
          <a:solidFill>
            <a:srgbClr val="A3A3A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9819" lvl="0" marL="13862" marR="578" rtl="0" algn="l">
              <a:spcBef>
                <a:spcPts val="0"/>
              </a:spcBef>
              <a:spcAft>
                <a:spcPts val="0"/>
              </a:spcAft>
              <a:buNone/>
            </a:pPr>
            <a:r>
              <a:rPr lang="en-US" sz="100">
                <a:solidFill>
                  <a:schemeClr val="dk1"/>
                </a:solidFill>
                <a:latin typeface="Source Sans Pro"/>
                <a:ea typeface="Source Sans Pro"/>
                <a:cs typeface="Source Sans Pro"/>
                <a:sym typeface="Source Sans Pro"/>
              </a:rPr>
              <a:t>20. Update Journal  and Rejection</a:t>
            </a:r>
            <a:endParaRPr sz="100">
              <a:solidFill>
                <a:schemeClr val="dk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None/>
            </a:pPr>
            <a:r>
              <a:rPr lang="en-US" sz="100">
                <a:solidFill>
                  <a:schemeClr val="dk1"/>
                </a:solidFill>
                <a:latin typeface="Source Sans Pro"/>
                <a:ea typeface="Source Sans Pro"/>
                <a:cs typeface="Source Sans Pro"/>
                <a:sym typeface="Source Sans Pro"/>
              </a:rPr>
              <a:t>Notes.</a:t>
            </a:r>
            <a:endParaRPr sz="100">
              <a:solidFill>
                <a:schemeClr val="dk1"/>
              </a:solidFill>
              <a:latin typeface="Source Sans Pro"/>
              <a:ea typeface="Source Sans Pro"/>
              <a:cs typeface="Source Sans Pro"/>
              <a:sym typeface="Source Sans Pro"/>
            </a:endParaRPr>
          </a:p>
        </p:txBody>
      </p:sp>
      <p:sp>
        <p:nvSpPr>
          <p:cNvPr id="561" name="Shape 561"/>
          <p:cNvSpPr/>
          <p:nvPr/>
        </p:nvSpPr>
        <p:spPr>
          <a:xfrm>
            <a:off x="120020" y="1854474"/>
            <a:ext cx="77733" cy="30929"/>
          </a:xfrm>
          <a:prstGeom prst="rect">
            <a:avLst/>
          </a:prstGeom>
          <a:blipFill rotWithShape="1">
            <a:blip r:embed="rId2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62" name="Shape 562"/>
          <p:cNvSpPr txBox="1"/>
          <p:nvPr/>
        </p:nvSpPr>
        <p:spPr>
          <a:xfrm>
            <a:off x="118289" y="1852968"/>
            <a:ext cx="81158"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4548" lvl="0" marL="30035" marR="2310" rtl="0" algn="l">
              <a:spcBef>
                <a:spcPts val="0"/>
              </a:spcBef>
              <a:spcAft>
                <a:spcPts val="0"/>
              </a:spcAft>
              <a:buNone/>
            </a:pPr>
            <a:r>
              <a:rPr lang="en-US" sz="100">
                <a:solidFill>
                  <a:schemeClr val="dk1"/>
                </a:solidFill>
                <a:latin typeface="Source Sans Pro"/>
                <a:ea typeface="Source Sans Pro"/>
                <a:cs typeface="Source Sans Pro"/>
                <a:sym typeface="Source Sans Pro"/>
              </a:rPr>
              <a:t>Auto-generated log  Entry.</a:t>
            </a:r>
            <a:endParaRPr sz="100">
              <a:solidFill>
                <a:schemeClr val="dk1"/>
              </a:solidFill>
              <a:latin typeface="Source Sans Pro"/>
              <a:ea typeface="Source Sans Pro"/>
              <a:cs typeface="Source Sans Pro"/>
              <a:sym typeface="Source Sans Pro"/>
            </a:endParaRPr>
          </a:p>
        </p:txBody>
      </p:sp>
      <p:sp>
        <p:nvSpPr>
          <p:cNvPr id="563" name="Shape 563"/>
          <p:cNvSpPr txBox="1"/>
          <p:nvPr/>
        </p:nvSpPr>
        <p:spPr>
          <a:xfrm>
            <a:off x="3139210" y="2318578"/>
            <a:ext cx="78848" cy="139666"/>
          </a:xfrm>
          <a:prstGeom prst="rect">
            <a:avLst/>
          </a:prstGeom>
          <a:solidFill>
            <a:srgbClr val="A3A3A3"/>
          </a:solidFill>
          <a:ln cap="flat" cmpd="sng" w="9525">
            <a:solidFill>
              <a:srgbClr val="000000"/>
            </a:solidFill>
            <a:prstDash val="solid"/>
            <a:round/>
            <a:headEnd len="sm" w="sm" type="none"/>
            <a:tailEnd len="sm" w="sm" type="none"/>
          </a:ln>
        </p:spPr>
        <p:txBody>
          <a:bodyPr anchorCtr="0" anchor="t" bIns="0" lIns="0" spcFirstLastPara="1" rIns="0" wrap="square" tIns="1150">
            <a:noAutofit/>
          </a:bodyPr>
          <a:lstStyle/>
          <a:p>
            <a:pPr indent="0" lvl="0" marL="0" marR="0" rtl="0" algn="l">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3754" lvl="0" marL="2599" marR="0" rtl="0" algn="l">
              <a:spcBef>
                <a:spcPts val="0"/>
              </a:spcBef>
              <a:spcAft>
                <a:spcPts val="0"/>
              </a:spcAft>
              <a:buNone/>
            </a:pPr>
            <a:r>
              <a:rPr lang="en-US" sz="100">
                <a:solidFill>
                  <a:schemeClr val="dk1"/>
                </a:solidFill>
                <a:latin typeface="Source Sans Pro"/>
                <a:ea typeface="Source Sans Pro"/>
                <a:cs typeface="Source Sans Pro"/>
                <a:sym typeface="Source Sans Pro"/>
              </a:rPr>
              <a:t>32. Add Rejection  Notes, Denial Letter</a:t>
            </a:r>
            <a:endParaRPr sz="100">
              <a:solidFill>
                <a:schemeClr val="dk1"/>
              </a:solidFill>
              <a:latin typeface="Source Sans Pro"/>
              <a:ea typeface="Source Sans Pro"/>
              <a:cs typeface="Source Sans Pro"/>
              <a:sym typeface="Source Sans Pro"/>
            </a:endParaRPr>
          </a:p>
          <a:p>
            <a:pPr indent="-6354" lvl="0" marL="16173" marR="6354" rtl="0" algn="l">
              <a:spcBef>
                <a:spcPts val="2"/>
              </a:spcBef>
              <a:spcAft>
                <a:spcPts val="0"/>
              </a:spcAft>
              <a:buNone/>
            </a:pPr>
            <a:r>
              <a:rPr lang="en-US" sz="100">
                <a:solidFill>
                  <a:schemeClr val="dk1"/>
                </a:solidFill>
                <a:latin typeface="Source Sans Pro"/>
                <a:ea typeface="Source Sans Pro"/>
                <a:cs typeface="Source Sans Pro"/>
                <a:sym typeface="Source Sans Pro"/>
              </a:rPr>
              <a:t>and Protest and  Appeal Form</a:t>
            </a:r>
            <a:endParaRPr sz="100">
              <a:solidFill>
                <a:schemeClr val="dk1"/>
              </a:solidFill>
              <a:latin typeface="Source Sans Pro"/>
              <a:ea typeface="Source Sans Pro"/>
              <a:cs typeface="Source Sans Pro"/>
              <a:sym typeface="Source Sans Pro"/>
            </a:endParaRPr>
          </a:p>
        </p:txBody>
      </p:sp>
      <p:sp>
        <p:nvSpPr>
          <p:cNvPr id="564" name="Shape 564"/>
          <p:cNvSpPr/>
          <p:nvPr/>
        </p:nvSpPr>
        <p:spPr>
          <a:xfrm>
            <a:off x="3596711" y="1907957"/>
            <a:ext cx="80196" cy="6048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65" name="Shape 565"/>
          <p:cNvSpPr txBox="1"/>
          <p:nvPr/>
        </p:nvSpPr>
        <p:spPr>
          <a:xfrm>
            <a:off x="3604998" y="1926486"/>
            <a:ext cx="6411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34. Outcome?</a:t>
            </a:r>
            <a:endParaRPr sz="100">
              <a:solidFill>
                <a:schemeClr val="dk1"/>
              </a:solidFill>
              <a:latin typeface="Source Sans Pro"/>
              <a:ea typeface="Source Sans Pro"/>
              <a:cs typeface="Source Sans Pro"/>
              <a:sym typeface="Source Sans Pro"/>
            </a:endParaRPr>
          </a:p>
        </p:txBody>
      </p:sp>
      <p:sp>
        <p:nvSpPr>
          <p:cNvPr id="566" name="Shape 566"/>
          <p:cNvSpPr/>
          <p:nvPr/>
        </p:nvSpPr>
        <p:spPr>
          <a:xfrm>
            <a:off x="3597395" y="2318578"/>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67" name="Shape 567"/>
          <p:cNvSpPr/>
          <p:nvPr/>
        </p:nvSpPr>
        <p:spPr>
          <a:xfrm>
            <a:off x="3597395" y="2318578"/>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68" name="Shape 568"/>
          <p:cNvSpPr txBox="1"/>
          <p:nvPr/>
        </p:nvSpPr>
        <p:spPr>
          <a:xfrm>
            <a:off x="3596009" y="2325961"/>
            <a:ext cx="82025"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9819" lvl="0" marL="15306" marR="2310" rtl="0" algn="l">
              <a:spcBef>
                <a:spcPts val="0"/>
              </a:spcBef>
              <a:spcAft>
                <a:spcPts val="0"/>
              </a:spcAft>
              <a:buNone/>
            </a:pPr>
            <a:r>
              <a:rPr lang="en-US" sz="100">
                <a:solidFill>
                  <a:schemeClr val="dk1"/>
                </a:solidFill>
                <a:latin typeface="Source Sans Pro"/>
                <a:ea typeface="Source Sans Pro"/>
                <a:cs typeface="Source Sans Pro"/>
                <a:sym typeface="Source Sans Pro"/>
              </a:rPr>
              <a:t>35. Update Journal  and Rejection</a:t>
            </a:r>
            <a:endParaRPr sz="100">
              <a:solidFill>
                <a:schemeClr val="dk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None/>
            </a:pPr>
            <a:r>
              <a:rPr lang="en-US" sz="100">
                <a:solidFill>
                  <a:schemeClr val="dk1"/>
                </a:solidFill>
                <a:latin typeface="Source Sans Pro"/>
                <a:ea typeface="Source Sans Pro"/>
                <a:cs typeface="Source Sans Pro"/>
                <a:sym typeface="Source Sans Pro"/>
              </a:rPr>
              <a:t>Notes.</a:t>
            </a:r>
            <a:endParaRPr sz="100">
              <a:solidFill>
                <a:schemeClr val="dk1"/>
              </a:solidFill>
              <a:latin typeface="Source Sans Pro"/>
              <a:ea typeface="Source Sans Pro"/>
              <a:cs typeface="Source Sans Pro"/>
              <a:sym typeface="Source Sans Pro"/>
            </a:endParaRPr>
          </a:p>
        </p:txBody>
      </p:sp>
      <p:sp>
        <p:nvSpPr>
          <p:cNvPr id="569" name="Shape 569"/>
          <p:cNvSpPr/>
          <p:nvPr/>
        </p:nvSpPr>
        <p:spPr>
          <a:xfrm>
            <a:off x="3636808" y="2383534"/>
            <a:ext cx="128236" cy="780099"/>
          </a:xfrm>
          <a:custGeom>
            <a:pathLst>
              <a:path extrusionOk="0" h="1715135" w="281940">
                <a:moveTo>
                  <a:pt x="281630" y="1714962"/>
                </a:moveTo>
                <a:lnTo>
                  <a:pt x="281630" y="30497"/>
                </a:lnTo>
                <a:lnTo>
                  <a:pt x="256356" y="30497"/>
                </a:lnTo>
                <a:lnTo>
                  <a:pt x="256356" y="26502"/>
                </a:lnTo>
                <a:lnTo>
                  <a:pt x="253106" y="23276"/>
                </a:lnTo>
                <a:lnTo>
                  <a:pt x="249134" y="23276"/>
                </a:lnTo>
                <a:lnTo>
                  <a:pt x="245139" y="23276"/>
                </a:lnTo>
                <a:lnTo>
                  <a:pt x="241913" y="26502"/>
                </a:lnTo>
                <a:lnTo>
                  <a:pt x="241913" y="30497"/>
                </a:lnTo>
                <a:lnTo>
                  <a:pt x="0" y="30497"/>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70" name="Shape 570"/>
          <p:cNvSpPr/>
          <p:nvPr/>
        </p:nvSpPr>
        <p:spPr>
          <a:xfrm>
            <a:off x="3632955" y="2377699"/>
            <a:ext cx="7798" cy="7798"/>
          </a:xfrm>
          <a:custGeom>
            <a:pathLst>
              <a:path extrusionOk="0" h="17144" w="17145">
                <a:moveTo>
                  <a:pt x="8472" y="0"/>
                </a:moveTo>
                <a:lnTo>
                  <a:pt x="0" y="16945"/>
                </a:lnTo>
                <a:lnTo>
                  <a:pt x="5319" y="14274"/>
                </a:lnTo>
                <a:lnTo>
                  <a:pt x="15610" y="14274"/>
                </a:lnTo>
                <a:lnTo>
                  <a:pt x="8472" y="0"/>
                </a:lnTo>
                <a:close/>
              </a:path>
              <a:path extrusionOk="0" h="17144"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71" name="Shape 571"/>
          <p:cNvSpPr/>
          <p:nvPr/>
        </p:nvSpPr>
        <p:spPr>
          <a:xfrm>
            <a:off x="5203507" y="1889647"/>
            <a:ext cx="78848" cy="59208"/>
          </a:xfrm>
          <a:custGeom>
            <a:pathLst>
              <a:path extrusionOk="0" h="130175" w="173354">
                <a:moveTo>
                  <a:pt x="86655" y="0"/>
                </a:moveTo>
                <a:lnTo>
                  <a:pt x="0" y="64991"/>
                </a:lnTo>
                <a:lnTo>
                  <a:pt x="86655" y="129983"/>
                </a:lnTo>
                <a:lnTo>
                  <a:pt x="173311" y="64991"/>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72" name="Shape 572"/>
          <p:cNvSpPr/>
          <p:nvPr/>
        </p:nvSpPr>
        <p:spPr>
          <a:xfrm>
            <a:off x="5203507" y="1889647"/>
            <a:ext cx="78848" cy="59208"/>
          </a:xfrm>
          <a:custGeom>
            <a:pathLst>
              <a:path extrusionOk="0" h="130175" w="173354">
                <a:moveTo>
                  <a:pt x="0" y="64991"/>
                </a:moveTo>
                <a:lnTo>
                  <a:pt x="86655" y="0"/>
                </a:lnTo>
                <a:lnTo>
                  <a:pt x="173311" y="64991"/>
                </a:lnTo>
                <a:lnTo>
                  <a:pt x="86655" y="129983"/>
                </a:lnTo>
                <a:lnTo>
                  <a:pt x="0"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73" name="Shape 573"/>
          <p:cNvSpPr/>
          <p:nvPr/>
        </p:nvSpPr>
        <p:spPr>
          <a:xfrm>
            <a:off x="5055705" y="2204552"/>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74" name="Shape 574"/>
          <p:cNvSpPr/>
          <p:nvPr/>
        </p:nvSpPr>
        <p:spPr>
          <a:xfrm>
            <a:off x="5055705" y="2204552"/>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75" name="Shape 575"/>
          <p:cNvSpPr txBox="1"/>
          <p:nvPr/>
        </p:nvSpPr>
        <p:spPr>
          <a:xfrm>
            <a:off x="5055705" y="2211962"/>
            <a:ext cx="78848"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9819" lvl="0" marL="14151" marR="289" rtl="0" algn="l">
              <a:spcBef>
                <a:spcPts val="0"/>
              </a:spcBef>
              <a:spcAft>
                <a:spcPts val="0"/>
              </a:spcAft>
              <a:buNone/>
            </a:pPr>
            <a:r>
              <a:rPr lang="en-US" sz="100">
                <a:solidFill>
                  <a:schemeClr val="dk1"/>
                </a:solidFill>
                <a:latin typeface="Source Sans Pro"/>
                <a:ea typeface="Source Sans Pro"/>
                <a:cs typeface="Source Sans Pro"/>
                <a:sym typeface="Source Sans Pro"/>
              </a:rPr>
              <a:t>47. Update Journal  and Rejection</a:t>
            </a:r>
            <a:endParaRPr sz="100">
              <a:solidFill>
                <a:schemeClr val="dk1"/>
              </a:solidFill>
              <a:latin typeface="Source Sans Pro"/>
              <a:ea typeface="Source Sans Pro"/>
              <a:cs typeface="Source Sans Pro"/>
              <a:sym typeface="Source Sans Pro"/>
            </a:endParaRPr>
          </a:p>
          <a:p>
            <a:pPr indent="0" lvl="0" marL="289" marR="0" rtl="0" algn="ctr">
              <a:spcBef>
                <a:spcPts val="0"/>
              </a:spcBef>
              <a:spcAft>
                <a:spcPts val="0"/>
              </a:spcAft>
              <a:buNone/>
            </a:pPr>
            <a:r>
              <a:rPr lang="en-US" sz="100">
                <a:solidFill>
                  <a:schemeClr val="dk1"/>
                </a:solidFill>
                <a:latin typeface="Source Sans Pro"/>
                <a:ea typeface="Source Sans Pro"/>
                <a:cs typeface="Source Sans Pro"/>
                <a:sym typeface="Source Sans Pro"/>
              </a:rPr>
              <a:t>Notes.</a:t>
            </a:r>
            <a:endParaRPr sz="100">
              <a:solidFill>
                <a:schemeClr val="dk1"/>
              </a:solidFill>
              <a:latin typeface="Source Sans Pro"/>
              <a:ea typeface="Source Sans Pro"/>
              <a:cs typeface="Source Sans Pro"/>
              <a:sym typeface="Source Sans Pro"/>
            </a:endParaRPr>
          </a:p>
        </p:txBody>
      </p:sp>
      <p:sp>
        <p:nvSpPr>
          <p:cNvPr id="576" name="Shape 576"/>
          <p:cNvSpPr/>
          <p:nvPr/>
        </p:nvSpPr>
        <p:spPr>
          <a:xfrm>
            <a:off x="5140369" y="1919206"/>
            <a:ext cx="63251" cy="0"/>
          </a:xfrm>
          <a:custGeom>
            <a:pathLst>
              <a:path extrusionOk="0" h="120000" w="139065">
                <a:moveTo>
                  <a:pt x="138817" y="0"/>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77" name="Shape 577"/>
          <p:cNvSpPr/>
          <p:nvPr/>
        </p:nvSpPr>
        <p:spPr>
          <a:xfrm>
            <a:off x="5134533" y="1915353"/>
            <a:ext cx="7798" cy="7798"/>
          </a:xfrm>
          <a:custGeom>
            <a:pathLst>
              <a:path extrusionOk="0" h="17145" w="17145">
                <a:moveTo>
                  <a:pt x="16945" y="0"/>
                </a:moveTo>
                <a:lnTo>
                  <a:pt x="0" y="8472"/>
                </a:lnTo>
                <a:lnTo>
                  <a:pt x="16945" y="16945"/>
                </a:lnTo>
                <a:lnTo>
                  <a:pt x="14274" y="11602"/>
                </a:lnTo>
                <a:lnTo>
                  <a:pt x="14274" y="5343"/>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78" name="Shape 578"/>
          <p:cNvSpPr/>
          <p:nvPr/>
        </p:nvSpPr>
        <p:spPr>
          <a:xfrm>
            <a:off x="5173586" y="1913952"/>
            <a:ext cx="25416" cy="10686"/>
          </a:xfrm>
          <a:custGeom>
            <a:pathLst>
              <a:path extrusionOk="0" h="23495" w="55879">
                <a:moveTo>
                  <a:pt x="0" y="23107"/>
                </a:moveTo>
                <a:lnTo>
                  <a:pt x="55579" y="23107"/>
                </a:lnTo>
                <a:lnTo>
                  <a:pt x="55579"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79" name="Shape 579"/>
          <p:cNvSpPr txBox="1"/>
          <p:nvPr/>
        </p:nvSpPr>
        <p:spPr>
          <a:xfrm>
            <a:off x="5168050" y="1896980"/>
            <a:ext cx="102531"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3428" marR="0" rtl="0" algn="l">
              <a:spcBef>
                <a:spcPts val="0"/>
              </a:spcBef>
              <a:spcAft>
                <a:spcPts val="0"/>
              </a:spcAft>
              <a:buNone/>
            </a:pPr>
            <a:r>
              <a:rPr lang="en-US" sz="100">
                <a:solidFill>
                  <a:schemeClr val="dk1"/>
                </a:solidFill>
                <a:latin typeface="Source Sans Pro"/>
                <a:ea typeface="Source Sans Pro"/>
                <a:cs typeface="Source Sans Pro"/>
                <a:sym typeface="Source Sans Pro"/>
              </a:rPr>
              <a:t>45. Protest,</a:t>
            </a:r>
            <a:endParaRPr sz="100">
              <a:solidFill>
                <a:schemeClr val="dk1"/>
              </a:solidFill>
              <a:latin typeface="Source Sans Pro"/>
              <a:ea typeface="Source Sans Pro"/>
              <a:cs typeface="Source Sans Pro"/>
              <a:sym typeface="Source Sans Pro"/>
            </a:endParaRPr>
          </a:p>
          <a:p>
            <a:pPr indent="-54582" lvl="0" marL="60070" marR="6354" rtl="0" algn="l">
              <a:spcBef>
                <a:spcPts val="0"/>
              </a:spcBef>
              <a:spcAft>
                <a:spcPts val="0"/>
              </a:spcAft>
              <a:buNone/>
            </a:pPr>
            <a:r>
              <a:rPr lang="en-US" sz="100">
                <a:solidFill>
                  <a:schemeClr val="dk1"/>
                </a:solidFill>
                <a:latin typeface="Source Sans Pro"/>
                <a:ea typeface="Source Sans Pro"/>
                <a:cs typeface="Source Sans Pro"/>
                <a:sym typeface="Source Sans Pro"/>
              </a:rPr>
              <a:t>Appeal Appeal or  Cancel?</a:t>
            </a:r>
            <a:endParaRPr sz="100">
              <a:solidFill>
                <a:schemeClr val="dk1"/>
              </a:solidFill>
              <a:latin typeface="Source Sans Pro"/>
              <a:ea typeface="Source Sans Pro"/>
              <a:cs typeface="Source Sans Pro"/>
              <a:sym typeface="Source Sans Pro"/>
            </a:endParaRPr>
          </a:p>
        </p:txBody>
      </p:sp>
      <p:sp>
        <p:nvSpPr>
          <p:cNvPr id="580" name="Shape 580"/>
          <p:cNvSpPr/>
          <p:nvPr/>
        </p:nvSpPr>
        <p:spPr>
          <a:xfrm>
            <a:off x="4854619" y="2002961"/>
            <a:ext cx="201307" cy="231343"/>
          </a:xfrm>
          <a:custGeom>
            <a:pathLst>
              <a:path extrusionOk="0" h="508634" w="442595">
                <a:moveTo>
                  <a:pt x="442112" y="508211"/>
                </a:moveTo>
                <a:lnTo>
                  <a:pt x="398784" y="508211"/>
                </a:lnTo>
                <a:lnTo>
                  <a:pt x="398784" y="0"/>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81" name="Shape 581"/>
          <p:cNvSpPr/>
          <p:nvPr/>
        </p:nvSpPr>
        <p:spPr>
          <a:xfrm>
            <a:off x="4848783" y="1999107"/>
            <a:ext cx="7798" cy="7798"/>
          </a:xfrm>
          <a:custGeom>
            <a:pathLst>
              <a:path extrusionOk="0" h="17145" w="17145">
                <a:moveTo>
                  <a:pt x="16945" y="0"/>
                </a:moveTo>
                <a:lnTo>
                  <a:pt x="0" y="8472"/>
                </a:lnTo>
                <a:lnTo>
                  <a:pt x="16945" y="16945"/>
                </a:lnTo>
                <a:lnTo>
                  <a:pt x="14274" y="11602"/>
                </a:lnTo>
                <a:lnTo>
                  <a:pt x="14274" y="5343"/>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82" name="Shape 582"/>
          <p:cNvSpPr/>
          <p:nvPr/>
        </p:nvSpPr>
        <p:spPr>
          <a:xfrm>
            <a:off x="721097" y="1800965"/>
            <a:ext cx="2915914" cy="107729"/>
          </a:xfrm>
          <a:custGeom>
            <a:pathLst>
              <a:path extrusionOk="0" h="236854" w="6410959">
                <a:moveTo>
                  <a:pt x="6410516" y="236738"/>
                </a:moveTo>
                <a:lnTo>
                  <a:pt x="6410516" y="0"/>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83" name="Shape 583"/>
          <p:cNvSpPr/>
          <p:nvPr/>
        </p:nvSpPr>
        <p:spPr>
          <a:xfrm>
            <a:off x="715262" y="1797111"/>
            <a:ext cx="7798" cy="7798"/>
          </a:xfrm>
          <a:custGeom>
            <a:pathLst>
              <a:path extrusionOk="0" h="17145" w="17144">
                <a:moveTo>
                  <a:pt x="16945" y="0"/>
                </a:moveTo>
                <a:lnTo>
                  <a:pt x="0" y="8472"/>
                </a:lnTo>
                <a:lnTo>
                  <a:pt x="16945" y="16945"/>
                </a:lnTo>
                <a:lnTo>
                  <a:pt x="14274" y="11602"/>
                </a:lnTo>
                <a:lnTo>
                  <a:pt x="14274" y="5343"/>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84" name="Shape 584"/>
          <p:cNvSpPr/>
          <p:nvPr/>
        </p:nvSpPr>
        <p:spPr>
          <a:xfrm>
            <a:off x="3627000" y="1814465"/>
            <a:ext cx="17040" cy="10686"/>
          </a:xfrm>
          <a:custGeom>
            <a:pathLst>
              <a:path extrusionOk="0" h="23495" w="37465">
                <a:moveTo>
                  <a:pt x="0" y="23107"/>
                </a:moveTo>
                <a:lnTo>
                  <a:pt x="37338" y="23107"/>
                </a:lnTo>
                <a:lnTo>
                  <a:pt x="37338"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85" name="Shape 585"/>
          <p:cNvSpPr txBox="1"/>
          <p:nvPr/>
        </p:nvSpPr>
        <p:spPr>
          <a:xfrm>
            <a:off x="3621387" y="1807943"/>
            <a:ext cx="28304"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Loss</a:t>
            </a:r>
            <a:endParaRPr sz="100">
              <a:solidFill>
                <a:schemeClr val="dk1"/>
              </a:solidFill>
              <a:latin typeface="Source Sans Pro"/>
              <a:ea typeface="Source Sans Pro"/>
              <a:cs typeface="Source Sans Pro"/>
              <a:sym typeface="Source Sans Pro"/>
            </a:endParaRPr>
          </a:p>
        </p:txBody>
      </p:sp>
      <p:sp>
        <p:nvSpPr>
          <p:cNvPr id="586" name="Shape 586"/>
          <p:cNvSpPr/>
          <p:nvPr/>
        </p:nvSpPr>
        <p:spPr>
          <a:xfrm>
            <a:off x="4268043" y="2387552"/>
            <a:ext cx="0" cy="54298"/>
          </a:xfrm>
          <a:custGeom>
            <a:pathLst>
              <a:path extrusionOk="0" h="119380" w="120000">
                <a:moveTo>
                  <a:pt x="0" y="119151"/>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87" name="Shape 587"/>
          <p:cNvSpPr txBox="1"/>
          <p:nvPr/>
        </p:nvSpPr>
        <p:spPr>
          <a:xfrm>
            <a:off x="4217538" y="2441746"/>
            <a:ext cx="101087" cy="55379"/>
          </a:xfrm>
          <a:prstGeom prst="rect">
            <a:avLst/>
          </a:prstGeom>
          <a:solidFill>
            <a:srgbClr val="B8CE8B"/>
          </a:solidFill>
          <a:ln cap="flat" cmpd="sng" w="9525">
            <a:solidFill>
              <a:srgbClr val="000000"/>
            </a:solidFill>
            <a:prstDash val="solid"/>
            <a:round/>
            <a:headEnd len="sm" w="sm" type="none"/>
            <a:tailEnd len="sm" w="sm" type="none"/>
          </a:ln>
        </p:spPr>
        <p:txBody>
          <a:bodyPr anchorCtr="0" anchor="t" bIns="0" lIns="0" spcFirstLastPara="1" rIns="0" wrap="square" tIns="4025">
            <a:noAutofit/>
          </a:bodyPr>
          <a:lstStyle/>
          <a:p>
            <a:pPr indent="0" lvl="0" marL="18772" marR="0" rtl="0" algn="l">
              <a:lnSpc>
                <a:spcPct val="107000"/>
              </a:lnSpc>
              <a:spcBef>
                <a:spcPts val="0"/>
              </a:spcBef>
              <a:spcAft>
                <a:spcPts val="0"/>
              </a:spcAft>
              <a:buNone/>
            </a:pPr>
            <a:r>
              <a:rPr lang="en-US" sz="100">
                <a:solidFill>
                  <a:schemeClr val="dk1"/>
                </a:solidFill>
                <a:latin typeface="Source Sans Pro"/>
                <a:ea typeface="Source Sans Pro"/>
                <a:cs typeface="Source Sans Pro"/>
                <a:sym typeface="Source Sans Pro"/>
              </a:rPr>
              <a:t>NEPA (CX, EA,</a:t>
            </a:r>
            <a:endParaRPr sz="100">
              <a:solidFill>
                <a:schemeClr val="dk1"/>
              </a:solidFill>
              <a:latin typeface="Source Sans Pro"/>
              <a:ea typeface="Source Sans Pro"/>
              <a:cs typeface="Source Sans Pro"/>
              <a:sym typeface="Source Sans Pro"/>
            </a:endParaRPr>
          </a:p>
          <a:p>
            <a:pPr indent="-288" lvl="0" marL="8375" marR="4332" rtl="0" algn="ctr">
              <a:lnSpc>
                <a:spcPct val="104000"/>
              </a:lnSpc>
              <a:spcBef>
                <a:spcPts val="5"/>
              </a:spcBef>
              <a:spcAft>
                <a:spcPts val="0"/>
              </a:spcAft>
              <a:buNone/>
            </a:pPr>
            <a:r>
              <a:rPr lang="en-US" sz="100">
                <a:solidFill>
                  <a:schemeClr val="dk1"/>
                </a:solidFill>
                <a:latin typeface="Source Sans Pro"/>
                <a:ea typeface="Source Sans Pro"/>
                <a:cs typeface="Source Sans Pro"/>
                <a:sym typeface="Source Sans Pro"/>
              </a:rPr>
              <a:t>DNA), Cultural or  Bio inventory, cost  recovery, etc.</a:t>
            </a:r>
            <a:endParaRPr sz="100">
              <a:solidFill>
                <a:schemeClr val="dk1"/>
              </a:solidFill>
              <a:latin typeface="Source Sans Pro"/>
              <a:ea typeface="Source Sans Pro"/>
              <a:cs typeface="Source Sans Pro"/>
              <a:sym typeface="Source Sans Pro"/>
            </a:endParaRPr>
          </a:p>
        </p:txBody>
      </p:sp>
      <p:sp>
        <p:nvSpPr>
          <p:cNvPr id="588" name="Shape 588"/>
          <p:cNvSpPr/>
          <p:nvPr/>
        </p:nvSpPr>
        <p:spPr>
          <a:xfrm>
            <a:off x="6591273" y="2774185"/>
            <a:ext cx="80196" cy="60489"/>
          </a:xfrm>
          <a:prstGeom prst="rect">
            <a:avLst/>
          </a:prstGeom>
          <a:blipFill rotWithShape="1">
            <a:blip r:embed="rId2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89" name="Shape 589"/>
          <p:cNvSpPr txBox="1"/>
          <p:nvPr/>
        </p:nvSpPr>
        <p:spPr>
          <a:xfrm>
            <a:off x="6589684" y="2770565"/>
            <a:ext cx="84046" cy="1077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6173" lvl="0" marL="21660" marR="2310" rtl="0" algn="l">
              <a:spcBef>
                <a:spcPts val="0"/>
              </a:spcBef>
              <a:spcAft>
                <a:spcPts val="0"/>
              </a:spcAft>
              <a:buNone/>
            </a:pPr>
            <a:r>
              <a:rPr lang="en-US" sz="100">
                <a:solidFill>
                  <a:schemeClr val="dk1"/>
                </a:solidFill>
                <a:latin typeface="Source Sans Pro"/>
                <a:ea typeface="Source Sans Pro"/>
                <a:cs typeface="Source Sans Pro"/>
                <a:sym typeface="Source Sans Pro"/>
              </a:rPr>
              <a:t>63. Notify Applicant  and Permit</a:t>
            </a:r>
            <a:endParaRPr sz="100">
              <a:solidFill>
                <a:schemeClr val="dk1"/>
              </a:solidFill>
              <a:latin typeface="Source Sans Pro"/>
              <a:ea typeface="Source Sans Pro"/>
              <a:cs typeface="Source Sans Pro"/>
              <a:sym typeface="Source Sans Pro"/>
            </a:endParaRPr>
          </a:p>
          <a:p>
            <a:pPr indent="-13861" lvl="0" marL="25992" marR="8664" rtl="0" algn="l">
              <a:spcBef>
                <a:spcPts val="0"/>
              </a:spcBef>
              <a:spcAft>
                <a:spcPts val="0"/>
              </a:spcAft>
              <a:buNone/>
            </a:pPr>
            <a:r>
              <a:rPr lang="en-US" sz="100">
                <a:solidFill>
                  <a:schemeClr val="dk1"/>
                </a:solidFill>
                <a:latin typeface="Source Sans Pro"/>
                <a:ea typeface="Source Sans Pro"/>
                <a:cs typeface="Source Sans Pro"/>
                <a:sym typeface="Source Sans Pro"/>
              </a:rPr>
              <a:t>Administrator of  Decision</a:t>
            </a:r>
            <a:endParaRPr sz="100">
              <a:solidFill>
                <a:schemeClr val="dk1"/>
              </a:solidFill>
              <a:latin typeface="Source Sans Pro"/>
              <a:ea typeface="Source Sans Pro"/>
              <a:cs typeface="Source Sans Pro"/>
              <a:sym typeface="Source Sans Pro"/>
            </a:endParaRPr>
          </a:p>
        </p:txBody>
      </p:sp>
      <p:sp>
        <p:nvSpPr>
          <p:cNvPr id="590" name="Shape 590"/>
          <p:cNvSpPr/>
          <p:nvPr/>
        </p:nvSpPr>
        <p:spPr>
          <a:xfrm>
            <a:off x="6281902" y="2804429"/>
            <a:ext cx="58053" cy="0"/>
          </a:xfrm>
          <a:custGeom>
            <a:pathLst>
              <a:path extrusionOk="0" h="120000" w="127634">
                <a:moveTo>
                  <a:pt x="0" y="0"/>
                </a:moveTo>
                <a:lnTo>
                  <a:pt x="12726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91" name="Shape 591"/>
          <p:cNvSpPr/>
          <p:nvPr/>
        </p:nvSpPr>
        <p:spPr>
          <a:xfrm>
            <a:off x="6337913" y="2800576"/>
            <a:ext cx="7798" cy="7798"/>
          </a:xfrm>
          <a:custGeom>
            <a:pathLst>
              <a:path extrusionOk="0" h="17144" w="17144">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92" name="Shape 592"/>
          <p:cNvSpPr/>
          <p:nvPr/>
        </p:nvSpPr>
        <p:spPr>
          <a:xfrm>
            <a:off x="6699660" y="1892301"/>
            <a:ext cx="80196" cy="6048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93" name="Shape 593"/>
          <p:cNvSpPr txBox="1"/>
          <p:nvPr/>
        </p:nvSpPr>
        <p:spPr>
          <a:xfrm>
            <a:off x="6713455" y="1900320"/>
            <a:ext cx="53431"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732" lvl="0" marL="7219" marR="2310" rtl="0" algn="l">
              <a:spcBef>
                <a:spcPts val="0"/>
              </a:spcBef>
              <a:spcAft>
                <a:spcPts val="0"/>
              </a:spcAft>
              <a:buNone/>
            </a:pPr>
            <a:r>
              <a:rPr lang="en-US" sz="100">
                <a:solidFill>
                  <a:schemeClr val="dk1"/>
                </a:solidFill>
                <a:latin typeface="Source Sans Pro"/>
                <a:ea typeface="Source Sans Pro"/>
                <a:cs typeface="Source Sans Pro"/>
                <a:sym typeface="Source Sans Pro"/>
              </a:rPr>
              <a:t>64. Accept,  Protest, or</a:t>
            </a:r>
            <a:endParaRPr sz="100">
              <a:solidFill>
                <a:schemeClr val="dk1"/>
              </a:solidFill>
              <a:latin typeface="Source Sans Pro"/>
              <a:ea typeface="Source Sans Pro"/>
              <a:cs typeface="Source Sans Pro"/>
              <a:sym typeface="Source Sans Pro"/>
            </a:endParaRPr>
          </a:p>
          <a:p>
            <a:pPr indent="0" lvl="0" marL="13862" marR="0" rtl="0" algn="l">
              <a:spcBef>
                <a:spcPts val="0"/>
              </a:spcBef>
              <a:spcAft>
                <a:spcPts val="0"/>
              </a:spcAft>
              <a:buNone/>
            </a:pPr>
            <a:r>
              <a:rPr lang="en-US" sz="100">
                <a:solidFill>
                  <a:schemeClr val="dk1"/>
                </a:solidFill>
                <a:latin typeface="Source Sans Pro"/>
                <a:ea typeface="Source Sans Pro"/>
                <a:cs typeface="Source Sans Pro"/>
                <a:sym typeface="Source Sans Pro"/>
              </a:rPr>
              <a:t>Appeal</a:t>
            </a:r>
            <a:endParaRPr sz="100">
              <a:solidFill>
                <a:schemeClr val="dk1"/>
              </a:solidFill>
              <a:latin typeface="Source Sans Pro"/>
              <a:ea typeface="Source Sans Pro"/>
              <a:cs typeface="Source Sans Pro"/>
              <a:sym typeface="Source Sans Pro"/>
            </a:endParaRPr>
          </a:p>
        </p:txBody>
      </p:sp>
      <p:sp>
        <p:nvSpPr>
          <p:cNvPr id="594" name="Shape 594"/>
          <p:cNvSpPr/>
          <p:nvPr/>
        </p:nvSpPr>
        <p:spPr>
          <a:xfrm>
            <a:off x="6670785" y="2100817"/>
            <a:ext cx="69028" cy="703851"/>
          </a:xfrm>
          <a:custGeom>
            <a:pathLst>
              <a:path extrusionOk="0" h="1547495" w="151765">
                <a:moveTo>
                  <a:pt x="0" y="1546971"/>
                </a:moveTo>
                <a:lnTo>
                  <a:pt x="151647" y="1546971"/>
                </a:lnTo>
                <a:lnTo>
                  <a:pt x="151647"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95" name="Shape 595"/>
          <p:cNvSpPr/>
          <p:nvPr/>
        </p:nvSpPr>
        <p:spPr>
          <a:xfrm>
            <a:off x="6735905" y="2094981"/>
            <a:ext cx="7798" cy="7798"/>
          </a:xfrm>
          <a:custGeom>
            <a:pathLst>
              <a:path extrusionOk="0" h="17144" w="17144">
                <a:moveTo>
                  <a:pt x="8472" y="0"/>
                </a:moveTo>
                <a:lnTo>
                  <a:pt x="0" y="16945"/>
                </a:lnTo>
                <a:lnTo>
                  <a:pt x="5343" y="14274"/>
                </a:lnTo>
                <a:lnTo>
                  <a:pt x="15610" y="14274"/>
                </a:lnTo>
                <a:lnTo>
                  <a:pt x="8472" y="0"/>
                </a:lnTo>
                <a:close/>
              </a:path>
              <a:path extrusionOk="0" h="17144"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96" name="Shape 596"/>
          <p:cNvSpPr/>
          <p:nvPr/>
        </p:nvSpPr>
        <p:spPr>
          <a:xfrm>
            <a:off x="6960777" y="1907081"/>
            <a:ext cx="80196" cy="30929"/>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97" name="Shape 597"/>
          <p:cNvSpPr txBox="1"/>
          <p:nvPr/>
        </p:nvSpPr>
        <p:spPr>
          <a:xfrm>
            <a:off x="6963381" y="1905575"/>
            <a:ext cx="75670"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1840" lvl="0" marL="17328" marR="2310" rtl="0" algn="l">
              <a:spcBef>
                <a:spcPts val="0"/>
              </a:spcBef>
              <a:spcAft>
                <a:spcPts val="0"/>
              </a:spcAft>
              <a:buNone/>
            </a:pPr>
            <a:r>
              <a:rPr lang="en-US" sz="100">
                <a:solidFill>
                  <a:schemeClr val="dk1"/>
                </a:solidFill>
                <a:latin typeface="Source Sans Pro"/>
                <a:ea typeface="Source Sans Pro"/>
                <a:cs typeface="Source Sans Pro"/>
                <a:sym typeface="Source Sans Pro"/>
              </a:rPr>
              <a:t>65. Cancel/Close  Application</a:t>
            </a:r>
            <a:endParaRPr sz="100">
              <a:solidFill>
                <a:schemeClr val="dk1"/>
              </a:solidFill>
              <a:latin typeface="Source Sans Pro"/>
              <a:ea typeface="Source Sans Pro"/>
              <a:cs typeface="Source Sans Pro"/>
              <a:sym typeface="Source Sans Pro"/>
            </a:endParaRPr>
          </a:p>
        </p:txBody>
      </p:sp>
      <p:sp>
        <p:nvSpPr>
          <p:cNvPr id="598" name="Shape 598"/>
          <p:cNvSpPr/>
          <p:nvPr/>
        </p:nvSpPr>
        <p:spPr>
          <a:xfrm>
            <a:off x="6739758" y="1873278"/>
            <a:ext cx="261381" cy="28882"/>
          </a:xfrm>
          <a:custGeom>
            <a:pathLst>
              <a:path extrusionOk="0" h="63500" w="574675">
                <a:moveTo>
                  <a:pt x="0" y="43327"/>
                </a:moveTo>
                <a:lnTo>
                  <a:pt x="0" y="0"/>
                </a:lnTo>
                <a:lnTo>
                  <a:pt x="574093" y="0"/>
                </a:lnTo>
                <a:lnTo>
                  <a:pt x="574093" y="6299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599" name="Shape 599"/>
          <p:cNvSpPr/>
          <p:nvPr/>
        </p:nvSpPr>
        <p:spPr>
          <a:xfrm>
            <a:off x="6997022" y="1900058"/>
            <a:ext cx="7798" cy="7798"/>
          </a:xfrm>
          <a:custGeom>
            <a:pathLst>
              <a:path extrusionOk="0" h="17145" w="17144">
                <a:moveTo>
                  <a:pt x="0" y="0"/>
                </a:moveTo>
                <a:lnTo>
                  <a:pt x="8472" y="16945"/>
                </a:lnTo>
                <a:lnTo>
                  <a:pt x="15610" y="2671"/>
                </a:lnTo>
                <a:lnTo>
                  <a:pt x="5343" y="2671"/>
                </a:lnTo>
                <a:lnTo>
                  <a:pt x="0" y="0"/>
                </a:lnTo>
                <a:close/>
              </a:path>
              <a:path extrusionOk="0" h="17145"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00" name="Shape 600"/>
          <p:cNvSpPr/>
          <p:nvPr/>
        </p:nvSpPr>
        <p:spPr>
          <a:xfrm>
            <a:off x="6865302" y="1873180"/>
            <a:ext cx="24838" cy="10686"/>
          </a:xfrm>
          <a:custGeom>
            <a:pathLst>
              <a:path extrusionOk="0" h="23495" w="54609">
                <a:moveTo>
                  <a:pt x="0" y="23107"/>
                </a:moveTo>
                <a:lnTo>
                  <a:pt x="54544" y="23107"/>
                </a:lnTo>
                <a:lnTo>
                  <a:pt x="54544"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01" name="Shape 601"/>
          <p:cNvSpPr txBox="1"/>
          <p:nvPr/>
        </p:nvSpPr>
        <p:spPr>
          <a:xfrm>
            <a:off x="6859833" y="1866708"/>
            <a:ext cx="36391"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Accept</a:t>
            </a:r>
            <a:endParaRPr sz="100">
              <a:solidFill>
                <a:schemeClr val="dk1"/>
              </a:solidFill>
              <a:latin typeface="Source Sans Pro"/>
              <a:ea typeface="Source Sans Pro"/>
              <a:cs typeface="Source Sans Pro"/>
              <a:sym typeface="Source Sans Pro"/>
            </a:endParaRPr>
          </a:p>
        </p:txBody>
      </p:sp>
      <p:sp>
        <p:nvSpPr>
          <p:cNvPr id="602" name="Shape 602"/>
          <p:cNvSpPr/>
          <p:nvPr/>
        </p:nvSpPr>
        <p:spPr>
          <a:xfrm>
            <a:off x="1413969" y="2227543"/>
            <a:ext cx="82025" cy="0"/>
          </a:xfrm>
          <a:custGeom>
            <a:pathLst>
              <a:path extrusionOk="0" h="120000" w="180339">
                <a:moveTo>
                  <a:pt x="0" y="0"/>
                </a:moveTo>
                <a:lnTo>
                  <a:pt x="17971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03" name="Shape 603"/>
          <p:cNvSpPr/>
          <p:nvPr/>
        </p:nvSpPr>
        <p:spPr>
          <a:xfrm>
            <a:off x="1493837" y="2223689"/>
            <a:ext cx="7798" cy="7798"/>
          </a:xfrm>
          <a:custGeom>
            <a:pathLst>
              <a:path extrusionOk="0" h="17144" w="17145">
                <a:moveTo>
                  <a:pt x="0" y="0"/>
                </a:moveTo>
                <a:lnTo>
                  <a:pt x="2671" y="5319"/>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04" name="Shape 604"/>
          <p:cNvSpPr/>
          <p:nvPr/>
        </p:nvSpPr>
        <p:spPr>
          <a:xfrm>
            <a:off x="5262759" y="2002961"/>
            <a:ext cx="24550" cy="44478"/>
          </a:xfrm>
          <a:custGeom>
            <a:pathLst>
              <a:path extrusionOk="0" h="97790" w="53975">
                <a:moveTo>
                  <a:pt x="53870" y="0"/>
                </a:moveTo>
                <a:lnTo>
                  <a:pt x="0" y="97704"/>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05" name="Shape 605"/>
          <p:cNvSpPr txBox="1"/>
          <p:nvPr/>
        </p:nvSpPr>
        <p:spPr>
          <a:xfrm>
            <a:off x="5287262" y="1938913"/>
            <a:ext cx="157695" cy="56254"/>
          </a:xfrm>
          <a:prstGeom prst="rect">
            <a:avLst/>
          </a:prstGeom>
          <a:solidFill>
            <a:srgbClr val="B8CE8B"/>
          </a:solidFill>
          <a:ln cap="flat" cmpd="sng" w="9525">
            <a:solidFill>
              <a:srgbClr val="000000"/>
            </a:solidFill>
            <a:prstDash val="solid"/>
            <a:round/>
            <a:headEnd len="sm" w="sm" type="none"/>
            <a:tailEnd len="sm" w="sm" type="none"/>
          </a:ln>
        </p:spPr>
        <p:txBody>
          <a:bodyPr anchorCtr="0" anchor="t" bIns="0" lIns="0" spcFirstLastPara="1" rIns="0" wrap="square" tIns="4900">
            <a:noAutofit/>
          </a:bodyPr>
          <a:lstStyle/>
          <a:p>
            <a:pPr indent="-289" lvl="0" marL="9819" marR="6065" rtl="0" algn="ctr">
              <a:lnSpc>
                <a:spcPct val="104000"/>
              </a:lnSpc>
              <a:spcBef>
                <a:spcPts val="0"/>
              </a:spcBef>
              <a:spcAft>
                <a:spcPts val="0"/>
              </a:spcAft>
              <a:buNone/>
            </a:pPr>
            <a:r>
              <a:rPr lang="en-US" sz="100">
                <a:solidFill>
                  <a:schemeClr val="dk1"/>
                </a:solidFill>
                <a:latin typeface="Source Sans Pro"/>
                <a:ea typeface="Source Sans Pro"/>
                <a:cs typeface="Source Sans Pro"/>
                <a:sym typeface="Source Sans Pro"/>
              </a:rPr>
              <a:t>This may be protested and  appealable. Something  happens in the applicant wins  the appeal.</a:t>
            </a:r>
            <a:endParaRPr sz="100">
              <a:solidFill>
                <a:schemeClr val="dk1"/>
              </a:solidFill>
              <a:latin typeface="Source Sans Pro"/>
              <a:ea typeface="Source Sans Pro"/>
              <a:cs typeface="Source Sans Pro"/>
              <a:sym typeface="Source Sans Pro"/>
            </a:endParaRPr>
          </a:p>
        </p:txBody>
      </p:sp>
      <p:sp>
        <p:nvSpPr>
          <p:cNvPr id="606" name="Shape 606"/>
          <p:cNvSpPr/>
          <p:nvPr/>
        </p:nvSpPr>
        <p:spPr>
          <a:xfrm>
            <a:off x="3840381" y="3153701"/>
            <a:ext cx="120726" cy="78848"/>
          </a:xfrm>
          <a:custGeom>
            <a:pathLst>
              <a:path extrusionOk="0" h="173354" w="265429">
                <a:moveTo>
                  <a:pt x="0" y="173311"/>
                </a:moveTo>
                <a:lnTo>
                  <a:pt x="265382" y="173311"/>
                </a:lnTo>
                <a:lnTo>
                  <a:pt x="265382" y="0"/>
                </a:lnTo>
                <a:lnTo>
                  <a:pt x="0" y="0"/>
                </a:lnTo>
                <a:lnTo>
                  <a:pt x="0" y="173311"/>
                </a:lnTo>
                <a:close/>
              </a:path>
            </a:pathLst>
          </a:custGeom>
          <a:solidFill>
            <a:srgbClr val="B8CE8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07" name="Shape 607"/>
          <p:cNvSpPr/>
          <p:nvPr/>
        </p:nvSpPr>
        <p:spPr>
          <a:xfrm>
            <a:off x="3804318" y="3193115"/>
            <a:ext cx="36102" cy="0"/>
          </a:xfrm>
          <a:custGeom>
            <a:pathLst>
              <a:path extrusionOk="0" h="120000" w="79375">
                <a:moveTo>
                  <a:pt x="79289" y="0"/>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08" name="Shape 608"/>
          <p:cNvSpPr txBox="1"/>
          <p:nvPr/>
        </p:nvSpPr>
        <p:spPr>
          <a:xfrm>
            <a:off x="3840381" y="3153701"/>
            <a:ext cx="120726" cy="70244"/>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6050">
            <a:noAutofit/>
          </a:bodyPr>
          <a:lstStyle/>
          <a:p>
            <a:pPr indent="0" lvl="0" marL="6642" marR="7798" rtl="0" algn="l">
              <a:lnSpc>
                <a:spcPct val="104000"/>
              </a:lnSpc>
              <a:spcBef>
                <a:spcPts val="0"/>
              </a:spcBef>
              <a:spcAft>
                <a:spcPts val="0"/>
              </a:spcAft>
              <a:buNone/>
            </a:pPr>
            <a:r>
              <a:rPr lang="en-US" sz="100">
                <a:solidFill>
                  <a:schemeClr val="dk1"/>
                </a:solidFill>
                <a:latin typeface="Source Sans Pro"/>
                <a:ea typeface="Source Sans Pro"/>
                <a:cs typeface="Source Sans Pro"/>
                <a:sym typeface="Source Sans Pro"/>
              </a:rPr>
              <a:t>This may be protested  and appealable.</a:t>
            </a:r>
            <a:endParaRPr sz="100">
              <a:solidFill>
                <a:schemeClr val="dk1"/>
              </a:solidFill>
              <a:latin typeface="Source Sans Pro"/>
              <a:ea typeface="Source Sans Pro"/>
              <a:cs typeface="Source Sans Pro"/>
              <a:sym typeface="Source Sans Pro"/>
            </a:endParaRPr>
          </a:p>
          <a:p>
            <a:pPr indent="0" lvl="0" marL="6642" marR="0" rtl="0" algn="l">
              <a:lnSpc>
                <a:spcPct val="98000"/>
              </a:lnSpc>
              <a:spcBef>
                <a:spcPts val="0"/>
              </a:spcBef>
              <a:spcAft>
                <a:spcPts val="0"/>
              </a:spcAft>
              <a:buNone/>
            </a:pPr>
            <a:r>
              <a:rPr lang="en-US" sz="100">
                <a:solidFill>
                  <a:schemeClr val="dk1"/>
                </a:solidFill>
                <a:latin typeface="Source Sans Pro"/>
                <a:ea typeface="Source Sans Pro"/>
                <a:cs typeface="Source Sans Pro"/>
                <a:sym typeface="Source Sans Pro"/>
              </a:rPr>
              <a:t>Something happens in</a:t>
            </a:r>
            <a:endParaRPr sz="100">
              <a:solidFill>
                <a:schemeClr val="dk1"/>
              </a:solidFill>
              <a:latin typeface="Source Sans Pro"/>
              <a:ea typeface="Source Sans Pro"/>
              <a:cs typeface="Source Sans Pro"/>
              <a:sym typeface="Source Sans Pro"/>
            </a:endParaRPr>
          </a:p>
          <a:p>
            <a:pPr indent="0" lvl="0" marL="6642" marR="8664" rtl="0" algn="l">
              <a:lnSpc>
                <a:spcPct val="104000"/>
              </a:lnSpc>
              <a:spcBef>
                <a:spcPts val="5"/>
              </a:spcBef>
              <a:spcAft>
                <a:spcPts val="0"/>
              </a:spcAft>
              <a:buNone/>
            </a:pPr>
            <a:r>
              <a:rPr lang="en-US" sz="100">
                <a:solidFill>
                  <a:schemeClr val="dk1"/>
                </a:solidFill>
                <a:latin typeface="Source Sans Pro"/>
                <a:ea typeface="Source Sans Pro"/>
                <a:cs typeface="Source Sans Pro"/>
                <a:sym typeface="Source Sans Pro"/>
              </a:rPr>
              <a:t>the applicant wins the  appeal.</a:t>
            </a:r>
            <a:endParaRPr sz="100">
              <a:solidFill>
                <a:schemeClr val="dk1"/>
              </a:solidFill>
              <a:latin typeface="Source Sans Pro"/>
              <a:ea typeface="Source Sans Pro"/>
              <a:cs typeface="Source Sans Pro"/>
              <a:sym typeface="Source Sans Pro"/>
            </a:endParaRPr>
          </a:p>
        </p:txBody>
      </p:sp>
      <p:sp>
        <p:nvSpPr>
          <p:cNvPr id="609" name="Shape 609"/>
          <p:cNvSpPr/>
          <p:nvPr/>
        </p:nvSpPr>
        <p:spPr>
          <a:xfrm>
            <a:off x="1753229" y="3225079"/>
            <a:ext cx="80196" cy="6048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10" name="Shape 610"/>
          <p:cNvSpPr txBox="1"/>
          <p:nvPr/>
        </p:nvSpPr>
        <p:spPr>
          <a:xfrm>
            <a:off x="1759381" y="3238637"/>
            <a:ext cx="68161"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599"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16.25 Concur  with Rejection?</a:t>
            </a:r>
            <a:endParaRPr sz="100">
              <a:solidFill>
                <a:schemeClr val="dk1"/>
              </a:solidFill>
              <a:latin typeface="Source Sans Pro"/>
              <a:ea typeface="Source Sans Pro"/>
              <a:cs typeface="Source Sans Pro"/>
              <a:sym typeface="Source Sans Pro"/>
            </a:endParaRPr>
          </a:p>
        </p:txBody>
      </p:sp>
      <p:sp>
        <p:nvSpPr>
          <p:cNvPr id="611" name="Shape 611"/>
          <p:cNvSpPr/>
          <p:nvPr/>
        </p:nvSpPr>
        <p:spPr>
          <a:xfrm>
            <a:off x="1660306" y="2388121"/>
            <a:ext cx="0" cy="707028"/>
          </a:xfrm>
          <a:custGeom>
            <a:pathLst>
              <a:path extrusionOk="0" h="1554480" w="120000">
                <a:moveTo>
                  <a:pt x="0" y="0"/>
                </a:moveTo>
                <a:lnTo>
                  <a:pt x="0" y="1553879"/>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12" name="Shape 612"/>
          <p:cNvSpPr/>
          <p:nvPr/>
        </p:nvSpPr>
        <p:spPr>
          <a:xfrm>
            <a:off x="1656452" y="3093004"/>
            <a:ext cx="7798" cy="7798"/>
          </a:xfrm>
          <a:custGeom>
            <a:pathLst>
              <a:path extrusionOk="0" h="17144" w="17145">
                <a:moveTo>
                  <a:pt x="0" y="0"/>
                </a:moveTo>
                <a:lnTo>
                  <a:pt x="8472" y="16945"/>
                </a:lnTo>
                <a:lnTo>
                  <a:pt x="15610" y="2671"/>
                </a:lnTo>
                <a:lnTo>
                  <a:pt x="5343"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13" name="Shape 613"/>
          <p:cNvSpPr/>
          <p:nvPr/>
        </p:nvSpPr>
        <p:spPr>
          <a:xfrm>
            <a:off x="1832741" y="2927652"/>
            <a:ext cx="197263" cy="327809"/>
          </a:xfrm>
          <a:custGeom>
            <a:pathLst>
              <a:path extrusionOk="0" h="720725" w="433704">
                <a:moveTo>
                  <a:pt x="0" y="720420"/>
                </a:moveTo>
                <a:lnTo>
                  <a:pt x="433278" y="720420"/>
                </a:lnTo>
                <a:lnTo>
                  <a:pt x="433278"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14" name="Shape 614"/>
          <p:cNvSpPr/>
          <p:nvPr/>
        </p:nvSpPr>
        <p:spPr>
          <a:xfrm>
            <a:off x="2025957" y="2921817"/>
            <a:ext cx="7798" cy="7798"/>
          </a:xfrm>
          <a:custGeom>
            <a:pathLst>
              <a:path extrusionOk="0" h="17144" w="17145">
                <a:moveTo>
                  <a:pt x="8472" y="0"/>
                </a:moveTo>
                <a:lnTo>
                  <a:pt x="0" y="16945"/>
                </a:lnTo>
                <a:lnTo>
                  <a:pt x="5343" y="14274"/>
                </a:lnTo>
                <a:lnTo>
                  <a:pt x="15610" y="14274"/>
                </a:lnTo>
                <a:lnTo>
                  <a:pt x="8472" y="0"/>
                </a:lnTo>
                <a:close/>
              </a:path>
              <a:path extrusionOk="0" h="17144"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15" name="Shape 615"/>
          <p:cNvSpPr txBox="1"/>
          <p:nvPr/>
        </p:nvSpPr>
        <p:spPr>
          <a:xfrm>
            <a:off x="2024111" y="3175651"/>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616" name="Shape 616"/>
          <p:cNvSpPr/>
          <p:nvPr/>
        </p:nvSpPr>
        <p:spPr>
          <a:xfrm>
            <a:off x="2069224" y="2892257"/>
            <a:ext cx="33792" cy="251850"/>
          </a:xfrm>
          <a:custGeom>
            <a:pathLst>
              <a:path extrusionOk="0" h="553720" w="74295">
                <a:moveTo>
                  <a:pt x="0" y="0"/>
                </a:moveTo>
                <a:lnTo>
                  <a:pt x="43327" y="0"/>
                </a:lnTo>
                <a:lnTo>
                  <a:pt x="43327" y="553151"/>
                </a:lnTo>
                <a:lnTo>
                  <a:pt x="73825" y="553151"/>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17" name="Shape 617"/>
          <p:cNvSpPr/>
          <p:nvPr/>
        </p:nvSpPr>
        <p:spPr>
          <a:xfrm>
            <a:off x="2100930" y="3139994"/>
            <a:ext cx="7798" cy="7798"/>
          </a:xfrm>
          <a:custGeom>
            <a:pathLst>
              <a:path extrusionOk="0" h="17145" w="17145">
                <a:moveTo>
                  <a:pt x="0" y="0"/>
                </a:moveTo>
                <a:lnTo>
                  <a:pt x="2671" y="5343"/>
                </a:lnTo>
                <a:lnTo>
                  <a:pt x="2671" y="11626"/>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18" name="Shape 618"/>
          <p:cNvSpPr/>
          <p:nvPr/>
        </p:nvSpPr>
        <p:spPr>
          <a:xfrm>
            <a:off x="1990397" y="2862696"/>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19" name="Shape 619"/>
          <p:cNvSpPr/>
          <p:nvPr/>
        </p:nvSpPr>
        <p:spPr>
          <a:xfrm>
            <a:off x="1990397" y="2862696"/>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20" name="Shape 620"/>
          <p:cNvSpPr txBox="1"/>
          <p:nvPr/>
        </p:nvSpPr>
        <p:spPr>
          <a:xfrm>
            <a:off x="1993434" y="2859717"/>
            <a:ext cx="73071" cy="1384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24837" marR="0" rtl="0" algn="l">
              <a:spcBef>
                <a:spcPts val="0"/>
              </a:spcBef>
              <a:spcAft>
                <a:spcPts val="0"/>
              </a:spcAft>
              <a:buNone/>
            </a:pPr>
            <a:r>
              <a:rPr lang="en-US" sz="100">
                <a:solidFill>
                  <a:schemeClr val="dk1"/>
                </a:solidFill>
                <a:latin typeface="Source Sans Pro"/>
                <a:ea typeface="Source Sans Pro"/>
                <a:cs typeface="Source Sans Pro"/>
                <a:sym typeface="Source Sans Pro"/>
              </a:rPr>
              <a:t>16.75</a:t>
            </a:r>
            <a:endParaRPr sz="100">
              <a:solidFill>
                <a:schemeClr val="dk1"/>
              </a:solidFill>
              <a:latin typeface="Source Sans Pro"/>
              <a:ea typeface="Source Sans Pro"/>
              <a:cs typeface="Source Sans Pro"/>
              <a:sym typeface="Source Sans Pro"/>
            </a:endParaRPr>
          </a:p>
          <a:p>
            <a:pPr indent="8664"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Update log/  comments as to  why the review  should continue.</a:t>
            </a:r>
            <a:endParaRPr sz="100">
              <a:solidFill>
                <a:schemeClr val="dk1"/>
              </a:solidFill>
              <a:latin typeface="Source Sans Pro"/>
              <a:ea typeface="Source Sans Pro"/>
              <a:cs typeface="Source Sans Pro"/>
              <a:sym typeface="Source Sans Pro"/>
            </a:endParaRPr>
          </a:p>
        </p:txBody>
      </p:sp>
      <p:sp>
        <p:nvSpPr>
          <p:cNvPr id="621" name="Shape 621"/>
          <p:cNvSpPr/>
          <p:nvPr/>
        </p:nvSpPr>
        <p:spPr>
          <a:xfrm>
            <a:off x="1834521" y="2975655"/>
            <a:ext cx="107293" cy="60489"/>
          </a:xfrm>
          <a:prstGeom prst="rect">
            <a:avLst/>
          </a:prstGeom>
          <a:blipFill rotWithShape="1">
            <a:blip r:embed="rId2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22" name="Shape 622"/>
          <p:cNvSpPr txBox="1"/>
          <p:nvPr/>
        </p:nvSpPr>
        <p:spPr>
          <a:xfrm>
            <a:off x="1835888" y="2971247"/>
            <a:ext cx="104552"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5486" lvl="0" marL="11840" marR="8375" rtl="0" algn="l">
              <a:spcBef>
                <a:spcPts val="0"/>
              </a:spcBef>
              <a:spcAft>
                <a:spcPts val="0"/>
              </a:spcAft>
              <a:buNone/>
            </a:pPr>
            <a:r>
              <a:rPr lang="en-US" sz="100">
                <a:solidFill>
                  <a:schemeClr val="dk1"/>
                </a:solidFill>
                <a:latin typeface="Source Sans Pro"/>
                <a:ea typeface="Source Sans Pro"/>
                <a:cs typeface="Source Sans Pro"/>
                <a:sym typeface="Source Sans Pro"/>
              </a:rPr>
              <a:t>16.5 Notify Permit  Administrator that the</a:t>
            </a:r>
            <a:endParaRPr sz="100">
              <a:solidFill>
                <a:schemeClr val="dk1"/>
              </a:solidFill>
              <a:latin typeface="Source Sans Pro"/>
              <a:ea typeface="Source Sans Pro"/>
              <a:cs typeface="Source Sans Pro"/>
              <a:sym typeface="Source Sans Pro"/>
            </a:endParaRPr>
          </a:p>
          <a:p>
            <a:pPr indent="-20792" lvl="0" marL="26281" marR="2310" rtl="0" algn="l">
              <a:spcBef>
                <a:spcPts val="0"/>
              </a:spcBef>
              <a:spcAft>
                <a:spcPts val="0"/>
              </a:spcAft>
              <a:buNone/>
            </a:pPr>
            <a:r>
              <a:rPr lang="en-US" sz="100">
                <a:solidFill>
                  <a:schemeClr val="dk1"/>
                </a:solidFill>
                <a:latin typeface="Source Sans Pro"/>
                <a:ea typeface="Source Sans Pro"/>
                <a:cs typeface="Source Sans Pro"/>
                <a:sym typeface="Source Sans Pro"/>
              </a:rPr>
              <a:t>Authorized Officer Agrees  with Rejection</a:t>
            </a:r>
            <a:endParaRPr sz="100">
              <a:solidFill>
                <a:schemeClr val="dk1"/>
              </a:solidFill>
              <a:latin typeface="Source Sans Pro"/>
              <a:ea typeface="Source Sans Pro"/>
              <a:cs typeface="Source Sans Pro"/>
              <a:sym typeface="Source Sans Pro"/>
            </a:endParaRPr>
          </a:p>
        </p:txBody>
      </p:sp>
      <p:sp>
        <p:nvSpPr>
          <p:cNvPr id="623" name="Shape 623"/>
          <p:cNvSpPr/>
          <p:nvPr/>
        </p:nvSpPr>
        <p:spPr>
          <a:xfrm>
            <a:off x="1793327" y="2923054"/>
            <a:ext cx="0" cy="302971"/>
          </a:xfrm>
          <a:custGeom>
            <a:pathLst>
              <a:path extrusionOk="0" h="666114" w="120000">
                <a:moveTo>
                  <a:pt x="0" y="665539"/>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24" name="Shape 624"/>
          <p:cNvSpPr/>
          <p:nvPr/>
        </p:nvSpPr>
        <p:spPr>
          <a:xfrm>
            <a:off x="1789474" y="2917219"/>
            <a:ext cx="7798" cy="7798"/>
          </a:xfrm>
          <a:custGeom>
            <a:pathLst>
              <a:path extrusionOk="0" h="17144" w="17145">
                <a:moveTo>
                  <a:pt x="8472" y="0"/>
                </a:moveTo>
                <a:lnTo>
                  <a:pt x="0" y="16945"/>
                </a:lnTo>
                <a:lnTo>
                  <a:pt x="5343" y="14274"/>
                </a:lnTo>
                <a:lnTo>
                  <a:pt x="15610" y="14274"/>
                </a:lnTo>
                <a:lnTo>
                  <a:pt x="8472" y="0"/>
                </a:lnTo>
                <a:close/>
              </a:path>
              <a:path extrusionOk="0" h="17144"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25" name="Shape 625"/>
          <p:cNvSpPr/>
          <p:nvPr/>
        </p:nvSpPr>
        <p:spPr>
          <a:xfrm>
            <a:off x="1791938" y="3066236"/>
            <a:ext cx="13285" cy="10686"/>
          </a:xfrm>
          <a:custGeom>
            <a:pathLst>
              <a:path extrusionOk="0" h="23494" w="29210">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26" name="Shape 626"/>
          <p:cNvSpPr txBox="1"/>
          <p:nvPr/>
        </p:nvSpPr>
        <p:spPr>
          <a:xfrm>
            <a:off x="1786237" y="3060016"/>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627" name="Shape 627"/>
          <p:cNvSpPr/>
          <p:nvPr/>
        </p:nvSpPr>
        <p:spPr>
          <a:xfrm>
            <a:off x="2107954" y="3113603"/>
            <a:ext cx="102366" cy="60489"/>
          </a:xfrm>
          <a:prstGeom prst="rect">
            <a:avLst/>
          </a:prstGeom>
          <a:blipFill rotWithShape="1">
            <a:blip r:embed="rId2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28" name="Shape 628"/>
          <p:cNvSpPr txBox="1"/>
          <p:nvPr/>
        </p:nvSpPr>
        <p:spPr>
          <a:xfrm>
            <a:off x="2105653" y="3109228"/>
            <a:ext cx="106863"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2707"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16.9 Notify Permit  Administrator that the  Authorized Officer Does  Not Concur with Rejection</a:t>
            </a:r>
            <a:endParaRPr sz="100">
              <a:solidFill>
                <a:schemeClr val="dk1"/>
              </a:solidFill>
              <a:latin typeface="Source Sans Pro"/>
              <a:ea typeface="Source Sans Pro"/>
              <a:cs typeface="Source Sans Pro"/>
              <a:sym typeface="Source Sans Pro"/>
            </a:endParaRPr>
          </a:p>
        </p:txBody>
      </p:sp>
      <p:sp>
        <p:nvSpPr>
          <p:cNvPr id="629" name="Shape 629"/>
          <p:cNvSpPr/>
          <p:nvPr/>
        </p:nvSpPr>
        <p:spPr>
          <a:xfrm>
            <a:off x="2159142" y="2275715"/>
            <a:ext cx="8665" cy="838729"/>
          </a:xfrm>
          <a:custGeom>
            <a:pathLst>
              <a:path extrusionOk="0" h="1844039" w="19050">
                <a:moveTo>
                  <a:pt x="0" y="1843694"/>
                </a:moveTo>
                <a:lnTo>
                  <a:pt x="0" y="1320005"/>
                </a:lnTo>
                <a:lnTo>
                  <a:pt x="18943" y="1320005"/>
                </a:lnTo>
                <a:lnTo>
                  <a:pt x="1894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30" name="Shape 630"/>
          <p:cNvSpPr/>
          <p:nvPr/>
        </p:nvSpPr>
        <p:spPr>
          <a:xfrm>
            <a:off x="2163905" y="2269880"/>
            <a:ext cx="7798" cy="7798"/>
          </a:xfrm>
          <a:custGeom>
            <a:pathLst>
              <a:path extrusionOk="0" h="17144" w="17145">
                <a:moveTo>
                  <a:pt x="8472" y="0"/>
                </a:moveTo>
                <a:lnTo>
                  <a:pt x="0" y="16945"/>
                </a:lnTo>
                <a:lnTo>
                  <a:pt x="5343" y="14274"/>
                </a:lnTo>
                <a:lnTo>
                  <a:pt x="15610" y="14274"/>
                </a:lnTo>
                <a:lnTo>
                  <a:pt x="8472" y="0"/>
                </a:lnTo>
                <a:close/>
              </a:path>
              <a:path extrusionOk="0" h="17144"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31" name="Shape 631"/>
          <p:cNvSpPr/>
          <p:nvPr/>
        </p:nvSpPr>
        <p:spPr>
          <a:xfrm>
            <a:off x="3231246" y="2857414"/>
            <a:ext cx="80196" cy="60489"/>
          </a:xfrm>
          <a:prstGeom prst="rect">
            <a:avLst/>
          </a:prstGeom>
          <a:blipFill rotWithShape="1">
            <a:blip r:embed="rId3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32" name="Shape 632"/>
          <p:cNvSpPr txBox="1"/>
          <p:nvPr/>
        </p:nvSpPr>
        <p:spPr>
          <a:xfrm>
            <a:off x="3239107" y="2881395"/>
            <a:ext cx="64984"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the Rejection?</a:t>
            </a:r>
            <a:endParaRPr sz="100">
              <a:solidFill>
                <a:schemeClr val="dk1"/>
              </a:solidFill>
              <a:latin typeface="Source Sans Pro"/>
              <a:ea typeface="Source Sans Pro"/>
              <a:cs typeface="Source Sans Pro"/>
              <a:sym typeface="Source Sans Pro"/>
            </a:endParaRPr>
          </a:p>
        </p:txBody>
      </p:sp>
      <p:sp>
        <p:nvSpPr>
          <p:cNvPr id="633" name="Shape 633"/>
          <p:cNvSpPr/>
          <p:nvPr/>
        </p:nvSpPr>
        <p:spPr>
          <a:xfrm>
            <a:off x="3231931" y="2720149"/>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34" name="Shape 634"/>
          <p:cNvSpPr/>
          <p:nvPr/>
        </p:nvSpPr>
        <p:spPr>
          <a:xfrm>
            <a:off x="3231931" y="2720149"/>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35" name="Shape 635"/>
          <p:cNvSpPr txBox="1"/>
          <p:nvPr/>
        </p:nvSpPr>
        <p:spPr>
          <a:xfrm>
            <a:off x="3235023" y="2717137"/>
            <a:ext cx="73071" cy="1384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24837" marR="0" rtl="0" algn="l">
              <a:spcBef>
                <a:spcPts val="0"/>
              </a:spcBef>
              <a:spcAft>
                <a:spcPts val="0"/>
              </a:spcAft>
              <a:buNone/>
            </a:pPr>
            <a:r>
              <a:rPr lang="en-US" sz="100">
                <a:solidFill>
                  <a:schemeClr val="dk1"/>
                </a:solidFill>
                <a:latin typeface="Source Sans Pro"/>
                <a:ea typeface="Source Sans Pro"/>
                <a:cs typeface="Source Sans Pro"/>
                <a:sym typeface="Source Sans Pro"/>
              </a:rPr>
              <a:t>32.75</a:t>
            </a:r>
            <a:endParaRPr sz="100">
              <a:solidFill>
                <a:schemeClr val="dk1"/>
              </a:solidFill>
              <a:latin typeface="Source Sans Pro"/>
              <a:ea typeface="Source Sans Pro"/>
              <a:cs typeface="Source Sans Pro"/>
              <a:sym typeface="Source Sans Pro"/>
            </a:endParaRPr>
          </a:p>
          <a:p>
            <a:pPr indent="8664"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Update log/  comments as to  why the review  should continue.</a:t>
            </a:r>
            <a:endParaRPr sz="100">
              <a:solidFill>
                <a:schemeClr val="dk1"/>
              </a:solidFill>
              <a:latin typeface="Source Sans Pro"/>
              <a:ea typeface="Source Sans Pro"/>
              <a:cs typeface="Source Sans Pro"/>
              <a:sym typeface="Source Sans Pro"/>
            </a:endParaRPr>
          </a:p>
        </p:txBody>
      </p:sp>
      <p:sp>
        <p:nvSpPr>
          <p:cNvPr id="636" name="Shape 636"/>
          <p:cNvSpPr/>
          <p:nvPr/>
        </p:nvSpPr>
        <p:spPr>
          <a:xfrm>
            <a:off x="3359341" y="3143164"/>
            <a:ext cx="80196" cy="99903"/>
          </a:xfrm>
          <a:prstGeom prst="rect">
            <a:avLst/>
          </a:prstGeom>
          <a:blipFill rotWithShape="1">
            <a:blip r:embed="rId3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37" name="Shape 637"/>
          <p:cNvSpPr txBox="1"/>
          <p:nvPr/>
        </p:nvSpPr>
        <p:spPr>
          <a:xfrm>
            <a:off x="3359253" y="3148779"/>
            <a:ext cx="80580"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US" sz="100">
                <a:solidFill>
                  <a:schemeClr val="dk1"/>
                </a:solidFill>
                <a:latin typeface="Source Sans Pro"/>
                <a:ea typeface="Source Sans Pro"/>
                <a:cs typeface="Source Sans Pro"/>
                <a:sym typeface="Source Sans Pro"/>
              </a:rPr>
              <a:t>32.5</a:t>
            </a:r>
            <a:endParaRPr sz="100">
              <a:solidFill>
                <a:schemeClr val="dk1"/>
              </a:solidFill>
              <a:latin typeface="Source Sans Pro"/>
              <a:ea typeface="Source Sans Pro"/>
              <a:cs typeface="Source Sans Pro"/>
              <a:sym typeface="Source Sans Pro"/>
            </a:endParaRPr>
          </a:p>
          <a:p>
            <a:pPr indent="0" lvl="0" marL="5487" marR="2310" rtl="0" algn="ctr">
              <a:spcBef>
                <a:spcPts val="0"/>
              </a:spcBef>
              <a:spcAft>
                <a:spcPts val="0"/>
              </a:spcAft>
              <a:buNone/>
            </a:pPr>
            <a:r>
              <a:rPr lang="en-US" sz="100">
                <a:solidFill>
                  <a:schemeClr val="dk1"/>
                </a:solidFill>
                <a:latin typeface="Source Sans Pro"/>
                <a:ea typeface="Source Sans Pro"/>
                <a:cs typeface="Source Sans Pro"/>
                <a:sym typeface="Source Sans Pro"/>
              </a:rPr>
              <a:t>Notify Permit  Administrator that  the Authorized  Officer Agrees with</a:t>
            </a:r>
            <a:endParaRPr sz="100">
              <a:solidFill>
                <a:schemeClr val="dk1"/>
              </a:solidFill>
              <a:latin typeface="Source Sans Pro"/>
              <a:ea typeface="Source Sans Pro"/>
              <a:cs typeface="Source Sans Pro"/>
              <a:sym typeface="Source Sans Pro"/>
            </a:endParaRPr>
          </a:p>
        </p:txBody>
      </p:sp>
      <p:sp>
        <p:nvSpPr>
          <p:cNvPr id="638" name="Shape 638"/>
          <p:cNvSpPr txBox="1"/>
          <p:nvPr/>
        </p:nvSpPr>
        <p:spPr>
          <a:xfrm>
            <a:off x="3376496" y="3201380"/>
            <a:ext cx="46211"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Rejection</a:t>
            </a:r>
            <a:endParaRPr sz="100">
              <a:solidFill>
                <a:schemeClr val="dk1"/>
              </a:solidFill>
              <a:latin typeface="Source Sans Pro"/>
              <a:ea typeface="Source Sans Pro"/>
              <a:cs typeface="Source Sans Pro"/>
              <a:sym typeface="Source Sans Pro"/>
            </a:endParaRPr>
          </a:p>
        </p:txBody>
      </p:sp>
      <p:sp>
        <p:nvSpPr>
          <p:cNvPr id="639" name="Shape 639"/>
          <p:cNvSpPr/>
          <p:nvPr/>
        </p:nvSpPr>
        <p:spPr>
          <a:xfrm>
            <a:off x="3443096" y="2985508"/>
            <a:ext cx="109756" cy="80196"/>
          </a:xfrm>
          <a:prstGeom prst="rect">
            <a:avLst/>
          </a:prstGeom>
          <a:blipFill rotWithShape="1">
            <a:blip r:embed="rId3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40" name="Shape 640"/>
          <p:cNvSpPr txBox="1"/>
          <p:nvPr/>
        </p:nvSpPr>
        <p:spPr>
          <a:xfrm>
            <a:off x="3442515" y="2984057"/>
            <a:ext cx="111195"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US" sz="100">
                <a:solidFill>
                  <a:schemeClr val="dk1"/>
                </a:solidFill>
                <a:latin typeface="Source Sans Pro"/>
                <a:ea typeface="Source Sans Pro"/>
                <a:cs typeface="Source Sans Pro"/>
                <a:sym typeface="Source Sans Pro"/>
              </a:rPr>
              <a:t>32.9</a:t>
            </a:r>
            <a:endParaRPr sz="100">
              <a:solidFill>
                <a:schemeClr val="dk1"/>
              </a:solidFill>
              <a:latin typeface="Source Sans Pro"/>
              <a:ea typeface="Source Sans Pro"/>
              <a:cs typeface="Source Sans Pro"/>
              <a:sym typeface="Source Sans Pro"/>
            </a:endParaRPr>
          </a:p>
          <a:p>
            <a:pPr indent="0" lvl="0" marL="5776" marR="2310" rtl="0" algn="ctr">
              <a:spcBef>
                <a:spcPts val="0"/>
              </a:spcBef>
              <a:spcAft>
                <a:spcPts val="0"/>
              </a:spcAft>
              <a:buNone/>
            </a:pPr>
            <a:r>
              <a:rPr lang="en-US" sz="100">
                <a:solidFill>
                  <a:schemeClr val="dk1"/>
                </a:solidFill>
                <a:latin typeface="Source Sans Pro"/>
                <a:ea typeface="Source Sans Pro"/>
                <a:cs typeface="Source Sans Pro"/>
                <a:sym typeface="Source Sans Pro"/>
              </a:rPr>
              <a:t>Notify Permit Administrator  that the Authorized Officer  Does Not Agrees with  Rejection</a:t>
            </a:r>
            <a:endParaRPr sz="100">
              <a:solidFill>
                <a:schemeClr val="dk1"/>
              </a:solidFill>
              <a:latin typeface="Source Sans Pro"/>
              <a:ea typeface="Source Sans Pro"/>
              <a:cs typeface="Source Sans Pro"/>
              <a:sym typeface="Source Sans Pro"/>
            </a:endParaRPr>
          </a:p>
        </p:txBody>
      </p:sp>
      <p:sp>
        <p:nvSpPr>
          <p:cNvPr id="641" name="Shape 641"/>
          <p:cNvSpPr/>
          <p:nvPr/>
        </p:nvSpPr>
        <p:spPr>
          <a:xfrm>
            <a:off x="3178624" y="2377699"/>
            <a:ext cx="4043" cy="617494"/>
          </a:xfrm>
          <a:custGeom>
            <a:pathLst>
              <a:path extrusionOk="0" h="1357630" w="8890">
                <a:moveTo>
                  <a:pt x="0" y="0"/>
                </a:moveTo>
                <a:lnTo>
                  <a:pt x="0" y="43327"/>
                </a:lnTo>
                <a:lnTo>
                  <a:pt x="8882" y="43327"/>
                </a:lnTo>
                <a:lnTo>
                  <a:pt x="8882" y="1357508"/>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42" name="Shape 642"/>
          <p:cNvSpPr/>
          <p:nvPr/>
        </p:nvSpPr>
        <p:spPr>
          <a:xfrm>
            <a:off x="3178810" y="2993266"/>
            <a:ext cx="7798" cy="7798"/>
          </a:xfrm>
          <a:custGeom>
            <a:pathLst>
              <a:path extrusionOk="0" h="17144" w="17145">
                <a:moveTo>
                  <a:pt x="0" y="0"/>
                </a:moveTo>
                <a:lnTo>
                  <a:pt x="8472" y="16945"/>
                </a:lnTo>
                <a:lnTo>
                  <a:pt x="15610" y="2671"/>
                </a:lnTo>
                <a:lnTo>
                  <a:pt x="5343"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43" name="Shape 643"/>
          <p:cNvSpPr/>
          <p:nvPr/>
        </p:nvSpPr>
        <p:spPr>
          <a:xfrm>
            <a:off x="3310758" y="2887658"/>
            <a:ext cx="43612" cy="0"/>
          </a:xfrm>
          <a:custGeom>
            <a:pathLst>
              <a:path extrusionOk="0" h="120000" w="95884">
                <a:moveTo>
                  <a:pt x="0" y="0"/>
                </a:moveTo>
                <a:lnTo>
                  <a:pt x="9548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44" name="Shape 644"/>
          <p:cNvSpPr/>
          <p:nvPr/>
        </p:nvSpPr>
        <p:spPr>
          <a:xfrm>
            <a:off x="3352318" y="2883805"/>
            <a:ext cx="7798" cy="7798"/>
          </a:xfrm>
          <a:custGeom>
            <a:pathLst>
              <a:path extrusionOk="0" h="17144" w="17145">
                <a:moveTo>
                  <a:pt x="0" y="0"/>
                </a:moveTo>
                <a:lnTo>
                  <a:pt x="2671" y="5343"/>
                </a:lnTo>
                <a:lnTo>
                  <a:pt x="2671" y="11626"/>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45" name="Shape 645"/>
          <p:cNvSpPr/>
          <p:nvPr/>
        </p:nvSpPr>
        <p:spPr>
          <a:xfrm>
            <a:off x="3328933" y="2882403"/>
            <a:ext cx="13285" cy="10686"/>
          </a:xfrm>
          <a:custGeom>
            <a:pathLst>
              <a:path extrusionOk="0" h="23494" w="29209">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46" name="Shape 646"/>
          <p:cNvSpPr/>
          <p:nvPr/>
        </p:nvSpPr>
        <p:spPr>
          <a:xfrm>
            <a:off x="3271345" y="2785106"/>
            <a:ext cx="0" cy="73071"/>
          </a:xfrm>
          <a:custGeom>
            <a:pathLst>
              <a:path extrusionOk="0" h="160655" w="120000">
                <a:moveTo>
                  <a:pt x="0" y="160481"/>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47" name="Shape 647"/>
          <p:cNvSpPr/>
          <p:nvPr/>
        </p:nvSpPr>
        <p:spPr>
          <a:xfrm>
            <a:off x="3267491" y="2779271"/>
            <a:ext cx="7798" cy="7798"/>
          </a:xfrm>
          <a:custGeom>
            <a:pathLst>
              <a:path extrusionOk="0" h="17144" w="17145">
                <a:moveTo>
                  <a:pt x="8472" y="0"/>
                </a:moveTo>
                <a:lnTo>
                  <a:pt x="0" y="16945"/>
                </a:lnTo>
                <a:lnTo>
                  <a:pt x="5343" y="14274"/>
                </a:lnTo>
                <a:lnTo>
                  <a:pt x="15610" y="14274"/>
                </a:lnTo>
                <a:lnTo>
                  <a:pt x="8472" y="0"/>
                </a:lnTo>
                <a:close/>
              </a:path>
              <a:path extrusionOk="0" h="17144"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48" name="Shape 648"/>
          <p:cNvSpPr txBox="1"/>
          <p:nvPr/>
        </p:nvSpPr>
        <p:spPr>
          <a:xfrm>
            <a:off x="3265700" y="2807165"/>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649" name="Shape 649"/>
          <p:cNvSpPr/>
          <p:nvPr/>
        </p:nvSpPr>
        <p:spPr>
          <a:xfrm>
            <a:off x="3310759" y="2749710"/>
            <a:ext cx="187443" cy="230766"/>
          </a:xfrm>
          <a:custGeom>
            <a:pathLst>
              <a:path extrusionOk="0" h="507364" w="412115">
                <a:moveTo>
                  <a:pt x="0" y="0"/>
                </a:moveTo>
                <a:lnTo>
                  <a:pt x="411614" y="0"/>
                </a:lnTo>
                <a:lnTo>
                  <a:pt x="411614" y="50710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50" name="Shape 650"/>
          <p:cNvSpPr/>
          <p:nvPr/>
        </p:nvSpPr>
        <p:spPr>
          <a:xfrm>
            <a:off x="3494120" y="2978485"/>
            <a:ext cx="7798" cy="7798"/>
          </a:xfrm>
          <a:custGeom>
            <a:pathLst>
              <a:path extrusionOk="0" h="17144" w="17145">
                <a:moveTo>
                  <a:pt x="0" y="0"/>
                </a:moveTo>
                <a:lnTo>
                  <a:pt x="8472" y="16945"/>
                </a:lnTo>
                <a:lnTo>
                  <a:pt x="15610" y="2671"/>
                </a:lnTo>
                <a:lnTo>
                  <a:pt x="5343"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51" name="Shape 651"/>
          <p:cNvSpPr/>
          <p:nvPr/>
        </p:nvSpPr>
        <p:spPr>
          <a:xfrm>
            <a:off x="3410180" y="2255778"/>
            <a:ext cx="161738" cy="769991"/>
          </a:xfrm>
          <a:custGeom>
            <a:pathLst>
              <a:path extrusionOk="0" h="1692910" w="355600">
                <a:moveTo>
                  <a:pt x="312176" y="1692552"/>
                </a:moveTo>
                <a:lnTo>
                  <a:pt x="355504" y="1692552"/>
                </a:lnTo>
                <a:lnTo>
                  <a:pt x="355504" y="30497"/>
                </a:lnTo>
                <a:lnTo>
                  <a:pt x="0" y="30497"/>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52" name="Shape 652"/>
          <p:cNvSpPr/>
          <p:nvPr/>
        </p:nvSpPr>
        <p:spPr>
          <a:xfrm>
            <a:off x="3406326" y="2249943"/>
            <a:ext cx="7798" cy="7798"/>
          </a:xfrm>
          <a:custGeom>
            <a:pathLst>
              <a:path extrusionOk="0" h="17144" w="17145">
                <a:moveTo>
                  <a:pt x="8472" y="0"/>
                </a:moveTo>
                <a:lnTo>
                  <a:pt x="0" y="16945"/>
                </a:lnTo>
                <a:lnTo>
                  <a:pt x="5319" y="14274"/>
                </a:lnTo>
                <a:lnTo>
                  <a:pt x="15610" y="14274"/>
                </a:lnTo>
                <a:lnTo>
                  <a:pt x="8472" y="0"/>
                </a:lnTo>
                <a:close/>
              </a:path>
              <a:path extrusionOk="0" h="17144"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53" name="Shape 653"/>
          <p:cNvSpPr/>
          <p:nvPr/>
        </p:nvSpPr>
        <p:spPr>
          <a:xfrm>
            <a:off x="4942391" y="2703026"/>
            <a:ext cx="83757" cy="59208"/>
          </a:xfrm>
          <a:custGeom>
            <a:pathLst>
              <a:path extrusionOk="0" h="130175" w="184150">
                <a:moveTo>
                  <a:pt x="92071" y="0"/>
                </a:moveTo>
                <a:lnTo>
                  <a:pt x="0" y="64991"/>
                </a:lnTo>
                <a:lnTo>
                  <a:pt x="92071" y="129983"/>
                </a:lnTo>
                <a:lnTo>
                  <a:pt x="184143" y="64991"/>
                </a:lnTo>
                <a:lnTo>
                  <a:pt x="92071"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54" name="Shape 654"/>
          <p:cNvSpPr/>
          <p:nvPr/>
        </p:nvSpPr>
        <p:spPr>
          <a:xfrm>
            <a:off x="4942391" y="2703026"/>
            <a:ext cx="83757" cy="59208"/>
          </a:xfrm>
          <a:custGeom>
            <a:pathLst>
              <a:path extrusionOk="0" h="130175" w="184150">
                <a:moveTo>
                  <a:pt x="0" y="64991"/>
                </a:moveTo>
                <a:lnTo>
                  <a:pt x="92071" y="0"/>
                </a:lnTo>
                <a:lnTo>
                  <a:pt x="184143" y="64991"/>
                </a:lnTo>
                <a:lnTo>
                  <a:pt x="92071" y="129983"/>
                </a:lnTo>
                <a:lnTo>
                  <a:pt x="0"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55" name="Shape 655"/>
          <p:cNvSpPr txBox="1"/>
          <p:nvPr/>
        </p:nvSpPr>
        <p:spPr>
          <a:xfrm>
            <a:off x="4947191" y="2710514"/>
            <a:ext cx="74515" cy="1077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89" lvl="0" marL="5776" marR="2310" rtl="0" algn="just">
              <a:spcBef>
                <a:spcPts val="0"/>
              </a:spcBef>
              <a:spcAft>
                <a:spcPts val="0"/>
              </a:spcAft>
              <a:buNone/>
            </a:pPr>
            <a:r>
              <a:rPr lang="en-US" sz="100">
                <a:solidFill>
                  <a:schemeClr val="dk1"/>
                </a:solidFill>
                <a:latin typeface="Source Sans Pro"/>
                <a:ea typeface="Source Sans Pro"/>
                <a:cs typeface="Source Sans Pro"/>
                <a:sym typeface="Source Sans Pro"/>
              </a:rPr>
              <a:t>42.3 Agrees with  the cost recovery  recommendation</a:t>
            </a:r>
            <a:endParaRPr sz="100">
              <a:solidFill>
                <a:schemeClr val="dk1"/>
              </a:solidFill>
              <a:latin typeface="Source Sans Pro"/>
              <a:ea typeface="Source Sans Pro"/>
              <a:cs typeface="Source Sans Pro"/>
              <a:sym typeface="Source Sans Pro"/>
            </a:endParaRPr>
          </a:p>
        </p:txBody>
      </p:sp>
      <p:sp>
        <p:nvSpPr>
          <p:cNvPr id="656" name="Shape 656"/>
          <p:cNvSpPr/>
          <p:nvPr/>
        </p:nvSpPr>
        <p:spPr>
          <a:xfrm>
            <a:off x="4792126" y="2387552"/>
            <a:ext cx="0" cy="53431"/>
          </a:xfrm>
          <a:custGeom>
            <a:pathLst>
              <a:path extrusionOk="0" h="117475" w="120000">
                <a:moveTo>
                  <a:pt x="0" y="0"/>
                </a:moveTo>
                <a:lnTo>
                  <a:pt x="0" y="11715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57" name="Shape 657"/>
          <p:cNvSpPr/>
          <p:nvPr/>
        </p:nvSpPr>
        <p:spPr>
          <a:xfrm>
            <a:off x="4788272" y="2438965"/>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58" name="Shape 658"/>
          <p:cNvSpPr/>
          <p:nvPr/>
        </p:nvSpPr>
        <p:spPr>
          <a:xfrm>
            <a:off x="4780411" y="2411343"/>
            <a:ext cx="13285" cy="10686"/>
          </a:xfrm>
          <a:custGeom>
            <a:pathLst>
              <a:path extrusionOk="0" h="23494" w="29209">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59" name="Shape 659"/>
          <p:cNvSpPr txBox="1"/>
          <p:nvPr/>
        </p:nvSpPr>
        <p:spPr>
          <a:xfrm>
            <a:off x="4774843" y="2404980"/>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660" name="Shape 660"/>
          <p:cNvSpPr/>
          <p:nvPr/>
        </p:nvSpPr>
        <p:spPr>
          <a:xfrm>
            <a:off x="4944854" y="2818804"/>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61" name="Shape 661"/>
          <p:cNvSpPr/>
          <p:nvPr/>
        </p:nvSpPr>
        <p:spPr>
          <a:xfrm>
            <a:off x="4944854" y="2818804"/>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62" name="Shape 662"/>
          <p:cNvSpPr txBox="1"/>
          <p:nvPr/>
        </p:nvSpPr>
        <p:spPr>
          <a:xfrm>
            <a:off x="4948449" y="2831580"/>
            <a:ext cx="72205"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6065"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42.5 Review,  modify, and sign</a:t>
            </a:r>
            <a:endParaRPr sz="100">
              <a:solidFill>
                <a:schemeClr val="dk1"/>
              </a:solidFill>
              <a:latin typeface="Source Sans Pro"/>
              <a:ea typeface="Source Sans Pro"/>
              <a:cs typeface="Source Sans Pro"/>
              <a:sym typeface="Source Sans Pro"/>
            </a:endParaRPr>
          </a:p>
        </p:txBody>
      </p:sp>
      <p:sp>
        <p:nvSpPr>
          <p:cNvPr id="663" name="Shape 663"/>
          <p:cNvSpPr/>
          <p:nvPr/>
        </p:nvSpPr>
        <p:spPr>
          <a:xfrm>
            <a:off x="4984268" y="2762147"/>
            <a:ext cx="0" cy="50832"/>
          </a:xfrm>
          <a:custGeom>
            <a:pathLst>
              <a:path extrusionOk="0" h="111760" w="120000">
                <a:moveTo>
                  <a:pt x="0" y="0"/>
                </a:moveTo>
                <a:lnTo>
                  <a:pt x="0" y="111737"/>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64" name="Shape 664"/>
          <p:cNvSpPr/>
          <p:nvPr/>
        </p:nvSpPr>
        <p:spPr>
          <a:xfrm>
            <a:off x="4980414" y="2811097"/>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65" name="Shape 665"/>
          <p:cNvSpPr/>
          <p:nvPr/>
        </p:nvSpPr>
        <p:spPr>
          <a:xfrm>
            <a:off x="4972554" y="2785216"/>
            <a:ext cx="13285" cy="10686"/>
          </a:xfrm>
          <a:custGeom>
            <a:pathLst>
              <a:path extrusionOk="0" h="23494" w="29209">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66" name="Shape 666"/>
          <p:cNvSpPr txBox="1"/>
          <p:nvPr/>
        </p:nvSpPr>
        <p:spPr>
          <a:xfrm>
            <a:off x="4967007" y="2778940"/>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667" name="Shape 667"/>
          <p:cNvSpPr/>
          <p:nvPr/>
        </p:nvSpPr>
        <p:spPr>
          <a:xfrm>
            <a:off x="4984268" y="2877926"/>
            <a:ext cx="0" cy="233654"/>
          </a:xfrm>
          <a:custGeom>
            <a:pathLst>
              <a:path extrusionOk="0" h="513714" w="120000">
                <a:moveTo>
                  <a:pt x="0" y="0"/>
                </a:moveTo>
                <a:lnTo>
                  <a:pt x="0" y="513627"/>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68" name="Shape 668"/>
          <p:cNvSpPr/>
          <p:nvPr/>
        </p:nvSpPr>
        <p:spPr>
          <a:xfrm>
            <a:off x="4980414" y="3109668"/>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69" name="Shape 669"/>
          <p:cNvSpPr/>
          <p:nvPr/>
        </p:nvSpPr>
        <p:spPr>
          <a:xfrm>
            <a:off x="688829" y="3238189"/>
            <a:ext cx="31004" cy="30897"/>
          </a:xfrm>
          <a:prstGeom prst="rect">
            <a:avLst/>
          </a:prstGeom>
          <a:blipFill rotWithShape="1">
            <a:blip r:embed="rId3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70" name="Shape 670"/>
          <p:cNvSpPr/>
          <p:nvPr/>
        </p:nvSpPr>
        <p:spPr>
          <a:xfrm>
            <a:off x="691176" y="3240377"/>
            <a:ext cx="26571" cy="26571"/>
          </a:xfrm>
          <a:custGeom>
            <a:pathLst>
              <a:path extrusionOk="0" h="58420" w="58419">
                <a:moveTo>
                  <a:pt x="29141" y="0"/>
                </a:moveTo>
                <a:lnTo>
                  <a:pt x="17798" y="2282"/>
                </a:lnTo>
                <a:lnTo>
                  <a:pt x="8535" y="8505"/>
                </a:lnTo>
                <a:lnTo>
                  <a:pt x="2290" y="17736"/>
                </a:lnTo>
                <a:lnTo>
                  <a:pt x="0" y="29040"/>
                </a:lnTo>
                <a:lnTo>
                  <a:pt x="2290" y="40344"/>
                </a:lnTo>
                <a:lnTo>
                  <a:pt x="8535" y="49575"/>
                </a:lnTo>
                <a:lnTo>
                  <a:pt x="17798" y="55799"/>
                </a:lnTo>
                <a:lnTo>
                  <a:pt x="29141" y="58081"/>
                </a:lnTo>
                <a:lnTo>
                  <a:pt x="32659" y="57373"/>
                </a:lnTo>
                <a:lnTo>
                  <a:pt x="29915" y="57373"/>
                </a:lnTo>
                <a:lnTo>
                  <a:pt x="20916" y="55889"/>
                </a:lnTo>
                <a:lnTo>
                  <a:pt x="13137" y="51765"/>
                </a:lnTo>
                <a:lnTo>
                  <a:pt x="7064" y="45490"/>
                </a:lnTo>
                <a:lnTo>
                  <a:pt x="3271" y="37725"/>
                </a:lnTo>
                <a:lnTo>
                  <a:pt x="3048" y="37725"/>
                </a:lnTo>
                <a:lnTo>
                  <a:pt x="2747" y="36314"/>
                </a:lnTo>
                <a:lnTo>
                  <a:pt x="2464" y="34591"/>
                </a:lnTo>
                <a:lnTo>
                  <a:pt x="2299" y="33705"/>
                </a:lnTo>
                <a:lnTo>
                  <a:pt x="2172" y="32805"/>
                </a:lnTo>
                <a:lnTo>
                  <a:pt x="1974" y="30568"/>
                </a:lnTo>
                <a:lnTo>
                  <a:pt x="2044" y="29040"/>
                </a:lnTo>
                <a:lnTo>
                  <a:pt x="4170" y="18493"/>
                </a:lnTo>
                <a:lnTo>
                  <a:pt x="10158" y="9597"/>
                </a:lnTo>
                <a:lnTo>
                  <a:pt x="19039" y="3599"/>
                </a:lnTo>
                <a:lnTo>
                  <a:pt x="29915" y="1399"/>
                </a:lnTo>
                <a:lnTo>
                  <a:pt x="36098" y="1399"/>
                </a:lnTo>
                <a:lnTo>
                  <a:pt x="29141" y="0"/>
                </a:lnTo>
                <a:close/>
              </a:path>
              <a:path extrusionOk="0" h="58420" w="58419">
                <a:moveTo>
                  <a:pt x="57804" y="26686"/>
                </a:moveTo>
                <a:lnTo>
                  <a:pt x="29915" y="57373"/>
                </a:lnTo>
                <a:lnTo>
                  <a:pt x="32659" y="57373"/>
                </a:lnTo>
                <a:lnTo>
                  <a:pt x="40483" y="55799"/>
                </a:lnTo>
                <a:lnTo>
                  <a:pt x="49746" y="49575"/>
                </a:lnTo>
                <a:lnTo>
                  <a:pt x="55991" y="40344"/>
                </a:lnTo>
                <a:lnTo>
                  <a:pt x="58281" y="29040"/>
                </a:lnTo>
                <a:lnTo>
                  <a:pt x="57804" y="26686"/>
                </a:lnTo>
                <a:close/>
              </a:path>
              <a:path extrusionOk="0" h="58420" w="58419">
                <a:moveTo>
                  <a:pt x="3187" y="37554"/>
                </a:moveTo>
                <a:lnTo>
                  <a:pt x="3048" y="37725"/>
                </a:lnTo>
                <a:lnTo>
                  <a:pt x="3271" y="37725"/>
                </a:lnTo>
                <a:lnTo>
                  <a:pt x="3187" y="37554"/>
                </a:lnTo>
                <a:close/>
              </a:path>
              <a:path extrusionOk="0" h="58420" w="58419">
                <a:moveTo>
                  <a:pt x="56449" y="19999"/>
                </a:moveTo>
                <a:lnTo>
                  <a:pt x="57804" y="26686"/>
                </a:lnTo>
                <a:lnTo>
                  <a:pt x="57574" y="24867"/>
                </a:lnTo>
                <a:lnTo>
                  <a:pt x="57056" y="22733"/>
                </a:lnTo>
                <a:lnTo>
                  <a:pt x="57322" y="22733"/>
                </a:lnTo>
                <a:lnTo>
                  <a:pt x="56650" y="20472"/>
                </a:lnTo>
                <a:lnTo>
                  <a:pt x="56449" y="19999"/>
                </a:lnTo>
                <a:close/>
              </a:path>
              <a:path extrusionOk="0" h="58420" w="58419">
                <a:moveTo>
                  <a:pt x="57322" y="22733"/>
                </a:moveTo>
                <a:lnTo>
                  <a:pt x="57056" y="22733"/>
                </a:lnTo>
                <a:lnTo>
                  <a:pt x="57326" y="22745"/>
                </a:lnTo>
                <a:close/>
              </a:path>
              <a:path extrusionOk="0" h="58420" w="58419">
                <a:moveTo>
                  <a:pt x="36098" y="1399"/>
                </a:moveTo>
                <a:lnTo>
                  <a:pt x="29915" y="1399"/>
                </a:lnTo>
                <a:lnTo>
                  <a:pt x="37654" y="2488"/>
                </a:lnTo>
                <a:lnTo>
                  <a:pt x="44558" y="5550"/>
                </a:lnTo>
                <a:lnTo>
                  <a:pt x="50325" y="10281"/>
                </a:lnTo>
                <a:lnTo>
                  <a:pt x="54653" y="16377"/>
                </a:lnTo>
                <a:lnTo>
                  <a:pt x="55749" y="18345"/>
                </a:lnTo>
                <a:lnTo>
                  <a:pt x="56449" y="19999"/>
                </a:lnTo>
                <a:lnTo>
                  <a:pt x="55991" y="17736"/>
                </a:lnTo>
                <a:lnTo>
                  <a:pt x="49746" y="8505"/>
                </a:lnTo>
                <a:lnTo>
                  <a:pt x="40484" y="2282"/>
                </a:lnTo>
                <a:lnTo>
                  <a:pt x="36098" y="1399"/>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71" name="Shape 671"/>
          <p:cNvSpPr/>
          <p:nvPr/>
        </p:nvSpPr>
        <p:spPr>
          <a:xfrm>
            <a:off x="692127" y="3254884"/>
            <a:ext cx="289" cy="1444"/>
          </a:xfrm>
          <a:custGeom>
            <a:pathLst>
              <a:path extrusionOk="0" h="3175" w="634">
                <a:moveTo>
                  <a:pt x="0" y="0"/>
                </a:moveTo>
                <a:lnTo>
                  <a:pt x="79" y="912"/>
                </a:lnTo>
                <a:lnTo>
                  <a:pt x="206" y="1810"/>
                </a:lnTo>
                <a:lnTo>
                  <a:pt x="372" y="2697"/>
                </a:lnTo>
                <a:lnTo>
                  <a:pt x="96" y="912"/>
                </a:lnTo>
                <a:lnTo>
                  <a:pt x="0"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72" name="Shape 672"/>
          <p:cNvSpPr/>
          <p:nvPr/>
        </p:nvSpPr>
        <p:spPr>
          <a:xfrm>
            <a:off x="692127" y="3254884"/>
            <a:ext cx="169" cy="1227"/>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73" name="Shape 673"/>
          <p:cNvSpPr/>
          <p:nvPr/>
        </p:nvSpPr>
        <p:spPr>
          <a:xfrm>
            <a:off x="692074" y="3241014"/>
            <a:ext cx="23972" cy="12997"/>
          </a:xfrm>
          <a:custGeom>
            <a:pathLst>
              <a:path extrusionOk="0" h="28575" w="52705">
                <a:moveTo>
                  <a:pt x="27940" y="0"/>
                </a:moveTo>
                <a:lnTo>
                  <a:pt x="17064" y="2199"/>
                </a:lnTo>
                <a:lnTo>
                  <a:pt x="8183" y="8197"/>
                </a:lnTo>
                <a:lnTo>
                  <a:pt x="2195" y="17093"/>
                </a:lnTo>
                <a:lnTo>
                  <a:pt x="0" y="27986"/>
                </a:lnTo>
                <a:lnTo>
                  <a:pt x="8" y="28306"/>
                </a:lnTo>
                <a:lnTo>
                  <a:pt x="2306" y="17497"/>
                </a:lnTo>
                <a:lnTo>
                  <a:pt x="8354" y="8681"/>
                </a:lnTo>
                <a:lnTo>
                  <a:pt x="17265" y="2743"/>
                </a:lnTo>
                <a:lnTo>
                  <a:pt x="28153" y="567"/>
                </a:lnTo>
                <a:lnTo>
                  <a:pt x="31974" y="567"/>
                </a:lnTo>
                <a:lnTo>
                  <a:pt x="27940" y="0"/>
                </a:lnTo>
                <a:close/>
              </a:path>
              <a:path extrusionOk="0" h="28575" w="52705">
                <a:moveTo>
                  <a:pt x="31974" y="567"/>
                </a:moveTo>
                <a:lnTo>
                  <a:pt x="28153" y="567"/>
                </a:lnTo>
                <a:lnTo>
                  <a:pt x="35786" y="1574"/>
                </a:lnTo>
                <a:lnTo>
                  <a:pt x="42561" y="4453"/>
                </a:lnTo>
                <a:lnTo>
                  <a:pt x="48264" y="8992"/>
                </a:lnTo>
                <a:lnTo>
                  <a:pt x="52678" y="14977"/>
                </a:lnTo>
                <a:lnTo>
                  <a:pt x="48350" y="8880"/>
                </a:lnTo>
                <a:lnTo>
                  <a:pt x="42583" y="4149"/>
                </a:lnTo>
                <a:lnTo>
                  <a:pt x="35679" y="1088"/>
                </a:lnTo>
                <a:lnTo>
                  <a:pt x="31974" y="567"/>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74" name="Shape 674"/>
          <p:cNvSpPr/>
          <p:nvPr/>
        </p:nvSpPr>
        <p:spPr>
          <a:xfrm>
            <a:off x="692074" y="3241014"/>
            <a:ext cx="23960" cy="12874"/>
          </a:xfrm>
          <a:prstGeom prst="rect">
            <a:avLst/>
          </a:prstGeom>
          <a:blipFill rotWithShape="1">
            <a:blip r:embed="rId3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75" name="Shape 675"/>
          <p:cNvSpPr/>
          <p:nvPr/>
        </p:nvSpPr>
        <p:spPr>
          <a:xfrm>
            <a:off x="692625" y="3250669"/>
            <a:ext cx="25127" cy="15885"/>
          </a:xfrm>
          <a:custGeom>
            <a:pathLst>
              <a:path extrusionOk="0" h="34925" w="55244">
                <a:moveTo>
                  <a:pt x="24305" y="2779"/>
                </a:moveTo>
                <a:lnTo>
                  <a:pt x="13471" y="6239"/>
                </a:lnTo>
                <a:lnTo>
                  <a:pt x="6140" y="9951"/>
                </a:lnTo>
                <a:lnTo>
                  <a:pt x="1814" y="13114"/>
                </a:lnTo>
                <a:lnTo>
                  <a:pt x="0" y="14927"/>
                </a:lnTo>
                <a:lnTo>
                  <a:pt x="3876" y="22863"/>
                </a:lnTo>
                <a:lnTo>
                  <a:pt x="9948" y="29138"/>
                </a:lnTo>
                <a:lnTo>
                  <a:pt x="17728" y="33263"/>
                </a:lnTo>
                <a:lnTo>
                  <a:pt x="26727" y="34746"/>
                </a:lnTo>
                <a:lnTo>
                  <a:pt x="37603" y="32547"/>
                </a:lnTo>
                <a:lnTo>
                  <a:pt x="46484" y="26549"/>
                </a:lnTo>
                <a:lnTo>
                  <a:pt x="52472" y="17653"/>
                </a:lnTo>
                <a:lnTo>
                  <a:pt x="54130" y="9426"/>
                </a:lnTo>
                <a:lnTo>
                  <a:pt x="25232" y="9426"/>
                </a:lnTo>
                <a:lnTo>
                  <a:pt x="24640" y="8982"/>
                </a:lnTo>
                <a:lnTo>
                  <a:pt x="24389" y="8347"/>
                </a:lnTo>
                <a:lnTo>
                  <a:pt x="23889" y="8043"/>
                </a:lnTo>
                <a:lnTo>
                  <a:pt x="23551" y="7478"/>
                </a:lnTo>
                <a:lnTo>
                  <a:pt x="23551" y="6208"/>
                </a:lnTo>
                <a:lnTo>
                  <a:pt x="23852" y="5669"/>
                </a:lnTo>
                <a:lnTo>
                  <a:pt x="24305" y="5354"/>
                </a:lnTo>
                <a:lnTo>
                  <a:pt x="24305" y="2779"/>
                </a:lnTo>
                <a:close/>
              </a:path>
              <a:path extrusionOk="0" h="34925" w="55244">
                <a:moveTo>
                  <a:pt x="50702" y="0"/>
                </a:moveTo>
                <a:lnTo>
                  <a:pt x="44564" y="69"/>
                </a:lnTo>
                <a:lnTo>
                  <a:pt x="36240" y="698"/>
                </a:lnTo>
                <a:lnTo>
                  <a:pt x="26516" y="2270"/>
                </a:lnTo>
                <a:lnTo>
                  <a:pt x="26516" y="5743"/>
                </a:lnTo>
                <a:lnTo>
                  <a:pt x="26653" y="5960"/>
                </a:lnTo>
                <a:lnTo>
                  <a:pt x="47304" y="5960"/>
                </a:lnTo>
                <a:lnTo>
                  <a:pt x="47304" y="6797"/>
                </a:lnTo>
                <a:lnTo>
                  <a:pt x="48331" y="6797"/>
                </a:lnTo>
                <a:lnTo>
                  <a:pt x="48331" y="8603"/>
                </a:lnTo>
                <a:lnTo>
                  <a:pt x="27326" y="8603"/>
                </a:lnTo>
                <a:lnTo>
                  <a:pt x="27030" y="9096"/>
                </a:lnTo>
                <a:lnTo>
                  <a:pt x="26513" y="9426"/>
                </a:lnTo>
                <a:lnTo>
                  <a:pt x="54130" y="9426"/>
                </a:lnTo>
                <a:lnTo>
                  <a:pt x="54660" y="6797"/>
                </a:lnTo>
                <a:lnTo>
                  <a:pt x="54667" y="4466"/>
                </a:lnTo>
                <a:lnTo>
                  <a:pt x="54386" y="2240"/>
                </a:lnTo>
                <a:lnTo>
                  <a:pt x="53866" y="106"/>
                </a:lnTo>
                <a:lnTo>
                  <a:pt x="50702"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76" name="Shape 676"/>
          <p:cNvSpPr/>
          <p:nvPr/>
        </p:nvSpPr>
        <p:spPr>
          <a:xfrm>
            <a:off x="692626" y="3250669"/>
            <a:ext cx="24864" cy="15804"/>
          </a:xfrm>
          <a:prstGeom prst="rect">
            <a:avLst/>
          </a:prstGeom>
          <a:blipFill rotWithShape="1">
            <a:blip r:embed="rId2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77" name="Shape 677"/>
          <p:cNvSpPr/>
          <p:nvPr/>
        </p:nvSpPr>
        <p:spPr>
          <a:xfrm>
            <a:off x="692296" y="3256111"/>
            <a:ext cx="578" cy="1444"/>
          </a:xfrm>
          <a:custGeom>
            <a:pathLst>
              <a:path extrusionOk="0" h="3175" w="1269">
                <a:moveTo>
                  <a:pt x="0" y="0"/>
                </a:moveTo>
                <a:lnTo>
                  <a:pt x="340" y="1995"/>
                </a:lnTo>
                <a:lnTo>
                  <a:pt x="583" y="3133"/>
                </a:lnTo>
                <a:lnTo>
                  <a:pt x="722" y="2961"/>
                </a:lnTo>
                <a:lnTo>
                  <a:pt x="427" y="1995"/>
                </a:lnTo>
                <a:lnTo>
                  <a:pt x="189" y="1006"/>
                </a:lnTo>
                <a:lnTo>
                  <a:pt x="0"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78" name="Shape 678"/>
          <p:cNvSpPr/>
          <p:nvPr/>
        </p:nvSpPr>
        <p:spPr>
          <a:xfrm>
            <a:off x="688636" y="3237996"/>
            <a:ext cx="31390" cy="31283"/>
          </a:xfrm>
          <a:prstGeom prst="rect">
            <a:avLst/>
          </a:prstGeom>
          <a:blipFill rotWithShape="1">
            <a:blip r:embed="rId3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79" name="Shape 679"/>
          <p:cNvSpPr txBox="1"/>
          <p:nvPr/>
        </p:nvSpPr>
        <p:spPr>
          <a:xfrm>
            <a:off x="695789" y="3265646"/>
            <a:ext cx="153074"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1082" lvl="0" marL="26569" marR="2310" rtl="0" algn="l">
              <a:spcBef>
                <a:spcPts val="0"/>
              </a:spcBef>
              <a:spcAft>
                <a:spcPts val="0"/>
              </a:spcAft>
              <a:buNone/>
            </a:pPr>
            <a:r>
              <a:rPr lang="en-US" sz="100">
                <a:solidFill>
                  <a:schemeClr val="dk1"/>
                </a:solidFill>
                <a:latin typeface="Source Sans Pro"/>
                <a:ea typeface="Source Sans Pro"/>
                <a:cs typeface="Source Sans Pro"/>
                <a:sym typeface="Source Sans Pro"/>
              </a:rPr>
              <a:t>7.25. 7- Calendar Days Timer Starts to  Respond check application</a:t>
            </a:r>
            <a:endParaRPr sz="100">
              <a:solidFill>
                <a:schemeClr val="dk1"/>
              </a:solidFill>
              <a:latin typeface="Source Sans Pro"/>
              <a:ea typeface="Source Sans Pro"/>
              <a:cs typeface="Source Sans Pro"/>
              <a:sym typeface="Source Sans Pro"/>
            </a:endParaRPr>
          </a:p>
        </p:txBody>
      </p:sp>
      <p:sp>
        <p:nvSpPr>
          <p:cNvPr id="680" name="Shape 680"/>
          <p:cNvSpPr/>
          <p:nvPr/>
        </p:nvSpPr>
        <p:spPr>
          <a:xfrm>
            <a:off x="829288" y="3138286"/>
            <a:ext cx="7798" cy="7798"/>
          </a:xfrm>
          <a:custGeom>
            <a:pathLst>
              <a:path extrusionOk="0" h="17145" w="17144">
                <a:moveTo>
                  <a:pt x="0" y="0"/>
                </a:moveTo>
                <a:lnTo>
                  <a:pt x="2647" y="5319"/>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81" name="Shape 681"/>
          <p:cNvSpPr/>
          <p:nvPr/>
        </p:nvSpPr>
        <p:spPr>
          <a:xfrm>
            <a:off x="704521" y="2227543"/>
            <a:ext cx="275244" cy="875409"/>
          </a:xfrm>
          <a:custGeom>
            <a:pathLst>
              <a:path extrusionOk="0" h="1924685" w="605155">
                <a:moveTo>
                  <a:pt x="0" y="1924187"/>
                </a:moveTo>
                <a:lnTo>
                  <a:pt x="0" y="0"/>
                </a:lnTo>
                <a:lnTo>
                  <a:pt x="604591"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82" name="Shape 682"/>
          <p:cNvSpPr/>
          <p:nvPr/>
        </p:nvSpPr>
        <p:spPr>
          <a:xfrm>
            <a:off x="977637" y="2223689"/>
            <a:ext cx="7798" cy="7798"/>
          </a:xfrm>
          <a:custGeom>
            <a:pathLst>
              <a:path extrusionOk="0" h="17144" w="17144">
                <a:moveTo>
                  <a:pt x="0" y="0"/>
                </a:moveTo>
                <a:lnTo>
                  <a:pt x="2671" y="5319"/>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83" name="Shape 683"/>
          <p:cNvSpPr/>
          <p:nvPr/>
        </p:nvSpPr>
        <p:spPr>
          <a:xfrm>
            <a:off x="703131" y="2521121"/>
            <a:ext cx="13285" cy="10686"/>
          </a:xfrm>
          <a:custGeom>
            <a:pathLst>
              <a:path extrusionOk="0" h="23494" w="29209">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84" name="Shape 684"/>
          <p:cNvSpPr txBox="1"/>
          <p:nvPr/>
        </p:nvSpPr>
        <p:spPr>
          <a:xfrm>
            <a:off x="697376" y="2514791"/>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685" name="Shape 685"/>
          <p:cNvSpPr/>
          <p:nvPr/>
        </p:nvSpPr>
        <p:spPr>
          <a:xfrm>
            <a:off x="837178" y="3126495"/>
            <a:ext cx="31004" cy="30897"/>
          </a:xfrm>
          <a:prstGeom prst="rect">
            <a:avLst/>
          </a:prstGeom>
          <a:blipFill rotWithShape="1">
            <a:blip r:embed="rId3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86" name="Shape 686"/>
          <p:cNvSpPr/>
          <p:nvPr/>
        </p:nvSpPr>
        <p:spPr>
          <a:xfrm>
            <a:off x="839525" y="3128683"/>
            <a:ext cx="26571" cy="26571"/>
          </a:xfrm>
          <a:custGeom>
            <a:pathLst>
              <a:path extrusionOk="0" h="58420" w="58419">
                <a:moveTo>
                  <a:pt x="29141" y="0"/>
                </a:moveTo>
                <a:lnTo>
                  <a:pt x="17798" y="2282"/>
                </a:lnTo>
                <a:lnTo>
                  <a:pt x="8535" y="8505"/>
                </a:lnTo>
                <a:lnTo>
                  <a:pt x="2290" y="17736"/>
                </a:lnTo>
                <a:lnTo>
                  <a:pt x="0" y="29040"/>
                </a:lnTo>
                <a:lnTo>
                  <a:pt x="2290" y="40344"/>
                </a:lnTo>
                <a:lnTo>
                  <a:pt x="8535" y="49575"/>
                </a:lnTo>
                <a:lnTo>
                  <a:pt x="17798" y="55799"/>
                </a:lnTo>
                <a:lnTo>
                  <a:pt x="29141" y="58081"/>
                </a:lnTo>
                <a:lnTo>
                  <a:pt x="32659" y="57373"/>
                </a:lnTo>
                <a:lnTo>
                  <a:pt x="29915" y="57373"/>
                </a:lnTo>
                <a:lnTo>
                  <a:pt x="20916" y="55889"/>
                </a:lnTo>
                <a:lnTo>
                  <a:pt x="13137" y="51765"/>
                </a:lnTo>
                <a:lnTo>
                  <a:pt x="7064" y="45490"/>
                </a:lnTo>
                <a:lnTo>
                  <a:pt x="3271" y="37725"/>
                </a:lnTo>
                <a:lnTo>
                  <a:pt x="3048" y="37725"/>
                </a:lnTo>
                <a:lnTo>
                  <a:pt x="2747" y="36314"/>
                </a:lnTo>
                <a:lnTo>
                  <a:pt x="2464" y="34591"/>
                </a:lnTo>
                <a:lnTo>
                  <a:pt x="2299" y="33705"/>
                </a:lnTo>
                <a:lnTo>
                  <a:pt x="2172" y="32805"/>
                </a:lnTo>
                <a:lnTo>
                  <a:pt x="1974" y="30568"/>
                </a:lnTo>
                <a:lnTo>
                  <a:pt x="2044" y="29040"/>
                </a:lnTo>
                <a:lnTo>
                  <a:pt x="4170" y="18493"/>
                </a:lnTo>
                <a:lnTo>
                  <a:pt x="10158" y="9597"/>
                </a:lnTo>
                <a:lnTo>
                  <a:pt x="19039" y="3599"/>
                </a:lnTo>
                <a:lnTo>
                  <a:pt x="29915" y="1399"/>
                </a:lnTo>
                <a:lnTo>
                  <a:pt x="36098" y="1399"/>
                </a:lnTo>
                <a:lnTo>
                  <a:pt x="29141" y="0"/>
                </a:lnTo>
                <a:close/>
              </a:path>
              <a:path extrusionOk="0" h="58420" w="58419">
                <a:moveTo>
                  <a:pt x="57804" y="26686"/>
                </a:moveTo>
                <a:lnTo>
                  <a:pt x="29915" y="57373"/>
                </a:lnTo>
                <a:lnTo>
                  <a:pt x="32659" y="57373"/>
                </a:lnTo>
                <a:lnTo>
                  <a:pt x="40483" y="55799"/>
                </a:lnTo>
                <a:lnTo>
                  <a:pt x="49746" y="49575"/>
                </a:lnTo>
                <a:lnTo>
                  <a:pt x="55991" y="40344"/>
                </a:lnTo>
                <a:lnTo>
                  <a:pt x="58281" y="29040"/>
                </a:lnTo>
                <a:lnTo>
                  <a:pt x="57804" y="26686"/>
                </a:lnTo>
                <a:close/>
              </a:path>
              <a:path extrusionOk="0" h="58420" w="58419">
                <a:moveTo>
                  <a:pt x="3187" y="37554"/>
                </a:moveTo>
                <a:lnTo>
                  <a:pt x="3048" y="37725"/>
                </a:lnTo>
                <a:lnTo>
                  <a:pt x="3271" y="37725"/>
                </a:lnTo>
                <a:lnTo>
                  <a:pt x="3187" y="37554"/>
                </a:lnTo>
                <a:close/>
              </a:path>
              <a:path extrusionOk="0" h="58420" w="58419">
                <a:moveTo>
                  <a:pt x="56449" y="19999"/>
                </a:moveTo>
                <a:lnTo>
                  <a:pt x="57804" y="26686"/>
                </a:lnTo>
                <a:lnTo>
                  <a:pt x="57574" y="24867"/>
                </a:lnTo>
                <a:lnTo>
                  <a:pt x="57056" y="22733"/>
                </a:lnTo>
                <a:lnTo>
                  <a:pt x="57322" y="22733"/>
                </a:lnTo>
                <a:lnTo>
                  <a:pt x="56650" y="20472"/>
                </a:lnTo>
                <a:lnTo>
                  <a:pt x="56449" y="19999"/>
                </a:lnTo>
                <a:close/>
              </a:path>
              <a:path extrusionOk="0" h="58420" w="58419">
                <a:moveTo>
                  <a:pt x="57322" y="22733"/>
                </a:moveTo>
                <a:lnTo>
                  <a:pt x="57056" y="22733"/>
                </a:lnTo>
                <a:lnTo>
                  <a:pt x="57326" y="22745"/>
                </a:lnTo>
                <a:close/>
              </a:path>
              <a:path extrusionOk="0" h="58420" w="58419">
                <a:moveTo>
                  <a:pt x="36098" y="1399"/>
                </a:moveTo>
                <a:lnTo>
                  <a:pt x="29915" y="1399"/>
                </a:lnTo>
                <a:lnTo>
                  <a:pt x="37654" y="2488"/>
                </a:lnTo>
                <a:lnTo>
                  <a:pt x="44558" y="5550"/>
                </a:lnTo>
                <a:lnTo>
                  <a:pt x="50325" y="10281"/>
                </a:lnTo>
                <a:lnTo>
                  <a:pt x="54653" y="16377"/>
                </a:lnTo>
                <a:lnTo>
                  <a:pt x="55749" y="18345"/>
                </a:lnTo>
                <a:lnTo>
                  <a:pt x="56449" y="19999"/>
                </a:lnTo>
                <a:lnTo>
                  <a:pt x="55991" y="17736"/>
                </a:lnTo>
                <a:lnTo>
                  <a:pt x="49746" y="8505"/>
                </a:lnTo>
                <a:lnTo>
                  <a:pt x="40484" y="2282"/>
                </a:lnTo>
                <a:lnTo>
                  <a:pt x="36098" y="1399"/>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87" name="Shape 687"/>
          <p:cNvSpPr/>
          <p:nvPr/>
        </p:nvSpPr>
        <p:spPr>
          <a:xfrm>
            <a:off x="840476" y="3143190"/>
            <a:ext cx="289" cy="1444"/>
          </a:xfrm>
          <a:custGeom>
            <a:pathLst>
              <a:path extrusionOk="0" h="3175" w="635">
                <a:moveTo>
                  <a:pt x="0" y="0"/>
                </a:moveTo>
                <a:lnTo>
                  <a:pt x="79" y="912"/>
                </a:lnTo>
                <a:lnTo>
                  <a:pt x="206" y="1810"/>
                </a:lnTo>
                <a:lnTo>
                  <a:pt x="372" y="2697"/>
                </a:lnTo>
                <a:lnTo>
                  <a:pt x="96" y="912"/>
                </a:lnTo>
                <a:lnTo>
                  <a:pt x="0"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88" name="Shape 688"/>
          <p:cNvSpPr/>
          <p:nvPr/>
        </p:nvSpPr>
        <p:spPr>
          <a:xfrm>
            <a:off x="840476" y="3143190"/>
            <a:ext cx="169" cy="1227"/>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89" name="Shape 689"/>
          <p:cNvSpPr/>
          <p:nvPr/>
        </p:nvSpPr>
        <p:spPr>
          <a:xfrm>
            <a:off x="840423" y="3129320"/>
            <a:ext cx="23972" cy="12997"/>
          </a:xfrm>
          <a:custGeom>
            <a:pathLst>
              <a:path extrusionOk="0" h="28575" w="52705">
                <a:moveTo>
                  <a:pt x="27940" y="0"/>
                </a:moveTo>
                <a:lnTo>
                  <a:pt x="17064" y="2199"/>
                </a:lnTo>
                <a:lnTo>
                  <a:pt x="8183" y="8197"/>
                </a:lnTo>
                <a:lnTo>
                  <a:pt x="2195" y="17093"/>
                </a:lnTo>
                <a:lnTo>
                  <a:pt x="0" y="27986"/>
                </a:lnTo>
                <a:lnTo>
                  <a:pt x="8" y="28306"/>
                </a:lnTo>
                <a:lnTo>
                  <a:pt x="2306" y="17497"/>
                </a:lnTo>
                <a:lnTo>
                  <a:pt x="8354" y="8681"/>
                </a:lnTo>
                <a:lnTo>
                  <a:pt x="17265" y="2743"/>
                </a:lnTo>
                <a:lnTo>
                  <a:pt x="28153" y="567"/>
                </a:lnTo>
                <a:lnTo>
                  <a:pt x="31974" y="567"/>
                </a:lnTo>
                <a:lnTo>
                  <a:pt x="27940" y="0"/>
                </a:lnTo>
                <a:close/>
              </a:path>
              <a:path extrusionOk="0" h="28575" w="52705">
                <a:moveTo>
                  <a:pt x="31974" y="567"/>
                </a:moveTo>
                <a:lnTo>
                  <a:pt x="28153" y="567"/>
                </a:lnTo>
                <a:lnTo>
                  <a:pt x="35786" y="1574"/>
                </a:lnTo>
                <a:lnTo>
                  <a:pt x="42561" y="4453"/>
                </a:lnTo>
                <a:lnTo>
                  <a:pt x="48264" y="8992"/>
                </a:lnTo>
                <a:lnTo>
                  <a:pt x="52678" y="14977"/>
                </a:lnTo>
                <a:lnTo>
                  <a:pt x="48350" y="8880"/>
                </a:lnTo>
                <a:lnTo>
                  <a:pt x="42583" y="4149"/>
                </a:lnTo>
                <a:lnTo>
                  <a:pt x="35679" y="1088"/>
                </a:lnTo>
                <a:lnTo>
                  <a:pt x="31974" y="567"/>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90" name="Shape 690"/>
          <p:cNvSpPr/>
          <p:nvPr/>
        </p:nvSpPr>
        <p:spPr>
          <a:xfrm>
            <a:off x="840423" y="3129320"/>
            <a:ext cx="23960" cy="12874"/>
          </a:xfrm>
          <a:prstGeom prst="rect">
            <a:avLst/>
          </a:prstGeom>
          <a:blipFill rotWithShape="1">
            <a:blip r:embed="rId1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91" name="Shape 691"/>
          <p:cNvSpPr/>
          <p:nvPr/>
        </p:nvSpPr>
        <p:spPr>
          <a:xfrm>
            <a:off x="840974" y="3138974"/>
            <a:ext cx="25127" cy="15885"/>
          </a:xfrm>
          <a:custGeom>
            <a:pathLst>
              <a:path extrusionOk="0" h="34925" w="55244">
                <a:moveTo>
                  <a:pt x="24305" y="2779"/>
                </a:moveTo>
                <a:lnTo>
                  <a:pt x="13471" y="6239"/>
                </a:lnTo>
                <a:lnTo>
                  <a:pt x="6140" y="9951"/>
                </a:lnTo>
                <a:lnTo>
                  <a:pt x="1814" y="13114"/>
                </a:lnTo>
                <a:lnTo>
                  <a:pt x="0" y="14927"/>
                </a:lnTo>
                <a:lnTo>
                  <a:pt x="3876" y="22863"/>
                </a:lnTo>
                <a:lnTo>
                  <a:pt x="9948" y="29138"/>
                </a:lnTo>
                <a:lnTo>
                  <a:pt x="17728" y="33263"/>
                </a:lnTo>
                <a:lnTo>
                  <a:pt x="26727" y="34746"/>
                </a:lnTo>
                <a:lnTo>
                  <a:pt x="37603" y="32547"/>
                </a:lnTo>
                <a:lnTo>
                  <a:pt x="46484" y="26549"/>
                </a:lnTo>
                <a:lnTo>
                  <a:pt x="52472" y="17653"/>
                </a:lnTo>
                <a:lnTo>
                  <a:pt x="54130" y="9426"/>
                </a:lnTo>
                <a:lnTo>
                  <a:pt x="25232" y="9426"/>
                </a:lnTo>
                <a:lnTo>
                  <a:pt x="24640" y="8982"/>
                </a:lnTo>
                <a:lnTo>
                  <a:pt x="24389" y="8347"/>
                </a:lnTo>
                <a:lnTo>
                  <a:pt x="23889" y="8043"/>
                </a:lnTo>
                <a:lnTo>
                  <a:pt x="23551" y="7478"/>
                </a:lnTo>
                <a:lnTo>
                  <a:pt x="23551" y="6208"/>
                </a:lnTo>
                <a:lnTo>
                  <a:pt x="23852" y="5669"/>
                </a:lnTo>
                <a:lnTo>
                  <a:pt x="24305" y="5354"/>
                </a:lnTo>
                <a:lnTo>
                  <a:pt x="24305" y="2779"/>
                </a:lnTo>
                <a:close/>
              </a:path>
              <a:path extrusionOk="0" h="34925" w="55244">
                <a:moveTo>
                  <a:pt x="50702" y="0"/>
                </a:moveTo>
                <a:lnTo>
                  <a:pt x="44564" y="69"/>
                </a:lnTo>
                <a:lnTo>
                  <a:pt x="36240" y="698"/>
                </a:lnTo>
                <a:lnTo>
                  <a:pt x="26516" y="2270"/>
                </a:lnTo>
                <a:lnTo>
                  <a:pt x="26516" y="5743"/>
                </a:lnTo>
                <a:lnTo>
                  <a:pt x="26653" y="5960"/>
                </a:lnTo>
                <a:lnTo>
                  <a:pt x="47304" y="5960"/>
                </a:lnTo>
                <a:lnTo>
                  <a:pt x="47304" y="6797"/>
                </a:lnTo>
                <a:lnTo>
                  <a:pt x="48331" y="6797"/>
                </a:lnTo>
                <a:lnTo>
                  <a:pt x="48331" y="8603"/>
                </a:lnTo>
                <a:lnTo>
                  <a:pt x="27326" y="8603"/>
                </a:lnTo>
                <a:lnTo>
                  <a:pt x="27030" y="9096"/>
                </a:lnTo>
                <a:lnTo>
                  <a:pt x="26513" y="9426"/>
                </a:lnTo>
                <a:lnTo>
                  <a:pt x="54130" y="9426"/>
                </a:lnTo>
                <a:lnTo>
                  <a:pt x="54660" y="6797"/>
                </a:lnTo>
                <a:lnTo>
                  <a:pt x="54667" y="4466"/>
                </a:lnTo>
                <a:lnTo>
                  <a:pt x="54386" y="2240"/>
                </a:lnTo>
                <a:lnTo>
                  <a:pt x="53866" y="106"/>
                </a:lnTo>
                <a:lnTo>
                  <a:pt x="50702"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92" name="Shape 692"/>
          <p:cNvSpPr/>
          <p:nvPr/>
        </p:nvSpPr>
        <p:spPr>
          <a:xfrm>
            <a:off x="840975" y="3138974"/>
            <a:ext cx="24864" cy="15804"/>
          </a:xfrm>
          <a:prstGeom prst="rect">
            <a:avLst/>
          </a:prstGeom>
          <a:blipFill rotWithShape="1">
            <a:blip r:embed="rId3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93" name="Shape 693"/>
          <p:cNvSpPr/>
          <p:nvPr/>
        </p:nvSpPr>
        <p:spPr>
          <a:xfrm>
            <a:off x="840646" y="3144417"/>
            <a:ext cx="578" cy="1444"/>
          </a:xfrm>
          <a:custGeom>
            <a:pathLst>
              <a:path extrusionOk="0" h="3175" w="1269">
                <a:moveTo>
                  <a:pt x="0" y="0"/>
                </a:moveTo>
                <a:lnTo>
                  <a:pt x="340" y="1995"/>
                </a:lnTo>
                <a:lnTo>
                  <a:pt x="583" y="3133"/>
                </a:lnTo>
                <a:lnTo>
                  <a:pt x="722" y="2961"/>
                </a:lnTo>
                <a:lnTo>
                  <a:pt x="427" y="1995"/>
                </a:lnTo>
                <a:lnTo>
                  <a:pt x="189" y="1006"/>
                </a:lnTo>
                <a:lnTo>
                  <a:pt x="0"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94" name="Shape 694"/>
          <p:cNvSpPr/>
          <p:nvPr/>
        </p:nvSpPr>
        <p:spPr>
          <a:xfrm>
            <a:off x="864383" y="3136132"/>
            <a:ext cx="1444" cy="3177"/>
          </a:xfrm>
          <a:custGeom>
            <a:pathLst>
              <a:path extrusionOk="0" h="6985" w="3175">
                <a:moveTo>
                  <a:pt x="0" y="0"/>
                </a:moveTo>
                <a:lnTo>
                  <a:pt x="1044" y="1990"/>
                </a:lnTo>
                <a:lnTo>
                  <a:pt x="1857" y="4120"/>
                </a:lnTo>
                <a:lnTo>
                  <a:pt x="2401" y="6357"/>
                </a:lnTo>
                <a:lnTo>
                  <a:pt x="2672" y="6368"/>
                </a:lnTo>
                <a:lnTo>
                  <a:pt x="1996" y="4096"/>
                </a:lnTo>
                <a:lnTo>
                  <a:pt x="1095" y="1968"/>
                </a:lnTo>
                <a:lnTo>
                  <a:pt x="0" y="0"/>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95" name="Shape 695"/>
          <p:cNvSpPr/>
          <p:nvPr/>
        </p:nvSpPr>
        <p:spPr>
          <a:xfrm>
            <a:off x="864383" y="3136132"/>
            <a:ext cx="1215" cy="2896"/>
          </a:xfrm>
          <a:prstGeom prst="rect">
            <a:avLst/>
          </a:prstGeom>
          <a:blipFill rotWithShape="1">
            <a:blip r:embed="rId2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96" name="Shape 696"/>
          <p:cNvSpPr/>
          <p:nvPr/>
        </p:nvSpPr>
        <p:spPr>
          <a:xfrm>
            <a:off x="840426" y="3129577"/>
            <a:ext cx="25127" cy="16463"/>
          </a:xfrm>
          <a:custGeom>
            <a:pathLst>
              <a:path extrusionOk="0" h="36195" w="55244">
                <a:moveTo>
                  <a:pt x="28145" y="0"/>
                </a:moveTo>
                <a:lnTo>
                  <a:pt x="17256" y="2176"/>
                </a:lnTo>
                <a:lnTo>
                  <a:pt x="8345" y="8115"/>
                </a:lnTo>
                <a:lnTo>
                  <a:pt x="2298" y="16931"/>
                </a:lnTo>
                <a:lnTo>
                  <a:pt x="0" y="27740"/>
                </a:lnTo>
                <a:lnTo>
                  <a:pt x="45" y="29206"/>
                </a:lnTo>
                <a:lnTo>
                  <a:pt x="1203" y="35587"/>
                </a:lnTo>
                <a:lnTo>
                  <a:pt x="3018" y="33774"/>
                </a:lnTo>
                <a:lnTo>
                  <a:pt x="7344" y="30611"/>
                </a:lnTo>
                <a:lnTo>
                  <a:pt x="14675" y="26900"/>
                </a:lnTo>
                <a:lnTo>
                  <a:pt x="25508" y="23439"/>
                </a:lnTo>
                <a:lnTo>
                  <a:pt x="25508" y="1826"/>
                </a:lnTo>
                <a:lnTo>
                  <a:pt x="37704" y="1826"/>
                </a:lnTo>
                <a:lnTo>
                  <a:pt x="35777" y="1007"/>
                </a:lnTo>
                <a:lnTo>
                  <a:pt x="28145" y="0"/>
                </a:lnTo>
                <a:close/>
              </a:path>
              <a:path extrusionOk="0" h="36195" w="55244">
                <a:moveTo>
                  <a:pt x="37704" y="1826"/>
                </a:moveTo>
                <a:lnTo>
                  <a:pt x="27014" y="1826"/>
                </a:lnTo>
                <a:lnTo>
                  <a:pt x="27016" y="2663"/>
                </a:lnTo>
                <a:lnTo>
                  <a:pt x="27722" y="2663"/>
                </a:lnTo>
                <a:lnTo>
                  <a:pt x="27722" y="22931"/>
                </a:lnTo>
                <a:lnTo>
                  <a:pt x="37445" y="21358"/>
                </a:lnTo>
                <a:lnTo>
                  <a:pt x="45769" y="20729"/>
                </a:lnTo>
                <a:lnTo>
                  <a:pt x="51907" y="20660"/>
                </a:lnTo>
                <a:lnTo>
                  <a:pt x="55046" y="20660"/>
                </a:lnTo>
                <a:lnTo>
                  <a:pt x="54527" y="18529"/>
                </a:lnTo>
                <a:lnTo>
                  <a:pt x="53714" y="16399"/>
                </a:lnTo>
                <a:lnTo>
                  <a:pt x="52670" y="14410"/>
                </a:lnTo>
                <a:lnTo>
                  <a:pt x="48255" y="8425"/>
                </a:lnTo>
                <a:lnTo>
                  <a:pt x="42553" y="3886"/>
                </a:lnTo>
                <a:lnTo>
                  <a:pt x="37704" y="1826"/>
                </a:lnTo>
                <a:close/>
              </a:path>
              <a:path extrusionOk="0" h="36195" w="55244">
                <a:moveTo>
                  <a:pt x="55046" y="20660"/>
                </a:moveTo>
                <a:lnTo>
                  <a:pt x="51907" y="20660"/>
                </a:lnTo>
                <a:lnTo>
                  <a:pt x="55072" y="20766"/>
                </a:lnTo>
                <a:close/>
              </a:path>
            </a:pathLst>
          </a:custGeom>
          <a:solidFill>
            <a:srgbClr val="8FAE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97" name="Shape 697"/>
          <p:cNvSpPr/>
          <p:nvPr/>
        </p:nvSpPr>
        <p:spPr>
          <a:xfrm>
            <a:off x="840426" y="3129454"/>
            <a:ext cx="25049" cy="16309"/>
          </a:xfrm>
          <a:prstGeom prst="rect">
            <a:avLst/>
          </a:prstGeom>
          <a:blipFill rotWithShape="1">
            <a:blip r:embed="rId2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98" name="Shape 698"/>
          <p:cNvSpPr/>
          <p:nvPr/>
        </p:nvSpPr>
        <p:spPr>
          <a:xfrm>
            <a:off x="852068" y="3142507"/>
            <a:ext cx="1444" cy="866"/>
          </a:xfrm>
          <a:custGeom>
            <a:pathLst>
              <a:path extrusionOk="0" h="1904" w="3175">
                <a:moveTo>
                  <a:pt x="0" y="583"/>
                </a:moveTo>
                <a:lnTo>
                  <a:pt x="251" y="1216"/>
                </a:lnTo>
                <a:lnTo>
                  <a:pt x="842" y="1661"/>
                </a:lnTo>
                <a:lnTo>
                  <a:pt x="2124" y="1661"/>
                </a:lnTo>
                <a:lnTo>
                  <a:pt x="2642" y="1331"/>
                </a:lnTo>
                <a:lnTo>
                  <a:pt x="2937" y="838"/>
                </a:lnTo>
                <a:lnTo>
                  <a:pt x="2646" y="838"/>
                </a:lnTo>
                <a:lnTo>
                  <a:pt x="524" y="823"/>
                </a:lnTo>
                <a:lnTo>
                  <a:pt x="243" y="732"/>
                </a:lnTo>
                <a:lnTo>
                  <a:pt x="0" y="583"/>
                </a:lnTo>
                <a:close/>
              </a:path>
              <a:path extrusionOk="0" h="1904" w="3175">
                <a:moveTo>
                  <a:pt x="2646" y="0"/>
                </a:moveTo>
                <a:lnTo>
                  <a:pt x="2228" y="0"/>
                </a:lnTo>
                <a:lnTo>
                  <a:pt x="1933" y="493"/>
                </a:lnTo>
                <a:lnTo>
                  <a:pt x="1416" y="823"/>
                </a:lnTo>
                <a:lnTo>
                  <a:pt x="2646" y="823"/>
                </a:lnTo>
                <a:lnTo>
                  <a:pt x="2646"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699" name="Shape 699"/>
          <p:cNvSpPr/>
          <p:nvPr/>
        </p:nvSpPr>
        <p:spPr>
          <a:xfrm>
            <a:off x="853403" y="3142066"/>
            <a:ext cx="9820" cy="866"/>
          </a:xfrm>
          <a:custGeom>
            <a:pathLst>
              <a:path extrusionOk="0" h="1904" w="21589">
                <a:moveTo>
                  <a:pt x="21005" y="0"/>
                </a:moveTo>
                <a:lnTo>
                  <a:pt x="19977" y="0"/>
                </a:lnTo>
                <a:lnTo>
                  <a:pt x="19977" y="968"/>
                </a:lnTo>
                <a:lnTo>
                  <a:pt x="250" y="968"/>
                </a:lnTo>
                <a:lnTo>
                  <a:pt x="146" y="1560"/>
                </a:lnTo>
                <a:lnTo>
                  <a:pt x="0" y="1805"/>
                </a:lnTo>
                <a:lnTo>
                  <a:pt x="21005" y="1805"/>
                </a:lnTo>
                <a:lnTo>
                  <a:pt x="21005"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00" name="Shape 700"/>
          <p:cNvSpPr/>
          <p:nvPr/>
        </p:nvSpPr>
        <p:spPr>
          <a:xfrm>
            <a:off x="853272" y="3142506"/>
            <a:ext cx="289" cy="578"/>
          </a:xfrm>
          <a:custGeom>
            <a:pathLst>
              <a:path extrusionOk="0" h="1270" w="635">
                <a:moveTo>
                  <a:pt x="541" y="0"/>
                </a:moveTo>
                <a:lnTo>
                  <a:pt x="0" y="0"/>
                </a:lnTo>
                <a:lnTo>
                  <a:pt x="0" y="837"/>
                </a:lnTo>
                <a:lnTo>
                  <a:pt x="290" y="837"/>
                </a:lnTo>
                <a:lnTo>
                  <a:pt x="436" y="592"/>
                </a:lnTo>
                <a:lnTo>
                  <a:pt x="541"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01" name="Shape 701"/>
          <p:cNvSpPr/>
          <p:nvPr/>
        </p:nvSpPr>
        <p:spPr>
          <a:xfrm>
            <a:off x="852714" y="3140007"/>
            <a:ext cx="578" cy="1733"/>
          </a:xfrm>
          <a:custGeom>
            <a:pathLst>
              <a:path extrusionOk="0" h="3810" w="1269">
                <a:moveTo>
                  <a:pt x="707" y="0"/>
                </a:moveTo>
                <a:lnTo>
                  <a:pt x="0" y="158"/>
                </a:lnTo>
                <a:lnTo>
                  <a:pt x="0" y="2916"/>
                </a:lnTo>
                <a:lnTo>
                  <a:pt x="282" y="3031"/>
                </a:lnTo>
                <a:lnTo>
                  <a:pt x="522" y="3225"/>
                </a:lnTo>
                <a:lnTo>
                  <a:pt x="707" y="3472"/>
                </a:lnTo>
                <a:lnTo>
                  <a:pt x="707"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02" name="Shape 702"/>
          <p:cNvSpPr/>
          <p:nvPr/>
        </p:nvSpPr>
        <p:spPr>
          <a:xfrm>
            <a:off x="852714" y="3130789"/>
            <a:ext cx="578" cy="9531"/>
          </a:xfrm>
          <a:custGeom>
            <a:pathLst>
              <a:path extrusionOk="0" h="20954" w="1269">
                <a:moveTo>
                  <a:pt x="707" y="0"/>
                </a:moveTo>
                <a:lnTo>
                  <a:pt x="2" y="0"/>
                </a:lnTo>
                <a:lnTo>
                  <a:pt x="0" y="20425"/>
                </a:lnTo>
                <a:lnTo>
                  <a:pt x="707" y="20267"/>
                </a:lnTo>
                <a:lnTo>
                  <a:pt x="707" y="0"/>
                </a:lnTo>
                <a:close/>
              </a:path>
            </a:pathLst>
          </a:custGeom>
          <a:solidFill>
            <a:srgbClr val="9BBB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03" name="Shape 703"/>
          <p:cNvSpPr/>
          <p:nvPr/>
        </p:nvSpPr>
        <p:spPr>
          <a:xfrm>
            <a:off x="853036" y="3141587"/>
            <a:ext cx="289" cy="289"/>
          </a:xfrm>
          <a:custGeom>
            <a:pathLst>
              <a:path extrusionOk="0" h="635" w="635">
                <a:moveTo>
                  <a:pt x="0" y="0"/>
                </a:moveTo>
                <a:lnTo>
                  <a:pt x="0" y="216"/>
                </a:lnTo>
                <a:lnTo>
                  <a:pt x="137" y="216"/>
                </a:lnTo>
                <a:lnTo>
                  <a:pt x="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04" name="Shape 704"/>
          <p:cNvSpPr/>
          <p:nvPr/>
        </p:nvSpPr>
        <p:spPr>
          <a:xfrm>
            <a:off x="851687" y="3141410"/>
            <a:ext cx="866" cy="1444"/>
          </a:xfrm>
          <a:custGeom>
            <a:pathLst>
              <a:path extrusionOk="0" h="3175" w="1905">
                <a:moveTo>
                  <a:pt x="753" y="0"/>
                </a:moveTo>
                <a:lnTo>
                  <a:pt x="300" y="315"/>
                </a:lnTo>
                <a:lnTo>
                  <a:pt x="10" y="837"/>
                </a:lnTo>
                <a:lnTo>
                  <a:pt x="0" y="2125"/>
                </a:lnTo>
                <a:lnTo>
                  <a:pt x="338" y="2689"/>
                </a:lnTo>
                <a:lnTo>
                  <a:pt x="837" y="2993"/>
                </a:lnTo>
                <a:lnTo>
                  <a:pt x="734" y="2689"/>
                </a:lnTo>
                <a:lnTo>
                  <a:pt x="707" y="1692"/>
                </a:lnTo>
                <a:lnTo>
                  <a:pt x="1008" y="1151"/>
                </a:lnTo>
                <a:lnTo>
                  <a:pt x="1436" y="855"/>
                </a:lnTo>
                <a:lnTo>
                  <a:pt x="1462" y="207"/>
                </a:lnTo>
                <a:lnTo>
                  <a:pt x="753" y="207"/>
                </a:lnTo>
                <a:lnTo>
                  <a:pt x="753"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05" name="Shape 705"/>
          <p:cNvSpPr/>
          <p:nvPr/>
        </p:nvSpPr>
        <p:spPr>
          <a:xfrm>
            <a:off x="851975" y="3141732"/>
            <a:ext cx="1155" cy="1155"/>
          </a:xfrm>
          <a:custGeom>
            <a:pathLst>
              <a:path extrusionOk="0" h="2539" w="2539">
                <a:moveTo>
                  <a:pt x="824" y="0"/>
                </a:moveTo>
                <a:lnTo>
                  <a:pt x="370" y="315"/>
                </a:lnTo>
                <a:lnTo>
                  <a:pt x="0" y="965"/>
                </a:lnTo>
                <a:lnTo>
                  <a:pt x="66" y="2206"/>
                </a:lnTo>
                <a:lnTo>
                  <a:pt x="309" y="2356"/>
                </a:lnTo>
                <a:lnTo>
                  <a:pt x="726" y="2525"/>
                </a:lnTo>
                <a:lnTo>
                  <a:pt x="1622" y="2525"/>
                </a:lnTo>
                <a:lnTo>
                  <a:pt x="2137" y="2196"/>
                </a:lnTo>
                <a:lnTo>
                  <a:pt x="2432" y="1702"/>
                </a:lnTo>
                <a:lnTo>
                  <a:pt x="2247" y="1635"/>
                </a:lnTo>
                <a:lnTo>
                  <a:pt x="2221" y="292"/>
                </a:lnTo>
                <a:lnTo>
                  <a:pt x="824" y="292"/>
                </a:lnTo>
                <a:lnTo>
                  <a:pt x="824" y="0"/>
                </a:lnTo>
                <a:close/>
              </a:path>
              <a:path extrusionOk="0" h="2539" w="2539">
                <a:moveTo>
                  <a:pt x="2221" y="266"/>
                </a:moveTo>
                <a:lnTo>
                  <a:pt x="824" y="292"/>
                </a:lnTo>
                <a:lnTo>
                  <a:pt x="2221" y="292"/>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06" name="Shape 706"/>
          <p:cNvSpPr/>
          <p:nvPr/>
        </p:nvSpPr>
        <p:spPr>
          <a:xfrm>
            <a:off x="852308" y="3141334"/>
            <a:ext cx="866" cy="578"/>
          </a:xfrm>
          <a:custGeom>
            <a:pathLst>
              <a:path extrusionOk="0" h="1270" w="1905">
                <a:moveTo>
                  <a:pt x="0" y="357"/>
                </a:moveTo>
                <a:lnTo>
                  <a:pt x="39" y="1008"/>
                </a:lnTo>
                <a:lnTo>
                  <a:pt x="301" y="826"/>
                </a:lnTo>
                <a:lnTo>
                  <a:pt x="669" y="714"/>
                </a:lnTo>
                <a:lnTo>
                  <a:pt x="1601" y="714"/>
                </a:lnTo>
                <a:lnTo>
                  <a:pt x="1601" y="555"/>
                </a:lnTo>
                <a:lnTo>
                  <a:pt x="1465" y="374"/>
                </a:lnTo>
                <a:lnTo>
                  <a:pt x="0" y="357"/>
                </a:lnTo>
                <a:close/>
              </a:path>
              <a:path extrusionOk="0" h="1270" w="1905">
                <a:moveTo>
                  <a:pt x="1601" y="714"/>
                </a:moveTo>
                <a:lnTo>
                  <a:pt x="1146" y="714"/>
                </a:lnTo>
                <a:lnTo>
                  <a:pt x="1412" y="773"/>
                </a:lnTo>
                <a:lnTo>
                  <a:pt x="1601" y="772"/>
                </a:lnTo>
                <a:close/>
              </a:path>
              <a:path extrusionOk="0" h="1270" w="1905">
                <a:moveTo>
                  <a:pt x="892" y="0"/>
                </a:moveTo>
                <a:lnTo>
                  <a:pt x="892" y="374"/>
                </a:lnTo>
                <a:lnTo>
                  <a:pt x="1465" y="374"/>
                </a:lnTo>
                <a:lnTo>
                  <a:pt x="1175" y="113"/>
                </a:lnTo>
                <a:lnTo>
                  <a:pt x="892"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07" name="Shape 707"/>
          <p:cNvSpPr/>
          <p:nvPr/>
        </p:nvSpPr>
        <p:spPr>
          <a:xfrm>
            <a:off x="852328" y="3141623"/>
            <a:ext cx="866" cy="289"/>
          </a:xfrm>
          <a:custGeom>
            <a:pathLst>
              <a:path extrusionOk="0" h="635" w="1905">
                <a:moveTo>
                  <a:pt x="1108" y="0"/>
                </a:moveTo>
                <a:lnTo>
                  <a:pt x="630" y="0"/>
                </a:lnTo>
                <a:lnTo>
                  <a:pt x="263" y="132"/>
                </a:lnTo>
                <a:lnTo>
                  <a:pt x="10" y="279"/>
                </a:lnTo>
                <a:lnTo>
                  <a:pt x="0" y="575"/>
                </a:lnTo>
                <a:lnTo>
                  <a:pt x="1368" y="575"/>
                </a:lnTo>
                <a:lnTo>
                  <a:pt x="1446" y="132"/>
                </a:lnTo>
                <a:lnTo>
                  <a:pt x="1315" y="97"/>
                </a:lnTo>
                <a:lnTo>
                  <a:pt x="1108"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08" name="Shape 708"/>
          <p:cNvSpPr/>
          <p:nvPr/>
        </p:nvSpPr>
        <p:spPr>
          <a:xfrm>
            <a:off x="853098" y="3141685"/>
            <a:ext cx="9531" cy="578"/>
          </a:xfrm>
          <a:custGeom>
            <a:pathLst>
              <a:path extrusionOk="0" h="1270" w="20955">
                <a:moveTo>
                  <a:pt x="20649" y="0"/>
                </a:moveTo>
                <a:lnTo>
                  <a:pt x="0" y="0"/>
                </a:lnTo>
                <a:lnTo>
                  <a:pt x="93" y="182"/>
                </a:lnTo>
                <a:lnTo>
                  <a:pt x="250" y="277"/>
                </a:lnTo>
                <a:lnTo>
                  <a:pt x="391" y="399"/>
                </a:lnTo>
                <a:lnTo>
                  <a:pt x="510" y="542"/>
                </a:lnTo>
                <a:lnTo>
                  <a:pt x="20372" y="542"/>
                </a:lnTo>
                <a:lnTo>
                  <a:pt x="20372" y="837"/>
                </a:lnTo>
                <a:lnTo>
                  <a:pt x="20649" y="837"/>
                </a:lnTo>
                <a:lnTo>
                  <a:pt x="20649"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09" name="Shape 709"/>
          <p:cNvSpPr/>
          <p:nvPr/>
        </p:nvSpPr>
        <p:spPr>
          <a:xfrm>
            <a:off x="853141" y="3141769"/>
            <a:ext cx="289" cy="289"/>
          </a:xfrm>
          <a:custGeom>
            <a:pathLst>
              <a:path extrusionOk="0" h="635" w="635">
                <a:moveTo>
                  <a:pt x="0" y="0"/>
                </a:moveTo>
                <a:lnTo>
                  <a:pt x="98" y="359"/>
                </a:lnTo>
                <a:lnTo>
                  <a:pt x="417" y="359"/>
                </a:lnTo>
                <a:lnTo>
                  <a:pt x="297" y="216"/>
                </a:lnTo>
                <a:lnTo>
                  <a:pt x="156" y="95"/>
                </a:lnTo>
                <a:lnTo>
                  <a:pt x="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10" name="Shape 710"/>
          <p:cNvSpPr/>
          <p:nvPr/>
        </p:nvSpPr>
        <p:spPr>
          <a:xfrm>
            <a:off x="853081" y="3142090"/>
            <a:ext cx="289" cy="578"/>
          </a:xfrm>
          <a:custGeom>
            <a:pathLst>
              <a:path extrusionOk="0" h="1270" w="635">
                <a:moveTo>
                  <a:pt x="418" y="0"/>
                </a:moveTo>
                <a:lnTo>
                  <a:pt x="259" y="0"/>
                </a:lnTo>
                <a:lnTo>
                  <a:pt x="159" y="650"/>
                </a:lnTo>
                <a:lnTo>
                  <a:pt x="0" y="916"/>
                </a:lnTo>
                <a:lnTo>
                  <a:pt x="418" y="916"/>
                </a:lnTo>
                <a:lnTo>
                  <a:pt x="418"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11" name="Shape 711"/>
          <p:cNvSpPr/>
          <p:nvPr/>
        </p:nvSpPr>
        <p:spPr>
          <a:xfrm>
            <a:off x="853433" y="3142065"/>
            <a:ext cx="9242" cy="578"/>
          </a:xfrm>
          <a:custGeom>
            <a:pathLst>
              <a:path extrusionOk="0" h="1270" w="20319">
                <a:moveTo>
                  <a:pt x="19914" y="0"/>
                </a:moveTo>
                <a:lnTo>
                  <a:pt x="19637" y="0"/>
                </a:lnTo>
                <a:lnTo>
                  <a:pt x="0" y="52"/>
                </a:lnTo>
                <a:lnTo>
                  <a:pt x="122" y="296"/>
                </a:lnTo>
                <a:lnTo>
                  <a:pt x="187" y="968"/>
                </a:lnTo>
                <a:lnTo>
                  <a:pt x="19914" y="968"/>
                </a:lnTo>
                <a:lnTo>
                  <a:pt x="19914"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12" name="Shape 712"/>
          <p:cNvSpPr/>
          <p:nvPr/>
        </p:nvSpPr>
        <p:spPr>
          <a:xfrm>
            <a:off x="853272" y="3142090"/>
            <a:ext cx="289" cy="578"/>
          </a:xfrm>
          <a:custGeom>
            <a:pathLst>
              <a:path extrusionOk="0" h="1270" w="635">
                <a:moveTo>
                  <a:pt x="353" y="0"/>
                </a:moveTo>
                <a:lnTo>
                  <a:pt x="0" y="0"/>
                </a:lnTo>
                <a:lnTo>
                  <a:pt x="0" y="916"/>
                </a:lnTo>
                <a:lnTo>
                  <a:pt x="541" y="916"/>
                </a:lnTo>
                <a:lnTo>
                  <a:pt x="476" y="243"/>
                </a:lnTo>
                <a:lnTo>
                  <a:pt x="353"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13" name="Shape 713"/>
          <p:cNvSpPr/>
          <p:nvPr/>
        </p:nvSpPr>
        <p:spPr>
          <a:xfrm>
            <a:off x="853036" y="3141685"/>
            <a:ext cx="289" cy="289"/>
          </a:xfrm>
          <a:custGeom>
            <a:pathLst>
              <a:path extrusionOk="0" h="635" w="635">
                <a:moveTo>
                  <a:pt x="0" y="63"/>
                </a:moveTo>
                <a:lnTo>
                  <a:pt x="230" y="183"/>
                </a:lnTo>
                <a:lnTo>
                  <a:pt x="137" y="0"/>
                </a:lnTo>
                <a:lnTo>
                  <a:pt x="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14" name="Shape 714"/>
          <p:cNvSpPr/>
          <p:nvPr/>
        </p:nvSpPr>
        <p:spPr>
          <a:xfrm>
            <a:off x="852950" y="3141714"/>
            <a:ext cx="289" cy="866"/>
          </a:xfrm>
          <a:custGeom>
            <a:pathLst>
              <a:path extrusionOk="0" h="1904" w="635">
                <a:moveTo>
                  <a:pt x="190" y="0"/>
                </a:moveTo>
                <a:lnTo>
                  <a:pt x="190" y="376"/>
                </a:lnTo>
                <a:lnTo>
                  <a:pt x="0" y="376"/>
                </a:lnTo>
                <a:lnTo>
                  <a:pt x="0" y="1742"/>
                </a:lnTo>
                <a:lnTo>
                  <a:pt x="289" y="1742"/>
                </a:lnTo>
                <a:lnTo>
                  <a:pt x="449" y="1475"/>
                </a:lnTo>
                <a:lnTo>
                  <a:pt x="458" y="825"/>
                </a:lnTo>
                <a:lnTo>
                  <a:pt x="519" y="479"/>
                </a:lnTo>
                <a:lnTo>
                  <a:pt x="420" y="120"/>
                </a:lnTo>
                <a:lnTo>
                  <a:pt x="19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15" name="Shape 715"/>
          <p:cNvSpPr/>
          <p:nvPr/>
        </p:nvSpPr>
        <p:spPr>
          <a:xfrm>
            <a:off x="852950" y="3141685"/>
            <a:ext cx="289" cy="289"/>
          </a:xfrm>
          <a:custGeom>
            <a:pathLst>
              <a:path extrusionOk="0" h="635" w="635">
                <a:moveTo>
                  <a:pt x="189" y="0"/>
                </a:moveTo>
                <a:lnTo>
                  <a:pt x="0" y="0"/>
                </a:lnTo>
                <a:lnTo>
                  <a:pt x="189" y="63"/>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16" name="Shape 716"/>
          <p:cNvSpPr/>
          <p:nvPr/>
        </p:nvSpPr>
        <p:spPr>
          <a:xfrm>
            <a:off x="852950" y="3141686"/>
            <a:ext cx="289" cy="289"/>
          </a:xfrm>
          <a:custGeom>
            <a:pathLst>
              <a:path extrusionOk="0" h="635" w="635">
                <a:moveTo>
                  <a:pt x="189" y="436"/>
                </a:moveTo>
                <a:lnTo>
                  <a:pt x="189" y="61"/>
                </a:lnTo>
                <a:lnTo>
                  <a:pt x="0" y="0"/>
                </a:lnTo>
                <a:lnTo>
                  <a:pt x="0" y="437"/>
                </a:lnTo>
                <a:lnTo>
                  <a:pt x="189" y="437"/>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17" name="Shape 717"/>
          <p:cNvSpPr/>
          <p:nvPr/>
        </p:nvSpPr>
        <p:spPr>
          <a:xfrm>
            <a:off x="852029" y="3140207"/>
            <a:ext cx="289" cy="1444"/>
          </a:xfrm>
          <a:custGeom>
            <a:pathLst>
              <a:path extrusionOk="0" h="3175" w="635">
                <a:moveTo>
                  <a:pt x="288" y="0"/>
                </a:moveTo>
                <a:lnTo>
                  <a:pt x="0" y="69"/>
                </a:lnTo>
                <a:lnTo>
                  <a:pt x="0" y="2645"/>
                </a:lnTo>
                <a:lnTo>
                  <a:pt x="169" y="2527"/>
                </a:lnTo>
                <a:lnTo>
                  <a:pt x="359" y="2441"/>
                </a:lnTo>
                <a:lnTo>
                  <a:pt x="558" y="2395"/>
                </a:lnTo>
                <a:lnTo>
                  <a:pt x="288" y="2395"/>
                </a:lnTo>
                <a:lnTo>
                  <a:pt x="288"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18" name="Shape 718"/>
          <p:cNvSpPr/>
          <p:nvPr/>
        </p:nvSpPr>
        <p:spPr>
          <a:xfrm>
            <a:off x="852318" y="3140160"/>
            <a:ext cx="289" cy="1155"/>
          </a:xfrm>
          <a:custGeom>
            <a:pathLst>
              <a:path extrusionOk="0" h="2539" w="635">
                <a:moveTo>
                  <a:pt x="0" y="18"/>
                </a:moveTo>
                <a:lnTo>
                  <a:pt x="0" y="2487"/>
                </a:lnTo>
                <a:lnTo>
                  <a:pt x="73"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19" name="Shape 719"/>
          <p:cNvSpPr/>
          <p:nvPr/>
        </p:nvSpPr>
        <p:spPr>
          <a:xfrm>
            <a:off x="852029" y="3140196"/>
            <a:ext cx="289" cy="289"/>
          </a:xfrm>
          <a:custGeom>
            <a:pathLst>
              <a:path extrusionOk="0" h="635" w="635">
                <a:moveTo>
                  <a:pt x="288" y="0"/>
                </a:moveTo>
                <a:lnTo>
                  <a:pt x="0" y="66"/>
                </a:lnTo>
                <a:lnTo>
                  <a:pt x="288" y="22"/>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20" name="Shape 720"/>
          <p:cNvSpPr/>
          <p:nvPr/>
        </p:nvSpPr>
        <p:spPr>
          <a:xfrm>
            <a:off x="852029" y="3130408"/>
            <a:ext cx="866" cy="289"/>
          </a:xfrm>
          <a:custGeom>
            <a:pathLst>
              <a:path extrusionOk="0" h="635" w="1905">
                <a:moveTo>
                  <a:pt x="0" y="106"/>
                </a:moveTo>
                <a:lnTo>
                  <a:pt x="1505" y="106"/>
                </a:lnTo>
                <a:lnTo>
                  <a:pt x="0"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21" name="Shape 721"/>
          <p:cNvSpPr/>
          <p:nvPr/>
        </p:nvSpPr>
        <p:spPr>
          <a:xfrm>
            <a:off x="852318" y="3140152"/>
            <a:ext cx="289" cy="289"/>
          </a:xfrm>
          <a:custGeom>
            <a:pathLst>
              <a:path extrusionOk="0" h="635" w="635">
                <a:moveTo>
                  <a:pt x="73" y="18"/>
                </a:move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22" name="Shape 722"/>
          <p:cNvSpPr/>
          <p:nvPr/>
        </p:nvSpPr>
        <p:spPr>
          <a:xfrm>
            <a:off x="852326" y="3140080"/>
            <a:ext cx="578" cy="1444"/>
          </a:xfrm>
          <a:custGeom>
            <a:pathLst>
              <a:path extrusionOk="0" h="3175" w="1269">
                <a:moveTo>
                  <a:pt x="853" y="2635"/>
                </a:moveTo>
                <a:lnTo>
                  <a:pt x="468" y="2635"/>
                </a:lnTo>
                <a:lnTo>
                  <a:pt x="667" y="2681"/>
                </a:lnTo>
                <a:lnTo>
                  <a:pt x="853" y="2757"/>
                </a:lnTo>
                <a:close/>
              </a:path>
              <a:path extrusionOk="0" h="3175" w="1269">
                <a:moveTo>
                  <a:pt x="853" y="0"/>
                </a:moveTo>
                <a:lnTo>
                  <a:pt x="112" y="164"/>
                </a:lnTo>
                <a:lnTo>
                  <a:pt x="0" y="2662"/>
                </a:lnTo>
                <a:lnTo>
                  <a:pt x="189" y="2635"/>
                </a:lnTo>
                <a:lnTo>
                  <a:pt x="853" y="2635"/>
                </a:lnTo>
                <a:lnTo>
                  <a:pt x="853"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23" name="Shape 723"/>
          <p:cNvSpPr/>
          <p:nvPr/>
        </p:nvSpPr>
        <p:spPr>
          <a:xfrm>
            <a:off x="852351" y="3140067"/>
            <a:ext cx="578" cy="289"/>
          </a:xfrm>
          <a:custGeom>
            <a:pathLst>
              <a:path extrusionOk="0" h="635" w="1269">
                <a:moveTo>
                  <a:pt x="0" y="204"/>
                </a:moveTo>
                <a:lnTo>
                  <a:pt x="796" y="26"/>
                </a:lnTo>
                <a:lnTo>
                  <a:pt x="0" y="186"/>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24" name="Shape 724"/>
          <p:cNvSpPr/>
          <p:nvPr/>
        </p:nvSpPr>
        <p:spPr>
          <a:xfrm>
            <a:off x="851981" y="3141289"/>
            <a:ext cx="578" cy="289"/>
          </a:xfrm>
          <a:custGeom>
            <a:pathLst>
              <a:path extrusionOk="0" h="635" w="1269">
                <a:moveTo>
                  <a:pt x="814" y="0"/>
                </a:moveTo>
                <a:lnTo>
                  <a:pt x="465" y="63"/>
                </a:lnTo>
                <a:lnTo>
                  <a:pt x="295" y="63"/>
                </a:lnTo>
                <a:lnTo>
                  <a:pt x="146" y="165"/>
                </a:lnTo>
                <a:lnTo>
                  <a:pt x="0" y="591"/>
                </a:lnTo>
                <a:lnTo>
                  <a:pt x="824" y="591"/>
                </a:lnTo>
                <a:lnTo>
                  <a:pt x="815" y="63"/>
                </a:lnTo>
                <a:lnTo>
                  <a:pt x="316" y="48"/>
                </a:lnTo>
                <a:lnTo>
                  <a:pt x="815" y="48"/>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25" name="Shape 725"/>
          <p:cNvSpPr/>
          <p:nvPr/>
        </p:nvSpPr>
        <p:spPr>
          <a:xfrm>
            <a:off x="852289" y="3141260"/>
            <a:ext cx="578" cy="578"/>
          </a:xfrm>
          <a:custGeom>
            <a:pathLst>
              <a:path extrusionOk="0" h="1270" w="1269">
                <a:moveTo>
                  <a:pt x="542" y="0"/>
                </a:moveTo>
                <a:lnTo>
                  <a:pt x="263" y="0"/>
                </a:lnTo>
                <a:lnTo>
                  <a:pt x="69" y="113"/>
                </a:lnTo>
                <a:lnTo>
                  <a:pt x="0" y="744"/>
                </a:lnTo>
                <a:lnTo>
                  <a:pt x="930" y="651"/>
                </a:lnTo>
                <a:lnTo>
                  <a:pt x="863" y="52"/>
                </a:lnTo>
                <a:lnTo>
                  <a:pt x="542" y="0"/>
                </a:lnTo>
                <a:close/>
              </a:path>
            </a:pathLst>
          </a:custGeom>
          <a:solidFill>
            <a:srgbClr val="453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26" name="Shape 726"/>
          <p:cNvSpPr/>
          <p:nvPr/>
        </p:nvSpPr>
        <p:spPr>
          <a:xfrm>
            <a:off x="853330" y="3141932"/>
            <a:ext cx="9242" cy="289"/>
          </a:xfrm>
          <a:custGeom>
            <a:pathLst>
              <a:path extrusionOk="0" h="635" w="20319">
                <a:moveTo>
                  <a:pt x="19862" y="294"/>
                </a:moveTo>
                <a:lnTo>
                  <a:pt x="19862" y="0"/>
                </a:lnTo>
                <a:lnTo>
                  <a:pt x="0" y="0"/>
                </a:lnTo>
                <a:lnTo>
                  <a:pt x="198" y="294"/>
                </a:lnTo>
                <a:lnTo>
                  <a:pt x="19862" y="294"/>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27" name="Shape 727"/>
          <p:cNvSpPr/>
          <p:nvPr/>
        </p:nvSpPr>
        <p:spPr>
          <a:xfrm>
            <a:off x="853186" y="3141931"/>
            <a:ext cx="289" cy="289"/>
          </a:xfrm>
          <a:custGeom>
            <a:pathLst>
              <a:path extrusionOk="0" h="635" w="635">
                <a:moveTo>
                  <a:pt x="317" y="0"/>
                </a:moveTo>
                <a:lnTo>
                  <a:pt x="0" y="0"/>
                </a:lnTo>
                <a:lnTo>
                  <a:pt x="28" y="347"/>
                </a:lnTo>
                <a:lnTo>
                  <a:pt x="188" y="347"/>
                </a:lnTo>
                <a:lnTo>
                  <a:pt x="516" y="296"/>
                </a:lnTo>
                <a:lnTo>
                  <a:pt x="317"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28" name="Shape 728"/>
          <p:cNvSpPr/>
          <p:nvPr/>
        </p:nvSpPr>
        <p:spPr>
          <a:xfrm>
            <a:off x="853421" y="3142066"/>
            <a:ext cx="8953" cy="289"/>
          </a:xfrm>
          <a:custGeom>
            <a:pathLst>
              <a:path extrusionOk="0" h="635" w="19685">
                <a:moveTo>
                  <a:pt x="26" y="52"/>
                </a:moveTo>
                <a:lnTo>
                  <a:pt x="19663" y="52"/>
                </a:lnTo>
                <a:lnTo>
                  <a:pt x="0"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29" name="Shape 729"/>
          <p:cNvSpPr/>
          <p:nvPr/>
        </p:nvSpPr>
        <p:spPr>
          <a:xfrm>
            <a:off x="853272" y="3142066"/>
            <a:ext cx="289" cy="289"/>
          </a:xfrm>
          <a:custGeom>
            <a:pathLst>
              <a:path extrusionOk="0" h="635" w="635">
                <a:moveTo>
                  <a:pt x="0" y="0"/>
                </a:moveTo>
                <a:lnTo>
                  <a:pt x="353" y="52"/>
                </a:lnTo>
                <a:lnTo>
                  <a:pt x="0"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30" name="Shape 730"/>
          <p:cNvSpPr/>
          <p:nvPr/>
        </p:nvSpPr>
        <p:spPr>
          <a:xfrm>
            <a:off x="853157" y="3141933"/>
            <a:ext cx="289" cy="289"/>
          </a:xfrm>
          <a:custGeom>
            <a:pathLst>
              <a:path extrusionOk="0" h="635" w="635">
                <a:moveTo>
                  <a:pt x="61" y="0"/>
                </a:moveTo>
                <a:lnTo>
                  <a:pt x="0" y="345"/>
                </a:lnTo>
                <a:lnTo>
                  <a:pt x="61"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31" name="Shape 731"/>
          <p:cNvSpPr/>
          <p:nvPr/>
        </p:nvSpPr>
        <p:spPr>
          <a:xfrm>
            <a:off x="852160" y="3140226"/>
            <a:ext cx="289" cy="1155"/>
          </a:xfrm>
          <a:custGeom>
            <a:pathLst>
              <a:path extrusionOk="0" h="2539" w="635">
                <a:moveTo>
                  <a:pt x="0" y="0"/>
                </a:moveTo>
                <a:lnTo>
                  <a:pt x="0" y="2352"/>
                </a:lnTo>
                <a:lnTo>
                  <a:pt x="275" y="2352"/>
                </a:lnTo>
                <a:lnTo>
                  <a:pt x="347" y="0"/>
                </a:lnTo>
                <a:lnTo>
                  <a:pt x="0" y="0"/>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32" name="Shape 732"/>
          <p:cNvSpPr/>
          <p:nvPr/>
        </p:nvSpPr>
        <p:spPr>
          <a:xfrm>
            <a:off x="852714" y="3130789"/>
            <a:ext cx="289" cy="9531"/>
          </a:xfrm>
          <a:custGeom>
            <a:pathLst>
              <a:path extrusionOk="0" h="20954" w="635">
                <a:moveTo>
                  <a:pt x="0" y="20398"/>
                </a:moveTo>
                <a:lnTo>
                  <a:pt x="2" y="0"/>
                </a:lnTo>
                <a:lnTo>
                  <a:pt x="0" y="20398"/>
                </a:lnTo>
                <a:close/>
              </a:path>
            </a:pathLst>
          </a:custGeom>
          <a:solidFill>
            <a:srgbClr val="68686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33" name="Shape 733"/>
          <p:cNvSpPr/>
          <p:nvPr/>
        </p:nvSpPr>
        <p:spPr>
          <a:xfrm>
            <a:off x="852029" y="3130413"/>
            <a:ext cx="866" cy="9820"/>
          </a:xfrm>
          <a:custGeom>
            <a:pathLst>
              <a:path extrusionOk="0" h="21589" w="1905">
                <a:moveTo>
                  <a:pt x="1503" y="0"/>
                </a:moveTo>
                <a:lnTo>
                  <a:pt x="14" y="0"/>
                </a:lnTo>
                <a:lnTo>
                  <a:pt x="0" y="21575"/>
                </a:lnTo>
                <a:lnTo>
                  <a:pt x="288" y="21508"/>
                </a:lnTo>
                <a:lnTo>
                  <a:pt x="288" y="276"/>
                </a:lnTo>
                <a:lnTo>
                  <a:pt x="1503" y="276"/>
                </a:lnTo>
                <a:lnTo>
                  <a:pt x="1503" y="0"/>
                </a:lnTo>
                <a:close/>
              </a:path>
              <a:path extrusionOk="0" h="21589" w="1905">
                <a:moveTo>
                  <a:pt x="1503" y="276"/>
                </a:moveTo>
                <a:lnTo>
                  <a:pt x="635" y="276"/>
                </a:lnTo>
                <a:lnTo>
                  <a:pt x="635" y="21427"/>
                </a:lnTo>
                <a:lnTo>
                  <a:pt x="709" y="825"/>
                </a:lnTo>
                <a:lnTo>
                  <a:pt x="1505" y="825"/>
                </a:lnTo>
                <a:lnTo>
                  <a:pt x="1503" y="276"/>
                </a:lnTo>
                <a:close/>
              </a:path>
            </a:pathLst>
          </a:custGeom>
          <a:solidFill>
            <a:srgbClr val="4B4B4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34" name="Shape 734"/>
          <p:cNvSpPr/>
          <p:nvPr/>
        </p:nvSpPr>
        <p:spPr>
          <a:xfrm>
            <a:off x="852326" y="3130406"/>
            <a:ext cx="578" cy="9820"/>
          </a:xfrm>
          <a:custGeom>
            <a:pathLst>
              <a:path extrusionOk="0" h="21589" w="1269">
                <a:moveTo>
                  <a:pt x="46" y="22"/>
                </a:moveTo>
                <a:lnTo>
                  <a:pt x="0" y="21459"/>
                </a:lnTo>
                <a:lnTo>
                  <a:pt x="853" y="21235"/>
                </a:lnTo>
                <a:lnTo>
                  <a:pt x="850" y="0"/>
                </a:lnTo>
                <a:lnTo>
                  <a:pt x="46" y="22"/>
                </a:lnTo>
                <a:close/>
              </a:path>
            </a:pathLst>
          </a:custGeom>
          <a:solidFill>
            <a:srgbClr val="4B4B4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35" name="Shape 735"/>
          <p:cNvSpPr/>
          <p:nvPr/>
        </p:nvSpPr>
        <p:spPr>
          <a:xfrm>
            <a:off x="852160" y="3130539"/>
            <a:ext cx="289" cy="289"/>
          </a:xfrm>
          <a:custGeom>
            <a:pathLst>
              <a:path extrusionOk="0" h="635" w="635">
                <a:moveTo>
                  <a:pt x="0" y="57"/>
                </a:moveTo>
                <a:lnTo>
                  <a:pt x="346" y="57"/>
                </a:lnTo>
                <a:lnTo>
                  <a:pt x="0" y="0"/>
                </a:lnTo>
                <a:close/>
              </a:path>
            </a:pathLst>
          </a:custGeom>
          <a:solidFill>
            <a:srgbClr val="68686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36" name="Shape 736"/>
          <p:cNvSpPr/>
          <p:nvPr/>
        </p:nvSpPr>
        <p:spPr>
          <a:xfrm>
            <a:off x="852238" y="3130404"/>
            <a:ext cx="0" cy="10109"/>
          </a:xfrm>
          <a:custGeom>
            <a:pathLst>
              <a:path extrusionOk="0" h="22225" w="120000">
                <a:moveTo>
                  <a:pt x="0" y="21596"/>
                </a:moveTo>
                <a:lnTo>
                  <a:pt x="0" y="0"/>
                </a:lnTo>
                <a:lnTo>
                  <a:pt x="0" y="21596"/>
                </a:lnTo>
                <a:close/>
              </a:path>
            </a:pathLst>
          </a:custGeom>
          <a:solidFill>
            <a:srgbClr val="C0C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37" name="Shape 737"/>
          <p:cNvSpPr/>
          <p:nvPr/>
        </p:nvSpPr>
        <p:spPr>
          <a:xfrm>
            <a:off x="837178" y="3126495"/>
            <a:ext cx="31192" cy="30904"/>
          </a:xfrm>
          <a:custGeom>
            <a:pathLst>
              <a:path extrusionOk="0" h="67945" w="68580">
                <a:moveTo>
                  <a:pt x="34082" y="0"/>
                </a:moveTo>
                <a:lnTo>
                  <a:pt x="20816" y="2669"/>
                </a:lnTo>
                <a:lnTo>
                  <a:pt x="9982" y="9948"/>
                </a:lnTo>
                <a:lnTo>
                  <a:pt x="2678" y="20745"/>
                </a:lnTo>
                <a:lnTo>
                  <a:pt x="0" y="33966"/>
                </a:lnTo>
                <a:lnTo>
                  <a:pt x="2678" y="47186"/>
                </a:lnTo>
                <a:lnTo>
                  <a:pt x="9982" y="57982"/>
                </a:lnTo>
                <a:lnTo>
                  <a:pt x="20816" y="65261"/>
                </a:lnTo>
                <a:lnTo>
                  <a:pt x="34082" y="67930"/>
                </a:lnTo>
                <a:lnTo>
                  <a:pt x="47349" y="65261"/>
                </a:lnTo>
                <a:lnTo>
                  <a:pt x="58182" y="57982"/>
                </a:lnTo>
                <a:lnTo>
                  <a:pt x="65486" y="47186"/>
                </a:lnTo>
                <a:lnTo>
                  <a:pt x="68165" y="33966"/>
                </a:lnTo>
                <a:lnTo>
                  <a:pt x="65486" y="20745"/>
                </a:lnTo>
                <a:lnTo>
                  <a:pt x="58182" y="9948"/>
                </a:lnTo>
                <a:lnTo>
                  <a:pt x="47349" y="2669"/>
                </a:lnTo>
                <a:lnTo>
                  <a:pt x="34082" y="0"/>
                </a:lnTo>
                <a:close/>
              </a:path>
            </a:pathLst>
          </a:custGeom>
          <a:noFill/>
          <a:ln cap="flat" cmpd="sng" w="9525">
            <a:solidFill>
              <a:srgbClr val="5552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38" name="Shape 738"/>
          <p:cNvSpPr txBox="1"/>
          <p:nvPr/>
        </p:nvSpPr>
        <p:spPr>
          <a:xfrm>
            <a:off x="836748" y="3086565"/>
            <a:ext cx="158561"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7.5. Start 3 Calendar Days Timer Starts  to Respond check application</a:t>
            </a:r>
            <a:endParaRPr sz="100">
              <a:solidFill>
                <a:schemeClr val="dk1"/>
              </a:solidFill>
              <a:latin typeface="Source Sans Pro"/>
              <a:ea typeface="Source Sans Pro"/>
              <a:cs typeface="Source Sans Pro"/>
              <a:sym typeface="Source Sans Pro"/>
            </a:endParaRPr>
          </a:p>
        </p:txBody>
      </p:sp>
      <p:sp>
        <p:nvSpPr>
          <p:cNvPr id="739" name="Shape 739"/>
          <p:cNvSpPr/>
          <p:nvPr/>
        </p:nvSpPr>
        <p:spPr>
          <a:xfrm>
            <a:off x="540702" y="3181554"/>
            <a:ext cx="484638" cy="121593"/>
          </a:xfrm>
          <a:custGeom>
            <a:pathLst>
              <a:path extrusionOk="0" h="267335" w="1065530">
                <a:moveTo>
                  <a:pt x="1065454" y="0"/>
                </a:moveTo>
                <a:lnTo>
                  <a:pt x="1065454" y="267236"/>
                </a:lnTo>
                <a:lnTo>
                  <a:pt x="0" y="267236"/>
                </a:lnTo>
                <a:lnTo>
                  <a:pt x="0" y="222295"/>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40" name="Shape 740"/>
          <p:cNvSpPr/>
          <p:nvPr/>
        </p:nvSpPr>
        <p:spPr>
          <a:xfrm>
            <a:off x="536849" y="3276826"/>
            <a:ext cx="7798" cy="7798"/>
          </a:xfrm>
          <a:custGeom>
            <a:pathLst>
              <a:path extrusionOk="0" h="17145" w="17144">
                <a:moveTo>
                  <a:pt x="8472" y="0"/>
                </a:moveTo>
                <a:lnTo>
                  <a:pt x="0" y="16945"/>
                </a:lnTo>
                <a:lnTo>
                  <a:pt x="5343" y="14274"/>
                </a:lnTo>
                <a:lnTo>
                  <a:pt x="15610" y="14274"/>
                </a:lnTo>
                <a:lnTo>
                  <a:pt x="8472" y="0"/>
                </a:lnTo>
                <a:close/>
              </a:path>
              <a:path extrusionOk="0" h="17145" w="17144">
                <a:moveTo>
                  <a:pt x="15610" y="14274"/>
                </a:moveTo>
                <a:lnTo>
                  <a:pt x="11626"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41" name="Shape 741"/>
          <p:cNvSpPr/>
          <p:nvPr/>
        </p:nvSpPr>
        <p:spPr>
          <a:xfrm>
            <a:off x="1020149" y="3206888"/>
            <a:ext cx="10397" cy="10686"/>
          </a:xfrm>
          <a:custGeom>
            <a:pathLst>
              <a:path extrusionOk="0" h="23495" w="22860">
                <a:moveTo>
                  <a:pt x="0" y="23107"/>
                </a:moveTo>
                <a:lnTo>
                  <a:pt x="22679" y="23107"/>
                </a:lnTo>
                <a:lnTo>
                  <a:pt x="22679"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42" name="Shape 742"/>
          <p:cNvSpPr txBox="1"/>
          <p:nvPr/>
        </p:nvSpPr>
        <p:spPr>
          <a:xfrm>
            <a:off x="1014417" y="3200701"/>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743" name="Shape 743"/>
          <p:cNvSpPr/>
          <p:nvPr/>
        </p:nvSpPr>
        <p:spPr>
          <a:xfrm>
            <a:off x="975354" y="2981337"/>
            <a:ext cx="99903" cy="77733"/>
          </a:xfrm>
          <a:prstGeom prst="rect">
            <a:avLst/>
          </a:prstGeom>
          <a:blipFill rotWithShape="1">
            <a:blip r:embed="rId3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44" name="Shape 744"/>
          <p:cNvSpPr txBox="1"/>
          <p:nvPr/>
        </p:nvSpPr>
        <p:spPr>
          <a:xfrm>
            <a:off x="974861" y="2984747"/>
            <a:ext cx="100798"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022" lvl="0" marL="5776" marR="2310" rtl="0" algn="just">
              <a:spcBef>
                <a:spcPts val="0"/>
              </a:spcBef>
              <a:spcAft>
                <a:spcPts val="0"/>
              </a:spcAft>
              <a:buNone/>
            </a:pPr>
            <a:r>
              <a:rPr lang="en-US" sz="100">
                <a:solidFill>
                  <a:schemeClr val="dk1"/>
                </a:solidFill>
                <a:latin typeface="Source Sans Pro"/>
                <a:ea typeface="Source Sans Pro"/>
                <a:cs typeface="Source Sans Pro"/>
                <a:sym typeface="Source Sans Pro"/>
              </a:rPr>
              <a:t>7.75. Notify Authorized  officer the Permit Admin  User did not respond to</a:t>
            </a:r>
            <a:endParaRPr sz="100">
              <a:solidFill>
                <a:schemeClr val="dk1"/>
              </a:solidFill>
              <a:latin typeface="Source Sans Pro"/>
              <a:ea typeface="Source Sans Pro"/>
              <a:cs typeface="Source Sans Pro"/>
              <a:sym typeface="Source Sans Pro"/>
            </a:endParaRPr>
          </a:p>
          <a:p>
            <a:pPr indent="0" lvl="0" marL="16173" marR="0" rtl="0" algn="just">
              <a:spcBef>
                <a:spcPts val="0"/>
              </a:spcBef>
              <a:spcAft>
                <a:spcPts val="0"/>
              </a:spcAft>
              <a:buNone/>
            </a:pPr>
            <a:r>
              <a:rPr lang="en-US" sz="100">
                <a:solidFill>
                  <a:schemeClr val="dk1"/>
                </a:solidFill>
                <a:latin typeface="Source Sans Pro"/>
                <a:ea typeface="Source Sans Pro"/>
                <a:cs typeface="Source Sans Pro"/>
                <a:sym typeface="Source Sans Pro"/>
              </a:rPr>
              <a:t>receiving a permit.</a:t>
            </a:r>
            <a:endParaRPr sz="100">
              <a:solidFill>
                <a:schemeClr val="dk1"/>
              </a:solidFill>
              <a:latin typeface="Source Sans Pro"/>
              <a:ea typeface="Source Sans Pro"/>
              <a:cs typeface="Source Sans Pro"/>
              <a:sym typeface="Source Sans Pro"/>
            </a:endParaRPr>
          </a:p>
        </p:txBody>
      </p:sp>
      <p:sp>
        <p:nvSpPr>
          <p:cNvPr id="745" name="Shape 745"/>
          <p:cNvSpPr/>
          <p:nvPr/>
        </p:nvSpPr>
        <p:spPr>
          <a:xfrm>
            <a:off x="985345" y="2700563"/>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46" name="Shape 746"/>
          <p:cNvSpPr/>
          <p:nvPr/>
        </p:nvSpPr>
        <p:spPr>
          <a:xfrm>
            <a:off x="985345" y="2700563"/>
            <a:ext cx="78848" cy="59208"/>
          </a:xfrm>
          <a:custGeom>
            <a:pathLst>
              <a:path extrusionOk="0" h="130175" w="173355">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47" name="Shape 747"/>
          <p:cNvSpPr txBox="1"/>
          <p:nvPr/>
        </p:nvSpPr>
        <p:spPr>
          <a:xfrm>
            <a:off x="990134" y="2708051"/>
            <a:ext cx="69316" cy="1077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5487"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7.9. Select a  Person to Verify</a:t>
            </a:r>
            <a:endParaRPr sz="100">
              <a:solidFill>
                <a:schemeClr val="dk1"/>
              </a:solidFill>
              <a:latin typeface="Source Sans Pro"/>
              <a:ea typeface="Source Sans Pro"/>
              <a:cs typeface="Source Sans Pro"/>
              <a:sym typeface="Source Sans Pro"/>
            </a:endParaRPr>
          </a:p>
          <a:p>
            <a:pPr indent="0" lvl="0" marL="13574" marR="0" rtl="0" algn="l">
              <a:spcBef>
                <a:spcPts val="0"/>
              </a:spcBef>
              <a:spcAft>
                <a:spcPts val="0"/>
              </a:spcAft>
              <a:buNone/>
            </a:pPr>
            <a:r>
              <a:rPr lang="en-US" sz="100">
                <a:solidFill>
                  <a:schemeClr val="dk1"/>
                </a:solidFill>
                <a:latin typeface="Source Sans Pro"/>
                <a:ea typeface="Source Sans Pro"/>
                <a:cs typeface="Source Sans Pro"/>
                <a:sym typeface="Source Sans Pro"/>
              </a:rPr>
              <a:t>Lead Office</a:t>
            </a:r>
            <a:endParaRPr sz="100">
              <a:solidFill>
                <a:schemeClr val="dk1"/>
              </a:solidFill>
              <a:latin typeface="Source Sans Pro"/>
              <a:ea typeface="Source Sans Pro"/>
              <a:cs typeface="Source Sans Pro"/>
              <a:sym typeface="Source Sans Pro"/>
            </a:endParaRPr>
          </a:p>
        </p:txBody>
      </p:sp>
      <p:sp>
        <p:nvSpPr>
          <p:cNvPr id="748" name="Shape 748"/>
          <p:cNvSpPr/>
          <p:nvPr/>
        </p:nvSpPr>
        <p:spPr>
          <a:xfrm>
            <a:off x="1024758" y="2765519"/>
            <a:ext cx="578" cy="216614"/>
          </a:xfrm>
          <a:custGeom>
            <a:pathLst>
              <a:path extrusionOk="0" h="476250" w="1269">
                <a:moveTo>
                  <a:pt x="1203" y="476004"/>
                </a:moveTo>
                <a:lnTo>
                  <a:pt x="1203" y="432676"/>
                </a:lnTo>
                <a:lnTo>
                  <a:pt x="0" y="432676"/>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49" name="Shape 749"/>
          <p:cNvSpPr/>
          <p:nvPr/>
        </p:nvSpPr>
        <p:spPr>
          <a:xfrm>
            <a:off x="1020905" y="2759684"/>
            <a:ext cx="7798" cy="7798"/>
          </a:xfrm>
          <a:custGeom>
            <a:pathLst>
              <a:path extrusionOk="0" h="17144" w="17144">
                <a:moveTo>
                  <a:pt x="8472" y="0"/>
                </a:moveTo>
                <a:lnTo>
                  <a:pt x="0" y="16945"/>
                </a:lnTo>
                <a:lnTo>
                  <a:pt x="5343" y="14274"/>
                </a:lnTo>
                <a:lnTo>
                  <a:pt x="15610" y="14274"/>
                </a:lnTo>
                <a:lnTo>
                  <a:pt x="8472" y="0"/>
                </a:lnTo>
                <a:close/>
              </a:path>
              <a:path extrusionOk="0" h="17144"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50" name="Shape 750"/>
          <p:cNvSpPr/>
          <p:nvPr/>
        </p:nvSpPr>
        <p:spPr>
          <a:xfrm>
            <a:off x="1024758" y="2262928"/>
            <a:ext cx="0" cy="437849"/>
          </a:xfrm>
          <a:custGeom>
            <a:pathLst>
              <a:path extrusionOk="0" h="962660" w="120000">
                <a:moveTo>
                  <a:pt x="0" y="962190"/>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51" name="Shape 751"/>
          <p:cNvSpPr/>
          <p:nvPr/>
        </p:nvSpPr>
        <p:spPr>
          <a:xfrm>
            <a:off x="1020905" y="2257104"/>
            <a:ext cx="7798" cy="7798"/>
          </a:xfrm>
          <a:custGeom>
            <a:pathLst>
              <a:path extrusionOk="0" h="17144" w="17144">
                <a:moveTo>
                  <a:pt x="8472" y="0"/>
                </a:moveTo>
                <a:lnTo>
                  <a:pt x="0" y="16945"/>
                </a:lnTo>
                <a:lnTo>
                  <a:pt x="5343" y="14274"/>
                </a:lnTo>
                <a:lnTo>
                  <a:pt x="15610" y="14274"/>
                </a:lnTo>
                <a:lnTo>
                  <a:pt x="8472" y="0"/>
                </a:lnTo>
                <a:close/>
              </a:path>
              <a:path extrusionOk="0" h="17144"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52" name="Shape 752"/>
          <p:cNvSpPr/>
          <p:nvPr/>
        </p:nvSpPr>
        <p:spPr>
          <a:xfrm>
            <a:off x="4390598" y="2318578"/>
            <a:ext cx="78848" cy="59208"/>
          </a:xfrm>
          <a:custGeom>
            <a:pathLst>
              <a:path extrusionOk="0" h="130175" w="173354">
                <a:moveTo>
                  <a:pt x="86655" y="0"/>
                </a:moveTo>
                <a:lnTo>
                  <a:pt x="0" y="64991"/>
                </a:lnTo>
                <a:lnTo>
                  <a:pt x="86655" y="129983"/>
                </a:lnTo>
                <a:lnTo>
                  <a:pt x="173311" y="64991"/>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53" name="Shape 753"/>
          <p:cNvSpPr/>
          <p:nvPr/>
        </p:nvSpPr>
        <p:spPr>
          <a:xfrm>
            <a:off x="4390598" y="2318578"/>
            <a:ext cx="78848" cy="59208"/>
          </a:xfrm>
          <a:custGeom>
            <a:pathLst>
              <a:path extrusionOk="0" h="130175" w="173354">
                <a:moveTo>
                  <a:pt x="0" y="64991"/>
                </a:moveTo>
                <a:lnTo>
                  <a:pt x="86655" y="0"/>
                </a:lnTo>
                <a:lnTo>
                  <a:pt x="173311" y="64991"/>
                </a:lnTo>
                <a:lnTo>
                  <a:pt x="86655" y="129983"/>
                </a:lnTo>
                <a:lnTo>
                  <a:pt x="0"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54" name="Shape 754"/>
          <p:cNvSpPr/>
          <p:nvPr/>
        </p:nvSpPr>
        <p:spPr>
          <a:xfrm>
            <a:off x="4307457" y="2348138"/>
            <a:ext cx="77403" cy="0"/>
          </a:xfrm>
          <a:custGeom>
            <a:pathLst>
              <a:path extrusionOk="0" h="120000" w="170179">
                <a:moveTo>
                  <a:pt x="0" y="0"/>
                </a:moveTo>
                <a:lnTo>
                  <a:pt x="169965"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55" name="Shape 755"/>
          <p:cNvSpPr/>
          <p:nvPr/>
        </p:nvSpPr>
        <p:spPr>
          <a:xfrm>
            <a:off x="4382890" y="2344285"/>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56" name="Shape 756"/>
          <p:cNvSpPr/>
          <p:nvPr/>
        </p:nvSpPr>
        <p:spPr>
          <a:xfrm>
            <a:off x="4140244" y="2377699"/>
            <a:ext cx="289974" cy="253872"/>
          </a:xfrm>
          <a:custGeom>
            <a:pathLst>
              <a:path extrusionOk="0" h="558164" w="637540">
                <a:moveTo>
                  <a:pt x="637087" y="0"/>
                </a:moveTo>
                <a:lnTo>
                  <a:pt x="637087" y="558086"/>
                </a:lnTo>
                <a:lnTo>
                  <a:pt x="0" y="55808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57" name="Shape 757"/>
          <p:cNvSpPr/>
          <p:nvPr/>
        </p:nvSpPr>
        <p:spPr>
          <a:xfrm>
            <a:off x="4134409" y="2627681"/>
            <a:ext cx="7798" cy="7798"/>
          </a:xfrm>
          <a:custGeom>
            <a:pathLst>
              <a:path extrusionOk="0" h="17144" w="17145">
                <a:moveTo>
                  <a:pt x="16945" y="0"/>
                </a:moveTo>
                <a:lnTo>
                  <a:pt x="0" y="8472"/>
                </a:lnTo>
                <a:lnTo>
                  <a:pt x="16945" y="16945"/>
                </a:lnTo>
                <a:lnTo>
                  <a:pt x="14274" y="11602"/>
                </a:lnTo>
                <a:lnTo>
                  <a:pt x="14274" y="5319"/>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58" name="Shape 758"/>
          <p:cNvSpPr/>
          <p:nvPr/>
        </p:nvSpPr>
        <p:spPr>
          <a:xfrm>
            <a:off x="4423454" y="2392063"/>
            <a:ext cx="13285" cy="10686"/>
          </a:xfrm>
          <a:custGeom>
            <a:pathLst>
              <a:path extrusionOk="0" h="23494" w="29209">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59" name="Shape 759"/>
          <p:cNvSpPr txBox="1"/>
          <p:nvPr/>
        </p:nvSpPr>
        <p:spPr>
          <a:xfrm>
            <a:off x="4417874" y="2385711"/>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760" name="Shape 760"/>
          <p:cNvSpPr/>
          <p:nvPr/>
        </p:nvSpPr>
        <p:spPr>
          <a:xfrm>
            <a:off x="4567643" y="2344285"/>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61" name="Shape 761"/>
          <p:cNvSpPr txBox="1"/>
          <p:nvPr/>
        </p:nvSpPr>
        <p:spPr>
          <a:xfrm>
            <a:off x="4400795" y="2320618"/>
            <a:ext cx="176468" cy="33003"/>
          </a:xfrm>
          <a:prstGeom prst="rect">
            <a:avLst/>
          </a:prstGeom>
          <a:noFill/>
          <a:ln>
            <a:noFill/>
          </a:ln>
        </p:spPr>
        <p:txBody>
          <a:bodyPr anchorCtr="0" anchor="t" bIns="0" lIns="0" spcFirstLastPara="1" rIns="0" wrap="square" tIns="7200">
            <a:noAutofit/>
          </a:bodyPr>
          <a:lstStyle/>
          <a:p>
            <a:pPr indent="5776" lvl="0" marL="5776" marR="2310" rtl="0" algn="l">
              <a:lnSpc>
                <a:spcPct val="120588"/>
              </a:lnSpc>
              <a:spcBef>
                <a:spcPts val="0"/>
              </a:spcBef>
              <a:spcAft>
                <a:spcPts val="0"/>
              </a:spcAft>
              <a:buNone/>
            </a:pPr>
            <a:r>
              <a:rPr lang="en-US" sz="100">
                <a:solidFill>
                  <a:schemeClr val="dk1"/>
                </a:solidFill>
                <a:latin typeface="Source Sans Pro"/>
                <a:ea typeface="Source Sans Pro"/>
                <a:cs typeface="Source Sans Pro"/>
                <a:sym typeface="Source Sans Pro"/>
              </a:rPr>
              <a:t>More info           </a:t>
            </a:r>
            <a:r>
              <a:rPr lang="en-US" sz="100" u="sng">
                <a:solidFill>
                  <a:schemeClr val="dk1"/>
                </a:solidFill>
                <a:latin typeface="Source Sans Pro"/>
                <a:ea typeface="Source Sans Pro"/>
                <a:cs typeface="Source Sans Pro"/>
                <a:sym typeface="Source Sans Pro"/>
              </a:rPr>
              <a:t> 		</a:t>
            </a:r>
            <a:r>
              <a:rPr lang="en-US" sz="100">
                <a:solidFill>
                  <a:schemeClr val="dk1"/>
                </a:solidFill>
                <a:latin typeface="Source Sans Pro"/>
                <a:ea typeface="Source Sans Pro"/>
                <a:cs typeface="Source Sans Pro"/>
                <a:sym typeface="Source Sans Pro"/>
              </a:rPr>
              <a:t>                                                                 </a:t>
            </a:r>
            <a:r>
              <a:rPr baseline="30000" lang="en-US" sz="102">
                <a:solidFill>
                  <a:schemeClr val="dk1"/>
                </a:solidFill>
                <a:latin typeface="Source Sans Pro"/>
                <a:ea typeface="Source Sans Pro"/>
                <a:cs typeface="Source Sans Pro"/>
                <a:sym typeface="Source Sans Pro"/>
              </a:rPr>
              <a:t>needed from	</a:t>
            </a: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a:p>
            <a:pPr indent="0" lvl="0" marL="8086" marR="0" rtl="0" algn="l">
              <a:lnSpc>
                <a:spcPct val="32000"/>
              </a:lnSpc>
              <a:spcBef>
                <a:spcPts val="0"/>
              </a:spcBef>
              <a:spcAft>
                <a:spcPts val="0"/>
              </a:spcAft>
              <a:buNone/>
            </a:pPr>
            <a:r>
              <a:rPr lang="en-US" sz="100">
                <a:solidFill>
                  <a:schemeClr val="dk1"/>
                </a:solidFill>
                <a:latin typeface="Source Sans Pro"/>
                <a:ea typeface="Source Sans Pro"/>
                <a:cs typeface="Source Sans Pro"/>
                <a:sym typeface="Source Sans Pro"/>
              </a:rPr>
              <a:t>Sub Offices</a:t>
            </a:r>
            <a:endParaRPr sz="100">
              <a:solidFill>
                <a:schemeClr val="dk1"/>
              </a:solidFill>
              <a:latin typeface="Source Sans Pro"/>
              <a:ea typeface="Source Sans Pro"/>
              <a:cs typeface="Source Sans Pro"/>
              <a:sym typeface="Source Sans Pro"/>
            </a:endParaRPr>
          </a:p>
        </p:txBody>
      </p:sp>
      <p:sp>
        <p:nvSpPr>
          <p:cNvPr id="762" name="Shape 762"/>
          <p:cNvSpPr/>
          <p:nvPr/>
        </p:nvSpPr>
        <p:spPr>
          <a:xfrm>
            <a:off x="5383333" y="2091642"/>
            <a:ext cx="0" cy="107152"/>
          </a:xfrm>
          <a:custGeom>
            <a:pathLst>
              <a:path extrusionOk="0" h="235584" w="120000">
                <a:moveTo>
                  <a:pt x="0" y="0"/>
                </a:moveTo>
                <a:lnTo>
                  <a:pt x="0" y="235414"/>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63" name="Shape 763"/>
          <p:cNvSpPr/>
          <p:nvPr/>
        </p:nvSpPr>
        <p:spPr>
          <a:xfrm>
            <a:off x="5379479" y="2196844"/>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64" name="Shape 764"/>
          <p:cNvSpPr/>
          <p:nvPr/>
        </p:nvSpPr>
        <p:spPr>
          <a:xfrm>
            <a:off x="3352504" y="2062388"/>
            <a:ext cx="115527" cy="88956"/>
          </a:xfrm>
          <a:custGeom>
            <a:pathLst>
              <a:path extrusionOk="0" h="195580" w="254000">
                <a:moveTo>
                  <a:pt x="0" y="194975"/>
                </a:moveTo>
                <a:lnTo>
                  <a:pt x="253612" y="194975"/>
                </a:lnTo>
                <a:lnTo>
                  <a:pt x="253612" y="0"/>
                </a:lnTo>
                <a:lnTo>
                  <a:pt x="0" y="0"/>
                </a:lnTo>
                <a:lnTo>
                  <a:pt x="0" y="194975"/>
                </a:lnTo>
                <a:close/>
              </a:path>
            </a:pathLst>
          </a:custGeom>
          <a:solidFill>
            <a:srgbClr val="B8CE8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65" name="Shape 765"/>
          <p:cNvSpPr/>
          <p:nvPr/>
        </p:nvSpPr>
        <p:spPr>
          <a:xfrm>
            <a:off x="3410180" y="2151069"/>
            <a:ext cx="0" cy="67295"/>
          </a:xfrm>
          <a:custGeom>
            <a:pathLst>
              <a:path extrusionOk="0" h="147955" w="120000">
                <a:moveTo>
                  <a:pt x="0" y="0"/>
                </a:moveTo>
                <a:lnTo>
                  <a:pt x="0" y="147771"/>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66" name="Shape 766"/>
          <p:cNvSpPr/>
          <p:nvPr/>
        </p:nvSpPr>
        <p:spPr>
          <a:xfrm>
            <a:off x="3352504" y="2062388"/>
            <a:ext cx="115527" cy="88956"/>
          </a:xfrm>
          <a:custGeom>
            <a:pathLst>
              <a:path extrusionOk="0" h="195580" w="254000">
                <a:moveTo>
                  <a:pt x="0" y="194975"/>
                </a:moveTo>
                <a:lnTo>
                  <a:pt x="253612" y="194975"/>
                </a:lnTo>
                <a:lnTo>
                  <a:pt x="253612" y="0"/>
                </a:lnTo>
                <a:lnTo>
                  <a:pt x="0" y="0"/>
                </a:lnTo>
                <a:lnTo>
                  <a:pt x="0" y="194975"/>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67" name="Shape 767"/>
          <p:cNvSpPr txBox="1"/>
          <p:nvPr/>
        </p:nvSpPr>
        <p:spPr>
          <a:xfrm>
            <a:off x="3356384" y="2060356"/>
            <a:ext cx="108018" cy="83068"/>
          </a:xfrm>
          <a:prstGeom prst="rect">
            <a:avLst/>
          </a:prstGeom>
          <a:noFill/>
          <a:ln>
            <a:noFill/>
          </a:ln>
        </p:spPr>
        <p:txBody>
          <a:bodyPr anchorCtr="0" anchor="t" bIns="0" lIns="0" spcFirstLastPara="1" rIns="0" wrap="square" tIns="6050">
            <a:noAutofit/>
          </a:bodyPr>
          <a:lstStyle/>
          <a:p>
            <a:pPr indent="-288" lvl="0" marL="5776" marR="2310" rtl="0" algn="ctr">
              <a:lnSpc>
                <a:spcPct val="104000"/>
              </a:lnSpc>
              <a:spcBef>
                <a:spcPts val="0"/>
              </a:spcBef>
              <a:spcAft>
                <a:spcPts val="0"/>
              </a:spcAft>
              <a:buNone/>
            </a:pPr>
            <a:r>
              <a:rPr lang="en-US" sz="100">
                <a:solidFill>
                  <a:schemeClr val="dk1"/>
                </a:solidFill>
                <a:latin typeface="Source Sans Pro"/>
                <a:ea typeface="Source Sans Pro"/>
                <a:cs typeface="Source Sans Pro"/>
                <a:sym typeface="Source Sans Pro"/>
              </a:rPr>
              <a:t>When the timer only  has 7 days left on it  then the BLM people  should be reminded  they need to review  this application.</a:t>
            </a:r>
            <a:endParaRPr sz="100">
              <a:solidFill>
                <a:schemeClr val="dk1"/>
              </a:solidFill>
              <a:latin typeface="Source Sans Pro"/>
              <a:ea typeface="Source Sans Pro"/>
              <a:cs typeface="Source Sans Pro"/>
              <a:sym typeface="Source Sans Pro"/>
            </a:endParaRPr>
          </a:p>
        </p:txBody>
      </p:sp>
      <p:sp>
        <p:nvSpPr>
          <p:cNvPr id="768" name="Shape 768"/>
          <p:cNvSpPr/>
          <p:nvPr/>
        </p:nvSpPr>
        <p:spPr>
          <a:xfrm>
            <a:off x="5343919" y="2032521"/>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69" name="Shape 769"/>
          <p:cNvSpPr/>
          <p:nvPr/>
        </p:nvSpPr>
        <p:spPr>
          <a:xfrm>
            <a:off x="5343919" y="2032521"/>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70" name="Shape 770"/>
          <p:cNvSpPr txBox="1"/>
          <p:nvPr/>
        </p:nvSpPr>
        <p:spPr>
          <a:xfrm>
            <a:off x="5208340" y="2034633"/>
            <a:ext cx="215170"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140645" marR="0" rtl="0" algn="l">
              <a:spcBef>
                <a:spcPts val="0"/>
              </a:spcBef>
              <a:spcAft>
                <a:spcPts val="0"/>
              </a:spcAft>
              <a:buNone/>
            </a:pPr>
            <a:r>
              <a:rPr lang="en-US" sz="100">
                <a:solidFill>
                  <a:schemeClr val="dk1"/>
                </a:solidFill>
                <a:latin typeface="Source Sans Pro"/>
                <a:ea typeface="Source Sans Pro"/>
                <a:cs typeface="Source Sans Pro"/>
                <a:sym typeface="Source Sans Pro"/>
              </a:rPr>
              <a:t>44.1 Sign the Cost</a:t>
            </a:r>
            <a:endParaRPr sz="100">
              <a:solidFill>
                <a:schemeClr val="dk1"/>
              </a:solidFill>
              <a:latin typeface="Source Sans Pro"/>
              <a:ea typeface="Source Sans Pro"/>
              <a:cs typeface="Source Sans Pro"/>
              <a:sym typeface="Source Sans Pro"/>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44. Accept Cost Recovery</a:t>
            </a:r>
            <a:endParaRPr sz="100">
              <a:solidFill>
                <a:schemeClr val="dk1"/>
              </a:solidFill>
              <a:latin typeface="Source Sans Pro"/>
              <a:ea typeface="Source Sans Pro"/>
              <a:cs typeface="Source Sans Pro"/>
              <a:sym typeface="Source Sans Pro"/>
            </a:endParaRPr>
          </a:p>
        </p:txBody>
      </p:sp>
      <p:sp>
        <p:nvSpPr>
          <p:cNvPr id="771" name="Shape 771"/>
          <p:cNvSpPr txBox="1"/>
          <p:nvPr/>
        </p:nvSpPr>
        <p:spPr>
          <a:xfrm>
            <a:off x="5301050" y="2055642"/>
            <a:ext cx="118416"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50828" lvl="0" marL="56316" marR="2310" rtl="0" algn="l">
              <a:spcBef>
                <a:spcPts val="0"/>
              </a:spcBef>
              <a:spcAft>
                <a:spcPts val="0"/>
              </a:spcAft>
              <a:buNone/>
            </a:pPr>
            <a:r>
              <a:rPr lang="en-US" sz="100">
                <a:solidFill>
                  <a:schemeClr val="dk1"/>
                </a:solidFill>
                <a:latin typeface="Source Sans Pro"/>
                <a:ea typeface="Source Sans Pro"/>
                <a:cs typeface="Source Sans Pro"/>
                <a:sym typeface="Source Sans Pro"/>
              </a:rPr>
              <a:t>Yes Agreement. May  send payment</a:t>
            </a:r>
            <a:endParaRPr sz="100">
              <a:solidFill>
                <a:schemeClr val="dk1"/>
              </a:solidFill>
              <a:latin typeface="Source Sans Pro"/>
              <a:ea typeface="Source Sans Pro"/>
              <a:cs typeface="Source Sans Pro"/>
              <a:sym typeface="Source Sans Pro"/>
            </a:endParaRPr>
          </a:p>
        </p:txBody>
      </p:sp>
      <p:sp>
        <p:nvSpPr>
          <p:cNvPr id="772" name="Shape 772"/>
          <p:cNvSpPr/>
          <p:nvPr/>
        </p:nvSpPr>
        <p:spPr>
          <a:xfrm>
            <a:off x="5282335" y="1805892"/>
            <a:ext cx="56030" cy="0"/>
          </a:xfrm>
          <a:custGeom>
            <a:pathLst>
              <a:path extrusionOk="0" h="120000" w="123190">
                <a:moveTo>
                  <a:pt x="0" y="0"/>
                </a:moveTo>
                <a:lnTo>
                  <a:pt x="12256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73" name="Shape 773"/>
          <p:cNvSpPr/>
          <p:nvPr/>
        </p:nvSpPr>
        <p:spPr>
          <a:xfrm>
            <a:off x="5336211" y="1802038"/>
            <a:ext cx="7798" cy="7798"/>
          </a:xfrm>
          <a:custGeom>
            <a:pathLst>
              <a:path extrusionOk="0" h="17145"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74" name="Shape 774"/>
          <p:cNvSpPr/>
          <p:nvPr/>
        </p:nvSpPr>
        <p:spPr>
          <a:xfrm>
            <a:off x="2305236" y="2308866"/>
            <a:ext cx="123326" cy="118416"/>
          </a:xfrm>
          <a:custGeom>
            <a:pathLst>
              <a:path extrusionOk="0" h="260350" w="271145">
                <a:moveTo>
                  <a:pt x="0" y="259966"/>
                </a:moveTo>
                <a:lnTo>
                  <a:pt x="270798" y="259966"/>
                </a:lnTo>
                <a:lnTo>
                  <a:pt x="270798" y="0"/>
                </a:lnTo>
                <a:lnTo>
                  <a:pt x="0" y="0"/>
                </a:lnTo>
                <a:lnTo>
                  <a:pt x="0" y="259966"/>
                </a:lnTo>
                <a:close/>
              </a:path>
            </a:pathLst>
          </a:custGeom>
          <a:solidFill>
            <a:srgbClr val="B8CE8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75" name="Shape 775"/>
          <p:cNvSpPr/>
          <p:nvPr/>
        </p:nvSpPr>
        <p:spPr>
          <a:xfrm>
            <a:off x="2366820" y="2269880"/>
            <a:ext cx="0" cy="38991"/>
          </a:xfrm>
          <a:custGeom>
            <a:pathLst>
              <a:path extrusionOk="0" h="85725" w="120000">
                <a:moveTo>
                  <a:pt x="0" y="85716"/>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76" name="Shape 776"/>
          <p:cNvSpPr/>
          <p:nvPr/>
        </p:nvSpPr>
        <p:spPr>
          <a:xfrm>
            <a:off x="2305236" y="2308866"/>
            <a:ext cx="123326" cy="118416"/>
          </a:xfrm>
          <a:custGeom>
            <a:pathLst>
              <a:path extrusionOk="0" h="260350" w="271145">
                <a:moveTo>
                  <a:pt x="0" y="259966"/>
                </a:moveTo>
                <a:lnTo>
                  <a:pt x="270798" y="259966"/>
                </a:lnTo>
                <a:lnTo>
                  <a:pt x="270798" y="0"/>
                </a:lnTo>
                <a:lnTo>
                  <a:pt x="0" y="0"/>
                </a:lnTo>
                <a:lnTo>
                  <a:pt x="0" y="259966"/>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77" name="Shape 777"/>
          <p:cNvSpPr txBox="1"/>
          <p:nvPr/>
        </p:nvSpPr>
        <p:spPr>
          <a:xfrm>
            <a:off x="2304770" y="2308581"/>
            <a:ext cx="124192" cy="83068"/>
          </a:xfrm>
          <a:prstGeom prst="rect">
            <a:avLst/>
          </a:prstGeom>
          <a:noFill/>
          <a:ln>
            <a:noFill/>
          </a:ln>
        </p:spPr>
        <p:txBody>
          <a:bodyPr anchorCtr="0" anchor="t" bIns="0" lIns="0" spcFirstLastPara="1" rIns="0" wrap="square" tIns="6050">
            <a:noAutofit/>
          </a:bodyPr>
          <a:lstStyle/>
          <a:p>
            <a:pPr indent="0" lvl="0" marL="5776" marR="2310" rtl="0" algn="ctr">
              <a:lnSpc>
                <a:spcPct val="104000"/>
              </a:lnSpc>
              <a:spcBef>
                <a:spcPts val="0"/>
              </a:spcBef>
              <a:spcAft>
                <a:spcPts val="0"/>
              </a:spcAft>
              <a:buNone/>
            </a:pPr>
            <a:r>
              <a:rPr lang="en-US" sz="100">
                <a:solidFill>
                  <a:schemeClr val="dk1"/>
                </a:solidFill>
                <a:latin typeface="Source Sans Pro"/>
                <a:ea typeface="Source Sans Pro"/>
                <a:cs typeface="Source Sans Pro"/>
                <a:sym typeface="Source Sans Pro"/>
              </a:rPr>
              <a:t>Need to send out emails  to subs every 5 days for  30 days to review app.  Then on the 30</a:t>
            </a:r>
            <a:r>
              <a:rPr baseline="30000" lang="en-US" sz="100">
                <a:solidFill>
                  <a:schemeClr val="dk1"/>
                </a:solidFill>
                <a:latin typeface="Source Sans Pro"/>
                <a:ea typeface="Source Sans Pro"/>
                <a:cs typeface="Source Sans Pro"/>
                <a:sym typeface="Source Sans Pro"/>
              </a:rPr>
              <a:t>th </a:t>
            </a:r>
            <a:r>
              <a:rPr lang="en-US" sz="100">
                <a:solidFill>
                  <a:schemeClr val="dk1"/>
                </a:solidFill>
                <a:latin typeface="Source Sans Pro"/>
                <a:ea typeface="Source Sans Pro"/>
                <a:cs typeface="Source Sans Pro"/>
                <a:sym typeface="Source Sans Pro"/>
              </a:rPr>
              <a:t>day  send an email saying  the deadline was</a:t>
            </a:r>
            <a:endParaRPr sz="100">
              <a:solidFill>
                <a:schemeClr val="dk1"/>
              </a:solidFill>
              <a:latin typeface="Source Sans Pro"/>
              <a:ea typeface="Source Sans Pro"/>
              <a:cs typeface="Source Sans Pro"/>
              <a:sym typeface="Source Sans Pro"/>
            </a:endParaRPr>
          </a:p>
        </p:txBody>
      </p:sp>
      <p:sp>
        <p:nvSpPr>
          <p:cNvPr id="778" name="Shape 778"/>
          <p:cNvSpPr txBox="1"/>
          <p:nvPr/>
        </p:nvSpPr>
        <p:spPr>
          <a:xfrm>
            <a:off x="2310189" y="2387408"/>
            <a:ext cx="113795" cy="20639"/>
          </a:xfrm>
          <a:prstGeom prst="rect">
            <a:avLst/>
          </a:prstGeom>
          <a:noFill/>
          <a:ln>
            <a:noFill/>
          </a:ln>
        </p:spPr>
        <p:txBody>
          <a:bodyPr anchorCtr="0" anchor="t" bIns="0" lIns="0" spcFirstLastPara="1" rIns="0" wrap="square" tIns="5175">
            <a:noAutofit/>
          </a:bodyPr>
          <a:lstStyle/>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missed and the app is</a:t>
            </a:r>
            <a:endParaRPr sz="100">
              <a:solidFill>
                <a:schemeClr val="dk1"/>
              </a:solidFill>
              <a:latin typeface="Source Sans Pro"/>
              <a:ea typeface="Source Sans Pro"/>
              <a:cs typeface="Source Sans Pro"/>
              <a:sym typeface="Source Sans Pro"/>
            </a:endParaRPr>
          </a:p>
        </p:txBody>
      </p:sp>
      <p:sp>
        <p:nvSpPr>
          <p:cNvPr id="779" name="Shape 779"/>
          <p:cNvSpPr txBox="1"/>
          <p:nvPr/>
        </p:nvSpPr>
        <p:spPr>
          <a:xfrm>
            <a:off x="2279588" y="2400546"/>
            <a:ext cx="132279" cy="20639"/>
          </a:xfrm>
          <a:prstGeom prst="rect">
            <a:avLst/>
          </a:prstGeom>
          <a:noFill/>
          <a:ln>
            <a:noFill/>
          </a:ln>
        </p:spPr>
        <p:txBody>
          <a:bodyPr anchorCtr="0" anchor="t" bIns="0" lIns="0" spcFirstLastPara="1" rIns="0" wrap="square" tIns="5175">
            <a:noAutofit/>
          </a:bodyPr>
          <a:lstStyle/>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 being forwarded.</a:t>
            </a:r>
            <a:endParaRPr sz="100">
              <a:solidFill>
                <a:schemeClr val="dk1"/>
              </a:solidFill>
              <a:latin typeface="Source Sans Pro"/>
              <a:ea typeface="Source Sans Pro"/>
              <a:cs typeface="Source Sans Pro"/>
              <a:sym typeface="Source Sans Pro"/>
            </a:endParaRPr>
          </a:p>
        </p:txBody>
      </p:sp>
      <p:sp>
        <p:nvSpPr>
          <p:cNvPr id="780" name="Shape 780"/>
          <p:cNvSpPr/>
          <p:nvPr/>
        </p:nvSpPr>
        <p:spPr>
          <a:xfrm>
            <a:off x="5203507" y="1776332"/>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81" name="Shape 781"/>
          <p:cNvSpPr/>
          <p:nvPr/>
        </p:nvSpPr>
        <p:spPr>
          <a:xfrm>
            <a:off x="5203507" y="1776332"/>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82" name="Shape 782"/>
          <p:cNvSpPr txBox="1"/>
          <p:nvPr/>
        </p:nvSpPr>
        <p:spPr>
          <a:xfrm>
            <a:off x="5203507" y="1778377"/>
            <a:ext cx="78848"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3573" lvl="0" marL="16750" marR="0" rtl="0" algn="l">
              <a:spcBef>
                <a:spcPts val="0"/>
              </a:spcBef>
              <a:spcAft>
                <a:spcPts val="0"/>
              </a:spcAft>
              <a:buNone/>
            </a:pPr>
            <a:r>
              <a:rPr lang="en-US" sz="100">
                <a:solidFill>
                  <a:schemeClr val="dk1"/>
                </a:solidFill>
                <a:latin typeface="Source Sans Pro"/>
                <a:ea typeface="Source Sans Pro"/>
                <a:cs typeface="Source Sans Pro"/>
                <a:sym typeface="Source Sans Pro"/>
              </a:rPr>
              <a:t>45.5. Acknowledge  Applicant is  Withdrawing  Application</a:t>
            </a:r>
            <a:endParaRPr sz="100">
              <a:solidFill>
                <a:schemeClr val="dk1"/>
              </a:solidFill>
              <a:latin typeface="Source Sans Pro"/>
              <a:ea typeface="Source Sans Pro"/>
              <a:cs typeface="Source Sans Pro"/>
              <a:sym typeface="Source Sans Pro"/>
            </a:endParaRPr>
          </a:p>
        </p:txBody>
      </p:sp>
      <p:sp>
        <p:nvSpPr>
          <p:cNvPr id="783" name="Shape 783"/>
          <p:cNvSpPr/>
          <p:nvPr/>
        </p:nvSpPr>
        <p:spPr>
          <a:xfrm>
            <a:off x="5055021" y="1888962"/>
            <a:ext cx="80196" cy="6048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84" name="Shape 784"/>
          <p:cNvSpPr txBox="1"/>
          <p:nvPr/>
        </p:nvSpPr>
        <p:spPr>
          <a:xfrm>
            <a:off x="5067031" y="1902235"/>
            <a:ext cx="56897"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6931" lvl="0" marL="12418" marR="2310" rtl="0" algn="l">
              <a:spcBef>
                <a:spcPts val="0"/>
              </a:spcBef>
              <a:spcAft>
                <a:spcPts val="0"/>
              </a:spcAft>
              <a:buNone/>
            </a:pPr>
            <a:r>
              <a:rPr lang="en-US" sz="100">
                <a:solidFill>
                  <a:schemeClr val="dk1"/>
                </a:solidFill>
                <a:latin typeface="Source Sans Pro"/>
                <a:ea typeface="Source Sans Pro"/>
                <a:cs typeface="Source Sans Pro"/>
                <a:sym typeface="Source Sans Pro"/>
              </a:rPr>
              <a:t>45.1 Appeal  Decision</a:t>
            </a:r>
            <a:endParaRPr sz="100">
              <a:solidFill>
                <a:schemeClr val="dk1"/>
              </a:solidFill>
              <a:latin typeface="Source Sans Pro"/>
              <a:ea typeface="Source Sans Pro"/>
              <a:cs typeface="Source Sans Pro"/>
              <a:sym typeface="Source Sans Pro"/>
            </a:endParaRPr>
          </a:p>
        </p:txBody>
      </p:sp>
      <p:sp>
        <p:nvSpPr>
          <p:cNvPr id="785" name="Shape 785"/>
          <p:cNvSpPr/>
          <p:nvPr/>
        </p:nvSpPr>
        <p:spPr>
          <a:xfrm>
            <a:off x="5537840" y="1790427"/>
            <a:ext cx="80196" cy="30929"/>
          </a:xfrm>
          <a:prstGeom prst="rect">
            <a:avLst/>
          </a:prstGeom>
          <a:blipFill rotWithShape="1">
            <a:blip r:embed="rId3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86" name="Shape 786"/>
          <p:cNvSpPr/>
          <p:nvPr/>
        </p:nvSpPr>
        <p:spPr>
          <a:xfrm>
            <a:off x="2455260" y="2323647"/>
            <a:ext cx="128813" cy="88956"/>
          </a:xfrm>
          <a:custGeom>
            <a:pathLst>
              <a:path extrusionOk="0" h="195580" w="283210">
                <a:moveTo>
                  <a:pt x="0" y="194975"/>
                </a:moveTo>
                <a:lnTo>
                  <a:pt x="282665" y="194975"/>
                </a:lnTo>
                <a:lnTo>
                  <a:pt x="282665" y="0"/>
                </a:lnTo>
                <a:lnTo>
                  <a:pt x="0" y="0"/>
                </a:lnTo>
                <a:lnTo>
                  <a:pt x="0" y="194975"/>
                </a:lnTo>
                <a:close/>
              </a:path>
            </a:pathLst>
          </a:custGeom>
          <a:solidFill>
            <a:srgbClr val="B8CE8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87" name="Shape 787"/>
          <p:cNvSpPr/>
          <p:nvPr/>
        </p:nvSpPr>
        <p:spPr>
          <a:xfrm>
            <a:off x="2519548" y="2269880"/>
            <a:ext cx="0" cy="54009"/>
          </a:xfrm>
          <a:custGeom>
            <a:pathLst>
              <a:path extrusionOk="0" h="118744" w="120000">
                <a:moveTo>
                  <a:pt x="0" y="118212"/>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88" name="Shape 788"/>
          <p:cNvSpPr txBox="1"/>
          <p:nvPr/>
        </p:nvSpPr>
        <p:spPr>
          <a:xfrm>
            <a:off x="2455260" y="2323647"/>
            <a:ext cx="128813" cy="81318"/>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4325">
            <a:noAutofit/>
          </a:bodyPr>
          <a:lstStyle/>
          <a:p>
            <a:pPr indent="0" lvl="0" marL="6354" marR="2599" rtl="0" algn="ctr">
              <a:lnSpc>
                <a:spcPct val="104000"/>
              </a:lnSpc>
              <a:spcBef>
                <a:spcPts val="0"/>
              </a:spcBef>
              <a:spcAft>
                <a:spcPts val="0"/>
              </a:spcAft>
              <a:buNone/>
            </a:pPr>
            <a:r>
              <a:rPr lang="en-US" sz="100">
                <a:solidFill>
                  <a:schemeClr val="dk1"/>
                </a:solidFill>
                <a:latin typeface="Source Sans Pro"/>
                <a:ea typeface="Source Sans Pro"/>
                <a:cs typeface="Source Sans Pro"/>
                <a:sym typeface="Source Sans Pro"/>
              </a:rPr>
              <a:t>We don’t need to wait for  the sub offices to submit  their check for  completeness if they  don’t get it done within  30 days.</a:t>
            </a:r>
            <a:endParaRPr sz="100">
              <a:solidFill>
                <a:schemeClr val="dk1"/>
              </a:solidFill>
              <a:latin typeface="Source Sans Pro"/>
              <a:ea typeface="Source Sans Pro"/>
              <a:cs typeface="Source Sans Pro"/>
              <a:sym typeface="Source Sans Pro"/>
            </a:endParaRPr>
          </a:p>
        </p:txBody>
      </p:sp>
      <p:sp>
        <p:nvSpPr>
          <p:cNvPr id="789" name="Shape 789"/>
          <p:cNvSpPr/>
          <p:nvPr/>
        </p:nvSpPr>
        <p:spPr>
          <a:xfrm>
            <a:off x="5530817" y="1802038"/>
            <a:ext cx="7798" cy="7798"/>
          </a:xfrm>
          <a:custGeom>
            <a:pathLst>
              <a:path extrusionOk="0" h="17145"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90" name="Shape 790"/>
          <p:cNvSpPr txBox="1"/>
          <p:nvPr/>
        </p:nvSpPr>
        <p:spPr>
          <a:xfrm>
            <a:off x="5342380" y="1786173"/>
            <a:ext cx="275533" cy="46458"/>
          </a:xfrm>
          <a:prstGeom prst="rect">
            <a:avLst/>
          </a:prstGeom>
          <a:noFill/>
          <a:ln>
            <a:noFill/>
          </a:ln>
        </p:spPr>
        <p:txBody>
          <a:bodyPr anchorCtr="0" anchor="t" bIns="0" lIns="0" spcFirstLastPara="1" rIns="0" wrap="square" tIns="275">
            <a:noAutofit/>
          </a:bodyPr>
          <a:lstStyle/>
          <a:p>
            <a:pPr indent="0" lvl="0" marL="0" marR="0" rtl="0" algn="l">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Accepting Cost And  </a:t>
            </a:r>
            <a:r>
              <a:rPr lang="en-US" sz="100" u="sng">
                <a:solidFill>
                  <a:schemeClr val="dk1"/>
                </a:solidFill>
                <a:latin typeface="Source Sans Pro"/>
                <a:ea typeface="Source Sans Pro"/>
                <a:cs typeface="Source Sans Pro"/>
                <a:sym typeface="Source Sans Pro"/>
              </a:rPr>
              <a:t> 	</a:t>
            </a:r>
            <a:endParaRPr sz="100">
              <a:solidFill>
                <a:schemeClr val="dk1"/>
              </a:solidFill>
              <a:latin typeface="Source Sans Pro"/>
              <a:ea typeface="Source Sans Pro"/>
              <a:cs typeface="Source Sans Pro"/>
              <a:sym typeface="Source Sans Pro"/>
            </a:endParaRPr>
          </a:p>
          <a:p>
            <a:pPr indent="0" lvl="0" marL="10974" marR="0" rtl="0" algn="l">
              <a:spcBef>
                <a:spcPts val="11"/>
              </a:spcBef>
              <a:spcAft>
                <a:spcPts val="0"/>
              </a:spcAft>
              <a:buNone/>
            </a:pPr>
            <a:r>
              <a:rPr lang="en-US" sz="100">
                <a:solidFill>
                  <a:schemeClr val="dk1"/>
                </a:solidFill>
                <a:latin typeface="Source Sans Pro"/>
                <a:ea typeface="Source Sans Pro"/>
                <a:cs typeface="Source Sans Pro"/>
                <a:sym typeface="Source Sans Pro"/>
              </a:rPr>
              <a:t>Withdrawing the Cancel </a:t>
            </a:r>
            <a:r>
              <a:rPr baseline="30000" lang="en-US" sz="102">
                <a:solidFill>
                  <a:schemeClr val="dk1"/>
                </a:solidFill>
                <a:latin typeface="Source Sans Pro"/>
                <a:ea typeface="Source Sans Pro"/>
                <a:cs typeface="Source Sans Pro"/>
                <a:sym typeface="Source Sans Pro"/>
              </a:rPr>
              <a:t>Cancel Application</a:t>
            </a:r>
            <a:endParaRPr baseline="30000" sz="102">
              <a:solidFill>
                <a:schemeClr val="dk1"/>
              </a:solidFill>
              <a:latin typeface="Source Sans Pro"/>
              <a:ea typeface="Source Sans Pro"/>
              <a:cs typeface="Source Sans Pro"/>
              <a:sym typeface="Source Sans Pro"/>
            </a:endParaRPr>
          </a:p>
        </p:txBody>
      </p:sp>
      <p:sp>
        <p:nvSpPr>
          <p:cNvPr id="791" name="Shape 791"/>
          <p:cNvSpPr/>
          <p:nvPr/>
        </p:nvSpPr>
        <p:spPr>
          <a:xfrm>
            <a:off x="1620208" y="3225079"/>
            <a:ext cx="133706" cy="60489"/>
          </a:xfrm>
          <a:prstGeom prst="rect">
            <a:avLst/>
          </a:prstGeom>
          <a:blipFill rotWithShape="1">
            <a:blip r:embed="rId4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92" name="Shape 792"/>
          <p:cNvSpPr txBox="1"/>
          <p:nvPr/>
        </p:nvSpPr>
        <p:spPr>
          <a:xfrm>
            <a:off x="1619331" y="3221558"/>
            <a:ext cx="82025"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487" marR="2310" rtl="0" algn="ctr">
              <a:spcBef>
                <a:spcPts val="0"/>
              </a:spcBef>
              <a:spcAft>
                <a:spcPts val="0"/>
              </a:spcAft>
              <a:buNone/>
            </a:pPr>
            <a:r>
              <a:rPr lang="en-US" sz="100">
                <a:solidFill>
                  <a:schemeClr val="dk1"/>
                </a:solidFill>
                <a:latin typeface="Source Sans Pro"/>
                <a:ea typeface="Source Sans Pro"/>
                <a:cs typeface="Source Sans Pro"/>
                <a:sym typeface="Source Sans Pro"/>
              </a:rPr>
              <a:t>Notify Authorized  Officer the Permit  Administrator  Suggests Rejection</a:t>
            </a:r>
            <a:endParaRPr sz="100">
              <a:solidFill>
                <a:schemeClr val="dk1"/>
              </a:solidFill>
              <a:latin typeface="Source Sans Pro"/>
              <a:ea typeface="Source Sans Pro"/>
              <a:cs typeface="Source Sans Pro"/>
              <a:sym typeface="Source Sans Pro"/>
            </a:endParaRPr>
          </a:p>
        </p:txBody>
      </p:sp>
      <p:sp>
        <p:nvSpPr>
          <p:cNvPr id="793" name="Shape 793"/>
          <p:cNvSpPr/>
          <p:nvPr/>
        </p:nvSpPr>
        <p:spPr>
          <a:xfrm>
            <a:off x="5343919" y="2204552"/>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94" name="Shape 794"/>
          <p:cNvSpPr/>
          <p:nvPr/>
        </p:nvSpPr>
        <p:spPr>
          <a:xfrm>
            <a:off x="5343919" y="2204552"/>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95" name="Shape 795"/>
          <p:cNvSpPr txBox="1"/>
          <p:nvPr/>
        </p:nvSpPr>
        <p:spPr>
          <a:xfrm>
            <a:off x="5351730" y="2217217"/>
            <a:ext cx="63540"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0397" lvl="0" marL="15884" marR="2310" rtl="0" algn="l">
              <a:spcBef>
                <a:spcPts val="0"/>
              </a:spcBef>
              <a:spcAft>
                <a:spcPts val="0"/>
              </a:spcAft>
              <a:buNone/>
            </a:pPr>
            <a:r>
              <a:rPr lang="en-US" sz="100">
                <a:solidFill>
                  <a:schemeClr val="dk1"/>
                </a:solidFill>
                <a:latin typeface="Source Sans Pro"/>
                <a:ea typeface="Source Sans Pro"/>
                <a:cs typeface="Source Sans Pro"/>
                <a:sym typeface="Source Sans Pro"/>
              </a:rPr>
              <a:t>44.3 Payment  received</a:t>
            </a:r>
            <a:endParaRPr sz="100">
              <a:solidFill>
                <a:schemeClr val="dk1"/>
              </a:solidFill>
              <a:latin typeface="Source Sans Pro"/>
              <a:ea typeface="Source Sans Pro"/>
              <a:cs typeface="Source Sans Pro"/>
              <a:sym typeface="Source Sans Pro"/>
            </a:endParaRPr>
          </a:p>
        </p:txBody>
      </p:sp>
      <p:sp>
        <p:nvSpPr>
          <p:cNvPr id="796" name="Shape 796"/>
          <p:cNvSpPr/>
          <p:nvPr/>
        </p:nvSpPr>
        <p:spPr>
          <a:xfrm>
            <a:off x="4575350" y="2308724"/>
            <a:ext cx="78848" cy="78848"/>
          </a:xfrm>
          <a:custGeom>
            <a:pathLst>
              <a:path extrusionOk="0" h="173355" w="173354">
                <a:moveTo>
                  <a:pt x="0" y="173311"/>
                </a:moveTo>
                <a:lnTo>
                  <a:pt x="173311" y="173311"/>
                </a:lnTo>
                <a:lnTo>
                  <a:pt x="173311" y="0"/>
                </a:lnTo>
                <a:lnTo>
                  <a:pt x="0" y="0"/>
                </a:lnTo>
                <a:lnTo>
                  <a:pt x="0" y="173311"/>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97" name="Shape 797"/>
          <p:cNvSpPr txBox="1"/>
          <p:nvPr/>
        </p:nvSpPr>
        <p:spPr>
          <a:xfrm>
            <a:off x="4575350" y="2308724"/>
            <a:ext cx="78848" cy="185250"/>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575">
            <a:noAutofit/>
          </a:bodyPr>
          <a:lstStyle/>
          <a:p>
            <a:pPr indent="0" lvl="0" marL="0" marR="0" rtl="0" algn="l">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021" lvl="0" marL="6931" marR="3177" rtl="0" algn="just">
              <a:spcBef>
                <a:spcPts val="0"/>
              </a:spcBef>
              <a:spcAft>
                <a:spcPts val="0"/>
              </a:spcAft>
              <a:buNone/>
            </a:pPr>
            <a:r>
              <a:rPr lang="en-US" sz="100">
                <a:solidFill>
                  <a:schemeClr val="dk1"/>
                </a:solidFill>
                <a:latin typeface="Source Sans Pro"/>
                <a:ea typeface="Source Sans Pro"/>
                <a:cs typeface="Source Sans Pro"/>
                <a:sym typeface="Source Sans Pro"/>
              </a:rPr>
              <a:t>41.3 Lead office  determines their  cost recovery and  reviews the sub</a:t>
            </a:r>
            <a:endParaRPr sz="100">
              <a:solidFill>
                <a:schemeClr val="dk1"/>
              </a:solidFill>
              <a:latin typeface="Source Sans Pro"/>
              <a:ea typeface="Source Sans Pro"/>
              <a:cs typeface="Source Sans Pro"/>
              <a:sym typeface="Source Sans Pro"/>
            </a:endParaRPr>
          </a:p>
          <a:p>
            <a:pPr indent="-5775" lvl="0" marL="23970" marR="14728" rtl="0" algn="just">
              <a:spcBef>
                <a:spcPts val="2"/>
              </a:spcBef>
              <a:spcAft>
                <a:spcPts val="0"/>
              </a:spcAft>
              <a:buNone/>
            </a:pPr>
            <a:r>
              <a:rPr lang="en-US" sz="100">
                <a:solidFill>
                  <a:schemeClr val="dk1"/>
                </a:solidFill>
                <a:latin typeface="Source Sans Pro"/>
                <a:ea typeface="Source Sans Pro"/>
                <a:cs typeface="Source Sans Pro"/>
                <a:sym typeface="Source Sans Pro"/>
              </a:rPr>
              <a:t>offices cost  recovery</a:t>
            </a:r>
            <a:endParaRPr sz="100">
              <a:solidFill>
                <a:schemeClr val="dk1"/>
              </a:solidFill>
              <a:latin typeface="Source Sans Pro"/>
              <a:ea typeface="Source Sans Pro"/>
              <a:cs typeface="Source Sans Pro"/>
              <a:sym typeface="Source Sans Pro"/>
            </a:endParaRPr>
          </a:p>
        </p:txBody>
      </p:sp>
      <p:sp>
        <p:nvSpPr>
          <p:cNvPr id="798" name="Shape 798"/>
          <p:cNvSpPr/>
          <p:nvPr/>
        </p:nvSpPr>
        <p:spPr>
          <a:xfrm>
            <a:off x="4654177" y="2348138"/>
            <a:ext cx="92711" cy="0"/>
          </a:xfrm>
          <a:custGeom>
            <a:pathLst>
              <a:path extrusionOk="0" h="120000" w="203834">
                <a:moveTo>
                  <a:pt x="0" y="0"/>
                </a:moveTo>
                <a:lnTo>
                  <a:pt x="20380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799" name="Shape 799"/>
          <p:cNvSpPr/>
          <p:nvPr/>
        </p:nvSpPr>
        <p:spPr>
          <a:xfrm>
            <a:off x="4745004" y="2344285"/>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00" name="Shape 800"/>
          <p:cNvSpPr/>
          <p:nvPr/>
        </p:nvSpPr>
        <p:spPr>
          <a:xfrm>
            <a:off x="4737932" y="2446673"/>
            <a:ext cx="108596" cy="59208"/>
          </a:xfrm>
          <a:custGeom>
            <a:pathLst>
              <a:path extrusionOk="0" h="130175" w="238759">
                <a:moveTo>
                  <a:pt x="0" y="129983"/>
                </a:moveTo>
                <a:lnTo>
                  <a:pt x="238302" y="129983"/>
                </a:lnTo>
                <a:lnTo>
                  <a:pt x="238302"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01" name="Shape 801"/>
          <p:cNvSpPr/>
          <p:nvPr/>
        </p:nvSpPr>
        <p:spPr>
          <a:xfrm>
            <a:off x="4737932" y="2446673"/>
            <a:ext cx="108596" cy="59208"/>
          </a:xfrm>
          <a:custGeom>
            <a:pathLst>
              <a:path extrusionOk="0" h="130175" w="238759">
                <a:moveTo>
                  <a:pt x="0" y="129983"/>
                </a:moveTo>
                <a:lnTo>
                  <a:pt x="238302" y="129983"/>
                </a:lnTo>
                <a:lnTo>
                  <a:pt x="238302"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02" name="Shape 802"/>
          <p:cNvSpPr txBox="1"/>
          <p:nvPr/>
        </p:nvSpPr>
        <p:spPr>
          <a:xfrm>
            <a:off x="4738111" y="2443595"/>
            <a:ext cx="10859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2418"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42.1 Generate cost  recovery package: detail  spreadsheet, summary,  decision letter, agreement</a:t>
            </a:r>
            <a:endParaRPr sz="100">
              <a:solidFill>
                <a:schemeClr val="dk1"/>
              </a:solidFill>
              <a:latin typeface="Source Sans Pro"/>
              <a:ea typeface="Source Sans Pro"/>
              <a:cs typeface="Source Sans Pro"/>
              <a:sym typeface="Source Sans Pro"/>
            </a:endParaRPr>
          </a:p>
          <a:p>
            <a:pPr indent="0" lvl="0" marL="14728" marR="0" rtl="0" algn="l">
              <a:spcBef>
                <a:spcPts val="0"/>
              </a:spcBef>
              <a:spcAft>
                <a:spcPts val="0"/>
              </a:spcAft>
              <a:buNone/>
            </a:pPr>
            <a:r>
              <a:rPr lang="en-US" sz="100">
                <a:solidFill>
                  <a:schemeClr val="dk1"/>
                </a:solidFill>
                <a:latin typeface="Source Sans Pro"/>
                <a:ea typeface="Source Sans Pro"/>
                <a:cs typeface="Source Sans Pro"/>
                <a:sym typeface="Source Sans Pro"/>
              </a:rPr>
              <a:t>letter, &amp; appeal letter</a:t>
            </a:r>
            <a:endParaRPr sz="100">
              <a:solidFill>
                <a:schemeClr val="dk1"/>
              </a:solidFill>
              <a:latin typeface="Source Sans Pro"/>
              <a:ea typeface="Source Sans Pro"/>
              <a:cs typeface="Source Sans Pro"/>
              <a:sym typeface="Source Sans Pro"/>
            </a:endParaRPr>
          </a:p>
        </p:txBody>
      </p:sp>
      <p:sp>
        <p:nvSpPr>
          <p:cNvPr id="803" name="Shape 803"/>
          <p:cNvSpPr/>
          <p:nvPr/>
        </p:nvSpPr>
        <p:spPr>
          <a:xfrm>
            <a:off x="5095119" y="1948767"/>
            <a:ext cx="0" cy="250117"/>
          </a:xfrm>
          <a:custGeom>
            <a:pathLst>
              <a:path extrusionOk="0" h="549910" w="120000">
                <a:moveTo>
                  <a:pt x="0" y="0"/>
                </a:moveTo>
                <a:lnTo>
                  <a:pt x="0" y="54954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04" name="Shape 804"/>
          <p:cNvSpPr/>
          <p:nvPr/>
        </p:nvSpPr>
        <p:spPr>
          <a:xfrm>
            <a:off x="5091266" y="2196844"/>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05" name="Shape 805"/>
          <p:cNvSpPr/>
          <p:nvPr/>
        </p:nvSpPr>
        <p:spPr>
          <a:xfrm>
            <a:off x="5343235" y="2991639"/>
            <a:ext cx="80196" cy="80196"/>
          </a:xfrm>
          <a:prstGeom prst="rect">
            <a:avLst/>
          </a:prstGeom>
          <a:blipFill rotWithShape="1">
            <a:blip r:embed="rId4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06" name="Shape 806"/>
          <p:cNvSpPr txBox="1"/>
          <p:nvPr/>
        </p:nvSpPr>
        <p:spPr>
          <a:xfrm>
            <a:off x="5344394" y="2992651"/>
            <a:ext cx="78559"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2707"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44.3 Notify  Authorized Officer  that applicant has</a:t>
            </a:r>
            <a:endParaRPr sz="100">
              <a:solidFill>
                <a:schemeClr val="dk1"/>
              </a:solidFill>
              <a:latin typeface="Source Sans Pro"/>
              <a:ea typeface="Source Sans Pro"/>
              <a:cs typeface="Source Sans Pro"/>
              <a:sym typeface="Source Sans Pro"/>
            </a:endParaRPr>
          </a:p>
          <a:p>
            <a:pPr indent="11552" lvl="0" marL="8086" marR="4910" rtl="0" algn="l">
              <a:spcBef>
                <a:spcPts val="0"/>
              </a:spcBef>
              <a:spcAft>
                <a:spcPts val="0"/>
              </a:spcAft>
              <a:buNone/>
            </a:pPr>
            <a:r>
              <a:rPr lang="en-US" sz="100">
                <a:solidFill>
                  <a:schemeClr val="dk1"/>
                </a:solidFill>
                <a:latin typeface="Source Sans Pro"/>
                <a:ea typeface="Source Sans Pro"/>
                <a:cs typeface="Source Sans Pro"/>
                <a:sym typeface="Source Sans Pro"/>
              </a:rPr>
              <a:t>signed the  agreement letter</a:t>
            </a:r>
            <a:endParaRPr sz="100">
              <a:solidFill>
                <a:schemeClr val="dk1"/>
              </a:solidFill>
              <a:latin typeface="Source Sans Pro"/>
              <a:ea typeface="Source Sans Pro"/>
              <a:cs typeface="Source Sans Pro"/>
              <a:sym typeface="Source Sans Pro"/>
            </a:endParaRPr>
          </a:p>
        </p:txBody>
      </p:sp>
      <p:sp>
        <p:nvSpPr>
          <p:cNvPr id="807" name="Shape 807"/>
          <p:cNvSpPr/>
          <p:nvPr/>
        </p:nvSpPr>
        <p:spPr>
          <a:xfrm>
            <a:off x="5383333" y="2263672"/>
            <a:ext cx="0" cy="722913"/>
          </a:xfrm>
          <a:custGeom>
            <a:pathLst>
              <a:path extrusionOk="0" h="1589405" w="120000">
                <a:moveTo>
                  <a:pt x="0" y="0"/>
                </a:moveTo>
                <a:lnTo>
                  <a:pt x="0" y="1589191"/>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08" name="Shape 808"/>
          <p:cNvSpPr/>
          <p:nvPr/>
        </p:nvSpPr>
        <p:spPr>
          <a:xfrm>
            <a:off x="5379479" y="2984617"/>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09" name="Shape 809"/>
          <p:cNvSpPr/>
          <p:nvPr/>
        </p:nvSpPr>
        <p:spPr>
          <a:xfrm>
            <a:off x="5483093" y="2845507"/>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10" name="Shape 810"/>
          <p:cNvSpPr/>
          <p:nvPr/>
        </p:nvSpPr>
        <p:spPr>
          <a:xfrm>
            <a:off x="5483093" y="2845507"/>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11" name="Shape 811"/>
          <p:cNvSpPr txBox="1"/>
          <p:nvPr/>
        </p:nvSpPr>
        <p:spPr>
          <a:xfrm>
            <a:off x="5487411" y="2858294"/>
            <a:ext cx="70472"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7220" lvl="0" marL="12707" marR="2310" rtl="0" algn="l">
              <a:spcBef>
                <a:spcPts val="0"/>
              </a:spcBef>
              <a:spcAft>
                <a:spcPts val="0"/>
              </a:spcAft>
              <a:buNone/>
            </a:pPr>
            <a:r>
              <a:rPr lang="en-US" sz="100">
                <a:solidFill>
                  <a:schemeClr val="dk1"/>
                </a:solidFill>
                <a:latin typeface="Source Sans Pro"/>
                <a:ea typeface="Source Sans Pro"/>
                <a:cs typeface="Source Sans Pro"/>
                <a:sym typeface="Source Sans Pro"/>
              </a:rPr>
              <a:t>44.5 Authorized  officer signs</a:t>
            </a:r>
            <a:endParaRPr sz="100">
              <a:solidFill>
                <a:schemeClr val="dk1"/>
              </a:solidFill>
              <a:latin typeface="Source Sans Pro"/>
              <a:ea typeface="Source Sans Pro"/>
              <a:cs typeface="Source Sans Pro"/>
              <a:sym typeface="Source Sans Pro"/>
            </a:endParaRPr>
          </a:p>
        </p:txBody>
      </p:sp>
      <p:sp>
        <p:nvSpPr>
          <p:cNvPr id="812" name="Shape 812"/>
          <p:cNvSpPr/>
          <p:nvPr/>
        </p:nvSpPr>
        <p:spPr>
          <a:xfrm>
            <a:off x="5422747" y="2875068"/>
            <a:ext cx="54586" cy="156829"/>
          </a:xfrm>
          <a:custGeom>
            <a:pathLst>
              <a:path extrusionOk="0" h="344805" w="120015">
                <a:moveTo>
                  <a:pt x="0" y="344456"/>
                </a:moveTo>
                <a:lnTo>
                  <a:pt x="43327" y="344456"/>
                </a:lnTo>
                <a:lnTo>
                  <a:pt x="43327" y="0"/>
                </a:lnTo>
                <a:lnTo>
                  <a:pt x="11984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13" name="Shape 813"/>
          <p:cNvSpPr/>
          <p:nvPr/>
        </p:nvSpPr>
        <p:spPr>
          <a:xfrm>
            <a:off x="5475386" y="2871214"/>
            <a:ext cx="7798" cy="7798"/>
          </a:xfrm>
          <a:custGeom>
            <a:pathLst>
              <a:path extrusionOk="0" h="17144" w="17145">
                <a:moveTo>
                  <a:pt x="0" y="0"/>
                </a:moveTo>
                <a:lnTo>
                  <a:pt x="2671" y="5343"/>
                </a:lnTo>
                <a:lnTo>
                  <a:pt x="2671" y="11626"/>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14" name="Shape 814"/>
          <p:cNvSpPr/>
          <p:nvPr/>
        </p:nvSpPr>
        <p:spPr>
          <a:xfrm>
            <a:off x="5483093" y="2992324"/>
            <a:ext cx="78848" cy="59208"/>
          </a:xfrm>
          <a:custGeom>
            <a:pathLst>
              <a:path extrusionOk="0" h="130175" w="173354">
                <a:moveTo>
                  <a:pt x="173311" y="0"/>
                </a:moveTo>
                <a:lnTo>
                  <a:pt x="0" y="0"/>
                </a:lnTo>
                <a:lnTo>
                  <a:pt x="0" y="115540"/>
                </a:lnTo>
                <a:lnTo>
                  <a:pt x="20763" y="126372"/>
                </a:lnTo>
                <a:lnTo>
                  <a:pt x="43327" y="129983"/>
                </a:lnTo>
                <a:lnTo>
                  <a:pt x="65892" y="126372"/>
                </a:lnTo>
                <a:lnTo>
                  <a:pt x="107419" y="104708"/>
                </a:lnTo>
                <a:lnTo>
                  <a:pt x="129983" y="101098"/>
                </a:lnTo>
                <a:lnTo>
                  <a:pt x="173311" y="101098"/>
                </a:lnTo>
                <a:lnTo>
                  <a:pt x="173311" y="0"/>
                </a:lnTo>
                <a:close/>
              </a:path>
              <a:path extrusionOk="0" h="130175" w="173354">
                <a:moveTo>
                  <a:pt x="173311" y="101098"/>
                </a:moveTo>
                <a:lnTo>
                  <a:pt x="129983" y="101098"/>
                </a:lnTo>
                <a:lnTo>
                  <a:pt x="152547" y="104708"/>
                </a:lnTo>
                <a:lnTo>
                  <a:pt x="173311" y="115540"/>
                </a:lnTo>
                <a:lnTo>
                  <a:pt x="173311" y="101098"/>
                </a:lnTo>
                <a:close/>
              </a:path>
            </a:pathLst>
          </a:custGeom>
          <a:solidFill>
            <a:srgbClr val="F4954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15" name="Shape 815"/>
          <p:cNvSpPr/>
          <p:nvPr/>
        </p:nvSpPr>
        <p:spPr>
          <a:xfrm>
            <a:off x="5483093" y="2992324"/>
            <a:ext cx="78848" cy="59208"/>
          </a:xfrm>
          <a:custGeom>
            <a:pathLst>
              <a:path extrusionOk="0" h="130175" w="173354">
                <a:moveTo>
                  <a:pt x="0" y="115540"/>
                </a:moveTo>
                <a:lnTo>
                  <a:pt x="0" y="0"/>
                </a:lnTo>
                <a:lnTo>
                  <a:pt x="173311" y="0"/>
                </a:lnTo>
                <a:lnTo>
                  <a:pt x="173311" y="115540"/>
                </a:lnTo>
                <a:lnTo>
                  <a:pt x="152547" y="104708"/>
                </a:lnTo>
                <a:lnTo>
                  <a:pt x="129983" y="101098"/>
                </a:lnTo>
                <a:lnTo>
                  <a:pt x="107419" y="104708"/>
                </a:lnTo>
                <a:lnTo>
                  <a:pt x="86655" y="115540"/>
                </a:lnTo>
                <a:lnTo>
                  <a:pt x="65892" y="126372"/>
                </a:lnTo>
                <a:lnTo>
                  <a:pt x="43327" y="129983"/>
                </a:lnTo>
                <a:lnTo>
                  <a:pt x="20763" y="126372"/>
                </a:lnTo>
                <a:lnTo>
                  <a:pt x="0" y="11554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16" name="Shape 816"/>
          <p:cNvSpPr txBox="1"/>
          <p:nvPr/>
        </p:nvSpPr>
        <p:spPr>
          <a:xfrm>
            <a:off x="5481959" y="2988053"/>
            <a:ext cx="81736" cy="1384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2418"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44.7 Signed  agreement letter is</a:t>
            </a:r>
            <a:endParaRPr sz="100">
              <a:solidFill>
                <a:schemeClr val="dk1"/>
              </a:solidFill>
              <a:latin typeface="Source Sans Pro"/>
              <a:ea typeface="Source Sans Pro"/>
              <a:cs typeface="Source Sans Pro"/>
              <a:sym typeface="Source Sans Pro"/>
            </a:endParaRPr>
          </a:p>
          <a:p>
            <a:pPr indent="-2888" lvl="0" marL="23681" marR="17328" rtl="0" algn="l">
              <a:spcBef>
                <a:spcPts val="0"/>
              </a:spcBef>
              <a:spcAft>
                <a:spcPts val="0"/>
              </a:spcAft>
              <a:buNone/>
            </a:pPr>
            <a:r>
              <a:rPr lang="en-US" sz="100">
                <a:solidFill>
                  <a:schemeClr val="dk1"/>
                </a:solidFill>
                <a:latin typeface="Source Sans Pro"/>
                <a:ea typeface="Source Sans Pro"/>
                <a:cs typeface="Source Sans Pro"/>
                <a:sym typeface="Source Sans Pro"/>
              </a:rPr>
              <a:t>sent to the  applicant</a:t>
            </a:r>
            <a:endParaRPr sz="100">
              <a:solidFill>
                <a:schemeClr val="dk1"/>
              </a:solidFill>
              <a:latin typeface="Source Sans Pro"/>
              <a:ea typeface="Source Sans Pro"/>
              <a:cs typeface="Source Sans Pro"/>
              <a:sym typeface="Source Sans Pro"/>
            </a:endParaRPr>
          </a:p>
        </p:txBody>
      </p:sp>
      <p:sp>
        <p:nvSpPr>
          <p:cNvPr id="817" name="Shape 817"/>
          <p:cNvSpPr/>
          <p:nvPr/>
        </p:nvSpPr>
        <p:spPr>
          <a:xfrm>
            <a:off x="5561921" y="3021884"/>
            <a:ext cx="75670" cy="10109"/>
          </a:xfrm>
          <a:custGeom>
            <a:pathLst>
              <a:path extrusionOk="0" h="22225" w="166370">
                <a:moveTo>
                  <a:pt x="0" y="0"/>
                </a:moveTo>
                <a:lnTo>
                  <a:pt x="43327" y="0"/>
                </a:lnTo>
                <a:lnTo>
                  <a:pt x="43327" y="21663"/>
                </a:lnTo>
                <a:lnTo>
                  <a:pt x="165897" y="2166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18" name="Shape 818"/>
          <p:cNvSpPr/>
          <p:nvPr/>
        </p:nvSpPr>
        <p:spPr>
          <a:xfrm>
            <a:off x="5635505" y="3027884"/>
            <a:ext cx="7798" cy="7798"/>
          </a:xfrm>
          <a:custGeom>
            <a:pathLst>
              <a:path extrusionOk="0" h="17144" w="17145">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19" name="Shape 819"/>
          <p:cNvSpPr/>
          <p:nvPr/>
        </p:nvSpPr>
        <p:spPr>
          <a:xfrm>
            <a:off x="5643212" y="2992324"/>
            <a:ext cx="78848" cy="78848"/>
          </a:xfrm>
          <a:custGeom>
            <a:pathLst>
              <a:path extrusionOk="0" h="173355" w="173354">
                <a:moveTo>
                  <a:pt x="173311" y="0"/>
                </a:moveTo>
                <a:lnTo>
                  <a:pt x="0" y="0"/>
                </a:lnTo>
                <a:lnTo>
                  <a:pt x="0" y="158868"/>
                </a:lnTo>
                <a:lnTo>
                  <a:pt x="20763" y="169700"/>
                </a:lnTo>
                <a:lnTo>
                  <a:pt x="43327" y="173311"/>
                </a:lnTo>
                <a:lnTo>
                  <a:pt x="65892" y="169700"/>
                </a:lnTo>
                <a:lnTo>
                  <a:pt x="107419" y="148036"/>
                </a:lnTo>
                <a:lnTo>
                  <a:pt x="129983" y="144426"/>
                </a:lnTo>
                <a:lnTo>
                  <a:pt x="173311" y="144426"/>
                </a:lnTo>
                <a:lnTo>
                  <a:pt x="173311" y="0"/>
                </a:lnTo>
                <a:close/>
              </a:path>
              <a:path extrusionOk="0" h="173355" w="173354">
                <a:moveTo>
                  <a:pt x="173311" y="144426"/>
                </a:moveTo>
                <a:lnTo>
                  <a:pt x="129983" y="144426"/>
                </a:lnTo>
                <a:lnTo>
                  <a:pt x="152547" y="148036"/>
                </a:lnTo>
                <a:lnTo>
                  <a:pt x="173311" y="158868"/>
                </a:lnTo>
                <a:lnTo>
                  <a:pt x="173311" y="144426"/>
                </a:lnTo>
                <a:close/>
              </a:path>
            </a:pathLst>
          </a:custGeom>
          <a:solidFill>
            <a:srgbClr val="F4954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20" name="Shape 820"/>
          <p:cNvSpPr/>
          <p:nvPr/>
        </p:nvSpPr>
        <p:spPr>
          <a:xfrm>
            <a:off x="5643212" y="2992324"/>
            <a:ext cx="78848" cy="78848"/>
          </a:xfrm>
          <a:custGeom>
            <a:pathLst>
              <a:path extrusionOk="0" h="173355" w="173354">
                <a:moveTo>
                  <a:pt x="0" y="158868"/>
                </a:moveTo>
                <a:lnTo>
                  <a:pt x="0" y="0"/>
                </a:lnTo>
                <a:lnTo>
                  <a:pt x="173311" y="0"/>
                </a:lnTo>
                <a:lnTo>
                  <a:pt x="173311" y="158868"/>
                </a:lnTo>
                <a:lnTo>
                  <a:pt x="152547" y="148036"/>
                </a:lnTo>
                <a:lnTo>
                  <a:pt x="129983" y="144426"/>
                </a:lnTo>
                <a:lnTo>
                  <a:pt x="107419" y="148036"/>
                </a:lnTo>
                <a:lnTo>
                  <a:pt x="86655" y="158868"/>
                </a:lnTo>
                <a:lnTo>
                  <a:pt x="65892" y="169700"/>
                </a:lnTo>
                <a:lnTo>
                  <a:pt x="43327" y="173311"/>
                </a:lnTo>
                <a:lnTo>
                  <a:pt x="20763" y="169700"/>
                </a:lnTo>
                <a:lnTo>
                  <a:pt x="0" y="158868"/>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21" name="Shape 821"/>
          <p:cNvSpPr txBox="1"/>
          <p:nvPr/>
        </p:nvSpPr>
        <p:spPr>
          <a:xfrm>
            <a:off x="5640446" y="2992651"/>
            <a:ext cx="84913"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733" lvl="0" marL="10974" marR="7509" rtl="0" algn="l">
              <a:spcBef>
                <a:spcPts val="0"/>
              </a:spcBef>
              <a:spcAft>
                <a:spcPts val="0"/>
              </a:spcAft>
              <a:buNone/>
            </a:pPr>
            <a:r>
              <a:rPr lang="en-US" sz="100">
                <a:solidFill>
                  <a:schemeClr val="dk1"/>
                </a:solidFill>
                <a:latin typeface="Source Sans Pro"/>
                <a:ea typeface="Source Sans Pro"/>
                <a:cs typeface="Source Sans Pro"/>
                <a:sym typeface="Source Sans Pro"/>
              </a:rPr>
              <a:t>44.9 Notify lead  office agreement</a:t>
            </a:r>
            <a:endParaRPr sz="100">
              <a:solidFill>
                <a:schemeClr val="dk1"/>
              </a:solidFill>
              <a:latin typeface="Source Sans Pro"/>
              <a:ea typeface="Source Sans Pro"/>
              <a:cs typeface="Source Sans Pro"/>
              <a:sym typeface="Source Sans Pro"/>
            </a:endParaRPr>
          </a:p>
          <a:p>
            <a:pPr indent="-10107" lvl="0" marL="15595" marR="2310" rtl="0" algn="l">
              <a:spcBef>
                <a:spcPts val="0"/>
              </a:spcBef>
              <a:spcAft>
                <a:spcPts val="0"/>
              </a:spcAft>
              <a:buNone/>
            </a:pPr>
            <a:r>
              <a:rPr lang="en-US" sz="100">
                <a:solidFill>
                  <a:schemeClr val="dk1"/>
                </a:solidFill>
                <a:latin typeface="Source Sans Pro"/>
                <a:ea typeface="Source Sans Pro"/>
                <a:cs typeface="Source Sans Pro"/>
                <a:sym typeface="Source Sans Pro"/>
              </a:rPr>
              <a:t>letter was signed by  the authorized</a:t>
            </a:r>
            <a:endParaRPr sz="100">
              <a:solidFill>
                <a:schemeClr val="dk1"/>
              </a:solidFill>
              <a:latin typeface="Source Sans Pro"/>
              <a:ea typeface="Source Sans Pro"/>
              <a:cs typeface="Source Sans Pro"/>
              <a:sym typeface="Source Sans Pro"/>
            </a:endParaRPr>
          </a:p>
        </p:txBody>
      </p:sp>
      <p:sp>
        <p:nvSpPr>
          <p:cNvPr id="822" name="Shape 822"/>
          <p:cNvSpPr txBox="1"/>
          <p:nvPr/>
        </p:nvSpPr>
        <p:spPr>
          <a:xfrm>
            <a:off x="5665431" y="3034725"/>
            <a:ext cx="34947"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officer</a:t>
            </a:r>
            <a:endParaRPr sz="100">
              <a:solidFill>
                <a:schemeClr val="dk1"/>
              </a:solidFill>
              <a:latin typeface="Source Sans Pro"/>
              <a:ea typeface="Source Sans Pro"/>
              <a:cs typeface="Source Sans Pro"/>
              <a:sym typeface="Source Sans Pro"/>
            </a:endParaRPr>
          </a:p>
        </p:txBody>
      </p:sp>
      <p:sp>
        <p:nvSpPr>
          <p:cNvPr id="823" name="Shape 823"/>
          <p:cNvSpPr/>
          <p:nvPr/>
        </p:nvSpPr>
        <p:spPr>
          <a:xfrm>
            <a:off x="5522507" y="2904628"/>
            <a:ext cx="0" cy="82025"/>
          </a:xfrm>
          <a:custGeom>
            <a:pathLst>
              <a:path extrusionOk="0" h="180339" w="120000">
                <a:moveTo>
                  <a:pt x="0" y="0"/>
                </a:moveTo>
                <a:lnTo>
                  <a:pt x="0" y="179978"/>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24" name="Shape 824"/>
          <p:cNvSpPr/>
          <p:nvPr/>
        </p:nvSpPr>
        <p:spPr>
          <a:xfrm>
            <a:off x="5518654" y="2984617"/>
            <a:ext cx="7798" cy="7798"/>
          </a:xfrm>
          <a:custGeom>
            <a:pathLst>
              <a:path extrusionOk="0" h="17144" w="17145">
                <a:moveTo>
                  <a:pt x="0" y="0"/>
                </a:moveTo>
                <a:lnTo>
                  <a:pt x="8472" y="16945"/>
                </a:lnTo>
                <a:lnTo>
                  <a:pt x="15610" y="2671"/>
                </a:lnTo>
                <a:lnTo>
                  <a:pt x="5343" y="2671"/>
                </a:lnTo>
                <a:lnTo>
                  <a:pt x="0" y="0"/>
                </a:lnTo>
                <a:close/>
              </a:path>
              <a:path extrusionOk="0" h="17144" w="17145">
                <a:moveTo>
                  <a:pt x="16945" y="0"/>
                </a:moveTo>
                <a:lnTo>
                  <a:pt x="11626"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25" name="Shape 825"/>
          <p:cNvSpPr/>
          <p:nvPr/>
        </p:nvSpPr>
        <p:spPr>
          <a:xfrm>
            <a:off x="6202745" y="2508826"/>
            <a:ext cx="78848" cy="59208"/>
          </a:xfrm>
          <a:custGeom>
            <a:pathLst>
              <a:path extrusionOk="0" h="130175" w="173355">
                <a:moveTo>
                  <a:pt x="173311" y="0"/>
                </a:moveTo>
                <a:lnTo>
                  <a:pt x="0" y="0"/>
                </a:lnTo>
                <a:lnTo>
                  <a:pt x="0" y="115540"/>
                </a:lnTo>
                <a:lnTo>
                  <a:pt x="20763" y="126372"/>
                </a:lnTo>
                <a:lnTo>
                  <a:pt x="43327" y="129983"/>
                </a:lnTo>
                <a:lnTo>
                  <a:pt x="65892" y="126372"/>
                </a:lnTo>
                <a:lnTo>
                  <a:pt x="107419" y="104708"/>
                </a:lnTo>
                <a:lnTo>
                  <a:pt x="129983" y="101098"/>
                </a:lnTo>
                <a:lnTo>
                  <a:pt x="173311" y="101098"/>
                </a:lnTo>
                <a:lnTo>
                  <a:pt x="173311" y="0"/>
                </a:lnTo>
                <a:close/>
              </a:path>
              <a:path extrusionOk="0" h="130175" w="173355">
                <a:moveTo>
                  <a:pt x="173311" y="101098"/>
                </a:moveTo>
                <a:lnTo>
                  <a:pt x="129983" y="101098"/>
                </a:lnTo>
                <a:lnTo>
                  <a:pt x="152547" y="104708"/>
                </a:lnTo>
                <a:lnTo>
                  <a:pt x="173311" y="115540"/>
                </a:lnTo>
                <a:lnTo>
                  <a:pt x="173311" y="101098"/>
                </a:lnTo>
                <a:close/>
              </a:path>
            </a:pathLst>
          </a:custGeom>
          <a:solidFill>
            <a:srgbClr val="F4954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26" name="Shape 826"/>
          <p:cNvSpPr/>
          <p:nvPr/>
        </p:nvSpPr>
        <p:spPr>
          <a:xfrm>
            <a:off x="6202745" y="2508826"/>
            <a:ext cx="78848" cy="59208"/>
          </a:xfrm>
          <a:custGeom>
            <a:pathLst>
              <a:path extrusionOk="0" h="130175" w="173355">
                <a:moveTo>
                  <a:pt x="0" y="115540"/>
                </a:moveTo>
                <a:lnTo>
                  <a:pt x="0" y="0"/>
                </a:lnTo>
                <a:lnTo>
                  <a:pt x="173311" y="0"/>
                </a:lnTo>
                <a:lnTo>
                  <a:pt x="173311" y="115540"/>
                </a:lnTo>
                <a:lnTo>
                  <a:pt x="152547" y="104708"/>
                </a:lnTo>
                <a:lnTo>
                  <a:pt x="129983" y="101098"/>
                </a:lnTo>
                <a:lnTo>
                  <a:pt x="107419" y="104708"/>
                </a:lnTo>
                <a:lnTo>
                  <a:pt x="86655" y="115540"/>
                </a:lnTo>
                <a:lnTo>
                  <a:pt x="65892" y="126372"/>
                </a:lnTo>
                <a:lnTo>
                  <a:pt x="43327" y="129983"/>
                </a:lnTo>
                <a:lnTo>
                  <a:pt x="20763" y="126372"/>
                </a:lnTo>
                <a:lnTo>
                  <a:pt x="0" y="11554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27" name="Shape 827"/>
          <p:cNvSpPr txBox="1"/>
          <p:nvPr/>
        </p:nvSpPr>
        <p:spPr>
          <a:xfrm>
            <a:off x="6205203" y="2509733"/>
            <a:ext cx="74804"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62.1 Notify AO of</a:t>
            </a:r>
            <a:endParaRPr sz="100">
              <a:solidFill>
                <a:schemeClr val="dk1"/>
              </a:solidFill>
              <a:latin typeface="Source Sans Pro"/>
              <a:ea typeface="Source Sans Pro"/>
              <a:cs typeface="Source Sans Pro"/>
              <a:sym typeface="Source Sans Pro"/>
            </a:endParaRPr>
          </a:p>
        </p:txBody>
      </p:sp>
      <p:sp>
        <p:nvSpPr>
          <p:cNvPr id="828" name="Shape 828"/>
          <p:cNvSpPr txBox="1"/>
          <p:nvPr/>
        </p:nvSpPr>
        <p:spPr>
          <a:xfrm>
            <a:off x="6203888" y="2520244"/>
            <a:ext cx="77115"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Recommendation</a:t>
            </a:r>
            <a:endParaRPr sz="100">
              <a:solidFill>
                <a:schemeClr val="dk1"/>
              </a:solidFill>
              <a:latin typeface="Source Sans Pro"/>
              <a:ea typeface="Source Sans Pro"/>
              <a:cs typeface="Source Sans Pro"/>
              <a:sym typeface="Source Sans Pro"/>
            </a:endParaRPr>
          </a:p>
        </p:txBody>
      </p:sp>
      <p:sp>
        <p:nvSpPr>
          <p:cNvPr id="829" name="Shape 829"/>
          <p:cNvSpPr txBox="1"/>
          <p:nvPr/>
        </p:nvSpPr>
        <p:spPr>
          <a:xfrm>
            <a:off x="6218702" y="2530743"/>
            <a:ext cx="47655"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for Denial</a:t>
            </a:r>
            <a:endParaRPr sz="100">
              <a:solidFill>
                <a:schemeClr val="dk1"/>
              </a:solidFill>
              <a:latin typeface="Source Sans Pro"/>
              <a:ea typeface="Source Sans Pro"/>
              <a:cs typeface="Source Sans Pro"/>
              <a:sym typeface="Source Sans Pro"/>
            </a:endParaRPr>
          </a:p>
        </p:txBody>
      </p:sp>
      <p:sp>
        <p:nvSpPr>
          <p:cNvPr id="830" name="Shape 830"/>
          <p:cNvSpPr/>
          <p:nvPr/>
        </p:nvSpPr>
        <p:spPr>
          <a:xfrm>
            <a:off x="6203074" y="2774869"/>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31" name="Shape 831"/>
          <p:cNvSpPr txBox="1"/>
          <p:nvPr/>
        </p:nvSpPr>
        <p:spPr>
          <a:xfrm>
            <a:off x="6203074" y="2774869"/>
            <a:ext cx="78848" cy="107722"/>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4621" lvl="0" marL="11840" marR="8086" rtl="0" algn="l">
              <a:spcBef>
                <a:spcPts val="0"/>
              </a:spcBef>
              <a:spcAft>
                <a:spcPts val="0"/>
              </a:spcAft>
              <a:buNone/>
            </a:pPr>
            <a:r>
              <a:rPr lang="en-US" sz="100">
                <a:solidFill>
                  <a:schemeClr val="dk1"/>
                </a:solidFill>
                <a:latin typeface="Source Sans Pro"/>
                <a:ea typeface="Source Sans Pro"/>
                <a:cs typeface="Source Sans Pro"/>
                <a:sym typeface="Source Sans Pro"/>
              </a:rPr>
              <a:t>62.3 Review  Decision Letter</a:t>
            </a:r>
            <a:endParaRPr sz="100">
              <a:solidFill>
                <a:schemeClr val="dk1"/>
              </a:solidFill>
              <a:latin typeface="Source Sans Pro"/>
              <a:ea typeface="Source Sans Pro"/>
              <a:cs typeface="Source Sans Pro"/>
              <a:sym typeface="Source Sans Pro"/>
            </a:endParaRPr>
          </a:p>
        </p:txBody>
      </p:sp>
      <p:sp>
        <p:nvSpPr>
          <p:cNvPr id="832" name="Shape 832"/>
          <p:cNvSpPr/>
          <p:nvPr/>
        </p:nvSpPr>
        <p:spPr>
          <a:xfrm>
            <a:off x="6242160" y="2469412"/>
            <a:ext cx="289" cy="33792"/>
          </a:xfrm>
          <a:custGeom>
            <a:pathLst>
              <a:path extrusionOk="0" h="74294" w="634">
                <a:moveTo>
                  <a:pt x="336" y="0"/>
                </a:moveTo>
                <a:lnTo>
                  <a:pt x="336" y="43327"/>
                </a:lnTo>
                <a:lnTo>
                  <a:pt x="0" y="43327"/>
                </a:lnTo>
                <a:lnTo>
                  <a:pt x="0" y="73825"/>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33" name="Shape 833"/>
          <p:cNvSpPr/>
          <p:nvPr/>
        </p:nvSpPr>
        <p:spPr>
          <a:xfrm>
            <a:off x="6238305" y="2501119"/>
            <a:ext cx="7798" cy="7798"/>
          </a:xfrm>
          <a:custGeom>
            <a:pathLst>
              <a:path extrusionOk="0" h="17144" w="17144">
                <a:moveTo>
                  <a:pt x="0" y="0"/>
                </a:moveTo>
                <a:lnTo>
                  <a:pt x="8472" y="16945"/>
                </a:lnTo>
                <a:lnTo>
                  <a:pt x="15610" y="2671"/>
                </a:lnTo>
                <a:lnTo>
                  <a:pt x="5343"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34" name="Shape 834"/>
          <p:cNvSpPr/>
          <p:nvPr/>
        </p:nvSpPr>
        <p:spPr>
          <a:xfrm>
            <a:off x="6242159" y="2561378"/>
            <a:ext cx="578" cy="207661"/>
          </a:xfrm>
          <a:custGeom>
            <a:pathLst>
              <a:path extrusionOk="0" h="456564" w="1269">
                <a:moveTo>
                  <a:pt x="361" y="-1203"/>
                </a:moveTo>
                <a:lnTo>
                  <a:pt x="361" y="457758"/>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35" name="Shape 835"/>
          <p:cNvSpPr/>
          <p:nvPr/>
        </p:nvSpPr>
        <p:spPr>
          <a:xfrm>
            <a:off x="6238634" y="2767162"/>
            <a:ext cx="7798" cy="7798"/>
          </a:xfrm>
          <a:custGeom>
            <a:pathLst>
              <a:path extrusionOk="0" h="17144" w="17144">
                <a:moveTo>
                  <a:pt x="0" y="0"/>
                </a:moveTo>
                <a:lnTo>
                  <a:pt x="8472" y="16945"/>
                </a:lnTo>
                <a:lnTo>
                  <a:pt x="15610" y="2671"/>
                </a:lnTo>
                <a:lnTo>
                  <a:pt x="5343"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36" name="Shape 836"/>
          <p:cNvSpPr/>
          <p:nvPr/>
        </p:nvSpPr>
        <p:spPr>
          <a:xfrm>
            <a:off x="6700345" y="2035861"/>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37" name="Shape 837"/>
          <p:cNvSpPr txBox="1"/>
          <p:nvPr/>
        </p:nvSpPr>
        <p:spPr>
          <a:xfrm>
            <a:off x="6700345" y="2035860"/>
            <a:ext cx="78848" cy="107722"/>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12418" marR="8375" rtl="0" algn="l">
              <a:spcBef>
                <a:spcPts val="0"/>
              </a:spcBef>
              <a:spcAft>
                <a:spcPts val="0"/>
              </a:spcAft>
              <a:buNone/>
            </a:pPr>
            <a:r>
              <a:rPr lang="en-US" sz="100">
                <a:solidFill>
                  <a:schemeClr val="dk1"/>
                </a:solidFill>
                <a:latin typeface="Source Sans Pro"/>
                <a:ea typeface="Source Sans Pro"/>
                <a:cs typeface="Source Sans Pro"/>
                <a:sym typeface="Source Sans Pro"/>
              </a:rPr>
              <a:t>63.1 Applicant  Follows Link to</a:t>
            </a:r>
            <a:endParaRPr sz="100">
              <a:solidFill>
                <a:schemeClr val="dk1"/>
              </a:solidFill>
              <a:latin typeface="Source Sans Pro"/>
              <a:ea typeface="Source Sans Pro"/>
              <a:cs typeface="Source Sans Pro"/>
              <a:sym typeface="Source Sans Pro"/>
            </a:endParaRPr>
          </a:p>
          <a:p>
            <a:pPr indent="0" lvl="0" marL="23681" marR="0" rtl="0" algn="l">
              <a:spcBef>
                <a:spcPts val="0"/>
              </a:spcBef>
              <a:spcAft>
                <a:spcPts val="0"/>
              </a:spcAft>
              <a:buNone/>
            </a:pPr>
            <a:r>
              <a:rPr lang="en-US" sz="100">
                <a:solidFill>
                  <a:schemeClr val="dk1"/>
                </a:solidFill>
                <a:latin typeface="Source Sans Pro"/>
                <a:ea typeface="Source Sans Pro"/>
                <a:cs typeface="Source Sans Pro"/>
                <a:sym typeface="Source Sans Pro"/>
              </a:rPr>
              <a:t>Decision</a:t>
            </a:r>
            <a:endParaRPr sz="100">
              <a:solidFill>
                <a:schemeClr val="dk1"/>
              </a:solidFill>
              <a:latin typeface="Source Sans Pro"/>
              <a:ea typeface="Source Sans Pro"/>
              <a:cs typeface="Source Sans Pro"/>
              <a:sym typeface="Source Sans Pro"/>
            </a:endParaRPr>
          </a:p>
        </p:txBody>
      </p:sp>
      <p:sp>
        <p:nvSpPr>
          <p:cNvPr id="838" name="Shape 838"/>
          <p:cNvSpPr/>
          <p:nvPr/>
        </p:nvSpPr>
        <p:spPr>
          <a:xfrm>
            <a:off x="6739758" y="1957941"/>
            <a:ext cx="0" cy="77981"/>
          </a:xfrm>
          <a:custGeom>
            <a:pathLst>
              <a:path extrusionOk="0" h="171450" w="120000">
                <a:moveTo>
                  <a:pt x="0" y="171313"/>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39" name="Shape 839"/>
          <p:cNvSpPr/>
          <p:nvPr/>
        </p:nvSpPr>
        <p:spPr>
          <a:xfrm>
            <a:off x="6735905" y="1952107"/>
            <a:ext cx="7798" cy="7798"/>
          </a:xfrm>
          <a:custGeom>
            <a:pathLst>
              <a:path extrusionOk="0" h="17145" w="17144">
                <a:moveTo>
                  <a:pt x="8472" y="0"/>
                </a:moveTo>
                <a:lnTo>
                  <a:pt x="0" y="16945"/>
                </a:lnTo>
                <a:lnTo>
                  <a:pt x="5343" y="14274"/>
                </a:lnTo>
                <a:lnTo>
                  <a:pt x="15610" y="14274"/>
                </a:lnTo>
                <a:lnTo>
                  <a:pt x="8472" y="0"/>
                </a:lnTo>
                <a:close/>
              </a:path>
              <a:path extrusionOk="0" h="17145"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40" name="Shape 840"/>
          <p:cNvSpPr/>
          <p:nvPr/>
        </p:nvSpPr>
        <p:spPr>
          <a:xfrm>
            <a:off x="7000875" y="1943162"/>
            <a:ext cx="227878" cy="270334"/>
          </a:xfrm>
          <a:custGeom>
            <a:pathLst>
              <a:path extrusionOk="0" h="594360" w="501015">
                <a:moveTo>
                  <a:pt x="457108" y="593759"/>
                </a:moveTo>
                <a:lnTo>
                  <a:pt x="500436" y="593759"/>
                </a:lnTo>
                <a:lnTo>
                  <a:pt x="500436" y="30497"/>
                </a:lnTo>
                <a:lnTo>
                  <a:pt x="0" y="30497"/>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41" name="Shape 841"/>
          <p:cNvSpPr/>
          <p:nvPr/>
        </p:nvSpPr>
        <p:spPr>
          <a:xfrm>
            <a:off x="6997022" y="1937326"/>
            <a:ext cx="7798" cy="7798"/>
          </a:xfrm>
          <a:custGeom>
            <a:pathLst>
              <a:path extrusionOk="0" h="17145" w="17144">
                <a:moveTo>
                  <a:pt x="8472" y="0"/>
                </a:moveTo>
                <a:lnTo>
                  <a:pt x="0" y="16945"/>
                </a:lnTo>
                <a:lnTo>
                  <a:pt x="5343" y="14274"/>
                </a:lnTo>
                <a:lnTo>
                  <a:pt x="15610" y="14274"/>
                </a:lnTo>
                <a:lnTo>
                  <a:pt x="8472" y="0"/>
                </a:lnTo>
                <a:close/>
              </a:path>
              <a:path extrusionOk="0" h="17145"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42" name="Shape 842"/>
          <p:cNvSpPr/>
          <p:nvPr/>
        </p:nvSpPr>
        <p:spPr>
          <a:xfrm>
            <a:off x="7211169" y="1973379"/>
            <a:ext cx="45056" cy="0"/>
          </a:xfrm>
          <a:custGeom>
            <a:pathLst>
              <a:path extrusionOk="0" h="120000" w="99059">
                <a:moveTo>
                  <a:pt x="0" y="0"/>
                </a:moveTo>
                <a:lnTo>
                  <a:pt x="98830" y="0"/>
                </a:lnTo>
              </a:path>
            </a:pathLst>
          </a:custGeom>
          <a:noFill/>
          <a:ln cap="flat" cmpd="sng" w="23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43" name="Shape 843"/>
          <p:cNvSpPr txBox="1"/>
          <p:nvPr/>
        </p:nvSpPr>
        <p:spPr>
          <a:xfrm>
            <a:off x="7205711" y="1961684"/>
            <a:ext cx="5660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Lose Appeal</a:t>
            </a:r>
            <a:endParaRPr sz="100">
              <a:solidFill>
                <a:schemeClr val="dk1"/>
              </a:solidFill>
              <a:latin typeface="Source Sans Pro"/>
              <a:ea typeface="Source Sans Pro"/>
              <a:cs typeface="Source Sans Pro"/>
              <a:sym typeface="Source Sans Pro"/>
            </a:endParaRPr>
          </a:p>
        </p:txBody>
      </p:sp>
      <p:sp>
        <p:nvSpPr>
          <p:cNvPr id="844" name="Shape 844"/>
          <p:cNvSpPr/>
          <p:nvPr/>
        </p:nvSpPr>
        <p:spPr>
          <a:xfrm>
            <a:off x="6601810" y="2144249"/>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45" name="Shape 845"/>
          <p:cNvSpPr/>
          <p:nvPr/>
        </p:nvSpPr>
        <p:spPr>
          <a:xfrm>
            <a:off x="6601810" y="2144249"/>
            <a:ext cx="78848" cy="59208"/>
          </a:xfrm>
          <a:custGeom>
            <a:pathLst>
              <a:path extrusionOk="0" h="130175" w="173355">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46" name="Shape 846"/>
          <p:cNvSpPr txBox="1"/>
          <p:nvPr/>
        </p:nvSpPr>
        <p:spPr>
          <a:xfrm>
            <a:off x="6601810" y="2151637"/>
            <a:ext cx="78848"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6354" lvl="0" marL="6065" marR="2022" rtl="0" algn="l">
              <a:spcBef>
                <a:spcPts val="0"/>
              </a:spcBef>
              <a:spcAft>
                <a:spcPts val="0"/>
              </a:spcAft>
              <a:buNone/>
            </a:pPr>
            <a:r>
              <a:rPr lang="en-US" sz="100">
                <a:solidFill>
                  <a:schemeClr val="dk1"/>
                </a:solidFill>
                <a:latin typeface="Source Sans Pro"/>
                <a:ea typeface="Source Sans Pro"/>
                <a:cs typeface="Source Sans Pro"/>
                <a:sym typeface="Source Sans Pro"/>
              </a:rPr>
              <a:t>64.1 Applicant  Contacts the Lead  Office to Protest</a:t>
            </a:r>
            <a:endParaRPr sz="100">
              <a:solidFill>
                <a:schemeClr val="dk1"/>
              </a:solidFill>
              <a:latin typeface="Source Sans Pro"/>
              <a:ea typeface="Source Sans Pro"/>
              <a:cs typeface="Source Sans Pro"/>
              <a:sym typeface="Source Sans Pro"/>
            </a:endParaRPr>
          </a:p>
        </p:txBody>
      </p:sp>
      <p:sp>
        <p:nvSpPr>
          <p:cNvPr id="847" name="Shape 847"/>
          <p:cNvSpPr/>
          <p:nvPr/>
        </p:nvSpPr>
        <p:spPr>
          <a:xfrm>
            <a:off x="6641224" y="1922546"/>
            <a:ext cx="59208" cy="216036"/>
          </a:xfrm>
          <a:custGeom>
            <a:pathLst>
              <a:path extrusionOk="0" h="474980" w="130175">
                <a:moveTo>
                  <a:pt x="129983" y="0"/>
                </a:moveTo>
                <a:lnTo>
                  <a:pt x="0" y="0"/>
                </a:lnTo>
                <a:lnTo>
                  <a:pt x="0" y="474607"/>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48" name="Shape 848"/>
          <p:cNvSpPr/>
          <p:nvPr/>
        </p:nvSpPr>
        <p:spPr>
          <a:xfrm>
            <a:off x="6637371" y="2136541"/>
            <a:ext cx="7798" cy="7798"/>
          </a:xfrm>
          <a:custGeom>
            <a:pathLst>
              <a:path extrusionOk="0" h="17144" w="17144">
                <a:moveTo>
                  <a:pt x="0" y="0"/>
                </a:moveTo>
                <a:lnTo>
                  <a:pt x="8472" y="16945"/>
                </a:lnTo>
                <a:lnTo>
                  <a:pt x="15610" y="2671"/>
                </a:lnTo>
                <a:lnTo>
                  <a:pt x="5343"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49" name="Shape 849"/>
          <p:cNvSpPr/>
          <p:nvPr/>
        </p:nvSpPr>
        <p:spPr>
          <a:xfrm>
            <a:off x="6622885" y="2002819"/>
            <a:ext cx="26571" cy="10686"/>
          </a:xfrm>
          <a:custGeom>
            <a:pathLst>
              <a:path extrusionOk="0" h="23495" w="58419">
                <a:moveTo>
                  <a:pt x="0" y="23107"/>
                </a:moveTo>
                <a:lnTo>
                  <a:pt x="57987" y="23107"/>
                </a:lnTo>
                <a:lnTo>
                  <a:pt x="57987"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50" name="Shape 850"/>
          <p:cNvSpPr txBox="1"/>
          <p:nvPr/>
        </p:nvSpPr>
        <p:spPr>
          <a:xfrm>
            <a:off x="6617405" y="1996390"/>
            <a:ext cx="38124"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Protest</a:t>
            </a:r>
            <a:endParaRPr sz="100">
              <a:solidFill>
                <a:schemeClr val="dk1"/>
              </a:solidFill>
              <a:latin typeface="Source Sans Pro"/>
              <a:ea typeface="Source Sans Pro"/>
              <a:cs typeface="Source Sans Pro"/>
              <a:sym typeface="Source Sans Pro"/>
            </a:endParaRPr>
          </a:p>
        </p:txBody>
      </p:sp>
      <p:sp>
        <p:nvSpPr>
          <p:cNvPr id="851" name="Shape 851"/>
          <p:cNvSpPr/>
          <p:nvPr/>
        </p:nvSpPr>
        <p:spPr>
          <a:xfrm>
            <a:off x="7046102" y="2098846"/>
            <a:ext cx="289685" cy="249539"/>
          </a:xfrm>
          <a:custGeom>
            <a:pathLst>
              <a:path extrusionOk="0" h="548640" w="636905">
                <a:moveTo>
                  <a:pt x="0" y="548096"/>
                </a:moveTo>
                <a:lnTo>
                  <a:pt x="636413" y="548096"/>
                </a:lnTo>
                <a:lnTo>
                  <a:pt x="63641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52" name="Shape 852"/>
          <p:cNvSpPr/>
          <p:nvPr/>
        </p:nvSpPr>
        <p:spPr>
          <a:xfrm>
            <a:off x="7331710" y="2093010"/>
            <a:ext cx="7798" cy="7798"/>
          </a:xfrm>
          <a:custGeom>
            <a:pathLst>
              <a:path extrusionOk="0" h="17144" w="17144">
                <a:moveTo>
                  <a:pt x="8472" y="0"/>
                </a:moveTo>
                <a:lnTo>
                  <a:pt x="0" y="16945"/>
                </a:lnTo>
                <a:lnTo>
                  <a:pt x="5343" y="14274"/>
                </a:lnTo>
                <a:lnTo>
                  <a:pt x="15610" y="14274"/>
                </a:lnTo>
                <a:lnTo>
                  <a:pt x="8472" y="0"/>
                </a:lnTo>
                <a:close/>
              </a:path>
              <a:path extrusionOk="0" h="17144"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53" name="Shape 853"/>
          <p:cNvSpPr/>
          <p:nvPr/>
        </p:nvSpPr>
        <p:spPr>
          <a:xfrm>
            <a:off x="7213633" y="2059181"/>
            <a:ext cx="82602" cy="4332"/>
          </a:xfrm>
          <a:custGeom>
            <a:pathLst>
              <a:path extrusionOk="0" h="9525" w="181609">
                <a:moveTo>
                  <a:pt x="181423" y="9387"/>
                </a:moveTo>
                <a:lnTo>
                  <a:pt x="159759" y="9387"/>
                </a:lnTo>
                <a:lnTo>
                  <a:pt x="159759" y="7221"/>
                </a:lnTo>
                <a:lnTo>
                  <a:pt x="39885" y="7221"/>
                </a:lnTo>
                <a:lnTo>
                  <a:pt x="39885" y="3225"/>
                </a:lnTo>
                <a:lnTo>
                  <a:pt x="36660" y="0"/>
                </a:lnTo>
                <a:lnTo>
                  <a:pt x="32664" y="0"/>
                </a:lnTo>
                <a:lnTo>
                  <a:pt x="28668" y="0"/>
                </a:lnTo>
                <a:lnTo>
                  <a:pt x="25443" y="3225"/>
                </a:lnTo>
                <a:lnTo>
                  <a:pt x="25443" y="7221"/>
                </a:lnTo>
                <a:lnTo>
                  <a:pt x="0" y="7221"/>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54" name="Shape 854"/>
          <p:cNvSpPr/>
          <p:nvPr/>
        </p:nvSpPr>
        <p:spPr>
          <a:xfrm>
            <a:off x="7207797" y="2058611"/>
            <a:ext cx="7798" cy="7798"/>
          </a:xfrm>
          <a:custGeom>
            <a:pathLst>
              <a:path extrusionOk="0" h="17144" w="17144">
                <a:moveTo>
                  <a:pt x="16945" y="0"/>
                </a:moveTo>
                <a:lnTo>
                  <a:pt x="0" y="8472"/>
                </a:lnTo>
                <a:lnTo>
                  <a:pt x="16945" y="16945"/>
                </a:lnTo>
                <a:lnTo>
                  <a:pt x="14274" y="11602"/>
                </a:lnTo>
                <a:lnTo>
                  <a:pt x="14274" y="5343"/>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55" name="Shape 855"/>
          <p:cNvSpPr/>
          <p:nvPr/>
        </p:nvSpPr>
        <p:spPr>
          <a:xfrm>
            <a:off x="7237588" y="2051867"/>
            <a:ext cx="25416" cy="10686"/>
          </a:xfrm>
          <a:custGeom>
            <a:pathLst>
              <a:path extrusionOk="0" h="23494" w="55880">
                <a:moveTo>
                  <a:pt x="0" y="23107"/>
                </a:moveTo>
                <a:lnTo>
                  <a:pt x="55579" y="23107"/>
                </a:lnTo>
                <a:lnTo>
                  <a:pt x="55579"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56" name="Shape 856"/>
          <p:cNvSpPr/>
          <p:nvPr/>
        </p:nvSpPr>
        <p:spPr>
          <a:xfrm>
            <a:off x="6345620" y="2774869"/>
            <a:ext cx="78848" cy="59208"/>
          </a:xfrm>
          <a:custGeom>
            <a:pathLst>
              <a:path extrusionOk="0" h="130175" w="173355">
                <a:moveTo>
                  <a:pt x="86655" y="0"/>
                </a:moveTo>
                <a:lnTo>
                  <a:pt x="0" y="64991"/>
                </a:lnTo>
                <a:lnTo>
                  <a:pt x="86655" y="129983"/>
                </a:lnTo>
                <a:lnTo>
                  <a:pt x="173311" y="64991"/>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57" name="Shape 857"/>
          <p:cNvSpPr/>
          <p:nvPr/>
        </p:nvSpPr>
        <p:spPr>
          <a:xfrm>
            <a:off x="6345620" y="2774869"/>
            <a:ext cx="78848" cy="59208"/>
          </a:xfrm>
          <a:custGeom>
            <a:pathLst>
              <a:path extrusionOk="0" h="130175" w="173355">
                <a:moveTo>
                  <a:pt x="0" y="64991"/>
                </a:moveTo>
                <a:lnTo>
                  <a:pt x="86655" y="0"/>
                </a:lnTo>
                <a:lnTo>
                  <a:pt x="173311" y="64991"/>
                </a:lnTo>
                <a:lnTo>
                  <a:pt x="86655" y="129983"/>
                </a:lnTo>
                <a:lnTo>
                  <a:pt x="0"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58" name="Shape 858"/>
          <p:cNvSpPr/>
          <p:nvPr/>
        </p:nvSpPr>
        <p:spPr>
          <a:xfrm>
            <a:off x="6385035" y="2833990"/>
            <a:ext cx="0" cy="29748"/>
          </a:xfrm>
          <a:custGeom>
            <a:pathLst>
              <a:path extrusionOk="0" h="65405" w="120000">
                <a:moveTo>
                  <a:pt x="0" y="0"/>
                </a:moveTo>
                <a:lnTo>
                  <a:pt x="0" y="6516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59" name="Shape 859"/>
          <p:cNvSpPr/>
          <p:nvPr/>
        </p:nvSpPr>
        <p:spPr>
          <a:xfrm>
            <a:off x="6381181" y="2861755"/>
            <a:ext cx="7798" cy="7798"/>
          </a:xfrm>
          <a:custGeom>
            <a:pathLst>
              <a:path extrusionOk="0" h="17144" w="17144">
                <a:moveTo>
                  <a:pt x="0" y="0"/>
                </a:moveTo>
                <a:lnTo>
                  <a:pt x="8472" y="16945"/>
                </a:lnTo>
                <a:lnTo>
                  <a:pt x="15610" y="2671"/>
                </a:lnTo>
                <a:lnTo>
                  <a:pt x="5343"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60" name="Shape 860"/>
          <p:cNvSpPr/>
          <p:nvPr/>
        </p:nvSpPr>
        <p:spPr>
          <a:xfrm>
            <a:off x="6379878" y="2845858"/>
            <a:ext cx="10397" cy="10686"/>
          </a:xfrm>
          <a:custGeom>
            <a:pathLst>
              <a:path extrusionOk="0" h="23494" w="22859">
                <a:moveTo>
                  <a:pt x="0" y="23107"/>
                </a:moveTo>
                <a:lnTo>
                  <a:pt x="22679" y="23107"/>
                </a:lnTo>
                <a:lnTo>
                  <a:pt x="22679"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61" name="Shape 861"/>
          <p:cNvSpPr txBox="1"/>
          <p:nvPr/>
        </p:nvSpPr>
        <p:spPr>
          <a:xfrm>
            <a:off x="6374386" y="2839605"/>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862" name="Shape 862"/>
          <p:cNvSpPr/>
          <p:nvPr/>
        </p:nvSpPr>
        <p:spPr>
          <a:xfrm>
            <a:off x="6345620" y="2869462"/>
            <a:ext cx="78848" cy="59208"/>
          </a:xfrm>
          <a:custGeom>
            <a:pathLst>
              <a:path extrusionOk="0" h="130175" w="173355">
                <a:moveTo>
                  <a:pt x="173311" y="0"/>
                </a:moveTo>
                <a:lnTo>
                  <a:pt x="0" y="0"/>
                </a:lnTo>
                <a:lnTo>
                  <a:pt x="0" y="115540"/>
                </a:lnTo>
                <a:lnTo>
                  <a:pt x="20763" y="126372"/>
                </a:lnTo>
                <a:lnTo>
                  <a:pt x="43327" y="129983"/>
                </a:lnTo>
                <a:lnTo>
                  <a:pt x="65892" y="126372"/>
                </a:lnTo>
                <a:lnTo>
                  <a:pt x="107419" y="104708"/>
                </a:lnTo>
                <a:lnTo>
                  <a:pt x="129983" y="101098"/>
                </a:lnTo>
                <a:lnTo>
                  <a:pt x="173311" y="101098"/>
                </a:lnTo>
                <a:lnTo>
                  <a:pt x="173311" y="0"/>
                </a:lnTo>
                <a:close/>
              </a:path>
              <a:path extrusionOk="0" h="130175" w="173355">
                <a:moveTo>
                  <a:pt x="173311" y="101098"/>
                </a:moveTo>
                <a:lnTo>
                  <a:pt x="129983" y="101098"/>
                </a:lnTo>
                <a:lnTo>
                  <a:pt x="152547" y="104708"/>
                </a:lnTo>
                <a:lnTo>
                  <a:pt x="173311" y="115540"/>
                </a:lnTo>
                <a:lnTo>
                  <a:pt x="173311" y="101098"/>
                </a:lnTo>
                <a:close/>
              </a:path>
            </a:pathLst>
          </a:custGeom>
          <a:solidFill>
            <a:srgbClr val="F4954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63" name="Shape 863"/>
          <p:cNvSpPr/>
          <p:nvPr/>
        </p:nvSpPr>
        <p:spPr>
          <a:xfrm>
            <a:off x="6345620" y="2869462"/>
            <a:ext cx="78848" cy="59208"/>
          </a:xfrm>
          <a:custGeom>
            <a:pathLst>
              <a:path extrusionOk="0" h="130175" w="173355">
                <a:moveTo>
                  <a:pt x="0" y="115540"/>
                </a:moveTo>
                <a:lnTo>
                  <a:pt x="0" y="0"/>
                </a:lnTo>
                <a:lnTo>
                  <a:pt x="173311" y="0"/>
                </a:lnTo>
                <a:lnTo>
                  <a:pt x="173311" y="115540"/>
                </a:lnTo>
                <a:lnTo>
                  <a:pt x="152547" y="104708"/>
                </a:lnTo>
                <a:lnTo>
                  <a:pt x="129983" y="101098"/>
                </a:lnTo>
                <a:lnTo>
                  <a:pt x="107419" y="104708"/>
                </a:lnTo>
                <a:lnTo>
                  <a:pt x="86655" y="115540"/>
                </a:lnTo>
                <a:lnTo>
                  <a:pt x="65892" y="126372"/>
                </a:lnTo>
                <a:lnTo>
                  <a:pt x="43327" y="129983"/>
                </a:lnTo>
                <a:lnTo>
                  <a:pt x="20763" y="126372"/>
                </a:lnTo>
                <a:lnTo>
                  <a:pt x="0" y="11554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64" name="Shape 864"/>
          <p:cNvSpPr txBox="1"/>
          <p:nvPr/>
        </p:nvSpPr>
        <p:spPr>
          <a:xfrm>
            <a:off x="6345723" y="2875702"/>
            <a:ext cx="79136"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888"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62.7 Notify Lead  Office of Rejection</a:t>
            </a:r>
            <a:endParaRPr sz="100">
              <a:solidFill>
                <a:schemeClr val="dk1"/>
              </a:solidFill>
              <a:latin typeface="Source Sans Pro"/>
              <a:ea typeface="Source Sans Pro"/>
              <a:cs typeface="Source Sans Pro"/>
              <a:sym typeface="Source Sans Pro"/>
            </a:endParaRPr>
          </a:p>
        </p:txBody>
      </p:sp>
      <p:sp>
        <p:nvSpPr>
          <p:cNvPr id="865" name="Shape 865"/>
          <p:cNvSpPr/>
          <p:nvPr/>
        </p:nvSpPr>
        <p:spPr>
          <a:xfrm>
            <a:off x="6424448" y="2544222"/>
            <a:ext cx="379508" cy="354958"/>
          </a:xfrm>
          <a:custGeom>
            <a:pathLst>
              <a:path extrusionOk="0" h="780414" w="834390">
                <a:moveTo>
                  <a:pt x="0" y="780068"/>
                </a:moveTo>
                <a:lnTo>
                  <a:pt x="834060" y="780068"/>
                </a:lnTo>
                <a:lnTo>
                  <a:pt x="83406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66" name="Shape 866"/>
          <p:cNvSpPr/>
          <p:nvPr/>
        </p:nvSpPr>
        <p:spPr>
          <a:xfrm>
            <a:off x="6799952" y="2538387"/>
            <a:ext cx="7798" cy="7798"/>
          </a:xfrm>
          <a:custGeom>
            <a:pathLst>
              <a:path extrusionOk="0" h="17144" w="17144">
                <a:moveTo>
                  <a:pt x="8472" y="0"/>
                </a:moveTo>
                <a:lnTo>
                  <a:pt x="0" y="16945"/>
                </a:lnTo>
                <a:lnTo>
                  <a:pt x="5343" y="14274"/>
                </a:lnTo>
                <a:lnTo>
                  <a:pt x="15610" y="14274"/>
                </a:lnTo>
                <a:lnTo>
                  <a:pt x="8472" y="0"/>
                </a:lnTo>
                <a:close/>
              </a:path>
              <a:path extrusionOk="0" h="17144"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67" name="Shape 867"/>
          <p:cNvSpPr/>
          <p:nvPr/>
        </p:nvSpPr>
        <p:spPr>
          <a:xfrm>
            <a:off x="1025306" y="3056009"/>
            <a:ext cx="0" cy="46789"/>
          </a:xfrm>
          <a:custGeom>
            <a:pathLst>
              <a:path extrusionOk="0" h="102869" w="120000">
                <a:moveTo>
                  <a:pt x="0" y="102710"/>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68" name="Shape 868"/>
          <p:cNvSpPr/>
          <p:nvPr/>
        </p:nvSpPr>
        <p:spPr>
          <a:xfrm>
            <a:off x="1021452" y="3050175"/>
            <a:ext cx="7798" cy="7798"/>
          </a:xfrm>
          <a:custGeom>
            <a:pathLst>
              <a:path extrusionOk="0" h="17144" w="17144">
                <a:moveTo>
                  <a:pt x="8472" y="0"/>
                </a:moveTo>
                <a:lnTo>
                  <a:pt x="0" y="16945"/>
                </a:lnTo>
                <a:lnTo>
                  <a:pt x="5343" y="14274"/>
                </a:lnTo>
                <a:lnTo>
                  <a:pt x="15610" y="14274"/>
                </a:lnTo>
                <a:lnTo>
                  <a:pt x="8472" y="0"/>
                </a:lnTo>
                <a:close/>
              </a:path>
              <a:path extrusionOk="0" h="17144" w="17144">
                <a:moveTo>
                  <a:pt x="15610" y="14274"/>
                </a:moveTo>
                <a:lnTo>
                  <a:pt x="11626"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69" name="Shape 869"/>
          <p:cNvSpPr/>
          <p:nvPr/>
        </p:nvSpPr>
        <p:spPr>
          <a:xfrm>
            <a:off x="1023916" y="3071195"/>
            <a:ext cx="13285" cy="10686"/>
          </a:xfrm>
          <a:custGeom>
            <a:pathLst>
              <a:path extrusionOk="0" h="23494" w="29210">
                <a:moveTo>
                  <a:pt x="0" y="23107"/>
                </a:moveTo>
                <a:lnTo>
                  <a:pt x="28810" y="23107"/>
                </a:lnTo>
                <a:lnTo>
                  <a:pt x="2881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70" name="Shape 870"/>
          <p:cNvSpPr txBox="1"/>
          <p:nvPr/>
        </p:nvSpPr>
        <p:spPr>
          <a:xfrm>
            <a:off x="1018183" y="3064964"/>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871" name="Shape 871"/>
          <p:cNvSpPr/>
          <p:nvPr/>
        </p:nvSpPr>
        <p:spPr>
          <a:xfrm>
            <a:off x="665108" y="3102726"/>
            <a:ext cx="78848" cy="78848"/>
          </a:xfrm>
          <a:custGeom>
            <a:pathLst>
              <a:path extrusionOk="0" h="173354" w="173355">
                <a:moveTo>
                  <a:pt x="86655" y="0"/>
                </a:moveTo>
                <a:lnTo>
                  <a:pt x="0" y="86655"/>
                </a:lnTo>
                <a:lnTo>
                  <a:pt x="86655" y="173311"/>
                </a:lnTo>
                <a:lnTo>
                  <a:pt x="173311" y="86655"/>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72" name="Shape 872"/>
          <p:cNvSpPr/>
          <p:nvPr/>
        </p:nvSpPr>
        <p:spPr>
          <a:xfrm>
            <a:off x="665108" y="3102726"/>
            <a:ext cx="78848" cy="78848"/>
          </a:xfrm>
          <a:custGeom>
            <a:pathLst>
              <a:path extrusionOk="0" h="173354" w="173355">
                <a:moveTo>
                  <a:pt x="0" y="86655"/>
                </a:moveTo>
                <a:lnTo>
                  <a:pt x="86655" y="0"/>
                </a:lnTo>
                <a:lnTo>
                  <a:pt x="173311" y="86655"/>
                </a:lnTo>
                <a:lnTo>
                  <a:pt x="86655" y="173311"/>
                </a:lnTo>
                <a:lnTo>
                  <a:pt x="0" y="86655"/>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73" name="Shape 873"/>
          <p:cNvSpPr txBox="1"/>
          <p:nvPr/>
        </p:nvSpPr>
        <p:spPr>
          <a:xfrm>
            <a:off x="677834" y="3135942"/>
            <a:ext cx="132857"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Lead Office	No</a:t>
            </a:r>
            <a:endParaRPr sz="100">
              <a:solidFill>
                <a:schemeClr val="dk1"/>
              </a:solidFill>
              <a:latin typeface="Source Sans Pro"/>
              <a:ea typeface="Source Sans Pro"/>
              <a:cs typeface="Source Sans Pro"/>
              <a:sym typeface="Source Sans Pro"/>
            </a:endParaRPr>
          </a:p>
          <a:p>
            <a:pPr indent="0" lvl="0" marL="10397" marR="0" rtl="0" algn="l">
              <a:spcBef>
                <a:spcPts val="0"/>
              </a:spcBef>
              <a:spcAft>
                <a:spcPts val="0"/>
              </a:spcAft>
              <a:buNone/>
            </a:pPr>
            <a:r>
              <a:rPr lang="en-US" sz="100">
                <a:solidFill>
                  <a:schemeClr val="dk1"/>
                </a:solidFill>
                <a:latin typeface="Source Sans Pro"/>
                <a:ea typeface="Source Sans Pro"/>
                <a:cs typeface="Source Sans Pro"/>
                <a:sym typeface="Source Sans Pro"/>
              </a:rPr>
              <a:t>Verified?</a:t>
            </a:r>
            <a:endParaRPr sz="100">
              <a:solidFill>
                <a:schemeClr val="dk1"/>
              </a:solidFill>
              <a:latin typeface="Source Sans Pro"/>
              <a:ea typeface="Source Sans Pro"/>
              <a:cs typeface="Source Sans Pro"/>
              <a:sym typeface="Source Sans Pro"/>
            </a:endParaRPr>
          </a:p>
        </p:txBody>
      </p:sp>
      <p:sp>
        <p:nvSpPr>
          <p:cNvPr id="874" name="Shape 874"/>
          <p:cNvSpPr/>
          <p:nvPr/>
        </p:nvSpPr>
        <p:spPr>
          <a:xfrm>
            <a:off x="704521" y="3187389"/>
            <a:ext cx="0" cy="50832"/>
          </a:xfrm>
          <a:custGeom>
            <a:pathLst>
              <a:path extrusionOk="0" h="111760" w="120000">
                <a:moveTo>
                  <a:pt x="0" y="111280"/>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75" name="Shape 875"/>
          <p:cNvSpPr/>
          <p:nvPr/>
        </p:nvSpPr>
        <p:spPr>
          <a:xfrm>
            <a:off x="700668" y="3181554"/>
            <a:ext cx="7798" cy="7798"/>
          </a:xfrm>
          <a:custGeom>
            <a:pathLst>
              <a:path extrusionOk="0" h="17145" w="17144">
                <a:moveTo>
                  <a:pt x="8472" y="0"/>
                </a:moveTo>
                <a:lnTo>
                  <a:pt x="0" y="16945"/>
                </a:lnTo>
                <a:lnTo>
                  <a:pt x="5343" y="14274"/>
                </a:lnTo>
                <a:lnTo>
                  <a:pt x="15610" y="14274"/>
                </a:lnTo>
                <a:lnTo>
                  <a:pt x="8472" y="0"/>
                </a:lnTo>
                <a:close/>
              </a:path>
              <a:path extrusionOk="0" h="17145"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76" name="Shape 876"/>
          <p:cNvSpPr/>
          <p:nvPr/>
        </p:nvSpPr>
        <p:spPr>
          <a:xfrm>
            <a:off x="985892" y="3102726"/>
            <a:ext cx="78848" cy="78848"/>
          </a:xfrm>
          <a:custGeom>
            <a:pathLst>
              <a:path extrusionOk="0" h="173354" w="173355">
                <a:moveTo>
                  <a:pt x="86655" y="0"/>
                </a:moveTo>
                <a:lnTo>
                  <a:pt x="0" y="86655"/>
                </a:lnTo>
                <a:lnTo>
                  <a:pt x="86655" y="173311"/>
                </a:lnTo>
                <a:lnTo>
                  <a:pt x="173311" y="86655"/>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77" name="Shape 877"/>
          <p:cNvSpPr/>
          <p:nvPr/>
        </p:nvSpPr>
        <p:spPr>
          <a:xfrm>
            <a:off x="985892" y="3102726"/>
            <a:ext cx="78848" cy="78848"/>
          </a:xfrm>
          <a:custGeom>
            <a:pathLst>
              <a:path extrusionOk="0" h="173354" w="173355">
                <a:moveTo>
                  <a:pt x="0" y="86655"/>
                </a:moveTo>
                <a:lnTo>
                  <a:pt x="86655" y="0"/>
                </a:lnTo>
                <a:lnTo>
                  <a:pt x="173311" y="86655"/>
                </a:lnTo>
                <a:lnTo>
                  <a:pt x="86655" y="173311"/>
                </a:lnTo>
                <a:lnTo>
                  <a:pt x="0" y="86655"/>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78" name="Shape 878"/>
          <p:cNvSpPr txBox="1"/>
          <p:nvPr/>
        </p:nvSpPr>
        <p:spPr>
          <a:xfrm>
            <a:off x="676607" y="3114921"/>
            <a:ext cx="376620"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7 Day Timer	3 Day Timer</a:t>
            </a:r>
            <a:endParaRPr sz="100">
              <a:solidFill>
                <a:schemeClr val="dk1"/>
              </a:solidFill>
              <a:latin typeface="Source Sans Pro"/>
              <a:ea typeface="Source Sans Pro"/>
              <a:cs typeface="Source Sans Pro"/>
              <a:sym typeface="Source Sans Pro"/>
            </a:endParaRPr>
          </a:p>
        </p:txBody>
      </p:sp>
      <p:sp>
        <p:nvSpPr>
          <p:cNvPr id="879" name="Shape 879"/>
          <p:cNvSpPr txBox="1"/>
          <p:nvPr/>
        </p:nvSpPr>
        <p:spPr>
          <a:xfrm>
            <a:off x="672031" y="3125431"/>
            <a:ext cx="385862"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Expired before</a:t>
            </a:r>
            <a:r>
              <a:rPr lang="en-US" sz="100" u="sng">
                <a:solidFill>
                  <a:schemeClr val="dk1"/>
                </a:solidFill>
                <a:latin typeface="Source Sans Pro"/>
                <a:ea typeface="Source Sans Pro"/>
                <a:cs typeface="Source Sans Pro"/>
                <a:sym typeface="Source Sans Pro"/>
              </a:rPr>
              <a:t>		</a:t>
            </a:r>
            <a:r>
              <a:rPr lang="en-US" sz="100">
                <a:solidFill>
                  <a:schemeClr val="dk1"/>
                </a:solidFill>
                <a:latin typeface="Source Sans Pro"/>
                <a:ea typeface="Source Sans Pro"/>
                <a:cs typeface="Source Sans Pro"/>
                <a:sym typeface="Source Sans Pro"/>
              </a:rPr>
              <a:t>Expired before</a:t>
            </a:r>
            <a:endParaRPr sz="100">
              <a:solidFill>
                <a:schemeClr val="dk1"/>
              </a:solidFill>
              <a:latin typeface="Source Sans Pro"/>
              <a:ea typeface="Source Sans Pro"/>
              <a:cs typeface="Source Sans Pro"/>
              <a:sym typeface="Source Sans Pro"/>
            </a:endParaRPr>
          </a:p>
        </p:txBody>
      </p:sp>
      <p:sp>
        <p:nvSpPr>
          <p:cNvPr id="880" name="Shape 880"/>
          <p:cNvSpPr txBox="1"/>
          <p:nvPr/>
        </p:nvSpPr>
        <p:spPr>
          <a:xfrm>
            <a:off x="998640" y="3135942"/>
            <a:ext cx="53431"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4909" lvl="0" marL="10397" marR="2310" rtl="0" algn="l">
              <a:spcBef>
                <a:spcPts val="0"/>
              </a:spcBef>
              <a:spcAft>
                <a:spcPts val="0"/>
              </a:spcAft>
              <a:buNone/>
            </a:pPr>
            <a:r>
              <a:rPr lang="en-US" sz="100">
                <a:solidFill>
                  <a:schemeClr val="dk1"/>
                </a:solidFill>
                <a:latin typeface="Source Sans Pro"/>
                <a:ea typeface="Source Sans Pro"/>
                <a:cs typeface="Source Sans Pro"/>
                <a:sym typeface="Source Sans Pro"/>
              </a:rPr>
              <a:t>Lead Office  Verified?</a:t>
            </a:r>
            <a:endParaRPr sz="100">
              <a:solidFill>
                <a:schemeClr val="dk1"/>
              </a:solidFill>
              <a:latin typeface="Source Sans Pro"/>
              <a:ea typeface="Source Sans Pro"/>
              <a:cs typeface="Source Sans Pro"/>
              <a:sym typeface="Source Sans Pro"/>
            </a:endParaRPr>
          </a:p>
        </p:txBody>
      </p:sp>
      <p:sp>
        <p:nvSpPr>
          <p:cNvPr id="881" name="Shape 881"/>
          <p:cNvSpPr/>
          <p:nvPr/>
        </p:nvSpPr>
        <p:spPr>
          <a:xfrm>
            <a:off x="978185" y="3138286"/>
            <a:ext cx="7798" cy="7798"/>
          </a:xfrm>
          <a:custGeom>
            <a:pathLst>
              <a:path extrusionOk="0" h="17145" w="17144">
                <a:moveTo>
                  <a:pt x="0" y="0"/>
                </a:moveTo>
                <a:lnTo>
                  <a:pt x="2671" y="5319"/>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82" name="Shape 882"/>
          <p:cNvSpPr/>
          <p:nvPr/>
        </p:nvSpPr>
        <p:spPr>
          <a:xfrm>
            <a:off x="1870929" y="2006300"/>
            <a:ext cx="103975" cy="418498"/>
          </a:xfrm>
          <a:custGeom>
            <a:pathLst>
              <a:path extrusionOk="0" h="920114" w="228600">
                <a:moveTo>
                  <a:pt x="0" y="0"/>
                </a:moveTo>
                <a:lnTo>
                  <a:pt x="43327" y="0"/>
                </a:lnTo>
                <a:lnTo>
                  <a:pt x="43327" y="919704"/>
                </a:lnTo>
                <a:lnTo>
                  <a:pt x="228169" y="919704"/>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83" name="Shape 883"/>
          <p:cNvSpPr/>
          <p:nvPr/>
        </p:nvSpPr>
        <p:spPr>
          <a:xfrm>
            <a:off x="1972836" y="2420758"/>
            <a:ext cx="7798" cy="7798"/>
          </a:xfrm>
          <a:custGeom>
            <a:pathLst>
              <a:path extrusionOk="0" h="17144" w="17145">
                <a:moveTo>
                  <a:pt x="0" y="0"/>
                </a:moveTo>
                <a:lnTo>
                  <a:pt x="2671" y="5319"/>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84" name="Shape 884"/>
          <p:cNvSpPr txBox="1"/>
          <p:nvPr/>
        </p:nvSpPr>
        <p:spPr>
          <a:xfrm>
            <a:off x="1878400" y="2019951"/>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885" name="Shape 885"/>
          <p:cNvSpPr/>
          <p:nvPr/>
        </p:nvSpPr>
        <p:spPr>
          <a:xfrm>
            <a:off x="2058823" y="2236466"/>
            <a:ext cx="69521" cy="86995"/>
          </a:xfrm>
          <a:prstGeom prst="rect">
            <a:avLst/>
          </a:prstGeom>
          <a:blipFill rotWithShape="1">
            <a:blip r:embed="rId4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86" name="Shape 886"/>
          <p:cNvSpPr txBox="1"/>
          <p:nvPr/>
        </p:nvSpPr>
        <p:spPr>
          <a:xfrm>
            <a:off x="1988069" y="2306589"/>
            <a:ext cx="93000" cy="21221"/>
          </a:xfrm>
          <a:prstGeom prst="rect">
            <a:avLst/>
          </a:prstGeom>
          <a:noFill/>
          <a:ln>
            <a:noFill/>
          </a:ln>
        </p:spPr>
        <p:txBody>
          <a:bodyPr anchorCtr="0" anchor="t" bIns="0" lIns="0" spcFirstLastPara="1" rIns="0" wrap="square" tIns="5775">
            <a:noAutofit/>
          </a:bodyPr>
          <a:lstStyle/>
          <a:p>
            <a:pPr indent="0" lvl="0" marL="5776" marR="0" rtl="0" algn="l">
              <a:spcBef>
                <a:spcPts val="0"/>
              </a:spcBef>
              <a:spcAft>
                <a:spcPts val="0"/>
              </a:spcAft>
              <a:buNone/>
            </a:pPr>
            <a:r>
              <a:rPr baseline="30000" lang="en-US" sz="102">
                <a:solidFill>
                  <a:schemeClr val="dk1"/>
                </a:solidFill>
                <a:latin typeface="Source Sans Pro"/>
                <a:ea typeface="Source Sans Pro"/>
                <a:cs typeface="Source Sans Pro"/>
                <a:sym typeface="Source Sans Pro"/>
              </a:rPr>
              <a:t>18. Outcome? </a:t>
            </a:r>
            <a:r>
              <a:rPr lang="en-US" sz="100">
                <a:solidFill>
                  <a:schemeClr val="dk1"/>
                </a:solidFill>
                <a:latin typeface="Source Sans Pro"/>
                <a:ea typeface="Source Sans Pro"/>
                <a:cs typeface="Source Sans Pro"/>
                <a:sym typeface="Source Sans Pro"/>
              </a:rPr>
              <a:t>Win</a:t>
            </a:r>
            <a:endParaRPr sz="100">
              <a:solidFill>
                <a:schemeClr val="dk1"/>
              </a:solidFill>
              <a:latin typeface="Source Sans Pro"/>
              <a:ea typeface="Source Sans Pro"/>
              <a:cs typeface="Source Sans Pro"/>
              <a:sym typeface="Source Sans Pro"/>
            </a:endParaRPr>
          </a:p>
        </p:txBody>
      </p:sp>
      <p:sp>
        <p:nvSpPr>
          <p:cNvPr id="887" name="Shape 887"/>
          <p:cNvSpPr/>
          <p:nvPr/>
        </p:nvSpPr>
        <p:spPr>
          <a:xfrm>
            <a:off x="2892190" y="1976056"/>
            <a:ext cx="80196" cy="6048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88" name="Shape 888"/>
          <p:cNvSpPr txBox="1"/>
          <p:nvPr/>
        </p:nvSpPr>
        <p:spPr>
          <a:xfrm>
            <a:off x="2914260" y="1989679"/>
            <a:ext cx="164049"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Supply No, Withdrawn by applicant</a:t>
            </a:r>
            <a:endParaRPr sz="100">
              <a:solidFill>
                <a:schemeClr val="dk1"/>
              </a:solidFill>
              <a:latin typeface="Source Sans Pro"/>
              <a:ea typeface="Source Sans Pro"/>
              <a:cs typeface="Source Sans Pro"/>
              <a:sym typeface="Source Sans Pro"/>
            </a:endParaRPr>
          </a:p>
        </p:txBody>
      </p:sp>
      <p:sp>
        <p:nvSpPr>
          <p:cNvPr id="889" name="Shape 889"/>
          <p:cNvSpPr txBox="1"/>
          <p:nvPr/>
        </p:nvSpPr>
        <p:spPr>
          <a:xfrm>
            <a:off x="2903016" y="1999872"/>
            <a:ext cx="58919"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Information?</a:t>
            </a:r>
            <a:endParaRPr sz="100">
              <a:solidFill>
                <a:schemeClr val="dk1"/>
              </a:solidFill>
              <a:latin typeface="Source Sans Pro"/>
              <a:ea typeface="Source Sans Pro"/>
              <a:cs typeface="Source Sans Pro"/>
              <a:sym typeface="Source Sans Pro"/>
            </a:endParaRPr>
          </a:p>
        </p:txBody>
      </p:sp>
      <p:sp>
        <p:nvSpPr>
          <p:cNvPr id="890" name="Shape 890"/>
          <p:cNvSpPr/>
          <p:nvPr/>
        </p:nvSpPr>
        <p:spPr>
          <a:xfrm>
            <a:off x="2737233" y="2006300"/>
            <a:ext cx="155673" cy="578"/>
          </a:xfrm>
          <a:custGeom>
            <a:pathLst>
              <a:path extrusionOk="0" h="1270" w="342264">
                <a:moveTo>
                  <a:pt x="342193" y="0"/>
                </a:moveTo>
                <a:lnTo>
                  <a:pt x="220057" y="0"/>
                </a:lnTo>
                <a:lnTo>
                  <a:pt x="220057" y="938"/>
                </a:lnTo>
                <a:lnTo>
                  <a:pt x="0" y="938"/>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91" name="Shape 891"/>
          <p:cNvSpPr/>
          <p:nvPr/>
        </p:nvSpPr>
        <p:spPr>
          <a:xfrm>
            <a:off x="2731398" y="2002874"/>
            <a:ext cx="7798" cy="7798"/>
          </a:xfrm>
          <a:custGeom>
            <a:pathLst>
              <a:path extrusionOk="0" h="17145" w="17145">
                <a:moveTo>
                  <a:pt x="16945" y="0"/>
                </a:moveTo>
                <a:lnTo>
                  <a:pt x="0" y="8472"/>
                </a:lnTo>
                <a:lnTo>
                  <a:pt x="16945" y="16945"/>
                </a:lnTo>
                <a:lnTo>
                  <a:pt x="14274" y="11602"/>
                </a:lnTo>
                <a:lnTo>
                  <a:pt x="14274" y="5319"/>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92" name="Shape 892"/>
          <p:cNvSpPr txBox="1"/>
          <p:nvPr/>
        </p:nvSpPr>
        <p:spPr>
          <a:xfrm>
            <a:off x="2800124" y="1989876"/>
            <a:ext cx="2483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Yes</a:t>
            </a:r>
            <a:endParaRPr sz="100">
              <a:solidFill>
                <a:schemeClr val="dk1"/>
              </a:solidFill>
              <a:latin typeface="Source Sans Pro"/>
              <a:ea typeface="Source Sans Pro"/>
              <a:cs typeface="Source Sans Pro"/>
              <a:sym typeface="Source Sans Pro"/>
            </a:endParaRPr>
          </a:p>
        </p:txBody>
      </p:sp>
      <p:sp>
        <p:nvSpPr>
          <p:cNvPr id="893" name="Shape 893"/>
          <p:cNvSpPr/>
          <p:nvPr/>
        </p:nvSpPr>
        <p:spPr>
          <a:xfrm>
            <a:off x="3386586" y="2230258"/>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94" name="Shape 894"/>
          <p:cNvSpPr/>
          <p:nvPr/>
        </p:nvSpPr>
        <p:spPr>
          <a:xfrm>
            <a:off x="3438853" y="3193115"/>
            <a:ext cx="281021" cy="0"/>
          </a:xfrm>
          <a:custGeom>
            <a:pathLst>
              <a:path extrusionOk="0" h="120000" w="617854">
                <a:moveTo>
                  <a:pt x="0" y="0"/>
                </a:moveTo>
                <a:lnTo>
                  <a:pt x="61737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95" name="Shape 895"/>
          <p:cNvSpPr/>
          <p:nvPr/>
        </p:nvSpPr>
        <p:spPr>
          <a:xfrm>
            <a:off x="3717783" y="3189262"/>
            <a:ext cx="7798" cy="7798"/>
          </a:xfrm>
          <a:custGeom>
            <a:pathLst>
              <a:path extrusionOk="0" h="17145" w="17145">
                <a:moveTo>
                  <a:pt x="0" y="0"/>
                </a:moveTo>
                <a:lnTo>
                  <a:pt x="2647" y="5343"/>
                </a:lnTo>
                <a:lnTo>
                  <a:pt x="2647" y="11626"/>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96" name="Shape 896"/>
          <p:cNvSpPr/>
          <p:nvPr/>
        </p:nvSpPr>
        <p:spPr>
          <a:xfrm>
            <a:off x="3636809" y="1973598"/>
            <a:ext cx="0" cy="345138"/>
          </a:xfrm>
          <a:custGeom>
            <a:pathLst>
              <a:path extrusionOk="0" h="758825" w="120000">
                <a:moveTo>
                  <a:pt x="0" y="758477"/>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97" name="Shape 897"/>
          <p:cNvSpPr/>
          <p:nvPr/>
        </p:nvSpPr>
        <p:spPr>
          <a:xfrm>
            <a:off x="3632955" y="1967762"/>
            <a:ext cx="7798" cy="7798"/>
          </a:xfrm>
          <a:custGeom>
            <a:pathLst>
              <a:path extrusionOk="0" h="17145" w="17145">
                <a:moveTo>
                  <a:pt x="8472" y="0"/>
                </a:moveTo>
                <a:lnTo>
                  <a:pt x="0" y="16945"/>
                </a:lnTo>
                <a:lnTo>
                  <a:pt x="5319" y="14274"/>
                </a:lnTo>
                <a:lnTo>
                  <a:pt x="15610" y="14274"/>
                </a:lnTo>
                <a:lnTo>
                  <a:pt x="8472" y="0"/>
                </a:lnTo>
                <a:close/>
              </a:path>
              <a:path extrusionOk="0" h="17145"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98" name="Shape 898"/>
          <p:cNvSpPr/>
          <p:nvPr/>
        </p:nvSpPr>
        <p:spPr>
          <a:xfrm>
            <a:off x="3676222" y="1938202"/>
            <a:ext cx="73938" cy="260514"/>
          </a:xfrm>
          <a:custGeom>
            <a:pathLst>
              <a:path extrusionOk="0" h="572769" w="162559">
                <a:moveTo>
                  <a:pt x="0" y="0"/>
                </a:moveTo>
                <a:lnTo>
                  <a:pt x="162479" y="0"/>
                </a:lnTo>
                <a:lnTo>
                  <a:pt x="162479" y="572769"/>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899" name="Shape 899"/>
          <p:cNvSpPr/>
          <p:nvPr/>
        </p:nvSpPr>
        <p:spPr>
          <a:xfrm>
            <a:off x="3746270" y="2196844"/>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00" name="Shape 900"/>
          <p:cNvSpPr/>
          <p:nvPr/>
        </p:nvSpPr>
        <p:spPr>
          <a:xfrm>
            <a:off x="3738004" y="2032062"/>
            <a:ext cx="14152" cy="10686"/>
          </a:xfrm>
          <a:custGeom>
            <a:pathLst>
              <a:path extrusionOk="0" h="23494" w="31115">
                <a:moveTo>
                  <a:pt x="0" y="23107"/>
                </a:moveTo>
                <a:lnTo>
                  <a:pt x="30625" y="23107"/>
                </a:lnTo>
                <a:lnTo>
                  <a:pt x="30625"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01" name="Shape 901"/>
          <p:cNvSpPr txBox="1"/>
          <p:nvPr/>
        </p:nvSpPr>
        <p:spPr>
          <a:xfrm>
            <a:off x="3732403" y="2025623"/>
            <a:ext cx="25416"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Win</a:t>
            </a:r>
            <a:endParaRPr sz="100">
              <a:solidFill>
                <a:schemeClr val="dk1"/>
              </a:solidFill>
              <a:latin typeface="Source Sans Pro"/>
              <a:ea typeface="Source Sans Pro"/>
              <a:cs typeface="Source Sans Pro"/>
              <a:sym typeface="Source Sans Pro"/>
            </a:endParaRPr>
          </a:p>
        </p:txBody>
      </p:sp>
      <p:sp>
        <p:nvSpPr>
          <p:cNvPr id="902" name="Shape 902"/>
          <p:cNvSpPr/>
          <p:nvPr/>
        </p:nvSpPr>
        <p:spPr>
          <a:xfrm>
            <a:off x="4740937" y="2991640"/>
            <a:ext cx="102366" cy="80193"/>
          </a:xfrm>
          <a:prstGeom prst="rect">
            <a:avLst/>
          </a:prstGeom>
          <a:blipFill rotWithShape="1">
            <a:blip r:embed="rId4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03" name="Shape 903"/>
          <p:cNvSpPr txBox="1"/>
          <p:nvPr/>
        </p:nvSpPr>
        <p:spPr>
          <a:xfrm>
            <a:off x="4738407" y="2990822"/>
            <a:ext cx="107729"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6642"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42.2 Notify Authorized  Officer that the lead office</a:t>
            </a:r>
            <a:endParaRPr sz="100">
              <a:solidFill>
                <a:schemeClr val="dk1"/>
              </a:solidFill>
              <a:latin typeface="Source Sans Pro"/>
              <a:ea typeface="Source Sans Pro"/>
              <a:cs typeface="Source Sans Pro"/>
              <a:sym typeface="Source Sans Pro"/>
            </a:endParaRPr>
          </a:p>
          <a:p>
            <a:pPr indent="-288" lvl="0" marL="14728" marR="10974" rtl="0" algn="ctr">
              <a:spcBef>
                <a:spcPts val="0"/>
              </a:spcBef>
              <a:spcAft>
                <a:spcPts val="0"/>
              </a:spcAft>
              <a:buNone/>
            </a:pPr>
            <a:r>
              <a:rPr lang="en-US" sz="100">
                <a:solidFill>
                  <a:schemeClr val="dk1"/>
                </a:solidFill>
                <a:latin typeface="Source Sans Pro"/>
                <a:ea typeface="Source Sans Pro"/>
                <a:cs typeface="Source Sans Pro"/>
                <a:sym typeface="Source Sans Pro"/>
              </a:rPr>
              <a:t>recommends cost  recovery/ substantial  work</a:t>
            </a:r>
            <a:endParaRPr sz="100">
              <a:solidFill>
                <a:schemeClr val="dk1"/>
              </a:solidFill>
              <a:latin typeface="Source Sans Pro"/>
              <a:ea typeface="Source Sans Pro"/>
              <a:cs typeface="Source Sans Pro"/>
              <a:sym typeface="Source Sans Pro"/>
            </a:endParaRPr>
          </a:p>
        </p:txBody>
      </p:sp>
      <p:sp>
        <p:nvSpPr>
          <p:cNvPr id="904" name="Shape 904"/>
          <p:cNvSpPr/>
          <p:nvPr/>
        </p:nvSpPr>
        <p:spPr>
          <a:xfrm>
            <a:off x="4842619" y="2732587"/>
            <a:ext cx="94155" cy="299216"/>
          </a:xfrm>
          <a:custGeom>
            <a:pathLst>
              <a:path extrusionOk="0" h="657860" w="207009">
                <a:moveTo>
                  <a:pt x="0" y="657716"/>
                </a:moveTo>
                <a:lnTo>
                  <a:pt x="43327" y="657716"/>
                </a:lnTo>
                <a:lnTo>
                  <a:pt x="43327" y="0"/>
                </a:lnTo>
                <a:lnTo>
                  <a:pt x="20652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05" name="Shape 905"/>
          <p:cNvSpPr/>
          <p:nvPr/>
        </p:nvSpPr>
        <p:spPr>
          <a:xfrm>
            <a:off x="4934684" y="2728733"/>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06" name="Shape 906"/>
          <p:cNvSpPr/>
          <p:nvPr/>
        </p:nvSpPr>
        <p:spPr>
          <a:xfrm>
            <a:off x="4792126" y="2505793"/>
            <a:ext cx="0" cy="480883"/>
          </a:xfrm>
          <a:custGeom>
            <a:pathLst>
              <a:path extrusionOk="0" h="1057275" w="120000">
                <a:moveTo>
                  <a:pt x="0" y="0"/>
                </a:moveTo>
                <a:lnTo>
                  <a:pt x="0" y="1056861"/>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07" name="Shape 907"/>
          <p:cNvSpPr/>
          <p:nvPr/>
        </p:nvSpPr>
        <p:spPr>
          <a:xfrm>
            <a:off x="4788272" y="2984617"/>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08" name="Shape 908"/>
          <p:cNvSpPr/>
          <p:nvPr/>
        </p:nvSpPr>
        <p:spPr>
          <a:xfrm>
            <a:off x="5075068" y="2991639"/>
            <a:ext cx="84783" cy="80199"/>
          </a:xfrm>
          <a:prstGeom prst="rect">
            <a:avLst/>
          </a:prstGeom>
          <a:blipFill rotWithShape="1">
            <a:blip r:embed="rId4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09" name="Shape 909"/>
          <p:cNvSpPr txBox="1"/>
          <p:nvPr/>
        </p:nvSpPr>
        <p:spPr>
          <a:xfrm>
            <a:off x="5072986" y="2992268"/>
            <a:ext cx="89245" cy="1077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487" marR="2310" rtl="0" algn="ctr">
              <a:spcBef>
                <a:spcPts val="0"/>
              </a:spcBef>
              <a:spcAft>
                <a:spcPts val="0"/>
              </a:spcAft>
              <a:buNone/>
            </a:pPr>
            <a:r>
              <a:rPr lang="en-US" sz="100">
                <a:solidFill>
                  <a:schemeClr val="dk1"/>
                </a:solidFill>
                <a:latin typeface="Source Sans Pro"/>
                <a:ea typeface="Source Sans Pro"/>
                <a:cs typeface="Source Sans Pro"/>
                <a:sym typeface="Source Sans Pro"/>
              </a:rPr>
              <a:t>43 Notify Lead Office  the Authorized  Officer does not  agree with cost  recovery.</a:t>
            </a:r>
            <a:endParaRPr sz="100">
              <a:solidFill>
                <a:schemeClr val="dk1"/>
              </a:solidFill>
              <a:latin typeface="Source Sans Pro"/>
              <a:ea typeface="Source Sans Pro"/>
              <a:cs typeface="Source Sans Pro"/>
              <a:sym typeface="Source Sans Pro"/>
            </a:endParaRPr>
          </a:p>
        </p:txBody>
      </p:sp>
      <p:sp>
        <p:nvSpPr>
          <p:cNvPr id="910" name="Shape 910"/>
          <p:cNvSpPr/>
          <p:nvPr/>
        </p:nvSpPr>
        <p:spPr>
          <a:xfrm>
            <a:off x="5026145" y="2732587"/>
            <a:ext cx="91556" cy="254160"/>
          </a:xfrm>
          <a:custGeom>
            <a:pathLst>
              <a:path extrusionOk="0" h="558800" w="201295">
                <a:moveTo>
                  <a:pt x="0" y="0"/>
                </a:moveTo>
                <a:lnTo>
                  <a:pt x="200752" y="0"/>
                </a:lnTo>
                <a:lnTo>
                  <a:pt x="200752" y="55823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11" name="Shape 911"/>
          <p:cNvSpPr/>
          <p:nvPr/>
        </p:nvSpPr>
        <p:spPr>
          <a:xfrm>
            <a:off x="5113600" y="2984617"/>
            <a:ext cx="7798" cy="7798"/>
          </a:xfrm>
          <a:custGeom>
            <a:pathLst>
              <a:path extrusionOk="0" h="17144" w="17145">
                <a:moveTo>
                  <a:pt x="0" y="0"/>
                </a:moveTo>
                <a:lnTo>
                  <a:pt x="8472" y="16945"/>
                </a:lnTo>
                <a:lnTo>
                  <a:pt x="15610" y="2671"/>
                </a:lnTo>
                <a:lnTo>
                  <a:pt x="5343" y="2671"/>
                </a:lnTo>
                <a:lnTo>
                  <a:pt x="0" y="0"/>
                </a:lnTo>
                <a:close/>
              </a:path>
              <a:path extrusionOk="0" h="17144" w="17145">
                <a:moveTo>
                  <a:pt x="16945" y="0"/>
                </a:moveTo>
                <a:lnTo>
                  <a:pt x="11626"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12" name="Shape 912"/>
          <p:cNvSpPr/>
          <p:nvPr/>
        </p:nvSpPr>
        <p:spPr>
          <a:xfrm>
            <a:off x="5060556" y="2724869"/>
            <a:ext cx="10397" cy="10686"/>
          </a:xfrm>
          <a:custGeom>
            <a:pathLst>
              <a:path extrusionOk="0" h="23494" w="22859">
                <a:moveTo>
                  <a:pt x="0" y="23107"/>
                </a:moveTo>
                <a:lnTo>
                  <a:pt x="22660" y="23107"/>
                </a:lnTo>
                <a:lnTo>
                  <a:pt x="2266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13" name="Shape 913"/>
          <p:cNvSpPr txBox="1"/>
          <p:nvPr/>
        </p:nvSpPr>
        <p:spPr>
          <a:xfrm>
            <a:off x="5055009" y="2718533"/>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914" name="Shape 914"/>
          <p:cNvSpPr/>
          <p:nvPr/>
        </p:nvSpPr>
        <p:spPr>
          <a:xfrm>
            <a:off x="5242921" y="1841287"/>
            <a:ext cx="0" cy="48522"/>
          </a:xfrm>
          <a:custGeom>
            <a:pathLst>
              <a:path extrusionOk="0" h="106679" w="120000">
                <a:moveTo>
                  <a:pt x="0" y="106321"/>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15" name="Shape 915"/>
          <p:cNvSpPr/>
          <p:nvPr/>
        </p:nvSpPr>
        <p:spPr>
          <a:xfrm>
            <a:off x="5239068" y="1835452"/>
            <a:ext cx="7798" cy="7798"/>
          </a:xfrm>
          <a:custGeom>
            <a:pathLst>
              <a:path extrusionOk="0" h="17145" w="17145">
                <a:moveTo>
                  <a:pt x="8472" y="0"/>
                </a:moveTo>
                <a:lnTo>
                  <a:pt x="0" y="16945"/>
                </a:lnTo>
                <a:lnTo>
                  <a:pt x="5319" y="14274"/>
                </a:lnTo>
                <a:lnTo>
                  <a:pt x="15610" y="14274"/>
                </a:lnTo>
                <a:lnTo>
                  <a:pt x="8472" y="0"/>
                </a:lnTo>
                <a:close/>
              </a:path>
              <a:path extrusionOk="0" h="17145"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16" name="Shape 916"/>
          <p:cNvSpPr/>
          <p:nvPr/>
        </p:nvSpPr>
        <p:spPr>
          <a:xfrm>
            <a:off x="4769271" y="1972716"/>
            <a:ext cx="80196" cy="6048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17" name="Shape 917"/>
          <p:cNvSpPr txBox="1"/>
          <p:nvPr/>
        </p:nvSpPr>
        <p:spPr>
          <a:xfrm>
            <a:off x="4787160" y="1991278"/>
            <a:ext cx="44767"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Outcome</a:t>
            </a:r>
            <a:endParaRPr sz="100">
              <a:solidFill>
                <a:schemeClr val="dk1"/>
              </a:solidFill>
              <a:latin typeface="Source Sans Pro"/>
              <a:ea typeface="Source Sans Pro"/>
              <a:cs typeface="Source Sans Pro"/>
              <a:sym typeface="Source Sans Pro"/>
            </a:endParaRPr>
          </a:p>
        </p:txBody>
      </p:sp>
      <p:sp>
        <p:nvSpPr>
          <p:cNvPr id="918" name="Shape 918"/>
          <p:cNvSpPr/>
          <p:nvPr/>
        </p:nvSpPr>
        <p:spPr>
          <a:xfrm>
            <a:off x="3942266" y="2002961"/>
            <a:ext cx="827754" cy="300083"/>
          </a:xfrm>
          <a:custGeom>
            <a:pathLst>
              <a:path extrusionOk="0" h="659765" w="1819909">
                <a:moveTo>
                  <a:pt x="1819767" y="0"/>
                </a:moveTo>
                <a:lnTo>
                  <a:pt x="0" y="0"/>
                </a:lnTo>
                <a:lnTo>
                  <a:pt x="0" y="659425"/>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19" name="Shape 919"/>
          <p:cNvSpPr/>
          <p:nvPr/>
        </p:nvSpPr>
        <p:spPr>
          <a:xfrm>
            <a:off x="3938413" y="2301017"/>
            <a:ext cx="7798" cy="7798"/>
          </a:xfrm>
          <a:custGeom>
            <a:pathLst>
              <a:path extrusionOk="0" h="17144" w="17145">
                <a:moveTo>
                  <a:pt x="0" y="0"/>
                </a:moveTo>
                <a:lnTo>
                  <a:pt x="8472" y="16945"/>
                </a:lnTo>
                <a:lnTo>
                  <a:pt x="15610" y="2671"/>
                </a:lnTo>
                <a:lnTo>
                  <a:pt x="5319" y="2671"/>
                </a:lnTo>
                <a:lnTo>
                  <a:pt x="0" y="0"/>
                </a:lnTo>
                <a:close/>
              </a:path>
              <a:path extrusionOk="0" h="17144"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20" name="Shape 920"/>
          <p:cNvSpPr/>
          <p:nvPr/>
        </p:nvSpPr>
        <p:spPr>
          <a:xfrm>
            <a:off x="4196266" y="1997706"/>
            <a:ext cx="14152" cy="10686"/>
          </a:xfrm>
          <a:custGeom>
            <a:pathLst>
              <a:path extrusionOk="0" h="23495" w="31115">
                <a:moveTo>
                  <a:pt x="0" y="23107"/>
                </a:moveTo>
                <a:lnTo>
                  <a:pt x="30596" y="23107"/>
                </a:lnTo>
                <a:lnTo>
                  <a:pt x="30596"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21" name="Shape 921"/>
          <p:cNvSpPr txBox="1"/>
          <p:nvPr/>
        </p:nvSpPr>
        <p:spPr>
          <a:xfrm>
            <a:off x="4190665" y="1991278"/>
            <a:ext cx="25416"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Win</a:t>
            </a:r>
            <a:endParaRPr sz="100">
              <a:solidFill>
                <a:schemeClr val="dk1"/>
              </a:solidFill>
              <a:latin typeface="Source Sans Pro"/>
              <a:ea typeface="Source Sans Pro"/>
              <a:cs typeface="Source Sans Pro"/>
              <a:sym typeface="Source Sans Pro"/>
            </a:endParaRPr>
          </a:p>
        </p:txBody>
      </p:sp>
      <p:sp>
        <p:nvSpPr>
          <p:cNvPr id="922" name="Shape 922"/>
          <p:cNvSpPr/>
          <p:nvPr/>
        </p:nvSpPr>
        <p:spPr>
          <a:xfrm>
            <a:off x="4809370" y="1805892"/>
            <a:ext cx="388461" cy="167515"/>
          </a:xfrm>
          <a:custGeom>
            <a:pathLst>
              <a:path extrusionOk="0" h="368300" w="854075">
                <a:moveTo>
                  <a:pt x="0" y="368286"/>
                </a:moveTo>
                <a:lnTo>
                  <a:pt x="0" y="0"/>
                </a:lnTo>
                <a:lnTo>
                  <a:pt x="85372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23" name="Shape 923"/>
          <p:cNvSpPr/>
          <p:nvPr/>
        </p:nvSpPr>
        <p:spPr>
          <a:xfrm>
            <a:off x="5195800" y="1802038"/>
            <a:ext cx="7798" cy="7798"/>
          </a:xfrm>
          <a:custGeom>
            <a:pathLst>
              <a:path extrusionOk="0" h="17145"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24" name="Shape 924"/>
          <p:cNvSpPr/>
          <p:nvPr/>
        </p:nvSpPr>
        <p:spPr>
          <a:xfrm>
            <a:off x="4914200" y="1800637"/>
            <a:ext cx="17040" cy="10686"/>
          </a:xfrm>
          <a:custGeom>
            <a:pathLst>
              <a:path extrusionOk="0" h="23495" w="37465">
                <a:moveTo>
                  <a:pt x="0" y="23107"/>
                </a:moveTo>
                <a:lnTo>
                  <a:pt x="37300" y="23107"/>
                </a:lnTo>
                <a:lnTo>
                  <a:pt x="3730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25" name="Shape 925"/>
          <p:cNvSpPr txBox="1"/>
          <p:nvPr/>
        </p:nvSpPr>
        <p:spPr>
          <a:xfrm>
            <a:off x="4908631" y="1794143"/>
            <a:ext cx="28304"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Loss</a:t>
            </a:r>
            <a:endParaRPr sz="100">
              <a:solidFill>
                <a:schemeClr val="dk1"/>
              </a:solidFill>
              <a:latin typeface="Source Sans Pro"/>
              <a:ea typeface="Source Sans Pro"/>
              <a:cs typeface="Source Sans Pro"/>
              <a:sym typeface="Source Sans Pro"/>
            </a:endParaRPr>
          </a:p>
        </p:txBody>
      </p:sp>
      <p:sp>
        <p:nvSpPr>
          <p:cNvPr id="926" name="Shape 926"/>
          <p:cNvSpPr/>
          <p:nvPr/>
        </p:nvSpPr>
        <p:spPr>
          <a:xfrm>
            <a:off x="5682626" y="2234112"/>
            <a:ext cx="27438" cy="758438"/>
          </a:xfrm>
          <a:custGeom>
            <a:pathLst>
              <a:path extrusionOk="0" h="1667510" w="60325">
                <a:moveTo>
                  <a:pt x="0" y="1667013"/>
                </a:moveTo>
                <a:lnTo>
                  <a:pt x="0" y="0"/>
                </a:lnTo>
                <a:lnTo>
                  <a:pt x="60297"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27" name="Shape 927"/>
          <p:cNvSpPr/>
          <p:nvPr/>
        </p:nvSpPr>
        <p:spPr>
          <a:xfrm>
            <a:off x="5708179" y="2230258"/>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28" name="Shape 928"/>
          <p:cNvSpPr/>
          <p:nvPr/>
        </p:nvSpPr>
        <p:spPr>
          <a:xfrm>
            <a:off x="5942516" y="2631534"/>
            <a:ext cx="82891" cy="0"/>
          </a:xfrm>
          <a:custGeom>
            <a:pathLst>
              <a:path extrusionOk="0" h="120000" w="182244">
                <a:moveTo>
                  <a:pt x="0" y="0"/>
                </a:moveTo>
                <a:lnTo>
                  <a:pt x="182145"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29" name="Shape 929"/>
          <p:cNvSpPr/>
          <p:nvPr/>
        </p:nvSpPr>
        <p:spPr>
          <a:xfrm>
            <a:off x="6023490" y="2627681"/>
            <a:ext cx="7798" cy="7798"/>
          </a:xfrm>
          <a:custGeom>
            <a:pathLst>
              <a:path extrusionOk="0" h="17144" w="17144">
                <a:moveTo>
                  <a:pt x="0" y="0"/>
                </a:moveTo>
                <a:lnTo>
                  <a:pt x="2647" y="5319"/>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30" name="Shape 930"/>
          <p:cNvSpPr/>
          <p:nvPr/>
        </p:nvSpPr>
        <p:spPr>
          <a:xfrm>
            <a:off x="6110024" y="2348138"/>
            <a:ext cx="87801" cy="0"/>
          </a:xfrm>
          <a:custGeom>
            <a:pathLst>
              <a:path extrusionOk="0" h="120000" w="193040">
                <a:moveTo>
                  <a:pt x="0" y="0"/>
                </a:moveTo>
                <a:lnTo>
                  <a:pt x="192977"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31" name="Shape 931"/>
          <p:cNvSpPr/>
          <p:nvPr/>
        </p:nvSpPr>
        <p:spPr>
          <a:xfrm>
            <a:off x="6195925" y="2344285"/>
            <a:ext cx="7798" cy="7798"/>
          </a:xfrm>
          <a:custGeom>
            <a:pathLst>
              <a:path extrusionOk="0" h="17144" w="17144">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32" name="Shape 932"/>
          <p:cNvSpPr/>
          <p:nvPr/>
        </p:nvSpPr>
        <p:spPr>
          <a:xfrm>
            <a:off x="8464112" y="3004640"/>
            <a:ext cx="0" cy="34658"/>
          </a:xfrm>
          <a:custGeom>
            <a:pathLst>
              <a:path extrusionOk="0" h="76200" w="120000">
                <a:moveTo>
                  <a:pt x="0" y="0"/>
                </a:moveTo>
                <a:lnTo>
                  <a:pt x="0" y="7582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33" name="Shape 933"/>
          <p:cNvSpPr txBox="1"/>
          <p:nvPr/>
        </p:nvSpPr>
        <p:spPr>
          <a:xfrm>
            <a:off x="8406218" y="2965227"/>
            <a:ext cx="115816" cy="31772"/>
          </a:xfrm>
          <a:prstGeom prst="rect">
            <a:avLst/>
          </a:prstGeom>
          <a:solidFill>
            <a:srgbClr val="B8CE8B"/>
          </a:solidFill>
          <a:ln cap="flat" cmpd="sng" w="9525">
            <a:solidFill>
              <a:srgbClr val="000000"/>
            </a:solidFill>
            <a:prstDash val="solid"/>
            <a:round/>
            <a:headEnd len="sm" w="sm" type="none"/>
            <a:tailEnd len="sm" w="sm" type="none"/>
          </a:ln>
        </p:spPr>
        <p:txBody>
          <a:bodyPr anchorCtr="0" anchor="t" bIns="0" lIns="0" spcFirstLastPara="1" rIns="0" wrap="square" tIns="6050">
            <a:noAutofit/>
          </a:bodyPr>
          <a:lstStyle/>
          <a:p>
            <a:pPr indent="3753" lvl="0" marL="4621" marR="578" rtl="0" algn="l">
              <a:lnSpc>
                <a:spcPct val="104000"/>
              </a:lnSpc>
              <a:spcBef>
                <a:spcPts val="0"/>
              </a:spcBef>
              <a:spcAft>
                <a:spcPts val="0"/>
              </a:spcAft>
              <a:buNone/>
            </a:pPr>
            <a:r>
              <a:rPr lang="en-US" sz="100">
                <a:solidFill>
                  <a:schemeClr val="dk1"/>
                </a:solidFill>
                <a:latin typeface="Source Sans Pro"/>
                <a:ea typeface="Source Sans Pro"/>
                <a:cs typeface="Source Sans Pro"/>
                <a:sym typeface="Source Sans Pro"/>
              </a:rPr>
              <a:t>Send a status update  to RMIS for this permit.</a:t>
            </a:r>
            <a:endParaRPr sz="100">
              <a:solidFill>
                <a:schemeClr val="dk1"/>
              </a:solidFill>
              <a:latin typeface="Source Sans Pro"/>
              <a:ea typeface="Source Sans Pro"/>
              <a:cs typeface="Source Sans Pro"/>
              <a:sym typeface="Source Sans Pro"/>
            </a:endParaRPr>
          </a:p>
        </p:txBody>
      </p:sp>
      <p:sp>
        <p:nvSpPr>
          <p:cNvPr id="934" name="Shape 934"/>
          <p:cNvSpPr/>
          <p:nvPr/>
        </p:nvSpPr>
        <p:spPr>
          <a:xfrm>
            <a:off x="6031197" y="2318578"/>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35" name="Shape 935"/>
          <p:cNvSpPr txBox="1"/>
          <p:nvPr/>
        </p:nvSpPr>
        <p:spPr>
          <a:xfrm>
            <a:off x="6031197" y="2318578"/>
            <a:ext cx="78848" cy="76944"/>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8664" lvl="0" marL="13574" marR="1155" rtl="0" algn="l">
              <a:spcBef>
                <a:spcPts val="39"/>
              </a:spcBef>
              <a:spcAft>
                <a:spcPts val="0"/>
              </a:spcAft>
              <a:buNone/>
            </a:pPr>
            <a:r>
              <a:rPr lang="en-US" sz="100">
                <a:solidFill>
                  <a:schemeClr val="dk1"/>
                </a:solidFill>
                <a:latin typeface="Source Sans Pro"/>
                <a:ea typeface="Source Sans Pro"/>
                <a:cs typeface="Source Sans Pro"/>
                <a:sym typeface="Source Sans Pro"/>
              </a:rPr>
              <a:t>Do work and Verify  NEPA Number</a:t>
            </a:r>
            <a:endParaRPr sz="100">
              <a:solidFill>
                <a:schemeClr val="dk1"/>
              </a:solidFill>
              <a:latin typeface="Source Sans Pro"/>
              <a:ea typeface="Source Sans Pro"/>
              <a:cs typeface="Source Sans Pro"/>
              <a:sym typeface="Source Sans Pro"/>
            </a:endParaRPr>
          </a:p>
        </p:txBody>
      </p:sp>
      <p:sp>
        <p:nvSpPr>
          <p:cNvPr id="936" name="Shape 936"/>
          <p:cNvSpPr/>
          <p:nvPr/>
        </p:nvSpPr>
        <p:spPr>
          <a:xfrm>
            <a:off x="5794714" y="2234112"/>
            <a:ext cx="276111" cy="78848"/>
          </a:xfrm>
          <a:custGeom>
            <a:pathLst>
              <a:path extrusionOk="0" h="173355" w="607059">
                <a:moveTo>
                  <a:pt x="0" y="0"/>
                </a:moveTo>
                <a:lnTo>
                  <a:pt x="606589" y="0"/>
                </a:lnTo>
                <a:lnTo>
                  <a:pt x="606589" y="172877"/>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37" name="Shape 937"/>
          <p:cNvSpPr/>
          <p:nvPr/>
        </p:nvSpPr>
        <p:spPr>
          <a:xfrm>
            <a:off x="6066758" y="2310870"/>
            <a:ext cx="7798" cy="7798"/>
          </a:xfrm>
          <a:custGeom>
            <a:pathLst>
              <a:path extrusionOk="0" h="17144" w="17144">
                <a:moveTo>
                  <a:pt x="0" y="0"/>
                </a:moveTo>
                <a:lnTo>
                  <a:pt x="8472" y="16945"/>
                </a:lnTo>
                <a:lnTo>
                  <a:pt x="15610" y="2671"/>
                </a:lnTo>
                <a:lnTo>
                  <a:pt x="5319"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38" name="Shape 938"/>
          <p:cNvSpPr/>
          <p:nvPr/>
        </p:nvSpPr>
        <p:spPr>
          <a:xfrm>
            <a:off x="2116028" y="1862998"/>
            <a:ext cx="103686" cy="64118"/>
          </a:xfrm>
          <a:custGeom>
            <a:pathLst>
              <a:path extrusionOk="0" h="140970" w="227964">
                <a:moveTo>
                  <a:pt x="0" y="140815"/>
                </a:moveTo>
                <a:lnTo>
                  <a:pt x="227470" y="140815"/>
                </a:lnTo>
                <a:lnTo>
                  <a:pt x="227470" y="0"/>
                </a:lnTo>
                <a:lnTo>
                  <a:pt x="0" y="0"/>
                </a:lnTo>
                <a:lnTo>
                  <a:pt x="0" y="140815"/>
                </a:lnTo>
                <a:close/>
              </a:path>
            </a:pathLst>
          </a:custGeom>
          <a:solidFill>
            <a:srgbClr val="B8CE8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39" name="Shape 939"/>
          <p:cNvSpPr/>
          <p:nvPr/>
        </p:nvSpPr>
        <p:spPr>
          <a:xfrm>
            <a:off x="2167759" y="1927045"/>
            <a:ext cx="0" cy="49966"/>
          </a:xfrm>
          <a:custGeom>
            <a:pathLst>
              <a:path extrusionOk="0" h="109854" w="120000">
                <a:moveTo>
                  <a:pt x="0" y="0"/>
                </a:moveTo>
                <a:lnTo>
                  <a:pt x="0" y="109258"/>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40" name="Shape 940"/>
          <p:cNvSpPr/>
          <p:nvPr/>
        </p:nvSpPr>
        <p:spPr>
          <a:xfrm>
            <a:off x="2116028" y="1862998"/>
            <a:ext cx="103686" cy="64118"/>
          </a:xfrm>
          <a:custGeom>
            <a:pathLst>
              <a:path extrusionOk="0" h="140970" w="227964">
                <a:moveTo>
                  <a:pt x="0" y="140815"/>
                </a:moveTo>
                <a:lnTo>
                  <a:pt x="227470" y="140815"/>
                </a:lnTo>
                <a:lnTo>
                  <a:pt x="227470" y="0"/>
                </a:lnTo>
                <a:lnTo>
                  <a:pt x="0" y="0"/>
                </a:lnTo>
                <a:lnTo>
                  <a:pt x="0" y="140815"/>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41" name="Shape 941"/>
          <p:cNvSpPr txBox="1"/>
          <p:nvPr/>
        </p:nvSpPr>
        <p:spPr>
          <a:xfrm>
            <a:off x="2118627" y="1861782"/>
            <a:ext cx="98487" cy="57420"/>
          </a:xfrm>
          <a:prstGeom prst="rect">
            <a:avLst/>
          </a:prstGeom>
          <a:noFill/>
          <a:ln>
            <a:noFill/>
          </a:ln>
        </p:spPr>
        <p:txBody>
          <a:bodyPr anchorCtr="0" anchor="t" bIns="0" lIns="0" spcFirstLastPara="1" rIns="0" wrap="square" tIns="6050">
            <a:noAutofit/>
          </a:bodyPr>
          <a:lstStyle/>
          <a:p>
            <a:pPr indent="4332" lvl="0" marL="5776" marR="2310" rtl="0" algn="l">
              <a:lnSpc>
                <a:spcPct val="104000"/>
              </a:lnSpc>
              <a:spcBef>
                <a:spcPts val="0"/>
              </a:spcBef>
              <a:spcAft>
                <a:spcPts val="0"/>
              </a:spcAft>
              <a:buNone/>
            </a:pPr>
            <a:r>
              <a:rPr lang="en-US" sz="100">
                <a:solidFill>
                  <a:schemeClr val="dk1"/>
                </a:solidFill>
                <a:latin typeface="Source Sans Pro"/>
                <a:ea typeface="Source Sans Pro"/>
                <a:cs typeface="Source Sans Pro"/>
                <a:sym typeface="Source Sans Pro"/>
              </a:rPr>
              <a:t>This should be in  the “System” swim  lane, but for better  visuals it is here.</a:t>
            </a:r>
            <a:endParaRPr sz="100">
              <a:solidFill>
                <a:schemeClr val="dk1"/>
              </a:solidFill>
              <a:latin typeface="Source Sans Pro"/>
              <a:ea typeface="Source Sans Pro"/>
              <a:cs typeface="Source Sans Pro"/>
              <a:sym typeface="Source Sans Pro"/>
            </a:endParaRPr>
          </a:p>
        </p:txBody>
      </p:sp>
      <p:sp>
        <p:nvSpPr>
          <p:cNvPr id="942" name="Shape 942"/>
          <p:cNvSpPr/>
          <p:nvPr/>
        </p:nvSpPr>
        <p:spPr>
          <a:xfrm>
            <a:off x="5715886" y="2204552"/>
            <a:ext cx="78848" cy="59208"/>
          </a:xfrm>
          <a:custGeom>
            <a:pathLst>
              <a:path extrusionOk="0" h="130175" w="173354">
                <a:moveTo>
                  <a:pt x="86655" y="0"/>
                </a:moveTo>
                <a:lnTo>
                  <a:pt x="0" y="64991"/>
                </a:lnTo>
                <a:lnTo>
                  <a:pt x="86655" y="129983"/>
                </a:lnTo>
                <a:lnTo>
                  <a:pt x="173311" y="64991"/>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43" name="Shape 943"/>
          <p:cNvSpPr/>
          <p:nvPr/>
        </p:nvSpPr>
        <p:spPr>
          <a:xfrm>
            <a:off x="5715886" y="2204552"/>
            <a:ext cx="78848" cy="59208"/>
          </a:xfrm>
          <a:custGeom>
            <a:pathLst>
              <a:path extrusionOk="0" h="130175" w="173354">
                <a:moveTo>
                  <a:pt x="0" y="64991"/>
                </a:moveTo>
                <a:lnTo>
                  <a:pt x="86655" y="0"/>
                </a:lnTo>
                <a:lnTo>
                  <a:pt x="173311" y="64991"/>
                </a:lnTo>
                <a:lnTo>
                  <a:pt x="86655" y="129983"/>
                </a:lnTo>
                <a:lnTo>
                  <a:pt x="0"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44" name="Shape 944"/>
          <p:cNvSpPr txBox="1"/>
          <p:nvPr/>
        </p:nvSpPr>
        <p:spPr>
          <a:xfrm>
            <a:off x="5726500" y="2222472"/>
            <a:ext cx="58341"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Sub Offices?</a:t>
            </a:r>
            <a:endParaRPr sz="100">
              <a:solidFill>
                <a:schemeClr val="dk1"/>
              </a:solidFill>
              <a:latin typeface="Source Sans Pro"/>
              <a:ea typeface="Source Sans Pro"/>
              <a:cs typeface="Source Sans Pro"/>
              <a:sym typeface="Source Sans Pro"/>
            </a:endParaRPr>
          </a:p>
        </p:txBody>
      </p:sp>
      <p:sp>
        <p:nvSpPr>
          <p:cNvPr id="945" name="Shape 945"/>
          <p:cNvSpPr/>
          <p:nvPr/>
        </p:nvSpPr>
        <p:spPr>
          <a:xfrm>
            <a:off x="5755300" y="2263672"/>
            <a:ext cx="102819" cy="84624"/>
          </a:xfrm>
          <a:custGeom>
            <a:pathLst>
              <a:path extrusionOk="0" h="186055" w="226059">
                <a:moveTo>
                  <a:pt x="0" y="0"/>
                </a:moveTo>
                <a:lnTo>
                  <a:pt x="0" y="185707"/>
                </a:lnTo>
                <a:lnTo>
                  <a:pt x="225473" y="185707"/>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46" name="Shape 946"/>
          <p:cNvSpPr/>
          <p:nvPr/>
        </p:nvSpPr>
        <p:spPr>
          <a:xfrm>
            <a:off x="5855981" y="2344285"/>
            <a:ext cx="7798" cy="7798"/>
          </a:xfrm>
          <a:custGeom>
            <a:pathLst>
              <a:path extrusionOk="0" h="17144" w="17145">
                <a:moveTo>
                  <a:pt x="0" y="0"/>
                </a:moveTo>
                <a:lnTo>
                  <a:pt x="2647" y="5343"/>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47" name="Shape 947"/>
          <p:cNvSpPr/>
          <p:nvPr/>
        </p:nvSpPr>
        <p:spPr>
          <a:xfrm>
            <a:off x="5755300" y="2263672"/>
            <a:ext cx="102819" cy="367955"/>
          </a:xfrm>
          <a:custGeom>
            <a:pathLst>
              <a:path extrusionOk="0" h="808989" w="226059">
                <a:moveTo>
                  <a:pt x="0" y="0"/>
                </a:moveTo>
                <a:lnTo>
                  <a:pt x="0" y="808785"/>
                </a:lnTo>
                <a:lnTo>
                  <a:pt x="225473" y="808785"/>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48" name="Shape 948"/>
          <p:cNvSpPr/>
          <p:nvPr/>
        </p:nvSpPr>
        <p:spPr>
          <a:xfrm>
            <a:off x="5855981" y="2627681"/>
            <a:ext cx="7798" cy="7798"/>
          </a:xfrm>
          <a:custGeom>
            <a:pathLst>
              <a:path extrusionOk="0" h="17144" w="17145">
                <a:moveTo>
                  <a:pt x="0" y="0"/>
                </a:moveTo>
                <a:lnTo>
                  <a:pt x="2647" y="5319"/>
                </a:lnTo>
                <a:lnTo>
                  <a:pt x="2647"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49" name="Shape 949"/>
          <p:cNvSpPr/>
          <p:nvPr/>
        </p:nvSpPr>
        <p:spPr>
          <a:xfrm>
            <a:off x="6070611" y="2383534"/>
            <a:ext cx="0" cy="218636"/>
          </a:xfrm>
          <a:custGeom>
            <a:pathLst>
              <a:path extrusionOk="0" h="480694" w="120000">
                <a:moveTo>
                  <a:pt x="0" y="480264"/>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50" name="Shape 950"/>
          <p:cNvSpPr/>
          <p:nvPr/>
        </p:nvSpPr>
        <p:spPr>
          <a:xfrm>
            <a:off x="6066758" y="2377699"/>
            <a:ext cx="7798" cy="7798"/>
          </a:xfrm>
          <a:custGeom>
            <a:pathLst>
              <a:path extrusionOk="0" h="17144" w="17144">
                <a:moveTo>
                  <a:pt x="8472" y="0"/>
                </a:moveTo>
                <a:lnTo>
                  <a:pt x="0" y="16945"/>
                </a:lnTo>
                <a:lnTo>
                  <a:pt x="5319" y="14274"/>
                </a:lnTo>
                <a:lnTo>
                  <a:pt x="15610" y="14274"/>
                </a:lnTo>
                <a:lnTo>
                  <a:pt x="8472" y="0"/>
                </a:lnTo>
                <a:close/>
              </a:path>
              <a:path extrusionOk="0" h="17144"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51" name="Shape 951"/>
          <p:cNvSpPr/>
          <p:nvPr/>
        </p:nvSpPr>
        <p:spPr>
          <a:xfrm>
            <a:off x="4614764" y="2393387"/>
            <a:ext cx="564352" cy="638578"/>
          </a:xfrm>
          <a:custGeom>
            <a:pathLst>
              <a:path extrusionOk="0" h="1403985" w="1240790">
                <a:moveTo>
                  <a:pt x="1196930" y="1403483"/>
                </a:moveTo>
                <a:lnTo>
                  <a:pt x="1240258" y="1403483"/>
                </a:lnTo>
                <a:lnTo>
                  <a:pt x="1240258" y="363472"/>
                </a:lnTo>
                <a:lnTo>
                  <a:pt x="397171" y="363472"/>
                </a:lnTo>
                <a:lnTo>
                  <a:pt x="397171" y="359476"/>
                </a:lnTo>
                <a:lnTo>
                  <a:pt x="393921" y="356250"/>
                </a:lnTo>
                <a:lnTo>
                  <a:pt x="389950" y="356250"/>
                </a:lnTo>
                <a:lnTo>
                  <a:pt x="385954" y="356250"/>
                </a:lnTo>
                <a:lnTo>
                  <a:pt x="382728" y="359476"/>
                </a:lnTo>
                <a:lnTo>
                  <a:pt x="382728" y="363472"/>
                </a:lnTo>
                <a:lnTo>
                  <a:pt x="0" y="363472"/>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52" name="Shape 952"/>
          <p:cNvSpPr/>
          <p:nvPr/>
        </p:nvSpPr>
        <p:spPr>
          <a:xfrm>
            <a:off x="4610910" y="2387552"/>
            <a:ext cx="7798" cy="7798"/>
          </a:xfrm>
          <a:custGeom>
            <a:pathLst>
              <a:path extrusionOk="0" h="17144" w="17145">
                <a:moveTo>
                  <a:pt x="8472" y="0"/>
                </a:moveTo>
                <a:lnTo>
                  <a:pt x="0" y="16945"/>
                </a:lnTo>
                <a:lnTo>
                  <a:pt x="5319" y="14274"/>
                </a:lnTo>
                <a:lnTo>
                  <a:pt x="15610" y="14274"/>
                </a:lnTo>
                <a:lnTo>
                  <a:pt x="8472" y="0"/>
                </a:lnTo>
                <a:close/>
              </a:path>
              <a:path extrusionOk="0" h="17144"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53" name="Shape 953"/>
          <p:cNvSpPr/>
          <p:nvPr/>
        </p:nvSpPr>
        <p:spPr>
          <a:xfrm>
            <a:off x="6463862" y="2774869"/>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54" name="Shape 954"/>
          <p:cNvSpPr txBox="1"/>
          <p:nvPr/>
        </p:nvSpPr>
        <p:spPr>
          <a:xfrm>
            <a:off x="6463862" y="2774869"/>
            <a:ext cx="78848" cy="93499"/>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1150">
            <a:noAutofit/>
          </a:bodyPr>
          <a:lstStyle/>
          <a:p>
            <a:pPr indent="0" lvl="0" marL="0" marR="0" rtl="0" algn="l">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289" marR="0" rtl="0" algn="ctr">
              <a:spcBef>
                <a:spcPts val="0"/>
              </a:spcBef>
              <a:spcAft>
                <a:spcPts val="0"/>
              </a:spcAft>
              <a:buNone/>
            </a:pPr>
            <a:r>
              <a:rPr lang="en-US" sz="100">
                <a:solidFill>
                  <a:schemeClr val="dk1"/>
                </a:solidFill>
                <a:latin typeface="Source Sans Pro"/>
                <a:ea typeface="Source Sans Pro"/>
                <a:cs typeface="Source Sans Pro"/>
                <a:sym typeface="Source Sans Pro"/>
              </a:rPr>
              <a:t>62.6</a:t>
            </a:r>
            <a:endParaRPr sz="100">
              <a:solidFill>
                <a:schemeClr val="dk1"/>
              </a:solidFill>
              <a:latin typeface="Source Sans Pro"/>
              <a:ea typeface="Source Sans Pro"/>
              <a:cs typeface="Source Sans Pro"/>
              <a:sym typeface="Source Sans Pro"/>
            </a:endParaRPr>
          </a:p>
          <a:p>
            <a:pPr indent="0" lvl="0" marL="9819" marR="6354" rtl="0" algn="ctr">
              <a:spcBef>
                <a:spcPts val="2"/>
              </a:spcBef>
              <a:spcAft>
                <a:spcPts val="0"/>
              </a:spcAft>
              <a:buNone/>
            </a:pPr>
            <a:r>
              <a:rPr lang="en-US" sz="100">
                <a:solidFill>
                  <a:schemeClr val="dk1"/>
                </a:solidFill>
                <a:latin typeface="Source Sans Pro"/>
                <a:ea typeface="Source Sans Pro"/>
                <a:cs typeface="Source Sans Pro"/>
                <a:sym typeface="Source Sans Pro"/>
              </a:rPr>
              <a:t>Modify and Sign  Final Decision  Letter</a:t>
            </a:r>
            <a:endParaRPr sz="100">
              <a:solidFill>
                <a:schemeClr val="dk1"/>
              </a:solidFill>
              <a:latin typeface="Source Sans Pro"/>
              <a:ea typeface="Source Sans Pro"/>
              <a:cs typeface="Source Sans Pro"/>
              <a:sym typeface="Source Sans Pro"/>
            </a:endParaRPr>
          </a:p>
        </p:txBody>
      </p:sp>
      <p:sp>
        <p:nvSpPr>
          <p:cNvPr id="955" name="Shape 955"/>
          <p:cNvSpPr/>
          <p:nvPr/>
        </p:nvSpPr>
        <p:spPr>
          <a:xfrm>
            <a:off x="6424448" y="2804429"/>
            <a:ext cx="33792" cy="0"/>
          </a:xfrm>
          <a:custGeom>
            <a:pathLst>
              <a:path extrusionOk="0" h="120000" w="74294">
                <a:moveTo>
                  <a:pt x="0" y="0"/>
                </a:moveTo>
                <a:lnTo>
                  <a:pt x="73825"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56" name="Shape 956"/>
          <p:cNvSpPr/>
          <p:nvPr/>
        </p:nvSpPr>
        <p:spPr>
          <a:xfrm>
            <a:off x="6456154" y="2800576"/>
            <a:ext cx="7798" cy="7798"/>
          </a:xfrm>
          <a:custGeom>
            <a:pathLst>
              <a:path extrusionOk="0" h="17144" w="17144">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57" name="Shape 957"/>
          <p:cNvSpPr/>
          <p:nvPr/>
        </p:nvSpPr>
        <p:spPr>
          <a:xfrm>
            <a:off x="6437608" y="2799175"/>
            <a:ext cx="13285" cy="10686"/>
          </a:xfrm>
          <a:custGeom>
            <a:pathLst>
              <a:path extrusionOk="0" h="23494" w="29209">
                <a:moveTo>
                  <a:pt x="0" y="23107"/>
                </a:moveTo>
                <a:lnTo>
                  <a:pt x="28781" y="23107"/>
                </a:lnTo>
                <a:lnTo>
                  <a:pt x="28781"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58" name="Shape 958"/>
          <p:cNvSpPr txBox="1"/>
          <p:nvPr/>
        </p:nvSpPr>
        <p:spPr>
          <a:xfrm>
            <a:off x="6350410" y="2782400"/>
            <a:ext cx="106285"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62.5 Agree with</a:t>
            </a:r>
            <a:endParaRPr sz="100">
              <a:solidFill>
                <a:schemeClr val="dk1"/>
              </a:solidFill>
              <a:latin typeface="Source Sans Pro"/>
              <a:ea typeface="Source Sans Pro"/>
              <a:cs typeface="Source Sans Pro"/>
              <a:sym typeface="Source Sans Pro"/>
            </a:endParaRPr>
          </a:p>
          <a:p>
            <a:pPr indent="-12130" lvl="0" marL="23970" marR="2310" rtl="0" algn="l">
              <a:spcBef>
                <a:spcPts val="0"/>
              </a:spcBef>
              <a:spcAft>
                <a:spcPts val="0"/>
              </a:spcAft>
              <a:buNone/>
            </a:pPr>
            <a:r>
              <a:rPr lang="en-US" sz="100">
                <a:solidFill>
                  <a:schemeClr val="dk1"/>
                </a:solidFill>
                <a:latin typeface="Source Sans Pro"/>
                <a:ea typeface="Source Sans Pro"/>
                <a:cs typeface="Source Sans Pro"/>
                <a:sym typeface="Source Sans Pro"/>
              </a:rPr>
              <a:t>the Decision Yes  Letter</a:t>
            </a:r>
            <a:endParaRPr sz="100">
              <a:solidFill>
                <a:schemeClr val="dk1"/>
              </a:solidFill>
              <a:latin typeface="Source Sans Pro"/>
              <a:ea typeface="Source Sans Pro"/>
              <a:cs typeface="Source Sans Pro"/>
              <a:sym typeface="Source Sans Pro"/>
            </a:endParaRPr>
          </a:p>
        </p:txBody>
      </p:sp>
      <p:sp>
        <p:nvSpPr>
          <p:cNvPr id="959" name="Shape 959"/>
          <p:cNvSpPr/>
          <p:nvPr/>
        </p:nvSpPr>
        <p:spPr>
          <a:xfrm>
            <a:off x="6542690" y="2804429"/>
            <a:ext cx="43612" cy="0"/>
          </a:xfrm>
          <a:custGeom>
            <a:pathLst>
              <a:path extrusionOk="0" h="120000" w="95884">
                <a:moveTo>
                  <a:pt x="0" y="0"/>
                </a:moveTo>
                <a:lnTo>
                  <a:pt x="9548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60" name="Shape 960"/>
          <p:cNvSpPr/>
          <p:nvPr/>
        </p:nvSpPr>
        <p:spPr>
          <a:xfrm>
            <a:off x="6584249" y="2800576"/>
            <a:ext cx="7798" cy="7798"/>
          </a:xfrm>
          <a:custGeom>
            <a:pathLst>
              <a:path extrusionOk="0" h="17144" w="17144">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61" name="Shape 961"/>
          <p:cNvSpPr/>
          <p:nvPr/>
        </p:nvSpPr>
        <p:spPr>
          <a:xfrm>
            <a:off x="6641224" y="2203369"/>
            <a:ext cx="0" cy="161738"/>
          </a:xfrm>
          <a:custGeom>
            <a:pathLst>
              <a:path extrusionOk="0" h="355600" w="120000">
                <a:moveTo>
                  <a:pt x="0" y="0"/>
                </a:moveTo>
                <a:lnTo>
                  <a:pt x="0" y="35545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62" name="Shape 962"/>
          <p:cNvSpPr/>
          <p:nvPr/>
        </p:nvSpPr>
        <p:spPr>
          <a:xfrm>
            <a:off x="6637371" y="2363170"/>
            <a:ext cx="7798" cy="7798"/>
          </a:xfrm>
          <a:custGeom>
            <a:pathLst>
              <a:path extrusionOk="0" h="17144" w="17144">
                <a:moveTo>
                  <a:pt x="0" y="0"/>
                </a:moveTo>
                <a:lnTo>
                  <a:pt x="8472" y="16945"/>
                </a:lnTo>
                <a:lnTo>
                  <a:pt x="15610" y="2671"/>
                </a:lnTo>
                <a:lnTo>
                  <a:pt x="5343"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63" name="Shape 963"/>
          <p:cNvSpPr/>
          <p:nvPr/>
        </p:nvSpPr>
        <p:spPr>
          <a:xfrm>
            <a:off x="6887560" y="2188260"/>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64" name="Shape 964"/>
          <p:cNvSpPr txBox="1"/>
          <p:nvPr/>
        </p:nvSpPr>
        <p:spPr>
          <a:xfrm>
            <a:off x="6887560" y="2188260"/>
            <a:ext cx="78848" cy="108888"/>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1150">
            <a:noAutofit/>
          </a:bodyPr>
          <a:lstStyle/>
          <a:p>
            <a:pPr indent="0" lvl="0" marL="0" marR="0" rtl="0" algn="l">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289" marR="0" rtl="0" algn="ctr">
              <a:spcBef>
                <a:spcPts val="0"/>
              </a:spcBef>
              <a:spcAft>
                <a:spcPts val="0"/>
              </a:spcAft>
              <a:buNone/>
            </a:pPr>
            <a:r>
              <a:rPr lang="en-US" sz="100">
                <a:solidFill>
                  <a:schemeClr val="dk1"/>
                </a:solidFill>
                <a:latin typeface="Source Sans Pro"/>
                <a:ea typeface="Source Sans Pro"/>
                <a:cs typeface="Source Sans Pro"/>
                <a:sym typeface="Source Sans Pro"/>
              </a:rPr>
              <a:t>69.9</a:t>
            </a:r>
            <a:endParaRPr sz="100">
              <a:solidFill>
                <a:schemeClr val="dk1"/>
              </a:solidFill>
              <a:latin typeface="Source Sans Pro"/>
              <a:ea typeface="Source Sans Pro"/>
              <a:cs typeface="Source Sans Pro"/>
              <a:sym typeface="Source Sans Pro"/>
            </a:endParaRPr>
          </a:p>
          <a:p>
            <a:pPr indent="0" lvl="0" marL="4043" marR="289" rtl="0" algn="ctr">
              <a:spcBef>
                <a:spcPts val="0"/>
              </a:spcBef>
              <a:spcAft>
                <a:spcPts val="0"/>
              </a:spcAft>
              <a:buNone/>
            </a:pPr>
            <a:r>
              <a:rPr lang="en-US" sz="100">
                <a:solidFill>
                  <a:schemeClr val="dk1"/>
                </a:solidFill>
                <a:latin typeface="Source Sans Pro"/>
                <a:ea typeface="Source Sans Pro"/>
                <a:cs typeface="Source Sans Pro"/>
                <a:sym typeface="Source Sans Pro"/>
              </a:rPr>
              <a:t>Modify information  that was over ruled  by the appeal</a:t>
            </a:r>
            <a:endParaRPr sz="100">
              <a:solidFill>
                <a:schemeClr val="dk1"/>
              </a:solidFill>
              <a:latin typeface="Source Sans Pro"/>
              <a:ea typeface="Source Sans Pro"/>
              <a:cs typeface="Source Sans Pro"/>
              <a:sym typeface="Source Sans Pro"/>
            </a:endParaRPr>
          </a:p>
        </p:txBody>
      </p:sp>
      <p:sp>
        <p:nvSpPr>
          <p:cNvPr id="965" name="Shape 965"/>
          <p:cNvSpPr/>
          <p:nvPr/>
        </p:nvSpPr>
        <p:spPr>
          <a:xfrm>
            <a:off x="7296150" y="2033890"/>
            <a:ext cx="78848" cy="59208"/>
          </a:xfrm>
          <a:custGeom>
            <a:pathLst>
              <a:path extrusionOk="0" h="130175" w="173355">
                <a:moveTo>
                  <a:pt x="86655" y="0"/>
                </a:moveTo>
                <a:lnTo>
                  <a:pt x="0" y="64991"/>
                </a:lnTo>
                <a:lnTo>
                  <a:pt x="86655" y="129983"/>
                </a:lnTo>
                <a:lnTo>
                  <a:pt x="173311" y="64991"/>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66" name="Shape 966"/>
          <p:cNvSpPr/>
          <p:nvPr/>
        </p:nvSpPr>
        <p:spPr>
          <a:xfrm>
            <a:off x="7296150" y="2033890"/>
            <a:ext cx="78848" cy="59208"/>
          </a:xfrm>
          <a:custGeom>
            <a:pathLst>
              <a:path extrusionOk="0" h="130175" w="173355">
                <a:moveTo>
                  <a:pt x="0" y="64991"/>
                </a:moveTo>
                <a:lnTo>
                  <a:pt x="86655" y="0"/>
                </a:lnTo>
                <a:lnTo>
                  <a:pt x="173311" y="64991"/>
                </a:lnTo>
                <a:lnTo>
                  <a:pt x="86655" y="129983"/>
                </a:lnTo>
                <a:lnTo>
                  <a:pt x="0"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67" name="Shape 967"/>
          <p:cNvSpPr txBox="1"/>
          <p:nvPr/>
        </p:nvSpPr>
        <p:spPr>
          <a:xfrm>
            <a:off x="7299899" y="2041246"/>
            <a:ext cx="71916"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2310" rtl="0" algn="ctr">
              <a:spcBef>
                <a:spcPts val="0"/>
              </a:spcBef>
              <a:spcAft>
                <a:spcPts val="0"/>
              </a:spcAft>
              <a:buNone/>
            </a:pPr>
            <a:r>
              <a:rPr lang="en-US" sz="100">
                <a:solidFill>
                  <a:schemeClr val="dk1"/>
                </a:solidFill>
                <a:latin typeface="Source Sans Pro"/>
                <a:ea typeface="Source Sans Pro"/>
                <a:cs typeface="Source Sans Pro"/>
                <a:sym typeface="Source Sans Pro"/>
              </a:rPr>
              <a:t>69 Applicant  Responds to the  Request</a:t>
            </a:r>
            <a:endParaRPr sz="100">
              <a:solidFill>
                <a:schemeClr val="dk1"/>
              </a:solidFill>
              <a:latin typeface="Source Sans Pro"/>
              <a:ea typeface="Source Sans Pro"/>
              <a:cs typeface="Source Sans Pro"/>
              <a:sym typeface="Source Sans Pro"/>
            </a:endParaRPr>
          </a:p>
        </p:txBody>
      </p:sp>
      <p:sp>
        <p:nvSpPr>
          <p:cNvPr id="968" name="Shape 968"/>
          <p:cNvSpPr/>
          <p:nvPr/>
        </p:nvSpPr>
        <p:spPr>
          <a:xfrm>
            <a:off x="7405851" y="1890029"/>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69" name="Shape 969"/>
          <p:cNvSpPr/>
          <p:nvPr/>
        </p:nvSpPr>
        <p:spPr>
          <a:xfrm>
            <a:off x="7405851" y="1890029"/>
            <a:ext cx="78848" cy="59208"/>
          </a:xfrm>
          <a:custGeom>
            <a:pathLst>
              <a:path extrusionOk="0" h="130175" w="173355">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70" name="Shape 970"/>
          <p:cNvSpPr txBox="1"/>
          <p:nvPr/>
        </p:nvSpPr>
        <p:spPr>
          <a:xfrm>
            <a:off x="7405851" y="1897363"/>
            <a:ext cx="78848"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30901" marR="0" rtl="0" algn="l">
              <a:spcBef>
                <a:spcPts val="0"/>
              </a:spcBef>
              <a:spcAft>
                <a:spcPts val="0"/>
              </a:spcAft>
              <a:buNone/>
            </a:pPr>
            <a:r>
              <a:rPr lang="en-US" sz="100">
                <a:solidFill>
                  <a:schemeClr val="dk1"/>
                </a:solidFill>
                <a:latin typeface="Source Sans Pro"/>
                <a:ea typeface="Source Sans Pro"/>
                <a:cs typeface="Source Sans Pro"/>
                <a:sym typeface="Source Sans Pro"/>
              </a:rPr>
              <a:t>69.3</a:t>
            </a:r>
            <a:endParaRPr sz="100">
              <a:solidFill>
                <a:schemeClr val="dk1"/>
              </a:solidFill>
              <a:latin typeface="Source Sans Pro"/>
              <a:ea typeface="Source Sans Pro"/>
              <a:cs typeface="Source Sans Pro"/>
              <a:sym typeface="Source Sans Pro"/>
            </a:endParaRPr>
          </a:p>
          <a:p>
            <a:pPr indent="-12130" lvl="0" marL="18194" marR="2310" rtl="0" algn="l">
              <a:spcBef>
                <a:spcPts val="0"/>
              </a:spcBef>
              <a:spcAft>
                <a:spcPts val="0"/>
              </a:spcAft>
              <a:buNone/>
            </a:pPr>
            <a:r>
              <a:rPr lang="en-US" sz="100">
                <a:solidFill>
                  <a:schemeClr val="dk1"/>
                </a:solidFill>
                <a:latin typeface="Source Sans Pro"/>
                <a:ea typeface="Source Sans Pro"/>
                <a:cs typeface="Source Sans Pro"/>
                <a:sym typeface="Source Sans Pro"/>
              </a:rPr>
              <a:t>Provide Additional  Information</a:t>
            </a:r>
            <a:endParaRPr sz="100">
              <a:solidFill>
                <a:schemeClr val="dk1"/>
              </a:solidFill>
              <a:latin typeface="Source Sans Pro"/>
              <a:ea typeface="Source Sans Pro"/>
              <a:cs typeface="Source Sans Pro"/>
              <a:sym typeface="Source Sans Pro"/>
            </a:endParaRPr>
          </a:p>
        </p:txBody>
      </p:sp>
      <p:sp>
        <p:nvSpPr>
          <p:cNvPr id="971" name="Shape 971"/>
          <p:cNvSpPr/>
          <p:nvPr/>
        </p:nvSpPr>
        <p:spPr>
          <a:xfrm>
            <a:off x="7335564" y="1919590"/>
            <a:ext cx="64695" cy="114372"/>
          </a:xfrm>
          <a:custGeom>
            <a:pathLst>
              <a:path extrusionOk="0" h="251459" w="142240">
                <a:moveTo>
                  <a:pt x="0" y="251301"/>
                </a:moveTo>
                <a:lnTo>
                  <a:pt x="0" y="0"/>
                </a:lnTo>
                <a:lnTo>
                  <a:pt x="141705"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72" name="Shape 972"/>
          <p:cNvSpPr/>
          <p:nvPr/>
        </p:nvSpPr>
        <p:spPr>
          <a:xfrm>
            <a:off x="7398144" y="1915736"/>
            <a:ext cx="7798" cy="7798"/>
          </a:xfrm>
          <a:custGeom>
            <a:pathLst>
              <a:path extrusionOk="0" h="17145" w="17144">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73" name="Shape 973"/>
          <p:cNvSpPr/>
          <p:nvPr/>
        </p:nvSpPr>
        <p:spPr>
          <a:xfrm>
            <a:off x="7484603" y="1919590"/>
            <a:ext cx="19928" cy="426296"/>
          </a:xfrm>
          <a:custGeom>
            <a:pathLst>
              <a:path extrusionOk="0" h="937260" w="43815">
                <a:moveTo>
                  <a:pt x="168" y="0"/>
                </a:moveTo>
                <a:lnTo>
                  <a:pt x="43496" y="0"/>
                </a:lnTo>
                <a:lnTo>
                  <a:pt x="43496" y="936843"/>
                </a:lnTo>
                <a:lnTo>
                  <a:pt x="0" y="93684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74" name="Shape 974"/>
          <p:cNvSpPr/>
          <p:nvPr/>
        </p:nvSpPr>
        <p:spPr>
          <a:xfrm>
            <a:off x="7478767" y="2341843"/>
            <a:ext cx="7798" cy="7798"/>
          </a:xfrm>
          <a:custGeom>
            <a:pathLst>
              <a:path extrusionOk="0" h="17144" w="17144">
                <a:moveTo>
                  <a:pt x="16945" y="0"/>
                </a:moveTo>
                <a:lnTo>
                  <a:pt x="0" y="8472"/>
                </a:lnTo>
                <a:lnTo>
                  <a:pt x="16945" y="16945"/>
                </a:lnTo>
                <a:lnTo>
                  <a:pt x="14274" y="11602"/>
                </a:lnTo>
                <a:lnTo>
                  <a:pt x="14274" y="5343"/>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75" name="Shape 975"/>
          <p:cNvSpPr/>
          <p:nvPr/>
        </p:nvSpPr>
        <p:spPr>
          <a:xfrm>
            <a:off x="7128970" y="2032905"/>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76" name="Shape 976"/>
          <p:cNvSpPr/>
          <p:nvPr/>
        </p:nvSpPr>
        <p:spPr>
          <a:xfrm>
            <a:off x="7128970" y="2032905"/>
            <a:ext cx="78848" cy="59208"/>
          </a:xfrm>
          <a:custGeom>
            <a:pathLst>
              <a:path extrusionOk="0" h="130175" w="173355">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77" name="Shape 977"/>
          <p:cNvSpPr txBox="1"/>
          <p:nvPr/>
        </p:nvSpPr>
        <p:spPr>
          <a:xfrm>
            <a:off x="7126237" y="2045516"/>
            <a:ext cx="142965"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69.5 Applicant Files Appeal</a:t>
            </a:r>
            <a:endParaRPr sz="100">
              <a:solidFill>
                <a:schemeClr val="dk1"/>
              </a:solidFill>
              <a:latin typeface="Source Sans Pro"/>
              <a:ea typeface="Source Sans Pro"/>
              <a:cs typeface="Source Sans Pro"/>
              <a:sym typeface="Source Sans Pro"/>
            </a:endParaRPr>
          </a:p>
        </p:txBody>
      </p:sp>
      <p:sp>
        <p:nvSpPr>
          <p:cNvPr id="978" name="Shape 978"/>
          <p:cNvSpPr txBox="1"/>
          <p:nvPr/>
        </p:nvSpPr>
        <p:spPr>
          <a:xfrm>
            <a:off x="7144487" y="2056026"/>
            <a:ext cx="48522"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an Appeal</a:t>
            </a:r>
            <a:endParaRPr sz="100">
              <a:solidFill>
                <a:schemeClr val="dk1"/>
              </a:solidFill>
              <a:latin typeface="Source Sans Pro"/>
              <a:ea typeface="Source Sans Pro"/>
              <a:cs typeface="Source Sans Pro"/>
              <a:sym typeface="Source Sans Pro"/>
            </a:endParaRPr>
          </a:p>
        </p:txBody>
      </p:sp>
      <p:sp>
        <p:nvSpPr>
          <p:cNvPr id="979" name="Shape 979"/>
          <p:cNvSpPr/>
          <p:nvPr/>
        </p:nvSpPr>
        <p:spPr>
          <a:xfrm>
            <a:off x="7129955" y="2183662"/>
            <a:ext cx="78848" cy="59208"/>
          </a:xfrm>
          <a:custGeom>
            <a:pathLst>
              <a:path extrusionOk="0" h="130175" w="173355">
                <a:moveTo>
                  <a:pt x="86655" y="0"/>
                </a:moveTo>
                <a:lnTo>
                  <a:pt x="0" y="64991"/>
                </a:lnTo>
                <a:lnTo>
                  <a:pt x="86655" y="129983"/>
                </a:lnTo>
                <a:lnTo>
                  <a:pt x="173311" y="64991"/>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80" name="Shape 980"/>
          <p:cNvSpPr/>
          <p:nvPr/>
        </p:nvSpPr>
        <p:spPr>
          <a:xfrm>
            <a:off x="7129955" y="2183662"/>
            <a:ext cx="78848" cy="59208"/>
          </a:xfrm>
          <a:custGeom>
            <a:pathLst>
              <a:path extrusionOk="0" h="130175" w="173355">
                <a:moveTo>
                  <a:pt x="0" y="64991"/>
                </a:moveTo>
                <a:lnTo>
                  <a:pt x="86655" y="0"/>
                </a:lnTo>
                <a:lnTo>
                  <a:pt x="173311" y="64991"/>
                </a:lnTo>
                <a:lnTo>
                  <a:pt x="86655" y="129983"/>
                </a:lnTo>
                <a:lnTo>
                  <a:pt x="0"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81" name="Shape 981"/>
          <p:cNvSpPr txBox="1"/>
          <p:nvPr/>
        </p:nvSpPr>
        <p:spPr>
          <a:xfrm>
            <a:off x="7133518" y="2196306"/>
            <a:ext cx="72493"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US" sz="100">
                <a:solidFill>
                  <a:schemeClr val="dk1"/>
                </a:solidFill>
                <a:latin typeface="Source Sans Pro"/>
                <a:ea typeface="Source Sans Pro"/>
                <a:cs typeface="Source Sans Pro"/>
                <a:sym typeface="Source Sans Pro"/>
              </a:rPr>
              <a:t>69.7</a:t>
            </a:r>
            <a:endParaRPr sz="100">
              <a:solidFill>
                <a:schemeClr val="dk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None/>
            </a:pPr>
            <a:r>
              <a:rPr lang="en-US" sz="100">
                <a:solidFill>
                  <a:schemeClr val="dk1"/>
                </a:solidFill>
                <a:latin typeface="Source Sans Pro"/>
                <a:ea typeface="Source Sans Pro"/>
                <a:cs typeface="Source Sans Pro"/>
                <a:sym typeface="Source Sans Pro"/>
              </a:rPr>
              <a:t>Appeal Outcome</a:t>
            </a:r>
            <a:endParaRPr sz="100">
              <a:solidFill>
                <a:schemeClr val="dk1"/>
              </a:solidFill>
              <a:latin typeface="Source Sans Pro"/>
              <a:ea typeface="Source Sans Pro"/>
              <a:cs typeface="Source Sans Pro"/>
              <a:sym typeface="Source Sans Pro"/>
            </a:endParaRPr>
          </a:p>
        </p:txBody>
      </p:sp>
      <p:sp>
        <p:nvSpPr>
          <p:cNvPr id="982" name="Shape 982"/>
          <p:cNvSpPr/>
          <p:nvPr/>
        </p:nvSpPr>
        <p:spPr>
          <a:xfrm>
            <a:off x="7168383" y="2092025"/>
            <a:ext cx="1155" cy="86068"/>
          </a:xfrm>
          <a:custGeom>
            <a:pathLst>
              <a:path extrusionOk="0" h="189230" w="2540">
                <a:moveTo>
                  <a:pt x="0" y="0"/>
                </a:moveTo>
                <a:lnTo>
                  <a:pt x="0" y="43327"/>
                </a:lnTo>
                <a:lnTo>
                  <a:pt x="2166" y="43327"/>
                </a:lnTo>
                <a:lnTo>
                  <a:pt x="2166" y="188644"/>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83" name="Shape 983"/>
          <p:cNvSpPr/>
          <p:nvPr/>
        </p:nvSpPr>
        <p:spPr>
          <a:xfrm>
            <a:off x="7165515" y="2175955"/>
            <a:ext cx="7798" cy="7798"/>
          </a:xfrm>
          <a:custGeom>
            <a:pathLst>
              <a:path extrusionOk="0" h="17144" w="17144">
                <a:moveTo>
                  <a:pt x="0" y="0"/>
                </a:moveTo>
                <a:lnTo>
                  <a:pt x="8472" y="16945"/>
                </a:lnTo>
                <a:lnTo>
                  <a:pt x="15610" y="2671"/>
                </a:lnTo>
                <a:lnTo>
                  <a:pt x="5343"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84" name="Shape 984"/>
          <p:cNvSpPr/>
          <p:nvPr/>
        </p:nvSpPr>
        <p:spPr>
          <a:xfrm>
            <a:off x="6803806" y="2213223"/>
            <a:ext cx="326365" cy="90400"/>
          </a:xfrm>
          <a:custGeom>
            <a:pathLst>
              <a:path extrusionOk="0" h="198755" w="717550">
                <a:moveTo>
                  <a:pt x="717075" y="0"/>
                </a:moveTo>
                <a:lnTo>
                  <a:pt x="673747" y="0"/>
                </a:lnTo>
                <a:lnTo>
                  <a:pt x="673747" y="167895"/>
                </a:lnTo>
                <a:lnTo>
                  <a:pt x="0" y="167895"/>
                </a:lnTo>
                <a:lnTo>
                  <a:pt x="0" y="19839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85" name="Shape 985"/>
          <p:cNvSpPr/>
          <p:nvPr/>
        </p:nvSpPr>
        <p:spPr>
          <a:xfrm>
            <a:off x="6799952" y="2301586"/>
            <a:ext cx="7798" cy="7798"/>
          </a:xfrm>
          <a:custGeom>
            <a:pathLst>
              <a:path extrusionOk="0" h="17144" w="17144">
                <a:moveTo>
                  <a:pt x="0" y="0"/>
                </a:moveTo>
                <a:lnTo>
                  <a:pt x="8472" y="16945"/>
                </a:lnTo>
                <a:lnTo>
                  <a:pt x="15610" y="2671"/>
                </a:lnTo>
                <a:lnTo>
                  <a:pt x="5343"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86" name="Shape 986"/>
          <p:cNvSpPr txBox="1"/>
          <p:nvPr/>
        </p:nvSpPr>
        <p:spPr>
          <a:xfrm>
            <a:off x="6969064" y="2277958"/>
            <a:ext cx="53142"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Win Appeal</a:t>
            </a:r>
            <a:endParaRPr sz="100">
              <a:solidFill>
                <a:schemeClr val="dk1"/>
              </a:solidFill>
              <a:latin typeface="Source Sans Pro"/>
              <a:ea typeface="Source Sans Pro"/>
              <a:cs typeface="Source Sans Pro"/>
              <a:sym typeface="Source Sans Pro"/>
            </a:endParaRPr>
          </a:p>
        </p:txBody>
      </p:sp>
      <p:sp>
        <p:nvSpPr>
          <p:cNvPr id="987" name="Shape 987"/>
          <p:cNvSpPr/>
          <p:nvPr/>
        </p:nvSpPr>
        <p:spPr>
          <a:xfrm>
            <a:off x="1792101" y="1976740"/>
            <a:ext cx="78848" cy="59208"/>
          </a:xfrm>
          <a:custGeom>
            <a:pathLst>
              <a:path extrusionOk="0" h="130175" w="173354">
                <a:moveTo>
                  <a:pt x="86655" y="0"/>
                </a:moveTo>
                <a:lnTo>
                  <a:pt x="0" y="64991"/>
                </a:lnTo>
                <a:lnTo>
                  <a:pt x="86655" y="129983"/>
                </a:lnTo>
                <a:lnTo>
                  <a:pt x="173311" y="64991"/>
                </a:lnTo>
                <a:lnTo>
                  <a:pt x="86655" y="0"/>
                </a:lnTo>
                <a:close/>
              </a:path>
            </a:pathLst>
          </a:custGeom>
          <a:solidFill>
            <a:srgbClr val="CF79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88" name="Shape 988"/>
          <p:cNvSpPr/>
          <p:nvPr/>
        </p:nvSpPr>
        <p:spPr>
          <a:xfrm>
            <a:off x="1792101" y="1976740"/>
            <a:ext cx="78848" cy="59208"/>
          </a:xfrm>
          <a:custGeom>
            <a:pathLst>
              <a:path extrusionOk="0" h="130175" w="173354">
                <a:moveTo>
                  <a:pt x="0" y="64991"/>
                </a:moveTo>
                <a:lnTo>
                  <a:pt x="86655" y="0"/>
                </a:lnTo>
                <a:lnTo>
                  <a:pt x="173311" y="64991"/>
                </a:lnTo>
                <a:lnTo>
                  <a:pt x="86655" y="129983"/>
                </a:lnTo>
                <a:lnTo>
                  <a:pt x="0"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89" name="Shape 989"/>
          <p:cNvSpPr txBox="1"/>
          <p:nvPr/>
        </p:nvSpPr>
        <p:spPr>
          <a:xfrm>
            <a:off x="1810412" y="1994606"/>
            <a:ext cx="42456"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Protest?</a:t>
            </a:r>
            <a:endParaRPr sz="100">
              <a:solidFill>
                <a:schemeClr val="dk1"/>
              </a:solidFill>
              <a:latin typeface="Source Sans Pro"/>
              <a:ea typeface="Source Sans Pro"/>
              <a:cs typeface="Source Sans Pro"/>
              <a:sym typeface="Source Sans Pro"/>
            </a:endParaRPr>
          </a:p>
        </p:txBody>
      </p:sp>
      <p:sp>
        <p:nvSpPr>
          <p:cNvPr id="990" name="Shape 990"/>
          <p:cNvSpPr/>
          <p:nvPr/>
        </p:nvSpPr>
        <p:spPr>
          <a:xfrm>
            <a:off x="2019957" y="2351609"/>
            <a:ext cx="0" cy="43612"/>
          </a:xfrm>
          <a:custGeom>
            <a:pathLst>
              <a:path extrusionOk="0" h="95884" w="120000">
                <a:moveTo>
                  <a:pt x="0" y="95513"/>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91" name="Shape 991"/>
          <p:cNvSpPr/>
          <p:nvPr/>
        </p:nvSpPr>
        <p:spPr>
          <a:xfrm>
            <a:off x="2016103" y="2345785"/>
            <a:ext cx="7798" cy="7798"/>
          </a:xfrm>
          <a:custGeom>
            <a:pathLst>
              <a:path extrusionOk="0" h="17144" w="17145">
                <a:moveTo>
                  <a:pt x="8472" y="0"/>
                </a:moveTo>
                <a:lnTo>
                  <a:pt x="0" y="16945"/>
                </a:lnTo>
                <a:lnTo>
                  <a:pt x="5343" y="14274"/>
                </a:lnTo>
                <a:lnTo>
                  <a:pt x="15610" y="14274"/>
                </a:lnTo>
                <a:lnTo>
                  <a:pt x="8472" y="0"/>
                </a:lnTo>
                <a:close/>
              </a:path>
              <a:path extrusionOk="0" h="17144"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92" name="Shape 992"/>
          <p:cNvSpPr/>
          <p:nvPr/>
        </p:nvSpPr>
        <p:spPr>
          <a:xfrm>
            <a:off x="1792101" y="1865013"/>
            <a:ext cx="78848" cy="29748"/>
          </a:xfrm>
          <a:custGeom>
            <a:pathLst>
              <a:path extrusionOk="0" h="65404" w="173354">
                <a:moveTo>
                  <a:pt x="140815" y="0"/>
                </a:moveTo>
                <a:lnTo>
                  <a:pt x="32495" y="0"/>
                </a:lnTo>
                <a:lnTo>
                  <a:pt x="19842" y="2552"/>
                </a:lnTo>
                <a:lnTo>
                  <a:pt x="9514" y="9514"/>
                </a:lnTo>
                <a:lnTo>
                  <a:pt x="2552" y="19842"/>
                </a:lnTo>
                <a:lnTo>
                  <a:pt x="0" y="32495"/>
                </a:lnTo>
                <a:lnTo>
                  <a:pt x="2552" y="45148"/>
                </a:lnTo>
                <a:lnTo>
                  <a:pt x="9514" y="55477"/>
                </a:lnTo>
                <a:lnTo>
                  <a:pt x="19842" y="62439"/>
                </a:lnTo>
                <a:lnTo>
                  <a:pt x="32495" y="64991"/>
                </a:lnTo>
                <a:lnTo>
                  <a:pt x="140815" y="64991"/>
                </a:lnTo>
                <a:lnTo>
                  <a:pt x="153458" y="62439"/>
                </a:lnTo>
                <a:lnTo>
                  <a:pt x="163788" y="55477"/>
                </a:lnTo>
                <a:lnTo>
                  <a:pt x="170755" y="45148"/>
                </a:lnTo>
                <a:lnTo>
                  <a:pt x="173311" y="32495"/>
                </a:lnTo>
                <a:lnTo>
                  <a:pt x="170755" y="19842"/>
                </a:lnTo>
                <a:lnTo>
                  <a:pt x="163788" y="9514"/>
                </a:lnTo>
                <a:lnTo>
                  <a:pt x="153458" y="2552"/>
                </a:lnTo>
                <a:lnTo>
                  <a:pt x="140815" y="0"/>
                </a:lnTo>
                <a:close/>
              </a:path>
            </a:pathLst>
          </a:custGeom>
          <a:solidFill>
            <a:srgbClr val="FF3D3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93" name="Shape 993"/>
          <p:cNvSpPr/>
          <p:nvPr/>
        </p:nvSpPr>
        <p:spPr>
          <a:xfrm>
            <a:off x="1792101" y="1865013"/>
            <a:ext cx="78848" cy="29748"/>
          </a:xfrm>
          <a:custGeom>
            <a:pathLst>
              <a:path extrusionOk="0" h="65404" w="173354">
                <a:moveTo>
                  <a:pt x="32495" y="64991"/>
                </a:moveTo>
                <a:lnTo>
                  <a:pt x="140815" y="64991"/>
                </a:lnTo>
                <a:lnTo>
                  <a:pt x="153458" y="62439"/>
                </a:lnTo>
                <a:lnTo>
                  <a:pt x="163788" y="55477"/>
                </a:lnTo>
                <a:lnTo>
                  <a:pt x="170755" y="45148"/>
                </a:lnTo>
                <a:lnTo>
                  <a:pt x="173311" y="32495"/>
                </a:lnTo>
                <a:lnTo>
                  <a:pt x="170755" y="19842"/>
                </a:lnTo>
                <a:lnTo>
                  <a:pt x="163788" y="9514"/>
                </a:lnTo>
                <a:lnTo>
                  <a:pt x="153458" y="2552"/>
                </a:lnTo>
                <a:lnTo>
                  <a:pt x="140815" y="0"/>
                </a:lnTo>
                <a:lnTo>
                  <a:pt x="32495" y="0"/>
                </a:lnTo>
                <a:lnTo>
                  <a:pt x="19842" y="2552"/>
                </a:lnTo>
                <a:lnTo>
                  <a:pt x="9514" y="9514"/>
                </a:lnTo>
                <a:lnTo>
                  <a:pt x="2552" y="19842"/>
                </a:lnTo>
                <a:lnTo>
                  <a:pt x="0" y="32495"/>
                </a:lnTo>
                <a:lnTo>
                  <a:pt x="2552" y="45148"/>
                </a:lnTo>
                <a:lnTo>
                  <a:pt x="9514" y="55477"/>
                </a:lnTo>
                <a:lnTo>
                  <a:pt x="19842" y="62439"/>
                </a:lnTo>
                <a:lnTo>
                  <a:pt x="32495" y="6499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94" name="Shape 994"/>
          <p:cNvSpPr txBox="1"/>
          <p:nvPr/>
        </p:nvSpPr>
        <p:spPr>
          <a:xfrm>
            <a:off x="1805397" y="1862822"/>
            <a:ext cx="52565" cy="769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888"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19. Close  Application</a:t>
            </a:r>
            <a:endParaRPr sz="100">
              <a:solidFill>
                <a:schemeClr val="dk1"/>
              </a:solidFill>
              <a:latin typeface="Source Sans Pro"/>
              <a:ea typeface="Source Sans Pro"/>
              <a:cs typeface="Source Sans Pro"/>
              <a:sym typeface="Source Sans Pro"/>
            </a:endParaRPr>
          </a:p>
        </p:txBody>
      </p:sp>
      <p:sp>
        <p:nvSpPr>
          <p:cNvPr id="995" name="Shape 995"/>
          <p:cNvSpPr/>
          <p:nvPr/>
        </p:nvSpPr>
        <p:spPr>
          <a:xfrm>
            <a:off x="1831515" y="1900408"/>
            <a:ext cx="0" cy="76537"/>
          </a:xfrm>
          <a:custGeom>
            <a:pathLst>
              <a:path extrusionOk="0" h="168275" w="120000">
                <a:moveTo>
                  <a:pt x="0" y="167823"/>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96" name="Shape 996"/>
          <p:cNvSpPr/>
          <p:nvPr/>
        </p:nvSpPr>
        <p:spPr>
          <a:xfrm>
            <a:off x="1827650" y="1894573"/>
            <a:ext cx="7798" cy="7798"/>
          </a:xfrm>
          <a:custGeom>
            <a:pathLst>
              <a:path extrusionOk="0" h="17145" w="17145">
                <a:moveTo>
                  <a:pt x="8497" y="0"/>
                </a:moveTo>
                <a:lnTo>
                  <a:pt x="0" y="16945"/>
                </a:lnTo>
                <a:lnTo>
                  <a:pt x="5343" y="14274"/>
                </a:lnTo>
                <a:lnTo>
                  <a:pt x="15634" y="14274"/>
                </a:lnTo>
                <a:lnTo>
                  <a:pt x="8497" y="0"/>
                </a:lnTo>
                <a:close/>
              </a:path>
              <a:path extrusionOk="0" h="17145" w="17145">
                <a:moveTo>
                  <a:pt x="15634" y="14274"/>
                </a:moveTo>
                <a:lnTo>
                  <a:pt x="11626" y="14274"/>
                </a:lnTo>
                <a:lnTo>
                  <a:pt x="16970" y="16945"/>
                </a:lnTo>
                <a:lnTo>
                  <a:pt x="15634"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97" name="Shape 997"/>
          <p:cNvSpPr/>
          <p:nvPr/>
        </p:nvSpPr>
        <p:spPr>
          <a:xfrm>
            <a:off x="1826359" y="1930407"/>
            <a:ext cx="10397" cy="10686"/>
          </a:xfrm>
          <a:custGeom>
            <a:pathLst>
              <a:path extrusionOk="0" h="23495" w="22860">
                <a:moveTo>
                  <a:pt x="0" y="23107"/>
                </a:moveTo>
                <a:lnTo>
                  <a:pt x="22660" y="23107"/>
                </a:lnTo>
                <a:lnTo>
                  <a:pt x="2266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998" name="Shape 998"/>
          <p:cNvSpPr txBox="1"/>
          <p:nvPr/>
        </p:nvSpPr>
        <p:spPr>
          <a:xfrm>
            <a:off x="1820670" y="1923946"/>
            <a:ext cx="21950" cy="307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No</a:t>
            </a:r>
            <a:endParaRPr sz="100">
              <a:solidFill>
                <a:schemeClr val="dk1"/>
              </a:solidFill>
              <a:latin typeface="Source Sans Pro"/>
              <a:ea typeface="Source Sans Pro"/>
              <a:cs typeface="Source Sans Pro"/>
              <a:sym typeface="Source Sans Pro"/>
            </a:endParaRPr>
          </a:p>
        </p:txBody>
      </p:sp>
      <p:sp>
        <p:nvSpPr>
          <p:cNvPr id="999" name="Shape 999"/>
          <p:cNvSpPr/>
          <p:nvPr/>
        </p:nvSpPr>
        <p:spPr>
          <a:xfrm>
            <a:off x="1876753" y="1879793"/>
            <a:ext cx="143254" cy="406946"/>
          </a:xfrm>
          <a:custGeom>
            <a:pathLst>
              <a:path extrusionOk="0" h="894715" w="314960">
                <a:moveTo>
                  <a:pt x="314848" y="894550"/>
                </a:moveTo>
                <a:lnTo>
                  <a:pt x="314848" y="0"/>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00" name="Shape 1000"/>
          <p:cNvSpPr/>
          <p:nvPr/>
        </p:nvSpPr>
        <p:spPr>
          <a:xfrm>
            <a:off x="1870929" y="1875939"/>
            <a:ext cx="7798" cy="7798"/>
          </a:xfrm>
          <a:custGeom>
            <a:pathLst>
              <a:path extrusionOk="0" h="17145" w="17145">
                <a:moveTo>
                  <a:pt x="16945" y="0"/>
                </a:moveTo>
                <a:lnTo>
                  <a:pt x="0" y="8472"/>
                </a:lnTo>
                <a:lnTo>
                  <a:pt x="16945" y="16945"/>
                </a:lnTo>
                <a:lnTo>
                  <a:pt x="14274" y="11602"/>
                </a:lnTo>
                <a:lnTo>
                  <a:pt x="14274" y="5343"/>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01" name="Shape 1001"/>
          <p:cNvSpPr/>
          <p:nvPr/>
        </p:nvSpPr>
        <p:spPr>
          <a:xfrm>
            <a:off x="2011472" y="2262227"/>
            <a:ext cx="17040" cy="10686"/>
          </a:xfrm>
          <a:custGeom>
            <a:pathLst>
              <a:path extrusionOk="0" h="23494" w="37464">
                <a:moveTo>
                  <a:pt x="0" y="23107"/>
                </a:moveTo>
                <a:lnTo>
                  <a:pt x="37300" y="23107"/>
                </a:lnTo>
                <a:lnTo>
                  <a:pt x="37300"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02" name="Shape 1002"/>
          <p:cNvSpPr txBox="1"/>
          <p:nvPr/>
        </p:nvSpPr>
        <p:spPr>
          <a:xfrm>
            <a:off x="2005772" y="2255832"/>
            <a:ext cx="28304"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Loss</a:t>
            </a:r>
            <a:endParaRPr sz="100">
              <a:solidFill>
                <a:schemeClr val="dk1"/>
              </a:solidFill>
              <a:latin typeface="Source Sans Pro"/>
              <a:ea typeface="Source Sans Pro"/>
              <a:cs typeface="Source Sans Pro"/>
              <a:sym typeface="Source Sans Pro"/>
            </a:endParaRPr>
          </a:p>
        </p:txBody>
      </p:sp>
      <p:sp>
        <p:nvSpPr>
          <p:cNvPr id="1003" name="Shape 1003"/>
          <p:cNvSpPr/>
          <p:nvPr/>
        </p:nvSpPr>
        <p:spPr>
          <a:xfrm>
            <a:off x="1753229" y="2857414"/>
            <a:ext cx="138797" cy="118926"/>
          </a:xfrm>
          <a:prstGeom prst="rect">
            <a:avLst/>
          </a:prstGeom>
          <a:blipFill rotWithShape="1">
            <a:blip r:embed="rId4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04" name="Shape 1004"/>
          <p:cNvSpPr txBox="1"/>
          <p:nvPr/>
        </p:nvSpPr>
        <p:spPr>
          <a:xfrm>
            <a:off x="1754739" y="2870884"/>
            <a:ext cx="77403"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3177"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Modify/Update/  Sign Denial Letter</a:t>
            </a:r>
            <a:endParaRPr sz="100">
              <a:solidFill>
                <a:schemeClr val="dk1"/>
              </a:solidFill>
              <a:latin typeface="Source Sans Pro"/>
              <a:ea typeface="Source Sans Pro"/>
              <a:cs typeface="Source Sans Pro"/>
              <a:sym typeface="Source Sans Pro"/>
            </a:endParaRPr>
          </a:p>
        </p:txBody>
      </p:sp>
      <p:sp>
        <p:nvSpPr>
          <p:cNvPr id="1005" name="Shape 1005"/>
          <p:cNvSpPr/>
          <p:nvPr/>
        </p:nvSpPr>
        <p:spPr>
          <a:xfrm>
            <a:off x="3143250" y="3168482"/>
            <a:ext cx="78848" cy="59208"/>
          </a:xfrm>
          <a:custGeom>
            <a:pathLst>
              <a:path extrusionOk="0" h="130175" w="173354">
                <a:moveTo>
                  <a:pt x="173311" y="0"/>
                </a:moveTo>
                <a:lnTo>
                  <a:pt x="0" y="0"/>
                </a:lnTo>
                <a:lnTo>
                  <a:pt x="0" y="115540"/>
                </a:lnTo>
                <a:lnTo>
                  <a:pt x="20763" y="126372"/>
                </a:lnTo>
                <a:lnTo>
                  <a:pt x="43327" y="129983"/>
                </a:lnTo>
                <a:lnTo>
                  <a:pt x="65892" y="126372"/>
                </a:lnTo>
                <a:lnTo>
                  <a:pt x="107419" y="104708"/>
                </a:lnTo>
                <a:lnTo>
                  <a:pt x="129983" y="101098"/>
                </a:lnTo>
                <a:lnTo>
                  <a:pt x="173311" y="101098"/>
                </a:lnTo>
                <a:lnTo>
                  <a:pt x="173311" y="0"/>
                </a:lnTo>
                <a:close/>
              </a:path>
              <a:path extrusionOk="0" h="130175" w="173354">
                <a:moveTo>
                  <a:pt x="173311" y="101098"/>
                </a:moveTo>
                <a:lnTo>
                  <a:pt x="129983" y="101098"/>
                </a:lnTo>
                <a:lnTo>
                  <a:pt x="152547" y="104708"/>
                </a:lnTo>
                <a:lnTo>
                  <a:pt x="173311" y="115540"/>
                </a:lnTo>
                <a:lnTo>
                  <a:pt x="173311" y="101098"/>
                </a:lnTo>
                <a:close/>
              </a:path>
            </a:pathLst>
          </a:custGeom>
          <a:solidFill>
            <a:srgbClr val="F4954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06" name="Shape 1006"/>
          <p:cNvSpPr/>
          <p:nvPr/>
        </p:nvSpPr>
        <p:spPr>
          <a:xfrm>
            <a:off x="3143250" y="3168482"/>
            <a:ext cx="78848" cy="59208"/>
          </a:xfrm>
          <a:custGeom>
            <a:pathLst>
              <a:path extrusionOk="0" h="130175" w="173354">
                <a:moveTo>
                  <a:pt x="0" y="115540"/>
                </a:moveTo>
                <a:lnTo>
                  <a:pt x="0" y="0"/>
                </a:lnTo>
                <a:lnTo>
                  <a:pt x="173311" y="0"/>
                </a:lnTo>
                <a:lnTo>
                  <a:pt x="173311" y="115540"/>
                </a:lnTo>
                <a:lnTo>
                  <a:pt x="152547" y="104708"/>
                </a:lnTo>
                <a:lnTo>
                  <a:pt x="129983" y="101098"/>
                </a:lnTo>
                <a:lnTo>
                  <a:pt x="107419" y="104708"/>
                </a:lnTo>
                <a:lnTo>
                  <a:pt x="86655" y="115540"/>
                </a:lnTo>
                <a:lnTo>
                  <a:pt x="65892" y="126372"/>
                </a:lnTo>
                <a:lnTo>
                  <a:pt x="43327" y="129983"/>
                </a:lnTo>
                <a:lnTo>
                  <a:pt x="20763" y="126372"/>
                </a:lnTo>
                <a:lnTo>
                  <a:pt x="0" y="11554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07" name="Shape 1007"/>
          <p:cNvSpPr txBox="1"/>
          <p:nvPr/>
        </p:nvSpPr>
        <p:spPr>
          <a:xfrm>
            <a:off x="3141743" y="3164276"/>
            <a:ext cx="82025" cy="1231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289" lvl="0" marL="5776" marR="2310" rtl="0" algn="ctr">
              <a:spcBef>
                <a:spcPts val="0"/>
              </a:spcBef>
              <a:spcAft>
                <a:spcPts val="0"/>
              </a:spcAft>
              <a:buNone/>
            </a:pPr>
            <a:r>
              <a:rPr lang="en-US" sz="100">
                <a:solidFill>
                  <a:schemeClr val="dk1"/>
                </a:solidFill>
                <a:latin typeface="Source Sans Pro"/>
                <a:ea typeface="Source Sans Pro"/>
                <a:cs typeface="Source Sans Pro"/>
                <a:sym typeface="Source Sans Pro"/>
              </a:rPr>
              <a:t>Notify Authorized  Officer the Permit  Administrator  Suggests Rejection</a:t>
            </a:r>
            <a:endParaRPr sz="100">
              <a:solidFill>
                <a:schemeClr val="dk1"/>
              </a:solidFill>
              <a:latin typeface="Source Sans Pro"/>
              <a:ea typeface="Source Sans Pro"/>
              <a:cs typeface="Source Sans Pro"/>
              <a:sym typeface="Source Sans Pro"/>
            </a:endParaRPr>
          </a:p>
        </p:txBody>
      </p:sp>
      <p:sp>
        <p:nvSpPr>
          <p:cNvPr id="1008" name="Shape 1008"/>
          <p:cNvSpPr txBox="1"/>
          <p:nvPr/>
        </p:nvSpPr>
        <p:spPr>
          <a:xfrm>
            <a:off x="1620892" y="3100712"/>
            <a:ext cx="78848" cy="107722"/>
          </a:xfrm>
          <a:prstGeom prst="rect">
            <a:avLst/>
          </a:prstGeom>
          <a:solidFill>
            <a:srgbClr val="A3A3A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865" lvl="0" marL="15595" marR="11263" rtl="0" algn="l">
              <a:spcBef>
                <a:spcPts val="0"/>
              </a:spcBef>
              <a:spcAft>
                <a:spcPts val="0"/>
              </a:spcAft>
              <a:buNone/>
            </a:pPr>
            <a:r>
              <a:rPr lang="en-US" sz="100">
                <a:solidFill>
                  <a:schemeClr val="dk1"/>
                </a:solidFill>
                <a:latin typeface="Source Sans Pro"/>
                <a:ea typeface="Source Sans Pro"/>
                <a:cs typeface="Source Sans Pro"/>
                <a:sym typeface="Source Sans Pro"/>
              </a:rPr>
              <a:t>62. Generate  Denial Letter</a:t>
            </a:r>
            <a:endParaRPr sz="100">
              <a:solidFill>
                <a:schemeClr val="dk1"/>
              </a:solidFill>
              <a:latin typeface="Source Sans Pro"/>
              <a:ea typeface="Source Sans Pro"/>
              <a:cs typeface="Source Sans Pro"/>
              <a:sym typeface="Source Sans Pro"/>
            </a:endParaRPr>
          </a:p>
        </p:txBody>
      </p:sp>
      <p:sp>
        <p:nvSpPr>
          <p:cNvPr id="1009" name="Shape 1009"/>
          <p:cNvSpPr/>
          <p:nvPr/>
        </p:nvSpPr>
        <p:spPr>
          <a:xfrm>
            <a:off x="1660306" y="3159833"/>
            <a:ext cx="0" cy="60363"/>
          </a:xfrm>
          <a:custGeom>
            <a:pathLst>
              <a:path extrusionOk="0" h="132714" w="120000">
                <a:moveTo>
                  <a:pt x="0" y="0"/>
                </a:moveTo>
                <a:lnTo>
                  <a:pt x="0" y="132125"/>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10" name="Shape 1010"/>
          <p:cNvSpPr/>
          <p:nvPr/>
        </p:nvSpPr>
        <p:spPr>
          <a:xfrm>
            <a:off x="1656452" y="3218055"/>
            <a:ext cx="7798" cy="7798"/>
          </a:xfrm>
          <a:custGeom>
            <a:pathLst>
              <a:path extrusionOk="0" h="17145" w="17145">
                <a:moveTo>
                  <a:pt x="0" y="0"/>
                </a:moveTo>
                <a:lnTo>
                  <a:pt x="8472" y="16945"/>
                </a:lnTo>
                <a:lnTo>
                  <a:pt x="15610" y="2671"/>
                </a:lnTo>
                <a:lnTo>
                  <a:pt x="5343" y="2671"/>
                </a:lnTo>
                <a:lnTo>
                  <a:pt x="0" y="0"/>
                </a:lnTo>
                <a:close/>
              </a:path>
              <a:path extrusionOk="0" h="17145"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11" name="Shape 1011"/>
          <p:cNvSpPr txBox="1"/>
          <p:nvPr/>
        </p:nvSpPr>
        <p:spPr>
          <a:xfrm>
            <a:off x="3143250" y="3000973"/>
            <a:ext cx="78848" cy="107722"/>
          </a:xfrm>
          <a:prstGeom prst="rect">
            <a:avLst/>
          </a:prstGeom>
          <a:solidFill>
            <a:srgbClr val="A3A3A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865" lvl="0" marL="15595" marR="10974" rtl="0" algn="l">
              <a:spcBef>
                <a:spcPts val="0"/>
              </a:spcBef>
              <a:spcAft>
                <a:spcPts val="0"/>
              </a:spcAft>
              <a:buNone/>
            </a:pPr>
            <a:r>
              <a:rPr lang="en-US" sz="100">
                <a:solidFill>
                  <a:schemeClr val="dk1"/>
                </a:solidFill>
                <a:latin typeface="Source Sans Pro"/>
                <a:ea typeface="Source Sans Pro"/>
                <a:cs typeface="Source Sans Pro"/>
                <a:sym typeface="Source Sans Pro"/>
              </a:rPr>
              <a:t>62. Generate  Denial Letter</a:t>
            </a:r>
            <a:endParaRPr sz="100">
              <a:solidFill>
                <a:schemeClr val="dk1"/>
              </a:solidFill>
              <a:latin typeface="Source Sans Pro"/>
              <a:ea typeface="Source Sans Pro"/>
              <a:cs typeface="Source Sans Pro"/>
              <a:sym typeface="Source Sans Pro"/>
            </a:endParaRPr>
          </a:p>
        </p:txBody>
      </p:sp>
      <p:sp>
        <p:nvSpPr>
          <p:cNvPr id="1012" name="Shape 1012"/>
          <p:cNvSpPr/>
          <p:nvPr/>
        </p:nvSpPr>
        <p:spPr>
          <a:xfrm>
            <a:off x="3182663" y="3060094"/>
            <a:ext cx="0" cy="102819"/>
          </a:xfrm>
          <a:custGeom>
            <a:pathLst>
              <a:path extrusionOk="0" h="226060" w="120000">
                <a:moveTo>
                  <a:pt x="0" y="0"/>
                </a:moveTo>
                <a:lnTo>
                  <a:pt x="0" y="22547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13" name="Shape 1013"/>
          <p:cNvSpPr/>
          <p:nvPr/>
        </p:nvSpPr>
        <p:spPr>
          <a:xfrm>
            <a:off x="3178810" y="3160774"/>
            <a:ext cx="7798" cy="7798"/>
          </a:xfrm>
          <a:custGeom>
            <a:pathLst>
              <a:path extrusionOk="0" h="17145" w="17145">
                <a:moveTo>
                  <a:pt x="0" y="0"/>
                </a:moveTo>
                <a:lnTo>
                  <a:pt x="8472" y="16945"/>
                </a:lnTo>
                <a:lnTo>
                  <a:pt x="15610" y="2671"/>
                </a:lnTo>
                <a:lnTo>
                  <a:pt x="5343" y="2671"/>
                </a:lnTo>
                <a:lnTo>
                  <a:pt x="0" y="0"/>
                </a:lnTo>
                <a:close/>
              </a:path>
              <a:path extrusionOk="0" h="17145"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14" name="Shape 1014"/>
          <p:cNvSpPr/>
          <p:nvPr/>
        </p:nvSpPr>
        <p:spPr>
          <a:xfrm>
            <a:off x="3222078" y="2923054"/>
            <a:ext cx="49388" cy="275244"/>
          </a:xfrm>
          <a:custGeom>
            <a:pathLst>
              <a:path extrusionOk="0" h="605154" w="108584">
                <a:moveTo>
                  <a:pt x="0" y="604591"/>
                </a:moveTo>
                <a:lnTo>
                  <a:pt x="108319" y="604591"/>
                </a:lnTo>
                <a:lnTo>
                  <a:pt x="10831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15" name="Shape 1015"/>
          <p:cNvSpPr/>
          <p:nvPr/>
        </p:nvSpPr>
        <p:spPr>
          <a:xfrm>
            <a:off x="3267491" y="2917219"/>
            <a:ext cx="7798" cy="7798"/>
          </a:xfrm>
          <a:custGeom>
            <a:pathLst>
              <a:path extrusionOk="0" h="17144" w="17145">
                <a:moveTo>
                  <a:pt x="8472" y="0"/>
                </a:moveTo>
                <a:lnTo>
                  <a:pt x="0" y="16945"/>
                </a:lnTo>
                <a:lnTo>
                  <a:pt x="5343" y="14274"/>
                </a:lnTo>
                <a:lnTo>
                  <a:pt x="15610" y="14274"/>
                </a:lnTo>
                <a:lnTo>
                  <a:pt x="8472" y="0"/>
                </a:lnTo>
                <a:close/>
              </a:path>
              <a:path extrusionOk="0" h="17144" w="17145">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16" name="Shape 1016"/>
          <p:cNvSpPr/>
          <p:nvPr/>
        </p:nvSpPr>
        <p:spPr>
          <a:xfrm>
            <a:off x="3360026" y="2858098"/>
            <a:ext cx="78848" cy="59208"/>
          </a:xfrm>
          <a:custGeom>
            <a:pathLst>
              <a:path extrusionOk="0" h="130175" w="173354">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17" name="Shape 1017"/>
          <p:cNvSpPr/>
          <p:nvPr/>
        </p:nvSpPr>
        <p:spPr>
          <a:xfrm>
            <a:off x="3360026" y="2858098"/>
            <a:ext cx="78848" cy="59208"/>
          </a:xfrm>
          <a:custGeom>
            <a:pathLst>
              <a:path extrusionOk="0" h="130175" w="173354">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18" name="Shape 1018"/>
          <p:cNvSpPr txBox="1"/>
          <p:nvPr/>
        </p:nvSpPr>
        <p:spPr>
          <a:xfrm>
            <a:off x="3240825" y="2876139"/>
            <a:ext cx="194375" cy="21221"/>
          </a:xfrm>
          <a:prstGeom prst="rect">
            <a:avLst/>
          </a:prstGeom>
          <a:noFill/>
          <a:ln>
            <a:noFill/>
          </a:ln>
        </p:spPr>
        <p:txBody>
          <a:bodyPr anchorCtr="0" anchor="t" bIns="0" lIns="0" spcFirstLastPara="1" rIns="0" wrap="square" tIns="5775">
            <a:noAutofit/>
          </a:bodyPr>
          <a:lstStyle/>
          <a:p>
            <a:pPr indent="0" lvl="0" marL="5776" marR="0" rtl="0" algn="l">
              <a:spcBef>
                <a:spcPts val="0"/>
              </a:spcBef>
              <a:spcAft>
                <a:spcPts val="0"/>
              </a:spcAft>
              <a:buNone/>
            </a:pPr>
            <a:r>
              <a:rPr baseline="30000" lang="en-US" sz="102">
                <a:solidFill>
                  <a:schemeClr val="dk1"/>
                </a:solidFill>
                <a:latin typeface="Source Sans Pro"/>
                <a:ea typeface="Source Sans Pro"/>
                <a:cs typeface="Source Sans Pro"/>
                <a:sym typeface="Source Sans Pro"/>
              </a:rPr>
              <a:t>32.25 Accept </a:t>
            </a:r>
            <a:r>
              <a:rPr lang="en-US" sz="100">
                <a:solidFill>
                  <a:schemeClr val="dk1"/>
                </a:solidFill>
                <a:latin typeface="Source Sans Pro"/>
                <a:ea typeface="Source Sans Pro"/>
                <a:cs typeface="Source Sans Pro"/>
                <a:sym typeface="Source Sans Pro"/>
              </a:rPr>
              <a:t>Yes </a:t>
            </a:r>
            <a:r>
              <a:rPr baseline="30000" lang="en-US" sz="102">
                <a:solidFill>
                  <a:schemeClr val="dk1"/>
                </a:solidFill>
                <a:latin typeface="Source Sans Pro"/>
                <a:ea typeface="Source Sans Pro"/>
                <a:cs typeface="Source Sans Pro"/>
                <a:sym typeface="Source Sans Pro"/>
              </a:rPr>
              <a:t>Modify/Update/</a:t>
            </a:r>
            <a:endParaRPr baseline="30000" sz="102">
              <a:solidFill>
                <a:schemeClr val="dk1"/>
              </a:solidFill>
              <a:latin typeface="Source Sans Pro"/>
              <a:ea typeface="Source Sans Pro"/>
              <a:cs typeface="Source Sans Pro"/>
              <a:sym typeface="Source Sans Pro"/>
            </a:endParaRPr>
          </a:p>
        </p:txBody>
      </p:sp>
      <p:sp>
        <p:nvSpPr>
          <p:cNvPr id="1019" name="Shape 1019"/>
          <p:cNvSpPr txBox="1"/>
          <p:nvPr/>
        </p:nvSpPr>
        <p:spPr>
          <a:xfrm>
            <a:off x="3360895" y="2881395"/>
            <a:ext cx="77403"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Sign Denial Letter</a:t>
            </a:r>
            <a:endParaRPr sz="100">
              <a:solidFill>
                <a:schemeClr val="dk1"/>
              </a:solidFill>
              <a:latin typeface="Source Sans Pro"/>
              <a:ea typeface="Source Sans Pro"/>
              <a:cs typeface="Source Sans Pro"/>
              <a:sym typeface="Source Sans Pro"/>
            </a:endParaRPr>
          </a:p>
        </p:txBody>
      </p:sp>
      <p:sp>
        <p:nvSpPr>
          <p:cNvPr id="1020" name="Shape 1020"/>
          <p:cNvSpPr/>
          <p:nvPr/>
        </p:nvSpPr>
        <p:spPr>
          <a:xfrm>
            <a:off x="3399440" y="2917219"/>
            <a:ext cx="0" cy="220946"/>
          </a:xfrm>
          <a:custGeom>
            <a:pathLst>
              <a:path extrusionOk="0" h="485775" w="120000">
                <a:moveTo>
                  <a:pt x="0" y="0"/>
                </a:moveTo>
                <a:lnTo>
                  <a:pt x="0" y="485439"/>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21" name="Shape 1021"/>
          <p:cNvSpPr/>
          <p:nvPr/>
        </p:nvSpPr>
        <p:spPr>
          <a:xfrm>
            <a:off x="3395586" y="3136140"/>
            <a:ext cx="7798" cy="7798"/>
          </a:xfrm>
          <a:custGeom>
            <a:pathLst>
              <a:path extrusionOk="0" h="17145" w="17145">
                <a:moveTo>
                  <a:pt x="0" y="0"/>
                </a:moveTo>
                <a:lnTo>
                  <a:pt x="8472" y="16945"/>
                </a:lnTo>
                <a:lnTo>
                  <a:pt x="15610" y="2671"/>
                </a:lnTo>
                <a:lnTo>
                  <a:pt x="5343" y="2671"/>
                </a:lnTo>
                <a:lnTo>
                  <a:pt x="0" y="0"/>
                </a:lnTo>
                <a:close/>
              </a:path>
              <a:path extrusionOk="0" h="17145" w="17145">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22" name="Shape 1022"/>
          <p:cNvSpPr txBox="1"/>
          <p:nvPr/>
        </p:nvSpPr>
        <p:spPr>
          <a:xfrm>
            <a:off x="6764392" y="2479266"/>
            <a:ext cx="78848" cy="92333"/>
          </a:xfrm>
          <a:prstGeom prst="rect">
            <a:avLst/>
          </a:prstGeom>
          <a:solidFill>
            <a:srgbClr val="A3A3A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4332" lvl="0" marL="8664" marR="578" rtl="0" algn="l">
              <a:spcBef>
                <a:spcPts val="41"/>
              </a:spcBef>
              <a:spcAft>
                <a:spcPts val="0"/>
              </a:spcAft>
              <a:buNone/>
            </a:pPr>
            <a:r>
              <a:rPr lang="en-US" sz="100">
                <a:solidFill>
                  <a:schemeClr val="dk1"/>
                </a:solidFill>
                <a:latin typeface="Source Sans Pro"/>
                <a:ea typeface="Source Sans Pro"/>
                <a:cs typeface="Source Sans Pro"/>
                <a:sym typeface="Source Sans Pro"/>
              </a:rPr>
              <a:t>62.9 Un-Document  Decision to Deny</a:t>
            </a:r>
            <a:endParaRPr sz="100">
              <a:solidFill>
                <a:schemeClr val="dk1"/>
              </a:solidFill>
              <a:latin typeface="Source Sans Pro"/>
              <a:ea typeface="Source Sans Pro"/>
              <a:cs typeface="Source Sans Pro"/>
              <a:sym typeface="Source Sans Pro"/>
            </a:endParaRPr>
          </a:p>
        </p:txBody>
      </p:sp>
      <p:sp>
        <p:nvSpPr>
          <p:cNvPr id="1023" name="Shape 1023"/>
          <p:cNvSpPr/>
          <p:nvPr/>
        </p:nvSpPr>
        <p:spPr>
          <a:xfrm>
            <a:off x="6803806" y="2393957"/>
            <a:ext cx="0" cy="85490"/>
          </a:xfrm>
          <a:custGeom>
            <a:pathLst>
              <a:path extrusionOk="0" h="187960" w="120000">
                <a:moveTo>
                  <a:pt x="0" y="187561"/>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24" name="Shape 1024"/>
          <p:cNvSpPr/>
          <p:nvPr/>
        </p:nvSpPr>
        <p:spPr>
          <a:xfrm>
            <a:off x="6799952" y="2388121"/>
            <a:ext cx="7798" cy="7798"/>
          </a:xfrm>
          <a:custGeom>
            <a:pathLst>
              <a:path extrusionOk="0" h="17144" w="17144">
                <a:moveTo>
                  <a:pt x="8472" y="0"/>
                </a:moveTo>
                <a:lnTo>
                  <a:pt x="0" y="16945"/>
                </a:lnTo>
                <a:lnTo>
                  <a:pt x="5343" y="14274"/>
                </a:lnTo>
                <a:lnTo>
                  <a:pt x="15610" y="14274"/>
                </a:lnTo>
                <a:lnTo>
                  <a:pt x="8472" y="0"/>
                </a:lnTo>
                <a:close/>
              </a:path>
              <a:path extrusionOk="0" h="17144"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25" name="Shape 1025"/>
          <p:cNvSpPr/>
          <p:nvPr/>
        </p:nvSpPr>
        <p:spPr>
          <a:xfrm>
            <a:off x="6601810" y="2370878"/>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26" name="Shape 1026"/>
          <p:cNvSpPr/>
          <p:nvPr/>
        </p:nvSpPr>
        <p:spPr>
          <a:xfrm>
            <a:off x="6601810" y="2370878"/>
            <a:ext cx="78848" cy="59208"/>
          </a:xfrm>
          <a:custGeom>
            <a:pathLst>
              <a:path extrusionOk="0" h="130175" w="173355">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27" name="Shape 1027"/>
          <p:cNvSpPr txBox="1"/>
          <p:nvPr/>
        </p:nvSpPr>
        <p:spPr>
          <a:xfrm>
            <a:off x="6612073" y="2378321"/>
            <a:ext cx="58919"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64.3 Make a</a:t>
            </a:r>
            <a:endParaRPr sz="100">
              <a:solidFill>
                <a:schemeClr val="dk1"/>
              </a:solidFill>
              <a:latin typeface="Source Sans Pro"/>
              <a:ea typeface="Source Sans Pro"/>
              <a:cs typeface="Source Sans Pro"/>
              <a:sym typeface="Source Sans Pro"/>
            </a:endParaRPr>
          </a:p>
        </p:txBody>
      </p:sp>
      <p:sp>
        <p:nvSpPr>
          <p:cNvPr id="1028" name="Shape 1028"/>
          <p:cNvSpPr txBox="1"/>
          <p:nvPr/>
        </p:nvSpPr>
        <p:spPr>
          <a:xfrm>
            <a:off x="6601398" y="2388831"/>
            <a:ext cx="80292" cy="615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4151" lvl="0" marL="19638" marR="2310" rtl="0" algn="l">
              <a:spcBef>
                <a:spcPts val="0"/>
              </a:spcBef>
              <a:spcAft>
                <a:spcPts val="0"/>
              </a:spcAft>
              <a:buNone/>
            </a:pPr>
            <a:r>
              <a:rPr lang="en-US" sz="100">
                <a:solidFill>
                  <a:schemeClr val="dk1"/>
                </a:solidFill>
                <a:latin typeface="Source Sans Pro"/>
                <a:ea typeface="Source Sans Pro"/>
                <a:cs typeface="Source Sans Pro"/>
                <a:sym typeface="Source Sans Pro"/>
              </a:rPr>
              <a:t>Decision Based on  the Protest</a:t>
            </a:r>
            <a:endParaRPr sz="100">
              <a:solidFill>
                <a:schemeClr val="dk1"/>
              </a:solidFill>
              <a:latin typeface="Source Sans Pro"/>
              <a:ea typeface="Source Sans Pro"/>
              <a:cs typeface="Source Sans Pro"/>
              <a:sym typeface="Source Sans Pro"/>
            </a:endParaRPr>
          </a:p>
        </p:txBody>
      </p:sp>
      <p:sp>
        <p:nvSpPr>
          <p:cNvPr id="1029" name="Shape 1029"/>
          <p:cNvSpPr/>
          <p:nvPr/>
        </p:nvSpPr>
        <p:spPr>
          <a:xfrm>
            <a:off x="6463178" y="2045030"/>
            <a:ext cx="80196" cy="60489"/>
          </a:xfrm>
          <a:prstGeom prst="rect">
            <a:avLst/>
          </a:prstGeom>
          <a:blipFill rotWithShape="1">
            <a:blip r:embed="rId3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30" name="Shape 1030"/>
          <p:cNvSpPr txBox="1"/>
          <p:nvPr/>
        </p:nvSpPr>
        <p:spPr>
          <a:xfrm>
            <a:off x="6475494" y="2053070"/>
            <a:ext cx="56320"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732" lvl="0" marL="7219" marR="2310" rtl="0" algn="l">
              <a:spcBef>
                <a:spcPts val="0"/>
              </a:spcBef>
              <a:spcAft>
                <a:spcPts val="0"/>
              </a:spcAft>
              <a:buNone/>
            </a:pPr>
            <a:r>
              <a:rPr lang="en-US" sz="100">
                <a:solidFill>
                  <a:schemeClr val="dk1"/>
                </a:solidFill>
                <a:latin typeface="Source Sans Pro"/>
                <a:ea typeface="Source Sans Pro"/>
                <a:cs typeface="Source Sans Pro"/>
                <a:sym typeface="Source Sans Pro"/>
              </a:rPr>
              <a:t>64.7 Accept  Decision or</a:t>
            </a:r>
            <a:endParaRPr sz="100">
              <a:solidFill>
                <a:schemeClr val="dk1"/>
              </a:solidFill>
              <a:latin typeface="Source Sans Pro"/>
              <a:ea typeface="Source Sans Pro"/>
              <a:cs typeface="Source Sans Pro"/>
              <a:sym typeface="Source Sans Pro"/>
            </a:endParaRPr>
          </a:p>
          <a:p>
            <a:pPr indent="0" lvl="0" marL="15306" marR="0" rtl="0" algn="l">
              <a:spcBef>
                <a:spcPts val="0"/>
              </a:spcBef>
              <a:spcAft>
                <a:spcPts val="0"/>
              </a:spcAft>
              <a:buNone/>
            </a:pPr>
            <a:r>
              <a:rPr lang="en-US" sz="100">
                <a:solidFill>
                  <a:schemeClr val="dk1"/>
                </a:solidFill>
                <a:latin typeface="Source Sans Pro"/>
                <a:ea typeface="Source Sans Pro"/>
                <a:cs typeface="Source Sans Pro"/>
                <a:sym typeface="Source Sans Pro"/>
              </a:rPr>
              <a:t>Appeal</a:t>
            </a:r>
            <a:endParaRPr sz="100">
              <a:solidFill>
                <a:schemeClr val="dk1"/>
              </a:solidFill>
              <a:latin typeface="Source Sans Pro"/>
              <a:ea typeface="Source Sans Pro"/>
              <a:cs typeface="Source Sans Pro"/>
              <a:sym typeface="Source Sans Pro"/>
            </a:endParaRPr>
          </a:p>
        </p:txBody>
      </p:sp>
      <p:sp>
        <p:nvSpPr>
          <p:cNvPr id="1031" name="Shape 1031"/>
          <p:cNvSpPr/>
          <p:nvPr/>
        </p:nvSpPr>
        <p:spPr>
          <a:xfrm>
            <a:off x="6503275" y="2110670"/>
            <a:ext cx="0" cy="585436"/>
          </a:xfrm>
          <a:custGeom>
            <a:pathLst>
              <a:path extrusionOk="0" h="1287145" w="120000">
                <a:moveTo>
                  <a:pt x="0" y="1287004"/>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32" name="Shape 1032"/>
          <p:cNvSpPr/>
          <p:nvPr/>
        </p:nvSpPr>
        <p:spPr>
          <a:xfrm>
            <a:off x="6499422" y="2104835"/>
            <a:ext cx="7798" cy="7798"/>
          </a:xfrm>
          <a:custGeom>
            <a:pathLst>
              <a:path extrusionOk="0" h="17144" w="17144">
                <a:moveTo>
                  <a:pt x="8472" y="0"/>
                </a:moveTo>
                <a:lnTo>
                  <a:pt x="0" y="16945"/>
                </a:lnTo>
                <a:lnTo>
                  <a:pt x="5343" y="14274"/>
                </a:lnTo>
                <a:lnTo>
                  <a:pt x="15610" y="14274"/>
                </a:lnTo>
                <a:lnTo>
                  <a:pt x="8472" y="0"/>
                </a:lnTo>
                <a:close/>
              </a:path>
              <a:path extrusionOk="0" h="17144"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33" name="Shape 1033"/>
          <p:cNvSpPr/>
          <p:nvPr/>
        </p:nvSpPr>
        <p:spPr>
          <a:xfrm>
            <a:off x="6542690" y="2075274"/>
            <a:ext cx="216036" cy="273511"/>
          </a:xfrm>
          <a:custGeom>
            <a:pathLst>
              <a:path extrusionOk="0" h="601344" w="474980">
                <a:moveTo>
                  <a:pt x="0" y="0"/>
                </a:moveTo>
                <a:lnTo>
                  <a:pt x="68818" y="0"/>
                </a:lnTo>
                <a:lnTo>
                  <a:pt x="68818" y="601173"/>
                </a:lnTo>
                <a:lnTo>
                  <a:pt x="209417" y="601173"/>
                </a:lnTo>
                <a:lnTo>
                  <a:pt x="209417" y="597177"/>
                </a:lnTo>
                <a:lnTo>
                  <a:pt x="212643" y="593951"/>
                </a:lnTo>
                <a:lnTo>
                  <a:pt x="216639" y="593951"/>
                </a:lnTo>
                <a:lnTo>
                  <a:pt x="220634" y="593951"/>
                </a:lnTo>
                <a:lnTo>
                  <a:pt x="223860" y="597177"/>
                </a:lnTo>
                <a:lnTo>
                  <a:pt x="223860" y="601173"/>
                </a:lnTo>
                <a:lnTo>
                  <a:pt x="426056" y="601173"/>
                </a:lnTo>
                <a:lnTo>
                  <a:pt x="426056" y="597177"/>
                </a:lnTo>
                <a:lnTo>
                  <a:pt x="429282" y="593951"/>
                </a:lnTo>
                <a:lnTo>
                  <a:pt x="433278" y="593951"/>
                </a:lnTo>
                <a:lnTo>
                  <a:pt x="437273" y="593951"/>
                </a:lnTo>
                <a:lnTo>
                  <a:pt x="440499" y="597177"/>
                </a:lnTo>
                <a:lnTo>
                  <a:pt x="440499" y="601173"/>
                </a:lnTo>
                <a:lnTo>
                  <a:pt x="474607" y="60117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34" name="Shape 1034"/>
          <p:cNvSpPr/>
          <p:nvPr/>
        </p:nvSpPr>
        <p:spPr>
          <a:xfrm>
            <a:off x="6756685" y="2344854"/>
            <a:ext cx="7798" cy="7798"/>
          </a:xfrm>
          <a:custGeom>
            <a:pathLst>
              <a:path extrusionOk="0" h="17144" w="17144">
                <a:moveTo>
                  <a:pt x="0" y="0"/>
                </a:moveTo>
                <a:lnTo>
                  <a:pt x="2671" y="5343"/>
                </a:lnTo>
                <a:lnTo>
                  <a:pt x="2671" y="11602"/>
                </a:lnTo>
                <a:lnTo>
                  <a:pt x="0" y="16945"/>
                </a:lnTo>
                <a:lnTo>
                  <a:pt x="16945" y="8472"/>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35" name="Shape 1035"/>
          <p:cNvSpPr/>
          <p:nvPr/>
        </p:nvSpPr>
        <p:spPr>
          <a:xfrm>
            <a:off x="6538080" y="2319640"/>
            <a:ext cx="65851" cy="0"/>
          </a:xfrm>
          <a:custGeom>
            <a:pathLst>
              <a:path extrusionOk="0" h="120000" w="144780">
                <a:moveTo>
                  <a:pt x="0" y="0"/>
                </a:moveTo>
                <a:lnTo>
                  <a:pt x="144406" y="0"/>
                </a:lnTo>
              </a:path>
            </a:pathLst>
          </a:custGeom>
          <a:noFill/>
          <a:ln cap="flat" cmpd="sng" w="23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36" name="Shape 1036"/>
          <p:cNvSpPr txBox="1"/>
          <p:nvPr/>
        </p:nvSpPr>
        <p:spPr>
          <a:xfrm>
            <a:off x="6532589" y="2308011"/>
            <a:ext cx="77115"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Decision Dropped</a:t>
            </a:r>
            <a:endParaRPr sz="100">
              <a:solidFill>
                <a:schemeClr val="dk1"/>
              </a:solidFill>
              <a:latin typeface="Source Sans Pro"/>
              <a:ea typeface="Source Sans Pro"/>
              <a:cs typeface="Source Sans Pro"/>
              <a:sym typeface="Source Sans Pro"/>
            </a:endParaRPr>
          </a:p>
        </p:txBody>
      </p:sp>
      <p:sp>
        <p:nvSpPr>
          <p:cNvPr id="1037" name="Shape 1037"/>
          <p:cNvSpPr/>
          <p:nvPr/>
        </p:nvSpPr>
        <p:spPr>
          <a:xfrm>
            <a:off x="6503276" y="2009913"/>
            <a:ext cx="665149" cy="35814"/>
          </a:xfrm>
          <a:custGeom>
            <a:pathLst>
              <a:path extrusionOk="0" h="78740" w="1462405">
                <a:moveTo>
                  <a:pt x="0" y="78712"/>
                </a:moveTo>
                <a:lnTo>
                  <a:pt x="0" y="7221"/>
                </a:lnTo>
                <a:lnTo>
                  <a:pt x="296073" y="7221"/>
                </a:lnTo>
                <a:lnTo>
                  <a:pt x="296073" y="3225"/>
                </a:lnTo>
                <a:lnTo>
                  <a:pt x="299298" y="0"/>
                </a:lnTo>
                <a:lnTo>
                  <a:pt x="303294" y="0"/>
                </a:lnTo>
                <a:lnTo>
                  <a:pt x="307290" y="0"/>
                </a:lnTo>
                <a:lnTo>
                  <a:pt x="310515" y="3225"/>
                </a:lnTo>
                <a:lnTo>
                  <a:pt x="310515" y="7221"/>
                </a:lnTo>
                <a:lnTo>
                  <a:pt x="512712" y="7221"/>
                </a:lnTo>
                <a:lnTo>
                  <a:pt x="512712" y="3225"/>
                </a:lnTo>
                <a:lnTo>
                  <a:pt x="515937" y="0"/>
                </a:lnTo>
                <a:lnTo>
                  <a:pt x="519933" y="0"/>
                </a:lnTo>
                <a:lnTo>
                  <a:pt x="523929" y="0"/>
                </a:lnTo>
                <a:lnTo>
                  <a:pt x="527154" y="3225"/>
                </a:lnTo>
                <a:lnTo>
                  <a:pt x="527154" y="7221"/>
                </a:lnTo>
                <a:lnTo>
                  <a:pt x="1462313" y="7221"/>
                </a:lnTo>
                <a:lnTo>
                  <a:pt x="1462313" y="37719"/>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38" name="Shape 1038"/>
          <p:cNvSpPr/>
          <p:nvPr/>
        </p:nvSpPr>
        <p:spPr>
          <a:xfrm>
            <a:off x="7164530" y="2025197"/>
            <a:ext cx="7798" cy="7798"/>
          </a:xfrm>
          <a:custGeom>
            <a:pathLst>
              <a:path extrusionOk="0" h="17144" w="17144">
                <a:moveTo>
                  <a:pt x="0" y="0"/>
                </a:moveTo>
                <a:lnTo>
                  <a:pt x="8472" y="16945"/>
                </a:lnTo>
                <a:lnTo>
                  <a:pt x="15610" y="2671"/>
                </a:lnTo>
                <a:lnTo>
                  <a:pt x="5343"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39" name="Shape 1039"/>
          <p:cNvSpPr/>
          <p:nvPr/>
        </p:nvSpPr>
        <p:spPr>
          <a:xfrm>
            <a:off x="6816900" y="2005676"/>
            <a:ext cx="25416" cy="10686"/>
          </a:xfrm>
          <a:custGeom>
            <a:pathLst>
              <a:path extrusionOk="0" h="23495" w="55880">
                <a:moveTo>
                  <a:pt x="0" y="23107"/>
                </a:moveTo>
                <a:lnTo>
                  <a:pt x="55579" y="23107"/>
                </a:lnTo>
                <a:lnTo>
                  <a:pt x="55579"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40" name="Shape 1040"/>
          <p:cNvSpPr txBox="1"/>
          <p:nvPr/>
        </p:nvSpPr>
        <p:spPr>
          <a:xfrm>
            <a:off x="6811441" y="1999237"/>
            <a:ext cx="36969"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Appeal</a:t>
            </a:r>
            <a:endParaRPr sz="100">
              <a:solidFill>
                <a:schemeClr val="dk1"/>
              </a:solidFill>
              <a:latin typeface="Source Sans Pro"/>
              <a:ea typeface="Source Sans Pro"/>
              <a:cs typeface="Source Sans Pro"/>
              <a:sym typeface="Source Sans Pro"/>
            </a:endParaRPr>
          </a:p>
        </p:txBody>
      </p:sp>
      <p:sp>
        <p:nvSpPr>
          <p:cNvPr id="1041" name="Shape 1041"/>
          <p:cNvSpPr/>
          <p:nvPr/>
        </p:nvSpPr>
        <p:spPr>
          <a:xfrm>
            <a:off x="6463862" y="2696042"/>
            <a:ext cx="78848" cy="59208"/>
          </a:xfrm>
          <a:custGeom>
            <a:pathLst>
              <a:path extrusionOk="0" h="130175" w="173355">
                <a:moveTo>
                  <a:pt x="0" y="129983"/>
                </a:moveTo>
                <a:lnTo>
                  <a:pt x="173311" y="129983"/>
                </a:lnTo>
                <a:lnTo>
                  <a:pt x="173311" y="0"/>
                </a:lnTo>
                <a:lnTo>
                  <a:pt x="0" y="0"/>
                </a:lnTo>
                <a:lnTo>
                  <a:pt x="0" y="129983"/>
                </a:lnTo>
                <a:close/>
              </a:path>
            </a:pathLst>
          </a:custGeom>
          <a:solidFill>
            <a:srgbClr val="A3A3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42" name="Shape 1042"/>
          <p:cNvSpPr/>
          <p:nvPr/>
        </p:nvSpPr>
        <p:spPr>
          <a:xfrm>
            <a:off x="6463862" y="2696042"/>
            <a:ext cx="78848" cy="59208"/>
          </a:xfrm>
          <a:custGeom>
            <a:pathLst>
              <a:path extrusionOk="0" h="130175" w="173355">
                <a:moveTo>
                  <a:pt x="0" y="129983"/>
                </a:moveTo>
                <a:lnTo>
                  <a:pt x="173311" y="129983"/>
                </a:lnTo>
                <a:lnTo>
                  <a:pt x="173311" y="0"/>
                </a:lnTo>
                <a:lnTo>
                  <a:pt x="0" y="0"/>
                </a:lnTo>
                <a:lnTo>
                  <a:pt x="0" y="12998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43" name="Shape 1043"/>
          <p:cNvSpPr txBox="1"/>
          <p:nvPr/>
        </p:nvSpPr>
        <p:spPr>
          <a:xfrm>
            <a:off x="6467359" y="2703540"/>
            <a:ext cx="72493" cy="923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27146" marR="0" rtl="0" algn="l">
              <a:spcBef>
                <a:spcPts val="0"/>
              </a:spcBef>
              <a:spcAft>
                <a:spcPts val="0"/>
              </a:spcAft>
              <a:buNone/>
            </a:pPr>
            <a:r>
              <a:rPr lang="en-US" sz="100">
                <a:solidFill>
                  <a:schemeClr val="dk1"/>
                </a:solidFill>
                <a:latin typeface="Source Sans Pro"/>
                <a:ea typeface="Source Sans Pro"/>
                <a:cs typeface="Source Sans Pro"/>
                <a:sym typeface="Source Sans Pro"/>
              </a:rPr>
              <a:t>64.5</a:t>
            </a:r>
            <a:endParaRPr sz="100">
              <a:solidFill>
                <a:schemeClr val="dk1"/>
              </a:solidFill>
              <a:latin typeface="Source Sans Pro"/>
              <a:ea typeface="Source Sans Pro"/>
              <a:cs typeface="Source Sans Pro"/>
              <a:sym typeface="Source Sans Pro"/>
            </a:endParaRPr>
          </a:p>
          <a:p>
            <a:pPr indent="-288" lvl="0" marL="5776" marR="2310" rtl="0" algn="l">
              <a:spcBef>
                <a:spcPts val="0"/>
              </a:spcBef>
              <a:spcAft>
                <a:spcPts val="0"/>
              </a:spcAft>
              <a:buNone/>
            </a:pPr>
            <a:r>
              <a:rPr lang="en-US" sz="100">
                <a:solidFill>
                  <a:schemeClr val="dk1"/>
                </a:solidFill>
                <a:latin typeface="Source Sans Pro"/>
                <a:ea typeface="Source Sans Pro"/>
                <a:cs typeface="Source Sans Pro"/>
                <a:sym typeface="Source Sans Pro"/>
              </a:rPr>
              <a:t>Review and Sign  Protest Decision</a:t>
            </a:r>
            <a:endParaRPr sz="100">
              <a:solidFill>
                <a:schemeClr val="dk1"/>
              </a:solidFill>
              <a:latin typeface="Source Sans Pro"/>
              <a:ea typeface="Source Sans Pro"/>
              <a:cs typeface="Source Sans Pro"/>
              <a:sym typeface="Source Sans Pro"/>
            </a:endParaRPr>
          </a:p>
        </p:txBody>
      </p:sp>
      <p:sp>
        <p:nvSpPr>
          <p:cNvPr id="1044" name="Shape 1044"/>
          <p:cNvSpPr/>
          <p:nvPr/>
        </p:nvSpPr>
        <p:spPr>
          <a:xfrm>
            <a:off x="6548525" y="2429999"/>
            <a:ext cx="92711" cy="295750"/>
          </a:xfrm>
          <a:custGeom>
            <a:pathLst>
              <a:path extrusionOk="0" h="650239" w="203834">
                <a:moveTo>
                  <a:pt x="203809" y="0"/>
                </a:moveTo>
                <a:lnTo>
                  <a:pt x="203809" y="649917"/>
                </a:lnTo>
                <a:lnTo>
                  <a:pt x="0" y="649917"/>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45" name="Shape 1045"/>
          <p:cNvSpPr/>
          <p:nvPr/>
        </p:nvSpPr>
        <p:spPr>
          <a:xfrm>
            <a:off x="6542690" y="2721748"/>
            <a:ext cx="7798" cy="7798"/>
          </a:xfrm>
          <a:custGeom>
            <a:pathLst>
              <a:path extrusionOk="0" h="17144" w="17144">
                <a:moveTo>
                  <a:pt x="16945" y="0"/>
                </a:moveTo>
                <a:lnTo>
                  <a:pt x="0" y="8472"/>
                </a:lnTo>
                <a:lnTo>
                  <a:pt x="16945" y="16945"/>
                </a:lnTo>
                <a:lnTo>
                  <a:pt x="14274" y="11602"/>
                </a:lnTo>
                <a:lnTo>
                  <a:pt x="14274" y="5343"/>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46" name="Shape 1046"/>
          <p:cNvSpPr/>
          <p:nvPr/>
        </p:nvSpPr>
        <p:spPr>
          <a:xfrm>
            <a:off x="6972223" y="2213223"/>
            <a:ext cx="157984" cy="4621"/>
          </a:xfrm>
          <a:custGeom>
            <a:pathLst>
              <a:path extrusionOk="0" h="10159" w="347344">
                <a:moveTo>
                  <a:pt x="346790" y="0"/>
                </a:moveTo>
                <a:lnTo>
                  <a:pt x="303463" y="0"/>
                </a:lnTo>
                <a:lnTo>
                  <a:pt x="303463" y="10109"/>
                </a:lnTo>
                <a:lnTo>
                  <a:pt x="0" y="10109"/>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47" name="Shape 1047"/>
          <p:cNvSpPr/>
          <p:nvPr/>
        </p:nvSpPr>
        <p:spPr>
          <a:xfrm>
            <a:off x="6966388" y="2213967"/>
            <a:ext cx="7798" cy="7798"/>
          </a:xfrm>
          <a:custGeom>
            <a:pathLst>
              <a:path extrusionOk="0" h="17144" w="17144">
                <a:moveTo>
                  <a:pt x="16945" y="0"/>
                </a:moveTo>
                <a:lnTo>
                  <a:pt x="0" y="8472"/>
                </a:lnTo>
                <a:lnTo>
                  <a:pt x="16945" y="16945"/>
                </a:lnTo>
                <a:lnTo>
                  <a:pt x="14274" y="11602"/>
                </a:lnTo>
                <a:lnTo>
                  <a:pt x="14274" y="5343"/>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48" name="Shape 1048"/>
          <p:cNvSpPr/>
          <p:nvPr/>
        </p:nvSpPr>
        <p:spPr>
          <a:xfrm>
            <a:off x="7030534" y="2217821"/>
            <a:ext cx="40146" cy="0"/>
          </a:xfrm>
          <a:custGeom>
            <a:pathLst>
              <a:path extrusionOk="0" h="120000" w="88265">
                <a:moveTo>
                  <a:pt x="0" y="0"/>
                </a:moveTo>
                <a:lnTo>
                  <a:pt x="87661" y="0"/>
                </a:lnTo>
              </a:path>
            </a:pathLst>
          </a:custGeom>
          <a:noFill/>
          <a:ln cap="flat" cmpd="sng" w="23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49" name="Shape 1049"/>
          <p:cNvSpPr txBox="1"/>
          <p:nvPr/>
        </p:nvSpPr>
        <p:spPr>
          <a:xfrm>
            <a:off x="7025064" y="2206160"/>
            <a:ext cx="51698"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Partial Win</a:t>
            </a:r>
            <a:endParaRPr sz="100">
              <a:solidFill>
                <a:schemeClr val="dk1"/>
              </a:solidFill>
              <a:latin typeface="Source Sans Pro"/>
              <a:ea typeface="Source Sans Pro"/>
              <a:cs typeface="Source Sans Pro"/>
              <a:sym typeface="Source Sans Pro"/>
            </a:endParaRPr>
          </a:p>
        </p:txBody>
      </p:sp>
      <p:sp>
        <p:nvSpPr>
          <p:cNvPr id="1050" name="Shape 1050"/>
          <p:cNvSpPr/>
          <p:nvPr/>
        </p:nvSpPr>
        <p:spPr>
          <a:xfrm>
            <a:off x="6799952" y="2217273"/>
            <a:ext cx="88155" cy="92020"/>
          </a:xfrm>
          <a:prstGeom prst="rect">
            <a:avLst/>
          </a:prstGeom>
          <a:blipFill rotWithShape="1">
            <a:blip r:embed="rId4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51" name="Shape 1051"/>
          <p:cNvSpPr txBox="1"/>
          <p:nvPr/>
        </p:nvSpPr>
        <p:spPr>
          <a:xfrm>
            <a:off x="7665983" y="2198442"/>
            <a:ext cx="78848" cy="92333"/>
          </a:xfrm>
          <a:prstGeom prst="rect">
            <a:avLst/>
          </a:prstGeom>
          <a:solidFill>
            <a:srgbClr val="A3A3A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5486" lvl="0" marL="11840" marR="7798" rtl="0" algn="l">
              <a:spcBef>
                <a:spcPts val="39"/>
              </a:spcBef>
              <a:spcAft>
                <a:spcPts val="0"/>
              </a:spcAft>
              <a:buNone/>
            </a:pPr>
            <a:r>
              <a:rPr lang="en-US" sz="100">
                <a:solidFill>
                  <a:schemeClr val="dk1"/>
                </a:solidFill>
                <a:latin typeface="Source Sans Pro"/>
                <a:ea typeface="Source Sans Pro"/>
                <a:cs typeface="Source Sans Pro"/>
                <a:sym typeface="Source Sans Pro"/>
              </a:rPr>
              <a:t>74.1 Create  Decision Letter</a:t>
            </a:r>
            <a:endParaRPr sz="100">
              <a:solidFill>
                <a:schemeClr val="dk1"/>
              </a:solidFill>
              <a:latin typeface="Source Sans Pro"/>
              <a:ea typeface="Source Sans Pro"/>
              <a:cs typeface="Source Sans Pro"/>
              <a:sym typeface="Source Sans Pro"/>
            </a:endParaRPr>
          </a:p>
        </p:txBody>
      </p:sp>
      <p:sp>
        <p:nvSpPr>
          <p:cNvPr id="1052" name="Shape 1052"/>
          <p:cNvSpPr/>
          <p:nvPr/>
        </p:nvSpPr>
        <p:spPr>
          <a:xfrm>
            <a:off x="7700469" y="2257563"/>
            <a:ext cx="5199" cy="443914"/>
          </a:xfrm>
          <a:custGeom>
            <a:pathLst>
              <a:path extrusionOk="0" h="975994" w="11430">
                <a:moveTo>
                  <a:pt x="10831" y="0"/>
                </a:moveTo>
                <a:lnTo>
                  <a:pt x="10831" y="43327"/>
                </a:lnTo>
                <a:lnTo>
                  <a:pt x="0" y="43327"/>
                </a:lnTo>
                <a:lnTo>
                  <a:pt x="0" y="97545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53" name="Shape 1053"/>
          <p:cNvSpPr/>
          <p:nvPr/>
        </p:nvSpPr>
        <p:spPr>
          <a:xfrm>
            <a:off x="7696616" y="2699359"/>
            <a:ext cx="7798" cy="7798"/>
          </a:xfrm>
          <a:custGeom>
            <a:pathLst>
              <a:path extrusionOk="0" h="17144" w="17144">
                <a:moveTo>
                  <a:pt x="0" y="0"/>
                </a:moveTo>
                <a:lnTo>
                  <a:pt x="8472" y="16945"/>
                </a:lnTo>
                <a:lnTo>
                  <a:pt x="15622" y="2647"/>
                </a:lnTo>
                <a:lnTo>
                  <a:pt x="5343" y="2647"/>
                </a:lnTo>
                <a:lnTo>
                  <a:pt x="0" y="0"/>
                </a:lnTo>
                <a:close/>
              </a:path>
              <a:path extrusionOk="0" h="17144" w="17144">
                <a:moveTo>
                  <a:pt x="16945" y="0"/>
                </a:moveTo>
                <a:lnTo>
                  <a:pt x="11602" y="2647"/>
                </a:lnTo>
                <a:lnTo>
                  <a:pt x="15622" y="2647"/>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54" name="Shape 1054"/>
          <p:cNvSpPr/>
          <p:nvPr/>
        </p:nvSpPr>
        <p:spPr>
          <a:xfrm>
            <a:off x="6503275" y="1943162"/>
            <a:ext cx="497635" cy="102819"/>
          </a:xfrm>
          <a:custGeom>
            <a:pathLst>
              <a:path extrusionOk="0" h="226059" w="1094105">
                <a:moveTo>
                  <a:pt x="0" y="225473"/>
                </a:moveTo>
                <a:lnTo>
                  <a:pt x="0" y="95489"/>
                </a:lnTo>
                <a:lnTo>
                  <a:pt x="296073" y="95489"/>
                </a:lnTo>
                <a:lnTo>
                  <a:pt x="296073" y="91493"/>
                </a:lnTo>
                <a:lnTo>
                  <a:pt x="299298" y="88268"/>
                </a:lnTo>
                <a:lnTo>
                  <a:pt x="303294" y="88268"/>
                </a:lnTo>
                <a:lnTo>
                  <a:pt x="307290" y="88268"/>
                </a:lnTo>
                <a:lnTo>
                  <a:pt x="310515" y="91493"/>
                </a:lnTo>
                <a:lnTo>
                  <a:pt x="310515" y="95489"/>
                </a:lnTo>
                <a:lnTo>
                  <a:pt x="512712" y="95489"/>
                </a:lnTo>
                <a:lnTo>
                  <a:pt x="512712" y="91493"/>
                </a:lnTo>
                <a:lnTo>
                  <a:pt x="515937" y="88268"/>
                </a:lnTo>
                <a:lnTo>
                  <a:pt x="519933" y="88268"/>
                </a:lnTo>
                <a:lnTo>
                  <a:pt x="523929" y="88268"/>
                </a:lnTo>
                <a:lnTo>
                  <a:pt x="527154" y="91493"/>
                </a:lnTo>
                <a:lnTo>
                  <a:pt x="527154" y="95489"/>
                </a:lnTo>
                <a:lnTo>
                  <a:pt x="642695" y="95489"/>
                </a:lnTo>
                <a:lnTo>
                  <a:pt x="642695" y="91493"/>
                </a:lnTo>
                <a:lnTo>
                  <a:pt x="645921" y="88268"/>
                </a:lnTo>
                <a:lnTo>
                  <a:pt x="649917" y="88268"/>
                </a:lnTo>
                <a:lnTo>
                  <a:pt x="653912" y="88268"/>
                </a:lnTo>
                <a:lnTo>
                  <a:pt x="657138" y="91493"/>
                </a:lnTo>
                <a:lnTo>
                  <a:pt x="657138" y="95489"/>
                </a:lnTo>
                <a:lnTo>
                  <a:pt x="1094026" y="95489"/>
                </a:lnTo>
                <a:lnTo>
                  <a:pt x="109402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55" name="Shape 1055"/>
          <p:cNvSpPr/>
          <p:nvPr/>
        </p:nvSpPr>
        <p:spPr>
          <a:xfrm>
            <a:off x="6997022" y="1937326"/>
            <a:ext cx="7798" cy="7798"/>
          </a:xfrm>
          <a:custGeom>
            <a:pathLst>
              <a:path extrusionOk="0" h="17145" w="17144">
                <a:moveTo>
                  <a:pt x="8472" y="0"/>
                </a:moveTo>
                <a:lnTo>
                  <a:pt x="0" y="16945"/>
                </a:lnTo>
                <a:lnTo>
                  <a:pt x="5343" y="14274"/>
                </a:lnTo>
                <a:lnTo>
                  <a:pt x="15610" y="14274"/>
                </a:lnTo>
                <a:lnTo>
                  <a:pt x="8472" y="0"/>
                </a:lnTo>
                <a:close/>
              </a:path>
              <a:path extrusionOk="0" h="17145"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56" name="Shape 1056"/>
          <p:cNvSpPr/>
          <p:nvPr/>
        </p:nvSpPr>
        <p:spPr>
          <a:xfrm>
            <a:off x="6734744" y="1986495"/>
            <a:ext cx="24838" cy="10686"/>
          </a:xfrm>
          <a:custGeom>
            <a:pathLst>
              <a:path extrusionOk="0" h="23495" w="54609">
                <a:moveTo>
                  <a:pt x="0" y="23107"/>
                </a:moveTo>
                <a:lnTo>
                  <a:pt x="54544" y="23107"/>
                </a:lnTo>
                <a:lnTo>
                  <a:pt x="54544" y="0"/>
                </a:lnTo>
                <a:lnTo>
                  <a:pt x="0" y="0"/>
                </a:lnTo>
                <a:lnTo>
                  <a:pt x="0" y="231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57" name="Shape 1057"/>
          <p:cNvSpPr txBox="1"/>
          <p:nvPr/>
        </p:nvSpPr>
        <p:spPr>
          <a:xfrm>
            <a:off x="6729275" y="1980056"/>
            <a:ext cx="36391"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Accept</a:t>
            </a:r>
            <a:endParaRPr sz="100">
              <a:solidFill>
                <a:schemeClr val="dk1"/>
              </a:solidFill>
              <a:latin typeface="Source Sans Pro"/>
              <a:ea typeface="Source Sans Pro"/>
              <a:cs typeface="Source Sans Pro"/>
              <a:sym typeface="Source Sans Pro"/>
            </a:endParaRPr>
          </a:p>
        </p:txBody>
      </p:sp>
      <p:sp>
        <p:nvSpPr>
          <p:cNvPr id="1058" name="Shape 1058"/>
          <p:cNvSpPr/>
          <p:nvPr/>
        </p:nvSpPr>
        <p:spPr>
          <a:xfrm>
            <a:off x="6779172" y="1922546"/>
            <a:ext cx="389328" cy="104552"/>
          </a:xfrm>
          <a:custGeom>
            <a:pathLst>
              <a:path extrusionOk="0" h="229870" w="855980">
                <a:moveTo>
                  <a:pt x="0" y="0"/>
                </a:moveTo>
                <a:lnTo>
                  <a:pt x="43327" y="0"/>
                </a:lnTo>
                <a:lnTo>
                  <a:pt x="43327" y="176271"/>
                </a:lnTo>
                <a:lnTo>
                  <a:pt x="855724" y="176271"/>
                </a:lnTo>
                <a:lnTo>
                  <a:pt x="855724" y="229805"/>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59" name="Shape 1059"/>
          <p:cNvSpPr/>
          <p:nvPr/>
        </p:nvSpPr>
        <p:spPr>
          <a:xfrm>
            <a:off x="7164530" y="2025197"/>
            <a:ext cx="7798" cy="7798"/>
          </a:xfrm>
          <a:custGeom>
            <a:pathLst>
              <a:path extrusionOk="0" h="17144" w="17144">
                <a:moveTo>
                  <a:pt x="0" y="0"/>
                </a:moveTo>
                <a:lnTo>
                  <a:pt x="8472" y="16945"/>
                </a:lnTo>
                <a:lnTo>
                  <a:pt x="15610" y="2671"/>
                </a:lnTo>
                <a:lnTo>
                  <a:pt x="5343" y="2671"/>
                </a:lnTo>
                <a:lnTo>
                  <a:pt x="0" y="0"/>
                </a:lnTo>
                <a:close/>
              </a:path>
              <a:path extrusionOk="0" h="17144" w="17144">
                <a:moveTo>
                  <a:pt x="16945" y="0"/>
                </a:moveTo>
                <a:lnTo>
                  <a:pt x="11602" y="2671"/>
                </a:lnTo>
                <a:lnTo>
                  <a:pt x="15610" y="2671"/>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60" name="Shape 1060"/>
          <p:cNvSpPr txBox="1"/>
          <p:nvPr/>
        </p:nvSpPr>
        <p:spPr>
          <a:xfrm>
            <a:off x="6930777" y="1988749"/>
            <a:ext cx="36969" cy="461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5776" marR="0" rtl="0" algn="l">
              <a:spcBef>
                <a:spcPts val="0"/>
              </a:spcBef>
              <a:spcAft>
                <a:spcPts val="0"/>
              </a:spcAft>
              <a:buNone/>
            </a:pPr>
            <a:r>
              <a:rPr lang="en-US" sz="100">
                <a:solidFill>
                  <a:schemeClr val="dk1"/>
                </a:solidFill>
                <a:latin typeface="Source Sans Pro"/>
                <a:ea typeface="Source Sans Pro"/>
                <a:cs typeface="Source Sans Pro"/>
                <a:sym typeface="Source Sans Pro"/>
              </a:rPr>
              <a:t>Appeal</a:t>
            </a:r>
            <a:endParaRPr sz="100">
              <a:solidFill>
                <a:schemeClr val="dk1"/>
              </a:solidFill>
              <a:latin typeface="Source Sans Pro"/>
              <a:ea typeface="Source Sans Pro"/>
              <a:cs typeface="Source Sans Pro"/>
              <a:sym typeface="Source Sans Pro"/>
            </a:endParaRPr>
          </a:p>
        </p:txBody>
      </p:sp>
      <p:sp>
        <p:nvSpPr>
          <p:cNvPr id="1061" name="Shape 1061"/>
          <p:cNvSpPr txBox="1"/>
          <p:nvPr/>
        </p:nvSpPr>
        <p:spPr>
          <a:xfrm>
            <a:off x="7518181" y="2597507"/>
            <a:ext cx="78848" cy="92333"/>
          </a:xfrm>
          <a:prstGeom prst="rect">
            <a:avLst/>
          </a:prstGeom>
          <a:solidFill>
            <a:srgbClr val="A3A3A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0973" lvl="0" marL="15595" marR="865" rtl="0" algn="l">
              <a:spcBef>
                <a:spcPts val="0"/>
              </a:spcBef>
              <a:spcAft>
                <a:spcPts val="0"/>
              </a:spcAft>
              <a:buNone/>
            </a:pPr>
            <a:r>
              <a:rPr lang="en-US" sz="100">
                <a:solidFill>
                  <a:schemeClr val="dk1"/>
                </a:solidFill>
                <a:latin typeface="Source Sans Pro"/>
                <a:ea typeface="Source Sans Pro"/>
                <a:cs typeface="Source Sans Pro"/>
                <a:sym typeface="Source Sans Pro"/>
              </a:rPr>
              <a:t>75.1 Upon Receipt  of the Permit  Notification</a:t>
            </a:r>
            <a:endParaRPr sz="100">
              <a:solidFill>
                <a:schemeClr val="dk1"/>
              </a:solidFill>
              <a:latin typeface="Source Sans Pro"/>
              <a:ea typeface="Source Sans Pro"/>
              <a:cs typeface="Source Sans Pro"/>
              <a:sym typeface="Source Sans Pro"/>
            </a:endParaRPr>
          </a:p>
        </p:txBody>
      </p:sp>
      <p:sp>
        <p:nvSpPr>
          <p:cNvPr id="1062" name="Shape 1062"/>
          <p:cNvSpPr txBox="1"/>
          <p:nvPr/>
        </p:nvSpPr>
        <p:spPr>
          <a:xfrm>
            <a:off x="7528034" y="2380731"/>
            <a:ext cx="78848" cy="92333"/>
          </a:xfrm>
          <a:prstGeom prst="rect">
            <a:avLst/>
          </a:prstGeom>
          <a:solidFill>
            <a:srgbClr val="A3A3A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0973" lvl="0" marL="15595" marR="865" rtl="0" algn="l">
              <a:spcBef>
                <a:spcPts val="0"/>
              </a:spcBef>
              <a:spcAft>
                <a:spcPts val="0"/>
              </a:spcAft>
              <a:buNone/>
            </a:pPr>
            <a:r>
              <a:rPr lang="en-US" sz="100">
                <a:solidFill>
                  <a:schemeClr val="dk1"/>
                </a:solidFill>
                <a:latin typeface="Source Sans Pro"/>
                <a:ea typeface="Source Sans Pro"/>
                <a:cs typeface="Source Sans Pro"/>
                <a:sym typeface="Source Sans Pro"/>
              </a:rPr>
              <a:t>75.1 Upon Receipt  of the Permit  Notification</a:t>
            </a:r>
            <a:endParaRPr sz="100">
              <a:solidFill>
                <a:schemeClr val="dk1"/>
              </a:solidFill>
              <a:latin typeface="Source Sans Pro"/>
              <a:ea typeface="Source Sans Pro"/>
              <a:cs typeface="Source Sans Pro"/>
              <a:sym typeface="Source Sans Pro"/>
            </a:endParaRPr>
          </a:p>
        </p:txBody>
      </p:sp>
      <p:sp>
        <p:nvSpPr>
          <p:cNvPr id="1063" name="Shape 1063"/>
          <p:cNvSpPr txBox="1"/>
          <p:nvPr/>
        </p:nvSpPr>
        <p:spPr>
          <a:xfrm>
            <a:off x="7537888" y="2016154"/>
            <a:ext cx="78848" cy="92333"/>
          </a:xfrm>
          <a:prstGeom prst="rect">
            <a:avLst/>
          </a:prstGeom>
          <a:solidFill>
            <a:srgbClr val="A3A3A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
              <a:solidFill>
                <a:schemeClr val="dk1"/>
              </a:solidFill>
              <a:latin typeface="Times New Roman"/>
              <a:ea typeface="Times New Roman"/>
              <a:cs typeface="Times New Roman"/>
              <a:sym typeface="Times New Roman"/>
            </a:endParaRPr>
          </a:p>
          <a:p>
            <a:pPr indent="-10973" lvl="0" marL="15595" marR="865" rtl="0" algn="l">
              <a:spcBef>
                <a:spcPts val="0"/>
              </a:spcBef>
              <a:spcAft>
                <a:spcPts val="0"/>
              </a:spcAft>
              <a:buNone/>
            </a:pPr>
            <a:r>
              <a:rPr lang="en-US" sz="100">
                <a:solidFill>
                  <a:schemeClr val="dk1"/>
                </a:solidFill>
                <a:latin typeface="Source Sans Pro"/>
                <a:ea typeface="Source Sans Pro"/>
                <a:cs typeface="Source Sans Pro"/>
                <a:sym typeface="Source Sans Pro"/>
              </a:rPr>
              <a:t>75.1 Upon Receipt  of the Permit  Notification</a:t>
            </a:r>
            <a:endParaRPr sz="100">
              <a:solidFill>
                <a:schemeClr val="dk1"/>
              </a:solidFill>
              <a:latin typeface="Source Sans Pro"/>
              <a:ea typeface="Source Sans Pro"/>
              <a:cs typeface="Source Sans Pro"/>
              <a:sym typeface="Source Sans Pro"/>
            </a:endParaRPr>
          </a:p>
        </p:txBody>
      </p:sp>
      <p:sp>
        <p:nvSpPr>
          <p:cNvPr id="1064" name="Shape 1064"/>
          <p:cNvSpPr/>
          <p:nvPr/>
        </p:nvSpPr>
        <p:spPr>
          <a:xfrm>
            <a:off x="7557595" y="2662463"/>
            <a:ext cx="103686" cy="74226"/>
          </a:xfrm>
          <a:custGeom>
            <a:pathLst>
              <a:path extrusionOk="0" h="163194" w="227965">
                <a:moveTo>
                  <a:pt x="227470" y="163056"/>
                </a:moveTo>
                <a:lnTo>
                  <a:pt x="0" y="163056"/>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65" name="Shape 1065"/>
          <p:cNvSpPr/>
          <p:nvPr/>
        </p:nvSpPr>
        <p:spPr>
          <a:xfrm>
            <a:off x="7553741" y="2656628"/>
            <a:ext cx="7798" cy="7798"/>
          </a:xfrm>
          <a:custGeom>
            <a:pathLst>
              <a:path extrusionOk="0" h="17144" w="17144">
                <a:moveTo>
                  <a:pt x="8472" y="0"/>
                </a:moveTo>
                <a:lnTo>
                  <a:pt x="0" y="16945"/>
                </a:lnTo>
                <a:lnTo>
                  <a:pt x="5343" y="14274"/>
                </a:lnTo>
                <a:lnTo>
                  <a:pt x="15610" y="14274"/>
                </a:lnTo>
                <a:lnTo>
                  <a:pt x="8472" y="0"/>
                </a:lnTo>
                <a:close/>
              </a:path>
              <a:path extrusionOk="0" h="17144" w="17144">
                <a:moveTo>
                  <a:pt x="15610" y="14274"/>
                </a:moveTo>
                <a:lnTo>
                  <a:pt x="11602" y="14274"/>
                </a:lnTo>
                <a:lnTo>
                  <a:pt x="16945" y="16945"/>
                </a:lnTo>
                <a:lnTo>
                  <a:pt x="15610" y="142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66" name="Shape 1066"/>
          <p:cNvSpPr/>
          <p:nvPr/>
        </p:nvSpPr>
        <p:spPr>
          <a:xfrm>
            <a:off x="7612697" y="2410291"/>
            <a:ext cx="48522" cy="326365"/>
          </a:xfrm>
          <a:custGeom>
            <a:pathLst>
              <a:path extrusionOk="0" h="717550" w="106680">
                <a:moveTo>
                  <a:pt x="106321" y="717484"/>
                </a:moveTo>
                <a:lnTo>
                  <a:pt x="41329" y="717484"/>
                </a:lnTo>
                <a:lnTo>
                  <a:pt x="41329" y="0"/>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67" name="Shape 1067"/>
          <p:cNvSpPr/>
          <p:nvPr/>
        </p:nvSpPr>
        <p:spPr>
          <a:xfrm>
            <a:off x="7606862" y="2406438"/>
            <a:ext cx="7798" cy="7798"/>
          </a:xfrm>
          <a:custGeom>
            <a:pathLst>
              <a:path extrusionOk="0" h="17144" w="17144">
                <a:moveTo>
                  <a:pt x="16945" y="0"/>
                </a:moveTo>
                <a:lnTo>
                  <a:pt x="0" y="8472"/>
                </a:lnTo>
                <a:lnTo>
                  <a:pt x="16945" y="16945"/>
                </a:lnTo>
                <a:lnTo>
                  <a:pt x="14274" y="11602"/>
                </a:lnTo>
                <a:lnTo>
                  <a:pt x="14274" y="5343"/>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68" name="Shape 1068"/>
          <p:cNvSpPr/>
          <p:nvPr/>
        </p:nvSpPr>
        <p:spPr>
          <a:xfrm>
            <a:off x="7622551" y="2045714"/>
            <a:ext cx="38702" cy="691143"/>
          </a:xfrm>
          <a:custGeom>
            <a:pathLst>
              <a:path extrusionOk="0" h="1519555" w="85090">
                <a:moveTo>
                  <a:pt x="84657" y="1519048"/>
                </a:moveTo>
                <a:lnTo>
                  <a:pt x="19666" y="1519048"/>
                </a:lnTo>
                <a:lnTo>
                  <a:pt x="19666" y="0"/>
                </a:ln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
        <p:nvSpPr>
          <p:cNvPr id="1069" name="Shape 1069"/>
          <p:cNvSpPr/>
          <p:nvPr/>
        </p:nvSpPr>
        <p:spPr>
          <a:xfrm>
            <a:off x="7616715" y="2041860"/>
            <a:ext cx="7798" cy="7798"/>
          </a:xfrm>
          <a:custGeom>
            <a:pathLst>
              <a:path extrusionOk="0" h="17144" w="17144">
                <a:moveTo>
                  <a:pt x="16945" y="0"/>
                </a:moveTo>
                <a:lnTo>
                  <a:pt x="0" y="8472"/>
                </a:lnTo>
                <a:lnTo>
                  <a:pt x="16945" y="16945"/>
                </a:lnTo>
                <a:lnTo>
                  <a:pt x="14274" y="11602"/>
                </a:lnTo>
                <a:lnTo>
                  <a:pt x="14274" y="5343"/>
                </a:lnTo>
                <a:lnTo>
                  <a:pt x="169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18">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3" name="Shape 1073"/>
        <p:cNvGrpSpPr/>
        <p:nvPr/>
      </p:nvGrpSpPr>
      <p:grpSpPr>
        <a:xfrm>
          <a:off x="0" y="0"/>
          <a:ext cx="0" cy="0"/>
          <a:chOff x="0" y="0"/>
          <a:chExt cx="0" cy="0"/>
        </a:xfrm>
      </p:grpSpPr>
      <p:pic>
        <p:nvPicPr>
          <p:cNvPr descr="U.S department of interior Bureau of Land Management, Blm logo and graphic of Topographic lines in black and grey. " id="1074" name="Shape 1074"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075" name="Shape 1075"/>
          <p:cNvPicPr preferRelativeResize="0"/>
          <p:nvPr/>
        </p:nvPicPr>
        <p:blipFill rotWithShape="1">
          <a:blip r:embed="rId4">
            <a:alphaModFix/>
          </a:blip>
          <a:srcRect b="0" l="0" r="0" t="0"/>
          <a:stretch/>
        </p:blipFill>
        <p:spPr>
          <a:xfrm>
            <a:off x="1475656" y="620688"/>
            <a:ext cx="6084676" cy="61206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9" name="Shape 1079"/>
        <p:cNvGrpSpPr/>
        <p:nvPr/>
      </p:nvGrpSpPr>
      <p:grpSpPr>
        <a:xfrm>
          <a:off x="0" y="0"/>
          <a:ext cx="0" cy="0"/>
          <a:chOff x="0" y="0"/>
          <a:chExt cx="0" cy="0"/>
        </a:xfrm>
      </p:grpSpPr>
      <p:pic>
        <p:nvPicPr>
          <p:cNvPr descr="U.S department of interior Bureau of Land Management, Blm logo and graphic of Topographic lines in black and grey. " id="1080" name="Shape 1080"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81" name="Shape 1081"/>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chemeClr val="dk1"/>
                </a:solidFill>
                <a:latin typeface="Roboto"/>
                <a:ea typeface="Roboto"/>
                <a:cs typeface="Roboto"/>
                <a:sym typeface="Roboto"/>
              </a:rPr>
              <a:t>Key components</a:t>
            </a:r>
            <a:endParaRPr/>
          </a:p>
        </p:txBody>
      </p:sp>
      <p:sp>
        <p:nvSpPr>
          <p:cNvPr id="1082" name="Shape 1082"/>
          <p:cNvSpPr txBox="1"/>
          <p:nvPr/>
        </p:nvSpPr>
        <p:spPr>
          <a:xfrm>
            <a:off x="179512" y="1772816"/>
            <a:ext cx="8784976" cy="4832092"/>
          </a:xfrm>
          <a:prstGeom prst="rect">
            <a:avLst/>
          </a:prstGeom>
          <a:noFill/>
          <a:ln>
            <a:noFill/>
          </a:ln>
        </p:spPr>
        <p:txBody>
          <a:bodyPr anchorCtr="0" anchor="t" bIns="45700" lIns="91425" spcFirstLastPara="1" rIns="91425" wrap="square" tIns="45700">
            <a:noAutofit/>
          </a:bodyPr>
          <a:lstStyle/>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Roboto"/>
                <a:ea typeface="Roboto"/>
                <a:cs typeface="Roboto"/>
                <a:sym typeface="Roboto"/>
              </a:rPr>
              <a:t>Implements SRP streamlining (SO 3356/3366)</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Roboto"/>
                <a:ea typeface="Roboto"/>
                <a:cs typeface="Roboto"/>
                <a:sym typeface="Roboto"/>
              </a:rPr>
              <a:t>Geospatially enabled</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Roboto"/>
                <a:ea typeface="Roboto"/>
                <a:cs typeface="Roboto"/>
                <a:sym typeface="Roboto"/>
              </a:rPr>
              <a:t>Forces pre-consultation meetings</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Roboto"/>
                <a:ea typeface="Roboto"/>
                <a:cs typeface="Roboto"/>
                <a:sym typeface="Roboto"/>
              </a:rPr>
              <a:t>User Friendly (internal &amp; external)</a:t>
            </a:r>
            <a:endParaRPr b="0" i="0" sz="2800" u="none" cap="none" strike="noStrike">
              <a:solidFill>
                <a:schemeClr val="dk1"/>
              </a:solidFill>
              <a:latin typeface="Roboto"/>
              <a:ea typeface="Roboto"/>
              <a:cs typeface="Roboto"/>
              <a:sym typeface="Roboto"/>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Roboto"/>
                <a:ea typeface="Roboto"/>
                <a:cs typeface="Roboto"/>
                <a:sym typeface="Roboto"/>
              </a:rPr>
              <a:t>Status Table: know where you are &amp; what’s next</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Roboto"/>
                <a:ea typeface="Roboto"/>
                <a:cs typeface="Roboto"/>
                <a:sym typeface="Roboto"/>
              </a:rPr>
              <a:t>Customizable system generated emails</a:t>
            </a:r>
            <a:endParaRPr b="0" i="0" sz="2800" u="none" cap="none" strike="noStrike">
              <a:solidFill>
                <a:schemeClr val="dk1"/>
              </a:solidFill>
              <a:latin typeface="Roboto"/>
              <a:ea typeface="Roboto"/>
              <a:cs typeface="Roboto"/>
              <a:sym typeface="Roboto"/>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Roboto"/>
                <a:ea typeface="Roboto"/>
                <a:cs typeface="Roboto"/>
                <a:sym typeface="Roboto"/>
              </a:rPr>
              <a:t>E-signature</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Roboto"/>
                <a:ea typeface="Roboto"/>
                <a:cs typeface="Roboto"/>
                <a:sym typeface="Roboto"/>
              </a:rPr>
              <a:t>National database (reports)</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Roboto"/>
                <a:ea typeface="Roboto"/>
                <a:cs typeface="Roboto"/>
                <a:sym typeface="Roboto"/>
              </a:rPr>
              <a:t>Templates: customizable but standardized</a:t>
            </a:r>
            <a:endParaRPr b="0" i="0" sz="2800" u="none" cap="none" strike="noStrike">
              <a:solidFill>
                <a:schemeClr val="dk1"/>
              </a:solidFill>
              <a:latin typeface="Roboto"/>
              <a:ea typeface="Roboto"/>
              <a:cs typeface="Roboto"/>
              <a:sym typeface="Roboto"/>
            </a:endParaRPr>
          </a:p>
          <a:p>
            <a:pPr indent="-279400" lvl="1" marL="9144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Roboto"/>
              <a:ea typeface="Roboto"/>
              <a:cs typeface="Roboto"/>
              <a:sym typeface="Roboto"/>
            </a:endParaRPr>
          </a:p>
          <a:p>
            <a:pPr indent="-279400" lvl="1" marL="9144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