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73" r:id="rId3"/>
    <p:sldId id="284" r:id="rId4"/>
    <p:sldId id="287" r:id="rId5"/>
    <p:sldId id="285" r:id="rId6"/>
    <p:sldId id="289" r:id="rId7"/>
    <p:sldId id="278" r:id="rId8"/>
    <p:sldId id="290" r:id="rId9"/>
    <p:sldId id="259" r:id="rId10"/>
    <p:sldId id="282" r:id="rId11"/>
    <p:sldId id="270" r:id="rId12"/>
    <p:sldId id="258" r:id="rId13"/>
    <p:sldId id="276" r:id="rId14"/>
    <p:sldId id="264" r:id="rId15"/>
    <p:sldId id="263" r:id="rId16"/>
    <p:sldId id="265" r:id="rId17"/>
    <p:sldId id="260" r:id="rId18"/>
    <p:sldId id="277" r:id="rId19"/>
    <p:sldId id="266" r:id="rId20"/>
    <p:sldId id="267" r:id="rId21"/>
    <p:sldId id="268" r:id="rId22"/>
    <p:sldId id="269" r:id="rId23"/>
    <p:sldId id="272" r:id="rId24"/>
    <p:sldId id="271" r:id="rId25"/>
  </p:sldIdLst>
  <p:sldSz cx="9144000" cy="6858000" type="screen4x3"/>
  <p:notesSz cx="6858000" cy="9144000"/>
  <p:embeddedFontLst>
    <p:embeddedFont>
      <p:font typeface="Roboto Medium"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panose="02000000000000000000" pitchFamily="2" charset="0"/>
      <p:regular r:id="rId33"/>
      <p:bold r:id="rId34"/>
      <p:italic r:id="rId35"/>
      <p:boldItalic r:id="rId36"/>
    </p:embeddedFon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79" autoAdjust="0"/>
  </p:normalViewPr>
  <p:slideViewPr>
    <p:cSldViewPr snapToGrid="0">
      <p:cViewPr varScale="1">
        <p:scale>
          <a:sx n="69" d="100"/>
          <a:sy n="69" d="100"/>
        </p:scale>
        <p:origin x="1203"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Coordinated</a:t>
            </a:r>
            <a:r>
              <a:rPr lang="en-US" baseline="0" dirty="0" smtClean="0"/>
              <a:t> by Recreation and Visitor Services (WO-250), a cross-directorate team has identified 90 milestones toward the BLM realizing SO  3347, and is working to design a similar track toward realizing SO 3356.  So far, the BLM has produced 4 reports aimed at SO 3356: a 30 day report on streamlining the SRP process, a 60 day report which is based on the expansion of accessible lands and programs, a 120 day report with a detailed implementation plan, and a 180 day report to cover the regulatory review process. This is where the data you are collecting comes into play.  In order to track our progress toward accessing lands and utilizing the space for programs, we need to know what has been done.  We will talk about reporting slightly later 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baseline="0" dirty="0" smtClean="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baseline="0" dirty="0" smtClean="0">
              <a:solidFill>
                <a:srgbClr val="000000"/>
              </a:solidFill>
              <a:effectLst/>
              <a:latin typeface="Arial"/>
              <a:ea typeface="Arial"/>
              <a:cs typeface="Arial"/>
              <a:sym typeface="Arial"/>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630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1445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150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078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solidFill>
                  <a:srgbClr val="7F7F7F"/>
                </a:solidFill>
                <a:latin typeface="Roboto"/>
                <a:ea typeface="Roboto"/>
                <a:cs typeface="Roboto"/>
                <a:sym typeface="Roboto"/>
              </a:rPr>
              <a:t>Note: Partner-Supported Work and Training Opportunities </a:t>
            </a:r>
            <a:r>
              <a:rPr lang="en-US" sz="1100" b="1" dirty="0" smtClean="0">
                <a:solidFill>
                  <a:srgbClr val="7F7F7F"/>
                </a:solidFill>
                <a:latin typeface="Roboto"/>
                <a:ea typeface="Roboto"/>
                <a:cs typeface="Roboto"/>
                <a:sym typeface="Roboto"/>
              </a:rPr>
              <a:t>will not </a:t>
            </a:r>
            <a:r>
              <a:rPr lang="en-US" sz="1100" dirty="0" smtClean="0">
                <a:solidFill>
                  <a:srgbClr val="7F7F7F"/>
                </a:solidFill>
                <a:latin typeface="Roboto"/>
                <a:ea typeface="Roboto"/>
                <a:cs typeface="Roboto"/>
                <a:sym typeface="Roboto"/>
              </a:rPr>
              <a:t>be collected quarterly anymore.  </a:t>
            </a:r>
          </a:p>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891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These reports are simplified down to a single form which will only take a few minutes to complete.  The deadline for these forms is November 30, 2018.</a:t>
            </a:r>
          </a:p>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019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4072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*Note:  Please do not send this form by email or fax. </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376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*Note:  Please do not send this form by email or fax. </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047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Pretty straight forward, simple questions about the project.  Each piece of information in this section is fairly important, so make sure it is filled out correctly. Very Important: To fill in the contact person, do</a:t>
            </a:r>
            <a:r>
              <a:rPr lang="en-US" baseline="0" dirty="0" smtClean="0"/>
              <a:t> not type in their name.  Instead, search for them in the directory and select the name from there (directory is located directly to the right of the box).  You can also type their BLM email into the box and search that way.  </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60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4660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This section tracks the number</a:t>
            </a:r>
            <a:r>
              <a:rPr lang="en-US" baseline="0" dirty="0" smtClean="0"/>
              <a:t> of events carried out while working toward each of our program goals; conserving fish and wildlife populations, restoring habitat, providing programs for disabled persons, youth, and veterans, as well as promoting safe shooting sport practices.  Again this is fairly straight forward, just be sure to log the number of total participants at the event as well as the number of times these events were carried out.</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8364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This section focuses upon the general statistics of the</a:t>
            </a:r>
            <a:r>
              <a:rPr lang="en-US" baseline="0" dirty="0" smtClean="0"/>
              <a:t> events.  The top row tracks totals for both the number of events held and the number of participants reached.  The next few lines are fairly specific, tracking partnership information specifically.  </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1001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Section 4 tracks</a:t>
            </a:r>
            <a:r>
              <a:rPr lang="en-US" baseline="0" dirty="0" smtClean="0"/>
              <a:t> progress towards easing the access to public lands.</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583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Section 5 tracks specific</a:t>
            </a:r>
            <a:r>
              <a:rPr lang="en-US" baseline="0" dirty="0" smtClean="0"/>
              <a:t> stories that come from these experiences– whether they come from within the BLM or from the outside.</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628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Section 6 is a space to attach documents and submit the form.  Once a form is submitted, it does not need to be resubmitted to</a:t>
            </a:r>
            <a:r>
              <a:rPr lang="en-US" baseline="0" dirty="0" smtClean="0"/>
              <a:t> make changes– as this would generate duplicates of the same form. Instead, after the form has been submitted once, save the changes and back out of the page.  All the added information will still be there if the document is saved.</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92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2730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227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Secretarial Order 3347 focused on reporting accomplishments related to implementing</a:t>
            </a:r>
            <a:r>
              <a:rPr lang="en-US" baseline="0" dirty="0" smtClean="0"/>
              <a:t> EO 13443 on Conservation </a:t>
            </a:r>
            <a:r>
              <a:rPr lang="en-US" baseline="0" dirty="0" err="1" smtClean="0"/>
              <a:t>Stwardship</a:t>
            </a: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53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327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Secretarial Order 3356:</a:t>
            </a:r>
            <a:r>
              <a:rPr lang="en-US" baseline="0" dirty="0" smtClean="0"/>
              <a:t> Enhance enhancing conservation stewardship, increase outdoor recreation for all Americans, and improve the management of game species and their habitat “for this generation and beyond.”   This order stems from the ideology of President Theodore Roosevelt, via executive order 13443 which embodies “The Facilitation of Hunting Heritage and Wildlife Conservation.”  Roosevelt’s legacy as an outdoorsman is echoed through SO 3356, in that hunting and fishing are still to be carefully considered on public lands.</a:t>
            </a:r>
            <a:endParaRPr lang="en-US" dirty="0" smtClean="0"/>
          </a:p>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53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004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However, this process will not be successful as a top down directive only.  This directive needs to be driven by the local level of BLM in order to be successful. For our organization to succeed in the implementation of this order, we need to show how we are implementing these guidelines.  We need to demonstrate that we do, on a consistent basis conduct outreach programs to increase hunting and fishing, that we are streamlining permitting, that we do attain access to lands through easements and acquisitions. </a:t>
            </a:r>
          </a:p>
          <a:p>
            <a:pPr marL="0" lvl="0" indent="0">
              <a:spcBef>
                <a:spcPts val="0"/>
              </a:spcBef>
              <a:spcAft>
                <a:spcPts val="0"/>
              </a:spcAft>
              <a:buNone/>
            </a:pPr>
            <a:endParaRPr dirty="0"/>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06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7"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BLM logo, Graphic of topographic lines in black and grey. U.S department of the interior Bureau of Land Management." title="Graphic of topographic lines"/>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85" name="Shape 85"/>
          <p:cNvSpPr txBox="1"/>
          <p:nvPr/>
        </p:nvSpPr>
        <p:spPr>
          <a:xfrm>
            <a:off x="179512" y="931367"/>
            <a:ext cx="8424936"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smtClean="0">
                <a:solidFill>
                  <a:schemeClr val="bg1">
                    <a:lumMod val="65000"/>
                  </a:schemeClr>
                </a:solidFill>
                <a:latin typeface="Roboto"/>
                <a:ea typeface="Roboto"/>
                <a:cs typeface="Roboto"/>
                <a:sym typeface="Roboto"/>
              </a:rPr>
              <a:t>Hunting, Fishing, Shooting, and SO 3356</a:t>
            </a:r>
            <a:endParaRPr sz="3200" b="1" dirty="0">
              <a:solidFill>
                <a:schemeClr val="bg1">
                  <a:lumMod val="65000"/>
                </a:schemeClr>
              </a:solidFill>
              <a:latin typeface="Roboto"/>
              <a:ea typeface="Roboto"/>
              <a:cs typeface="Roboto"/>
              <a:sym typeface="Roboto"/>
            </a:endParaRPr>
          </a:p>
        </p:txBody>
      </p:sp>
      <p:sp>
        <p:nvSpPr>
          <p:cNvPr id="86" name="Shape 86"/>
          <p:cNvSpPr txBox="1"/>
          <p:nvPr/>
        </p:nvSpPr>
        <p:spPr>
          <a:xfrm>
            <a:off x="179512" y="1540352"/>
            <a:ext cx="7416824"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chemeClr val="bg1">
                    <a:lumMod val="65000"/>
                  </a:schemeClr>
                </a:solidFill>
                <a:latin typeface="Roboto"/>
                <a:ea typeface="Roboto"/>
                <a:cs typeface="Roboto"/>
                <a:sym typeface="Roboto"/>
              </a:rPr>
              <a:t>Jeff </a:t>
            </a:r>
            <a:r>
              <a:rPr lang="en-US" sz="1600" dirty="0" err="1" smtClean="0">
                <a:solidFill>
                  <a:schemeClr val="bg1">
                    <a:lumMod val="65000"/>
                  </a:schemeClr>
                </a:solidFill>
                <a:latin typeface="Roboto"/>
                <a:ea typeface="Roboto"/>
                <a:cs typeface="Roboto"/>
                <a:sym typeface="Roboto"/>
              </a:rPr>
              <a:t>McCusker</a:t>
            </a:r>
            <a:endParaRPr sz="1600" dirty="0">
              <a:solidFill>
                <a:schemeClr val="bg1">
                  <a:lumMod val="65000"/>
                </a:schemeClr>
              </a:solidFill>
              <a:latin typeface="Roboto"/>
              <a:ea typeface="Roboto"/>
              <a:cs typeface="Roboto"/>
              <a:sym typeface="Roboto"/>
            </a:endParaRPr>
          </a:p>
        </p:txBody>
      </p:sp>
      <p:sp>
        <p:nvSpPr>
          <p:cNvPr id="87" name="Shape 87"/>
          <p:cNvSpPr txBox="1"/>
          <p:nvPr/>
        </p:nvSpPr>
        <p:spPr>
          <a:xfrm>
            <a:off x="179512" y="2060848"/>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Roboto Medium"/>
                <a:ea typeface="Roboto Medium"/>
                <a:cs typeface="Roboto Medium"/>
                <a:sym typeface="Roboto Medium"/>
              </a:rPr>
              <a:t>Supporting Text</a:t>
            </a:r>
            <a:endParaRPr sz="2000">
              <a:solidFill>
                <a:schemeClr val="lt1"/>
              </a:solidFill>
              <a:latin typeface="Roboto Medium"/>
              <a:ea typeface="Roboto Medium"/>
              <a:cs typeface="Roboto Medium"/>
              <a:sym typeface="Roboto Medium"/>
            </a:endParaRPr>
          </a:p>
        </p:txBody>
      </p:sp>
      <p:pic>
        <p:nvPicPr>
          <p:cNvPr id="88" name="Shape 88" descr="This is a photo of 3 people overlooking the sacramento River Bend area during sunset. They are standing on the edge of cliffs infront of the river bend looking towards the sunset. The river is front of green hill and mountian ranges in the background" title="Photo of sunset at sacramento river bend"/>
          <p:cNvPicPr preferRelativeResize="0"/>
          <p:nvPr/>
        </p:nvPicPr>
        <p:blipFill rotWithShape="1">
          <a:blip r:embed="rId4">
            <a:alphaModFix/>
          </a:blip>
          <a:srcRect t="20776" b="337"/>
          <a:stretch/>
        </p:blipFill>
        <p:spPr>
          <a:xfrm>
            <a:off x="0" y="2071590"/>
            <a:ext cx="9144000" cy="4797152"/>
          </a:xfrm>
          <a:prstGeom prst="rect">
            <a:avLst/>
          </a:prstGeom>
          <a:noFill/>
          <a:ln>
            <a:noFill/>
          </a:ln>
        </p:spPr>
      </p:pic>
      <p:sp>
        <p:nvSpPr>
          <p:cNvPr id="89" name="Shape 89" title="green banner line"/>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99CC00"/>
              </a:solidFill>
              <a:latin typeface="Calibri"/>
              <a:ea typeface="Calibri"/>
              <a:cs typeface="Calibri"/>
              <a:sym typeface="Calibri"/>
            </a:endParaRPr>
          </a:p>
        </p:txBody>
      </p:sp>
      <p:sp>
        <p:nvSpPr>
          <p:cNvPr id="90" name="Shape 90" title="green banner line "/>
          <p:cNvSpPr/>
          <p:nvPr/>
        </p:nvSpPr>
        <p:spPr>
          <a:xfrm>
            <a:off x="229288" y="1889649"/>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lvl="0" algn="ctr"/>
            <a:r>
              <a:rPr lang="en-US" sz="4800" b="1" dirty="0">
                <a:solidFill>
                  <a:srgbClr val="7F7F7F"/>
                </a:solidFill>
                <a:latin typeface="Roboto"/>
                <a:ea typeface="Roboto"/>
                <a:cs typeface="Roboto"/>
                <a:sym typeface="Roboto"/>
              </a:rPr>
              <a:t>Secretarial Order 3356</a:t>
            </a: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lvl="0"/>
            <a:endParaRPr sz="2000" dirty="0">
              <a:solidFill>
                <a:srgbClr val="7F7F7F"/>
              </a:solidFill>
              <a:latin typeface="Roboto"/>
              <a:ea typeface="Roboto"/>
              <a:cs typeface="Roboto"/>
              <a:sym typeface="Roboto"/>
            </a:endParaRPr>
          </a:p>
        </p:txBody>
      </p:sp>
      <p:sp>
        <p:nvSpPr>
          <p:cNvPr id="3" name="TextBox 2"/>
          <p:cNvSpPr txBox="1"/>
          <p:nvPr/>
        </p:nvSpPr>
        <p:spPr>
          <a:xfrm>
            <a:off x="8040913" y="145143"/>
            <a:ext cx="1216677" cy="338554"/>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SO 3356</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0" y="1632857"/>
            <a:ext cx="6966857" cy="486954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0" y="1632857"/>
            <a:ext cx="6966857" cy="486954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70" y="1632857"/>
            <a:ext cx="6966857" cy="4869543"/>
          </a:xfrm>
          <a:prstGeom prst="rect">
            <a:avLst/>
          </a:prstGeom>
        </p:spPr>
      </p:pic>
    </p:spTree>
    <p:extLst>
      <p:ext uri="{BB962C8B-B14F-4D97-AF65-F5344CB8AC3E}">
        <p14:creationId xmlns:p14="http://schemas.microsoft.com/office/powerpoint/2010/main" val="221873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smtClean="0">
                <a:solidFill>
                  <a:srgbClr val="7F7F7F"/>
                </a:solidFill>
                <a:latin typeface="Roboto"/>
                <a:ea typeface="Roboto"/>
                <a:cs typeface="Roboto"/>
                <a:sym typeface="Roboto"/>
              </a:rPr>
              <a:t>Projects that are spinning off of SO 3356</a:t>
            </a:r>
          </a:p>
          <a:p>
            <a:pPr marL="0" marR="0" lvl="0" indent="0" algn="l" rtl="0">
              <a:spcBef>
                <a:spcPts val="0"/>
              </a:spcBef>
              <a:spcAft>
                <a:spcPts val="0"/>
              </a:spcAft>
              <a:buNone/>
            </a:pPr>
            <a:endParaRPr lang="en-US" sz="2800" b="1" dirty="0">
              <a:solidFill>
                <a:srgbClr val="7F7F7F"/>
              </a:solidFill>
              <a:latin typeface="Roboto"/>
              <a:ea typeface="Roboto"/>
              <a:cs typeface="Roboto"/>
              <a:sym typeface="Roboto"/>
            </a:endParaRPr>
          </a:p>
          <a:p>
            <a:pPr marL="0" marR="0" lvl="0" indent="0" algn="l" rtl="0">
              <a:spcBef>
                <a:spcPts val="0"/>
              </a:spcBef>
              <a:spcAft>
                <a:spcPts val="0"/>
              </a:spcAft>
              <a:buNone/>
            </a:pPr>
            <a:r>
              <a:rPr lang="en-US" sz="2800" b="1" dirty="0" smtClean="0">
                <a:solidFill>
                  <a:srgbClr val="7F7F7F"/>
                </a:solidFill>
                <a:latin typeface="Roboto"/>
                <a:ea typeface="Roboto"/>
                <a:cs typeface="Roboto"/>
                <a:sym typeface="Roboto"/>
              </a:rPr>
              <a:t>Reporting tool</a:t>
            </a:r>
          </a:p>
          <a:p>
            <a:pPr marL="0" marR="0" lvl="0" indent="0" algn="l" rtl="0">
              <a:spcBef>
                <a:spcPts val="0"/>
              </a:spcBef>
              <a:spcAft>
                <a:spcPts val="0"/>
              </a:spcAft>
              <a:buNone/>
            </a:pPr>
            <a:endParaRPr lang="en-US" sz="2800" b="1" dirty="0">
              <a:solidFill>
                <a:srgbClr val="7F7F7F"/>
              </a:solidFill>
              <a:latin typeface="Roboto"/>
              <a:ea typeface="Roboto"/>
              <a:cs typeface="Roboto"/>
              <a:sym typeface="Roboto"/>
            </a:endParaRPr>
          </a:p>
          <a:p>
            <a:pPr marL="0" marR="0" lvl="0" indent="0" algn="l" rtl="0">
              <a:spcBef>
                <a:spcPts val="0"/>
              </a:spcBef>
              <a:spcAft>
                <a:spcPts val="0"/>
              </a:spcAft>
              <a:buNone/>
            </a:pPr>
            <a:r>
              <a:rPr lang="en-US" sz="2800" b="1" dirty="0" smtClean="0">
                <a:solidFill>
                  <a:srgbClr val="7F7F7F"/>
                </a:solidFill>
                <a:latin typeface="Roboto"/>
                <a:ea typeface="Roboto"/>
                <a:cs typeface="Roboto"/>
                <a:sym typeface="Roboto"/>
              </a:rPr>
              <a:t>Landlocked Parcel Project</a:t>
            </a:r>
          </a:p>
          <a:p>
            <a:pPr marL="0" marR="0" lvl="0" indent="0" algn="l" rtl="0">
              <a:spcBef>
                <a:spcPts val="0"/>
              </a:spcBef>
              <a:spcAft>
                <a:spcPts val="0"/>
              </a:spcAft>
              <a:buNone/>
            </a:pPr>
            <a:endParaRPr lang="en-US" sz="2800" b="1" dirty="0">
              <a:solidFill>
                <a:srgbClr val="7F7F7F"/>
              </a:solidFill>
              <a:latin typeface="Roboto"/>
              <a:ea typeface="Roboto"/>
              <a:cs typeface="Roboto"/>
              <a:sym typeface="Roboto"/>
            </a:endParaRPr>
          </a:p>
          <a:p>
            <a:pPr marL="0" marR="0" lvl="0" indent="0" algn="l" rtl="0">
              <a:spcBef>
                <a:spcPts val="0"/>
              </a:spcBef>
              <a:spcAft>
                <a:spcPts val="0"/>
              </a:spcAft>
              <a:buNone/>
            </a:pPr>
            <a:r>
              <a:rPr lang="en-US" sz="2800" b="1" dirty="0" smtClean="0">
                <a:solidFill>
                  <a:srgbClr val="7F7F7F"/>
                </a:solidFill>
                <a:latin typeface="Roboto"/>
                <a:ea typeface="Roboto"/>
                <a:cs typeface="Roboto"/>
                <a:sym typeface="Roboto"/>
              </a:rPr>
              <a:t>CXs-Habitat Restoration, SRPs in Special Area clarification, travel management: Route </a:t>
            </a:r>
            <a:r>
              <a:rPr lang="en-US" sz="2800" b="1" dirty="0" err="1" smtClean="0">
                <a:solidFill>
                  <a:srgbClr val="7F7F7F"/>
                </a:solidFill>
                <a:latin typeface="Roboto"/>
                <a:ea typeface="Roboto"/>
                <a:cs typeface="Roboto"/>
                <a:sym typeface="Roboto"/>
              </a:rPr>
              <a:t>redesignation</a:t>
            </a:r>
            <a:r>
              <a:rPr lang="en-US" sz="2800" b="1" dirty="0" smtClean="0">
                <a:solidFill>
                  <a:srgbClr val="7F7F7F"/>
                </a:solidFill>
                <a:latin typeface="Roboto"/>
                <a:ea typeface="Roboto"/>
                <a:cs typeface="Roboto"/>
                <a:sym typeface="Roboto"/>
              </a:rPr>
              <a:t>, route marking and signage and </a:t>
            </a:r>
          </a:p>
          <a:p>
            <a:pPr marL="0" marR="0" lvl="0" indent="0" algn="l" rtl="0">
              <a:spcBef>
                <a:spcPts val="0"/>
              </a:spcBef>
              <a:spcAft>
                <a:spcPts val="0"/>
              </a:spcAft>
              <a:buNone/>
            </a:pPr>
            <a:endParaRPr lang="en-US" sz="2800" b="1" dirty="0">
              <a:solidFill>
                <a:srgbClr val="7F7F7F"/>
              </a:solidFill>
              <a:latin typeface="Roboto"/>
              <a:ea typeface="Roboto"/>
              <a:cs typeface="Roboto"/>
              <a:sym typeface="Roboto"/>
            </a:endParaRPr>
          </a:p>
          <a:p>
            <a:pPr marL="0" marR="0" lvl="0" indent="0" algn="l" rtl="0">
              <a:spcBef>
                <a:spcPts val="0"/>
              </a:spcBef>
              <a:spcAft>
                <a:spcPts val="0"/>
              </a:spcAft>
              <a:buNone/>
            </a:pPr>
            <a:r>
              <a:rPr lang="en-US" sz="5400" b="1" dirty="0" smtClean="0">
                <a:solidFill>
                  <a:srgbClr val="7F7F7F"/>
                </a:solidFill>
                <a:latin typeface="Roboto"/>
                <a:ea typeface="Roboto"/>
                <a:cs typeface="Roboto"/>
                <a:sym typeface="Roboto"/>
              </a:rPr>
              <a:t>TRAIL CONSTRUCTION</a:t>
            </a:r>
            <a:endParaRPr sz="54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dirty="0">
              <a:solidFill>
                <a:srgbClr val="7F7F7F"/>
              </a:solidFill>
              <a:latin typeface="Roboto"/>
              <a:ea typeface="Roboto"/>
              <a:cs typeface="Roboto"/>
              <a:sym typeface="Roboto"/>
            </a:endParaRPr>
          </a:p>
        </p:txBody>
      </p:sp>
      <p:sp>
        <p:nvSpPr>
          <p:cNvPr id="5" name="TextBox 4"/>
          <p:cNvSpPr txBox="1"/>
          <p:nvPr/>
        </p:nvSpPr>
        <p:spPr>
          <a:xfrm>
            <a:off x="8040913" y="145143"/>
            <a:ext cx="1216677" cy="338554"/>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SO 3356</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27814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96">
                                            <p:txEl>
                                              <p:pRg st="8" end="8"/>
                                            </p:txEl>
                                          </p:spTgt>
                                        </p:tgtEl>
                                        <p:attrNameLst>
                                          <p:attrName>style.color</p:attrName>
                                        </p:attrNameLst>
                                      </p:cBhvr>
                                      <p:to>
                                        <a:schemeClr val="accent2"/>
                                      </p:to>
                                    </p:animClr>
                                    <p:animClr clrSpc="rgb" dir="cw">
                                      <p:cBhvr>
                                        <p:cTn id="7" dur="500" fill="hold"/>
                                        <p:tgtEl>
                                          <p:spTgt spid="96">
                                            <p:txEl>
                                              <p:pRg st="8" end="8"/>
                                            </p:txEl>
                                          </p:spTgt>
                                        </p:tgtEl>
                                        <p:attrNameLst>
                                          <p:attrName>fillcolor</p:attrName>
                                        </p:attrNameLst>
                                      </p:cBhvr>
                                      <p:to>
                                        <a:schemeClr val="accent2"/>
                                      </p:to>
                                    </p:animClr>
                                    <p:set>
                                      <p:cBhvr>
                                        <p:cTn id="8" dur="500" fill="hold"/>
                                        <p:tgtEl>
                                          <p:spTgt spid="96">
                                            <p:txEl>
                                              <p:pRg st="8" end="8"/>
                                            </p:txEl>
                                          </p:spTgt>
                                        </p:tgtEl>
                                        <p:attrNameLst>
                                          <p:attrName>fill.type</p:attrName>
                                        </p:attrNameLst>
                                      </p:cBhvr>
                                      <p:to>
                                        <p:strVal val="solid"/>
                                      </p:to>
                                    </p:set>
                                    <p:set>
                                      <p:cBhvr>
                                        <p:cTn id="9" dur="500" fill="hold"/>
                                        <p:tgtEl>
                                          <p:spTgt spid="96">
                                            <p:txEl>
                                              <p:pRg st="8" end="8"/>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6">
                                            <p:txEl>
                                              <p:pRg st="8" end="8"/>
                                            </p:txEl>
                                          </p:spTgt>
                                        </p:tgtEl>
                                        <p:attrNameLst>
                                          <p:attrName>style.visibility</p:attrName>
                                        </p:attrNameLst>
                                      </p:cBhvr>
                                      <p:to>
                                        <p:strVal val="visible"/>
                                      </p:to>
                                    </p:set>
                                    <p:anim calcmode="lin" valueType="num">
                                      <p:cBhvr>
                                        <p:cTn id="14" dur="1000" fill="hold"/>
                                        <p:tgtEl>
                                          <p:spTgt spid="96">
                                            <p:txEl>
                                              <p:pRg st="8" end="8"/>
                                            </p:txEl>
                                          </p:spTgt>
                                        </p:tgtEl>
                                        <p:attrNameLst>
                                          <p:attrName>ppt_w</p:attrName>
                                        </p:attrNameLst>
                                      </p:cBhvr>
                                      <p:tavLst>
                                        <p:tav tm="0">
                                          <p:val>
                                            <p:fltVal val="0"/>
                                          </p:val>
                                        </p:tav>
                                        <p:tav tm="100000">
                                          <p:val>
                                            <p:strVal val="#ppt_w"/>
                                          </p:val>
                                        </p:tav>
                                      </p:tavLst>
                                    </p:anim>
                                    <p:anim calcmode="lin" valueType="num">
                                      <p:cBhvr>
                                        <p:cTn id="15" dur="1000" fill="hold"/>
                                        <p:tgtEl>
                                          <p:spTgt spid="96">
                                            <p:txEl>
                                              <p:pRg st="8" end="8"/>
                                            </p:txEl>
                                          </p:spTgt>
                                        </p:tgtEl>
                                        <p:attrNameLst>
                                          <p:attrName>ppt_h</p:attrName>
                                        </p:attrNameLst>
                                      </p:cBhvr>
                                      <p:tavLst>
                                        <p:tav tm="0">
                                          <p:val>
                                            <p:fltVal val="0"/>
                                          </p:val>
                                        </p:tav>
                                        <p:tav tm="100000">
                                          <p:val>
                                            <p:strVal val="#ppt_h"/>
                                          </p:val>
                                        </p:tav>
                                      </p:tavLst>
                                    </p:anim>
                                    <p:anim calcmode="lin" valueType="num">
                                      <p:cBhvr>
                                        <p:cTn id="16" dur="1000" fill="hold"/>
                                        <p:tgtEl>
                                          <p:spTgt spid="96">
                                            <p:txEl>
                                              <p:pRg st="8" end="8"/>
                                            </p:txEl>
                                          </p:spTgt>
                                        </p:tgtEl>
                                        <p:attrNameLst>
                                          <p:attrName>style.rotation</p:attrName>
                                        </p:attrNameLst>
                                      </p:cBhvr>
                                      <p:tavLst>
                                        <p:tav tm="0">
                                          <p:val>
                                            <p:fltVal val="90"/>
                                          </p:val>
                                        </p:tav>
                                        <p:tav tm="100000">
                                          <p:val>
                                            <p:fltVal val="0"/>
                                          </p:val>
                                        </p:tav>
                                      </p:tavLst>
                                    </p:anim>
                                    <p:animEffect transition="in" filter="fade">
                                      <p:cBhvr>
                                        <p:cTn id="17" dur="1000"/>
                                        <p:tgtEl>
                                          <p:spTgt spid="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7F7F7F"/>
                </a:solidFill>
                <a:latin typeface="Roboto"/>
                <a:ea typeface="Roboto"/>
                <a:cs typeface="Roboto"/>
                <a:sym typeface="Roboto"/>
              </a:rPr>
              <a:t>Fiscal Year 2018 Data Reporting</a:t>
            </a:r>
            <a:endParaRPr sz="4400" b="1" dirty="0">
              <a:solidFill>
                <a:srgbClr val="7F7F7F"/>
              </a:solidFill>
              <a:latin typeface="Roboto"/>
              <a:ea typeface="Roboto"/>
              <a:cs typeface="Roboto"/>
              <a:sym typeface="Roboto"/>
            </a:endParaRPr>
          </a:p>
        </p:txBody>
      </p:sp>
      <p:sp>
        <p:nvSpPr>
          <p:cNvPr id="97" name="Shape 97"/>
          <p:cNvSpPr txBox="1"/>
          <p:nvPr/>
        </p:nvSpPr>
        <p:spPr>
          <a:xfrm>
            <a:off x="179512" y="1772815"/>
            <a:ext cx="6177745" cy="2726613"/>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IM No. 2018- gives directions on what we are to reporting, and who is to report it.</a:t>
            </a:r>
          </a:p>
          <a:p>
            <a:pPr marL="457200" indent="-457200">
              <a:buClr>
                <a:schemeClr val="bg1"/>
              </a:buClr>
              <a:buFont typeface="Wingdings" panose="05000000000000000000" pitchFamily="2" charset="2"/>
              <a:buChar char="Ø"/>
            </a:pPr>
            <a:r>
              <a:rPr lang="en-US" sz="2400" dirty="0">
                <a:solidFill>
                  <a:srgbClr val="7F7F7F"/>
                </a:solidFill>
                <a:latin typeface="Roboto"/>
                <a:ea typeface="Roboto"/>
                <a:cs typeface="Roboto"/>
                <a:sym typeface="Roboto"/>
              </a:rPr>
              <a:t>The deadline to report is </a:t>
            </a:r>
            <a:r>
              <a:rPr lang="en-US" sz="2400" b="1" dirty="0">
                <a:solidFill>
                  <a:srgbClr val="7F7F7F"/>
                </a:solidFill>
                <a:latin typeface="Roboto"/>
                <a:ea typeface="Roboto"/>
                <a:cs typeface="Roboto"/>
                <a:sym typeface="Roboto"/>
              </a:rPr>
              <a:t>November 30, </a:t>
            </a:r>
            <a:r>
              <a:rPr lang="en-US" sz="2400" b="1" dirty="0" smtClean="0">
                <a:solidFill>
                  <a:srgbClr val="7F7F7F"/>
                </a:solidFill>
                <a:latin typeface="Roboto"/>
                <a:ea typeface="Roboto"/>
                <a:cs typeface="Roboto"/>
                <a:sym typeface="Roboto"/>
              </a:rPr>
              <a:t>2018</a:t>
            </a:r>
            <a:r>
              <a:rPr lang="en-US" sz="2400" dirty="0" smtClean="0">
                <a:solidFill>
                  <a:srgbClr val="7F7F7F"/>
                </a:solidFill>
                <a:latin typeface="Roboto"/>
                <a:ea typeface="Roboto"/>
                <a:cs typeface="Roboto"/>
                <a:sym typeface="Roboto"/>
              </a:rPr>
              <a:t>, but we’d like items to be entered as they happen for SO 3356</a:t>
            </a:r>
            <a:endParaRPr lang="en-US" sz="2400" dirty="0">
              <a:solidFill>
                <a:srgbClr val="7F7F7F"/>
              </a:solidFill>
              <a:latin typeface="Roboto"/>
              <a:ea typeface="Roboto"/>
              <a:cs typeface="Roboto"/>
              <a:sym typeface="Roboto"/>
            </a:endParaRPr>
          </a:p>
          <a:p>
            <a:pPr marL="457200" marR="0" lvl="0" indent="-457200" algn="l" rtl="0">
              <a:spcBef>
                <a:spcPts val="0"/>
              </a:spcBef>
              <a:spcAft>
                <a:spcPts val="0"/>
              </a:spcAft>
              <a:buClr>
                <a:schemeClr val="bg1"/>
              </a:buClr>
              <a:buFont typeface="Wingdings" panose="05000000000000000000" pitchFamily="2" charset="2"/>
              <a:buChar char="Ø"/>
            </a:pPr>
            <a:endParaRPr lang="en-US" sz="2400" dirty="0" smtClean="0">
              <a:solidFill>
                <a:srgbClr val="7F7F7F"/>
              </a:solidFill>
              <a:latin typeface="Roboto"/>
              <a:ea typeface="Roboto"/>
              <a:cs typeface="Roboto"/>
              <a:sym typeface="Roboto"/>
            </a:endParaRPr>
          </a:p>
        </p:txBody>
      </p:sp>
      <p:sp>
        <p:nvSpPr>
          <p:cNvPr id="7" name="TextBox 6"/>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143" y="1772815"/>
            <a:ext cx="2902857" cy="50851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5943"/>
            <a:ext cx="6241143" cy="2852057"/>
          </a:xfrm>
          <a:prstGeom prst="rect">
            <a:avLst/>
          </a:prstGeom>
        </p:spPr>
      </p:pic>
    </p:spTree>
    <p:extLst>
      <p:ext uri="{BB962C8B-B14F-4D97-AF65-F5344CB8AC3E}">
        <p14:creationId xmlns:p14="http://schemas.microsoft.com/office/powerpoint/2010/main" val="421201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smtClean="0">
                <a:solidFill>
                  <a:srgbClr val="7F7F7F"/>
                </a:solidFill>
                <a:latin typeface="Roboto"/>
                <a:ea typeface="Roboto"/>
                <a:cs typeface="Roboto"/>
                <a:sym typeface="Roboto"/>
              </a:rPr>
              <a:t>Fiscal Year 2018 Data Reporting</a:t>
            </a:r>
            <a:endParaRPr sz="44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bg1"/>
              </a:buClr>
              <a:buFont typeface="Wingdings" panose="05000000000000000000" pitchFamily="2" charset="2"/>
              <a:buChar char="Ø"/>
            </a:pPr>
            <a:r>
              <a:rPr lang="en-US" sz="2400" dirty="0">
                <a:solidFill>
                  <a:srgbClr val="7F7F7F"/>
                </a:solidFill>
                <a:latin typeface="Roboto"/>
                <a:ea typeface="Roboto"/>
                <a:cs typeface="Roboto"/>
                <a:sym typeface="Roboto"/>
              </a:rPr>
              <a:t>U</a:t>
            </a:r>
            <a:r>
              <a:rPr lang="en-US" sz="2400" dirty="0" smtClean="0">
                <a:solidFill>
                  <a:srgbClr val="7F7F7F"/>
                </a:solidFill>
                <a:latin typeface="Roboto"/>
                <a:ea typeface="Roboto"/>
                <a:cs typeface="Roboto"/>
                <a:sym typeface="Roboto"/>
              </a:rPr>
              <a:t>sing </a:t>
            </a:r>
            <a:r>
              <a:rPr lang="en-US" sz="2400" dirty="0" smtClean="0">
                <a:solidFill>
                  <a:srgbClr val="7F7F7F"/>
                </a:solidFill>
                <a:latin typeface="Roboto"/>
                <a:ea typeface="Roboto"/>
                <a:cs typeface="Roboto"/>
                <a:sym typeface="Roboto"/>
              </a:rPr>
              <a:t>the WO-420 Data Center reporting system to gather up Access and hunting, fishing, and recreational shooting projects, programs and events.  </a:t>
            </a:r>
          </a:p>
          <a:p>
            <a:pPr marL="342900" indent="-342900">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Also the traditional education </a:t>
            </a:r>
            <a:r>
              <a:rPr lang="en-US" sz="2400" dirty="0">
                <a:solidFill>
                  <a:srgbClr val="7F7F7F"/>
                </a:solidFill>
                <a:latin typeface="Roboto"/>
                <a:ea typeface="Roboto"/>
                <a:cs typeface="Roboto"/>
                <a:sym typeface="Roboto"/>
              </a:rPr>
              <a:t>and youth engagement activities across the BLM.</a:t>
            </a:r>
          </a:p>
          <a:p>
            <a:pPr marL="342900" marR="0" lvl="0" indent="-342900" algn="l" rtl="0">
              <a:spcBef>
                <a:spcPts val="0"/>
              </a:spcBef>
              <a:spcAft>
                <a:spcPts val="0"/>
              </a:spcAft>
              <a:buClr>
                <a:schemeClr val="bg1"/>
              </a:buClr>
              <a:buFont typeface="Wingdings" panose="05000000000000000000" pitchFamily="2" charset="2"/>
              <a:buChar char="Ø"/>
            </a:pPr>
            <a:endParaRPr lang="en-US" sz="2400" dirty="0" smtClean="0">
              <a:solidFill>
                <a:srgbClr val="7F7F7F"/>
              </a:solidFill>
              <a:latin typeface="Roboto"/>
              <a:ea typeface="Roboto"/>
              <a:cs typeface="Roboto"/>
              <a:sym typeface="Roboto"/>
            </a:endParaRPr>
          </a:p>
          <a:p>
            <a:pPr marL="342900" marR="0" lvl="0" indent="-342900" algn="l" rtl="0">
              <a:spcBef>
                <a:spcPts val="0"/>
              </a:spcBef>
              <a:spcAft>
                <a:spcPts val="0"/>
              </a:spcAft>
              <a:buClr>
                <a:schemeClr val="bg1"/>
              </a:buClr>
              <a:buFont typeface="Wingdings" panose="05000000000000000000" pitchFamily="2" charset="2"/>
              <a:buChar char="Ø"/>
            </a:pPr>
            <a:endParaRPr lang="en-US" sz="2400" dirty="0" smtClean="0">
              <a:solidFill>
                <a:srgbClr val="7F7F7F"/>
              </a:solidFill>
              <a:latin typeface="Roboto"/>
              <a:ea typeface="Roboto"/>
              <a:cs typeface="Roboto"/>
              <a:sym typeface="Roboto"/>
            </a:endParaRPr>
          </a:p>
        </p:txBody>
      </p:sp>
      <p:sp>
        <p:nvSpPr>
          <p:cNvPr id="4" name="TextBox 3"/>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9586" y="4476923"/>
            <a:ext cx="3572488" cy="2381077"/>
          </a:xfrm>
          <a:prstGeom prst="rect">
            <a:avLst/>
          </a:prstGeom>
        </p:spPr>
      </p:pic>
    </p:spTree>
    <p:extLst>
      <p:ext uri="{BB962C8B-B14F-4D97-AF65-F5344CB8AC3E}">
        <p14:creationId xmlns:p14="http://schemas.microsoft.com/office/powerpoint/2010/main" val="11877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smtClean="0">
                <a:solidFill>
                  <a:srgbClr val="7F7F7F"/>
                </a:solidFill>
                <a:latin typeface="Roboto"/>
                <a:ea typeface="Roboto"/>
                <a:cs typeface="Roboto"/>
                <a:sym typeface="Roboto"/>
              </a:rPr>
              <a:t>Partner Supported Work and Training Opportunities</a:t>
            </a:r>
            <a:endParaRPr sz="2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smtClean="0">
                <a:solidFill>
                  <a:srgbClr val="7F7F7F"/>
                </a:solidFill>
                <a:latin typeface="Roboto"/>
                <a:ea typeface="Roboto"/>
                <a:cs typeface="Roboto"/>
                <a:sym typeface="Roboto"/>
              </a:rPr>
              <a:t>Traditional Reports:</a:t>
            </a:r>
          </a:p>
          <a:p>
            <a:pPr marL="342900" marR="0" lvl="0" indent="-342900" algn="l" rtl="0">
              <a:spcBef>
                <a:spcPts val="0"/>
              </a:spcBef>
              <a:spcAft>
                <a:spcPts val="0"/>
              </a:spcAft>
              <a:buClr>
                <a:schemeClr val="bg1"/>
              </a:buClr>
              <a:buFont typeface="Wingdings" panose="05000000000000000000" pitchFamily="2" charset="2"/>
              <a:buChar char="Ø"/>
            </a:pPr>
            <a:r>
              <a:rPr lang="en-US" sz="2800" dirty="0" smtClean="0">
                <a:solidFill>
                  <a:srgbClr val="7F7F7F"/>
                </a:solidFill>
                <a:latin typeface="Roboto"/>
                <a:ea typeface="Roboto"/>
                <a:cs typeface="Roboto"/>
                <a:sym typeface="Roboto"/>
              </a:rPr>
              <a:t>Opportunities for individuals age 35 and under that are 80 hours or more in length for a given fiscal year.</a:t>
            </a:r>
          </a:p>
          <a:p>
            <a:pPr marL="342900" marR="0" lvl="0" indent="-342900" algn="l" rtl="0">
              <a:spcBef>
                <a:spcPts val="0"/>
              </a:spcBef>
              <a:spcAft>
                <a:spcPts val="0"/>
              </a:spcAft>
              <a:buClr>
                <a:schemeClr val="bg1"/>
              </a:buClr>
              <a:buFont typeface="Wingdings" panose="05000000000000000000" pitchFamily="2" charset="2"/>
              <a:buChar char="Ø"/>
            </a:pPr>
            <a:r>
              <a:rPr lang="en-US" sz="2800" dirty="0">
                <a:solidFill>
                  <a:srgbClr val="7F7F7F"/>
                </a:solidFill>
                <a:latin typeface="Roboto"/>
                <a:ea typeface="Roboto"/>
                <a:cs typeface="Roboto"/>
                <a:sym typeface="Roboto"/>
              </a:rPr>
              <a:t>C</a:t>
            </a:r>
            <a:r>
              <a:rPr lang="en-US" sz="2800" dirty="0" smtClean="0">
                <a:solidFill>
                  <a:srgbClr val="7F7F7F"/>
                </a:solidFill>
                <a:latin typeface="Roboto"/>
                <a:ea typeface="Roboto"/>
                <a:cs typeface="Roboto"/>
                <a:sym typeface="Roboto"/>
              </a:rPr>
              <a:t>onservation corps or other partners, resource assistant internships, student volunteer internships, </a:t>
            </a:r>
          </a:p>
          <a:p>
            <a:pPr marL="342900" marR="0" lvl="0" indent="-342900" algn="l" rtl="0">
              <a:spcBef>
                <a:spcPts val="0"/>
              </a:spcBef>
              <a:spcAft>
                <a:spcPts val="0"/>
              </a:spcAft>
              <a:buClr>
                <a:schemeClr val="bg1"/>
              </a:buClr>
              <a:buFont typeface="Wingdings" panose="05000000000000000000" pitchFamily="2" charset="2"/>
              <a:buChar char="Ø"/>
            </a:pPr>
            <a:r>
              <a:rPr lang="en-US" sz="2800" dirty="0" smtClean="0">
                <a:solidFill>
                  <a:srgbClr val="7F7F7F"/>
                </a:solidFill>
                <a:latin typeface="Roboto"/>
                <a:ea typeface="Roboto"/>
                <a:cs typeface="Roboto"/>
                <a:sym typeface="Roboto"/>
              </a:rPr>
              <a:t>A summary of what was done.</a:t>
            </a:r>
          </a:p>
          <a:p>
            <a:pPr marL="342900" marR="0" lvl="0" indent="-342900" algn="l" rtl="0">
              <a:spcBef>
                <a:spcPts val="0"/>
              </a:spcBef>
              <a:spcAft>
                <a:spcPts val="0"/>
              </a:spcAft>
              <a:buFont typeface="Arial" panose="020B0604020202020204" pitchFamily="34" charset="0"/>
              <a:buChar char="•"/>
            </a:pPr>
            <a:endParaRPr lang="en-US" sz="2800" dirty="0">
              <a:solidFill>
                <a:srgbClr val="7F7F7F"/>
              </a:solidFill>
              <a:latin typeface="Roboto"/>
              <a:ea typeface="Roboto"/>
              <a:cs typeface="Roboto"/>
              <a:sym typeface="Roboto"/>
            </a:endParaRPr>
          </a:p>
          <a:p>
            <a:pPr marR="0" lvl="0" algn="l" rtl="0">
              <a:spcBef>
                <a:spcPts val="0"/>
              </a:spcBef>
              <a:spcAft>
                <a:spcPts val="0"/>
              </a:spcAft>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sz="2000" dirty="0">
              <a:solidFill>
                <a:srgbClr val="7F7F7F"/>
              </a:solidFill>
              <a:latin typeface="Roboto"/>
              <a:ea typeface="Roboto"/>
              <a:cs typeface="Roboto"/>
              <a:sym typeface="Roboto"/>
            </a:endParaRPr>
          </a:p>
        </p:txBody>
      </p:sp>
      <p:sp>
        <p:nvSpPr>
          <p:cNvPr id="7" name="TextBox 6"/>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27404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smtClean="0">
                <a:solidFill>
                  <a:srgbClr val="7F7F7F"/>
                </a:solidFill>
                <a:latin typeface="Roboto"/>
                <a:ea typeface="Roboto"/>
                <a:cs typeface="Roboto"/>
                <a:sym typeface="Roboto"/>
              </a:rPr>
              <a:t>Activities related to S.O. 3356 and 3366</a:t>
            </a:r>
            <a:endParaRPr sz="3600" b="1" dirty="0">
              <a:solidFill>
                <a:srgbClr val="7F7F7F"/>
              </a:solidFill>
              <a:latin typeface="Roboto"/>
              <a:ea typeface="Roboto"/>
              <a:cs typeface="Roboto"/>
              <a:sym typeface="Roboto"/>
            </a:endParaRPr>
          </a:p>
        </p:txBody>
      </p:sp>
      <p:sp>
        <p:nvSpPr>
          <p:cNvPr id="97" name="Shape 97"/>
          <p:cNvSpPr txBox="1"/>
          <p:nvPr/>
        </p:nvSpPr>
        <p:spPr>
          <a:xfrm>
            <a:off x="179512" y="1772816"/>
            <a:ext cx="585590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smtClean="0">
                <a:solidFill>
                  <a:srgbClr val="7F7F7F"/>
                </a:solidFill>
                <a:latin typeface="Roboto"/>
                <a:ea typeface="Roboto"/>
                <a:cs typeface="Roboto"/>
                <a:sym typeface="Roboto"/>
              </a:rPr>
              <a:t>Reports should include:</a:t>
            </a:r>
          </a:p>
          <a:p>
            <a:pPr marL="342900" marR="0" lvl="0" indent="-342900" algn="l" rtl="0">
              <a:spcBef>
                <a:spcPts val="0"/>
              </a:spcBef>
              <a:spcAft>
                <a:spcPts val="0"/>
              </a:spcAft>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Projects to provide legal public access to Public Lands via land or easement acquisition.</a:t>
            </a:r>
          </a:p>
          <a:p>
            <a:pPr marL="342900" marR="0" lvl="0" indent="-342900" algn="l" rtl="0">
              <a:spcBef>
                <a:spcPts val="0"/>
              </a:spcBef>
              <a:spcAft>
                <a:spcPts val="0"/>
              </a:spcAft>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Physical access to public lands through the opening or repairing of culverts and bridges.</a:t>
            </a:r>
          </a:p>
          <a:p>
            <a:pPr marL="342900" marR="0" lvl="0" indent="-342900" algn="l" rtl="0">
              <a:spcBef>
                <a:spcPts val="0"/>
              </a:spcBef>
              <a:spcAft>
                <a:spcPts val="0"/>
              </a:spcAft>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Events and Programs that enhance hunting, fishing, or recreational shooting.</a:t>
            </a:r>
          </a:p>
          <a:p>
            <a:pPr marL="342900" marR="0" lvl="0" indent="-342900" algn="l" rtl="0">
              <a:spcBef>
                <a:spcPts val="0"/>
              </a:spcBef>
              <a:spcAft>
                <a:spcPts val="0"/>
              </a:spcAft>
              <a:buClr>
                <a:schemeClr val="bg1"/>
              </a:buClr>
              <a:buFont typeface="Wingdings" panose="05000000000000000000" pitchFamily="2" charset="2"/>
              <a:buChar char="Ø"/>
            </a:pPr>
            <a:r>
              <a:rPr lang="en-US" sz="2400" dirty="0" smtClean="0">
                <a:solidFill>
                  <a:srgbClr val="7F7F7F"/>
                </a:solidFill>
                <a:latin typeface="Roboto"/>
                <a:ea typeface="Roboto"/>
                <a:cs typeface="Roboto"/>
                <a:sym typeface="Roboto"/>
              </a:rPr>
              <a:t>The recruitment, retention, and reactivation of hunters, anglers, and other forms of outdoor recreation. </a:t>
            </a:r>
          </a:p>
          <a:p>
            <a:pPr marL="342900" marR="0" lvl="0" indent="-342900" algn="l" rtl="0">
              <a:spcBef>
                <a:spcPts val="0"/>
              </a:spcBef>
              <a:spcAft>
                <a:spcPts val="0"/>
              </a:spcAft>
              <a:buFont typeface="Arial" panose="020B0604020202020204" pitchFamily="34" charset="0"/>
              <a:buChar char="•"/>
            </a:pPr>
            <a:endParaRPr lang="en-US" sz="2000" dirty="0">
              <a:solidFill>
                <a:srgbClr val="7F7F7F"/>
              </a:solidFill>
              <a:latin typeface="Roboto"/>
              <a:ea typeface="Roboto"/>
              <a:cs typeface="Roboto"/>
              <a:sym typeface="Roboto"/>
            </a:endParaRPr>
          </a:p>
          <a:p>
            <a:pPr marR="0" lvl="0" algn="l" rtl="0">
              <a:spcBef>
                <a:spcPts val="0"/>
              </a:spcBef>
              <a:spcAft>
                <a:spcPts val="0"/>
              </a:spcAft>
            </a:pPr>
            <a:endParaRPr lang="en-US" sz="2000" dirty="0" smtClean="0">
              <a:solidFill>
                <a:srgbClr val="7F7F7F"/>
              </a:solidFill>
              <a:latin typeface="Roboto"/>
              <a:ea typeface="Roboto"/>
              <a:cs typeface="Roboto"/>
              <a:sym typeface="Roboto"/>
            </a:endParaRPr>
          </a:p>
          <a:p>
            <a:pPr marR="0" lvl="0" algn="l" rtl="0">
              <a:spcBef>
                <a:spcPts val="0"/>
              </a:spcBef>
              <a:spcAft>
                <a:spcPts val="0"/>
              </a:spcAft>
            </a:pPr>
            <a:endParaRPr sz="2000" dirty="0">
              <a:solidFill>
                <a:srgbClr val="7F7F7F"/>
              </a:solidFill>
              <a:latin typeface="Roboto"/>
              <a:ea typeface="Roboto"/>
              <a:cs typeface="Roboto"/>
              <a:sym typeface="Robot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04571"/>
            <a:ext cx="3048000" cy="3904343"/>
          </a:xfrm>
          <a:prstGeom prst="rect">
            <a:avLst/>
          </a:prstGeom>
        </p:spPr>
      </p:pic>
      <p:sp>
        <p:nvSpPr>
          <p:cNvPr id="9" name="TextBox 8"/>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3877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smtClean="0">
                <a:solidFill>
                  <a:srgbClr val="7F7F7F"/>
                </a:solidFill>
                <a:latin typeface="Roboto"/>
                <a:ea typeface="Roboto"/>
                <a:cs typeface="Roboto"/>
                <a:sym typeface="Roboto"/>
              </a:rPr>
              <a:t>SharePoint</a:t>
            </a:r>
            <a:r>
              <a:rPr lang="en-US" sz="4800" b="1" dirty="0" smtClean="0">
                <a:solidFill>
                  <a:srgbClr val="7F7F7F"/>
                </a:solidFill>
                <a:latin typeface="Roboto"/>
                <a:ea typeface="Roboto"/>
                <a:cs typeface="Roboto"/>
                <a:sym typeface="Roboto"/>
              </a:rPr>
              <a:t> Form</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dirty="0">
              <a:solidFill>
                <a:srgbClr val="7F7F7F"/>
              </a:solidFill>
              <a:latin typeface="Roboto"/>
              <a:ea typeface="Roboto"/>
              <a:cs typeface="Roboto"/>
              <a:sym typeface="Robot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30" y="1667709"/>
            <a:ext cx="5037300" cy="4924892"/>
          </a:xfrm>
          <a:prstGeom prst="rect">
            <a:avLst/>
          </a:prstGeom>
        </p:spPr>
      </p:pic>
      <p:sp>
        <p:nvSpPr>
          <p:cNvPr id="9" name="TextBox 8"/>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87935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smtClean="0">
                <a:solidFill>
                  <a:srgbClr val="7F7F7F"/>
                </a:solidFill>
                <a:latin typeface="Roboto"/>
                <a:ea typeface="Roboto"/>
                <a:cs typeface="Roboto"/>
                <a:sym typeface="Roboto"/>
              </a:rPr>
              <a:t>Data Collection and Form Submission</a:t>
            </a:r>
            <a:endParaRPr sz="36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r>
              <a:rPr lang="en-US" sz="2000" dirty="0">
                <a:solidFill>
                  <a:srgbClr val="7F7F7F"/>
                </a:solidFill>
                <a:latin typeface="Roboto"/>
                <a:ea typeface="Roboto"/>
                <a:cs typeface="Roboto"/>
                <a:sym typeface="Roboto"/>
              </a:rPr>
              <a:t>The form consists of 6 sections and approximately 25 items, which do not all have to be filled out in order to </a:t>
            </a:r>
            <a:r>
              <a:rPr lang="en-US" sz="2000" dirty="0" smtClean="0">
                <a:solidFill>
                  <a:srgbClr val="7F7F7F"/>
                </a:solidFill>
                <a:latin typeface="Roboto"/>
                <a:ea typeface="Roboto"/>
                <a:cs typeface="Roboto"/>
                <a:sym typeface="Roboto"/>
              </a:rPr>
              <a:t>complete</a:t>
            </a:r>
            <a:r>
              <a:rPr lang="en-US" sz="2000" dirty="0">
                <a:solidFill>
                  <a:srgbClr val="7F7F7F"/>
                </a:solidFill>
                <a:latin typeface="Roboto"/>
                <a:ea typeface="Roboto"/>
                <a:cs typeface="Roboto"/>
                <a:sym typeface="Roboto"/>
              </a:rPr>
              <a:t>.</a:t>
            </a: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p:txBody>
      </p:sp>
      <p:sp>
        <p:nvSpPr>
          <p:cNvPr id="5" name="TextBox 4"/>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 y="3694176"/>
            <a:ext cx="9144000" cy="3163824"/>
          </a:xfrm>
          <a:prstGeom prst="rect">
            <a:avLst/>
          </a:prstGeom>
        </p:spPr>
      </p:pic>
    </p:spTree>
    <p:extLst>
      <p:ext uri="{BB962C8B-B14F-4D97-AF65-F5344CB8AC3E}">
        <p14:creationId xmlns:p14="http://schemas.microsoft.com/office/powerpoint/2010/main" val="88391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smtClean="0">
                <a:solidFill>
                  <a:srgbClr val="7F7F7F"/>
                </a:solidFill>
                <a:latin typeface="Roboto"/>
                <a:ea typeface="Roboto"/>
                <a:cs typeface="Roboto"/>
                <a:sym typeface="Roboto"/>
              </a:rPr>
              <a:t>SharePoint</a:t>
            </a:r>
            <a:endParaRPr sz="3600" b="1" dirty="0">
              <a:solidFill>
                <a:srgbClr val="7F7F7F"/>
              </a:solidFill>
              <a:latin typeface="Roboto"/>
              <a:ea typeface="Roboto"/>
              <a:cs typeface="Roboto"/>
              <a:sym typeface="Roboto"/>
            </a:endParaRPr>
          </a:p>
        </p:txBody>
      </p:sp>
      <p:sp>
        <p:nvSpPr>
          <p:cNvPr id="97" name="Shape 97"/>
          <p:cNvSpPr txBox="1"/>
          <p:nvPr/>
        </p:nvSpPr>
        <p:spPr>
          <a:xfrm>
            <a:off x="179512" y="1376306"/>
            <a:ext cx="7416824" cy="40011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bg1"/>
              </a:buClr>
              <a:buFont typeface="Wingdings" panose="05000000000000000000" pitchFamily="2" charset="2"/>
              <a:buChar char="Ø"/>
            </a:pPr>
            <a:r>
              <a:rPr lang="en-US" sz="2000" dirty="0" smtClean="0">
                <a:solidFill>
                  <a:srgbClr val="7F7F7F"/>
                </a:solidFill>
                <a:latin typeface="Roboto"/>
                <a:ea typeface="Roboto"/>
                <a:cs typeface="Roboto"/>
                <a:sym typeface="Roboto"/>
              </a:rPr>
              <a:t>We are using the WO-420 Data Center reporting program to complete this form.  Request Kevin Flynn in WO-420 to get permissions</a:t>
            </a:r>
            <a:endParaRPr lang="en-US" sz="2000" dirty="0">
              <a:solidFill>
                <a:srgbClr val="7F7F7F"/>
              </a:solidFill>
              <a:latin typeface="Roboto"/>
              <a:ea typeface="Roboto"/>
              <a:cs typeface="Roboto"/>
              <a:sym typeface="Roboto"/>
            </a:endParaRPr>
          </a:p>
          <a:p>
            <a:pPr marL="342900" indent="-342900">
              <a:buClr>
                <a:schemeClr val="bg1"/>
              </a:buClr>
              <a:buFont typeface="Wingdings" panose="05000000000000000000" pitchFamily="2" charset="2"/>
              <a:buChar char="Ø"/>
            </a:pPr>
            <a:r>
              <a:rPr lang="en-US" sz="2000" dirty="0">
                <a:solidFill>
                  <a:srgbClr val="7F7F7F"/>
                </a:solidFill>
                <a:latin typeface="Roboto"/>
                <a:ea typeface="Roboto"/>
                <a:cs typeface="Roboto"/>
                <a:sym typeface="Roboto"/>
              </a:rPr>
              <a:t>To complete this form, open it in either Internet Explorer or Chrome.</a:t>
            </a:r>
          </a:p>
          <a:p>
            <a:pPr marL="342900" indent="-342900">
              <a:buClr>
                <a:schemeClr val="bg1"/>
              </a:buClr>
              <a:buFont typeface="Wingdings" panose="05000000000000000000" pitchFamily="2" charset="2"/>
              <a:buChar char="Ø"/>
            </a:pPr>
            <a:r>
              <a:rPr lang="en-US" sz="2000" dirty="0" smtClean="0">
                <a:solidFill>
                  <a:srgbClr val="7F7F7F"/>
                </a:solidFill>
                <a:latin typeface="Roboto"/>
                <a:ea typeface="Roboto"/>
                <a:cs typeface="Roboto"/>
                <a:sym typeface="Roboto"/>
              </a:rPr>
              <a:t>Once </a:t>
            </a:r>
            <a:r>
              <a:rPr lang="en-US" sz="2000" dirty="0">
                <a:solidFill>
                  <a:srgbClr val="7F7F7F"/>
                </a:solidFill>
                <a:latin typeface="Roboto"/>
                <a:ea typeface="Roboto"/>
                <a:cs typeface="Roboto"/>
                <a:sym typeface="Roboto"/>
              </a:rPr>
              <a:t>Submitted, the system will automatically store the data.</a:t>
            </a: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a:solidFill>
                <a:srgbClr val="7F7F7F"/>
              </a:solidFill>
              <a:latin typeface="Roboto"/>
              <a:ea typeface="Roboto"/>
              <a:cs typeface="Roboto"/>
              <a:sym typeface="Roboto"/>
            </a:endParaRPr>
          </a:p>
          <a:p>
            <a:pPr marL="0" marR="0" lvl="0" indent="0" algn="l" rtl="0">
              <a:spcBef>
                <a:spcPts val="0"/>
              </a:spcBef>
              <a:spcAft>
                <a:spcPts val="0"/>
              </a:spcAft>
              <a:buNone/>
            </a:pPr>
            <a:endParaRPr lang="en-US" sz="2000" dirty="0" smtClean="0">
              <a:solidFill>
                <a:srgbClr val="7F7F7F"/>
              </a:solidFill>
              <a:latin typeface="Roboto"/>
              <a:ea typeface="Roboto"/>
              <a:cs typeface="Roboto"/>
              <a:sym typeface="Roboto"/>
            </a:endParaRPr>
          </a:p>
        </p:txBody>
      </p:sp>
      <p:sp>
        <p:nvSpPr>
          <p:cNvPr id="4" name="TextBox 3"/>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2" y="3694176"/>
            <a:ext cx="9144000" cy="3163824"/>
          </a:xfrm>
          <a:prstGeom prst="rect">
            <a:avLst/>
          </a:prstGeom>
        </p:spPr>
      </p:pic>
    </p:spTree>
    <p:extLst>
      <p:ext uri="{BB962C8B-B14F-4D97-AF65-F5344CB8AC3E}">
        <p14:creationId xmlns:p14="http://schemas.microsoft.com/office/powerpoint/2010/main" val="20778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1</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 y="1772816"/>
            <a:ext cx="9124001" cy="5085184"/>
          </a:xfrm>
          <a:prstGeom prst="rect">
            <a:avLst/>
          </a:prstGeom>
        </p:spPr>
      </p:pic>
      <p:sp>
        <p:nvSpPr>
          <p:cNvPr id="6" name="TextBox 5"/>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2771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Hunting, Fishing and Shooting Access: SOs 3347 and SO 3356</a:t>
            </a:r>
          </a:p>
          <a:p>
            <a:pPr marL="0" marR="0" lvl="0" indent="0" algn="ctr" rtl="0">
              <a:spcBef>
                <a:spcPts val="0"/>
              </a:spcBef>
              <a:spcAft>
                <a:spcPts val="0"/>
              </a:spcAft>
              <a:buNone/>
            </a:pPr>
            <a:endParaRPr lang="en-US" sz="4800" b="1" dirty="0" smtClean="0">
              <a:solidFill>
                <a:srgbClr val="7F7F7F"/>
              </a:solidFill>
              <a:latin typeface="Roboto"/>
              <a:ea typeface="Roboto"/>
              <a:cs typeface="Roboto"/>
              <a:sym typeface="Roboto"/>
            </a:endParaRPr>
          </a:p>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Outdoor Recreation: SOs 3365 and 3366</a:t>
            </a:r>
          </a:p>
          <a:p>
            <a:pPr marL="0" marR="0" lvl="0" indent="0" algn="ctr" rtl="0">
              <a:spcBef>
                <a:spcPts val="0"/>
              </a:spcBef>
              <a:spcAft>
                <a:spcPts val="0"/>
              </a:spcAft>
              <a:buNone/>
            </a:pPr>
            <a:endParaRPr sz="4800" b="1" dirty="0">
              <a:solidFill>
                <a:srgbClr val="7F7F7F"/>
              </a:solidFill>
              <a:latin typeface="Roboto"/>
              <a:ea typeface="Roboto"/>
              <a:cs typeface="Roboto"/>
              <a:sym typeface="Roboto"/>
            </a:endParaRPr>
          </a:p>
        </p:txBody>
      </p:sp>
    </p:spTree>
    <p:extLst>
      <p:ext uri="{BB962C8B-B14F-4D97-AF65-F5344CB8AC3E}">
        <p14:creationId xmlns:p14="http://schemas.microsoft.com/office/powerpoint/2010/main" val="110653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2</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rgbClr val="7F7F7F"/>
                </a:solidFill>
                <a:latin typeface="Roboto"/>
                <a:ea typeface="Roboto"/>
                <a:cs typeface="Roboto"/>
                <a:sym typeface="Roboto"/>
              </a:rPr>
              <a:t>Supporting Text</a:t>
            </a: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6"/>
            <a:ext cx="9159136" cy="5190291"/>
          </a:xfrm>
          <a:prstGeom prst="rect">
            <a:avLst/>
          </a:prstGeom>
        </p:spPr>
      </p:pic>
      <p:sp>
        <p:nvSpPr>
          <p:cNvPr id="6" name="TextBox 5"/>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6914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3</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rgbClr val="7F7F7F"/>
                </a:solidFill>
                <a:latin typeface="Roboto"/>
                <a:ea typeface="Roboto"/>
                <a:cs typeface="Roboto"/>
                <a:sym typeface="Roboto"/>
              </a:rPr>
              <a:t>Supporting Text</a:t>
            </a: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5"/>
            <a:ext cx="9144000" cy="5099951"/>
          </a:xfrm>
          <a:prstGeom prst="rect">
            <a:avLst/>
          </a:prstGeom>
        </p:spPr>
      </p:pic>
      <p:sp>
        <p:nvSpPr>
          <p:cNvPr id="6" name="TextBox 5"/>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210948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4</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rgbClr val="7F7F7F"/>
                </a:solidFill>
                <a:latin typeface="Roboto"/>
                <a:ea typeface="Roboto"/>
                <a:cs typeface="Roboto"/>
                <a:sym typeface="Roboto"/>
              </a:rPr>
              <a:t>Supporting Text</a:t>
            </a: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6"/>
            <a:ext cx="9178452" cy="2882086"/>
          </a:xfrm>
          <a:prstGeom prst="rect">
            <a:avLst/>
          </a:prstGeom>
        </p:spPr>
      </p:pic>
      <p:sp>
        <p:nvSpPr>
          <p:cNvPr id="6" name="TextBox 5"/>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79323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5</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rgbClr val="7F7F7F"/>
                </a:solidFill>
                <a:latin typeface="Roboto"/>
                <a:ea typeface="Roboto"/>
                <a:cs typeface="Roboto"/>
                <a:sym typeface="Roboto"/>
              </a:rPr>
              <a:t>Supporting Text</a:t>
            </a: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6"/>
            <a:ext cx="9174538" cy="3647241"/>
          </a:xfrm>
          <a:prstGeom prst="rect">
            <a:avLst/>
          </a:prstGeom>
        </p:spPr>
      </p:pic>
      <p:sp>
        <p:nvSpPr>
          <p:cNvPr id="6" name="TextBox 5"/>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86620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rgbClr val="7F7F7F"/>
                </a:solidFill>
                <a:latin typeface="Roboto"/>
                <a:ea typeface="Roboto"/>
                <a:cs typeface="Roboto"/>
                <a:sym typeface="Roboto"/>
              </a:rPr>
              <a:t>Section 6</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dirty="0" smtClean="0">
                <a:solidFill>
                  <a:srgbClr val="7F7F7F"/>
                </a:solidFill>
                <a:latin typeface="Roboto"/>
                <a:ea typeface="Roboto"/>
                <a:cs typeface="Roboto"/>
                <a:sym typeface="Roboto"/>
              </a:rPr>
              <a:t>Supporting Text</a:t>
            </a:r>
            <a:endParaRPr sz="2000" dirty="0">
              <a:solidFill>
                <a:srgbClr val="7F7F7F"/>
              </a:solidFill>
              <a:latin typeface="Roboto"/>
              <a:ea typeface="Roboto"/>
              <a:cs typeface="Roboto"/>
              <a:sym typeface="Robo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816"/>
            <a:ext cx="9200472" cy="1904166"/>
          </a:xfrm>
          <a:prstGeom prst="rect">
            <a:avLst/>
          </a:prstGeom>
        </p:spPr>
      </p:pic>
      <p:sp>
        <p:nvSpPr>
          <p:cNvPr id="3" name="TextBox 2"/>
          <p:cNvSpPr txBox="1"/>
          <p:nvPr/>
        </p:nvSpPr>
        <p:spPr>
          <a:xfrm>
            <a:off x="319314" y="4470400"/>
            <a:ext cx="8461829" cy="1323439"/>
          </a:xfrm>
          <a:prstGeom prst="rect">
            <a:avLst/>
          </a:prstGeom>
          <a:noFill/>
        </p:spPr>
        <p:txBody>
          <a:bodyPr wrap="square" rtlCol="0">
            <a:spAutoFit/>
          </a:bodyPr>
          <a:lstStyle/>
          <a:p>
            <a:r>
              <a:rPr lang="en-US" sz="2000" dirty="0" smtClean="0">
                <a:solidFill>
                  <a:schemeClr val="bg1">
                    <a:lumMod val="65000"/>
                  </a:schemeClr>
                </a:solidFill>
                <a:latin typeface="Arial" panose="020B0604020202020204" pitchFamily="34" charset="0"/>
                <a:cs typeface="Arial" panose="020B0604020202020204" pitchFamily="34" charset="0"/>
              </a:rPr>
              <a:t>Only press submit the first time you submit the form.  If you are editing the form, </a:t>
            </a:r>
            <a:r>
              <a:rPr lang="en-US" sz="2000" b="1" dirty="0" smtClean="0">
                <a:solidFill>
                  <a:schemeClr val="bg1">
                    <a:lumMod val="65000"/>
                  </a:schemeClr>
                </a:solidFill>
                <a:latin typeface="Arial" panose="020B0604020202020204" pitchFamily="34" charset="0"/>
                <a:cs typeface="Arial" panose="020B0604020202020204" pitchFamily="34" charset="0"/>
              </a:rPr>
              <a:t>PRESS SAVE</a:t>
            </a:r>
            <a:r>
              <a:rPr lang="en-US" sz="2000" dirty="0" smtClean="0">
                <a:solidFill>
                  <a:schemeClr val="bg1">
                    <a:lumMod val="65000"/>
                  </a:schemeClr>
                </a:solidFill>
                <a:latin typeface="Arial" panose="020B0604020202020204" pitchFamily="34" charset="0"/>
                <a:cs typeface="Arial" panose="020B0604020202020204" pitchFamily="34" charset="0"/>
              </a:rPr>
              <a:t>, and all the added information will still be there.  Resubmitting the form simply creates a duplicate form- rather than updating the original.</a:t>
            </a:r>
            <a:endParaRPr lang="en-US" sz="2000" dirty="0">
              <a:solidFill>
                <a:schemeClr val="bg1">
                  <a:lumMod val="65000"/>
                </a:schemeClr>
              </a:solidFill>
              <a:latin typeface="Arial" panose="020B0604020202020204" pitchFamily="34" charset="0"/>
              <a:cs typeface="Arial" panose="020B0604020202020204" pitchFamily="34" charset="0"/>
            </a:endParaRPr>
          </a:p>
        </p:txBody>
      </p:sp>
      <p:sp>
        <p:nvSpPr>
          <p:cNvPr id="7" name="TextBox 6"/>
          <p:cNvSpPr txBox="1"/>
          <p:nvPr/>
        </p:nvSpPr>
        <p:spPr>
          <a:xfrm>
            <a:off x="7939315" y="3"/>
            <a:ext cx="1216677" cy="584775"/>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Data Reporting</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78016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Presentation Goals</a:t>
            </a:r>
            <a:endParaRPr sz="4800" b="1" dirty="0">
              <a:solidFill>
                <a:srgbClr val="7F7F7F"/>
              </a:solidFill>
              <a:latin typeface="Roboto"/>
              <a:ea typeface="Roboto"/>
              <a:cs typeface="Roboto"/>
              <a:sym typeface="Roboto"/>
            </a:endParaRPr>
          </a:p>
        </p:txBody>
      </p:sp>
      <p:sp>
        <p:nvSpPr>
          <p:cNvPr id="97" name="Shape 97"/>
          <p:cNvSpPr txBox="1"/>
          <p:nvPr/>
        </p:nvSpPr>
        <p:spPr>
          <a:xfrm>
            <a:off x="495101" y="1667709"/>
            <a:ext cx="7416824" cy="4555066"/>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Able to explain background: SOs 3347, 3356, 3365, 3366</a:t>
            </a:r>
          </a:p>
          <a:p>
            <a:pPr marL="514350" marR="0" lvl="0" indent="-514350" algn="l" rtl="0">
              <a:spcBef>
                <a:spcPts val="0"/>
              </a:spcBef>
              <a:spcAft>
                <a:spcPts val="0"/>
              </a:spcAft>
              <a:buClr>
                <a:schemeClr val="bg1"/>
              </a:buClr>
              <a:buFont typeface="+mj-lt"/>
              <a:buAutoNum type="arabicPeriod"/>
            </a:pPr>
            <a:endParaRPr lang="en-US" sz="3200" dirty="0" smtClean="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Able to explain key parts of our response strategy</a:t>
            </a:r>
          </a:p>
          <a:p>
            <a:pPr marL="514350" marR="0" lvl="0" indent="-514350" algn="l" rtl="0">
              <a:spcBef>
                <a:spcPts val="0"/>
              </a:spcBef>
              <a:spcAft>
                <a:spcPts val="0"/>
              </a:spcAft>
              <a:buClr>
                <a:schemeClr val="bg1"/>
              </a:buClr>
              <a:buFont typeface="+mj-lt"/>
              <a:buAutoNum type="arabicPeriod"/>
            </a:pPr>
            <a:endParaRPr lang="en-US" sz="3200" dirty="0" smtClean="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Able to describe main BLM responses, responsibilities for field</a:t>
            </a:r>
          </a:p>
          <a:p>
            <a:pPr lvl="8">
              <a:buClr>
                <a:schemeClr val="bg1"/>
              </a:buClr>
            </a:pPr>
            <a:r>
              <a:rPr lang="en-US" sz="3200" dirty="0" smtClean="0">
                <a:solidFill>
                  <a:srgbClr val="7F7F7F"/>
                </a:solidFill>
                <a:latin typeface="Roboto"/>
                <a:ea typeface="Roboto"/>
                <a:cs typeface="Roboto"/>
                <a:sym typeface="Roboto"/>
              </a:rPr>
              <a:t>	</a:t>
            </a:r>
            <a:endParaRPr lang="en-US" sz="2000" dirty="0" smtClean="0">
              <a:solidFill>
                <a:srgbClr val="7F7F7F"/>
              </a:solidFill>
              <a:latin typeface="Roboto"/>
              <a:ea typeface="Roboto"/>
              <a:cs typeface="Roboto"/>
              <a:sym typeface="Roboto"/>
            </a:endParaRPr>
          </a:p>
          <a:p>
            <a:pPr marL="342900" lvl="8" indent="-342900">
              <a:buClr>
                <a:schemeClr val="bg1"/>
              </a:buClr>
              <a:buFont typeface="Wingdings" panose="05000000000000000000" pitchFamily="2" charset="2"/>
              <a:buChar char="Ø"/>
            </a:pPr>
            <a:endParaRPr lang="en-US" sz="2000" dirty="0" smtClean="0">
              <a:solidFill>
                <a:srgbClr val="7F7F7F"/>
              </a:solidFill>
              <a:latin typeface="Roboto"/>
              <a:ea typeface="Roboto"/>
              <a:cs typeface="Roboto"/>
              <a:sym typeface="Roboto"/>
            </a:endParaRPr>
          </a:p>
          <a:p>
            <a:pPr marL="342900" marR="0" lvl="0" indent="-342900" algn="l" rtl="0">
              <a:spcBef>
                <a:spcPts val="0"/>
              </a:spcBef>
              <a:spcAft>
                <a:spcPts val="0"/>
              </a:spcAft>
              <a:buClr>
                <a:schemeClr val="bg1"/>
              </a:buClr>
              <a:buFont typeface="Wingdings" panose="05000000000000000000" pitchFamily="2" charset="2"/>
              <a:buChar char="Ø"/>
            </a:pPr>
            <a:endParaRPr sz="2000" dirty="0">
              <a:solidFill>
                <a:srgbClr val="7F7F7F"/>
              </a:solidFill>
              <a:latin typeface="Roboto"/>
              <a:ea typeface="Roboto"/>
              <a:cs typeface="Roboto"/>
              <a:sym typeface="Roboto"/>
            </a:endParaRPr>
          </a:p>
        </p:txBody>
      </p:sp>
    </p:spTree>
    <p:extLst>
      <p:ext uri="{BB962C8B-B14F-4D97-AF65-F5344CB8AC3E}">
        <p14:creationId xmlns:p14="http://schemas.microsoft.com/office/powerpoint/2010/main" val="364217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Background</a:t>
            </a:r>
            <a:endParaRPr sz="4800" b="1" dirty="0">
              <a:solidFill>
                <a:srgbClr val="7F7F7F"/>
              </a:solidFill>
              <a:latin typeface="Roboto"/>
              <a:ea typeface="Roboto"/>
              <a:cs typeface="Roboto"/>
              <a:sym typeface="Roboto"/>
            </a:endParaRPr>
          </a:p>
        </p:txBody>
      </p:sp>
      <p:sp>
        <p:nvSpPr>
          <p:cNvPr id="97" name="Shape 97"/>
          <p:cNvSpPr txBox="1"/>
          <p:nvPr/>
        </p:nvSpPr>
        <p:spPr>
          <a:xfrm>
            <a:off x="802598" y="1441132"/>
            <a:ext cx="7416824" cy="4555066"/>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Hunters and Anglers are </a:t>
            </a:r>
            <a:r>
              <a:rPr lang="en-US" sz="3200" dirty="0">
                <a:solidFill>
                  <a:srgbClr val="7F7F7F"/>
                </a:solidFill>
                <a:latin typeface="Roboto"/>
                <a:ea typeface="Roboto"/>
                <a:cs typeface="Roboto"/>
                <a:sym typeface="Roboto"/>
              </a:rPr>
              <a:t>l</a:t>
            </a:r>
            <a:r>
              <a:rPr lang="en-US" sz="3200" dirty="0" smtClean="0">
                <a:solidFill>
                  <a:srgbClr val="7F7F7F"/>
                </a:solidFill>
                <a:latin typeface="Roboto"/>
                <a:ea typeface="Roboto"/>
                <a:cs typeface="Roboto"/>
                <a:sym typeface="Roboto"/>
              </a:rPr>
              <a:t>ongtime conservationists to protect wildlife resources</a:t>
            </a:r>
          </a:p>
          <a:p>
            <a:pPr marL="514350" marR="0" lvl="0" indent="-514350" algn="l" rtl="0">
              <a:spcBef>
                <a:spcPts val="0"/>
              </a:spcBef>
              <a:spcAft>
                <a:spcPts val="0"/>
              </a:spcAft>
              <a:buClr>
                <a:schemeClr val="bg1"/>
              </a:buClr>
              <a:buFont typeface="+mj-lt"/>
              <a:buAutoNum type="arabicPeriod"/>
            </a:pPr>
            <a:endParaRPr lang="en-US" sz="3200" dirty="0" smtClean="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Active in politics and policy making</a:t>
            </a:r>
          </a:p>
          <a:p>
            <a:pPr marL="514350" marR="0" lvl="0" indent="-514350" algn="l" rtl="0">
              <a:spcBef>
                <a:spcPts val="0"/>
              </a:spcBef>
              <a:spcAft>
                <a:spcPts val="0"/>
              </a:spcAft>
              <a:buClr>
                <a:schemeClr val="bg1"/>
              </a:buClr>
              <a:buFont typeface="+mj-lt"/>
              <a:buAutoNum type="arabicPeriod"/>
            </a:pPr>
            <a:endParaRPr lang="en-US" sz="3200" dirty="0" smtClean="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mj-lt"/>
              <a:buAutoNum type="arabicPeriod"/>
            </a:pPr>
            <a:r>
              <a:rPr lang="en-US" sz="3200" dirty="0" smtClean="0">
                <a:solidFill>
                  <a:srgbClr val="7F7F7F"/>
                </a:solidFill>
                <a:latin typeface="Roboto"/>
                <a:ea typeface="Roboto"/>
                <a:cs typeface="Roboto"/>
                <a:sym typeface="Roboto"/>
              </a:rPr>
              <a:t>Funding to state agencies through taxes on firearms, equipment and ammunition, boat fuel, license fees</a:t>
            </a:r>
          </a:p>
          <a:p>
            <a:pPr lvl="8">
              <a:buClr>
                <a:schemeClr val="bg1"/>
              </a:buClr>
            </a:pPr>
            <a:r>
              <a:rPr lang="en-US" sz="3200" dirty="0" smtClean="0">
                <a:solidFill>
                  <a:srgbClr val="7F7F7F"/>
                </a:solidFill>
                <a:latin typeface="Roboto"/>
                <a:ea typeface="Roboto"/>
                <a:cs typeface="Roboto"/>
                <a:sym typeface="Roboto"/>
              </a:rPr>
              <a:t>	</a:t>
            </a:r>
            <a:endParaRPr lang="en-US" sz="2000" dirty="0" smtClean="0">
              <a:solidFill>
                <a:srgbClr val="7F7F7F"/>
              </a:solidFill>
              <a:latin typeface="Roboto"/>
              <a:ea typeface="Roboto"/>
              <a:cs typeface="Roboto"/>
              <a:sym typeface="Roboto"/>
            </a:endParaRPr>
          </a:p>
          <a:p>
            <a:pPr marL="342900" lvl="8" indent="-342900">
              <a:buClr>
                <a:schemeClr val="bg1"/>
              </a:buClr>
              <a:buFont typeface="Wingdings" panose="05000000000000000000" pitchFamily="2" charset="2"/>
              <a:buChar char="Ø"/>
            </a:pPr>
            <a:endParaRPr lang="en-US" sz="2000" dirty="0" smtClean="0">
              <a:solidFill>
                <a:srgbClr val="7F7F7F"/>
              </a:solidFill>
              <a:latin typeface="Roboto"/>
              <a:ea typeface="Roboto"/>
              <a:cs typeface="Roboto"/>
              <a:sym typeface="Roboto"/>
            </a:endParaRPr>
          </a:p>
          <a:p>
            <a:pPr marL="342900" marR="0" lvl="0" indent="-342900" algn="l" rtl="0">
              <a:spcBef>
                <a:spcPts val="0"/>
              </a:spcBef>
              <a:spcAft>
                <a:spcPts val="0"/>
              </a:spcAft>
              <a:buClr>
                <a:schemeClr val="bg1"/>
              </a:buClr>
              <a:buFont typeface="Wingdings" panose="05000000000000000000" pitchFamily="2" charset="2"/>
              <a:buChar char="Ø"/>
            </a:pPr>
            <a:endParaRPr sz="2000" dirty="0">
              <a:solidFill>
                <a:srgbClr val="7F7F7F"/>
              </a:solidFill>
              <a:latin typeface="Roboto"/>
              <a:ea typeface="Roboto"/>
              <a:cs typeface="Roboto"/>
              <a:sym typeface="Roboto"/>
            </a:endParaRPr>
          </a:p>
        </p:txBody>
      </p:sp>
    </p:spTree>
    <p:extLst>
      <p:ext uri="{BB962C8B-B14F-4D97-AF65-F5344CB8AC3E}">
        <p14:creationId xmlns:p14="http://schemas.microsoft.com/office/powerpoint/2010/main" val="180411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Secretarial Order 3347</a:t>
            </a:r>
            <a:endParaRPr sz="4800" b="1" dirty="0">
              <a:solidFill>
                <a:srgbClr val="7F7F7F"/>
              </a:solidFill>
              <a:latin typeface="Roboto"/>
              <a:ea typeface="Roboto"/>
              <a:cs typeface="Roboto"/>
              <a:sym typeface="Roboto"/>
            </a:endParaRP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lvl="0"/>
            <a:endParaRPr sz="2000" dirty="0">
              <a:solidFill>
                <a:srgbClr val="7F7F7F"/>
              </a:solidFill>
              <a:latin typeface="Roboto"/>
              <a:ea typeface="Roboto"/>
              <a:cs typeface="Roboto"/>
              <a:sym typeface="Roboto"/>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5453"/>
            <a:ext cx="9144000" cy="3347690"/>
          </a:xfrm>
          <a:prstGeom prst="rect">
            <a:avLst/>
          </a:prstGeom>
        </p:spPr>
      </p:pic>
      <p:sp>
        <p:nvSpPr>
          <p:cNvPr id="8" name="TextBox 7"/>
          <p:cNvSpPr txBox="1"/>
          <p:nvPr/>
        </p:nvSpPr>
        <p:spPr>
          <a:xfrm>
            <a:off x="8040913" y="145143"/>
            <a:ext cx="1216677" cy="338554"/>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SO 3356</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sp>
        <p:nvSpPr>
          <p:cNvPr id="2" name="TextBox 1"/>
          <p:cNvSpPr txBox="1"/>
          <p:nvPr/>
        </p:nvSpPr>
        <p:spPr>
          <a:xfrm>
            <a:off x="572347" y="4903774"/>
            <a:ext cx="6179897" cy="1446550"/>
          </a:xfrm>
          <a:prstGeom prst="rect">
            <a:avLst/>
          </a:prstGeom>
          <a:noFill/>
        </p:spPr>
        <p:txBody>
          <a:bodyPr wrap="none" rtlCol="0">
            <a:spAutoFit/>
          </a:bodyPr>
          <a:lstStyle/>
          <a:p>
            <a:r>
              <a:rPr lang="en-US" sz="4400" b="1" dirty="0" smtClean="0">
                <a:solidFill>
                  <a:schemeClr val="bg1"/>
                </a:solidFill>
              </a:rPr>
              <a:t>Focused on reporting </a:t>
            </a:r>
          </a:p>
          <a:p>
            <a:r>
              <a:rPr lang="en-US" sz="4400" b="1" dirty="0" smtClean="0">
                <a:solidFill>
                  <a:schemeClr val="bg1"/>
                </a:solidFill>
              </a:rPr>
              <a:t>on EO 13443 (2007)</a:t>
            </a:r>
            <a:endParaRPr lang="en-US" sz="4400" b="1" dirty="0">
              <a:solidFill>
                <a:schemeClr val="bg1"/>
              </a:solidFill>
            </a:endParaRPr>
          </a:p>
        </p:txBody>
      </p:sp>
    </p:spTree>
    <p:extLst>
      <p:ext uri="{BB962C8B-B14F-4D97-AF65-F5344CB8AC3E}">
        <p14:creationId xmlns:p14="http://schemas.microsoft.com/office/powerpoint/2010/main" val="157296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3347 response</a:t>
            </a:r>
            <a:endParaRPr sz="4800" b="1" dirty="0">
              <a:solidFill>
                <a:srgbClr val="7F7F7F"/>
              </a:solidFill>
              <a:latin typeface="Roboto"/>
              <a:ea typeface="Roboto"/>
              <a:cs typeface="Roboto"/>
              <a:sym typeface="Roboto"/>
            </a:endParaRPr>
          </a:p>
        </p:txBody>
      </p:sp>
      <p:sp>
        <p:nvSpPr>
          <p:cNvPr id="97" name="Shape 97"/>
          <p:cNvSpPr txBox="1"/>
          <p:nvPr/>
        </p:nvSpPr>
        <p:spPr>
          <a:xfrm>
            <a:off x="818782" y="2168664"/>
            <a:ext cx="7416824" cy="3811349"/>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30 days to complete response lead was recreation, working closely with wildlife</a:t>
            </a:r>
          </a:p>
          <a:p>
            <a:pPr marL="514350" marR="0" lvl="0" indent="-514350" algn="l" rtl="0">
              <a:spcBef>
                <a:spcPts val="0"/>
              </a:spcBef>
              <a:spcAft>
                <a:spcPts val="0"/>
              </a:spcAft>
              <a:buClr>
                <a:schemeClr val="bg1"/>
              </a:buClr>
              <a:buFont typeface="Arial" panose="020B0604020202020204" pitchFamily="34" charset="0"/>
              <a:buChar char="•"/>
            </a:pPr>
            <a:endParaRPr lang="en-US" sz="3200" dirty="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60 page report</a:t>
            </a:r>
          </a:p>
          <a:p>
            <a:pPr marL="514350" marR="0" lvl="0" indent="-514350" algn="l" rtl="0">
              <a:spcBef>
                <a:spcPts val="0"/>
              </a:spcBef>
              <a:spcAft>
                <a:spcPts val="0"/>
              </a:spcAft>
              <a:buClr>
                <a:schemeClr val="bg1"/>
              </a:buClr>
              <a:buFont typeface="Arial" panose="020B0604020202020204" pitchFamily="34" charset="0"/>
              <a:buChar char="•"/>
            </a:pPr>
            <a:endParaRPr lang="en-US" sz="3200" dirty="0">
              <a:solidFill>
                <a:srgbClr val="7F7F7F"/>
              </a:solidFill>
              <a:latin typeface="Roboto"/>
              <a:ea typeface="Roboto"/>
              <a:cs typeface="Roboto"/>
              <a:sym typeface="Roboto"/>
            </a:endParaRP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Over 242 projects, events, activities listed either in process or planned in support of order</a:t>
            </a:r>
            <a:endParaRPr lang="en-US" sz="2000" dirty="0" smtClean="0">
              <a:solidFill>
                <a:srgbClr val="7F7F7F"/>
              </a:solidFill>
              <a:latin typeface="Roboto"/>
              <a:ea typeface="Roboto"/>
              <a:cs typeface="Roboto"/>
              <a:sym typeface="Roboto"/>
            </a:endParaRPr>
          </a:p>
          <a:p>
            <a:pPr marL="342900" marR="0" lvl="0" indent="-342900" algn="l" rtl="0">
              <a:spcBef>
                <a:spcPts val="0"/>
              </a:spcBef>
              <a:spcAft>
                <a:spcPts val="0"/>
              </a:spcAft>
              <a:buClr>
                <a:schemeClr val="bg1"/>
              </a:buClr>
              <a:buFont typeface="Wingdings" panose="05000000000000000000" pitchFamily="2" charset="2"/>
              <a:buChar char="Ø"/>
            </a:pPr>
            <a:endParaRPr sz="2000" dirty="0">
              <a:solidFill>
                <a:srgbClr val="7F7F7F"/>
              </a:solidFill>
              <a:latin typeface="Roboto"/>
              <a:ea typeface="Roboto"/>
              <a:cs typeface="Roboto"/>
              <a:sym typeface="Roboto"/>
            </a:endParaRPr>
          </a:p>
        </p:txBody>
      </p:sp>
    </p:spTree>
    <p:extLst>
      <p:ext uri="{BB962C8B-B14F-4D97-AF65-F5344CB8AC3E}">
        <p14:creationId xmlns:p14="http://schemas.microsoft.com/office/powerpoint/2010/main" val="165906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lvl="0" algn="ctr"/>
            <a:r>
              <a:rPr lang="en-US" sz="4800" b="1" dirty="0">
                <a:solidFill>
                  <a:srgbClr val="7F7F7F"/>
                </a:solidFill>
                <a:latin typeface="Roboto"/>
                <a:ea typeface="Roboto"/>
                <a:cs typeface="Roboto"/>
                <a:sym typeface="Roboto"/>
              </a:rPr>
              <a:t>Secretarial Order 3356</a:t>
            </a: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lvl="0"/>
            <a:endParaRPr sz="2000" dirty="0">
              <a:solidFill>
                <a:srgbClr val="7F7F7F"/>
              </a:solidFill>
              <a:latin typeface="Roboto"/>
              <a:ea typeface="Roboto"/>
              <a:cs typeface="Roboto"/>
              <a:sym typeface="Roboto"/>
            </a:endParaRPr>
          </a:p>
        </p:txBody>
      </p:sp>
      <p:sp>
        <p:nvSpPr>
          <p:cNvPr id="3" name="TextBox 2"/>
          <p:cNvSpPr txBox="1"/>
          <p:nvPr/>
        </p:nvSpPr>
        <p:spPr>
          <a:xfrm>
            <a:off x="8040913" y="145143"/>
            <a:ext cx="1216677" cy="338554"/>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SO 3356</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0" y="1632857"/>
            <a:ext cx="6946706" cy="486954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71" y="1632857"/>
            <a:ext cx="6946706" cy="4869543"/>
          </a:xfrm>
          <a:prstGeom prst="rect">
            <a:avLst/>
          </a:prstGeom>
        </p:spPr>
      </p:pic>
      <p:sp>
        <p:nvSpPr>
          <p:cNvPr id="7" name="TextBox 6"/>
          <p:cNvSpPr txBox="1"/>
          <p:nvPr/>
        </p:nvSpPr>
        <p:spPr>
          <a:xfrm>
            <a:off x="269415" y="4979508"/>
            <a:ext cx="8699818" cy="1754326"/>
          </a:xfrm>
          <a:prstGeom prst="rect">
            <a:avLst/>
          </a:prstGeom>
          <a:solidFill>
            <a:schemeClr val="tx1">
              <a:lumMod val="95000"/>
              <a:lumOff val="5000"/>
            </a:schemeClr>
          </a:solidFill>
        </p:spPr>
        <p:txBody>
          <a:bodyPr wrap="none" rtlCol="0">
            <a:spAutoFit/>
          </a:bodyPr>
          <a:lstStyle/>
          <a:p>
            <a:r>
              <a:rPr lang="en-US" sz="3600" dirty="0" smtClean="0">
                <a:solidFill>
                  <a:schemeClr val="bg1"/>
                </a:solidFill>
              </a:rPr>
              <a:t>26 Directives Covering Access, Habitat,</a:t>
            </a:r>
            <a:br>
              <a:rPr lang="en-US" sz="3600" dirty="0" smtClean="0">
                <a:solidFill>
                  <a:schemeClr val="bg1"/>
                </a:solidFill>
              </a:rPr>
            </a:br>
            <a:r>
              <a:rPr lang="en-US" sz="3600" dirty="0" smtClean="0">
                <a:solidFill>
                  <a:schemeClr val="bg1"/>
                </a:solidFill>
              </a:rPr>
              <a:t>3Rs, Planning and Analysis, Cooperation </a:t>
            </a:r>
            <a:br>
              <a:rPr lang="en-US" sz="3600" dirty="0" smtClean="0">
                <a:solidFill>
                  <a:schemeClr val="bg1"/>
                </a:solidFill>
              </a:rPr>
            </a:br>
            <a:r>
              <a:rPr lang="en-US" sz="3600" dirty="0" smtClean="0">
                <a:solidFill>
                  <a:schemeClr val="bg1"/>
                </a:solidFill>
              </a:rPr>
              <a:t>with States and Tribes</a:t>
            </a:r>
            <a:endParaRPr lang="en-US" sz="3600" dirty="0">
              <a:solidFill>
                <a:schemeClr val="bg1"/>
              </a:solidFill>
            </a:endParaRPr>
          </a:p>
        </p:txBody>
      </p:sp>
    </p:spTree>
    <p:extLst>
      <p:ext uri="{BB962C8B-B14F-4D97-AF65-F5344CB8AC3E}">
        <p14:creationId xmlns:p14="http://schemas.microsoft.com/office/powerpoint/2010/main" val="74075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rgbClr val="7F7F7F"/>
                </a:solidFill>
                <a:latin typeface="Roboto"/>
                <a:ea typeface="Roboto"/>
                <a:cs typeface="Roboto"/>
                <a:sym typeface="Roboto"/>
              </a:rPr>
              <a:t>3356 responses</a:t>
            </a:r>
            <a:endParaRPr sz="4800" b="1" dirty="0">
              <a:solidFill>
                <a:srgbClr val="7F7F7F"/>
              </a:solidFill>
              <a:latin typeface="Roboto"/>
              <a:ea typeface="Roboto"/>
              <a:cs typeface="Roboto"/>
              <a:sym typeface="Roboto"/>
            </a:endParaRPr>
          </a:p>
        </p:txBody>
      </p:sp>
      <p:sp>
        <p:nvSpPr>
          <p:cNvPr id="97" name="Shape 97"/>
          <p:cNvSpPr txBox="1"/>
          <p:nvPr/>
        </p:nvSpPr>
        <p:spPr>
          <a:xfrm>
            <a:off x="794506" y="1667709"/>
            <a:ext cx="7416824" cy="4417502"/>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bg1"/>
              </a:buClr>
            </a:pPr>
            <a:r>
              <a:rPr lang="en-US" sz="3200" dirty="0" smtClean="0">
                <a:solidFill>
                  <a:srgbClr val="7F7F7F"/>
                </a:solidFill>
                <a:latin typeface="Roboto"/>
                <a:ea typeface="Roboto"/>
                <a:cs typeface="Roboto"/>
                <a:sym typeface="Roboto"/>
              </a:rPr>
              <a:t>4 reports: </a:t>
            </a: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30 day-SRP streamlining</a:t>
            </a: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60 day: access-legal and programmatic </a:t>
            </a: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120 day: detailed implementation plan for SO 3347, collaboration with states and tribes</a:t>
            </a:r>
          </a:p>
          <a:p>
            <a:pPr marL="514350" marR="0" lvl="0" indent="-514350" algn="l" rtl="0">
              <a:spcBef>
                <a:spcPts val="0"/>
              </a:spcBef>
              <a:spcAft>
                <a:spcPts val="0"/>
              </a:spcAft>
              <a:buClr>
                <a:schemeClr val="bg1"/>
              </a:buClr>
              <a:buFont typeface="Arial" panose="020B0604020202020204" pitchFamily="34" charset="0"/>
              <a:buChar char="•"/>
            </a:pPr>
            <a:r>
              <a:rPr lang="en-US" sz="3200" dirty="0" smtClean="0">
                <a:solidFill>
                  <a:srgbClr val="7F7F7F"/>
                </a:solidFill>
                <a:latin typeface="Roboto"/>
                <a:ea typeface="Roboto"/>
                <a:cs typeface="Roboto"/>
                <a:sym typeface="Roboto"/>
              </a:rPr>
              <a:t>180 day: analysis, consistency of planning with SO</a:t>
            </a:r>
            <a:endParaRPr lang="en-US" sz="3200" dirty="0">
              <a:solidFill>
                <a:srgbClr val="7F7F7F"/>
              </a:solidFill>
              <a:latin typeface="Roboto"/>
              <a:ea typeface="Roboto"/>
              <a:cs typeface="Roboto"/>
              <a:sym typeface="Roboto"/>
            </a:endParaRPr>
          </a:p>
          <a:p>
            <a:pPr marL="342900" marR="0" lvl="0" indent="-342900" algn="l" rtl="0">
              <a:spcBef>
                <a:spcPts val="0"/>
              </a:spcBef>
              <a:spcAft>
                <a:spcPts val="0"/>
              </a:spcAft>
              <a:buClr>
                <a:schemeClr val="bg1"/>
              </a:buClr>
              <a:buFont typeface="Wingdings" panose="05000000000000000000" pitchFamily="2" charset="2"/>
              <a:buChar char="Ø"/>
            </a:pPr>
            <a:endParaRPr sz="2000" dirty="0">
              <a:solidFill>
                <a:srgbClr val="7F7F7F"/>
              </a:solidFill>
              <a:latin typeface="Roboto"/>
              <a:ea typeface="Roboto"/>
              <a:cs typeface="Roboto"/>
              <a:sym typeface="Roboto"/>
            </a:endParaRPr>
          </a:p>
        </p:txBody>
      </p:sp>
    </p:spTree>
    <p:extLst>
      <p:ext uri="{BB962C8B-B14F-4D97-AF65-F5344CB8AC3E}">
        <p14:creationId xmlns:p14="http://schemas.microsoft.com/office/powerpoint/2010/main" val="111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6" name="Shape 96"/>
          <p:cNvSpPr txBox="1"/>
          <p:nvPr/>
        </p:nvSpPr>
        <p:spPr>
          <a:xfrm>
            <a:off x="179512" y="836712"/>
            <a:ext cx="8424936" cy="830997"/>
          </a:xfrm>
          <a:prstGeom prst="rect">
            <a:avLst/>
          </a:prstGeom>
          <a:noFill/>
          <a:ln>
            <a:noFill/>
          </a:ln>
        </p:spPr>
        <p:txBody>
          <a:bodyPr spcFirstLastPara="1" wrap="square" lIns="91425" tIns="45700" rIns="91425" bIns="45700" anchor="t" anchorCtr="0">
            <a:noAutofit/>
          </a:bodyPr>
          <a:lstStyle/>
          <a:p>
            <a:pPr lvl="0" algn="ctr"/>
            <a:r>
              <a:rPr lang="en-US" sz="4800" b="1" dirty="0">
                <a:solidFill>
                  <a:srgbClr val="7F7F7F"/>
                </a:solidFill>
                <a:latin typeface="Roboto"/>
                <a:ea typeface="Roboto"/>
                <a:cs typeface="Roboto"/>
                <a:sym typeface="Roboto"/>
              </a:rPr>
              <a:t>Secretarial Order 3356</a:t>
            </a:r>
          </a:p>
        </p:txBody>
      </p:sp>
      <p:sp>
        <p:nvSpPr>
          <p:cNvPr id="97" name="Shape 97"/>
          <p:cNvSpPr txBox="1"/>
          <p:nvPr/>
        </p:nvSpPr>
        <p:spPr>
          <a:xfrm>
            <a:off x="179512" y="1772816"/>
            <a:ext cx="7416824" cy="400110"/>
          </a:xfrm>
          <a:prstGeom prst="rect">
            <a:avLst/>
          </a:prstGeom>
          <a:noFill/>
          <a:ln>
            <a:noFill/>
          </a:ln>
        </p:spPr>
        <p:txBody>
          <a:bodyPr spcFirstLastPara="1" wrap="square" lIns="91425" tIns="45700" rIns="91425" bIns="45700" anchor="t" anchorCtr="0">
            <a:noAutofit/>
          </a:bodyPr>
          <a:lstStyle/>
          <a:p>
            <a:pPr lvl="0"/>
            <a:endParaRPr sz="2000" dirty="0">
              <a:solidFill>
                <a:srgbClr val="7F7F7F"/>
              </a:solidFill>
              <a:latin typeface="Roboto"/>
              <a:ea typeface="Roboto"/>
              <a:cs typeface="Roboto"/>
              <a:sym typeface="Roboto"/>
            </a:endParaRPr>
          </a:p>
        </p:txBody>
      </p:sp>
      <p:sp>
        <p:nvSpPr>
          <p:cNvPr id="3" name="TextBox 2"/>
          <p:cNvSpPr txBox="1"/>
          <p:nvPr/>
        </p:nvSpPr>
        <p:spPr>
          <a:xfrm>
            <a:off x="8040913" y="145143"/>
            <a:ext cx="1216677" cy="338554"/>
          </a:xfrm>
          <a:prstGeom prst="rect">
            <a:avLst/>
          </a:prstGeom>
          <a:noFill/>
        </p:spPr>
        <p:txBody>
          <a:bodyPr wrap="square" rtlCol="0">
            <a:spAutoFit/>
          </a:bodyPr>
          <a:lstStyle/>
          <a:p>
            <a:r>
              <a:rPr lang="en-US" sz="1600" dirty="0" smtClean="0">
                <a:solidFill>
                  <a:schemeClr val="bg1">
                    <a:lumMod val="65000"/>
                  </a:schemeClr>
                </a:solidFill>
                <a:latin typeface="Roboto Black" panose="02000000000000000000" pitchFamily="2" charset="0"/>
                <a:ea typeface="Roboto Black" panose="02000000000000000000" pitchFamily="2" charset="0"/>
              </a:rPr>
              <a:t>SO 3356</a:t>
            </a:r>
            <a:endParaRPr lang="en-US" sz="1600" dirty="0">
              <a:solidFill>
                <a:schemeClr val="bg1">
                  <a:lumMod val="65000"/>
                </a:schemeClr>
              </a:solidFill>
              <a:latin typeface="Roboto Black" panose="02000000000000000000" pitchFamily="2" charset="0"/>
              <a:ea typeface="Roboto Black" panose="020000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0" y="1632857"/>
            <a:ext cx="6966857" cy="4882243"/>
          </a:xfrm>
          <a:prstGeom prst="rect">
            <a:avLst/>
          </a:prstGeom>
        </p:spPr>
      </p:pic>
      <p:sp>
        <p:nvSpPr>
          <p:cNvPr id="2" name="TextBox 1"/>
          <p:cNvSpPr txBox="1"/>
          <p:nvPr/>
        </p:nvSpPr>
        <p:spPr>
          <a:xfrm>
            <a:off x="1469963" y="5652655"/>
            <a:ext cx="6038833" cy="523220"/>
          </a:xfrm>
          <a:prstGeom prst="rect">
            <a:avLst/>
          </a:prstGeom>
          <a:noFill/>
        </p:spPr>
        <p:txBody>
          <a:bodyPr wrap="none" rtlCol="0">
            <a:spAutoFit/>
          </a:bodyPr>
          <a:lstStyle/>
          <a:p>
            <a:r>
              <a:rPr lang="en-US" sz="2800" b="1" dirty="0" smtClean="0"/>
              <a:t>Reports resulted in 90 milestones</a:t>
            </a:r>
            <a:endParaRPr lang="en-US" sz="2800" b="1" dirty="0"/>
          </a:p>
        </p:txBody>
      </p:sp>
    </p:spTree>
    <p:extLst>
      <p:ext uri="{BB962C8B-B14F-4D97-AF65-F5344CB8AC3E}">
        <p14:creationId xmlns:p14="http://schemas.microsoft.com/office/powerpoint/2010/main" val="188559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10320</TotalTime>
  <Words>1373</Words>
  <Application>Microsoft Office PowerPoint</Application>
  <PresentationFormat>On-screen Show (4:3)</PresentationFormat>
  <Paragraphs>129</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Roboto Medium</vt:lpstr>
      <vt:lpstr>Roboto Black</vt:lpstr>
      <vt:lpstr>Roboto</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McCusker, Jeffrey B</dc:creator>
  <cp:lastModifiedBy>McCusker, Jeffrey B</cp:lastModifiedBy>
  <cp:revision>81</cp:revision>
  <dcterms:modified xsi:type="dcterms:W3CDTF">2018-06-07T17:40:53Z</dcterms:modified>
</cp:coreProperties>
</file>