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8"/>
  </p:notesMasterIdLst>
  <p:handoutMasterIdLst>
    <p:handoutMasterId r:id="rId99"/>
  </p:handoutMasterIdLst>
  <p:sldIdLst>
    <p:sldId id="442" r:id="rId5"/>
    <p:sldId id="329" r:id="rId6"/>
    <p:sldId id="443" r:id="rId7"/>
    <p:sldId id="331" r:id="rId8"/>
    <p:sldId id="332" r:id="rId9"/>
    <p:sldId id="333" r:id="rId10"/>
    <p:sldId id="334" r:id="rId11"/>
    <p:sldId id="436" r:id="rId12"/>
    <p:sldId id="336" r:id="rId13"/>
    <p:sldId id="444" r:id="rId14"/>
    <p:sldId id="337" r:id="rId15"/>
    <p:sldId id="338" r:id="rId16"/>
    <p:sldId id="340" r:id="rId17"/>
    <p:sldId id="339" r:id="rId18"/>
    <p:sldId id="341" r:id="rId19"/>
    <p:sldId id="342" r:id="rId20"/>
    <p:sldId id="344" r:id="rId21"/>
    <p:sldId id="435" r:id="rId22"/>
    <p:sldId id="347" r:id="rId23"/>
    <p:sldId id="348" r:id="rId24"/>
    <p:sldId id="445" r:id="rId25"/>
    <p:sldId id="350" r:id="rId26"/>
    <p:sldId id="352" r:id="rId27"/>
    <p:sldId id="353" r:id="rId28"/>
    <p:sldId id="354" r:id="rId29"/>
    <p:sldId id="355" r:id="rId30"/>
    <p:sldId id="356" r:id="rId31"/>
    <p:sldId id="358" r:id="rId32"/>
    <p:sldId id="360" r:id="rId33"/>
    <p:sldId id="362" r:id="rId34"/>
    <p:sldId id="366" r:id="rId35"/>
    <p:sldId id="367" r:id="rId36"/>
    <p:sldId id="437" r:id="rId37"/>
    <p:sldId id="369" r:id="rId38"/>
    <p:sldId id="363" r:id="rId39"/>
    <p:sldId id="364" r:id="rId40"/>
    <p:sldId id="365" r:id="rId41"/>
    <p:sldId id="370" r:id="rId42"/>
    <p:sldId id="371" r:id="rId43"/>
    <p:sldId id="372" r:id="rId44"/>
    <p:sldId id="373" r:id="rId45"/>
    <p:sldId id="374" r:id="rId46"/>
    <p:sldId id="376" r:id="rId47"/>
    <p:sldId id="378" r:id="rId48"/>
    <p:sldId id="379" r:id="rId49"/>
    <p:sldId id="381" r:id="rId50"/>
    <p:sldId id="385" r:id="rId51"/>
    <p:sldId id="386" r:id="rId52"/>
    <p:sldId id="387" r:id="rId53"/>
    <p:sldId id="438" r:id="rId54"/>
    <p:sldId id="388" r:id="rId55"/>
    <p:sldId id="389" r:id="rId56"/>
    <p:sldId id="390" r:id="rId57"/>
    <p:sldId id="391" r:id="rId58"/>
    <p:sldId id="392" r:id="rId59"/>
    <p:sldId id="393" r:id="rId60"/>
    <p:sldId id="394" r:id="rId61"/>
    <p:sldId id="395" r:id="rId62"/>
    <p:sldId id="396" r:id="rId63"/>
    <p:sldId id="397" r:id="rId64"/>
    <p:sldId id="399" r:id="rId65"/>
    <p:sldId id="403" r:id="rId66"/>
    <p:sldId id="439" r:id="rId67"/>
    <p:sldId id="401" r:id="rId68"/>
    <p:sldId id="402" r:id="rId69"/>
    <p:sldId id="440" r:id="rId70"/>
    <p:sldId id="441" r:id="rId71"/>
    <p:sldId id="405" r:id="rId72"/>
    <p:sldId id="404" r:id="rId73"/>
    <p:sldId id="406" r:id="rId74"/>
    <p:sldId id="407" r:id="rId75"/>
    <p:sldId id="408" r:id="rId76"/>
    <p:sldId id="409" r:id="rId77"/>
    <p:sldId id="410" r:id="rId78"/>
    <p:sldId id="411" r:id="rId79"/>
    <p:sldId id="412" r:id="rId80"/>
    <p:sldId id="413" r:id="rId81"/>
    <p:sldId id="418" r:id="rId82"/>
    <p:sldId id="419" r:id="rId83"/>
    <p:sldId id="420" r:id="rId84"/>
    <p:sldId id="428" r:id="rId85"/>
    <p:sldId id="429" r:id="rId86"/>
    <p:sldId id="430" r:id="rId87"/>
    <p:sldId id="431" r:id="rId88"/>
    <p:sldId id="432" r:id="rId89"/>
    <p:sldId id="433" r:id="rId90"/>
    <p:sldId id="422" r:id="rId91"/>
    <p:sldId id="423" r:id="rId92"/>
    <p:sldId id="424" r:id="rId93"/>
    <p:sldId id="425" r:id="rId94"/>
    <p:sldId id="426" r:id="rId95"/>
    <p:sldId id="427" r:id="rId96"/>
    <p:sldId id="434" r:id="rId97"/>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mcginni" initials="s" lastIdx="46" clrIdx="0"/>
  <p:cmAuthor id="1" name="smporter" initials="smp"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48540" autoAdjust="0"/>
  </p:normalViewPr>
  <p:slideViewPr>
    <p:cSldViewPr>
      <p:cViewPr varScale="1">
        <p:scale>
          <a:sx n="35" d="100"/>
          <a:sy n="35" d="100"/>
        </p:scale>
        <p:origin x="2454" y="54"/>
      </p:cViewPr>
      <p:guideLst>
        <p:guide orient="horz" pos="2160"/>
        <p:guide pos="2880"/>
      </p:guideLst>
    </p:cSldViewPr>
  </p:slideViewPr>
  <p:outlineViewPr>
    <p:cViewPr>
      <p:scale>
        <a:sx n="33" d="100"/>
        <a:sy n="33" d="100"/>
      </p:scale>
      <p:origin x="0" y="-24516"/>
    </p:cViewPr>
  </p:outlineViewPr>
  <p:notesTextViewPr>
    <p:cViewPr>
      <p:scale>
        <a:sx n="100" d="100"/>
        <a:sy n="100" d="100"/>
      </p:scale>
      <p:origin x="0" y="0"/>
    </p:cViewPr>
  </p:notesTextViewPr>
  <p:sorterViewPr>
    <p:cViewPr>
      <p:scale>
        <a:sx n="66" d="100"/>
        <a:sy n="66" d="100"/>
      </p:scale>
      <p:origin x="0" y="-3030"/>
    </p:cViewPr>
  </p:sorterViewPr>
  <p:notesViewPr>
    <p:cSldViewPr>
      <p:cViewPr varScale="1">
        <p:scale>
          <a:sx n="55" d="100"/>
          <a:sy n="55"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3F8FF-F2DA-4391-852A-23366069E1AF}"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n-US"/>
        </a:p>
      </dgm:t>
    </dgm:pt>
    <dgm:pt modelId="{43584D6D-5240-4689-83D7-82CD2513C167}">
      <dgm:prSet phldrT="[Text]"/>
      <dgm:spPr/>
      <dgm:t>
        <a:bodyPr/>
        <a:lstStyle/>
        <a:p>
          <a:r>
            <a:rPr lang="en-US" b="1" dirty="0" smtClean="0"/>
            <a:t>TTM</a:t>
          </a:r>
          <a:endParaRPr lang="en-US" b="1" dirty="0"/>
        </a:p>
      </dgm:t>
    </dgm:pt>
    <dgm:pt modelId="{0F59EAD6-5962-40DD-B3D3-B0448E030CF0}" type="parTrans" cxnId="{2AD4CF98-C6F5-4D5D-A222-E678D8F329F3}">
      <dgm:prSet/>
      <dgm:spPr/>
      <dgm:t>
        <a:bodyPr/>
        <a:lstStyle/>
        <a:p>
          <a:endParaRPr lang="en-US"/>
        </a:p>
      </dgm:t>
    </dgm:pt>
    <dgm:pt modelId="{2C50A9B6-1456-4803-AE70-B75B3EE2B91B}" type="sibTrans" cxnId="{2AD4CF98-C6F5-4D5D-A222-E678D8F329F3}">
      <dgm:prSet/>
      <dgm:spPr/>
      <dgm:t>
        <a:bodyPr/>
        <a:lstStyle/>
        <a:p>
          <a:endParaRPr lang="en-US"/>
        </a:p>
      </dgm:t>
    </dgm:pt>
    <dgm:pt modelId="{3911A696-097F-4A84-9E99-F8B18F10213A}">
      <dgm:prSet phldrT="[Text]" custT="1"/>
      <dgm:spPr/>
      <dgm:t>
        <a:bodyPr/>
        <a:lstStyle/>
        <a:p>
          <a:r>
            <a:rPr lang="en-US" sz="2000" dirty="0" smtClean="0"/>
            <a:t>Non-Motorized Trail Decisions</a:t>
          </a:r>
          <a:endParaRPr lang="en-US" sz="2000" dirty="0"/>
        </a:p>
      </dgm:t>
    </dgm:pt>
    <dgm:pt modelId="{92880962-F9AA-4D4D-9B8A-19A1E648ABE4}" type="sibTrans" cxnId="{CBE2F702-018C-40F9-93E0-6B318061D07C}">
      <dgm:prSet/>
      <dgm:spPr/>
      <dgm:t>
        <a:bodyPr/>
        <a:lstStyle/>
        <a:p>
          <a:endParaRPr lang="en-US"/>
        </a:p>
      </dgm:t>
    </dgm:pt>
    <dgm:pt modelId="{38D24572-F0EF-447B-80A1-D5B3417E9B28}" type="parTrans" cxnId="{CBE2F702-018C-40F9-93E0-6B318061D07C}">
      <dgm:prSet/>
      <dgm:spPr/>
      <dgm:t>
        <a:bodyPr/>
        <a:lstStyle/>
        <a:p>
          <a:endParaRPr lang="en-US"/>
        </a:p>
      </dgm:t>
    </dgm:pt>
    <dgm:pt modelId="{F3463A36-BB67-4086-B71B-BF72A146C3F2}">
      <dgm:prSet phldrT="[Text]" custT="1"/>
      <dgm:spPr/>
      <dgm:t>
        <a:bodyPr/>
        <a:lstStyle/>
        <a:p>
          <a:r>
            <a:rPr lang="en-US" sz="2000" dirty="0" smtClean="0"/>
            <a:t>Permitted and Authorized Use</a:t>
          </a:r>
          <a:endParaRPr lang="en-US" sz="2000" dirty="0"/>
        </a:p>
      </dgm:t>
    </dgm:pt>
    <dgm:pt modelId="{CE0A2265-6C0D-4FC9-9ACD-1E5D81F50FE6}" type="sibTrans" cxnId="{6B08487B-D965-4499-A6C5-EC277E5EDA63}">
      <dgm:prSet/>
      <dgm:spPr/>
      <dgm:t>
        <a:bodyPr/>
        <a:lstStyle/>
        <a:p>
          <a:endParaRPr lang="en-US"/>
        </a:p>
      </dgm:t>
    </dgm:pt>
    <dgm:pt modelId="{F054B3FE-267C-4FE1-93E5-F5E0F8387F09}" type="parTrans" cxnId="{6B08487B-D965-4499-A6C5-EC277E5EDA63}">
      <dgm:prSet/>
      <dgm:spPr/>
      <dgm:t>
        <a:bodyPr/>
        <a:lstStyle/>
        <a:p>
          <a:endParaRPr lang="en-US"/>
        </a:p>
      </dgm:t>
    </dgm:pt>
    <dgm:pt modelId="{35063C5B-D6C5-4CDD-BE2A-EAC65EFA4538}">
      <dgm:prSet phldrT="[Text]" custT="1"/>
      <dgm:spPr/>
      <dgm:t>
        <a:bodyPr/>
        <a:lstStyle/>
        <a:p>
          <a:r>
            <a:rPr lang="en-US" sz="1800" b="1" dirty="0" smtClean="0"/>
            <a:t>OHV Area Designations</a:t>
          </a:r>
          <a:endParaRPr lang="en-US" sz="1800" b="1" dirty="0"/>
        </a:p>
      </dgm:t>
    </dgm:pt>
    <dgm:pt modelId="{8B4D1697-CF05-490F-BE27-949C6075D21C}" type="sibTrans" cxnId="{EAB423F2-D59A-4FE7-8C86-B5C99B243274}">
      <dgm:prSet/>
      <dgm:spPr/>
      <dgm:t>
        <a:bodyPr/>
        <a:lstStyle/>
        <a:p>
          <a:endParaRPr lang="en-US"/>
        </a:p>
      </dgm:t>
    </dgm:pt>
    <dgm:pt modelId="{D8851E71-28C8-4717-8BDE-74490998ED31}" type="parTrans" cxnId="{EAB423F2-D59A-4FE7-8C86-B5C99B243274}">
      <dgm:prSet/>
      <dgm:spPr/>
      <dgm:t>
        <a:bodyPr/>
        <a:lstStyle/>
        <a:p>
          <a:endParaRPr lang="en-US"/>
        </a:p>
      </dgm:t>
    </dgm:pt>
    <dgm:pt modelId="{A5B98B1D-38C8-4F23-A3B6-540DEE14C4A1}">
      <dgm:prSet phldrT="[Text]" custT="1"/>
      <dgm:spPr/>
      <dgm:t>
        <a:bodyPr/>
        <a:lstStyle/>
        <a:p>
          <a:r>
            <a:rPr lang="en-US" sz="2000" dirty="0" smtClean="0"/>
            <a:t>OHV Trails Designations</a:t>
          </a:r>
          <a:endParaRPr lang="en-US" sz="2000" dirty="0"/>
        </a:p>
      </dgm:t>
    </dgm:pt>
    <dgm:pt modelId="{578ACC4F-43EF-4073-8CDA-FB225DF388FC}" type="parTrans" cxnId="{7396D80A-1906-48A8-BFFB-F82F6F40F5E1}">
      <dgm:prSet/>
      <dgm:spPr/>
      <dgm:t>
        <a:bodyPr/>
        <a:lstStyle/>
        <a:p>
          <a:endParaRPr lang="en-US"/>
        </a:p>
      </dgm:t>
    </dgm:pt>
    <dgm:pt modelId="{A782641D-4406-4456-906F-0D5DA75D66C1}" type="sibTrans" cxnId="{7396D80A-1906-48A8-BFFB-F82F6F40F5E1}">
      <dgm:prSet/>
      <dgm:spPr/>
      <dgm:t>
        <a:bodyPr/>
        <a:lstStyle/>
        <a:p>
          <a:endParaRPr lang="en-US"/>
        </a:p>
      </dgm:t>
    </dgm:pt>
    <dgm:pt modelId="{2D613849-EFEE-46F7-8153-615FDD2076B9}">
      <dgm:prSet phldrT="[Text]"/>
      <dgm:spPr/>
      <dgm:t>
        <a:bodyPr/>
        <a:lstStyle/>
        <a:p>
          <a:r>
            <a:rPr lang="en-US" sz="1800" b="1" dirty="0" smtClean="0"/>
            <a:t>43 CFR 8342 </a:t>
          </a:r>
          <a:r>
            <a:rPr lang="en-US" b="1" dirty="0" smtClean="0"/>
            <a:t>Designation Criteria</a:t>
          </a:r>
          <a:endParaRPr lang="en-US" b="1" dirty="0"/>
        </a:p>
      </dgm:t>
    </dgm:pt>
    <dgm:pt modelId="{4EC87442-6F0B-484E-B6B2-FD60C759A22E}" type="parTrans" cxnId="{969F7B49-8671-423A-87B7-0C4CC2E9E2BB}">
      <dgm:prSet/>
      <dgm:spPr/>
      <dgm:t>
        <a:bodyPr/>
        <a:lstStyle/>
        <a:p>
          <a:endParaRPr lang="en-US"/>
        </a:p>
      </dgm:t>
    </dgm:pt>
    <dgm:pt modelId="{182F87EC-7C31-4790-8DCF-4F2EF6887E83}" type="sibTrans" cxnId="{969F7B49-8671-423A-87B7-0C4CC2E9E2BB}">
      <dgm:prSet/>
      <dgm:spPr/>
      <dgm:t>
        <a:bodyPr/>
        <a:lstStyle/>
        <a:p>
          <a:endParaRPr lang="en-US"/>
        </a:p>
      </dgm:t>
    </dgm:pt>
    <dgm:pt modelId="{965E274D-02C3-4CA0-8EDF-8310EBBF8536}">
      <dgm:prSet phldrT="[Text]" custT="1"/>
      <dgm:spPr/>
      <dgm:t>
        <a:bodyPr/>
        <a:lstStyle/>
        <a:p>
          <a:r>
            <a:rPr lang="en-US" sz="1800" dirty="0" smtClean="0"/>
            <a:t>43 CFR 8342 Designation Criteria</a:t>
          </a:r>
          <a:endParaRPr lang="en-US" sz="2000" dirty="0"/>
        </a:p>
      </dgm:t>
    </dgm:pt>
    <dgm:pt modelId="{D44DDDC4-E079-4CE0-A6D4-6BA6D46F11C3}" type="parTrans" cxnId="{83019BF7-C492-412E-9C67-F23590170017}">
      <dgm:prSet/>
      <dgm:spPr/>
      <dgm:t>
        <a:bodyPr/>
        <a:lstStyle/>
        <a:p>
          <a:endParaRPr lang="en-US"/>
        </a:p>
      </dgm:t>
    </dgm:pt>
    <dgm:pt modelId="{C15D3C0A-D90E-4F67-A9E4-9B1144E32EF8}" type="sibTrans" cxnId="{83019BF7-C492-412E-9C67-F23590170017}">
      <dgm:prSet/>
      <dgm:spPr/>
      <dgm:t>
        <a:bodyPr/>
        <a:lstStyle/>
        <a:p>
          <a:endParaRPr lang="en-US"/>
        </a:p>
      </dgm:t>
    </dgm:pt>
    <dgm:pt modelId="{13B714E6-417E-4241-80D3-D212EC790B7F}">
      <dgm:prSet phldrT="[Text]" custT="1"/>
      <dgm:spPr/>
      <dgm:t>
        <a:bodyPr/>
        <a:lstStyle/>
        <a:p>
          <a:r>
            <a:rPr lang="en-US" sz="1800" dirty="0" smtClean="0"/>
            <a:t>43 CFR 8364 / 8365</a:t>
          </a:r>
        </a:p>
        <a:p>
          <a:r>
            <a:rPr lang="en-US" sz="1800" dirty="0" smtClean="0"/>
            <a:t>Closures, Restrictions &amp; Rules</a:t>
          </a:r>
          <a:endParaRPr lang="en-US" sz="1800" dirty="0"/>
        </a:p>
      </dgm:t>
    </dgm:pt>
    <dgm:pt modelId="{2494F08A-5F45-4F4D-BBA3-ABABCF5386E3}" type="parTrans" cxnId="{7A35B42E-D1C4-4EBF-BE12-6FE0C5B5A206}">
      <dgm:prSet/>
      <dgm:spPr/>
      <dgm:t>
        <a:bodyPr/>
        <a:lstStyle/>
        <a:p>
          <a:endParaRPr lang="en-US"/>
        </a:p>
      </dgm:t>
    </dgm:pt>
    <dgm:pt modelId="{FC84E285-B1E5-4DF8-97B6-23442BA198E0}" type="sibTrans" cxnId="{7A35B42E-D1C4-4EBF-BE12-6FE0C5B5A206}">
      <dgm:prSet/>
      <dgm:spPr/>
      <dgm:t>
        <a:bodyPr/>
        <a:lstStyle/>
        <a:p>
          <a:endParaRPr lang="en-US"/>
        </a:p>
      </dgm:t>
    </dgm:pt>
    <dgm:pt modelId="{B4194CB9-60C7-49F8-9609-CE33EED18225}">
      <dgm:prSet phldrT="[Text]" custT="1"/>
      <dgm:spPr/>
      <dgm:t>
        <a:bodyPr/>
        <a:lstStyle/>
        <a:p>
          <a:r>
            <a:rPr lang="en-US" sz="2000" dirty="0" smtClean="0"/>
            <a:t>Terms &amp; Conditions / Stipulations</a:t>
          </a:r>
          <a:endParaRPr lang="en-US" sz="2000" dirty="0"/>
        </a:p>
      </dgm:t>
    </dgm:pt>
    <dgm:pt modelId="{6D9422B7-B9E6-4C0D-88D7-F3EAB808F5BF}" type="parTrans" cxnId="{7FCD09EC-A082-487D-868C-3427D8D2C132}">
      <dgm:prSet/>
      <dgm:spPr/>
      <dgm:t>
        <a:bodyPr/>
        <a:lstStyle/>
        <a:p>
          <a:endParaRPr lang="en-US"/>
        </a:p>
      </dgm:t>
    </dgm:pt>
    <dgm:pt modelId="{E0F196C7-1E34-4490-A4C7-47F73DA6E012}" type="sibTrans" cxnId="{7FCD09EC-A082-487D-868C-3427D8D2C132}">
      <dgm:prSet/>
      <dgm:spPr/>
      <dgm:t>
        <a:bodyPr/>
        <a:lstStyle/>
        <a:p>
          <a:endParaRPr lang="en-US"/>
        </a:p>
      </dgm:t>
    </dgm:pt>
    <dgm:pt modelId="{18DE7A96-3B8F-41C9-8D5D-D5F22F88F48F}" type="pres">
      <dgm:prSet presAssocID="{35F3F8FF-F2DA-4391-852A-23366069E1AF}" presName="Name0" presStyleCnt="0">
        <dgm:presLayoutVars>
          <dgm:chMax val="1"/>
          <dgm:chPref val="1"/>
          <dgm:dir/>
          <dgm:animOne val="branch"/>
          <dgm:animLvl val="lvl"/>
        </dgm:presLayoutVars>
      </dgm:prSet>
      <dgm:spPr/>
      <dgm:t>
        <a:bodyPr/>
        <a:lstStyle/>
        <a:p>
          <a:endParaRPr lang="en-US"/>
        </a:p>
      </dgm:t>
    </dgm:pt>
    <dgm:pt modelId="{3EE544D0-9150-4B32-BEDD-60A7F34DC37C}" type="pres">
      <dgm:prSet presAssocID="{43584D6D-5240-4689-83D7-82CD2513C167}" presName="textCenter" presStyleLbl="node1" presStyleIdx="0" presStyleCnt="9" custLinFactX="166257" custLinFactY="-13702" custLinFactNeighborX="200000" custLinFactNeighborY="-100000"/>
      <dgm:spPr/>
      <dgm:t>
        <a:bodyPr/>
        <a:lstStyle/>
        <a:p>
          <a:endParaRPr lang="en-US"/>
        </a:p>
      </dgm:t>
    </dgm:pt>
    <dgm:pt modelId="{A19BFCB9-81CD-4F2A-8054-D17589D36087}" type="pres">
      <dgm:prSet presAssocID="{43584D6D-5240-4689-83D7-82CD2513C167}" presName="cycle_1" presStyleCnt="0"/>
      <dgm:spPr/>
    </dgm:pt>
    <dgm:pt modelId="{D7D4300A-00D1-4CF4-944E-9ABA77A15B68}" type="pres">
      <dgm:prSet presAssocID="{2D613849-EFEE-46F7-8153-615FDD2076B9}" presName="childCenter1" presStyleLbl="node1" presStyleIdx="1" presStyleCnt="9" custScaleX="219528" custScaleY="138364" custLinFactNeighborX="69146" custLinFactNeighborY="-42049"/>
      <dgm:spPr/>
      <dgm:t>
        <a:bodyPr/>
        <a:lstStyle/>
        <a:p>
          <a:endParaRPr lang="en-US"/>
        </a:p>
      </dgm:t>
    </dgm:pt>
    <dgm:pt modelId="{E8B0826E-7C18-4471-AD32-9CD8CEF96487}" type="pres">
      <dgm:prSet presAssocID="{D8851E71-28C8-4717-8BDE-74490998ED31}" presName="Name141" presStyleLbl="parChTrans1D3" presStyleIdx="0" presStyleCnt="4"/>
      <dgm:spPr/>
      <dgm:t>
        <a:bodyPr/>
        <a:lstStyle/>
        <a:p>
          <a:endParaRPr lang="en-US"/>
        </a:p>
      </dgm:t>
    </dgm:pt>
    <dgm:pt modelId="{421B875A-3385-4916-BB2B-4FB00B2CB484}" type="pres">
      <dgm:prSet presAssocID="{35063C5B-D6C5-4CDD-BE2A-EAC65EFA4538}" presName="text1" presStyleLbl="node1" presStyleIdx="2" presStyleCnt="9" custScaleX="403585" custScaleY="139748" custRadScaleRad="150951" custRadScaleInc="-31062">
        <dgm:presLayoutVars>
          <dgm:bulletEnabled val="1"/>
        </dgm:presLayoutVars>
      </dgm:prSet>
      <dgm:spPr/>
      <dgm:t>
        <a:bodyPr/>
        <a:lstStyle/>
        <a:p>
          <a:endParaRPr lang="en-US"/>
        </a:p>
      </dgm:t>
    </dgm:pt>
    <dgm:pt modelId="{BCE961AF-D7F7-4FD3-8196-359B7E92B9F4}" type="pres">
      <dgm:prSet presAssocID="{4EC87442-6F0B-484E-B6B2-FD60C759A22E}" presName="Name144" presStyleLbl="parChTrans1D2" presStyleIdx="0" presStyleCnt="4"/>
      <dgm:spPr/>
      <dgm:t>
        <a:bodyPr/>
        <a:lstStyle/>
        <a:p>
          <a:endParaRPr lang="en-US"/>
        </a:p>
      </dgm:t>
    </dgm:pt>
    <dgm:pt modelId="{7C86F21C-0564-4020-BC0E-60B0ADECFB14}" type="pres">
      <dgm:prSet presAssocID="{43584D6D-5240-4689-83D7-82CD2513C167}" presName="cycle_2" presStyleCnt="0"/>
      <dgm:spPr/>
    </dgm:pt>
    <dgm:pt modelId="{5F919766-6F78-4028-B5D2-E0FFEF0BF0A8}" type="pres">
      <dgm:prSet presAssocID="{B4194CB9-60C7-49F8-9609-CE33EED18225}" presName="childCenter2" presStyleLbl="node1" presStyleIdx="3" presStyleCnt="9" custScaleX="431526" custScaleY="122821" custLinFactNeighborX="59773" custLinFactNeighborY="95778"/>
      <dgm:spPr/>
      <dgm:t>
        <a:bodyPr/>
        <a:lstStyle/>
        <a:p>
          <a:endParaRPr lang="en-US"/>
        </a:p>
      </dgm:t>
    </dgm:pt>
    <dgm:pt modelId="{07A5F1CE-FE63-4754-A8AD-7599D6DE8809}" type="pres">
      <dgm:prSet presAssocID="{F054B3FE-267C-4FE1-93E5-F5E0F8387F09}" presName="Name218" presStyleLbl="parChTrans1D3" presStyleIdx="1" presStyleCnt="4"/>
      <dgm:spPr/>
      <dgm:t>
        <a:bodyPr/>
        <a:lstStyle/>
        <a:p>
          <a:endParaRPr lang="en-US"/>
        </a:p>
      </dgm:t>
    </dgm:pt>
    <dgm:pt modelId="{70F55A96-1F11-4124-994C-DF11A658B06B}" type="pres">
      <dgm:prSet presAssocID="{F3463A36-BB67-4086-B71B-BF72A146C3F2}" presName="text2" presStyleLbl="node1" presStyleIdx="4" presStyleCnt="9" custScaleX="423327" custScaleY="122809" custRadScaleRad="417118" custRadScaleInc="84813">
        <dgm:presLayoutVars>
          <dgm:bulletEnabled val="1"/>
        </dgm:presLayoutVars>
      </dgm:prSet>
      <dgm:spPr/>
      <dgm:t>
        <a:bodyPr/>
        <a:lstStyle/>
        <a:p>
          <a:endParaRPr lang="en-US"/>
        </a:p>
      </dgm:t>
    </dgm:pt>
    <dgm:pt modelId="{A7E8088E-4F54-47FF-AF32-5627EF0BB42A}" type="pres">
      <dgm:prSet presAssocID="{6D9422B7-B9E6-4C0D-88D7-F3EAB808F5BF}" presName="Name221" presStyleLbl="parChTrans1D2" presStyleIdx="1" presStyleCnt="4"/>
      <dgm:spPr/>
      <dgm:t>
        <a:bodyPr/>
        <a:lstStyle/>
        <a:p>
          <a:endParaRPr lang="en-US"/>
        </a:p>
      </dgm:t>
    </dgm:pt>
    <dgm:pt modelId="{885BC46C-73EC-4DAC-831E-F6D9EF45A90A}" type="pres">
      <dgm:prSet presAssocID="{43584D6D-5240-4689-83D7-82CD2513C167}" presName="cycle_3" presStyleCnt="0"/>
      <dgm:spPr/>
    </dgm:pt>
    <dgm:pt modelId="{0FFFF6AA-2D66-4031-90D7-E6A96848AF8A}" type="pres">
      <dgm:prSet presAssocID="{13B714E6-417E-4241-80D3-D212EC790B7F}" presName="childCenter3" presStyleLbl="node1" presStyleIdx="5" presStyleCnt="9" custScaleX="386017" custScaleY="128232" custLinFactNeighborX="65549" custLinFactNeighborY="-22685"/>
      <dgm:spPr/>
      <dgm:t>
        <a:bodyPr/>
        <a:lstStyle/>
        <a:p>
          <a:endParaRPr lang="en-US"/>
        </a:p>
      </dgm:t>
    </dgm:pt>
    <dgm:pt modelId="{CB1240BE-A91D-462E-9353-CD26FC292E6F}" type="pres">
      <dgm:prSet presAssocID="{38D24572-F0EF-447B-80A1-D5B3417E9B28}" presName="Name285" presStyleLbl="parChTrans1D3" presStyleIdx="2" presStyleCnt="4"/>
      <dgm:spPr/>
      <dgm:t>
        <a:bodyPr/>
        <a:lstStyle/>
        <a:p>
          <a:endParaRPr lang="en-US"/>
        </a:p>
      </dgm:t>
    </dgm:pt>
    <dgm:pt modelId="{4618885B-4AF1-4963-ADEC-D449915661F0}" type="pres">
      <dgm:prSet presAssocID="{3911A696-097F-4A84-9E99-F8B18F10213A}" presName="text3" presStyleLbl="node1" presStyleIdx="6" presStyleCnt="9" custScaleX="424932" custScaleY="128239" custRadScaleRad="254767" custRadScaleInc="55739">
        <dgm:presLayoutVars>
          <dgm:bulletEnabled val="1"/>
        </dgm:presLayoutVars>
      </dgm:prSet>
      <dgm:spPr/>
      <dgm:t>
        <a:bodyPr/>
        <a:lstStyle/>
        <a:p>
          <a:endParaRPr lang="en-US"/>
        </a:p>
      </dgm:t>
    </dgm:pt>
    <dgm:pt modelId="{A34C5A00-F3CE-47A0-BCCF-BF12CD1A7D60}" type="pres">
      <dgm:prSet presAssocID="{2494F08A-5F45-4F4D-BBA3-ABABCF5386E3}" presName="Name288" presStyleLbl="parChTrans1D2" presStyleIdx="2" presStyleCnt="4"/>
      <dgm:spPr/>
      <dgm:t>
        <a:bodyPr/>
        <a:lstStyle/>
        <a:p>
          <a:endParaRPr lang="en-US"/>
        </a:p>
      </dgm:t>
    </dgm:pt>
    <dgm:pt modelId="{B6D04284-0002-491C-9C1D-1A0B2D5466B3}" type="pres">
      <dgm:prSet presAssocID="{43584D6D-5240-4689-83D7-82CD2513C167}" presName="cycle_4" presStyleCnt="0"/>
      <dgm:spPr/>
    </dgm:pt>
    <dgm:pt modelId="{8A917C4D-C76C-456D-B0BB-E2224F783786}" type="pres">
      <dgm:prSet presAssocID="{965E274D-02C3-4CA0-8EDF-8310EBBF8536}" presName="childCenter4" presStyleLbl="node1" presStyleIdx="7" presStyleCnt="9" custScaleX="212598" custScaleY="122979" custLinFactNeighborX="58095" custLinFactNeighborY="-17796"/>
      <dgm:spPr/>
      <dgm:t>
        <a:bodyPr/>
        <a:lstStyle/>
        <a:p>
          <a:endParaRPr lang="en-US"/>
        </a:p>
      </dgm:t>
    </dgm:pt>
    <dgm:pt modelId="{27FA8D65-9A27-4193-A8E8-69DDDC6D7625}" type="pres">
      <dgm:prSet presAssocID="{578ACC4F-43EF-4073-8CDA-FB225DF388FC}" presName="Name342" presStyleLbl="parChTrans1D3" presStyleIdx="3" presStyleCnt="4"/>
      <dgm:spPr/>
      <dgm:t>
        <a:bodyPr/>
        <a:lstStyle/>
        <a:p>
          <a:endParaRPr lang="en-US"/>
        </a:p>
      </dgm:t>
    </dgm:pt>
    <dgm:pt modelId="{EA860431-A9C4-4BE7-913D-2E532804DDB7}" type="pres">
      <dgm:prSet presAssocID="{A5B98B1D-38C8-4F23-A3B6-540DEE14C4A1}" presName="text4" presStyleLbl="node1" presStyleIdx="8" presStyleCnt="9" custScaleX="430694" custScaleY="124306" custRadScaleRad="168278" custRadScaleInc="6695">
        <dgm:presLayoutVars>
          <dgm:bulletEnabled val="1"/>
        </dgm:presLayoutVars>
      </dgm:prSet>
      <dgm:spPr/>
      <dgm:t>
        <a:bodyPr/>
        <a:lstStyle/>
        <a:p>
          <a:endParaRPr lang="en-US"/>
        </a:p>
      </dgm:t>
    </dgm:pt>
    <dgm:pt modelId="{77F0E33D-8A98-4130-A129-39DA4C9F820E}" type="pres">
      <dgm:prSet presAssocID="{D44DDDC4-E079-4CE0-A6D4-6BA6D46F11C3}" presName="Name345" presStyleLbl="parChTrans1D2" presStyleIdx="3" presStyleCnt="4"/>
      <dgm:spPr/>
      <dgm:t>
        <a:bodyPr/>
        <a:lstStyle/>
        <a:p>
          <a:endParaRPr lang="en-US"/>
        </a:p>
      </dgm:t>
    </dgm:pt>
  </dgm:ptLst>
  <dgm:cxnLst>
    <dgm:cxn modelId="{CBE2F702-018C-40F9-93E0-6B318061D07C}" srcId="{13B714E6-417E-4241-80D3-D212EC790B7F}" destId="{3911A696-097F-4A84-9E99-F8B18F10213A}" srcOrd="0" destOrd="0" parTransId="{38D24572-F0EF-447B-80A1-D5B3417E9B28}" sibTransId="{92880962-F9AA-4D4D-9B8A-19A1E648ABE4}"/>
    <dgm:cxn modelId="{CBEA57BD-8220-4695-9817-817B5F413E2F}" type="presOf" srcId="{2494F08A-5F45-4F4D-BBA3-ABABCF5386E3}" destId="{A34C5A00-F3CE-47A0-BCCF-BF12CD1A7D60}" srcOrd="0" destOrd="0" presId="urn:microsoft.com/office/officeart/2008/layout/RadialCluster"/>
    <dgm:cxn modelId="{6B08487B-D965-4499-A6C5-EC277E5EDA63}" srcId="{B4194CB9-60C7-49F8-9609-CE33EED18225}" destId="{F3463A36-BB67-4086-B71B-BF72A146C3F2}" srcOrd="0" destOrd="0" parTransId="{F054B3FE-267C-4FE1-93E5-F5E0F8387F09}" sibTransId="{CE0A2265-6C0D-4FC9-9ACD-1E5D81F50FE6}"/>
    <dgm:cxn modelId="{7FCD09EC-A082-487D-868C-3427D8D2C132}" srcId="{43584D6D-5240-4689-83D7-82CD2513C167}" destId="{B4194CB9-60C7-49F8-9609-CE33EED18225}" srcOrd="1" destOrd="0" parTransId="{6D9422B7-B9E6-4C0D-88D7-F3EAB808F5BF}" sibTransId="{E0F196C7-1E34-4490-A4C7-47F73DA6E012}"/>
    <dgm:cxn modelId="{C66536F6-CCC6-419A-9D43-79EA73397F04}" type="presOf" srcId="{35063C5B-D6C5-4CDD-BE2A-EAC65EFA4538}" destId="{421B875A-3385-4916-BB2B-4FB00B2CB484}" srcOrd="0" destOrd="0" presId="urn:microsoft.com/office/officeart/2008/layout/RadialCluster"/>
    <dgm:cxn modelId="{E79957ED-DAC4-498D-85F6-FA08E37D5738}" type="presOf" srcId="{35F3F8FF-F2DA-4391-852A-23366069E1AF}" destId="{18DE7A96-3B8F-41C9-8D5D-D5F22F88F48F}" srcOrd="0" destOrd="0" presId="urn:microsoft.com/office/officeart/2008/layout/RadialCluster"/>
    <dgm:cxn modelId="{7396D80A-1906-48A8-BFFB-F82F6F40F5E1}" srcId="{965E274D-02C3-4CA0-8EDF-8310EBBF8536}" destId="{A5B98B1D-38C8-4F23-A3B6-540DEE14C4A1}" srcOrd="0" destOrd="0" parTransId="{578ACC4F-43EF-4073-8CDA-FB225DF388FC}" sibTransId="{A782641D-4406-4456-906F-0D5DA75D66C1}"/>
    <dgm:cxn modelId="{D74667A2-4090-457D-86ED-C6B057415186}" type="presOf" srcId="{4EC87442-6F0B-484E-B6B2-FD60C759A22E}" destId="{BCE961AF-D7F7-4FD3-8196-359B7E92B9F4}" srcOrd="0" destOrd="0" presId="urn:microsoft.com/office/officeart/2008/layout/RadialCluster"/>
    <dgm:cxn modelId="{EAB423F2-D59A-4FE7-8C86-B5C99B243274}" srcId="{2D613849-EFEE-46F7-8153-615FDD2076B9}" destId="{35063C5B-D6C5-4CDD-BE2A-EAC65EFA4538}" srcOrd="0" destOrd="0" parTransId="{D8851E71-28C8-4717-8BDE-74490998ED31}" sibTransId="{8B4D1697-CF05-490F-BE27-949C6075D21C}"/>
    <dgm:cxn modelId="{83019BF7-C492-412E-9C67-F23590170017}" srcId="{43584D6D-5240-4689-83D7-82CD2513C167}" destId="{965E274D-02C3-4CA0-8EDF-8310EBBF8536}" srcOrd="3" destOrd="0" parTransId="{D44DDDC4-E079-4CE0-A6D4-6BA6D46F11C3}" sibTransId="{C15D3C0A-D90E-4F67-A9E4-9B1144E32EF8}"/>
    <dgm:cxn modelId="{73F8E5A8-1D50-4714-A97C-3EDD35CEE4EC}" type="presOf" srcId="{965E274D-02C3-4CA0-8EDF-8310EBBF8536}" destId="{8A917C4D-C76C-456D-B0BB-E2224F783786}" srcOrd="0" destOrd="0" presId="urn:microsoft.com/office/officeart/2008/layout/RadialCluster"/>
    <dgm:cxn modelId="{2A4ADE2E-82D1-4D01-BC00-2D068C87C0F3}" type="presOf" srcId="{6D9422B7-B9E6-4C0D-88D7-F3EAB808F5BF}" destId="{A7E8088E-4F54-47FF-AF32-5627EF0BB42A}" srcOrd="0" destOrd="0" presId="urn:microsoft.com/office/officeart/2008/layout/RadialCluster"/>
    <dgm:cxn modelId="{7A35B42E-D1C4-4EBF-BE12-6FE0C5B5A206}" srcId="{43584D6D-5240-4689-83D7-82CD2513C167}" destId="{13B714E6-417E-4241-80D3-D212EC790B7F}" srcOrd="2" destOrd="0" parTransId="{2494F08A-5F45-4F4D-BBA3-ABABCF5386E3}" sibTransId="{FC84E285-B1E5-4DF8-97B6-23442BA198E0}"/>
    <dgm:cxn modelId="{1E9FE692-BB0E-452A-B34B-1A974B18410D}" type="presOf" srcId="{13B714E6-417E-4241-80D3-D212EC790B7F}" destId="{0FFFF6AA-2D66-4031-90D7-E6A96848AF8A}" srcOrd="0" destOrd="0" presId="urn:microsoft.com/office/officeart/2008/layout/RadialCluster"/>
    <dgm:cxn modelId="{A6D533DE-37BC-4F33-A8DA-EB10471DD3C8}" type="presOf" srcId="{A5B98B1D-38C8-4F23-A3B6-540DEE14C4A1}" destId="{EA860431-A9C4-4BE7-913D-2E532804DDB7}" srcOrd="0" destOrd="0" presId="urn:microsoft.com/office/officeart/2008/layout/RadialCluster"/>
    <dgm:cxn modelId="{243E7C6A-6958-43F2-9854-EE438BB448F6}" type="presOf" srcId="{38D24572-F0EF-447B-80A1-D5B3417E9B28}" destId="{CB1240BE-A91D-462E-9353-CD26FC292E6F}" srcOrd="0" destOrd="0" presId="urn:microsoft.com/office/officeart/2008/layout/RadialCluster"/>
    <dgm:cxn modelId="{5E1D8668-C783-4BB9-AA93-65D8130AF1F7}" type="presOf" srcId="{D44DDDC4-E079-4CE0-A6D4-6BA6D46F11C3}" destId="{77F0E33D-8A98-4130-A129-39DA4C9F820E}" srcOrd="0" destOrd="0" presId="urn:microsoft.com/office/officeart/2008/layout/RadialCluster"/>
    <dgm:cxn modelId="{5D6DA43B-2FD8-47C6-A325-725C4F807976}" type="presOf" srcId="{3911A696-097F-4A84-9E99-F8B18F10213A}" destId="{4618885B-4AF1-4963-ADEC-D449915661F0}" srcOrd="0" destOrd="0" presId="urn:microsoft.com/office/officeart/2008/layout/RadialCluster"/>
    <dgm:cxn modelId="{ABC5F3FD-8189-485C-A843-7BC753B94B67}" type="presOf" srcId="{578ACC4F-43EF-4073-8CDA-FB225DF388FC}" destId="{27FA8D65-9A27-4193-A8E8-69DDDC6D7625}" srcOrd="0" destOrd="0" presId="urn:microsoft.com/office/officeart/2008/layout/RadialCluster"/>
    <dgm:cxn modelId="{2AD4CF98-C6F5-4D5D-A222-E678D8F329F3}" srcId="{35F3F8FF-F2DA-4391-852A-23366069E1AF}" destId="{43584D6D-5240-4689-83D7-82CD2513C167}" srcOrd="0" destOrd="0" parTransId="{0F59EAD6-5962-40DD-B3D3-B0448E030CF0}" sibTransId="{2C50A9B6-1456-4803-AE70-B75B3EE2B91B}"/>
    <dgm:cxn modelId="{969F7B49-8671-423A-87B7-0C4CC2E9E2BB}" srcId="{43584D6D-5240-4689-83D7-82CD2513C167}" destId="{2D613849-EFEE-46F7-8153-615FDD2076B9}" srcOrd="0" destOrd="0" parTransId="{4EC87442-6F0B-484E-B6B2-FD60C759A22E}" sibTransId="{182F87EC-7C31-4790-8DCF-4F2EF6887E83}"/>
    <dgm:cxn modelId="{5BB9D883-11E8-4615-BDED-82DD9585CCCB}" type="presOf" srcId="{D8851E71-28C8-4717-8BDE-74490998ED31}" destId="{E8B0826E-7C18-4471-AD32-9CD8CEF96487}" srcOrd="0" destOrd="0" presId="urn:microsoft.com/office/officeart/2008/layout/RadialCluster"/>
    <dgm:cxn modelId="{B47355AF-BD63-45FB-A031-81F605CEF0D7}" type="presOf" srcId="{2D613849-EFEE-46F7-8153-615FDD2076B9}" destId="{D7D4300A-00D1-4CF4-944E-9ABA77A15B68}" srcOrd="0" destOrd="0" presId="urn:microsoft.com/office/officeart/2008/layout/RadialCluster"/>
    <dgm:cxn modelId="{4D6AFC3D-75EA-4040-B737-93CC5569D5DE}" type="presOf" srcId="{43584D6D-5240-4689-83D7-82CD2513C167}" destId="{3EE544D0-9150-4B32-BEDD-60A7F34DC37C}" srcOrd="0" destOrd="0" presId="urn:microsoft.com/office/officeart/2008/layout/RadialCluster"/>
    <dgm:cxn modelId="{D682A49F-4C78-4B82-B135-7E58DAE198DB}" type="presOf" srcId="{F3463A36-BB67-4086-B71B-BF72A146C3F2}" destId="{70F55A96-1F11-4124-994C-DF11A658B06B}" srcOrd="0" destOrd="0" presId="urn:microsoft.com/office/officeart/2008/layout/RadialCluster"/>
    <dgm:cxn modelId="{A6DF4ADA-86C8-4E63-9F7B-9FA3E15C0022}" type="presOf" srcId="{F054B3FE-267C-4FE1-93E5-F5E0F8387F09}" destId="{07A5F1CE-FE63-4754-A8AD-7599D6DE8809}" srcOrd="0" destOrd="0" presId="urn:microsoft.com/office/officeart/2008/layout/RadialCluster"/>
    <dgm:cxn modelId="{EFAA5593-ED51-4364-B5AB-C4188E499783}" type="presOf" srcId="{B4194CB9-60C7-49F8-9609-CE33EED18225}" destId="{5F919766-6F78-4028-B5D2-E0FFEF0BF0A8}" srcOrd="0" destOrd="0" presId="urn:microsoft.com/office/officeart/2008/layout/RadialCluster"/>
    <dgm:cxn modelId="{A2B9B1F4-46AA-470F-A455-2016E158B5C0}" type="presParOf" srcId="{18DE7A96-3B8F-41C9-8D5D-D5F22F88F48F}" destId="{3EE544D0-9150-4B32-BEDD-60A7F34DC37C}" srcOrd="0" destOrd="0" presId="urn:microsoft.com/office/officeart/2008/layout/RadialCluster"/>
    <dgm:cxn modelId="{B4C957E6-807B-4E7C-BD26-34A686AD7FA4}" type="presParOf" srcId="{18DE7A96-3B8F-41C9-8D5D-D5F22F88F48F}" destId="{A19BFCB9-81CD-4F2A-8054-D17589D36087}" srcOrd="1" destOrd="0" presId="urn:microsoft.com/office/officeart/2008/layout/RadialCluster"/>
    <dgm:cxn modelId="{840D68A4-61FC-4ED4-A35A-E9F6D4F8005F}" type="presParOf" srcId="{A19BFCB9-81CD-4F2A-8054-D17589D36087}" destId="{D7D4300A-00D1-4CF4-944E-9ABA77A15B68}" srcOrd="0" destOrd="0" presId="urn:microsoft.com/office/officeart/2008/layout/RadialCluster"/>
    <dgm:cxn modelId="{C97F908D-60BC-4285-AA1B-7789456B69BD}" type="presParOf" srcId="{A19BFCB9-81CD-4F2A-8054-D17589D36087}" destId="{E8B0826E-7C18-4471-AD32-9CD8CEF96487}" srcOrd="1" destOrd="0" presId="urn:microsoft.com/office/officeart/2008/layout/RadialCluster"/>
    <dgm:cxn modelId="{6F6B5835-CA00-408D-B68E-87CA32CDCF84}" type="presParOf" srcId="{A19BFCB9-81CD-4F2A-8054-D17589D36087}" destId="{421B875A-3385-4916-BB2B-4FB00B2CB484}" srcOrd="2" destOrd="0" presId="urn:microsoft.com/office/officeart/2008/layout/RadialCluster"/>
    <dgm:cxn modelId="{E84DBD4F-8119-4B6F-8415-EBCBB28F57BE}" type="presParOf" srcId="{18DE7A96-3B8F-41C9-8D5D-D5F22F88F48F}" destId="{BCE961AF-D7F7-4FD3-8196-359B7E92B9F4}" srcOrd="2" destOrd="0" presId="urn:microsoft.com/office/officeart/2008/layout/RadialCluster"/>
    <dgm:cxn modelId="{ACBD4B6B-9F11-43FE-9CD5-7544F0612199}" type="presParOf" srcId="{18DE7A96-3B8F-41C9-8D5D-D5F22F88F48F}" destId="{7C86F21C-0564-4020-BC0E-60B0ADECFB14}" srcOrd="3" destOrd="0" presId="urn:microsoft.com/office/officeart/2008/layout/RadialCluster"/>
    <dgm:cxn modelId="{AF2307E5-87D3-492D-9935-07FB686F9E4B}" type="presParOf" srcId="{7C86F21C-0564-4020-BC0E-60B0ADECFB14}" destId="{5F919766-6F78-4028-B5D2-E0FFEF0BF0A8}" srcOrd="0" destOrd="0" presId="urn:microsoft.com/office/officeart/2008/layout/RadialCluster"/>
    <dgm:cxn modelId="{697EF32D-BA53-47C8-8940-C724FBC87995}" type="presParOf" srcId="{7C86F21C-0564-4020-BC0E-60B0ADECFB14}" destId="{07A5F1CE-FE63-4754-A8AD-7599D6DE8809}" srcOrd="1" destOrd="0" presId="urn:microsoft.com/office/officeart/2008/layout/RadialCluster"/>
    <dgm:cxn modelId="{9FD7E782-3B52-4730-A246-BFF84F4CF14C}" type="presParOf" srcId="{7C86F21C-0564-4020-BC0E-60B0ADECFB14}" destId="{70F55A96-1F11-4124-994C-DF11A658B06B}" srcOrd="2" destOrd="0" presId="urn:microsoft.com/office/officeart/2008/layout/RadialCluster"/>
    <dgm:cxn modelId="{0261B8E4-5C23-40D1-A198-8CB86AA7A7A3}" type="presParOf" srcId="{18DE7A96-3B8F-41C9-8D5D-D5F22F88F48F}" destId="{A7E8088E-4F54-47FF-AF32-5627EF0BB42A}" srcOrd="4" destOrd="0" presId="urn:microsoft.com/office/officeart/2008/layout/RadialCluster"/>
    <dgm:cxn modelId="{24953EB7-61C7-4F93-9B32-F4E1D560035D}" type="presParOf" srcId="{18DE7A96-3B8F-41C9-8D5D-D5F22F88F48F}" destId="{885BC46C-73EC-4DAC-831E-F6D9EF45A90A}" srcOrd="5" destOrd="0" presId="urn:microsoft.com/office/officeart/2008/layout/RadialCluster"/>
    <dgm:cxn modelId="{2D78B0BD-018D-46C3-B5E2-4005E1A9B2C1}" type="presParOf" srcId="{885BC46C-73EC-4DAC-831E-F6D9EF45A90A}" destId="{0FFFF6AA-2D66-4031-90D7-E6A96848AF8A}" srcOrd="0" destOrd="0" presId="urn:microsoft.com/office/officeart/2008/layout/RadialCluster"/>
    <dgm:cxn modelId="{5042A9BB-A9CE-4BB1-B49E-F46A803F4B92}" type="presParOf" srcId="{885BC46C-73EC-4DAC-831E-F6D9EF45A90A}" destId="{CB1240BE-A91D-462E-9353-CD26FC292E6F}" srcOrd="1" destOrd="0" presId="urn:microsoft.com/office/officeart/2008/layout/RadialCluster"/>
    <dgm:cxn modelId="{68A0D71F-CD3D-473D-ABC4-2DCD0B18CC19}" type="presParOf" srcId="{885BC46C-73EC-4DAC-831E-F6D9EF45A90A}" destId="{4618885B-4AF1-4963-ADEC-D449915661F0}" srcOrd="2" destOrd="0" presId="urn:microsoft.com/office/officeart/2008/layout/RadialCluster"/>
    <dgm:cxn modelId="{2D834DA1-DA96-49D1-A40C-43B1B3E68AA8}" type="presParOf" srcId="{18DE7A96-3B8F-41C9-8D5D-D5F22F88F48F}" destId="{A34C5A00-F3CE-47A0-BCCF-BF12CD1A7D60}" srcOrd="6" destOrd="0" presId="urn:microsoft.com/office/officeart/2008/layout/RadialCluster"/>
    <dgm:cxn modelId="{6C51A11E-85E7-44F3-90D9-14B5D46C1A9E}" type="presParOf" srcId="{18DE7A96-3B8F-41C9-8D5D-D5F22F88F48F}" destId="{B6D04284-0002-491C-9C1D-1A0B2D5466B3}" srcOrd="7" destOrd="0" presId="urn:microsoft.com/office/officeart/2008/layout/RadialCluster"/>
    <dgm:cxn modelId="{2E485B5B-DCF8-41D4-990B-B6EBD837D9B7}" type="presParOf" srcId="{B6D04284-0002-491C-9C1D-1A0B2D5466B3}" destId="{8A917C4D-C76C-456D-B0BB-E2224F783786}" srcOrd="0" destOrd="0" presId="urn:microsoft.com/office/officeart/2008/layout/RadialCluster"/>
    <dgm:cxn modelId="{44469BEA-8F74-4A5F-B441-B14680C0AAAE}" type="presParOf" srcId="{B6D04284-0002-491C-9C1D-1A0B2D5466B3}" destId="{27FA8D65-9A27-4193-A8E8-69DDDC6D7625}" srcOrd="1" destOrd="0" presId="urn:microsoft.com/office/officeart/2008/layout/RadialCluster"/>
    <dgm:cxn modelId="{4E6C248A-E6D1-4770-8387-8FFB49FD43F0}" type="presParOf" srcId="{B6D04284-0002-491C-9C1D-1A0B2D5466B3}" destId="{EA860431-A9C4-4BE7-913D-2E532804DDB7}" srcOrd="2" destOrd="0" presId="urn:microsoft.com/office/officeart/2008/layout/RadialCluster"/>
    <dgm:cxn modelId="{AB9553E8-9FCD-4E0B-8204-25772F8138BB}" type="presParOf" srcId="{18DE7A96-3B8F-41C9-8D5D-D5F22F88F48F}" destId="{77F0E33D-8A98-4130-A129-39DA4C9F820E}"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EAD511-C86A-4C45-A4B3-633AA96DB11B}" type="doc">
      <dgm:prSet loTypeId="urn:microsoft.com/office/officeart/2005/8/layout/process1" loCatId="process" qsTypeId="urn:microsoft.com/office/officeart/2005/8/quickstyle/simple1" qsCatId="simple" csTypeId="urn:microsoft.com/office/officeart/2005/8/colors/colorful1" csCatId="colorful" phldr="1"/>
      <dgm:spPr/>
    </dgm:pt>
    <dgm:pt modelId="{532DC16D-9EB6-4F11-B9AC-D36EABB8F377}">
      <dgm:prSet phldrT="[Text]"/>
      <dgm:spPr/>
      <dgm:t>
        <a:bodyPr/>
        <a:lstStyle/>
        <a:p>
          <a:r>
            <a:rPr lang="en-US" dirty="0" smtClean="0"/>
            <a:t>Designation Criteria 43 CFR 8342 (a): Soil</a:t>
          </a:r>
          <a:endParaRPr lang="en-US" dirty="0"/>
        </a:p>
      </dgm:t>
    </dgm:pt>
    <dgm:pt modelId="{57838B01-AB0D-49AB-99DA-5A6B3BDABF69}" type="parTrans" cxnId="{176A4816-2A2F-4F06-AAFB-78AD80A909E7}">
      <dgm:prSet/>
      <dgm:spPr/>
      <dgm:t>
        <a:bodyPr/>
        <a:lstStyle/>
        <a:p>
          <a:endParaRPr lang="en-US"/>
        </a:p>
      </dgm:t>
    </dgm:pt>
    <dgm:pt modelId="{359126CA-4AB3-43B6-BD1F-B915B5A05004}" type="sibTrans" cxnId="{176A4816-2A2F-4F06-AAFB-78AD80A909E7}">
      <dgm:prSet/>
      <dgm:spPr/>
      <dgm:t>
        <a:bodyPr/>
        <a:lstStyle/>
        <a:p>
          <a:endParaRPr lang="en-US" dirty="0"/>
        </a:p>
      </dgm:t>
    </dgm:pt>
    <dgm:pt modelId="{598EB369-1E90-43C2-83E9-6267018B5D49}">
      <dgm:prSet phldrT="[Text]"/>
      <dgm:spPr/>
      <dgm:t>
        <a:bodyPr/>
        <a:lstStyle/>
        <a:p>
          <a:r>
            <a:rPr lang="en-US" dirty="0" smtClean="0"/>
            <a:t>RMP Goal/Objective: Protect highly erodible soils (K factor &gt;0.4)  on slopes over 20% from surface disturbing activities.</a:t>
          </a:r>
          <a:endParaRPr lang="en-US" dirty="0"/>
        </a:p>
      </dgm:t>
    </dgm:pt>
    <dgm:pt modelId="{1A87D7AC-4F6B-49C8-8C53-026223DB095B}" type="parTrans" cxnId="{84A427A5-92B6-471C-97A4-FCB5D0878417}">
      <dgm:prSet/>
      <dgm:spPr/>
      <dgm:t>
        <a:bodyPr/>
        <a:lstStyle/>
        <a:p>
          <a:endParaRPr lang="en-US"/>
        </a:p>
      </dgm:t>
    </dgm:pt>
    <dgm:pt modelId="{8EE6E525-240F-497D-B4CB-65B61625AB80}" type="sibTrans" cxnId="{84A427A5-92B6-471C-97A4-FCB5D0878417}">
      <dgm:prSet/>
      <dgm:spPr/>
      <dgm:t>
        <a:bodyPr/>
        <a:lstStyle/>
        <a:p>
          <a:endParaRPr lang="en-US" dirty="0"/>
        </a:p>
      </dgm:t>
    </dgm:pt>
    <dgm:pt modelId="{ECCC93E7-E725-4381-9087-FA0663AAA793}">
      <dgm:prSet phldrT="[Text]"/>
      <dgm:spPr/>
      <dgm:t>
        <a:bodyPr/>
        <a:lstStyle/>
        <a:p>
          <a:r>
            <a:rPr lang="en-US" dirty="0" smtClean="0"/>
            <a:t>Resource Data &amp; Analysis:</a:t>
          </a:r>
        </a:p>
        <a:p>
          <a:r>
            <a:rPr lang="en-US" dirty="0" smtClean="0"/>
            <a:t>Analyze Route Inventory against a topography (20% slopes) and highly erodible soils.</a:t>
          </a:r>
          <a:endParaRPr lang="en-US" dirty="0"/>
        </a:p>
      </dgm:t>
    </dgm:pt>
    <dgm:pt modelId="{0B594AF4-C89B-42A6-8A9B-F82BC979B622}" type="parTrans" cxnId="{23B06C35-A71C-45B1-8890-4D47481076BC}">
      <dgm:prSet/>
      <dgm:spPr/>
      <dgm:t>
        <a:bodyPr/>
        <a:lstStyle/>
        <a:p>
          <a:endParaRPr lang="en-US"/>
        </a:p>
      </dgm:t>
    </dgm:pt>
    <dgm:pt modelId="{408D0CB0-C815-4FA2-B261-56A327F3451C}" type="sibTrans" cxnId="{23B06C35-A71C-45B1-8890-4D47481076BC}">
      <dgm:prSet/>
      <dgm:spPr/>
      <dgm:t>
        <a:bodyPr/>
        <a:lstStyle/>
        <a:p>
          <a:endParaRPr lang="en-US"/>
        </a:p>
      </dgm:t>
    </dgm:pt>
    <dgm:pt modelId="{F407767B-8D3E-4B0B-964F-B400B13CD78D}" type="pres">
      <dgm:prSet presAssocID="{45EAD511-C86A-4C45-A4B3-633AA96DB11B}" presName="Name0" presStyleCnt="0">
        <dgm:presLayoutVars>
          <dgm:dir/>
          <dgm:resizeHandles val="exact"/>
        </dgm:presLayoutVars>
      </dgm:prSet>
      <dgm:spPr/>
    </dgm:pt>
    <dgm:pt modelId="{C132E249-D835-42AD-9429-713DF065D7F1}" type="pres">
      <dgm:prSet presAssocID="{532DC16D-9EB6-4F11-B9AC-D36EABB8F377}" presName="node" presStyleLbl="node1" presStyleIdx="0" presStyleCnt="3" custScaleX="118057">
        <dgm:presLayoutVars>
          <dgm:bulletEnabled val="1"/>
        </dgm:presLayoutVars>
      </dgm:prSet>
      <dgm:spPr/>
      <dgm:t>
        <a:bodyPr/>
        <a:lstStyle/>
        <a:p>
          <a:endParaRPr lang="en-US"/>
        </a:p>
      </dgm:t>
    </dgm:pt>
    <dgm:pt modelId="{0DFC7DCE-3F8C-48A5-9E8B-F2D1222B3B1F}" type="pres">
      <dgm:prSet presAssocID="{359126CA-4AB3-43B6-BD1F-B915B5A05004}" presName="sibTrans" presStyleLbl="sibTrans2D1" presStyleIdx="0" presStyleCnt="2"/>
      <dgm:spPr/>
      <dgm:t>
        <a:bodyPr/>
        <a:lstStyle/>
        <a:p>
          <a:endParaRPr lang="en-US"/>
        </a:p>
      </dgm:t>
    </dgm:pt>
    <dgm:pt modelId="{6EFF8575-7AF2-42DF-81B7-216C14C71AAD}" type="pres">
      <dgm:prSet presAssocID="{359126CA-4AB3-43B6-BD1F-B915B5A05004}" presName="connectorText" presStyleLbl="sibTrans2D1" presStyleIdx="0" presStyleCnt="2"/>
      <dgm:spPr/>
      <dgm:t>
        <a:bodyPr/>
        <a:lstStyle/>
        <a:p>
          <a:endParaRPr lang="en-US"/>
        </a:p>
      </dgm:t>
    </dgm:pt>
    <dgm:pt modelId="{F4901634-C40D-4B08-A251-4E9EE61A6765}" type="pres">
      <dgm:prSet presAssocID="{598EB369-1E90-43C2-83E9-6267018B5D49}" presName="node" presStyleLbl="node1" presStyleIdx="1" presStyleCnt="3" custScaleX="117058">
        <dgm:presLayoutVars>
          <dgm:bulletEnabled val="1"/>
        </dgm:presLayoutVars>
      </dgm:prSet>
      <dgm:spPr/>
      <dgm:t>
        <a:bodyPr/>
        <a:lstStyle/>
        <a:p>
          <a:endParaRPr lang="en-US"/>
        </a:p>
      </dgm:t>
    </dgm:pt>
    <dgm:pt modelId="{97DDB903-7D60-44DC-974F-0F37B6C8E500}" type="pres">
      <dgm:prSet presAssocID="{8EE6E525-240F-497D-B4CB-65B61625AB80}" presName="sibTrans" presStyleLbl="sibTrans2D1" presStyleIdx="1" presStyleCnt="2"/>
      <dgm:spPr/>
      <dgm:t>
        <a:bodyPr/>
        <a:lstStyle/>
        <a:p>
          <a:endParaRPr lang="en-US"/>
        </a:p>
      </dgm:t>
    </dgm:pt>
    <dgm:pt modelId="{0EE683E9-E9A0-4FF2-A9AC-ED28DA15A377}" type="pres">
      <dgm:prSet presAssocID="{8EE6E525-240F-497D-B4CB-65B61625AB80}" presName="connectorText" presStyleLbl="sibTrans2D1" presStyleIdx="1" presStyleCnt="2"/>
      <dgm:spPr/>
      <dgm:t>
        <a:bodyPr/>
        <a:lstStyle/>
        <a:p>
          <a:endParaRPr lang="en-US"/>
        </a:p>
      </dgm:t>
    </dgm:pt>
    <dgm:pt modelId="{48A67C50-436D-40F1-A40C-2B4D734A79F0}" type="pres">
      <dgm:prSet presAssocID="{ECCC93E7-E725-4381-9087-FA0663AAA793}" presName="node" presStyleLbl="node1" presStyleIdx="2" presStyleCnt="3" custScaleX="123766">
        <dgm:presLayoutVars>
          <dgm:bulletEnabled val="1"/>
        </dgm:presLayoutVars>
      </dgm:prSet>
      <dgm:spPr/>
      <dgm:t>
        <a:bodyPr/>
        <a:lstStyle/>
        <a:p>
          <a:endParaRPr lang="en-US"/>
        </a:p>
      </dgm:t>
    </dgm:pt>
  </dgm:ptLst>
  <dgm:cxnLst>
    <dgm:cxn modelId="{1EDFE276-63EF-4788-9F14-762CFFC0F34F}" type="presOf" srcId="{ECCC93E7-E725-4381-9087-FA0663AAA793}" destId="{48A67C50-436D-40F1-A40C-2B4D734A79F0}" srcOrd="0" destOrd="0" presId="urn:microsoft.com/office/officeart/2005/8/layout/process1"/>
    <dgm:cxn modelId="{48F1C137-B7FD-4142-8C50-F7737985AFCB}" type="presOf" srcId="{359126CA-4AB3-43B6-BD1F-B915B5A05004}" destId="{6EFF8575-7AF2-42DF-81B7-216C14C71AAD}" srcOrd="1" destOrd="0" presId="urn:microsoft.com/office/officeart/2005/8/layout/process1"/>
    <dgm:cxn modelId="{23B06C35-A71C-45B1-8890-4D47481076BC}" srcId="{45EAD511-C86A-4C45-A4B3-633AA96DB11B}" destId="{ECCC93E7-E725-4381-9087-FA0663AAA793}" srcOrd="2" destOrd="0" parTransId="{0B594AF4-C89B-42A6-8A9B-F82BC979B622}" sibTransId="{408D0CB0-C815-4FA2-B261-56A327F3451C}"/>
    <dgm:cxn modelId="{E5D88A8B-2D46-4A16-B71B-DD79606F7A70}" type="presOf" srcId="{532DC16D-9EB6-4F11-B9AC-D36EABB8F377}" destId="{C132E249-D835-42AD-9429-713DF065D7F1}" srcOrd="0" destOrd="0" presId="urn:microsoft.com/office/officeart/2005/8/layout/process1"/>
    <dgm:cxn modelId="{84A427A5-92B6-471C-97A4-FCB5D0878417}" srcId="{45EAD511-C86A-4C45-A4B3-633AA96DB11B}" destId="{598EB369-1E90-43C2-83E9-6267018B5D49}" srcOrd="1" destOrd="0" parTransId="{1A87D7AC-4F6B-49C8-8C53-026223DB095B}" sibTransId="{8EE6E525-240F-497D-B4CB-65B61625AB80}"/>
    <dgm:cxn modelId="{F29A0F0E-1C2C-4D9F-AFB7-1CF8E92398E8}" type="presOf" srcId="{8EE6E525-240F-497D-B4CB-65B61625AB80}" destId="{97DDB903-7D60-44DC-974F-0F37B6C8E500}" srcOrd="0" destOrd="0" presId="urn:microsoft.com/office/officeart/2005/8/layout/process1"/>
    <dgm:cxn modelId="{8F12C59D-036C-4BCA-AFE1-DAFA346437F2}" type="presOf" srcId="{8EE6E525-240F-497D-B4CB-65B61625AB80}" destId="{0EE683E9-E9A0-4FF2-A9AC-ED28DA15A377}" srcOrd="1" destOrd="0" presId="urn:microsoft.com/office/officeart/2005/8/layout/process1"/>
    <dgm:cxn modelId="{176A4816-2A2F-4F06-AAFB-78AD80A909E7}" srcId="{45EAD511-C86A-4C45-A4B3-633AA96DB11B}" destId="{532DC16D-9EB6-4F11-B9AC-D36EABB8F377}" srcOrd="0" destOrd="0" parTransId="{57838B01-AB0D-49AB-99DA-5A6B3BDABF69}" sibTransId="{359126CA-4AB3-43B6-BD1F-B915B5A05004}"/>
    <dgm:cxn modelId="{1E8E48D1-447E-49E5-B778-864E0678995F}" type="presOf" srcId="{45EAD511-C86A-4C45-A4B3-633AA96DB11B}" destId="{F407767B-8D3E-4B0B-964F-B400B13CD78D}" srcOrd="0" destOrd="0" presId="urn:microsoft.com/office/officeart/2005/8/layout/process1"/>
    <dgm:cxn modelId="{74069010-4C5C-4D8B-8A4B-6FD7EA3EED86}" type="presOf" srcId="{359126CA-4AB3-43B6-BD1F-B915B5A05004}" destId="{0DFC7DCE-3F8C-48A5-9E8B-F2D1222B3B1F}" srcOrd="0" destOrd="0" presId="urn:microsoft.com/office/officeart/2005/8/layout/process1"/>
    <dgm:cxn modelId="{45993B12-3ED5-491C-9CCD-94B3CC6746A9}" type="presOf" srcId="{598EB369-1E90-43C2-83E9-6267018B5D49}" destId="{F4901634-C40D-4B08-A251-4E9EE61A6765}" srcOrd="0" destOrd="0" presId="urn:microsoft.com/office/officeart/2005/8/layout/process1"/>
    <dgm:cxn modelId="{5C10CDB6-268C-42C2-8F75-485BFEA310C3}" type="presParOf" srcId="{F407767B-8D3E-4B0B-964F-B400B13CD78D}" destId="{C132E249-D835-42AD-9429-713DF065D7F1}" srcOrd="0" destOrd="0" presId="urn:microsoft.com/office/officeart/2005/8/layout/process1"/>
    <dgm:cxn modelId="{1AB3E877-0877-4092-A89E-85A58E47C812}" type="presParOf" srcId="{F407767B-8D3E-4B0B-964F-B400B13CD78D}" destId="{0DFC7DCE-3F8C-48A5-9E8B-F2D1222B3B1F}" srcOrd="1" destOrd="0" presId="urn:microsoft.com/office/officeart/2005/8/layout/process1"/>
    <dgm:cxn modelId="{7334D4BB-1224-4461-B0EA-71E90495AFEB}" type="presParOf" srcId="{0DFC7DCE-3F8C-48A5-9E8B-F2D1222B3B1F}" destId="{6EFF8575-7AF2-42DF-81B7-216C14C71AAD}" srcOrd="0" destOrd="0" presId="urn:microsoft.com/office/officeart/2005/8/layout/process1"/>
    <dgm:cxn modelId="{19FEEDE9-E2AB-4C32-B9BA-2CC589DEAACA}" type="presParOf" srcId="{F407767B-8D3E-4B0B-964F-B400B13CD78D}" destId="{F4901634-C40D-4B08-A251-4E9EE61A6765}" srcOrd="2" destOrd="0" presId="urn:microsoft.com/office/officeart/2005/8/layout/process1"/>
    <dgm:cxn modelId="{3C1684D5-2EA3-44F9-B299-9CF9AD273813}" type="presParOf" srcId="{F407767B-8D3E-4B0B-964F-B400B13CD78D}" destId="{97DDB903-7D60-44DC-974F-0F37B6C8E500}" srcOrd="3" destOrd="0" presId="urn:microsoft.com/office/officeart/2005/8/layout/process1"/>
    <dgm:cxn modelId="{A2377DE3-5161-4F0B-920C-709EABF92C98}" type="presParOf" srcId="{97DDB903-7D60-44DC-974F-0F37B6C8E500}" destId="{0EE683E9-E9A0-4FF2-A9AC-ED28DA15A377}" srcOrd="0" destOrd="0" presId="urn:microsoft.com/office/officeart/2005/8/layout/process1"/>
    <dgm:cxn modelId="{FAD1FB40-3A2C-46FD-B12F-D54FA1AA28BA}" type="presParOf" srcId="{F407767B-8D3E-4B0B-964F-B400B13CD78D}" destId="{48A67C50-436D-40F1-A40C-2B4D734A79F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EAD511-C86A-4C45-A4B3-633AA96DB11B}" type="doc">
      <dgm:prSet loTypeId="urn:microsoft.com/office/officeart/2005/8/layout/process1" loCatId="process" qsTypeId="urn:microsoft.com/office/officeart/2005/8/quickstyle/simple1" qsCatId="simple" csTypeId="urn:microsoft.com/office/officeart/2005/8/colors/colorful1" csCatId="colorful" phldr="1"/>
      <dgm:spPr/>
    </dgm:pt>
    <dgm:pt modelId="{532DC16D-9EB6-4F11-B9AC-D36EABB8F377}">
      <dgm:prSet phldrT="[Text]" custT="1"/>
      <dgm:spPr/>
      <dgm:t>
        <a:bodyPr/>
        <a:lstStyle/>
        <a:p>
          <a:r>
            <a:rPr lang="en-US" sz="1600" b="0" dirty="0" smtClean="0"/>
            <a:t>Designation Criteria 43 CFR 8342 </a:t>
          </a:r>
          <a:r>
            <a:rPr lang="en-US" sz="1600" dirty="0" smtClean="0"/>
            <a:t>(b): Harassment of Wildlife</a:t>
          </a:r>
          <a:endParaRPr lang="en-US" sz="1600" dirty="0"/>
        </a:p>
      </dgm:t>
    </dgm:pt>
    <dgm:pt modelId="{57838B01-AB0D-49AB-99DA-5A6B3BDABF69}" type="parTrans" cxnId="{176A4816-2A2F-4F06-AAFB-78AD80A909E7}">
      <dgm:prSet/>
      <dgm:spPr/>
      <dgm:t>
        <a:bodyPr/>
        <a:lstStyle/>
        <a:p>
          <a:endParaRPr lang="en-US"/>
        </a:p>
      </dgm:t>
    </dgm:pt>
    <dgm:pt modelId="{359126CA-4AB3-43B6-BD1F-B915B5A05004}" type="sibTrans" cxnId="{176A4816-2A2F-4F06-AAFB-78AD80A909E7}">
      <dgm:prSet/>
      <dgm:spPr/>
      <dgm:t>
        <a:bodyPr/>
        <a:lstStyle/>
        <a:p>
          <a:endParaRPr lang="en-US" dirty="0"/>
        </a:p>
      </dgm:t>
    </dgm:pt>
    <dgm:pt modelId="{598EB369-1E90-43C2-83E9-6267018B5D49}">
      <dgm:prSet phldrT="[Text]" custT="1"/>
      <dgm:spPr/>
      <dgm:t>
        <a:bodyPr/>
        <a:lstStyle/>
        <a:p>
          <a:r>
            <a:rPr lang="en-US" sz="1600" dirty="0" smtClean="0"/>
            <a:t>RMP Goal/Objective: Protect sensitive raptor nesting sites.</a:t>
          </a:r>
          <a:endParaRPr lang="en-US" sz="1600" dirty="0"/>
        </a:p>
      </dgm:t>
    </dgm:pt>
    <dgm:pt modelId="{1A87D7AC-4F6B-49C8-8C53-026223DB095B}" type="parTrans" cxnId="{84A427A5-92B6-471C-97A4-FCB5D0878417}">
      <dgm:prSet/>
      <dgm:spPr/>
      <dgm:t>
        <a:bodyPr/>
        <a:lstStyle/>
        <a:p>
          <a:endParaRPr lang="en-US"/>
        </a:p>
      </dgm:t>
    </dgm:pt>
    <dgm:pt modelId="{8EE6E525-240F-497D-B4CB-65B61625AB80}" type="sibTrans" cxnId="{84A427A5-92B6-471C-97A4-FCB5D0878417}">
      <dgm:prSet/>
      <dgm:spPr/>
      <dgm:t>
        <a:bodyPr/>
        <a:lstStyle/>
        <a:p>
          <a:endParaRPr lang="en-US" dirty="0"/>
        </a:p>
      </dgm:t>
    </dgm:pt>
    <dgm:pt modelId="{ECCC93E7-E725-4381-9087-FA0663AAA793}">
      <dgm:prSet phldrT="[Text]" custT="1"/>
      <dgm:spPr/>
      <dgm:t>
        <a:bodyPr/>
        <a:lstStyle/>
        <a:p>
          <a:r>
            <a:rPr lang="en-US" sz="1600" dirty="0" smtClean="0"/>
            <a:t>Resource Data &amp; Analysis:</a:t>
          </a:r>
        </a:p>
        <a:p>
          <a:r>
            <a:rPr lang="en-US" sz="1600" dirty="0" smtClean="0"/>
            <a:t>Analyze Route Inventory against “buffered” point data for known raptor nesting location.</a:t>
          </a:r>
          <a:endParaRPr lang="en-US" sz="1600" dirty="0"/>
        </a:p>
      </dgm:t>
    </dgm:pt>
    <dgm:pt modelId="{0B594AF4-C89B-42A6-8A9B-F82BC979B622}" type="parTrans" cxnId="{23B06C35-A71C-45B1-8890-4D47481076BC}">
      <dgm:prSet/>
      <dgm:spPr/>
      <dgm:t>
        <a:bodyPr/>
        <a:lstStyle/>
        <a:p>
          <a:endParaRPr lang="en-US"/>
        </a:p>
      </dgm:t>
    </dgm:pt>
    <dgm:pt modelId="{408D0CB0-C815-4FA2-B261-56A327F3451C}" type="sibTrans" cxnId="{23B06C35-A71C-45B1-8890-4D47481076BC}">
      <dgm:prSet/>
      <dgm:spPr/>
      <dgm:t>
        <a:bodyPr/>
        <a:lstStyle/>
        <a:p>
          <a:endParaRPr lang="en-US"/>
        </a:p>
      </dgm:t>
    </dgm:pt>
    <dgm:pt modelId="{F407767B-8D3E-4B0B-964F-B400B13CD78D}" type="pres">
      <dgm:prSet presAssocID="{45EAD511-C86A-4C45-A4B3-633AA96DB11B}" presName="Name0" presStyleCnt="0">
        <dgm:presLayoutVars>
          <dgm:dir/>
          <dgm:resizeHandles val="exact"/>
        </dgm:presLayoutVars>
      </dgm:prSet>
      <dgm:spPr/>
    </dgm:pt>
    <dgm:pt modelId="{C132E249-D835-42AD-9429-713DF065D7F1}" type="pres">
      <dgm:prSet presAssocID="{532DC16D-9EB6-4F11-B9AC-D36EABB8F377}" presName="node" presStyleLbl="node1" presStyleIdx="0" presStyleCnt="3" custScaleX="118057">
        <dgm:presLayoutVars>
          <dgm:bulletEnabled val="1"/>
        </dgm:presLayoutVars>
      </dgm:prSet>
      <dgm:spPr/>
      <dgm:t>
        <a:bodyPr/>
        <a:lstStyle/>
        <a:p>
          <a:endParaRPr lang="en-US"/>
        </a:p>
      </dgm:t>
    </dgm:pt>
    <dgm:pt modelId="{0DFC7DCE-3F8C-48A5-9E8B-F2D1222B3B1F}" type="pres">
      <dgm:prSet presAssocID="{359126CA-4AB3-43B6-BD1F-B915B5A05004}" presName="sibTrans" presStyleLbl="sibTrans2D1" presStyleIdx="0" presStyleCnt="2"/>
      <dgm:spPr/>
      <dgm:t>
        <a:bodyPr/>
        <a:lstStyle/>
        <a:p>
          <a:endParaRPr lang="en-US"/>
        </a:p>
      </dgm:t>
    </dgm:pt>
    <dgm:pt modelId="{6EFF8575-7AF2-42DF-81B7-216C14C71AAD}" type="pres">
      <dgm:prSet presAssocID="{359126CA-4AB3-43B6-BD1F-B915B5A05004}" presName="connectorText" presStyleLbl="sibTrans2D1" presStyleIdx="0" presStyleCnt="2"/>
      <dgm:spPr/>
      <dgm:t>
        <a:bodyPr/>
        <a:lstStyle/>
        <a:p>
          <a:endParaRPr lang="en-US"/>
        </a:p>
      </dgm:t>
    </dgm:pt>
    <dgm:pt modelId="{F4901634-C40D-4B08-A251-4E9EE61A6765}" type="pres">
      <dgm:prSet presAssocID="{598EB369-1E90-43C2-83E9-6267018B5D49}" presName="node" presStyleLbl="node1" presStyleIdx="1" presStyleCnt="3" custScaleX="117058">
        <dgm:presLayoutVars>
          <dgm:bulletEnabled val="1"/>
        </dgm:presLayoutVars>
      </dgm:prSet>
      <dgm:spPr/>
      <dgm:t>
        <a:bodyPr/>
        <a:lstStyle/>
        <a:p>
          <a:endParaRPr lang="en-US"/>
        </a:p>
      </dgm:t>
    </dgm:pt>
    <dgm:pt modelId="{97DDB903-7D60-44DC-974F-0F37B6C8E500}" type="pres">
      <dgm:prSet presAssocID="{8EE6E525-240F-497D-B4CB-65B61625AB80}" presName="sibTrans" presStyleLbl="sibTrans2D1" presStyleIdx="1" presStyleCnt="2"/>
      <dgm:spPr/>
      <dgm:t>
        <a:bodyPr/>
        <a:lstStyle/>
        <a:p>
          <a:endParaRPr lang="en-US"/>
        </a:p>
      </dgm:t>
    </dgm:pt>
    <dgm:pt modelId="{0EE683E9-E9A0-4FF2-A9AC-ED28DA15A377}" type="pres">
      <dgm:prSet presAssocID="{8EE6E525-240F-497D-B4CB-65B61625AB80}" presName="connectorText" presStyleLbl="sibTrans2D1" presStyleIdx="1" presStyleCnt="2"/>
      <dgm:spPr/>
      <dgm:t>
        <a:bodyPr/>
        <a:lstStyle/>
        <a:p>
          <a:endParaRPr lang="en-US"/>
        </a:p>
      </dgm:t>
    </dgm:pt>
    <dgm:pt modelId="{48A67C50-436D-40F1-A40C-2B4D734A79F0}" type="pres">
      <dgm:prSet presAssocID="{ECCC93E7-E725-4381-9087-FA0663AAA793}" presName="node" presStyleLbl="node1" presStyleIdx="2" presStyleCnt="3" custScaleX="123828">
        <dgm:presLayoutVars>
          <dgm:bulletEnabled val="1"/>
        </dgm:presLayoutVars>
      </dgm:prSet>
      <dgm:spPr/>
      <dgm:t>
        <a:bodyPr/>
        <a:lstStyle/>
        <a:p>
          <a:endParaRPr lang="en-US"/>
        </a:p>
      </dgm:t>
    </dgm:pt>
  </dgm:ptLst>
  <dgm:cxnLst>
    <dgm:cxn modelId="{B01F8F6E-7846-4965-96E8-C93E99738606}" type="presOf" srcId="{8EE6E525-240F-497D-B4CB-65B61625AB80}" destId="{97DDB903-7D60-44DC-974F-0F37B6C8E500}" srcOrd="0" destOrd="0" presId="urn:microsoft.com/office/officeart/2005/8/layout/process1"/>
    <dgm:cxn modelId="{2829C4CE-1553-4E20-8C56-750C0C4AEBDA}" type="presOf" srcId="{532DC16D-9EB6-4F11-B9AC-D36EABB8F377}" destId="{C132E249-D835-42AD-9429-713DF065D7F1}" srcOrd="0" destOrd="0" presId="urn:microsoft.com/office/officeart/2005/8/layout/process1"/>
    <dgm:cxn modelId="{23B06C35-A71C-45B1-8890-4D47481076BC}" srcId="{45EAD511-C86A-4C45-A4B3-633AA96DB11B}" destId="{ECCC93E7-E725-4381-9087-FA0663AAA793}" srcOrd="2" destOrd="0" parTransId="{0B594AF4-C89B-42A6-8A9B-F82BC979B622}" sibTransId="{408D0CB0-C815-4FA2-B261-56A327F3451C}"/>
    <dgm:cxn modelId="{EC8F9E5E-8643-4922-BF88-5640D11DD247}" type="presOf" srcId="{598EB369-1E90-43C2-83E9-6267018B5D49}" destId="{F4901634-C40D-4B08-A251-4E9EE61A6765}" srcOrd="0" destOrd="0" presId="urn:microsoft.com/office/officeart/2005/8/layout/process1"/>
    <dgm:cxn modelId="{2B2AA2D3-6283-4DEE-8D6B-6B2032549C38}" type="presOf" srcId="{45EAD511-C86A-4C45-A4B3-633AA96DB11B}" destId="{F407767B-8D3E-4B0B-964F-B400B13CD78D}" srcOrd="0" destOrd="0" presId="urn:microsoft.com/office/officeart/2005/8/layout/process1"/>
    <dgm:cxn modelId="{E7EBEE1E-B09F-4C1F-8008-F89CE74F760E}" type="presOf" srcId="{ECCC93E7-E725-4381-9087-FA0663AAA793}" destId="{48A67C50-436D-40F1-A40C-2B4D734A79F0}" srcOrd="0" destOrd="0" presId="urn:microsoft.com/office/officeart/2005/8/layout/process1"/>
    <dgm:cxn modelId="{026D75BA-84B5-4B36-BF3A-D8114C6F714E}" type="presOf" srcId="{359126CA-4AB3-43B6-BD1F-B915B5A05004}" destId="{6EFF8575-7AF2-42DF-81B7-216C14C71AAD}" srcOrd="1" destOrd="0" presId="urn:microsoft.com/office/officeart/2005/8/layout/process1"/>
    <dgm:cxn modelId="{84A427A5-92B6-471C-97A4-FCB5D0878417}" srcId="{45EAD511-C86A-4C45-A4B3-633AA96DB11B}" destId="{598EB369-1E90-43C2-83E9-6267018B5D49}" srcOrd="1" destOrd="0" parTransId="{1A87D7AC-4F6B-49C8-8C53-026223DB095B}" sibTransId="{8EE6E525-240F-497D-B4CB-65B61625AB80}"/>
    <dgm:cxn modelId="{176A4816-2A2F-4F06-AAFB-78AD80A909E7}" srcId="{45EAD511-C86A-4C45-A4B3-633AA96DB11B}" destId="{532DC16D-9EB6-4F11-B9AC-D36EABB8F377}" srcOrd="0" destOrd="0" parTransId="{57838B01-AB0D-49AB-99DA-5A6B3BDABF69}" sibTransId="{359126CA-4AB3-43B6-BD1F-B915B5A05004}"/>
    <dgm:cxn modelId="{0670747B-2A02-4F78-A62C-238D28B9972B}" type="presOf" srcId="{359126CA-4AB3-43B6-BD1F-B915B5A05004}" destId="{0DFC7DCE-3F8C-48A5-9E8B-F2D1222B3B1F}" srcOrd="0" destOrd="0" presId="urn:microsoft.com/office/officeart/2005/8/layout/process1"/>
    <dgm:cxn modelId="{B438AC89-1DBD-4DFB-A7BD-A94ACD962564}" type="presOf" srcId="{8EE6E525-240F-497D-B4CB-65B61625AB80}" destId="{0EE683E9-E9A0-4FF2-A9AC-ED28DA15A377}" srcOrd="1" destOrd="0" presId="urn:microsoft.com/office/officeart/2005/8/layout/process1"/>
    <dgm:cxn modelId="{7F532D43-E5AF-401E-A6DF-3609D16AA8C1}" type="presParOf" srcId="{F407767B-8D3E-4B0B-964F-B400B13CD78D}" destId="{C132E249-D835-42AD-9429-713DF065D7F1}" srcOrd="0" destOrd="0" presId="urn:microsoft.com/office/officeart/2005/8/layout/process1"/>
    <dgm:cxn modelId="{B2868B66-5A17-40A5-82B2-F1A705C13893}" type="presParOf" srcId="{F407767B-8D3E-4B0B-964F-B400B13CD78D}" destId="{0DFC7DCE-3F8C-48A5-9E8B-F2D1222B3B1F}" srcOrd="1" destOrd="0" presId="urn:microsoft.com/office/officeart/2005/8/layout/process1"/>
    <dgm:cxn modelId="{221A0864-022F-4C99-AAA0-73E101F9A4CE}" type="presParOf" srcId="{0DFC7DCE-3F8C-48A5-9E8B-F2D1222B3B1F}" destId="{6EFF8575-7AF2-42DF-81B7-216C14C71AAD}" srcOrd="0" destOrd="0" presId="urn:microsoft.com/office/officeart/2005/8/layout/process1"/>
    <dgm:cxn modelId="{859E4129-41CC-40D8-A075-BB7F76B67603}" type="presParOf" srcId="{F407767B-8D3E-4B0B-964F-B400B13CD78D}" destId="{F4901634-C40D-4B08-A251-4E9EE61A6765}" srcOrd="2" destOrd="0" presId="urn:microsoft.com/office/officeart/2005/8/layout/process1"/>
    <dgm:cxn modelId="{693E5E09-343E-413D-A9A2-2E92921FE7FF}" type="presParOf" srcId="{F407767B-8D3E-4B0B-964F-B400B13CD78D}" destId="{97DDB903-7D60-44DC-974F-0F37B6C8E500}" srcOrd="3" destOrd="0" presId="urn:microsoft.com/office/officeart/2005/8/layout/process1"/>
    <dgm:cxn modelId="{26B33430-AA60-4743-972C-0E3D015A8A81}" type="presParOf" srcId="{97DDB903-7D60-44DC-974F-0F37B6C8E500}" destId="{0EE683E9-E9A0-4FF2-A9AC-ED28DA15A377}" srcOrd="0" destOrd="0" presId="urn:microsoft.com/office/officeart/2005/8/layout/process1"/>
    <dgm:cxn modelId="{E760AEF8-3677-4223-838B-F5D356D29D19}" type="presParOf" srcId="{F407767B-8D3E-4B0B-964F-B400B13CD78D}" destId="{48A67C50-436D-40F1-A40C-2B4D734A79F0}"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EAD511-C86A-4C45-A4B3-633AA96DB11B}" type="doc">
      <dgm:prSet loTypeId="urn:microsoft.com/office/officeart/2005/8/layout/process1" loCatId="process" qsTypeId="urn:microsoft.com/office/officeart/2005/8/quickstyle/simple1" qsCatId="simple" csTypeId="urn:microsoft.com/office/officeart/2005/8/colors/colorful1" csCatId="colorful" phldr="1"/>
      <dgm:spPr/>
    </dgm:pt>
    <dgm:pt modelId="{532DC16D-9EB6-4F11-B9AC-D36EABB8F377}">
      <dgm:prSet phldrT="[Text]"/>
      <dgm:spPr/>
      <dgm:t>
        <a:bodyPr/>
        <a:lstStyle/>
        <a:p>
          <a:r>
            <a:rPr lang="en-US" dirty="0" smtClean="0"/>
            <a:t>Other Criteria</a:t>
          </a:r>
          <a:endParaRPr lang="en-US" dirty="0"/>
        </a:p>
      </dgm:t>
    </dgm:pt>
    <dgm:pt modelId="{57838B01-AB0D-49AB-99DA-5A6B3BDABF69}" type="parTrans" cxnId="{176A4816-2A2F-4F06-AAFB-78AD80A909E7}">
      <dgm:prSet/>
      <dgm:spPr/>
      <dgm:t>
        <a:bodyPr/>
        <a:lstStyle/>
        <a:p>
          <a:endParaRPr lang="en-US"/>
        </a:p>
      </dgm:t>
    </dgm:pt>
    <dgm:pt modelId="{359126CA-4AB3-43B6-BD1F-B915B5A05004}" type="sibTrans" cxnId="{176A4816-2A2F-4F06-AAFB-78AD80A909E7}">
      <dgm:prSet/>
      <dgm:spPr/>
      <dgm:t>
        <a:bodyPr/>
        <a:lstStyle/>
        <a:p>
          <a:endParaRPr lang="en-US" dirty="0"/>
        </a:p>
      </dgm:t>
    </dgm:pt>
    <dgm:pt modelId="{598EB369-1E90-43C2-83E9-6267018B5D49}">
      <dgm:prSet phldrT="[Text]"/>
      <dgm:spPr/>
      <dgm:t>
        <a:bodyPr/>
        <a:lstStyle/>
        <a:p>
          <a:r>
            <a:rPr lang="en-US" dirty="0" smtClean="0"/>
            <a:t>RMP Goal/Objective: Support Oil &amp; Gas Development through reduced conflict with recreational use of public lands.</a:t>
          </a:r>
          <a:endParaRPr lang="en-US" dirty="0"/>
        </a:p>
      </dgm:t>
    </dgm:pt>
    <dgm:pt modelId="{1A87D7AC-4F6B-49C8-8C53-026223DB095B}" type="parTrans" cxnId="{84A427A5-92B6-471C-97A4-FCB5D0878417}">
      <dgm:prSet/>
      <dgm:spPr/>
      <dgm:t>
        <a:bodyPr/>
        <a:lstStyle/>
        <a:p>
          <a:endParaRPr lang="en-US"/>
        </a:p>
      </dgm:t>
    </dgm:pt>
    <dgm:pt modelId="{8EE6E525-240F-497D-B4CB-65B61625AB80}" type="sibTrans" cxnId="{84A427A5-92B6-471C-97A4-FCB5D0878417}">
      <dgm:prSet/>
      <dgm:spPr/>
      <dgm:t>
        <a:bodyPr/>
        <a:lstStyle/>
        <a:p>
          <a:endParaRPr lang="en-US" dirty="0"/>
        </a:p>
      </dgm:t>
    </dgm:pt>
    <dgm:pt modelId="{ECCC93E7-E725-4381-9087-FA0663AAA793}">
      <dgm:prSet phldrT="[Text]"/>
      <dgm:spPr/>
      <dgm:t>
        <a:bodyPr/>
        <a:lstStyle/>
        <a:p>
          <a:r>
            <a:rPr lang="en-US" dirty="0" smtClean="0"/>
            <a:t>Resource Data &amp; Analysis:</a:t>
          </a:r>
        </a:p>
        <a:p>
          <a:r>
            <a:rPr lang="en-US" dirty="0" smtClean="0"/>
            <a:t>Analyze Route Inventory against high density O&amp;G development.</a:t>
          </a:r>
          <a:endParaRPr lang="en-US" dirty="0"/>
        </a:p>
      </dgm:t>
    </dgm:pt>
    <dgm:pt modelId="{0B594AF4-C89B-42A6-8A9B-F82BC979B622}" type="parTrans" cxnId="{23B06C35-A71C-45B1-8890-4D47481076BC}">
      <dgm:prSet/>
      <dgm:spPr/>
      <dgm:t>
        <a:bodyPr/>
        <a:lstStyle/>
        <a:p>
          <a:endParaRPr lang="en-US"/>
        </a:p>
      </dgm:t>
    </dgm:pt>
    <dgm:pt modelId="{408D0CB0-C815-4FA2-B261-56A327F3451C}" type="sibTrans" cxnId="{23B06C35-A71C-45B1-8890-4D47481076BC}">
      <dgm:prSet/>
      <dgm:spPr/>
      <dgm:t>
        <a:bodyPr/>
        <a:lstStyle/>
        <a:p>
          <a:endParaRPr lang="en-US"/>
        </a:p>
      </dgm:t>
    </dgm:pt>
    <dgm:pt modelId="{F407767B-8D3E-4B0B-964F-B400B13CD78D}" type="pres">
      <dgm:prSet presAssocID="{45EAD511-C86A-4C45-A4B3-633AA96DB11B}" presName="Name0" presStyleCnt="0">
        <dgm:presLayoutVars>
          <dgm:dir/>
          <dgm:resizeHandles val="exact"/>
        </dgm:presLayoutVars>
      </dgm:prSet>
      <dgm:spPr/>
    </dgm:pt>
    <dgm:pt modelId="{C132E249-D835-42AD-9429-713DF065D7F1}" type="pres">
      <dgm:prSet presAssocID="{532DC16D-9EB6-4F11-B9AC-D36EABB8F377}" presName="node" presStyleLbl="node1" presStyleIdx="0" presStyleCnt="3" custScaleX="118057">
        <dgm:presLayoutVars>
          <dgm:bulletEnabled val="1"/>
        </dgm:presLayoutVars>
      </dgm:prSet>
      <dgm:spPr/>
      <dgm:t>
        <a:bodyPr/>
        <a:lstStyle/>
        <a:p>
          <a:endParaRPr lang="en-US"/>
        </a:p>
      </dgm:t>
    </dgm:pt>
    <dgm:pt modelId="{0DFC7DCE-3F8C-48A5-9E8B-F2D1222B3B1F}" type="pres">
      <dgm:prSet presAssocID="{359126CA-4AB3-43B6-BD1F-B915B5A05004}" presName="sibTrans" presStyleLbl="sibTrans2D1" presStyleIdx="0" presStyleCnt="2"/>
      <dgm:spPr/>
      <dgm:t>
        <a:bodyPr/>
        <a:lstStyle/>
        <a:p>
          <a:endParaRPr lang="en-US"/>
        </a:p>
      </dgm:t>
    </dgm:pt>
    <dgm:pt modelId="{6EFF8575-7AF2-42DF-81B7-216C14C71AAD}" type="pres">
      <dgm:prSet presAssocID="{359126CA-4AB3-43B6-BD1F-B915B5A05004}" presName="connectorText" presStyleLbl="sibTrans2D1" presStyleIdx="0" presStyleCnt="2"/>
      <dgm:spPr/>
      <dgm:t>
        <a:bodyPr/>
        <a:lstStyle/>
        <a:p>
          <a:endParaRPr lang="en-US"/>
        </a:p>
      </dgm:t>
    </dgm:pt>
    <dgm:pt modelId="{F4901634-C40D-4B08-A251-4E9EE61A6765}" type="pres">
      <dgm:prSet presAssocID="{598EB369-1E90-43C2-83E9-6267018B5D49}" presName="node" presStyleLbl="node1" presStyleIdx="1" presStyleCnt="3" custScaleX="117058">
        <dgm:presLayoutVars>
          <dgm:bulletEnabled val="1"/>
        </dgm:presLayoutVars>
      </dgm:prSet>
      <dgm:spPr/>
      <dgm:t>
        <a:bodyPr/>
        <a:lstStyle/>
        <a:p>
          <a:endParaRPr lang="en-US"/>
        </a:p>
      </dgm:t>
    </dgm:pt>
    <dgm:pt modelId="{97DDB903-7D60-44DC-974F-0F37B6C8E500}" type="pres">
      <dgm:prSet presAssocID="{8EE6E525-240F-497D-B4CB-65B61625AB80}" presName="sibTrans" presStyleLbl="sibTrans2D1" presStyleIdx="1" presStyleCnt="2"/>
      <dgm:spPr/>
      <dgm:t>
        <a:bodyPr/>
        <a:lstStyle/>
        <a:p>
          <a:endParaRPr lang="en-US"/>
        </a:p>
      </dgm:t>
    </dgm:pt>
    <dgm:pt modelId="{0EE683E9-E9A0-4FF2-A9AC-ED28DA15A377}" type="pres">
      <dgm:prSet presAssocID="{8EE6E525-240F-497D-B4CB-65B61625AB80}" presName="connectorText" presStyleLbl="sibTrans2D1" presStyleIdx="1" presStyleCnt="2"/>
      <dgm:spPr/>
      <dgm:t>
        <a:bodyPr/>
        <a:lstStyle/>
        <a:p>
          <a:endParaRPr lang="en-US"/>
        </a:p>
      </dgm:t>
    </dgm:pt>
    <dgm:pt modelId="{48A67C50-436D-40F1-A40C-2B4D734A79F0}" type="pres">
      <dgm:prSet presAssocID="{ECCC93E7-E725-4381-9087-FA0663AAA793}" presName="node" presStyleLbl="node1" presStyleIdx="2" presStyleCnt="3" custScaleX="123766">
        <dgm:presLayoutVars>
          <dgm:bulletEnabled val="1"/>
        </dgm:presLayoutVars>
      </dgm:prSet>
      <dgm:spPr/>
      <dgm:t>
        <a:bodyPr/>
        <a:lstStyle/>
        <a:p>
          <a:endParaRPr lang="en-US"/>
        </a:p>
      </dgm:t>
    </dgm:pt>
  </dgm:ptLst>
  <dgm:cxnLst>
    <dgm:cxn modelId="{96900EC8-7BD2-49F4-8A3B-4AD638F668B5}" type="presOf" srcId="{598EB369-1E90-43C2-83E9-6267018B5D49}" destId="{F4901634-C40D-4B08-A251-4E9EE61A6765}" srcOrd="0" destOrd="0" presId="urn:microsoft.com/office/officeart/2005/8/layout/process1"/>
    <dgm:cxn modelId="{23B06C35-A71C-45B1-8890-4D47481076BC}" srcId="{45EAD511-C86A-4C45-A4B3-633AA96DB11B}" destId="{ECCC93E7-E725-4381-9087-FA0663AAA793}" srcOrd="2" destOrd="0" parTransId="{0B594AF4-C89B-42A6-8A9B-F82BC979B622}" sibTransId="{408D0CB0-C815-4FA2-B261-56A327F3451C}"/>
    <dgm:cxn modelId="{6A9C7619-F192-43C6-B56A-A173B5ECBAAC}" type="presOf" srcId="{45EAD511-C86A-4C45-A4B3-633AA96DB11B}" destId="{F407767B-8D3E-4B0B-964F-B400B13CD78D}" srcOrd="0" destOrd="0" presId="urn:microsoft.com/office/officeart/2005/8/layout/process1"/>
    <dgm:cxn modelId="{35EA6DDF-CFAB-40FE-957A-411682A540EF}" type="presOf" srcId="{ECCC93E7-E725-4381-9087-FA0663AAA793}" destId="{48A67C50-436D-40F1-A40C-2B4D734A79F0}" srcOrd="0" destOrd="0" presId="urn:microsoft.com/office/officeart/2005/8/layout/process1"/>
    <dgm:cxn modelId="{CE0A4C4F-D1D5-4C83-9624-5AD61E865C97}" type="presOf" srcId="{8EE6E525-240F-497D-B4CB-65B61625AB80}" destId="{0EE683E9-E9A0-4FF2-A9AC-ED28DA15A377}" srcOrd="1" destOrd="0" presId="urn:microsoft.com/office/officeart/2005/8/layout/process1"/>
    <dgm:cxn modelId="{18D34690-FA0D-4804-854D-2D7E8586FEED}" type="presOf" srcId="{8EE6E525-240F-497D-B4CB-65B61625AB80}" destId="{97DDB903-7D60-44DC-974F-0F37B6C8E500}" srcOrd="0" destOrd="0" presId="urn:microsoft.com/office/officeart/2005/8/layout/process1"/>
    <dgm:cxn modelId="{84A427A5-92B6-471C-97A4-FCB5D0878417}" srcId="{45EAD511-C86A-4C45-A4B3-633AA96DB11B}" destId="{598EB369-1E90-43C2-83E9-6267018B5D49}" srcOrd="1" destOrd="0" parTransId="{1A87D7AC-4F6B-49C8-8C53-026223DB095B}" sibTransId="{8EE6E525-240F-497D-B4CB-65B61625AB80}"/>
    <dgm:cxn modelId="{B6C91420-1197-4B69-9CBF-8F0B8868EE35}" type="presOf" srcId="{359126CA-4AB3-43B6-BD1F-B915B5A05004}" destId="{0DFC7DCE-3F8C-48A5-9E8B-F2D1222B3B1F}" srcOrd="0" destOrd="0" presId="urn:microsoft.com/office/officeart/2005/8/layout/process1"/>
    <dgm:cxn modelId="{176A4816-2A2F-4F06-AAFB-78AD80A909E7}" srcId="{45EAD511-C86A-4C45-A4B3-633AA96DB11B}" destId="{532DC16D-9EB6-4F11-B9AC-D36EABB8F377}" srcOrd="0" destOrd="0" parTransId="{57838B01-AB0D-49AB-99DA-5A6B3BDABF69}" sibTransId="{359126CA-4AB3-43B6-BD1F-B915B5A05004}"/>
    <dgm:cxn modelId="{27CABD0F-4B5A-4835-957D-991CA04121BB}" type="presOf" srcId="{532DC16D-9EB6-4F11-B9AC-D36EABB8F377}" destId="{C132E249-D835-42AD-9429-713DF065D7F1}" srcOrd="0" destOrd="0" presId="urn:microsoft.com/office/officeart/2005/8/layout/process1"/>
    <dgm:cxn modelId="{79ACBDE3-7D30-45D1-BC92-F185AC4528FF}" type="presOf" srcId="{359126CA-4AB3-43B6-BD1F-B915B5A05004}" destId="{6EFF8575-7AF2-42DF-81B7-216C14C71AAD}" srcOrd="1" destOrd="0" presId="urn:microsoft.com/office/officeart/2005/8/layout/process1"/>
    <dgm:cxn modelId="{C9576D86-C772-4E61-A64B-9CA78EA6102A}" type="presParOf" srcId="{F407767B-8D3E-4B0B-964F-B400B13CD78D}" destId="{C132E249-D835-42AD-9429-713DF065D7F1}" srcOrd="0" destOrd="0" presId="urn:microsoft.com/office/officeart/2005/8/layout/process1"/>
    <dgm:cxn modelId="{5398B0E9-ED6E-4790-870F-4CBCF36B9700}" type="presParOf" srcId="{F407767B-8D3E-4B0B-964F-B400B13CD78D}" destId="{0DFC7DCE-3F8C-48A5-9E8B-F2D1222B3B1F}" srcOrd="1" destOrd="0" presId="urn:microsoft.com/office/officeart/2005/8/layout/process1"/>
    <dgm:cxn modelId="{54131CDC-7384-4BB5-9E06-D14759892B40}" type="presParOf" srcId="{0DFC7DCE-3F8C-48A5-9E8B-F2D1222B3B1F}" destId="{6EFF8575-7AF2-42DF-81B7-216C14C71AAD}" srcOrd="0" destOrd="0" presId="urn:microsoft.com/office/officeart/2005/8/layout/process1"/>
    <dgm:cxn modelId="{412513C6-E1B7-4A7E-9062-B7BF2BF96059}" type="presParOf" srcId="{F407767B-8D3E-4B0B-964F-B400B13CD78D}" destId="{F4901634-C40D-4B08-A251-4E9EE61A6765}" srcOrd="2" destOrd="0" presId="urn:microsoft.com/office/officeart/2005/8/layout/process1"/>
    <dgm:cxn modelId="{CDC42E2E-2504-4B99-9792-8A82021AF354}" type="presParOf" srcId="{F407767B-8D3E-4B0B-964F-B400B13CD78D}" destId="{97DDB903-7D60-44DC-974F-0F37B6C8E500}" srcOrd="3" destOrd="0" presId="urn:microsoft.com/office/officeart/2005/8/layout/process1"/>
    <dgm:cxn modelId="{496BC615-F89B-4572-9E39-8947EBE6C6EB}" type="presParOf" srcId="{97DDB903-7D60-44DC-974F-0F37B6C8E500}" destId="{0EE683E9-E9A0-4FF2-A9AC-ED28DA15A377}" srcOrd="0" destOrd="0" presId="urn:microsoft.com/office/officeart/2005/8/layout/process1"/>
    <dgm:cxn modelId="{BB03DB5A-E747-46A3-991F-56667183C6CC}" type="presParOf" srcId="{F407767B-8D3E-4B0B-964F-B400B13CD78D}" destId="{48A67C50-436D-40F1-A40C-2B4D734A79F0}"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0E33D-8A98-4130-A129-39DA4C9F820E}">
      <dsp:nvSpPr>
        <dsp:cNvPr id="0" name=""/>
        <dsp:cNvSpPr/>
      </dsp:nvSpPr>
      <dsp:spPr>
        <a:xfrm rot="10003981">
          <a:off x="4895752" y="1746280"/>
          <a:ext cx="2177740" cy="0"/>
        </a:xfrm>
        <a:custGeom>
          <a:avLst/>
          <a:gdLst/>
          <a:ahLst/>
          <a:cxnLst/>
          <a:rect l="0" t="0" r="0" b="0"/>
          <a:pathLst>
            <a:path>
              <a:moveTo>
                <a:pt x="0" y="0"/>
              </a:moveTo>
              <a:lnTo>
                <a:pt x="217774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4C5A00-F3CE-47A0-BCCF-BF12CD1A7D60}">
      <dsp:nvSpPr>
        <dsp:cNvPr id="0" name=""/>
        <dsp:cNvSpPr/>
      </dsp:nvSpPr>
      <dsp:spPr>
        <a:xfrm rot="8502581">
          <a:off x="5535428" y="2295519"/>
          <a:ext cx="1690874" cy="0"/>
        </a:xfrm>
        <a:custGeom>
          <a:avLst/>
          <a:gdLst/>
          <a:ahLst/>
          <a:cxnLst/>
          <a:rect l="0" t="0" r="0" b="0"/>
          <a:pathLst>
            <a:path>
              <a:moveTo>
                <a:pt x="0" y="0"/>
              </a:moveTo>
              <a:lnTo>
                <a:pt x="169087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8088E-4F54-47FF-AF32-5627EF0BB42A}">
      <dsp:nvSpPr>
        <dsp:cNvPr id="0" name=""/>
        <dsp:cNvSpPr/>
      </dsp:nvSpPr>
      <dsp:spPr>
        <a:xfrm rot="6795081">
          <a:off x="5744542" y="2919352"/>
          <a:ext cx="2270508" cy="0"/>
        </a:xfrm>
        <a:custGeom>
          <a:avLst/>
          <a:gdLst/>
          <a:ahLst/>
          <a:cxnLst/>
          <a:rect l="0" t="0" r="0" b="0"/>
          <a:pathLst>
            <a:path>
              <a:moveTo>
                <a:pt x="0" y="0"/>
              </a:moveTo>
              <a:lnTo>
                <a:pt x="227050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961AF-D7F7-4FD3-8196-359B7E92B9F4}">
      <dsp:nvSpPr>
        <dsp:cNvPr id="0" name=""/>
        <dsp:cNvSpPr/>
      </dsp:nvSpPr>
      <dsp:spPr>
        <a:xfrm rot="12037217">
          <a:off x="5941401" y="991476"/>
          <a:ext cx="1139533" cy="0"/>
        </a:xfrm>
        <a:custGeom>
          <a:avLst/>
          <a:gdLst/>
          <a:ahLst/>
          <a:cxnLst/>
          <a:rect l="0" t="0" r="0" b="0"/>
          <a:pathLst>
            <a:path>
              <a:moveTo>
                <a:pt x="0" y="0"/>
              </a:moveTo>
              <a:lnTo>
                <a:pt x="113953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E544D0-9150-4B32-BEDD-60A7F34DC37C}">
      <dsp:nvSpPr>
        <dsp:cNvPr id="0" name=""/>
        <dsp:cNvSpPr/>
      </dsp:nvSpPr>
      <dsp:spPr>
        <a:xfrm>
          <a:off x="7044433" y="882072"/>
          <a:ext cx="994228" cy="99422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t>TTM</a:t>
          </a:r>
          <a:endParaRPr lang="en-US" sz="2600" b="1" kern="1200" dirty="0"/>
        </a:p>
      </dsp:txBody>
      <dsp:txXfrm>
        <a:off x="7092967" y="930606"/>
        <a:ext cx="897160" cy="897160"/>
      </dsp:txXfrm>
    </dsp:sp>
    <dsp:sp modelId="{D7D4300A-00D1-4CF4-944E-9ABA77A15B68}">
      <dsp:nvSpPr>
        <dsp:cNvPr id="0" name=""/>
        <dsp:cNvSpPr/>
      </dsp:nvSpPr>
      <dsp:spPr>
        <a:xfrm>
          <a:off x="4512019" y="53070"/>
          <a:ext cx="1465884" cy="92391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b="1" kern="1200" dirty="0" smtClean="0"/>
            <a:t>43 CFR 8342 Designation Criteria</a:t>
          </a:r>
          <a:endParaRPr lang="en-US" sz="1700" b="1" kern="1200" dirty="0"/>
        </a:p>
      </dsp:txBody>
      <dsp:txXfrm>
        <a:off x="4557121" y="98172"/>
        <a:ext cx="1375680" cy="833713"/>
      </dsp:txXfrm>
    </dsp:sp>
    <dsp:sp modelId="{E8B0826E-7C18-4471-AD32-9CD8CEF96487}">
      <dsp:nvSpPr>
        <dsp:cNvPr id="0" name=""/>
        <dsp:cNvSpPr/>
      </dsp:nvSpPr>
      <dsp:spPr>
        <a:xfrm rot="10806603">
          <a:off x="4031851" y="513160"/>
          <a:ext cx="480168" cy="0"/>
        </a:xfrm>
        <a:custGeom>
          <a:avLst/>
          <a:gdLst/>
          <a:ahLst/>
          <a:cxnLst/>
          <a:rect l="0" t="0" r="0" b="0"/>
          <a:pathLst>
            <a:path>
              <a:moveTo>
                <a:pt x="0" y="0"/>
              </a:moveTo>
              <a:lnTo>
                <a:pt x="480168"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B875A-3385-4916-BB2B-4FB00B2CB484}">
      <dsp:nvSpPr>
        <dsp:cNvPr id="0" name=""/>
        <dsp:cNvSpPr/>
      </dsp:nvSpPr>
      <dsp:spPr>
        <a:xfrm>
          <a:off x="1336937" y="43531"/>
          <a:ext cx="2694913" cy="9331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OHV Area Designations</a:t>
          </a:r>
          <a:endParaRPr lang="en-US" sz="1800" b="1" kern="1200" dirty="0"/>
        </a:p>
      </dsp:txBody>
      <dsp:txXfrm>
        <a:off x="1382490" y="89084"/>
        <a:ext cx="2603807" cy="842052"/>
      </dsp:txXfrm>
    </dsp:sp>
    <dsp:sp modelId="{5F919766-6F78-4028-B5D2-E0FFEF0BF0A8}">
      <dsp:nvSpPr>
        <dsp:cNvPr id="0" name=""/>
        <dsp:cNvSpPr/>
      </dsp:nvSpPr>
      <dsp:spPr>
        <a:xfrm>
          <a:off x="4814704" y="3962403"/>
          <a:ext cx="2881488" cy="82012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Terms &amp; Conditions / Stipulations</a:t>
          </a:r>
          <a:endParaRPr lang="en-US" sz="2000" kern="1200" dirty="0"/>
        </a:p>
      </dsp:txBody>
      <dsp:txXfrm>
        <a:off x="4854739" y="4002438"/>
        <a:ext cx="2801418" cy="740059"/>
      </dsp:txXfrm>
    </dsp:sp>
    <dsp:sp modelId="{07A5F1CE-FE63-4754-A8AD-7599D6DE8809}">
      <dsp:nvSpPr>
        <dsp:cNvPr id="0" name=""/>
        <dsp:cNvSpPr/>
      </dsp:nvSpPr>
      <dsp:spPr>
        <a:xfrm rot="10800058">
          <a:off x="2902921" y="4372427"/>
          <a:ext cx="1911783" cy="0"/>
        </a:xfrm>
        <a:custGeom>
          <a:avLst/>
          <a:gdLst/>
          <a:ahLst/>
          <a:cxnLst/>
          <a:rect l="0" t="0" r="0" b="0"/>
          <a:pathLst>
            <a:path>
              <a:moveTo>
                <a:pt x="0" y="0"/>
              </a:moveTo>
              <a:lnTo>
                <a:pt x="191178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F55A96-1F11-4124-994C-DF11A658B06B}">
      <dsp:nvSpPr>
        <dsp:cNvPr id="0" name=""/>
        <dsp:cNvSpPr/>
      </dsp:nvSpPr>
      <dsp:spPr>
        <a:xfrm>
          <a:off x="76181" y="3962363"/>
          <a:ext cx="2826739" cy="82004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Permitted and Authorized Use</a:t>
          </a:r>
          <a:endParaRPr lang="en-US" sz="2000" kern="1200" dirty="0"/>
        </a:p>
      </dsp:txBody>
      <dsp:txXfrm>
        <a:off x="116212" y="4002394"/>
        <a:ext cx="2746677" cy="739987"/>
      </dsp:txXfrm>
    </dsp:sp>
    <dsp:sp modelId="{0FFFF6AA-2D66-4031-90D7-E6A96848AF8A}">
      <dsp:nvSpPr>
        <dsp:cNvPr id="0" name=""/>
        <dsp:cNvSpPr/>
      </dsp:nvSpPr>
      <dsp:spPr>
        <a:xfrm>
          <a:off x="3886199" y="2819391"/>
          <a:ext cx="2577604" cy="856261"/>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43 CFR 8364 / 8365</a:t>
          </a:r>
        </a:p>
        <a:p>
          <a:pPr lvl="0" algn="ctr" defTabSz="800100">
            <a:lnSpc>
              <a:spcPct val="90000"/>
            </a:lnSpc>
            <a:spcBef>
              <a:spcPct val="0"/>
            </a:spcBef>
            <a:spcAft>
              <a:spcPct val="35000"/>
            </a:spcAft>
          </a:pPr>
          <a:r>
            <a:rPr lang="en-US" sz="1800" kern="1200" dirty="0" smtClean="0"/>
            <a:t>Closures, Restrictions &amp; Rules</a:t>
          </a:r>
          <a:endParaRPr lang="en-US" sz="1800" kern="1200" dirty="0"/>
        </a:p>
      </dsp:txBody>
      <dsp:txXfrm>
        <a:off x="3927998" y="2861190"/>
        <a:ext cx="2494006" cy="772663"/>
      </dsp:txXfrm>
    </dsp:sp>
    <dsp:sp modelId="{CB1240BE-A91D-462E-9353-CD26FC292E6F}">
      <dsp:nvSpPr>
        <dsp:cNvPr id="0" name=""/>
        <dsp:cNvSpPr/>
      </dsp:nvSpPr>
      <dsp:spPr>
        <a:xfrm rot="10802837">
          <a:off x="2881470" y="3246044"/>
          <a:ext cx="1004729" cy="0"/>
        </a:xfrm>
        <a:custGeom>
          <a:avLst/>
          <a:gdLst/>
          <a:ahLst/>
          <a:cxnLst/>
          <a:rect l="0" t="0" r="0" b="0"/>
          <a:pathLst>
            <a:path>
              <a:moveTo>
                <a:pt x="0" y="0"/>
              </a:moveTo>
              <a:lnTo>
                <a:pt x="100472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8885B-4AF1-4963-ADEC-D449915661F0}">
      <dsp:nvSpPr>
        <dsp:cNvPr id="0" name=""/>
        <dsp:cNvSpPr/>
      </dsp:nvSpPr>
      <dsp:spPr>
        <a:xfrm>
          <a:off x="44013" y="2816305"/>
          <a:ext cx="2837457" cy="85630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Non-Motorized Trail Decisions</a:t>
          </a:r>
          <a:endParaRPr lang="en-US" sz="2000" kern="1200" dirty="0"/>
        </a:p>
      </dsp:txBody>
      <dsp:txXfrm>
        <a:off x="85815" y="2858107"/>
        <a:ext cx="2753853" cy="772704"/>
      </dsp:txXfrm>
    </dsp:sp>
    <dsp:sp modelId="{8A917C4D-C76C-456D-B0BB-E2224F783786}">
      <dsp:nvSpPr>
        <dsp:cNvPr id="0" name=""/>
        <dsp:cNvSpPr/>
      </dsp:nvSpPr>
      <dsp:spPr>
        <a:xfrm>
          <a:off x="3505203" y="1752931"/>
          <a:ext cx="1419610" cy="82118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43 CFR 8342 Designation Criteria</a:t>
          </a:r>
          <a:endParaRPr lang="en-US" sz="2000" kern="1200" dirty="0"/>
        </a:p>
      </dsp:txBody>
      <dsp:txXfrm>
        <a:off x="3545290" y="1793018"/>
        <a:ext cx="1339436" cy="741010"/>
      </dsp:txXfrm>
    </dsp:sp>
    <dsp:sp modelId="{27FA8D65-9A27-4193-A8E8-69DDDC6D7625}">
      <dsp:nvSpPr>
        <dsp:cNvPr id="0" name=""/>
        <dsp:cNvSpPr/>
      </dsp:nvSpPr>
      <dsp:spPr>
        <a:xfrm rot="10794385">
          <a:off x="2922673" y="2165158"/>
          <a:ext cx="582529" cy="0"/>
        </a:xfrm>
        <a:custGeom>
          <a:avLst/>
          <a:gdLst/>
          <a:ahLst/>
          <a:cxnLst/>
          <a:rect l="0" t="0" r="0" b="0"/>
          <a:pathLst>
            <a:path>
              <a:moveTo>
                <a:pt x="0" y="0"/>
              </a:moveTo>
              <a:lnTo>
                <a:pt x="58252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860431-A9C4-4BE7-913D-2E532804DDB7}">
      <dsp:nvSpPr>
        <dsp:cNvPr id="0" name=""/>
        <dsp:cNvSpPr/>
      </dsp:nvSpPr>
      <dsp:spPr>
        <a:xfrm>
          <a:off x="46741" y="1752959"/>
          <a:ext cx="2875932" cy="83004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OHV Trails Designations</a:t>
          </a:r>
          <a:endParaRPr lang="en-US" sz="2000" kern="1200" dirty="0"/>
        </a:p>
      </dsp:txBody>
      <dsp:txXfrm>
        <a:off x="87260" y="1793478"/>
        <a:ext cx="2794894" cy="749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E249-D835-42AD-9429-713DF065D7F1}">
      <dsp:nvSpPr>
        <dsp:cNvPr id="0" name=""/>
        <dsp:cNvSpPr/>
      </dsp:nvSpPr>
      <dsp:spPr>
        <a:xfrm>
          <a:off x="1234" y="220590"/>
          <a:ext cx="2192563" cy="187498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Designation Criteria 43 CFR 8342 (a): Soil</a:t>
          </a:r>
          <a:endParaRPr lang="en-US" sz="1600" kern="1200" dirty="0"/>
        </a:p>
      </dsp:txBody>
      <dsp:txXfrm>
        <a:off x="56150" y="275506"/>
        <a:ext cx="2082731" cy="1765149"/>
      </dsp:txXfrm>
    </dsp:sp>
    <dsp:sp modelId="{0DFC7DCE-3F8C-48A5-9E8B-F2D1222B3B1F}">
      <dsp:nvSpPr>
        <dsp:cNvPr id="0" name=""/>
        <dsp:cNvSpPr/>
      </dsp:nvSpPr>
      <dsp:spPr>
        <a:xfrm>
          <a:off x="2379518" y="927787"/>
          <a:ext cx="393728" cy="4605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379518" y="1019904"/>
        <a:ext cx="275610" cy="276353"/>
      </dsp:txXfrm>
    </dsp:sp>
    <dsp:sp modelId="{F4901634-C40D-4B08-A251-4E9EE61A6765}">
      <dsp:nvSpPr>
        <dsp:cNvPr id="0" name=""/>
        <dsp:cNvSpPr/>
      </dsp:nvSpPr>
      <dsp:spPr>
        <a:xfrm>
          <a:off x="2936680" y="220590"/>
          <a:ext cx="2174010" cy="187498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RMP Goal/Objective: Protect highly erodible soils (K factor &gt;0.4)  on slopes over 20% from surface disturbing activities.</a:t>
          </a:r>
          <a:endParaRPr lang="en-US" sz="1600" kern="1200" dirty="0"/>
        </a:p>
      </dsp:txBody>
      <dsp:txXfrm>
        <a:off x="2991596" y="275506"/>
        <a:ext cx="2064178" cy="1765149"/>
      </dsp:txXfrm>
    </dsp:sp>
    <dsp:sp modelId="{97DDB903-7D60-44DC-974F-0F37B6C8E500}">
      <dsp:nvSpPr>
        <dsp:cNvPr id="0" name=""/>
        <dsp:cNvSpPr/>
      </dsp:nvSpPr>
      <dsp:spPr>
        <a:xfrm>
          <a:off x="5296411" y="927787"/>
          <a:ext cx="393728" cy="4605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296411" y="1019904"/>
        <a:ext cx="275610" cy="276353"/>
      </dsp:txXfrm>
    </dsp:sp>
    <dsp:sp modelId="{48A67C50-436D-40F1-A40C-2B4D734A79F0}">
      <dsp:nvSpPr>
        <dsp:cNvPr id="0" name=""/>
        <dsp:cNvSpPr/>
      </dsp:nvSpPr>
      <dsp:spPr>
        <a:xfrm>
          <a:off x="5853574" y="220590"/>
          <a:ext cx="2298591" cy="187498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Resource Data &amp; Analysis:</a:t>
          </a:r>
        </a:p>
        <a:p>
          <a:pPr lvl="0" algn="ctr" defTabSz="711200">
            <a:lnSpc>
              <a:spcPct val="90000"/>
            </a:lnSpc>
            <a:spcBef>
              <a:spcPct val="0"/>
            </a:spcBef>
            <a:spcAft>
              <a:spcPct val="35000"/>
            </a:spcAft>
          </a:pPr>
          <a:r>
            <a:rPr lang="en-US" sz="1600" kern="1200" dirty="0" smtClean="0"/>
            <a:t>Analyze Route Inventory against a topography (20% slopes) and highly erodible soils.</a:t>
          </a:r>
          <a:endParaRPr lang="en-US" sz="1600" kern="1200" dirty="0"/>
        </a:p>
      </dsp:txBody>
      <dsp:txXfrm>
        <a:off x="5908490" y="275506"/>
        <a:ext cx="2188759" cy="1765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E249-D835-42AD-9429-713DF065D7F1}">
      <dsp:nvSpPr>
        <dsp:cNvPr id="0" name=""/>
        <dsp:cNvSpPr/>
      </dsp:nvSpPr>
      <dsp:spPr>
        <a:xfrm>
          <a:off x="4639" y="388548"/>
          <a:ext cx="2190422" cy="13104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t>Designation Criteria 43 CFR 8342 </a:t>
          </a:r>
          <a:r>
            <a:rPr lang="en-US" sz="1600" kern="1200" dirty="0" smtClean="0"/>
            <a:t>(b): Harassment of Wildlife</a:t>
          </a:r>
          <a:endParaRPr lang="en-US" sz="1600" kern="1200" dirty="0"/>
        </a:p>
      </dsp:txBody>
      <dsp:txXfrm>
        <a:off x="43021" y="426930"/>
        <a:ext cx="2113658" cy="1233701"/>
      </dsp:txXfrm>
    </dsp:sp>
    <dsp:sp modelId="{0DFC7DCE-3F8C-48A5-9E8B-F2D1222B3B1F}">
      <dsp:nvSpPr>
        <dsp:cNvPr id="0" name=""/>
        <dsp:cNvSpPr/>
      </dsp:nvSpPr>
      <dsp:spPr>
        <a:xfrm>
          <a:off x="2380600" y="813712"/>
          <a:ext cx="393343" cy="4601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2380600" y="905739"/>
        <a:ext cx="275340" cy="276083"/>
      </dsp:txXfrm>
    </dsp:sp>
    <dsp:sp modelId="{F4901634-C40D-4B08-A251-4E9EE61A6765}">
      <dsp:nvSpPr>
        <dsp:cNvPr id="0" name=""/>
        <dsp:cNvSpPr/>
      </dsp:nvSpPr>
      <dsp:spPr>
        <a:xfrm>
          <a:off x="2937219" y="388548"/>
          <a:ext cx="2171886" cy="13104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RMP Goal/Objective: Protect sensitive raptor nesting sites.</a:t>
          </a:r>
          <a:endParaRPr lang="en-US" sz="1600" kern="1200" dirty="0"/>
        </a:p>
      </dsp:txBody>
      <dsp:txXfrm>
        <a:off x="2975601" y="426930"/>
        <a:ext cx="2095122" cy="1233701"/>
      </dsp:txXfrm>
    </dsp:sp>
    <dsp:sp modelId="{97DDB903-7D60-44DC-974F-0F37B6C8E500}">
      <dsp:nvSpPr>
        <dsp:cNvPr id="0" name=""/>
        <dsp:cNvSpPr/>
      </dsp:nvSpPr>
      <dsp:spPr>
        <a:xfrm>
          <a:off x="5294645" y="813712"/>
          <a:ext cx="393343" cy="46013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5294645" y="905739"/>
        <a:ext cx="275340" cy="276083"/>
      </dsp:txXfrm>
    </dsp:sp>
    <dsp:sp modelId="{48A67C50-436D-40F1-A40C-2B4D734A79F0}">
      <dsp:nvSpPr>
        <dsp:cNvPr id="0" name=""/>
        <dsp:cNvSpPr/>
      </dsp:nvSpPr>
      <dsp:spPr>
        <a:xfrm>
          <a:off x="5851263" y="388548"/>
          <a:ext cx="2297497" cy="13104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Resource Data &amp; Analysis:</a:t>
          </a:r>
        </a:p>
        <a:p>
          <a:pPr lvl="0" algn="ctr" defTabSz="711200">
            <a:lnSpc>
              <a:spcPct val="90000"/>
            </a:lnSpc>
            <a:spcBef>
              <a:spcPct val="0"/>
            </a:spcBef>
            <a:spcAft>
              <a:spcPct val="35000"/>
            </a:spcAft>
          </a:pPr>
          <a:r>
            <a:rPr lang="en-US" sz="1600" kern="1200" dirty="0" smtClean="0"/>
            <a:t>Analyze Route Inventory against “buffered” point data for known raptor nesting location.</a:t>
          </a:r>
          <a:endParaRPr lang="en-US" sz="1600" kern="1200" dirty="0"/>
        </a:p>
      </dsp:txBody>
      <dsp:txXfrm>
        <a:off x="5889645" y="426930"/>
        <a:ext cx="2220733" cy="1233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E249-D835-42AD-9429-713DF065D7F1}">
      <dsp:nvSpPr>
        <dsp:cNvPr id="0" name=""/>
        <dsp:cNvSpPr/>
      </dsp:nvSpPr>
      <dsp:spPr>
        <a:xfrm>
          <a:off x="1234" y="235281"/>
          <a:ext cx="2192563" cy="18456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Other Criteria</a:t>
          </a:r>
          <a:endParaRPr lang="en-US" sz="1600" kern="1200" dirty="0"/>
        </a:p>
      </dsp:txBody>
      <dsp:txXfrm>
        <a:off x="55290" y="289337"/>
        <a:ext cx="2084451" cy="1737488"/>
      </dsp:txXfrm>
    </dsp:sp>
    <dsp:sp modelId="{0DFC7DCE-3F8C-48A5-9E8B-F2D1222B3B1F}">
      <dsp:nvSpPr>
        <dsp:cNvPr id="0" name=""/>
        <dsp:cNvSpPr/>
      </dsp:nvSpPr>
      <dsp:spPr>
        <a:xfrm>
          <a:off x="2379518" y="927787"/>
          <a:ext cx="393728" cy="4605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379518" y="1019904"/>
        <a:ext cx="275610" cy="276353"/>
      </dsp:txXfrm>
    </dsp:sp>
    <dsp:sp modelId="{F4901634-C40D-4B08-A251-4E9EE61A6765}">
      <dsp:nvSpPr>
        <dsp:cNvPr id="0" name=""/>
        <dsp:cNvSpPr/>
      </dsp:nvSpPr>
      <dsp:spPr>
        <a:xfrm>
          <a:off x="2936680" y="235281"/>
          <a:ext cx="2174010" cy="18456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RMP Goal/Objective: Support Oil &amp; Gas Development through reduced conflict with recreational use of public lands.</a:t>
          </a:r>
          <a:endParaRPr lang="en-US" sz="1600" kern="1200" dirty="0"/>
        </a:p>
      </dsp:txBody>
      <dsp:txXfrm>
        <a:off x="2990736" y="289337"/>
        <a:ext cx="2065898" cy="1737488"/>
      </dsp:txXfrm>
    </dsp:sp>
    <dsp:sp modelId="{97DDB903-7D60-44DC-974F-0F37B6C8E500}">
      <dsp:nvSpPr>
        <dsp:cNvPr id="0" name=""/>
        <dsp:cNvSpPr/>
      </dsp:nvSpPr>
      <dsp:spPr>
        <a:xfrm>
          <a:off x="5296411" y="927787"/>
          <a:ext cx="393728" cy="4605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296411" y="1019904"/>
        <a:ext cx="275610" cy="276353"/>
      </dsp:txXfrm>
    </dsp:sp>
    <dsp:sp modelId="{48A67C50-436D-40F1-A40C-2B4D734A79F0}">
      <dsp:nvSpPr>
        <dsp:cNvPr id="0" name=""/>
        <dsp:cNvSpPr/>
      </dsp:nvSpPr>
      <dsp:spPr>
        <a:xfrm>
          <a:off x="5853574" y="235281"/>
          <a:ext cx="2298591" cy="18456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Resource Data &amp; Analysis:</a:t>
          </a:r>
        </a:p>
        <a:p>
          <a:pPr lvl="0" algn="ctr" defTabSz="711200">
            <a:lnSpc>
              <a:spcPct val="90000"/>
            </a:lnSpc>
            <a:spcBef>
              <a:spcPct val="0"/>
            </a:spcBef>
            <a:spcAft>
              <a:spcPct val="35000"/>
            </a:spcAft>
          </a:pPr>
          <a:r>
            <a:rPr lang="en-US" sz="1600" kern="1200" dirty="0" smtClean="0"/>
            <a:t>Analyze Route Inventory against high density O&amp;G development.</a:t>
          </a:r>
          <a:endParaRPr lang="en-US" sz="1600" kern="1200" dirty="0"/>
        </a:p>
      </dsp:txBody>
      <dsp:txXfrm>
        <a:off x="5907630" y="289337"/>
        <a:ext cx="2190479" cy="173748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39" tIns="46469" rIns="92939" bIns="46469" rtlCol="0"/>
          <a:lstStyle>
            <a:lvl1pPr algn="l">
              <a:defRPr sz="1200"/>
            </a:lvl1pPr>
          </a:lstStyle>
          <a:p>
            <a:endParaRPr lang="en-US" dirty="0"/>
          </a:p>
        </p:txBody>
      </p:sp>
      <p:sp>
        <p:nvSpPr>
          <p:cNvPr id="3" name="Date Placeholder 2"/>
          <p:cNvSpPr>
            <a:spLocks noGrp="1"/>
          </p:cNvSpPr>
          <p:nvPr>
            <p:ph type="dt" sz="quarter" idx="1"/>
          </p:nvPr>
        </p:nvSpPr>
        <p:spPr>
          <a:xfrm>
            <a:off x="3956552" y="0"/>
            <a:ext cx="3026833" cy="464185"/>
          </a:xfrm>
          <a:prstGeom prst="rect">
            <a:avLst/>
          </a:prstGeom>
        </p:spPr>
        <p:txBody>
          <a:bodyPr vert="horz" lIns="92939" tIns="46469" rIns="92939" bIns="46469" rtlCol="0"/>
          <a:lstStyle>
            <a:lvl1pPr algn="r">
              <a:defRPr sz="1200"/>
            </a:lvl1pPr>
          </a:lstStyle>
          <a:p>
            <a:fld id="{4D0B4DB3-87EB-4EA0-94CC-7FF9EC98BA4C}" type="datetimeFigureOut">
              <a:rPr lang="en-US" smtClean="0"/>
              <a:pPr/>
              <a:t>6/6/2018</a:t>
            </a:fld>
            <a:endParaRPr lang="en-US" dirty="0"/>
          </a:p>
        </p:txBody>
      </p:sp>
      <p:sp>
        <p:nvSpPr>
          <p:cNvPr id="4" name="Footer Placeholder 3"/>
          <p:cNvSpPr>
            <a:spLocks noGrp="1"/>
          </p:cNvSpPr>
          <p:nvPr>
            <p:ph type="ftr" sz="quarter" idx="2"/>
          </p:nvPr>
        </p:nvSpPr>
        <p:spPr>
          <a:xfrm>
            <a:off x="1" y="8817905"/>
            <a:ext cx="3026833" cy="464185"/>
          </a:xfrm>
          <a:prstGeom prst="rect">
            <a:avLst/>
          </a:prstGeom>
        </p:spPr>
        <p:txBody>
          <a:bodyPr vert="horz" lIns="92939" tIns="46469" rIns="92939" bIns="4646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2" y="8817905"/>
            <a:ext cx="3026833" cy="464185"/>
          </a:xfrm>
          <a:prstGeom prst="rect">
            <a:avLst/>
          </a:prstGeom>
        </p:spPr>
        <p:txBody>
          <a:bodyPr vert="horz" lIns="92939" tIns="46469" rIns="92939" bIns="46469" rtlCol="0" anchor="b"/>
          <a:lstStyle>
            <a:lvl1pPr algn="r">
              <a:defRPr sz="1200"/>
            </a:lvl1pPr>
          </a:lstStyle>
          <a:p>
            <a:fld id="{36536AD2-69EE-4D0F-A6F7-1C385A73107F}" type="slidenum">
              <a:rPr lang="en-US" smtClean="0"/>
              <a:pPr/>
              <a:t>‹#›</a:t>
            </a:fld>
            <a:endParaRPr lang="en-US" dirty="0"/>
          </a:p>
        </p:txBody>
      </p:sp>
    </p:spTree>
    <p:extLst>
      <p:ext uri="{BB962C8B-B14F-4D97-AF65-F5344CB8AC3E}">
        <p14:creationId xmlns:p14="http://schemas.microsoft.com/office/powerpoint/2010/main" val="2801995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39" tIns="46469" rIns="92939" bIns="46469" rtlCol="0"/>
          <a:lstStyle>
            <a:lvl1pPr algn="l">
              <a:defRPr sz="1200"/>
            </a:lvl1pPr>
          </a:lstStyle>
          <a:p>
            <a:endParaRPr lang="en-US" dirty="0"/>
          </a:p>
        </p:txBody>
      </p:sp>
      <p:sp>
        <p:nvSpPr>
          <p:cNvPr id="3" name="Date Placeholder 2"/>
          <p:cNvSpPr>
            <a:spLocks noGrp="1"/>
          </p:cNvSpPr>
          <p:nvPr>
            <p:ph type="dt" idx="1"/>
          </p:nvPr>
        </p:nvSpPr>
        <p:spPr>
          <a:xfrm>
            <a:off x="3956552" y="0"/>
            <a:ext cx="3026833" cy="464185"/>
          </a:xfrm>
          <a:prstGeom prst="rect">
            <a:avLst/>
          </a:prstGeom>
        </p:spPr>
        <p:txBody>
          <a:bodyPr vert="horz" lIns="92939" tIns="46469" rIns="92939" bIns="46469" rtlCol="0"/>
          <a:lstStyle>
            <a:lvl1pPr algn="r">
              <a:defRPr sz="1200"/>
            </a:lvl1pPr>
          </a:lstStyle>
          <a:p>
            <a:fld id="{34FE3965-DF63-4A42-A743-70EC339EA468}" type="datetimeFigureOut">
              <a:rPr lang="en-US" smtClean="0"/>
              <a:pPr/>
              <a:t>6/6/2018</a:t>
            </a:fld>
            <a:endParaRPr lang="en-US" dirty="0"/>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939" tIns="46469" rIns="92939" bIns="4646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39" tIns="46469" rIns="92939" bIns="464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5"/>
            <a:ext cx="3026833" cy="464185"/>
          </a:xfrm>
          <a:prstGeom prst="rect">
            <a:avLst/>
          </a:prstGeom>
        </p:spPr>
        <p:txBody>
          <a:bodyPr vert="horz" lIns="92939" tIns="46469" rIns="92939" bIns="4646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2" y="8817905"/>
            <a:ext cx="3026833" cy="464185"/>
          </a:xfrm>
          <a:prstGeom prst="rect">
            <a:avLst/>
          </a:prstGeom>
        </p:spPr>
        <p:txBody>
          <a:bodyPr vert="horz" lIns="92939" tIns="46469" rIns="92939" bIns="46469" rtlCol="0" anchor="b"/>
          <a:lstStyle>
            <a:lvl1pPr algn="r">
              <a:defRPr sz="1200"/>
            </a:lvl1pPr>
          </a:lstStyle>
          <a:p>
            <a:fld id="{1C89FC46-669B-479C-BC37-0C547075B54D}" type="slidenum">
              <a:rPr lang="en-US" smtClean="0"/>
              <a:pPr/>
              <a:t>‹#›</a:t>
            </a:fld>
            <a:endParaRPr lang="en-US" dirty="0"/>
          </a:p>
        </p:txBody>
      </p:sp>
    </p:spTree>
    <p:extLst>
      <p:ext uri="{BB962C8B-B14F-4D97-AF65-F5344CB8AC3E}">
        <p14:creationId xmlns:p14="http://schemas.microsoft.com/office/powerpoint/2010/main" val="361759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243227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10</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4095097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 travel features and routes are used synonymously.</a:t>
            </a:r>
            <a:r>
              <a:rPr lang="en-US" baseline="0" dirty="0" smtClean="0"/>
              <a:t>  Both terms are a general catch all to capture the entire route network.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11</a:t>
            </a:fld>
            <a:endParaRPr lang="en-US" dirty="0"/>
          </a:p>
        </p:txBody>
      </p:sp>
    </p:spTree>
    <p:extLst>
      <p:ext uri="{BB962C8B-B14F-4D97-AF65-F5344CB8AC3E}">
        <p14:creationId xmlns:p14="http://schemas.microsoft.com/office/powerpoint/2010/main" val="345647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Terminology is one of the most important things we can clarify when talking inside</a:t>
            </a:r>
            <a:r>
              <a:rPr lang="en-US" baseline="0" dirty="0" smtClean="0"/>
              <a:t> and outside of the agency.  Often people think that our terminology is the same as the USFS, or the state or county. Knowing what is and is not an OHV has direct implications on what designations and decisions the BLM makes to manage OHVs.  Often times, unnecessary or needlessly harmful decisions are made in land use plans which hamper the ability to effectively manage OHVs or other modes of travel.</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12</a:t>
            </a:fld>
            <a:endParaRPr lang="en-US" dirty="0"/>
          </a:p>
        </p:txBody>
      </p:sp>
    </p:spTree>
    <p:extLst>
      <p:ext uri="{BB962C8B-B14F-4D97-AF65-F5344CB8AC3E}">
        <p14:creationId xmlns:p14="http://schemas.microsoft.com/office/powerpoint/2010/main" val="3949975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a:t>
            </a:r>
            <a:r>
              <a:rPr lang="en-US" baseline="0" dirty="0" smtClean="0"/>
              <a:t> Video and discuss the definition.</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14</a:t>
            </a:fld>
            <a:endParaRPr lang="en-US" dirty="0"/>
          </a:p>
        </p:txBody>
      </p:sp>
    </p:spTree>
    <p:extLst>
      <p:ext uri="{BB962C8B-B14F-4D97-AF65-F5344CB8AC3E}">
        <p14:creationId xmlns:p14="http://schemas.microsoft.com/office/powerpoint/2010/main" val="186251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Modes of travel that are not considered</a:t>
            </a:r>
            <a:r>
              <a:rPr lang="en-US" baseline="0" dirty="0" smtClean="0"/>
              <a:t> OHV’s.  Modes focused around having a certain kind of experience on public lands.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15</a:t>
            </a:fld>
            <a:endParaRPr lang="en-US" dirty="0"/>
          </a:p>
        </p:txBody>
      </p:sp>
    </p:spTree>
    <p:extLst>
      <p:ext uri="{BB962C8B-B14F-4D97-AF65-F5344CB8AC3E}">
        <p14:creationId xmlns:p14="http://schemas.microsoft.com/office/powerpoint/2010/main" val="3708792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Modes focused around access.  BLM’s </a:t>
            </a:r>
            <a:r>
              <a:rPr lang="en-US" dirty="0" smtClean="0"/>
              <a:t>mission is multiple use and sustained yield.</a:t>
            </a:r>
            <a:r>
              <a:rPr lang="en-US" baseline="0" dirty="0" smtClean="0"/>
              <a:t> </a:t>
            </a:r>
            <a:r>
              <a:rPr lang="en-US" dirty="0" smtClean="0"/>
              <a:t>Our transportation</a:t>
            </a:r>
            <a:r>
              <a:rPr lang="en-US" baseline="0" dirty="0" smtClean="0"/>
              <a:t> Systems should reflect this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16</a:t>
            </a:fld>
            <a:endParaRPr lang="en-US" dirty="0"/>
          </a:p>
        </p:txBody>
      </p:sp>
    </p:spTree>
    <p:extLst>
      <p:ext uri="{BB962C8B-B14F-4D97-AF65-F5344CB8AC3E}">
        <p14:creationId xmlns:p14="http://schemas.microsoft.com/office/powerpoint/2010/main" val="402491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smtClean="0"/>
              <a:t>Understanding what each is helps will</a:t>
            </a:r>
            <a:r>
              <a:rPr lang="en-US" b="0" u="none" baseline="0" dirty="0" smtClean="0"/>
              <a:t> help understand how the three whys of TTM work together in your decision making process.</a:t>
            </a:r>
          </a:p>
          <a:p>
            <a:endParaRPr lang="en-US" b="1" u="sng" dirty="0" smtClean="0"/>
          </a:p>
          <a:p>
            <a:r>
              <a:rPr lang="en-US" b="1" u="sng" dirty="0" smtClean="0"/>
              <a:t>Travel Network </a:t>
            </a:r>
            <a:r>
              <a:rPr lang="en-US" dirty="0" smtClean="0"/>
              <a:t>The routes occurring on public lands or within easements granted to the BLM that are recognized, designated, decided upon, or otherwise authorized for use through the planning process or other TTM decisions. These may or may not be part of the transportation system and may or may not be administered by the BLM. </a:t>
            </a:r>
          </a:p>
          <a:p>
            <a:endParaRPr lang="en-US" b="0" u="none" dirty="0" smtClean="0"/>
          </a:p>
          <a:p>
            <a:r>
              <a:rPr lang="en-US" b="1" u="sng" dirty="0" smtClean="0"/>
              <a:t>Transportation System </a:t>
            </a:r>
            <a:r>
              <a:rPr lang="en-US" dirty="0" smtClean="0"/>
              <a:t>The sum of the BLM’s inventory of transportation linear features that have been classified as roads, primitive roads, or trails and are formally recognized and approved as assets, and entered into FAMS.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18</a:t>
            </a:fld>
            <a:endParaRPr lang="en-US" dirty="0"/>
          </a:p>
        </p:txBody>
      </p:sp>
    </p:spTree>
    <p:extLst>
      <p:ext uri="{BB962C8B-B14F-4D97-AF65-F5344CB8AC3E}">
        <p14:creationId xmlns:p14="http://schemas.microsoft.com/office/powerpoint/2010/main" val="373941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illustration which</a:t>
            </a:r>
            <a:r>
              <a:rPr lang="en-US" baseline="0" dirty="0" smtClean="0"/>
              <a:t> outlines the kinds of BLM TTM decisions being made during Land use planning as well as Implementation level planning decisions. It also outlines how to plan for and enforce Non-Motorized decisions.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19</a:t>
            </a:fld>
            <a:endParaRPr lang="en-US" dirty="0"/>
          </a:p>
        </p:txBody>
      </p:sp>
    </p:spTree>
    <p:extLst>
      <p:ext uri="{BB962C8B-B14F-4D97-AF65-F5344CB8AC3E}">
        <p14:creationId xmlns:p14="http://schemas.microsoft.com/office/powerpoint/2010/main" val="119442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goal of the “what” is TTM; is to really understand what TTM does for the planning and implementation of all resource decisions. Providing for Access, Connectivity and experience in an active management style will improve the ability to manage all resources more effectively.</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20</a:t>
            </a:fld>
            <a:endParaRPr lang="en-US" dirty="0"/>
          </a:p>
        </p:txBody>
      </p:sp>
    </p:spTree>
    <p:extLst>
      <p:ext uri="{BB962C8B-B14F-4D97-AF65-F5344CB8AC3E}">
        <p14:creationId xmlns:p14="http://schemas.microsoft.com/office/powerpoint/2010/main" val="3287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21</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158435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Leads can utilize this training to help with the following:</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understand “Why” we do TTM</a:t>
            </a:r>
            <a:r>
              <a:rPr lang="en-US" baseline="0" dirty="0" smtClean="0"/>
              <a:t> and “what” TTM is; Lets now discuss “How” we do TTM.  We will discuss the fundamentals of the TTM planning process to help you understand the flexibility and beneficial nature of doing TTM at a manageable planning scale for all resources.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22</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TTM is Multimodal and comprehensive because</a:t>
            </a:r>
            <a:r>
              <a:rPr lang="en-US" baseline="0" dirty="0" smtClean="0"/>
              <a:t> TTM should provide for transportation needs of all resource programs and </a:t>
            </a:r>
            <a:r>
              <a:rPr lang="en-US" dirty="0" smtClean="0"/>
              <a:t>assist in meeting the transportation needs of each resource program the Bureau manages</a:t>
            </a:r>
            <a:r>
              <a:rPr lang="en-US" baseline="0" dirty="0" smtClean="0"/>
              <a:t> on behalf of the American people.</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23</a:t>
            </a:fld>
            <a:endParaRPr lang="en-US" dirty="0"/>
          </a:p>
        </p:txBody>
      </p:sp>
    </p:spTree>
    <p:extLst>
      <p:ext uri="{BB962C8B-B14F-4D97-AF65-F5344CB8AC3E}">
        <p14:creationId xmlns:p14="http://schemas.microsoft.com/office/powerpoint/2010/main" val="316783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TTM is to benefit all resource programs, then</a:t>
            </a:r>
            <a:r>
              <a:rPr lang="en-US" baseline="0" dirty="0" smtClean="0"/>
              <a:t> all resource programs need to be involved.</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24</a:t>
            </a:fld>
            <a:endParaRPr lang="en-US" dirty="0"/>
          </a:p>
        </p:txBody>
      </p:sp>
    </p:spTree>
    <p:extLst>
      <p:ext uri="{BB962C8B-B14F-4D97-AF65-F5344CB8AC3E}">
        <p14:creationId xmlns:p14="http://schemas.microsoft.com/office/powerpoint/2010/main" val="1106634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Managing for identified</a:t>
            </a:r>
            <a:r>
              <a:rPr lang="en-US" baseline="0" dirty="0" smtClean="0"/>
              <a:t> goals and objectives is a critical component of doing TTM.</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25</a:t>
            </a:fld>
            <a:endParaRPr lang="en-US" dirty="0"/>
          </a:p>
        </p:txBody>
      </p:sp>
    </p:spTree>
    <p:extLst>
      <p:ext uri="{BB962C8B-B14F-4D97-AF65-F5344CB8AC3E}">
        <p14:creationId xmlns:p14="http://schemas.microsoft.com/office/powerpoint/2010/main" val="3587344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and often is the key to being effective in TTM.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26</a:t>
            </a:fld>
            <a:endParaRPr lang="en-US" dirty="0"/>
          </a:p>
        </p:txBody>
      </p:sp>
    </p:spTree>
    <p:extLst>
      <p:ext uri="{BB962C8B-B14F-4D97-AF65-F5344CB8AC3E}">
        <p14:creationId xmlns:p14="http://schemas.microsoft.com/office/powerpoint/2010/main" val="237590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first part of the video from a public meeting in Moab Utah.</a:t>
            </a:r>
            <a:r>
              <a:rPr lang="en-US" baseline="0" dirty="0" smtClean="0"/>
              <a:t>  The video has many examples where the group can discuss regarding how to approach public outreach efforts.  Discuss the video and see: 1.What went wrong? 2. What could be improved?  3. What should be learned before we get in that position?</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27</a:t>
            </a:fld>
            <a:endParaRPr lang="en-US" dirty="0"/>
          </a:p>
        </p:txBody>
      </p:sp>
    </p:spTree>
    <p:extLst>
      <p:ext uri="{BB962C8B-B14F-4D97-AF65-F5344CB8AC3E}">
        <p14:creationId xmlns:p14="http://schemas.microsoft.com/office/powerpoint/2010/main" val="1817209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Moving into the beginnings of TTM is helped along greatly by understanding the Pre-Planning process</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Having leadership trained/familiar with</a:t>
            </a:r>
            <a:r>
              <a:rPr lang="en-US" b="1" baseline="0" dirty="0" smtClean="0"/>
              <a:t> Preplanning is critical to provide direction, focus resources and manage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This is where a simple communications plan would help determine some of the following things:</a:t>
            </a:r>
          </a:p>
          <a:p>
            <a:endParaRPr lang="en-US" baseline="0" dirty="0" smtClean="0"/>
          </a:p>
          <a:p>
            <a:pPr marL="0" indent="0">
              <a:buFont typeface="Arial" panose="020B0604020202020204" pitchFamily="34" charset="0"/>
              <a:buNone/>
            </a:pPr>
            <a:r>
              <a:rPr lang="en-US" baseline="0" dirty="0" smtClean="0"/>
              <a:t>Data:</a:t>
            </a:r>
          </a:p>
          <a:p>
            <a:pPr marL="171450" indent="-171450">
              <a:buFont typeface="Arial" panose="020B0604020202020204" pitchFamily="34" charset="0"/>
              <a:buChar char="•"/>
            </a:pPr>
            <a:r>
              <a:rPr lang="en-US" baseline="0" dirty="0" smtClean="0"/>
              <a:t>What data exists?</a:t>
            </a:r>
          </a:p>
          <a:p>
            <a:pPr marL="171450" indent="-171450">
              <a:buFont typeface="Arial" panose="020B0604020202020204" pitchFamily="34" charset="0"/>
              <a:buChar char="•"/>
            </a:pPr>
            <a:r>
              <a:rPr lang="en-US" baseline="0" dirty="0" smtClean="0"/>
              <a:t>Is the data that exists good enough to be credible to the public?</a:t>
            </a:r>
          </a:p>
          <a:p>
            <a:pPr marL="171450" indent="-171450">
              <a:buFont typeface="Arial" panose="020B0604020202020204" pitchFamily="34" charset="0"/>
              <a:buChar char="•"/>
            </a:pPr>
            <a:r>
              <a:rPr lang="en-US" baseline="0" dirty="0" smtClean="0"/>
              <a:t>What kinds of data do we need to collect?</a:t>
            </a:r>
          </a:p>
          <a:p>
            <a:pPr marL="171450" indent="-171450">
              <a:buFont typeface="Arial" panose="020B0604020202020204" pitchFamily="34" charset="0"/>
              <a:buChar char="•"/>
            </a:pPr>
            <a:r>
              <a:rPr lang="en-US" baseline="0" dirty="0" smtClean="0"/>
              <a:t>What kind of data will we accept? What kind of data parameters will we communicate to the public to get compatible data?</a:t>
            </a:r>
          </a:p>
          <a:p>
            <a:endParaRPr lang="en-US" baseline="0" dirty="0" smtClean="0"/>
          </a:p>
          <a:p>
            <a:pPr marL="0" indent="0">
              <a:buFont typeface="Arial" panose="020B0604020202020204" pitchFamily="34" charset="0"/>
              <a:buNone/>
            </a:pPr>
            <a:r>
              <a:rPr lang="en-US" baseline="0" dirty="0" smtClean="0"/>
              <a:t>Issue Identification:</a:t>
            </a:r>
          </a:p>
          <a:p>
            <a:pPr marL="171450" indent="-171450">
              <a:buFont typeface="Arial" panose="020B0604020202020204" pitchFamily="34" charset="0"/>
              <a:buChar char="•"/>
            </a:pPr>
            <a:r>
              <a:rPr lang="en-US" baseline="0" dirty="0" smtClean="0"/>
              <a:t>What kinds of resource concerns are you going to have to address and anticipate challenges from?</a:t>
            </a:r>
          </a:p>
          <a:p>
            <a:pPr marL="171450" indent="-171450">
              <a:buFont typeface="Arial" panose="020B0604020202020204" pitchFamily="34" charset="0"/>
              <a:buChar char="•"/>
            </a:pPr>
            <a:r>
              <a:rPr lang="en-US" baseline="0" dirty="0" smtClean="0"/>
              <a:t>Who needs to be involved early on in the process? Cooperating agencies, interested parties, etc. </a:t>
            </a:r>
          </a:p>
          <a:p>
            <a:pPr marL="171450" indent="-171450">
              <a:buFont typeface="Arial" panose="020B0604020202020204" pitchFamily="34" charset="0"/>
              <a:buChar char="•"/>
            </a:pPr>
            <a:r>
              <a:rPr lang="en-US" baseline="0" dirty="0" smtClean="0"/>
              <a:t>At what time do we reach out for information regarding data, Inventory and Issue identification?</a:t>
            </a:r>
          </a:p>
          <a:p>
            <a:endParaRPr lang="en-US" baseline="0" dirty="0" smtClean="0"/>
          </a:p>
          <a:p>
            <a:r>
              <a:rPr lang="en-US" baseline="0" dirty="0" smtClean="0"/>
              <a:t>Documentation:</a:t>
            </a:r>
          </a:p>
          <a:p>
            <a:pPr marL="171450" indent="-171450">
              <a:buFont typeface="Arial" panose="020B0604020202020204" pitchFamily="34" charset="0"/>
              <a:buChar char="•"/>
            </a:pPr>
            <a:r>
              <a:rPr lang="en-US" baseline="0" dirty="0" smtClean="0"/>
              <a:t>Who will be documenting these efforts and to what standard?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Documenting how you approached pre-planning will not only produce a better product, it will help address any challenges you may get to any phase of the TTM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Public outreach tools role in outreach as well as data collection and issue identification. What do you want the tool to do?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Planning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Establish this internally via direction in the Handbook, followed by determining what kind of information would we ask the public for that would help us establish planning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Keeping courts out of this process by doing this well the first time will reduce headaches and reduced flexibility with decision making later.</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C89FC46-669B-479C-BC37-0C547075B54D}" type="slidenum">
              <a:rPr lang="en-US" smtClean="0"/>
              <a:pPr/>
              <a:t>28</a:t>
            </a:fld>
            <a:endParaRPr lang="en-US" dirty="0"/>
          </a:p>
        </p:txBody>
      </p:sp>
    </p:spTree>
    <p:extLst>
      <p:ext uri="{BB962C8B-B14F-4D97-AF65-F5344CB8AC3E}">
        <p14:creationId xmlns:p14="http://schemas.microsoft.com/office/powerpoint/2010/main" val="1407014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data do we have that we need to consider?</a:t>
            </a:r>
          </a:p>
          <a:p>
            <a:endParaRPr lang="en-US" dirty="0" smtClean="0"/>
          </a:p>
          <a:p>
            <a:r>
              <a:rPr lang="en-US" dirty="0" smtClean="0"/>
              <a:t>What are we overlooking?</a:t>
            </a:r>
          </a:p>
          <a:p>
            <a:endParaRPr lang="en-US" dirty="0" smtClean="0"/>
          </a:p>
          <a:p>
            <a:r>
              <a:rPr lang="en-US" dirty="0" smtClean="0"/>
              <a:t>Some of the</a:t>
            </a:r>
            <a:r>
              <a:rPr lang="en-US" baseline="0" dirty="0" smtClean="0"/>
              <a:t> program data that warrant consideration is sometimes a new thing for your field office. Be patient and help them understand why it is important to do something they may have not done before.</a:t>
            </a:r>
          </a:p>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29</a:t>
            </a:fld>
            <a:endParaRPr lang="en-US" dirty="0"/>
          </a:p>
        </p:txBody>
      </p:sp>
    </p:spTree>
    <p:extLst>
      <p:ext uri="{BB962C8B-B14F-4D97-AF65-F5344CB8AC3E}">
        <p14:creationId xmlns:p14="http://schemas.microsoft.com/office/powerpoint/2010/main" val="110778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Bureau, we have learned a lot regarding what is good data and what is not good data.   Assessing this</a:t>
            </a:r>
            <a:r>
              <a:rPr lang="en-US" baseline="0" dirty="0" smtClean="0"/>
              <a:t> early on is important to know if you need help collecting or verifying this data.   Currently, most of this inventory is being done via contractors.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30</a:t>
            </a:fld>
            <a:endParaRPr lang="en-US" dirty="0"/>
          </a:p>
        </p:txBody>
      </p:sp>
    </p:spTree>
    <p:extLst>
      <p:ext uri="{BB962C8B-B14F-4D97-AF65-F5344CB8AC3E}">
        <p14:creationId xmlns:p14="http://schemas.microsoft.com/office/powerpoint/2010/main" val="2919146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to consider:</a:t>
            </a:r>
          </a:p>
          <a:p>
            <a:r>
              <a:rPr lang="en-US" dirty="0" smtClean="0"/>
              <a:t>Do you have</a:t>
            </a:r>
            <a:r>
              <a:rPr lang="en-US" baseline="0" dirty="0" smtClean="0"/>
              <a:t> the expertise and the capacity to produce a product that is consistently inventoried and verified?</a:t>
            </a:r>
          </a:p>
          <a:p>
            <a:r>
              <a:rPr lang="en-US" baseline="0" dirty="0" smtClean="0"/>
              <a:t>What are the pros and cons of contracting this work vs. doing this in house?</a:t>
            </a:r>
          </a:p>
          <a:p>
            <a:endParaRPr lang="en-US" baseline="0" dirty="0" smtClean="0"/>
          </a:p>
          <a:p>
            <a:r>
              <a:rPr lang="en-US" baseline="0" dirty="0" smtClean="0"/>
              <a:t>Verification of the data by the Bureau before using that data is necessary.</a:t>
            </a:r>
          </a:p>
          <a:p>
            <a:endParaRPr lang="en-US" baseline="0" dirty="0" smtClean="0"/>
          </a:p>
          <a:p>
            <a:r>
              <a:rPr lang="en-US" baseline="0" dirty="0" smtClean="0"/>
              <a:t>Are there other kinds of data that we need to collect? Cultural etc.</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31</a:t>
            </a:fld>
            <a:endParaRPr lang="en-US" dirty="0"/>
          </a:p>
        </p:txBody>
      </p:sp>
    </p:spTree>
    <p:extLst>
      <p:ext uri="{BB962C8B-B14F-4D97-AF65-F5344CB8AC3E}">
        <p14:creationId xmlns:p14="http://schemas.microsoft.com/office/powerpoint/2010/main" val="58364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3107562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Imagery in your planning area: How good is it?</a:t>
            </a:r>
            <a:r>
              <a:rPr lang="en-US" baseline="0" dirty="0" smtClean="0"/>
              <a:t> How new is it? </a:t>
            </a:r>
          </a:p>
          <a:p>
            <a:endParaRPr lang="en-US" baseline="0" dirty="0" smtClean="0"/>
          </a:p>
          <a:p>
            <a:r>
              <a:rPr lang="en-US" baseline="0" dirty="0" smtClean="0"/>
              <a:t>Verification of the data by the Bureau before using that data is necessary.</a:t>
            </a:r>
          </a:p>
        </p:txBody>
      </p:sp>
      <p:sp>
        <p:nvSpPr>
          <p:cNvPr id="4" name="Slide Number Placeholder 3"/>
          <p:cNvSpPr>
            <a:spLocks noGrp="1"/>
          </p:cNvSpPr>
          <p:nvPr>
            <p:ph type="sldNum" sz="quarter" idx="10"/>
          </p:nvPr>
        </p:nvSpPr>
        <p:spPr/>
        <p:txBody>
          <a:bodyPr/>
          <a:lstStyle/>
          <a:p>
            <a:fld id="{1C89FC46-669B-479C-BC37-0C547075B54D}" type="slidenum">
              <a:rPr lang="en-US" smtClean="0"/>
              <a:pPr/>
              <a:t>32</a:t>
            </a:fld>
            <a:endParaRPr lang="en-US" dirty="0"/>
          </a:p>
        </p:txBody>
      </p:sp>
    </p:spTree>
    <p:extLst>
      <p:ext uri="{BB962C8B-B14F-4D97-AF65-F5344CB8AC3E}">
        <p14:creationId xmlns:p14="http://schemas.microsoft.com/office/powerpoint/2010/main" val="459654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kind of data will you accept?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Options: </a:t>
            </a:r>
            <a:r>
              <a:rPr lang="en-US" baseline="0" dirty="0" err="1" smtClean="0"/>
              <a:t>Strava</a:t>
            </a:r>
            <a:r>
              <a:rPr lang="en-US" baseline="0" dirty="0" smtClean="0"/>
              <a:t>, Google,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are the pro and cons to using this kind of data?</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Verification of the data by the Bureau before using that data is necessary.</a:t>
            </a:r>
          </a:p>
          <a:p>
            <a:r>
              <a:rPr lang="en-US" dirty="0" smtClean="0"/>
              <a:t>Perhaps this data is best used to indicate a need for the field to verify/focus</a:t>
            </a:r>
            <a:r>
              <a:rPr lang="en-US" baseline="0" dirty="0" smtClean="0"/>
              <a:t> inventory.</a:t>
            </a:r>
          </a:p>
          <a:p>
            <a:endParaRPr lang="en-US" baseline="0" dirty="0" smtClean="0"/>
          </a:p>
          <a:p>
            <a:r>
              <a:rPr lang="en-US" baseline="0" dirty="0" smtClean="0"/>
              <a:t>Crowd source data is collected by people on the ground who are participating in some </a:t>
            </a:r>
            <a:r>
              <a:rPr lang="en-US" baseline="0" dirty="0" err="1" smtClean="0"/>
              <a:t>ind</a:t>
            </a:r>
            <a:r>
              <a:rPr lang="en-US" baseline="0" dirty="0" smtClean="0"/>
              <a:t> of activity on public lands. That alone could be useful to consider later in the TTM process.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33</a:t>
            </a:fld>
            <a:endParaRPr lang="en-US" dirty="0"/>
          </a:p>
        </p:txBody>
      </p:sp>
    </p:spTree>
    <p:extLst>
      <p:ext uri="{BB962C8B-B14F-4D97-AF65-F5344CB8AC3E}">
        <p14:creationId xmlns:p14="http://schemas.microsoft.com/office/powerpoint/2010/main" val="2999105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method of storage, national</a:t>
            </a:r>
            <a:r>
              <a:rPr lang="en-US" baseline="0" dirty="0" smtClean="0"/>
              <a:t> data standard, field office controlled, universally accessible – unit 7 in the larger training.</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34</a:t>
            </a:fld>
            <a:endParaRPr lang="en-US" dirty="0"/>
          </a:p>
        </p:txBody>
      </p:sp>
      <p:sp>
        <p:nvSpPr>
          <p:cNvPr id="5" name="Date Placeholder 4"/>
          <p:cNvSpPr>
            <a:spLocks noGrp="1"/>
          </p:cNvSpPr>
          <p:nvPr>
            <p:ph type="dt" idx="11"/>
          </p:nvPr>
        </p:nvSpPr>
        <p:spPr/>
        <p:txBody>
          <a:bodyPr/>
          <a:lstStyle/>
          <a:p>
            <a:fld id="{F841B85B-EB8B-4EE3-A120-5B46EEC9EE5D}" type="datetime1">
              <a:rPr lang="en-US" smtClean="0"/>
              <a:t>6/6/2018</a:t>
            </a:fld>
            <a:endParaRPr lang="en-US" dirty="0"/>
          </a:p>
        </p:txBody>
      </p:sp>
      <p:sp>
        <p:nvSpPr>
          <p:cNvPr id="7" name="Header Placeholder 6"/>
          <p:cNvSpPr>
            <a:spLocks noGrp="1"/>
          </p:cNvSpPr>
          <p:nvPr>
            <p:ph type="hdr" sz="quarter" idx="13"/>
          </p:nvPr>
        </p:nvSpPr>
        <p:spPr/>
        <p:txBody>
          <a:bodyPr/>
          <a:lstStyle/>
          <a:p>
            <a:r>
              <a:rPr lang="en-US" dirty="0" smtClean="0"/>
              <a:t>Planning for Travel and Transportation Management</a:t>
            </a:r>
            <a:endParaRPr lang="en-US" dirty="0"/>
          </a:p>
        </p:txBody>
      </p:sp>
    </p:spTree>
    <p:extLst>
      <p:ext uri="{BB962C8B-B14F-4D97-AF65-F5344CB8AC3E}">
        <p14:creationId xmlns:p14="http://schemas.microsoft.com/office/powerpoint/2010/main" val="384627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minimums</a:t>
            </a:r>
            <a:r>
              <a:rPr lang="en-US" baseline="0" dirty="0" smtClean="0"/>
              <a:t> should be baked into all data dictionaries and resulting datasets.  The purpose of the GTLF data set is to provide corporate data at the national level which helps the Bureau report and answer TTM questions form inventory through planning, through on the ground implementation/ maintenance.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35</a:t>
            </a:fld>
            <a:endParaRPr lang="en-US" dirty="0"/>
          </a:p>
        </p:txBody>
      </p:sp>
    </p:spTree>
    <p:extLst>
      <p:ext uri="{BB962C8B-B14F-4D97-AF65-F5344CB8AC3E}">
        <p14:creationId xmlns:p14="http://schemas.microsoft.com/office/powerpoint/2010/main" val="269316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36</a:t>
            </a:fld>
            <a:endParaRPr lang="en-US" dirty="0"/>
          </a:p>
        </p:txBody>
      </p:sp>
    </p:spTree>
    <p:extLst>
      <p:ext uri="{BB962C8B-B14F-4D97-AF65-F5344CB8AC3E}">
        <p14:creationId xmlns:p14="http://schemas.microsoft.com/office/powerpoint/2010/main" val="2030451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Numbers</a:t>
            </a:r>
            <a:r>
              <a:rPr lang="en-US" baseline="0" dirty="0" smtClean="0"/>
              <a:t> tell a story and can indicate trends.  </a:t>
            </a:r>
          </a:p>
          <a:p>
            <a:endParaRPr lang="en-US" baseline="0" dirty="0" smtClean="0"/>
          </a:p>
          <a:p>
            <a:r>
              <a:rPr lang="en-US" baseline="0" dirty="0" smtClean="0"/>
              <a:t>Field observation can be helped by numbers but when considering what to consider in the TTM planning process.  Stick to High Medium and Low when characterizing use for routes being evaluated and considered for designation across alternatives.</a:t>
            </a:r>
          </a:p>
        </p:txBody>
      </p:sp>
      <p:sp>
        <p:nvSpPr>
          <p:cNvPr id="4" name="Slide Number Placeholder 3"/>
          <p:cNvSpPr>
            <a:spLocks noGrp="1"/>
          </p:cNvSpPr>
          <p:nvPr>
            <p:ph type="sldNum" sz="quarter" idx="10"/>
          </p:nvPr>
        </p:nvSpPr>
        <p:spPr/>
        <p:txBody>
          <a:bodyPr/>
          <a:lstStyle/>
          <a:p>
            <a:fld id="{1C89FC46-669B-479C-BC37-0C547075B54D}" type="slidenum">
              <a:rPr lang="en-US" smtClean="0"/>
              <a:pPr/>
              <a:t>37</a:t>
            </a:fld>
            <a:endParaRPr lang="en-US" dirty="0"/>
          </a:p>
        </p:txBody>
      </p:sp>
    </p:spTree>
    <p:extLst>
      <p:ext uri="{BB962C8B-B14F-4D97-AF65-F5344CB8AC3E}">
        <p14:creationId xmlns:p14="http://schemas.microsoft.com/office/powerpoint/2010/main" val="2989655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the inventory method</a:t>
            </a:r>
            <a:r>
              <a:rPr lang="en-US" baseline="0" dirty="0" smtClean="0"/>
              <a:t> used to collect the data, verification is needed by the agency. </a:t>
            </a:r>
          </a:p>
          <a:p>
            <a:endParaRPr lang="en-US" baseline="0" dirty="0" smtClean="0"/>
          </a:p>
          <a:p>
            <a:r>
              <a:rPr lang="en-US" baseline="0" dirty="0" smtClean="0"/>
              <a:t>What does Credible mean?</a:t>
            </a:r>
          </a:p>
          <a:p>
            <a:r>
              <a:rPr lang="en-US" baseline="0" dirty="0" smtClean="0"/>
              <a:t>Is it 100% accurate or complete?</a:t>
            </a:r>
          </a:p>
          <a:p>
            <a:endParaRPr lang="en-US" baseline="0" dirty="0" smtClean="0"/>
          </a:p>
          <a:p>
            <a:r>
              <a:rPr lang="en-US" baseline="0" dirty="0" smtClean="0"/>
              <a:t>How thoroughly is it verified?</a:t>
            </a:r>
          </a:p>
          <a:p>
            <a:endParaRPr lang="en-US" baseline="0" dirty="0" smtClean="0"/>
          </a:p>
          <a:p>
            <a:r>
              <a:rPr lang="en-US" baseline="0" dirty="0" smtClean="0"/>
              <a:t>The answer is that it needs to pass the red face test with the public and those interested in the BLM’s resulting transportation system.</a:t>
            </a:r>
          </a:p>
          <a:p>
            <a:endParaRPr lang="en-US" baseline="0" dirty="0" smtClean="0"/>
          </a:p>
          <a:p>
            <a:r>
              <a:rPr lang="en-US" baseline="0" dirty="0" smtClean="0"/>
              <a:t>Think about how involved you want or need the public to be in this process. At some point the Bureau need to say “this is what we are moving forward with”.</a:t>
            </a:r>
          </a:p>
          <a:p>
            <a:endParaRPr lang="en-US" baseline="0" dirty="0" smtClean="0"/>
          </a:p>
          <a:p>
            <a:r>
              <a:rPr lang="en-US" baseline="0" dirty="0" smtClean="0"/>
              <a:t>What may work for one TMP may require additional efforts in another one. Usually associated with litigation. (Utah and California)</a:t>
            </a:r>
          </a:p>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38</a:t>
            </a:fld>
            <a:endParaRPr lang="en-US" dirty="0"/>
          </a:p>
        </p:txBody>
      </p:sp>
    </p:spTree>
    <p:extLst>
      <p:ext uri="{BB962C8B-B14F-4D97-AF65-F5344CB8AC3E}">
        <p14:creationId xmlns:p14="http://schemas.microsoft.com/office/powerpoint/2010/main" val="4189089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40</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 brief overview/ review as to the differences.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41</a:t>
            </a:fld>
            <a:endParaRPr lang="en-US" dirty="0"/>
          </a:p>
        </p:txBody>
      </p:sp>
    </p:spTree>
    <p:extLst>
      <p:ext uri="{BB962C8B-B14F-4D97-AF65-F5344CB8AC3E}">
        <p14:creationId xmlns:p14="http://schemas.microsoft.com/office/powerpoint/2010/main" val="4078688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LUP </a:t>
            </a:r>
            <a:r>
              <a:rPr lang="en-US" dirty="0" smtClean="0"/>
              <a:t>decisions set the framework for how</a:t>
            </a:r>
            <a:r>
              <a:rPr lang="en-US" baseline="0" dirty="0" smtClean="0"/>
              <a:t> implementation level decisions such as TTM will be developed to compliment the identified goals and objectives in the RMP.</a:t>
            </a:r>
          </a:p>
          <a:p>
            <a:endParaRPr lang="en-US" baseline="0" dirty="0" smtClean="0"/>
          </a:p>
          <a:p>
            <a:r>
              <a:rPr lang="en-US" baseline="0" dirty="0" smtClean="0"/>
              <a:t>OHV area designations are the Only OHV decisions you will be making in an RMP.  OHV Open, OHV Limited and OHV Closed. </a:t>
            </a:r>
          </a:p>
          <a:p>
            <a:endParaRPr lang="en-US" baseline="0" dirty="0" smtClean="0"/>
          </a:p>
          <a:p>
            <a:r>
              <a:rPr lang="en-US" baseline="0" dirty="0" smtClean="0"/>
              <a:t>Any OHV Limited specification will be made in a follow up Implementation level plan.</a:t>
            </a:r>
          </a:p>
          <a:p>
            <a:endParaRPr lang="en-US" baseline="0" dirty="0" smtClean="0"/>
          </a:p>
          <a:p>
            <a:r>
              <a:rPr lang="en-US" baseline="0" dirty="0" smtClean="0"/>
              <a:t>The only acceptable additional language for Limited areas in an RMP is to say that OHV travel in OHV Limited areas will be allowed to occur in a similar manner and degree until TMP’s are developed.</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42</a:t>
            </a:fld>
            <a:endParaRPr lang="en-US" dirty="0"/>
          </a:p>
        </p:txBody>
      </p:sp>
    </p:spTree>
    <p:extLst>
      <p:ext uri="{BB962C8B-B14F-4D97-AF65-F5344CB8AC3E}">
        <p14:creationId xmlns:p14="http://schemas.microsoft.com/office/powerpoint/2010/main" val="28838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primary reasons we</a:t>
            </a:r>
            <a:r>
              <a:rPr lang="en-US" baseline="0" dirty="0" smtClean="0"/>
              <a:t> see routes on the landscape are:</a:t>
            </a:r>
          </a:p>
          <a:p>
            <a:pPr marL="228600" indent="-228600">
              <a:buAutoNum type="arabicPeriod"/>
            </a:pPr>
            <a:r>
              <a:rPr lang="en-US" baseline="0" dirty="0" smtClean="0"/>
              <a:t>Access (getting to a specific location)</a:t>
            </a:r>
          </a:p>
          <a:p>
            <a:pPr marL="228600" indent="-228600">
              <a:buAutoNum type="arabicPeriod"/>
            </a:pPr>
            <a:r>
              <a:rPr lang="en-US" baseline="0" dirty="0" smtClean="0"/>
              <a:t>Connectivity (providing a way to get from point a to point b which considers the larger landscape. E</a:t>
            </a:r>
          </a:p>
          <a:p>
            <a:pPr marL="228600" indent="-228600">
              <a:buAutoNum type="arabicPeriod"/>
            </a:pPr>
            <a:r>
              <a:rPr lang="en-US" baseline="0" dirty="0" smtClean="0"/>
              <a:t>Experience; routes provide users a certain type of experience while going from point A to B etc.</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a:t>
            </a:fld>
            <a:endParaRPr lang="en-US" dirty="0"/>
          </a:p>
        </p:txBody>
      </p:sp>
    </p:spTree>
    <p:extLst>
      <p:ext uri="{BB962C8B-B14F-4D97-AF65-F5344CB8AC3E}">
        <p14:creationId xmlns:p14="http://schemas.microsoft.com/office/powerpoint/2010/main" val="1193913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In the longer course, we have</a:t>
            </a:r>
            <a:r>
              <a:rPr lang="en-US" baseline="0" dirty="0" smtClean="0"/>
              <a:t> the class participate in an activity where they look through Land Use Plans and extract planning goals and objectives which will in turn guide implementation level decisions.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43</a:t>
            </a:fld>
            <a:endParaRPr lang="en-US" dirty="0"/>
          </a:p>
        </p:txBody>
      </p:sp>
    </p:spTree>
    <p:extLst>
      <p:ext uri="{BB962C8B-B14F-4D97-AF65-F5344CB8AC3E}">
        <p14:creationId xmlns:p14="http://schemas.microsoft.com/office/powerpoint/2010/main" val="4025575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apples to OHV’s as defined by the BLM in the CFR regulations.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45</a:t>
            </a:fld>
            <a:endParaRPr lang="en-US" dirty="0"/>
          </a:p>
        </p:txBody>
      </p:sp>
    </p:spTree>
    <p:extLst>
      <p:ext uri="{BB962C8B-B14F-4D97-AF65-F5344CB8AC3E}">
        <p14:creationId xmlns:p14="http://schemas.microsoft.com/office/powerpoint/2010/main" val="802479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Planning for Travel and Transportation Management</a:t>
            </a:r>
            <a:endParaRPr lang="en-US" dirty="0"/>
          </a:p>
        </p:txBody>
      </p:sp>
      <p:sp>
        <p:nvSpPr>
          <p:cNvPr id="5" name="Date Placeholder 4"/>
          <p:cNvSpPr>
            <a:spLocks noGrp="1"/>
          </p:cNvSpPr>
          <p:nvPr>
            <p:ph type="dt" idx="11"/>
          </p:nvPr>
        </p:nvSpPr>
        <p:spPr/>
        <p:txBody>
          <a:bodyPr/>
          <a:lstStyle/>
          <a:p>
            <a:fld id="{8224E2A8-4523-47BD-AB92-DF05F4EFEF5B}" type="datetime1">
              <a:rPr lang="en-US" smtClean="0"/>
              <a:t>6/6/2018</a:t>
            </a:fld>
            <a:endParaRPr lang="en-US" dirty="0"/>
          </a:p>
        </p:txBody>
      </p:sp>
      <p:sp>
        <p:nvSpPr>
          <p:cNvPr id="7" name="Slide Number Placeholder 6"/>
          <p:cNvSpPr>
            <a:spLocks noGrp="1"/>
          </p:cNvSpPr>
          <p:nvPr>
            <p:ph type="sldNum" sz="quarter" idx="13"/>
          </p:nvPr>
        </p:nvSpPr>
        <p:spPr/>
        <p:txBody>
          <a:bodyPr/>
          <a:lstStyle/>
          <a:p>
            <a:fld id="{1C89FC46-669B-479C-BC37-0C547075B54D}" type="slidenum">
              <a:rPr lang="en-US" smtClean="0"/>
              <a:pPr/>
              <a:t>46</a:t>
            </a:fld>
            <a:endParaRPr lang="en-US" dirty="0"/>
          </a:p>
        </p:txBody>
      </p:sp>
    </p:spTree>
    <p:extLst>
      <p:ext uri="{BB962C8B-B14F-4D97-AF65-F5344CB8AC3E}">
        <p14:creationId xmlns:p14="http://schemas.microsoft.com/office/powerpoint/2010/main" val="3844965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subparts set the basis for determining what resources need to be considered in making OHV area and subsequent OHV implementation level decisions.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47</a:t>
            </a:fld>
            <a:endParaRPr lang="en-US" dirty="0"/>
          </a:p>
        </p:txBody>
      </p:sp>
    </p:spTree>
    <p:extLst>
      <p:ext uri="{BB962C8B-B14F-4D97-AF65-F5344CB8AC3E}">
        <p14:creationId xmlns:p14="http://schemas.microsoft.com/office/powerpoint/2010/main" val="4058695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allocations are associated</a:t>
            </a:r>
            <a:r>
              <a:rPr lang="en-US" baseline="0" dirty="0" smtClean="0"/>
              <a:t> with TMA’s</a:t>
            </a:r>
          </a:p>
          <a:p>
            <a:endParaRPr lang="en-US" baseline="0" dirty="0" smtClean="0"/>
          </a:p>
          <a:p>
            <a:r>
              <a:rPr lang="en-US" baseline="0" dirty="0" smtClean="0"/>
              <a:t>Can be changed as needed.</a:t>
            </a:r>
          </a:p>
          <a:p>
            <a:endParaRPr lang="en-US" baseline="0" dirty="0" smtClean="0"/>
          </a:p>
          <a:p>
            <a:r>
              <a:rPr lang="en-US" baseline="0" dirty="0" smtClean="0"/>
              <a:t>Merely a tool to help focus TTM efforts in a given planning area.</a:t>
            </a:r>
          </a:p>
          <a:p>
            <a:endParaRPr lang="en-US" baseline="0" dirty="0" smtClean="0"/>
          </a:p>
          <a:p>
            <a:r>
              <a:rPr lang="en-US" baseline="0" dirty="0" smtClean="0"/>
              <a:t>Examples of other resources which may influence how TMA’s are determined: Watersheds, County, SRMA, WSA, Wilderness, ACEC</a:t>
            </a:r>
            <a:r>
              <a:rPr lang="en-US" dirty="0" smtClean="0"/>
              <a:t>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49</a:t>
            </a:fld>
            <a:endParaRPr lang="en-US" dirty="0"/>
          </a:p>
        </p:txBody>
      </p:sp>
    </p:spTree>
    <p:extLst>
      <p:ext uri="{BB962C8B-B14F-4D97-AF65-F5344CB8AC3E}">
        <p14:creationId xmlns:p14="http://schemas.microsoft.com/office/powerpoint/2010/main" val="3804487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TMAs</a:t>
            </a:r>
            <a:r>
              <a:rPr lang="en-US" baseline="0" dirty="0" smtClean="0"/>
              <a:t> are tracked in the TMAP system as </a:t>
            </a:r>
            <a:r>
              <a:rPr lang="en-US" baseline="0" dirty="0" smtClean="0"/>
              <a:t>are </a:t>
            </a:r>
            <a:r>
              <a:rPr lang="en-US" baseline="0" dirty="0" smtClean="0"/>
              <a:t>OHV areas</a:t>
            </a:r>
            <a:r>
              <a:rPr lang="en-US" baseline="0" dirty="0" smtClean="0"/>
              <a:t>. Any comments here Dennis?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50</a:t>
            </a:fld>
            <a:endParaRPr lang="en-US" dirty="0"/>
          </a:p>
        </p:txBody>
      </p:sp>
    </p:spTree>
    <p:extLst>
      <p:ext uri="{BB962C8B-B14F-4D97-AF65-F5344CB8AC3E}">
        <p14:creationId xmlns:p14="http://schemas.microsoft.com/office/powerpoint/2010/main" val="3011517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52</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6/6/2018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where the magic Happens!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53</a:t>
            </a:fld>
            <a:endParaRPr lang="en-US" dirty="0"/>
          </a:p>
        </p:txBody>
      </p:sp>
    </p:spTree>
    <p:extLst>
      <p:ext uri="{BB962C8B-B14F-4D97-AF65-F5344CB8AC3E}">
        <p14:creationId xmlns:p14="http://schemas.microsoft.com/office/powerpoint/2010/main" val="3479317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a:t>
            </a:r>
            <a:r>
              <a:rPr lang="en-US" baseline="0" dirty="0" smtClean="0"/>
              <a:t> they and what do we want them to become? </a:t>
            </a:r>
          </a:p>
          <a:p>
            <a:r>
              <a:rPr lang="en-US" baseline="0" dirty="0" smtClean="0"/>
              <a:t>Terminology is key to consistent communication during these efforts.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54</a:t>
            </a:fld>
            <a:endParaRPr lang="en-US" dirty="0"/>
          </a:p>
        </p:txBody>
      </p:sp>
    </p:spTree>
    <p:extLst>
      <p:ext uri="{BB962C8B-B14F-4D97-AF65-F5344CB8AC3E}">
        <p14:creationId xmlns:p14="http://schemas.microsoft.com/office/powerpoint/2010/main" val="2850273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a:t>
            </a:r>
            <a:r>
              <a:rPr lang="en-US" baseline="0" dirty="0" smtClean="0"/>
              <a:t> for Road is: </a:t>
            </a:r>
            <a:r>
              <a:rPr lang="en-US" dirty="0" smtClean="0"/>
              <a:t>Maintained for regular</a:t>
            </a:r>
            <a:r>
              <a:rPr lang="en-US" baseline="0" dirty="0" smtClean="0"/>
              <a:t> and continued use.</a:t>
            </a:r>
          </a:p>
          <a:p>
            <a:endParaRPr lang="en-US" baseline="0" dirty="0" smtClean="0"/>
          </a:p>
          <a:p>
            <a:r>
              <a:rPr lang="en-US" baseline="0" dirty="0" smtClean="0"/>
              <a:t>Roads have different classes and determining those classes will be part of the process.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55</a:t>
            </a:fld>
            <a:endParaRPr lang="en-US" dirty="0"/>
          </a:p>
        </p:txBody>
      </p:sp>
    </p:spTree>
    <p:extLst>
      <p:ext uri="{BB962C8B-B14F-4D97-AF65-F5344CB8AC3E}">
        <p14:creationId xmlns:p14="http://schemas.microsoft.com/office/powerpoint/2010/main" val="354103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Transportation</a:t>
            </a:r>
            <a:r>
              <a:rPr lang="en-US" baseline="0" dirty="0" smtClean="0"/>
              <a:t> systems address the transportation needs to meet the BLM’s multiple use mission. Route networks are a combination of linear features created in response to the publics needs to access public lands.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a:t>
            </a:fld>
            <a:endParaRPr lang="en-US" dirty="0"/>
          </a:p>
        </p:txBody>
      </p:sp>
    </p:spTree>
    <p:extLst>
      <p:ext uri="{BB962C8B-B14F-4D97-AF65-F5344CB8AC3E}">
        <p14:creationId xmlns:p14="http://schemas.microsoft.com/office/powerpoint/2010/main" val="2929015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Primitive roads have different</a:t>
            </a:r>
            <a:r>
              <a:rPr lang="en-US" baseline="0" dirty="0" smtClean="0"/>
              <a:t> types that should be described for each route during TTM efforts.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56</a:t>
            </a:fld>
            <a:endParaRPr lang="en-US" dirty="0"/>
          </a:p>
        </p:txBody>
      </p:sp>
    </p:spTree>
    <p:extLst>
      <p:ext uri="{BB962C8B-B14F-4D97-AF65-F5344CB8AC3E}">
        <p14:creationId xmlns:p14="http://schemas.microsoft.com/office/powerpoint/2010/main" val="3467118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Trails</a:t>
            </a:r>
            <a:r>
              <a:rPr lang="en-US" baseline="0" dirty="0" smtClean="0"/>
              <a:t> may look a certain way but think about how you would designate “said” linear feature in a TMP.   For example, would it be a trail or a primitive road?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57</a:t>
            </a:fld>
            <a:endParaRPr lang="en-US" dirty="0"/>
          </a:p>
        </p:txBody>
      </p:sp>
    </p:spTree>
    <p:extLst>
      <p:ext uri="{BB962C8B-B14F-4D97-AF65-F5344CB8AC3E}">
        <p14:creationId xmlns:p14="http://schemas.microsoft.com/office/powerpoint/2010/main" val="400049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58</a:t>
            </a:fld>
            <a:endParaRPr lang="en-US" dirty="0"/>
          </a:p>
        </p:txBody>
      </p:sp>
    </p:spTree>
    <p:extLst>
      <p:ext uri="{BB962C8B-B14F-4D97-AF65-F5344CB8AC3E}">
        <p14:creationId xmlns:p14="http://schemas.microsoft.com/office/powerpoint/2010/main" val="546275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term reserved for routes</a:t>
            </a:r>
            <a:r>
              <a:rPr lang="en-US" baseline="0" dirty="0" smtClean="0"/>
              <a:t> that do not meet the wilderness road definition but which exist on lands the BLM has made a decision to manage for their wilderness character.</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59</a:t>
            </a:fld>
            <a:endParaRPr lang="en-US" dirty="0"/>
          </a:p>
        </p:txBody>
      </p:sp>
    </p:spTree>
    <p:extLst>
      <p:ext uri="{BB962C8B-B14F-4D97-AF65-F5344CB8AC3E}">
        <p14:creationId xmlns:p14="http://schemas.microsoft.com/office/powerpoint/2010/main" val="4166351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Utah example of a linear disturbance. Note: this</a:t>
            </a:r>
            <a:r>
              <a:rPr lang="en-US" baseline="0" dirty="0" smtClean="0"/>
              <a:t> route was still being driven; as people would just go around the fence. Vegetation screening and removing the poles produced a result that allowed the route to no longer be driven.</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60</a:t>
            </a:fld>
            <a:endParaRPr lang="en-US" dirty="0"/>
          </a:p>
        </p:txBody>
      </p:sp>
    </p:spTree>
    <p:extLst>
      <p:ext uri="{BB962C8B-B14F-4D97-AF65-F5344CB8AC3E}">
        <p14:creationId xmlns:p14="http://schemas.microsoft.com/office/powerpoint/2010/main" val="15841467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with Pre</a:t>
            </a:r>
            <a:r>
              <a:rPr lang="en-US" baseline="0" dirty="0" smtClean="0"/>
              <a:t> Planning, it is important that we document this process.  Doing so will answer later question and increase defensibility.</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62</a:t>
            </a:fld>
            <a:endParaRPr lang="en-US" dirty="0"/>
          </a:p>
        </p:txBody>
      </p:sp>
    </p:spTree>
    <p:extLst>
      <p:ext uri="{BB962C8B-B14F-4D97-AF65-F5344CB8AC3E}">
        <p14:creationId xmlns:p14="http://schemas.microsoft.com/office/powerpoint/2010/main" val="1439348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here we look at the Designation criteria.</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63</a:t>
            </a:fld>
            <a:endParaRPr lang="en-US" dirty="0"/>
          </a:p>
        </p:txBody>
      </p:sp>
    </p:spTree>
    <p:extLst>
      <p:ext uri="{BB962C8B-B14F-4D97-AF65-F5344CB8AC3E}">
        <p14:creationId xmlns:p14="http://schemas.microsoft.com/office/powerpoint/2010/main" val="3337144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Minimize does not mean eliminate, nor does it mean to reduce to the smallest possible extent,</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64</a:t>
            </a:fld>
            <a:endParaRPr lang="en-US" dirty="0"/>
          </a:p>
        </p:txBody>
      </p:sp>
    </p:spTree>
    <p:extLst>
      <p:ext uri="{BB962C8B-B14F-4D97-AF65-F5344CB8AC3E}">
        <p14:creationId xmlns:p14="http://schemas.microsoft.com/office/powerpoint/2010/main" val="167246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brief example of how </a:t>
            </a:r>
            <a:r>
              <a:rPr lang="en-US" dirty="0" smtClean="0"/>
              <a:t>evaluation </a:t>
            </a:r>
            <a:r>
              <a:rPr lang="en-US" dirty="0" smtClean="0"/>
              <a:t>criteria is formulated. Specific</a:t>
            </a:r>
            <a:r>
              <a:rPr lang="en-US" baseline="0" dirty="0" smtClean="0"/>
              <a:t> to </a:t>
            </a:r>
            <a:r>
              <a:rPr lang="en-US" baseline="0" dirty="0" err="1" smtClean="0"/>
              <a:t>Cutural</a:t>
            </a:r>
            <a:r>
              <a:rPr lang="en-US" baseline="0" dirty="0" smtClean="0"/>
              <a:t> resources.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66</a:t>
            </a:fld>
            <a:endParaRPr lang="en-US" dirty="0"/>
          </a:p>
        </p:txBody>
      </p:sp>
    </p:spTree>
    <p:extLst>
      <p:ext uri="{BB962C8B-B14F-4D97-AF65-F5344CB8AC3E}">
        <p14:creationId xmlns:p14="http://schemas.microsoft.com/office/powerpoint/2010/main" val="3371615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Species X example of development of route valuation criteria.</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67</a:t>
            </a:fld>
            <a:endParaRPr lang="en-US" dirty="0"/>
          </a:p>
        </p:txBody>
      </p:sp>
    </p:spTree>
    <p:extLst>
      <p:ext uri="{BB962C8B-B14F-4D97-AF65-F5344CB8AC3E}">
        <p14:creationId xmlns:p14="http://schemas.microsoft.com/office/powerpoint/2010/main" val="3749385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BLM manages routes either actively or passively for</a:t>
            </a:r>
            <a:r>
              <a:rPr lang="en-US" baseline="0" dirty="0" smtClean="0"/>
              <a:t> the following reasons.  It is important to get across to the audience that just because the BLM may not have designated route networks does not mean they are not managed. The problem comes when we expect that the existing route network meets the BLM multiple use management mandate to provide for the access, connectivity and experience needs in a way which helps with the accomplishment of the local resource goals, objectives.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a:t>
            </a:fld>
            <a:endParaRPr lang="en-US" dirty="0"/>
          </a:p>
        </p:txBody>
      </p:sp>
    </p:spTree>
    <p:extLst>
      <p:ext uri="{BB962C8B-B14F-4D97-AF65-F5344CB8AC3E}">
        <p14:creationId xmlns:p14="http://schemas.microsoft.com/office/powerpoint/2010/main" val="999882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with the Designation Criteria in the CFRs and Larger evaluation criteria extracted</a:t>
            </a:r>
            <a:r>
              <a:rPr lang="en-US" baseline="0" dirty="0" smtClean="0"/>
              <a:t> from the LUP, public input, issue identification etc.; the resulting decisions reflect a more thoughtful process.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68</a:t>
            </a:fld>
            <a:endParaRPr lang="en-US" dirty="0"/>
          </a:p>
        </p:txBody>
      </p:sp>
    </p:spTree>
    <p:extLst>
      <p:ext uri="{BB962C8B-B14F-4D97-AF65-F5344CB8AC3E}">
        <p14:creationId xmlns:p14="http://schemas.microsoft.com/office/powerpoint/2010/main" val="1016925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something that field</a:t>
            </a:r>
            <a:r>
              <a:rPr lang="en-US" baseline="0" dirty="0" smtClean="0"/>
              <a:t> offices are needing to consider more and more as we plan in a more comprehensive manner. </a:t>
            </a:r>
          </a:p>
          <a:p>
            <a:endParaRPr lang="en-US" baseline="0" dirty="0" smtClean="0"/>
          </a:p>
          <a:p>
            <a:r>
              <a:rPr lang="en-US" baseline="0" dirty="0" smtClean="0"/>
              <a:t>There is even still some confusion that supplementary rules need to be </a:t>
            </a:r>
            <a:r>
              <a:rPr lang="en-US" baseline="0" dirty="0" smtClean="0"/>
              <a:t>developed </a:t>
            </a:r>
            <a:r>
              <a:rPr lang="en-US" baseline="0" dirty="0" smtClean="0"/>
              <a:t>to enforce OHV decisions in a TMP.  This is not true. No supplementary rules are need to enforce OHV decisions because it is already covered under the penalties section of the 8340 </a:t>
            </a:r>
            <a:r>
              <a:rPr lang="en-US" baseline="0" dirty="0" err="1" smtClean="0"/>
              <a:t>regs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72</a:t>
            </a:fld>
            <a:endParaRPr lang="en-US" dirty="0"/>
          </a:p>
        </p:txBody>
      </p:sp>
    </p:spTree>
    <p:extLst>
      <p:ext uri="{BB962C8B-B14F-4D97-AF65-F5344CB8AC3E}">
        <p14:creationId xmlns:p14="http://schemas.microsoft.com/office/powerpoint/2010/main" val="239221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the type of authorization being</a:t>
            </a:r>
            <a:r>
              <a:rPr lang="en-US" baseline="0" dirty="0" smtClean="0"/>
              <a:t> made is important to determine what kind of regulations need to be followed for related TTM decisions. TTM decisions </a:t>
            </a:r>
            <a:r>
              <a:rPr lang="en-US" baseline="0" dirty="0" smtClean="0"/>
              <a:t>should </a:t>
            </a:r>
            <a:r>
              <a:rPr lang="en-US" baseline="0" dirty="0" smtClean="0"/>
              <a:t>compliment the goals and objectives in place for the management of said area.</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73</a:t>
            </a:fld>
            <a:endParaRPr lang="en-US" dirty="0"/>
          </a:p>
        </p:txBody>
      </p:sp>
    </p:spTree>
    <p:extLst>
      <p:ext uri="{BB962C8B-B14F-4D97-AF65-F5344CB8AC3E}">
        <p14:creationId xmlns:p14="http://schemas.microsoft.com/office/powerpoint/2010/main" val="25471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the Manual MS1626 for guidance on how to deal with this Statute during TTM efforts.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74</a:t>
            </a:fld>
            <a:endParaRPr lang="en-US" dirty="0"/>
          </a:p>
        </p:txBody>
      </p:sp>
    </p:spTree>
    <p:extLst>
      <p:ext uri="{BB962C8B-B14F-4D97-AF65-F5344CB8AC3E}">
        <p14:creationId xmlns:p14="http://schemas.microsoft.com/office/powerpoint/2010/main" val="2012676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because it is allowed (exempt from OHV regulations) doesn’t mean it s always a good idea.  Peter got his foot stuck on the pedal trying to drive from the right side of the vehicle.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75</a:t>
            </a:fld>
            <a:endParaRPr lang="en-US" dirty="0"/>
          </a:p>
        </p:txBody>
      </p:sp>
    </p:spTree>
    <p:extLst>
      <p:ext uri="{BB962C8B-B14F-4D97-AF65-F5344CB8AC3E}">
        <p14:creationId xmlns:p14="http://schemas.microsoft.com/office/powerpoint/2010/main" val="31867207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a:t>
            </a:r>
            <a:r>
              <a:rPr lang="en-US" baseline="0" dirty="0" smtClean="0"/>
              <a:t> the classroom would begin to develop a range of designations for individual routes across alternatives using route evaluation forms. We would discuss the data compiled for each route </a:t>
            </a:r>
            <a:r>
              <a:rPr lang="en-US" baseline="0" dirty="0" err="1" smtClean="0"/>
              <a:t>Route</a:t>
            </a:r>
            <a:r>
              <a:rPr lang="en-US" baseline="0" dirty="0" smtClean="0"/>
              <a:t> Purpose, resource presence, apply evaluation criteria to produce a range of alternatives.</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76</a:t>
            </a:fld>
            <a:endParaRPr lang="en-US" dirty="0"/>
          </a:p>
        </p:txBody>
      </p:sp>
    </p:spTree>
    <p:extLst>
      <p:ext uri="{BB962C8B-B14F-4D97-AF65-F5344CB8AC3E}">
        <p14:creationId xmlns:p14="http://schemas.microsoft.com/office/powerpoint/2010/main" val="20924067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make sure you Document the process</a:t>
            </a:r>
            <a:r>
              <a:rPr lang="en-US" baseline="0" dirty="0" smtClean="0"/>
              <a:t> in enough detail to be defensible.</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78</a:t>
            </a:fld>
            <a:endParaRPr lang="en-US" dirty="0"/>
          </a:p>
        </p:txBody>
      </p:sp>
    </p:spTree>
    <p:extLst>
      <p:ext uri="{BB962C8B-B14F-4D97-AF65-F5344CB8AC3E}">
        <p14:creationId xmlns:p14="http://schemas.microsoft.com/office/powerpoint/2010/main" val="4033298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note: negative declarations must be used.</a:t>
            </a:r>
            <a:r>
              <a:rPr lang="en-US" baseline="0" dirty="0" smtClean="0"/>
              <a:t>  It has been determined by the courts that if the resource</a:t>
            </a:r>
            <a:r>
              <a:rPr lang="en-US" baseline="0" dirty="0" smtClean="0"/>
              <a:t>, or </a:t>
            </a:r>
            <a:r>
              <a:rPr lang="en-US" baseline="0" dirty="0" smtClean="0"/>
              <a:t>lack of a resource is not documented, the court will assume it was not considered properly.</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79</a:t>
            </a:fld>
            <a:endParaRPr lang="en-US" dirty="0"/>
          </a:p>
        </p:txBody>
      </p:sp>
    </p:spTree>
    <p:extLst>
      <p:ext uri="{BB962C8B-B14F-4D97-AF65-F5344CB8AC3E}">
        <p14:creationId xmlns:p14="http://schemas.microsoft.com/office/powerpoint/2010/main" val="42027293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way to evaluate routes and</a:t>
            </a:r>
            <a:r>
              <a:rPr lang="en-US" baseline="0" dirty="0" smtClean="0"/>
              <a:t> </a:t>
            </a:r>
            <a:r>
              <a:rPr lang="en-US" dirty="0" smtClean="0"/>
              <a:t>develop a range of alternatives.  This is also a great</a:t>
            </a:r>
            <a:r>
              <a:rPr lang="en-US" baseline="0" dirty="0" smtClean="0"/>
              <a:t> way to </a:t>
            </a:r>
            <a:r>
              <a:rPr lang="en-US" dirty="0" smtClean="0"/>
              <a:t>document</a:t>
            </a:r>
            <a:r>
              <a:rPr lang="en-US" baseline="0" dirty="0" smtClean="0"/>
              <a:t> the process. Be advised that if a contractor is used; be clear in your statement of work that enough information is supplied in the admin record to answer questions when challenged without needing to continually rely on the contractor for information.</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80</a:t>
            </a:fld>
            <a:endParaRPr lang="en-US" dirty="0"/>
          </a:p>
        </p:txBody>
      </p:sp>
    </p:spTree>
    <p:extLst>
      <p:ext uri="{BB962C8B-B14F-4D97-AF65-F5344CB8AC3E}">
        <p14:creationId xmlns:p14="http://schemas.microsoft.com/office/powerpoint/2010/main" val="3639911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 of the BLM</a:t>
            </a:r>
            <a:r>
              <a:rPr lang="en-US" baseline="0" dirty="0" smtClean="0"/>
              <a:t> Solicitors; the following is some advice that was provided at a training in Utah.</a:t>
            </a:r>
          </a:p>
          <a:p>
            <a:endParaRPr lang="en-US" baseline="0" dirty="0" smtClean="0"/>
          </a:p>
          <a:p>
            <a:r>
              <a:rPr lang="en-US" baseline="0" dirty="0" smtClean="0"/>
              <a:t>Remember that it has been proven by the courts that unless it is documented, it never happened.</a:t>
            </a:r>
          </a:p>
          <a:p>
            <a:endParaRPr lang="en-US" baseline="0" dirty="0" smtClean="0"/>
          </a:p>
          <a:p>
            <a:r>
              <a:rPr lang="en-US" baseline="0" dirty="0" smtClean="0"/>
              <a:t>I suggest that you share this portion of the training with every field office doing TTM efforts.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81</a:t>
            </a:fld>
            <a:endParaRPr lang="en-US" dirty="0"/>
          </a:p>
        </p:txBody>
      </p:sp>
    </p:spTree>
    <p:extLst>
      <p:ext uri="{BB962C8B-B14F-4D97-AF65-F5344CB8AC3E}">
        <p14:creationId xmlns:p14="http://schemas.microsoft.com/office/powerpoint/2010/main" val="116498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history of why the BLM manages travel and transportation networks and systems is</a:t>
            </a:r>
            <a:r>
              <a:rPr lang="en-US" baseline="0" dirty="0" smtClean="0"/>
              <a:t> one that is longstanding, but only recently received clarification to encourage consistency and defensibility.</a:t>
            </a:r>
            <a:r>
              <a:rPr lang="en-US" dirty="0" smtClean="0"/>
              <a:t> The</a:t>
            </a:r>
            <a:r>
              <a:rPr lang="en-US" baseline="0" dirty="0" smtClean="0"/>
              <a:t> BLM has been given direction since the 1970’s. The early executive orders were issued largely in response to concerns related to unregulated travel in the California desert(Nixon and Carter).  Those executive orders were codified into what we know as the Bureaus OHV regulations in 43 CFR part 8340. In the decades following; interpretation of how to apply the OHV regulations were done largely in via Internal Memorandums and NEPA Handbooks until 2010 and 2012 with the issuance of the Bureaus first TTM Manual and Handbook. Revision to the Manual cam in 2016 and revision to the Handbook is underway.</a:t>
            </a:r>
          </a:p>
          <a:p>
            <a:r>
              <a:rPr lang="en-US" baseline="0" dirty="0" err="1" smtClean="0"/>
              <a:t>Exective</a:t>
            </a:r>
            <a:r>
              <a:rPr lang="en-US" baseline="0" dirty="0" smtClean="0"/>
              <a:t> orders issued by Nixon and Carter.</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7</a:t>
            </a:fld>
            <a:endParaRPr lang="en-US" dirty="0"/>
          </a:p>
        </p:txBody>
      </p:sp>
    </p:spTree>
    <p:extLst>
      <p:ext uri="{BB962C8B-B14F-4D97-AF65-F5344CB8AC3E}">
        <p14:creationId xmlns:p14="http://schemas.microsoft.com/office/powerpoint/2010/main" val="20526082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85</a:t>
            </a:fld>
            <a:endParaRPr lang="en-US" dirty="0"/>
          </a:p>
        </p:txBody>
      </p:sp>
    </p:spTree>
    <p:extLst>
      <p:ext uri="{BB962C8B-B14F-4D97-AF65-F5344CB8AC3E}">
        <p14:creationId xmlns:p14="http://schemas.microsoft.com/office/powerpoint/2010/main" val="11236717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be a component of the TMP.</a:t>
            </a:r>
            <a:r>
              <a:rPr lang="en-US" baseline="0" dirty="0" smtClean="0"/>
              <a:t>  Consider the following</a:t>
            </a:r>
          </a:p>
          <a:p>
            <a:endParaRPr lang="en-US" baseline="0" dirty="0" smtClean="0"/>
          </a:p>
          <a:p>
            <a:r>
              <a:rPr lang="en-US" baseline="0" dirty="0" smtClean="0"/>
              <a:t>Who will be doing the monitoring? </a:t>
            </a:r>
          </a:p>
          <a:p>
            <a:endParaRPr lang="en-US" baseline="0" dirty="0" smtClean="0"/>
          </a:p>
          <a:p>
            <a:r>
              <a:rPr lang="en-US" baseline="0" dirty="0" smtClean="0"/>
              <a:t>Consider using other examples around the bureau such as the monitoring app developed in Utah.</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89</a:t>
            </a:fld>
            <a:endParaRPr lang="en-US" dirty="0"/>
          </a:p>
        </p:txBody>
      </p:sp>
    </p:spTree>
    <p:extLst>
      <p:ext uri="{BB962C8B-B14F-4D97-AF65-F5344CB8AC3E}">
        <p14:creationId xmlns:p14="http://schemas.microsoft.com/office/powerpoint/2010/main" val="2590912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component of a TMP</a:t>
            </a:r>
          </a:p>
          <a:p>
            <a:endParaRPr lang="en-US" dirty="0" smtClean="0"/>
          </a:p>
          <a:p>
            <a:r>
              <a:rPr lang="en-US" dirty="0" smtClean="0"/>
              <a:t>Describe LE’s role in enforcing and implementing the TMP. </a:t>
            </a:r>
          </a:p>
          <a:p>
            <a:endParaRPr lang="en-US" dirty="0" smtClean="0"/>
          </a:p>
          <a:p>
            <a:r>
              <a:rPr lang="en-US" dirty="0" smtClean="0"/>
              <a:t>Make sure it is clear what regulations apply to a specified TTM decision.</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90</a:t>
            </a:fld>
            <a:endParaRPr lang="en-US" dirty="0"/>
          </a:p>
        </p:txBody>
      </p:sp>
    </p:spTree>
    <p:extLst>
      <p:ext uri="{BB962C8B-B14F-4D97-AF65-F5344CB8AC3E}">
        <p14:creationId xmlns:p14="http://schemas.microsoft.com/office/powerpoint/2010/main" val="1675229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component of the TMP. </a:t>
            </a:r>
          </a:p>
          <a:p>
            <a:endParaRPr lang="en-US" dirty="0" smtClean="0"/>
          </a:p>
          <a:p>
            <a:r>
              <a:rPr lang="en-US" dirty="0" smtClean="0"/>
              <a:t>Outline what components</a:t>
            </a:r>
            <a:r>
              <a:rPr lang="en-US" baseline="0" dirty="0" smtClean="0"/>
              <a:t> of this should be done by the agency vs. what can be done by partners.</a:t>
            </a:r>
          </a:p>
          <a:p>
            <a:endParaRPr lang="en-US" baseline="0" dirty="0" smtClean="0"/>
          </a:p>
          <a:p>
            <a:r>
              <a:rPr lang="en-US" baseline="0" dirty="0" smtClean="0"/>
              <a:t>Describe a tool box of sorts that help match the appropriate tool to the appropriate decommissioning and restoration situation.</a:t>
            </a:r>
          </a:p>
          <a:p>
            <a:endParaRPr lang="en-US" baseline="0" dirty="0" smtClean="0"/>
          </a:p>
          <a:p>
            <a:r>
              <a:rPr lang="en-US" baseline="0" dirty="0" smtClean="0"/>
              <a:t>Describe how you will seek to support and fund these efforts.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91</a:t>
            </a:fld>
            <a:endParaRPr lang="en-US" dirty="0"/>
          </a:p>
        </p:txBody>
      </p:sp>
    </p:spTree>
    <p:extLst>
      <p:ext uri="{BB962C8B-B14F-4D97-AF65-F5344CB8AC3E}">
        <p14:creationId xmlns:p14="http://schemas.microsoft.com/office/powerpoint/2010/main" val="42848374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important</a:t>
            </a:r>
            <a:r>
              <a:rPr lang="en-US" baseline="0" dirty="0" smtClean="0"/>
              <a:t> </a:t>
            </a:r>
            <a:r>
              <a:rPr lang="en-US" dirty="0" smtClean="0"/>
              <a:t>Component of a</a:t>
            </a:r>
            <a:r>
              <a:rPr lang="en-US" baseline="0" dirty="0" smtClean="0"/>
              <a:t> TMP</a:t>
            </a:r>
          </a:p>
          <a:p>
            <a:endParaRPr lang="en-US" baseline="0" dirty="0" smtClean="0"/>
          </a:p>
          <a:p>
            <a:r>
              <a:rPr lang="en-US" dirty="0" smtClean="0"/>
              <a:t>Balance signing with monitoring</a:t>
            </a:r>
            <a:r>
              <a:rPr lang="en-US" baseline="0" dirty="0" smtClean="0"/>
              <a:t> and rehabilitation and enforcement techniques to ensure the public understands where they can and cannot go.</a:t>
            </a:r>
          </a:p>
          <a:p>
            <a:endParaRPr lang="en-US" baseline="0" dirty="0" smtClean="0"/>
          </a:p>
          <a:p>
            <a:r>
              <a:rPr lang="en-US" baseline="0" dirty="0" smtClean="0"/>
              <a:t>People consume this information in several ways. Consider multiple platforms for communication. Paper, kiosks, Georeferenced maps, partner and commercial maps. </a:t>
            </a:r>
          </a:p>
          <a:p>
            <a:endParaRPr lang="en-US" baseline="0" dirty="0" smtClean="0"/>
          </a:p>
          <a:p>
            <a:r>
              <a:rPr lang="en-US" baseline="0" dirty="0" smtClean="0"/>
              <a:t>Avoid a sea of signs or a situation where people get lost or confused.</a:t>
            </a:r>
          </a:p>
          <a:p>
            <a:endParaRPr lang="en-US" baseline="0" dirty="0" smtClean="0"/>
          </a:p>
          <a:p>
            <a:r>
              <a:rPr lang="en-US" baseline="0" dirty="0" smtClean="0"/>
              <a:t>Describe how the sign plan will be implemented over time. 1</a:t>
            </a:r>
            <a:r>
              <a:rPr lang="en-US" baseline="30000" dirty="0" smtClean="0"/>
              <a:t>st</a:t>
            </a:r>
            <a:r>
              <a:rPr lang="en-US" baseline="0" dirty="0" smtClean="0"/>
              <a:t> couple generations of signs will disappear quickly.</a:t>
            </a:r>
          </a:p>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92</a:t>
            </a:fld>
            <a:endParaRPr lang="en-US" dirty="0"/>
          </a:p>
        </p:txBody>
      </p:sp>
    </p:spTree>
    <p:extLst>
      <p:ext uri="{BB962C8B-B14F-4D97-AF65-F5344CB8AC3E}">
        <p14:creationId xmlns:p14="http://schemas.microsoft.com/office/powerpoint/2010/main" val="33137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2009, the General Accountability office issued a report of the land management agencies to make recommendations as to how the agencies can better plan for and manage TTM. Much of the progress we have made in recent years towards improving how the Bureau plans for TTM are a direct result of this report.  Reference: USFS decided to push the approach of accomplishing TTM on the forests by a certain date. BLM to more of a grass roots approach towards designating systems of routes. </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8</a:t>
            </a:fld>
            <a:endParaRPr lang="en-US" dirty="0"/>
          </a:p>
        </p:txBody>
      </p:sp>
    </p:spTree>
    <p:extLst>
      <p:ext uri="{BB962C8B-B14F-4D97-AF65-F5344CB8AC3E}">
        <p14:creationId xmlns:p14="http://schemas.microsoft.com/office/powerpoint/2010/main" val="54629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often, this kind of route</a:t>
            </a:r>
            <a:r>
              <a:rPr lang="en-US" baseline="0" dirty="0" smtClean="0"/>
              <a:t> network can be seen in areas which provide an opportunity the public is seeking, but may not have a designated travel plan. Often referred to as a spaghetti bowl.</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9</a:t>
            </a:fld>
            <a:endParaRPr lang="en-US" dirty="0"/>
          </a:p>
        </p:txBody>
      </p:sp>
    </p:spTree>
    <p:extLst>
      <p:ext uri="{BB962C8B-B14F-4D97-AF65-F5344CB8AC3E}">
        <p14:creationId xmlns:p14="http://schemas.microsoft.com/office/powerpoint/2010/main" val="129311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115B892-A286-4B53-9DA4-A31794DFB90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Unit One – Course Overview</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115B892-A286-4B53-9DA4-A31794DFB90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smtClean="0"/>
              <a:t>Unit One – Course Overview</a:t>
            </a:r>
            <a:endParaRPr lang="en-US" dirty="0"/>
          </a:p>
        </p:txBody>
      </p:sp>
      <p:sp>
        <p:nvSpPr>
          <p:cNvPr id="9" name="Slide Number Placeholder 8"/>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Unit One – Course Overview</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Unit One – Course Overview</a:t>
            </a:r>
            <a:endParaRPr lang="en-US" dirty="0"/>
          </a:p>
        </p:txBody>
      </p:sp>
      <p:sp>
        <p:nvSpPr>
          <p:cNvPr id="4" name="Slide Number Placeholder 3"/>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Unit One – Course Overview</a:t>
            </a:r>
            <a:endParaRPr lang="en-US" dirty="0"/>
          </a:p>
        </p:txBody>
      </p:sp>
      <p:sp>
        <p:nvSpPr>
          <p:cNvPr id="7" name="Slide Number Placeholder 6"/>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Unit One – Course Overview</a:t>
            </a:r>
            <a:endParaRPr lang="en-US" dirty="0"/>
          </a:p>
        </p:txBody>
      </p:sp>
      <p:sp>
        <p:nvSpPr>
          <p:cNvPr id="7" name="Slide Number Placeholder 6"/>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600200"/>
            <a:ext cx="8153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81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480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Unit One – Course Overview</a:t>
            </a:r>
            <a:endParaRPr lang="en-US" dirty="0"/>
          </a:p>
        </p:txBody>
      </p:sp>
      <p:sp>
        <p:nvSpPr>
          <p:cNvPr id="6" name="Slide Number Placeholder 5"/>
          <p:cNvSpPr>
            <a:spLocks noGrp="1"/>
          </p:cNvSpPr>
          <p:nvPr>
            <p:ph type="sldNum" sz="quarter" idx="4"/>
          </p:nvPr>
        </p:nvSpPr>
        <p:spPr>
          <a:xfrm>
            <a:off x="6400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A4A47-F51A-4A7A-A95F-A6FBF2AE8946}" type="slidenum">
              <a:rPr lang="en-US" smtClean="0"/>
              <a:pPr/>
              <a:t>‹#›</a:t>
            </a:fld>
            <a:fld id="{A90C5904-8B31-4BDA-9A4E-D356DDF79C0C}" type="slidenum">
              <a:rPr lang="en-US" smtClean="0"/>
              <a:pPr/>
              <a:t>‹#›</a:t>
            </a:fld>
            <a:fld id="{1115B892-A286-4B53-9DA4-A31794DFB90D}" type="slidenum">
              <a:rPr lang="en-US" smtClean="0"/>
              <a:pPr/>
              <a:t>‹#›</a:t>
            </a:fld>
            <a:endParaRPr lang="en-US" dirty="0"/>
          </a:p>
        </p:txBody>
      </p:sp>
      <p:sp>
        <p:nvSpPr>
          <p:cNvPr id="7" name="Rectangle 6"/>
          <p:cNvSpPr/>
          <p:nvPr/>
        </p:nvSpPr>
        <p:spPr>
          <a:xfrm>
            <a:off x="8915400" y="0"/>
            <a:ext cx="228600"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endParaRPr lang="en-US" dirty="0"/>
          </a:p>
        </p:txBody>
      </p:sp>
      <p:sp>
        <p:nvSpPr>
          <p:cNvPr id="8" name="Rectangle 7"/>
          <p:cNvSpPr/>
          <p:nvPr/>
        </p:nvSpPr>
        <p:spPr>
          <a:xfrm>
            <a:off x="8686800" y="0"/>
            <a:ext cx="2286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BKFO_Logos\blm_logo_transparen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82000" y="152400"/>
            <a:ext cx="669925" cy="586184"/>
          </a:xfrm>
          <a:prstGeom prst="rect">
            <a:avLst/>
          </a:prstGeom>
          <a:noFill/>
        </p:spPr>
      </p:pic>
      <p:sp>
        <p:nvSpPr>
          <p:cNvPr id="2" name="Title Placeholder 1"/>
          <p:cNvSpPr>
            <a:spLocks noGrp="1"/>
          </p:cNvSpPr>
          <p:nvPr>
            <p:ph type="title"/>
          </p:nvPr>
        </p:nvSpPr>
        <p:spPr>
          <a:xfrm>
            <a:off x="381000" y="76200"/>
            <a:ext cx="8153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 name="Rectangle 9"/>
          <p:cNvSpPr/>
          <p:nvPr/>
        </p:nvSpPr>
        <p:spPr>
          <a:xfrm rot="16200000">
            <a:off x="5756215" y="3640722"/>
            <a:ext cx="6095999" cy="338554"/>
          </a:xfrm>
          <a:prstGeom prst="rect">
            <a:avLst/>
          </a:prstGeom>
          <a:noFill/>
        </p:spPr>
        <p:txBody>
          <a:bodyPr wrap="square" lIns="91440" tIns="45720" rIns="91440" bIns="45720">
            <a:spAutoFit/>
          </a:bodyPr>
          <a:lstStyle/>
          <a:p>
            <a:pPr algn="l"/>
            <a:r>
              <a:rPr lang="en-US" sz="1600" b="0" cap="none" spc="0" baseline="0" dirty="0" smtClean="0">
                <a:ln w="3175">
                  <a:solidFill>
                    <a:schemeClr val="bg1">
                      <a:lumMod val="95000"/>
                    </a:schemeClr>
                  </a:solidFill>
                  <a:prstDash val="solid"/>
                </a:ln>
                <a:solidFill>
                  <a:schemeClr val="bg1"/>
                </a:solidFill>
                <a:effectLst/>
              </a:rPr>
              <a:t>Bureau of Land Management</a:t>
            </a:r>
            <a:endParaRPr lang="en-US" sz="1600" b="0" cap="none" spc="0" dirty="0">
              <a:ln w="3175">
                <a:solidFill>
                  <a:schemeClr val="bg1">
                    <a:lumMod val="95000"/>
                  </a:schemeClr>
                </a:solidFill>
                <a:prstDash val="solid"/>
              </a:ln>
              <a:solidFill>
                <a:schemeClr val="bg1"/>
              </a:solidFill>
              <a:effectLst/>
            </a:endParaRPr>
          </a:p>
        </p:txBody>
      </p:sp>
      <p:sp>
        <p:nvSpPr>
          <p:cNvPr id="11" name="Rectangle 10"/>
          <p:cNvSpPr/>
          <p:nvPr/>
        </p:nvSpPr>
        <p:spPr>
          <a:xfrm rot="16200000">
            <a:off x="5660205" y="3335923"/>
            <a:ext cx="6705600" cy="338554"/>
          </a:xfrm>
          <a:prstGeom prst="rect">
            <a:avLst/>
          </a:prstGeom>
          <a:noFill/>
        </p:spPr>
        <p:txBody>
          <a:bodyPr wrap="square" lIns="91440" tIns="45720" rIns="91440" bIns="45720">
            <a:spAutoFit/>
          </a:bodyPr>
          <a:lstStyle/>
          <a:p>
            <a:pPr algn="l"/>
            <a:r>
              <a:rPr lang="en-US" sz="1600" b="1" cap="none" spc="50" baseline="0" dirty="0" smtClean="0">
                <a:ln w="19050">
                  <a:solidFill>
                    <a:schemeClr val="bg1">
                      <a:lumMod val="95000"/>
                      <a:alpha val="6500"/>
                    </a:schemeClr>
                  </a:solidFill>
                  <a:prstDash val="solid"/>
                </a:ln>
                <a:solidFill>
                  <a:schemeClr val="tx1"/>
                </a:solidFill>
                <a:effectLst/>
              </a:rPr>
              <a:t>Travel &amp; Transportation Management</a:t>
            </a:r>
            <a:endParaRPr lang="en-US" sz="1600" b="1" cap="none" spc="50" dirty="0">
              <a:ln w="19050">
                <a:solidFill>
                  <a:schemeClr val="bg1">
                    <a:lumMod val="95000"/>
                    <a:alpha val="6500"/>
                  </a:schemeClr>
                </a:solidFill>
                <a:prstDash val="solid"/>
              </a:ln>
              <a:solidFill>
                <a:schemeClr val="tx1"/>
              </a:solidFill>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BLM_OHV_training_FINAL.mp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blm.gov/photos/netpub/server.np?preview=12185&amp;site=BLM&amp;catalog=catalog" TargetMode="External"/><Relationship Id="rId7" Type="http://schemas.openxmlformats.org/officeDocument/2006/relationships/hyperlink" Target="http://www.blm.gov/photos/netpub/server.np?preview=2141&amp;site=BLM&amp;catalog=catalog" TargetMode="External"/><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hyperlink" Target="http://www.blm.gov/photos/netpub/server.np?preview=14493&amp;site=BLM&amp;catalog=catalog" TargetMode="External"/><Relationship Id="rId10" Type="http://schemas.openxmlformats.org/officeDocument/2006/relationships/image" Target="../media/image8.jpeg"/><Relationship Id="rId4" Type="http://schemas.openxmlformats.org/officeDocument/2006/relationships/image" Target="../media/image4.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60.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United_States_Congres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cite_note-1"/><Relationship Id="rId4" Type="http://schemas.openxmlformats.org/officeDocument/2006/relationships/hyperlink" Target="http://en.wikipedia.org/wiki/Federal_Land_Policy_and_Management_Ac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Basics</a:t>
            </a:r>
          </a:p>
          <a:p>
            <a:r>
              <a:rPr lang="en-US" b="1" dirty="0" smtClean="0">
                <a:solidFill>
                  <a:schemeClr val="tx1"/>
                </a:solidFill>
              </a:rPr>
              <a:t>Why, What &amp; How?</a:t>
            </a:r>
          </a:p>
          <a:p>
            <a:endParaRPr lang="en-US" dirty="0"/>
          </a:p>
        </p:txBody>
      </p:sp>
    </p:spTree>
    <p:extLst>
      <p:ext uri="{BB962C8B-B14F-4D97-AF65-F5344CB8AC3E}">
        <p14:creationId xmlns:p14="http://schemas.microsoft.com/office/powerpoint/2010/main" val="3238243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Basics</a:t>
            </a:r>
          </a:p>
          <a:p>
            <a:r>
              <a:rPr lang="en-US" b="1" dirty="0" smtClean="0">
                <a:solidFill>
                  <a:schemeClr val="tx1"/>
                </a:solidFill>
              </a:rPr>
              <a:t>What?</a:t>
            </a:r>
          </a:p>
          <a:p>
            <a:endParaRPr lang="en-US" dirty="0"/>
          </a:p>
        </p:txBody>
      </p:sp>
    </p:spTree>
    <p:extLst>
      <p:ext uri="{BB962C8B-B14F-4D97-AF65-F5344CB8AC3E}">
        <p14:creationId xmlns:p14="http://schemas.microsoft.com/office/powerpoint/2010/main" val="42415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 - “Routes”</a:t>
            </a:r>
            <a:endParaRPr lang="en-US" dirty="0"/>
          </a:p>
        </p:txBody>
      </p:sp>
      <p:pic>
        <p:nvPicPr>
          <p:cNvPr id="1026" name="Picture 2" descr="http://upload.wikimedia.org/wikipedia/commons/0/0f/Dirt_road_towards_the_east_and_Ashnil_Aruba_Lodge_in_Tsavo_East_National_Park,_Keny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219199"/>
            <a:ext cx="2819400" cy="259080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data:image/jpeg;base64,/9j/4AAQSkZJRgABAQAAAQABAAD/2wCEAAkGBxQTEhQUExQWFRUWGB0YFxgYGB8cHBoYGh0eHhwbGhkZHyggGx8mHBgfITEhJSkrLi4uHB8zODMsNygtLisBCgoKDg0OGxAQGywmICQsLC8sLCwsLCwsLSwsLCwsLywsLCwsLywsLCwsLCwsLCwsLCwsLC8sLCwsLCwsLCwsLP/AABEIAM8A9AMBIgACEQEDEQH/xAAbAAABBQEBAAAAAAAAAAAAAAAFAQIDBAYAB//EAD4QAAIBAgQDBgQEBQIGAwEAAAECEQMhAAQSMQVBUQYTImFxgTKRofAUQrHRI2LB4fEHUhUzQ3KCkhYksmP/xAAZAQADAQEBAAAAAAAAAAAAAAABAgMABAX/xAAwEQACAgIBAgQFAwQDAQAAAAAAAQIRAyESMUEEIlFhEzJxgaGRwdEFQrHhUvDxI//aAAwDAQACEQMRAD8A9M7zHF8dGOYTjuOYb3mO7zHFMNK4xiQVsL3uK5GG41GLgrYcKmKDNhO9xqDYSFTCd5geK+KWb7QUachnkjkLn9h74FIFh9amH94AJNvXHnXFO2bt4aI0D/cbt7DYfXAKtnKrnxuzc/ExPyE4RtDKz0jP9rsvSJEtUP8AIAR8yQD7YoUO2dBzDK9P1AP/AOST9MYETjjW8gTheVB4npT9oMvyqg+gM/LfEI7QZc/9Qj1Vv2x5utRjMD3xOKzRBM/pgvIbgbHjXaYKNNAhmO7xYDync4xteszkksSTuxO+Iy3vhQpO+Jym2MopCHywi0NifliRbbDDwp98TbGFA9MdJxItPzw0nCmHqcJJ64a2HBr41GGs+Ia1MiStx+mJmQxufX+2HrSO+3t/TBMUabn1xMQZg2tP3yxMQFNhGI4kzgmGaByHzwyqLQNunLDwvrjik4BimaeOxZZDywmMY9Xaphhr4oVc6AJJAHUmBgPnu01JbKdbcgNvn+049E5jSHNYYc4MYKvx+s3ML5C+IMxxOq8DvNIHTn/fC2g0z0Bs+OuIn4mo5j5487FZyfjc+9sJUctcknzP9MBzSDwZsuIdpkSw8bdBt7nGezfG61SdTFF5Ktv0uffAk1PKfvph60ybtbynEnNjqKHtmWOzN8ziMvyOFby6YiFOxwtjUSCp0GHEeeI5xIqmQTYeeFbCdJ54do6YcRzM+WHDCOQRmmN/v3wm5+4+uJKi8sKP8eeA2YRVjDFBsN/6/LD1Wb8sTinAkTHy/wAYFmG06X2MKRGJ1qW8PuThVINjMdY/fAsJHTXzwxlHLbErAA+HoB0n1H98cixPL9fS2NZiIJv5Yjp74s6Y2/v0xxH2PlgWYaxBEER9zjnblMYcaWE7sY3IBA1zjimJ1p4do6xgORiBUthdGJ0pzYXw/uBzI+f3GNZirox2J2cC1sdjWYqGoXMtqqH+bb9hiCqDvKjCVK5I3gdBbEBF+uOvk2JQpHMmcSKnM44LF+eOUk4DkGhXqD18sIQefhHTCluQEnEq01W9Qyf9o/rhGw0R006D3P74aYG+H1cwWtEDywzu/fAsIkzsMKVPpiUIcWaWTY/ucK5GK4pxtucdp+eLoy3TD1yyi5M+XLCuRiklMn98TBLQLff1xbtty8scW6Y2zFVKOHnJxc/QT+mJ+8Y2wxnJ3JwKCM5RHzthsdY+eFY+uGAjz+mNoA9mMfcDDaNUc7+uOn0+eGxjaCPbMCNj9+uGJmR+YEnHCmPL64UL5DAbQB75pTsDvv5fPHCuOhHqRhijEjUz9nC6MOaqOQj79ccKttudvs+uIxT9vX7tju7E3/xjOjErVhzw0VB7eRjDO6MbHy8Jv/bD0pH/AGtf+XB0YQ1NxE+t8ODk8gfbD2yx5BjP3ztGFTL2BKRPU8vQbYJhhYc7HHYf3bD/AKf1GOwfsYCosza2HBI2xoEyakbQeh5eow5MuBaRMdIB6QSOvTD/ABLNxACZYncYnXKMYiAPP9sF8wyrt4jsQSbe4Bw6mhvIX/2/cYDkw0D1ygUQvxHdjv7Dlhi8PHO/mcF0yTmSEEcuY+/LD+4Yn4Bv8RH+Pl5YW2GgOuVX1xJ+GA/L7wcE61EopdgqqpuxsovAvfnhUy7mBo3Ezcf0H74MVKWkK6XUHqhmIv6YVaZ9/ngoMo17r6XiPWP6YVMq8xqXyjecVlgyR6xYkcuOWk0DO4PUY7ujiyxcGoFYN3RGuWUaQRIPORy62xIcq6jxVE0iDLH4jG0L+hOJ8ZXXcp0VlIUD9nHPQPl8/ridqoAMukk2IAsTtAmOXvhUzlNWAYsWMwoUiY38zuJx0rwWZ9VRCXica9yBMm32D+pG+Fp5AmwMmfv1wRqVmImNPTF3h3FdCx3QZv8AcDf9LY6J/wBO4wtNtkYeMuVNUjP5rKCmQHGknqP1m2Fp0ENwLf2+u3LGg4jxBqy6NChTuCNRPzsMDfw+Bh/prk7m69u42TxaXyoqrTUWi3r/AE9cKFANt/UfK5xIyiYkW+/3xXzWVpkgtpkGQSQNuuOmf9NxOPluyMfFTvYiqpBB072EmTPU8sTCilpiNhBEm8Hc+t/LDjmKYH/Lotfm7EbX8JcAexxyZ+nUIRKVKkNbLqB2BU6H+Mj4p1A8jjzMng8kFckdkM0JOkzjQQkCPSwuNvnh7U1USUDWuJFptNm+/PFQ8SBuFRjq0LFixWZN4IFwL7TiGv3oJinZhfUyLJ2ggVGkX688S+G0PyXQu03S3gYzeJ+USJ/ziesaY2JVjBgiZ5bTO+BuQzT1/wCHOiotiCshR0gECDFr3jywWp0FUKtSoC52JAmegUMY9cJLQyK+rlIFxcnl9+uIqlVC0awYF1G4nlbBCpkVYElibGCVUQb+8ewwMyGTcFe9ASQZQRrBEaQSV6A/SMKnY3EfWDAWZFAEWBLR033wtRGIBDnb4dIFvI+/TF6vlE0voLippIUlhGqPDMcpxkeymdFMVRnG3IdAzTeIuZkzvBtikE5Jv0ElrqGTlWN+9PvpnHYkqdqaX5XpgeoF/THY3Gfoa4+pSfPIayhKitBZG3bUZElVEQAh3M89xiKrx/S1UqVEAaFCeG58IJmWkEQ20nyxW4Z2ZNPMZgXICk0rAyHtI1bEBT1+owR412eoZdqtnqVaaqVcmADeAVBuZncmwHudVZWPFOpfgr5Lj4ISrXpoAW7szAkypJKL4g0XE2/TBXLVkrVIFH+BJAqETGx25zItPMb4F9keH0M1TapX1OyvCANp0sF1Tbc+RtbbBKpxWitStTq0wyadapTLDUQJNpAkBRt/t9JpDHzdAk4x+w7iWfFJkYaxT1Mr6/COi6ZaBG/OQMDM52kqF9CqHam5ZWgimWAZSfEsQCDpI5qbnAxaqBqQpB2SudU1mIKlV+DUAQJ7tiDBuDcYp8RWoSrFXRIJV2bwsA7MChCgMdTkSB0wuSoycaobHDyqXJP/AD+gcrcZNeitJnYEiSWRmUE3UNeIDKY6wL9WZ7tKoVGKhUEF5MkqYCizf7j4jCkDZb4dkczGXrd7VcDTqp06YBYmIA8Y+MswMGRAGM9maGlCpCKAO8EtINJoDIxNrsFNtwMUxyfRa+5LJGPfZLwjteFfMU61NKpBbQfhaQD4FEDVLRGxv1sTHY7huaOSTMVQzB2OnSfEFlh4h8QJJMRyCnri7Wy/D6SofwbVWR9TZjUV8SnxGIgCQZAERz543uTz65SnAWkQylyVMRC/mgRELy5DGc572/1Ascda/Bju6pEVe+pZii1VdYZo7skwVUrEygA+IAGDHTBEUD3eXq90dIOpiCTNOAAUkAmwJgW3Oxxa7S8YR/4Joli2nu3pVtJJZgB4hssnnIMYC8Xp11zNLI1KxqI1PUSFIA3CoL2Ph3aZA9sJKlFyfb9h02vKJlO0LVAWZxRQVCFZYVXRi2k+MgahpAJBImeeJeJ54pTaqKtRwomTTAmfhjVBhpsdue2HcE4aMnQanTptXqM2pwCuump8QAY6oEHkBzPmQlbjdJaqK7OZYfwCobQwEjWywPDOkDebjaTVZJwXlZNwhL5l9y+KVXMZWnWNVU7xQSjhQAWgiWDSAeRi8bYFcTpilRSqlXWGbSxgqFtIM6p3t77Yl7Q1kOYap3rFb6KYMMggCd7iRBIFpiOjOzHG+9q0abUopw4ZFkiBEEMVgjUwkHy97xz5mncq/km8WLSUbff2R3DRTqVEWpWdUamGZxLRUJjQAGnYEyQLe8HM72bpIC1LNCqUuOmoDUAW1Qs+Z5jAfiOXpo7d0rNqBgvbwi8lwAoGonYTa9jjPZepUJCLodmuRVWVB2AlSCGKi/KT1wnx8zfzv8fwb4GNS2jVNwQZjMtqY+Iz4E1eI3gATyv7YpU+AN3z03WoNLaFUJ42N7gEXEKbR0vi+nGKdKlrRjrcEMulhU1kAMAVGmBp+IHc88ZbiXGmYyK1aUKNTaoxLBhLSsiwXR+aRfa+M/EZYJLkMsGOTbr/AGFKPA6hzSUjPdsdwt92kAgG8LzFpviSnw+ma7LTr6GWNCVIn4h4uRI0giADc8hi3wzjtV6NJRTptWrVSQTS8BYMJBE6iGDXP5S1tsEOO8PfMCm7qjKsHSR3YpnSPCKnhe28lSNJA5k4lLLkl80n9B4Yoq0opv8AwZLN95SrEGt3zayvdpuWm21zf54ly71K1ap3s0XQEvTYFZMTOk3UixjywR4dw+j+Kd8uKCvSDN3iknQSs6VcA6oUmDfacS8K7rO1abvRapCnxl2AA2JfT8RkR4jc8ueIuTbaRSUFx4rVfkqZHjNKplfw9e6sSGLkwyk67lb72m9oF8Akp5KnUWpSJR1ZGWBKqQQWDMTJUQRIHMG98FO1tBEpnM5ZVXLoRSZA0+J5MhoKkSb6TG0dceb6yVnUOducemD1k2zSqMFFb+2z3btHxh6VJdJUs506jAFwTubSRYXwI4TnadWlQqMHaq5O5IClTpLNfkLkiep3wR4LlkzuUpCtTkJSpsVMAFjTMNBBMxfkLmMZnL5DMVqy06YWdbgU2AVTTEB9Rk3anERzPy0XHjx7iNO7Yc7ccTOTqNSp6a76RJFgsxAYSebfpjC1alSTqAv1BlvmMOzuT/DrVytYqfHNUqSXLf8ATsLlQFBiPiJFovlxRQmENZWYgAd2JJJsB4hzxRcYiSi2FnpNJ8P1x2DuUpZjLotOpl1qNAMvTJaDsGhzB8jB8sdhHl9vyi68Nau/wzf5XiAgMPCRABAvHL98DePUGqKTSdmcjxC3ilnaZPQPF+gxcGSUWcE8yQf23xXznDHX/lmZ67DqP84kpU7JNWqA/ZnMU8ulWi7PqZtc2aDAHKP9u0YscWqoAmaDEVaJT4ZBamdRIi9wCSZnYDacPznZ1pLKVJnlzFx85I5/oMQvUZ8v3XdhatDUXDyAwcVFUFua+Lflp5Y6pThqUfXoJFT2mVqFUJla71IYNUAo1GARShJNQhbkCapWAPzMByxqKvDBmcrSWorLl6ToweANKqIdRN5MxETLHkIxlM7XrZMtVqRVKhPCdlDEACnM6SGMix3Jwb4pxVamUZUdwrlCgFxqZJ8R3IMEknpa8Y53PfJ9y+ODkuOlRSzWRT8Q1TLuzU3UtoYNqp7AXE6lkjnO0zc4vcYyOXOVYBaaPlgGY7KzKFLSWu4aNriLb7Aq2cKZZKlOoUdCrLPLV+XlaL4iqd3mMuz5mq1KrKtpFOUCozg3G2o1CNN+XI4aKt6HhKKa59vv+pf4lw6tWFJ1ek1DMomga21gMCO6cRDhTs+8KJ1RenxPhea7xoVu+aSRSrsykHmadWNAMx06YocQ7TjNPUgRSQjSecQRMC1hEKPTAvh3amrlqzOslCIqDkQOXrP9cVcGo2316EXOPKkjS9lqOYpBu/ywDpVpsrnSuphNmJtpAM2tExscWs/w/N1Ccy9T+IDFamX0OuloUMPhIudrETyg4v8AB+Lf8QRVooBVJIKs2xA1adUcxtyn0xT4XQNQGoW0kpUSpcE02YqA5k3eX5gyAIw2GXDHb69H3TvuJmXLJ1tdvX6FXjeQpGNVRxmFqAOHaQUIhoPMiAwuZmOhxDxDhmsZenklJdqgDHwlgAC+stYWUEgA8hzwnEqzVMwaBlW0Mha0kqCFZivPUgvhlKvmcqlLLd2ve1KvhdX/ADWI/wC0xa1owufIpztd1srj1Cpfb7BXsjw4M6ZlwaZphwpeGTXNzYk7KYP7jFLgmTf8WcyVRBUl+71SQrAT4dhJ3AI3wQo8FNR1OZeppdICK0KKqnxLF76SLepGF4tknqVA1ICFPxHy5ALv+mOXk8aplZuL8w+v2aObzL95UOhIATTpWNMg/GAZLbHpGCFL/TytTAAKAyzCoCy6JBJDpqK1JaALWnlGB3GOI1KSk0ShrDSCNEnSxUEsgnWoUneNhvhKXa3MrXy4r5lTQ7yKjAIp7sgmTpWAsgX+eOtzSqu/sQ+Ha5FPPdn6+tdOZJRhqYMWhWbxEqAdiSQT674m4z2SJfLM/hrlytZNaQabSlKoxJJEgKJ0n83TBzO5JywKVqfdFSxzBYaIEzz9dvni5keH0c0qZ3NNq7xXpaAhEpqGxnw8mG1jN4tsiUYcnJCJ3KkjzHh3Fe4qLAYIpOkAyYM32gnnccvOMHsxn6VdkqVKzvK/8p3hXc/nCnwyQLiwv5DB3J5cZdsytGjTKGoAr1EL600IYYgiANWw5jywLyXZbJZgB6upTqLMgJ0G8aVVriItBEg4i8cnG0zrXiIppOPRV6P6kSZqsc3WqMAlE0EVZYaUApw19lEkyRzKYj7P8Do5rM6SQuWRJcox0tUncNIkDX73GD1fh9Z6v/16jeGCiGQtRbkBqkE7sR4gRGMd2woZpq7UNJolKatYQWRxdRokGWHKRY3tgTuPmYuOMZvilv8A7qv3Dna/IqtNaFGotSmTrpkKAGdYsdMhlmxJBNjjy3LpNdCPzEb+ZG8T188bDhuXqU0o0WDkohqaAsFAz3m97xt1OB69majEVVsddiohQm4Zb2vy28+WGhLGk3YmRZW+LTv8h/gvGqtR6fdlgrO4IUfEFChRHQSYjYLg1+JOWdmZT/yzAg6i5tq3EaYB+e+IOznC3FfL0goRKaMoabEkCLDmfFJ/mGLnasHL5gIxgECCdLgxBIv8JE452nL5Tphk4qpdARmAlc1FW9TUpXYAI0y2o7w2qQJuRipmuxWWoEVlqumhg4DQ4JUggEDeTFsb/svk6dTLtmazJUroIMwIUnaARM2AJO49sVe3OWpZcE0xUDEagqCXURIFxzYC3K+G4ySJOUJyMJx7tNXaszrHj8RDAyDtBAmIAG/KDzx2NB2d7PLXpGpWrN3hI16tMzpUxcbAGPbHYfje7FedR0v8B9O6ZtXT5kR+nkMOq1bGQDHT9PpgSUCMdMzvyg2AsPUYoVM+QxBb4ZH9NxiZK2aWnWEQB188XMjlw0l9NwAV5cv0xm8tmz6G/wBemLVXOQpE/l+/bGoNhLivCKFQeNFqQpAU7Gf2G3rgRmeBinQqJRplAyrGm90YCZ3kq7H/AMcPyfEdiTN9z9/cjBrIcSkETJwUhrPL8/XNMBXJsb3BPTYCfzEmfTCtkqT8NJNQ063eKC7MYCsLIFAkixJ6EA41vEOBUa7h4AMywUxqibHkJn6YAdq8uUWlSpIy0nZlUxrOsyYInVsGIJ5T0wW6eimFRk/PpGNyvD61CGq2WoAVNyGgnwzEHrHTFZMq76lAPiYLFrm/OCRcjHrnH+IZUZGllK9Smv8AAQUwTLagoAYKu1+ZtvjE9meFtmatNKNZBUOs/wASQRGw07tCrIvzjlezVaIasrdkMwuWqMDUIeSCZgWJkiIJtN5FpxsstxZCz1stSMfCWMSyq66NcRyCwLcwLDHn2d4WtDNFHfvArkMQCodTvF5Wx3v1xtuxGSNTL5nKK3/PpaqZNz3gub7mV26eeFnvQQvk+2lBqzUq+WJ1EDWEBBLRKm3Iz19cZ/tvklUhMvqJSqChu2kFdWn/AMSDfeI6YDV8y1OZqstUw1rAW+FgwESOdot5z6T2QpPWyJNAaKvel2VyG/KAR4pBuAYO0gGDjjxeFnjypqXlrpb2/X2Ly8RF4+NbKXZ3MVKi01FKprfSKsglFaIU6zsYAJboAOWNpxnK0aFKnTJpIG8OqoY1Obkzy5nfytjzfi/Hzks4x+HYVacQAFvqGnwiUIMReCPTu22feoqqzeJGYEcxtcge/wAsd+m9nKwf224S+SqrWV3NOpOl9UMp62MweuxETfdOyXG+9L0Kwp06RVnqXHdvsFLAhgp1GZNregxm8rnlRjSctpaNRF4SdwOovglxvMZKnS/+qHDTceKCp3kvaRyK25c8bo6DyfGiXiFRa+a/DUV1ZRB3q09WhWMmTYWBa+m0225absR2kq0KVchVbT3dTSBAMr3bET8JkoSb/mtjMdllSoviWbQQCVY6iIAZTYz1m8Y3GTyFDKMKrh+4dTTem9PxqCpEHkYJFrbYjnbceMerK4Y35vTsafgvEaGYprVcqhqAmohI3JIlYiTqSNuuMnk82mWrtlkR6iodTOqQV1X8UsZsVmD0AFsZfs/Sq1WqUkqhWpadL7BlcloWTK+MNb+b2w/PfjcpTqOrLVXUWqFWLMJNncm5kW8o5YSWfhHjHcl6jY8cJz87pexqONdpvw2hxekTpqXKleYYSPECAf8A1HW0jdrUzdNA1CRBC1I1MlvhVhfUSNjAtzwJ7DcTbMgmoQtbu2YBlhSqsNUMzASKbGATvquAMXO0NMU0SouhGUK5C2Cl+8DrDMZINKNSjY+mG5ZJY3yS+hWMcUMqcZOvUrcO7yGIZjr8J1WKx1ERGrl5DBDszSD0akMNAqvpYx8Iax6QSCcCOyNA5ulU/Euxh4BpuVDL/MBvJ88aHN5L+CaC+BGbSjgbGFKKQPyyCOZiehxxx/8AnjUZKt/gtlyxllc1J16+6Mvn+JrQrPR1hmBTu2OrVcDxIVGk6S06ZBhcGMtknzNQ50I6IKIosjq3iYM3iCxG5J1EwL874BZnJ9y61M0op92QdUqQxvAUt4Te99onyxsOx3Hw/wDBB7pars9FqkxWWwIpuRpJBU+EWhltvjryvhG4P6+hx85SSUl9PUyXZIOMxVqsSrE0yi6yNLU20uCLA+Bp26DGqz9MO5q+I6pDBSAuoGZIGxOq/tih2kpHvqrBlNU02ViF30gaSxPO0R5DEPZWkKlIjcwCRJ3uD/jHLyeXd6paO6ElihdeZt7a9Ei3+CptdkBP3547BQZEf7frjsOcnJ+pj87mghYs2y7L6Wjzt88U8tUXUDDWSZPImdz1P9cSCgAS0fnBYsP+9wPSDY4c2WIy5qCzjSm1wZi4MblgZvbFVI56LOTbvF0KsEgXnkbyL/pgjl+AwAzMSLGP0Hl+uE4Pw2DSZlghBNwYIETI5+nng2ao2noR+mC/YaqBx4WE3nSiggDmdt/OMLRyLIkne0C8mf6DVf0xdqcRGoAepPLE6Vi6SB6YNmsBq+msxvHInaYnEObqyveESoMm5tE3A6kEjBDO0Gaoi7ASZj9Y2tijmW0FgB4AIFxcg9TacCwFPj3BEzFTJKQDoZZYm7Jp1MCBfcDbzxlOHZsjMCkNQZG0sYuJ8O8gAXMwbzjSHidOlXpGowCAySAWChRE6VvuelvnjO8XzVJ85XNE6qbw6sNmkX07SQ5O2xHli0ZXsUrdoci5zS0gC7yqQJGuEEDluI9MavgWdyzUD3ZejmUMpoVjrC2ZCgDaGG0/DtO5xmf9RuMCq2WqJpQugZwsSKi+Eho9JHrip2fr0XCIC6Mvi1q3i1dR9nAk2n6jJony2Yb8ey1mBFPUKYEAPcATYEwCzdQRjW0OKjI0WzFM1AUrAGmrDTpqo26ttLKDz2BjGG7QUBQz6nvNQgOWJgyymQ2255+YxeTOJUy2bQEMWNFgepQuWJP/AJKPfEW5N6JyW6DuY4nls85p5w1KTVFXTUJS2uCslUW1luQYkXE40H+ohpihcRVDBg0fGDII1R7x5Y877SZYV+77ghitGnTYTBlFUGJ3+D641XAD+NTL5fONFKmoLeIq0qpQKzzzaDuLwJxTHGfIm4yg1Tte5j8hw7v66DUVH5iBJVebRI29R/TGs7GZHL0c6iZk066VFNIK9IxL7MA0jVIAvyY3wYz/AGJXKFqtFqop/mVpKC3MgFiB1iN55YzuXbLV65R85TpmnpKEiVJBPhp1CwBv4pjmoG2HfLlVHUo4+Ft79Azx3st+EzPeUYOWaYCknSf9hm4AmR6eWL75h82KjVmGohZqqV7vu28OhQ92qHSQYhVNwSZGF4nlszWVw75arlk066hOswYE6LLrJkyJPpgNklp5WotTNUGFNGWlUogqyo6ru6mdV2XTtcmZmMDlU+JuKUOVrqZtatRarJQDisJBED4bQQXsym0A32wX41xnNUVNCvUQ1TaqhP5Wv4QVCMCsCVJI2N8Hu3uey5rZfOo/iIUjQVbUoJ01FJ2KiRfrjEce4zV4hVUqisKB1Fwp1RI36L9Jwk4RfzLZovzWtBHiQpfjMo9Wo2XRxpJAkpIIkJuCH9ojcY1ed7QZfNLTo1alLWp0KqIaTMwJA8QVgNVvBEA8+WPPFy4rZhKVKajJTaIJMyALA9F6WAjpjR0ezYOVrZlgVzNN1dQ1gChGogcyWDb9BiUJcUoo7JpS5Tlu7+zVfhm44ZwgUKJNLSUF2EQRAuTEBtjJEemMV/8AM61Q1NIC0WJCMBBWoil08ZtqIHS1vfcUeP0kpd+jKxCgvTBBN4BETy+VsYPtLnKT0GNOkUFSqXprphS8EPE72LH1xLHCbk45Fa7P9iM3Crhr2AvbXir1svlkveBEESw6ciNhzuCNwcRUuOVsnTogOHFNTpWpLKCSCdCk2vzHLBPjrrX4blq1MkVqAI5XU3Jg9Ln2OAaZmiEptXpfiJkLpLINXhN9NzaxHXHTTbaXT/wEcsYpPv29O56t2Zz/AOMyeuqiU3eYNMblbSQ195sSRgdwEVFr1kMalAnT4RtuB574F9heN0mRcv4kIJ0mepmPrjWZThZSrUrF2Y1NIOoCwGwEAYSXJSfow84Sxpf3JlkVan3GOxOz9cdhaFMe6hzBEAgsQBYsPDb2I+uDWX/hqoDE2G5n8oEn5A7YyOTzZ8awRIBAnYE3I87/AHGCHA6hKu1WqSHYlL/Cuo7CI58zhcbbJPoaPMcQRF3E/XyOBudqsWBHw8zc2HtgfxDMayARMDVM8wBuBt16WxyZ9tLAmxWxAPPoOVsWFbDWUqhlGpYMFZjp+b1MTiWhWCSJi5PtgEvEfgVYuu88p2PXng1laq6Rqtp3n5EW3scBhHV83JEHlPvYf0wLr8OqVQWJC76RPIbcha5+QxzDVUgzpU8rdTb98EM1nVMLcavmB5YwGYc+Nc2oDahT00zFibkifynYkG+PSux/BMmcklIotXSjI7tTBYu96unUCQCYHoq9MAMyVkAJZb7RAj57E/PFN+J16SGtkqwNIR3ixemY3ZTyI54WGSOKfm/uNVoxOfpo2YeiFV0os2jUCgN4khTI2Ux/TC5BVCQymdOmmT/03VmJ0+e09QB1wzhOYNXNVXOlmZtnspZhBJ98b6llERER1UybwNiQeZ3Gw364tJoJhON5M1URxGoCGtM6bgSPcfLbFbhrKTUpxA7oyPcE/Qfpja9p+DAIXpxCwSIn1J+fLGT4NT0MagVWswg2kkRvyg/pjJ7sFdhRRpKTptGxG4JVWBHM2IPvgq9NXprUI38DGObKRMczz84ixIxRoh3U6gPISSQJ3B6D4TOxGJM09anQRSg7l2Z1N/EwOkwRa3Tzw8H5gM3vAe0TJwyu9VmNXKakO8MAP4YLTcEtp84G+PJ8l2YqVSq0zqd4CqOp5f3xqOIcRoVsjRphu7/iTmRYEkDwhrgaQAgDeXK+NZ2SXLrlauYogNVXLOFOqV1KrAm0FWaBO3OIk4dtN16AdpWZHjXZSnk6SU/xHeVK0qVAAp+JTDILk+NQNZN4MRjR183+P7yvTpBmq0QKq6llKyA+EKSG8Xhbb8qn8pnA8G4nWz2cy1JqYYawEpUxpBvJkzMASxJPLHpfDeJcLWu2brU/wjRpNIfCxhge8UAamDSIB3Wb4hmw/Fjrqug0Wk9mKq8KqU8voqqQQfDTEuQAFFgs3Kre23pi92fzSU8ylQLoTu9LGANRJsDefLHp1DtDwl1DBDBkghGF9id5GLFHhWVzIb8LVPRlN4n+VgDHmDjNyGpHlNbIkV6py0ItUg09Myur4wfKVX+u1yeaSnxGky62AoVyGI3YARz/AN283wOy2WqcOzTUMz4THhJkhl5MjRcH6bG+Iv8ATyoEWvq2LeIgTbTYxubg4lki3TXZo6MGRRbUujTR1TgK0qTPSdu8UmVJlWUciNwbWwO40r5hcpRQHu2LGZ2ZjLHyhSfsQdaxQglAdcySRpvt9Y2wN4Yo/EVqUWUkrfaYO/LfFNpUyEmntaLvGODZdaLFP4XdjV4NjAtKm0zzGAfYYgkVaigx3mksLBzp289JPscFu0asMtVAnbn0kfTCcFBOWo6CylLgA2JvyJjn+mNCqbBNbQNOW7ukhIAqU60MYjwVFEj2cSOk49IyWbV0RixDFV9Jjl74w3ajMsdAb4nZTEaTFMQTEczA9sa/KEJTVSYIUD6DBmaK2XzPI/TC4r/il/n9qdv/AMnHYQYxPC+G6nXXBI8LXsLXALbkWv54IZymlOmaVP0P1JIOHZDLGkS7GQFMDkT5co/bzxQ4qHJ8LlGIAEkBN76gduXPpjJE5dTshIT+GC9OZJZgfLTG/IH54megvickFgmlgptJM7n9ZtfDWpjSsBS7C8H4iLn1Mn+mM/xmjUQuHQw7WvbY3EE7Ai31wQGiy1VKjB1MFSCECmbFtuRm+3TEmZzYR51B1gkhVgyOZvtvjLcL4jUWmIpgS0AkEncwCR5Hl1ODeYp+AvMuLkgfl5iepA6WxgssZWvAJJEMRfzg+EAbWGLdCmJNVxImAp5AdOf+cDMmyIVEkgAsgJkzzmBFlbEuZbWyy4I6bG9zq5j5YBgs+YpuRrHh3APlt6+nlgNxGslFf/rnRUJUklvE4sFUSLLtNtgcaLI8PWCSBPn/AH2xDneBI9yF63G/ywrd6fQokBeH8MoVA1UUlWobM9MQjMIk6CYUyeW98TZrJvTgqCwNwJi36z7YJZbhYp3sOgG1jP8ATE9dyRBOzWA5jGgqWgSq9DaGWZ1hgBq39IEQNsYarlfw1Uo6eEwQR/Ty5RvbHoLZrwnygE9PsnFKtSFSQACOYYTt1w10L1Mbn+JoQopgljYGIs24HMmflfAfitVlmm4KVEfSARHhMC48tM2649GyvCUNZYRFvJMQPMzHTni12rC1nCUwjS/8QtTGsBI1XkjxEgWAsZw8JabM0eT5fhmtC6Q58ULuzAAhiB0kmP8AtGNB/p7xYhquVYkrVlVabguhUCDyhQfY74dnc4orvSqgEq8IR4WCsAQbRa5Fto54d2GalR4iyOAU7wCTdgCIBJ8t/n54aLA1oIf6WZFcrQq5pyFq1ddOmx/6dCn/AM6r5Sw0A/ynzxkeJ1xmg1Sih/h1yyKdyj3k+rKTHng//qTlc3kppGoGytbwKyqBCKdQSwsDJJj4r73w7/SzgIq5sBXD0yhYjfSVKmY5kEiw5xguXGwxipNboK9maAq0R/LEekW+kH3wYo5RkYMCQRsV3HoRtjEcS4pWy2ar0MsrOUqMAUUsWVoZSeliLcoxJQ7Y5qm0VqbrJ/6iET72+mJSjbtD2lo9N4lnBmaGjMItR0vTqQJnowNr9R5Wx5xXH4TNMSCKVW9hsefvP0+mx4HxalXBHwt0P6SY5dRi5meGpVGmoiuvQifQ+WFtp7DSa0Z3/iuXVdbOjRcQZaf+3rywO7JU2rVK2YNg7EL7mbeggYM1+xOVZgQGXy1Eg+Rk/cYNZThy01CgAAcotHl0xm1WjU+4OzuVLoyGCGUqb9bYx2UfM5MMrUS6zYgEj1BWSAehx6X3I6x0wgoH1wIyo0lZ5/wHKVcxW/EVuWymxtcADkBv5/PG4RdiQZxNovYD3xPR88FysCVFJyep+X98di6VHQH1GOwAgSpRNYsCYG3uCDHKAMR/hC2Zk/At9p1AA/IyQYwazdI6tNgCdxv199vphUI0+Gy87/fTDE+5WNEEA6QeYnznboYwA4/w81AeaxpHUMxUWM8hPvjTVXhTzP3054CrVM3G/LAMCeK0u7bu1XwCjJUA7ltAA/8AYf8AqMU89l6wSGJ5gwxJEiSSBaYEY0nfAkljMCI8vP5YFVKRD6nbSk/3gx8Mk3PoOdymBgTIU6msgsov4bSFLeIgfPBnJ0EWozNDz8USIP8AS4wP/DeP+EQoBuTu7EmQIFl5xgvw7LMGEiIMtBkQd+g3wGYP5bICzKzDykkfti41OxMiQPmcR5Zlk6SN8SMt4B9sKyyAefYxJE+SzY8hE3wIfjas/hvvFue1/QTt1xsKmT1TbywLqdmack6dzJjqedsHkK47AY4yvJiTI2FtXUnkIP6YIUs0dQPsTtE298SZrs4v5UAmTtees4ppwxqYDFWe8TIgX9fXAdSVCuNGppVlWoKi6rAiFuZsJA5i+wvtEycBs1WcvUNgWYgEX8IsNuR398JQ4nSSmWQVGctBUCVg+vTexg+W4NJlFrIGBljPijfyYDpt1teZGOL4s8D4ZNrs/wCSi3s8v7W8FdGTMU11lLMpBMreLA8pwO4HVqVq0qtNXkMXCkadPW95Fokb+WPUv+FtOlhHkdusjriP/hKLfSJ5xvjujPWhXHZHxbi4zFAUs1TDU4giLeHbSw2bz3xh+wWeenxJKuXXTRpBtS//AMyPh5eImDPW/LGz4pk5y1bSYEEH5Ez9BfAHsPlNK1oBkvDewnkZ3Y4rzdWCkmejZrh1FM07MFCVf4iOQADabH+W58oBwPqCnWU020VF5gwecQR1Bt7YlbMa8oqPUpr3LyveNBK3PvvH0OG1qqVEWorAMRLLHmYv0P8AXBrlBMaTqR59x/Itka9NlB7lyQp5qbeGbza49+mN3wrNmpTWopF/lb9MB+3OW15GoeaBag8oYbHzBIwnYCvqoMDyII97Rflbz6chibXl+gL8xpjVv4l9wf7Y5o3GGhb/AOcKpjnfa4v7YmOSFRzjHLTMzuBhtN9O4n6H++JqddTvv6YxhhCmJ2/T98Pq0SNiGXkcSUVDOqzLNMe3r64WlknNQ0wssCZ6R1npEYlkTguUe7Ozw8o5W45K0uv+wfLc0J9Mdg3W4MimKtemjROksBb3Ix2Mlne+Jnj8J/zZn8xnibSB/N09sUH4kJIueg6D0+98D6rApJPOPaZkXvzHvhzVKbEWhjz+R+/746zyiw7OShmwmb895P3zxTzOZOqBsD9fv9cFaFRAjIDIv4vWP7Yz2cqgMEpgnSIE3kmLtHPn74RoayVK28DnPtgVnkEhixIMHSRuZmPL+2CFHLa1K3jY2EWsesYL5XhcqNcEbbX+/wBsKGKsC0lSmA4ENUgjnpJEctrfXEyhgkKWAaynqTERBtcC5/yeo8PQjS0eXnG364dQ4dosCCJmCIH6cowbG4FXgVVpFpkbkzHywfo1CRcAHbEeVyiJ8IjpzAxIoi1r398BjxVIktzkec4eNrGfXHU7b/0wxlHLACLSYc7eU4kdVgzBHP8AxiPTJkQZ3v0woSJsNvc4xiB8pTOwA9owtOn3OkggGeex5icPqVwsBdzzPTr88Dszm5PiECNjHmDy88M4KS2I5UGa2c1id+cdN9uuBVWtrIHIgxH6/UYRGkLciQf/AB0mLffLFTPKRXtJAWYG1up9hhceJY1UegrkTZtddM0jBUqVvfljJdnMwFq1Em5J6WYEysjc7j/xxqwpDIqg6tN/UjlOMRxTg9anWNSmp0sdUjkZ6iw5kn0xWMovTB7mjrUGJLFVPISbRINwSRO+wwQFGfCVCoQDIaSdpuI5AiekYymU7SFfDUDWN439wcWKvaymohUqVH/KDCrPmZJN8NxkkNaZY/1Ezy08qKK2eqQAAQfApDMY6WA98WOwWX0ZcnYs3SxgCQT1Bke22MflclVzuZDMQxO8A6EUEeEdB9T549QyVE0lVBGkCB++2+ElpUHq7JabdCpHriakCDcCPrhsq24Hl97YVapXkYPniY44qSbG3SL+2EK/yHEyVbQR6Yh75t8YwxkazKYZTK+v9xbBji3H+7yhq0oDsVQtpJ0TYs3WOXtgc1SRyHzw7h2fFKp4oNNzDg3APW/1xbFLdMlNd0ZbjSO9Zmy71MyttVVkB1OBeDGwtjsGO1XZ3M5jMGplwrUtIVQGVdEbrpJH5pPvjsehHJCupBwlZia9cKO7vpABj5TPmB93xe4TlFqHvDzjSOgjck73P0xQ4m3dVqbPJOm56A+EnzNxvzxbq131MN1TUJECfDqBg8r7dMcDRRl+o6qYBLGwMdeZ2tttig9A94WLqCdhyMzMDcnzx2So7sTuPrab++J6+QZiCLjaxggcrn9sIwpEvDqoCCIHML7zfFteIE2dbGB6E7T74HZDLMGBKgH/ALiQcEs3RKq1yInaDa20jkcYeOupMsCZJubreQTI9tji/krrtYWBO5j1OM/SzZjXdxsSeci/TpPTfrY3wgh0VqZLA3k+fO8E++M1oZPZcJMDYf098cbwDfz+vLEyrpuQPliZqfPecToYiemDuJHLCrHIX88cpnl5Y7MCAb4NGIu/WbgeRG0/vhKlRjBBtzEYjyuT0SZJne8/riSgoN4iJGMYhzVYRBt08+vO2M1xJ2Lhlv4YN/Pp74tcRzoLAETJt6/ZxPTVVYki5iOZ+fKAx+uKJUQlKyplOK6z4ZI2jqS1xPpecRnOvqFhJMecAGfa04iz2V8FSojFWUyALT5HrbafLAvLVv4aVW8IEyIksxg7jznBAaSjmjqgMRB5+U2npgiQseFYuLf18/XAbJ01VEI/NEehEjfqP0xcyOaOpTvMhvTr88RyQfzL9Bouhc3wGhXuwIYWJFv84G//AAFNervGbyMfUgDGqV5kdIPLY7focOZb9cZPRSk9lbh/BxTXSoUAdB93xe7r9v8AOER7f3vhozB628xf54ZGojrUQDO/tiPvAACRb0+4x2YYevl54GZ7O6EcxJUTE7+U+uBQSXiXHEore5sQo3g8/TzxkqvavMOToAUAbevO+AOZzzSajkkmTvsN49JOwxJwnhOYzY7xCqUpjUTckdFHmOZxdRjHqScm+gYy3a2sh8YkCTtMiOh+fxfpjR8N7QU6q6H8LMBf8pJ2g/vjI8S7NV6SOxZKqINTEeEwP5Tbrz5YCUq0c1Aawldt5Mg7iMNUZdBba6nrRzsWZoIt6xz+WOxjeF9plWmFqoahBhWAHwDadTAk7/THYjLFBu3E6o+MyxSSk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data:image/jpeg;base64,/9j/4AAQSkZJRgABAQAAAQABAAD/2wCEAAkGBxQTEhQUExQWFRUWGB0YFxgYGB8cHBoYGh0eHhwbGhkZHyggGx8mHBgfITEhJSkrLi4uHB8zODMsNygtLisBCgoKDg0OGxAQGywmICQsLC8sLCwsLCwsLSwsLCwsLywsLCwsLywsLCwsLCwsLCwsLCwsLC8sLCwsLCwsLCwsLP/AABEIAM8A9AMBIgACEQEDEQH/xAAbAAABBQEBAAAAAAAAAAAAAAAFAQIDBAYAB//EAD4QAAIBAgQDBgQEBQIGAwEAAAECEQMhAAQSMQVBUQYTImFxgTKRofAUQrHRI2LB4fEHUhUzQ3KCkhYksmP/xAAZAQADAQEBAAAAAAAAAAAAAAABAgMABAX/xAAwEQACAgIBAgQFAwQDAQAAAAAAAQIRAyESMUEEIlFhEzJxgaGRwdEFQrHhUvDxI//aAAwDAQACEQMRAD8A9M7zHF8dGOYTjuOYb3mO7zHFMNK4xiQVsL3uK5GG41GLgrYcKmKDNhO9xqDYSFTCd5geK+KWb7QUachnkjkLn9h74FIFh9amH94AJNvXHnXFO2bt4aI0D/cbt7DYfXAKtnKrnxuzc/ExPyE4RtDKz0jP9rsvSJEtUP8AIAR8yQD7YoUO2dBzDK9P1AP/AOST9MYETjjW8gTheVB4npT9oMvyqg+gM/LfEI7QZc/9Qj1Vv2x5utRjMD3xOKzRBM/pgvIbgbHjXaYKNNAhmO7xYDync4xteszkksSTuxO+Iy3vhQpO+Jym2MopCHywi0NifliRbbDDwp98TbGFA9MdJxItPzw0nCmHqcJJ64a2HBr41GGs+Ia1MiStx+mJmQxufX+2HrSO+3t/TBMUabn1xMQZg2tP3yxMQFNhGI4kzgmGaByHzwyqLQNunLDwvrjik4BimaeOxZZDywmMY9Xaphhr4oVc6AJJAHUmBgPnu01JbKdbcgNvn+049E5jSHNYYc4MYKvx+s3ML5C+IMxxOq8DvNIHTn/fC2g0z0Bs+OuIn4mo5j5487FZyfjc+9sJUctcknzP9MBzSDwZsuIdpkSw8bdBt7nGezfG61SdTFF5Ktv0uffAk1PKfvph60ybtbynEnNjqKHtmWOzN8ziMvyOFby6YiFOxwtjUSCp0GHEeeI5xIqmQTYeeFbCdJ54do6YcRzM+WHDCOQRmmN/v3wm5+4+uJKi8sKP8eeA2YRVjDFBsN/6/LD1Wb8sTinAkTHy/wAYFmG06X2MKRGJ1qW8PuThVINjMdY/fAsJHTXzwxlHLbErAA+HoB0n1H98cixPL9fS2NZiIJv5Yjp74s6Y2/v0xxH2PlgWYaxBEER9zjnblMYcaWE7sY3IBA1zjimJ1p4do6xgORiBUthdGJ0pzYXw/uBzI+f3GNZirox2J2cC1sdjWYqGoXMtqqH+bb9hiCqDvKjCVK5I3gdBbEBF+uOvk2JQpHMmcSKnM44LF+eOUk4DkGhXqD18sIQefhHTCluQEnEq01W9Qyf9o/rhGw0R006D3P74aYG+H1cwWtEDywzu/fAsIkzsMKVPpiUIcWaWTY/ucK5GK4pxtucdp+eLoy3TD1yyi5M+XLCuRiklMn98TBLQLff1xbtty8scW6Y2zFVKOHnJxc/QT+mJ+8Y2wxnJ3JwKCM5RHzthsdY+eFY+uGAjz+mNoA9mMfcDDaNUc7+uOn0+eGxjaCPbMCNj9+uGJmR+YEnHCmPL64UL5DAbQB75pTsDvv5fPHCuOhHqRhijEjUz9nC6MOaqOQj79ccKttudvs+uIxT9vX7tju7E3/xjOjErVhzw0VB7eRjDO6MbHy8Jv/bD0pH/AGtf+XB0YQ1NxE+t8ODk8gfbD2yx5BjP3ztGFTL2BKRPU8vQbYJhhYc7HHYf3bD/AKf1GOwfsYCosza2HBI2xoEyakbQeh5eow5MuBaRMdIB6QSOvTD/ABLNxACZYncYnXKMYiAPP9sF8wyrt4jsQSbe4Bw6mhvIX/2/cYDkw0D1ygUQvxHdjv7Dlhi8PHO/mcF0yTmSEEcuY+/LD+4Yn4Bv8RH+Pl5YW2GgOuVX1xJ+GA/L7wcE61EopdgqqpuxsovAvfnhUy7mBo3Ezcf0H74MVKWkK6XUHqhmIv6YVaZ9/ngoMo17r6XiPWP6YVMq8xqXyjecVlgyR6xYkcuOWk0DO4PUY7ujiyxcGoFYN3RGuWUaQRIPORy62xIcq6jxVE0iDLH4jG0L+hOJ8ZXXcp0VlIUD9nHPQPl8/ridqoAMukk2IAsTtAmOXvhUzlNWAYsWMwoUiY38zuJx0rwWZ9VRCXica9yBMm32D+pG+Fp5AmwMmfv1wRqVmImNPTF3h3FdCx3QZv8AcDf9LY6J/wBO4wtNtkYeMuVNUjP5rKCmQHGknqP1m2Fp0ENwLf2+u3LGg4jxBqy6NChTuCNRPzsMDfw+Bh/prk7m69u42TxaXyoqrTUWi3r/AE9cKFANt/UfK5xIyiYkW+/3xXzWVpkgtpkGQSQNuuOmf9NxOPluyMfFTvYiqpBB072EmTPU8sTCilpiNhBEm8Hc+t/LDjmKYH/Lotfm7EbX8JcAexxyZ+nUIRKVKkNbLqB2BU6H+Mj4p1A8jjzMng8kFckdkM0JOkzjQQkCPSwuNvnh7U1USUDWuJFptNm+/PFQ8SBuFRjq0LFixWZN4IFwL7TiGv3oJinZhfUyLJ2ggVGkX688S+G0PyXQu03S3gYzeJ+USJ/ziesaY2JVjBgiZ5bTO+BuQzT1/wCHOiotiCshR0gECDFr3jywWp0FUKtSoC52JAmegUMY9cJLQyK+rlIFxcnl9+uIqlVC0awYF1G4nlbBCpkVYElibGCVUQb+8ewwMyGTcFe9ASQZQRrBEaQSV6A/SMKnY3EfWDAWZFAEWBLR033wtRGIBDnb4dIFvI+/TF6vlE0voLippIUlhGqPDMcpxkeymdFMVRnG3IdAzTeIuZkzvBtikE5Jv0ElrqGTlWN+9PvpnHYkqdqaX5XpgeoF/THY3Gfoa4+pSfPIayhKitBZG3bUZElVEQAh3M89xiKrx/S1UqVEAaFCeG58IJmWkEQ20nyxW4Z2ZNPMZgXICk0rAyHtI1bEBT1+owR412eoZdqtnqVaaqVcmADeAVBuZncmwHudVZWPFOpfgr5Lj4ISrXpoAW7szAkypJKL4g0XE2/TBXLVkrVIFH+BJAqETGx25zItPMb4F9keH0M1TapX1OyvCANp0sF1Tbc+RtbbBKpxWitStTq0wyadapTLDUQJNpAkBRt/t9JpDHzdAk4x+w7iWfFJkYaxT1Mr6/COi6ZaBG/OQMDM52kqF9CqHam5ZWgimWAZSfEsQCDpI5qbnAxaqBqQpB2SudU1mIKlV+DUAQJ7tiDBuDcYp8RWoSrFXRIJV2bwsA7MChCgMdTkSB0wuSoycaobHDyqXJP/AD+gcrcZNeitJnYEiSWRmUE3UNeIDKY6wL9WZ7tKoVGKhUEF5MkqYCizf7j4jCkDZb4dkczGXrd7VcDTqp06YBYmIA8Y+MswMGRAGM9maGlCpCKAO8EtINJoDIxNrsFNtwMUxyfRa+5LJGPfZLwjteFfMU61NKpBbQfhaQD4FEDVLRGxv1sTHY7huaOSTMVQzB2OnSfEFlh4h8QJJMRyCnri7Wy/D6SofwbVWR9TZjUV8SnxGIgCQZAERz543uTz65SnAWkQylyVMRC/mgRELy5DGc572/1Ascda/Bju6pEVe+pZii1VdYZo7skwVUrEygA+IAGDHTBEUD3eXq90dIOpiCTNOAAUkAmwJgW3Oxxa7S8YR/4Joli2nu3pVtJJZgB4hssnnIMYC8Xp11zNLI1KxqI1PUSFIA3CoL2Ph3aZA9sJKlFyfb9h02vKJlO0LVAWZxRQVCFZYVXRi2k+MgahpAJBImeeJeJ54pTaqKtRwomTTAmfhjVBhpsdue2HcE4aMnQanTptXqM2pwCuump8QAY6oEHkBzPmQlbjdJaqK7OZYfwCobQwEjWywPDOkDebjaTVZJwXlZNwhL5l9y+KVXMZWnWNVU7xQSjhQAWgiWDSAeRi8bYFcTpilRSqlXWGbSxgqFtIM6p3t77Yl7Q1kOYap3rFb6KYMMggCd7iRBIFpiOjOzHG+9q0abUopw4ZFkiBEEMVgjUwkHy97xz5mncq/km8WLSUbff2R3DRTqVEWpWdUamGZxLRUJjQAGnYEyQLe8HM72bpIC1LNCqUuOmoDUAW1Qs+Z5jAfiOXpo7d0rNqBgvbwi8lwAoGonYTa9jjPZepUJCLodmuRVWVB2AlSCGKi/KT1wnx8zfzv8fwb4GNS2jVNwQZjMtqY+Iz4E1eI3gATyv7YpU+AN3z03WoNLaFUJ42N7gEXEKbR0vi+nGKdKlrRjrcEMulhU1kAMAVGmBp+IHc88ZbiXGmYyK1aUKNTaoxLBhLSsiwXR+aRfa+M/EZYJLkMsGOTbr/AGFKPA6hzSUjPdsdwt92kAgG8LzFpviSnw+ma7LTr6GWNCVIn4h4uRI0giADc8hi3wzjtV6NJRTptWrVSQTS8BYMJBE6iGDXP5S1tsEOO8PfMCm7qjKsHSR3YpnSPCKnhe28lSNJA5k4lLLkl80n9B4Yoq0opv8AwZLN95SrEGt3zayvdpuWm21zf54ly71K1ap3s0XQEvTYFZMTOk3UixjywR4dw+j+Kd8uKCvSDN3iknQSs6VcA6oUmDfacS8K7rO1abvRapCnxl2AA2JfT8RkR4jc8ueIuTbaRSUFx4rVfkqZHjNKplfw9e6sSGLkwyk67lb72m9oF8Akp5KnUWpSJR1ZGWBKqQQWDMTJUQRIHMG98FO1tBEpnM5ZVXLoRSZA0+J5MhoKkSb6TG0dceb6yVnUOducemD1k2zSqMFFb+2z3btHxh6VJdJUs506jAFwTubSRYXwI4TnadWlQqMHaq5O5IClTpLNfkLkiep3wR4LlkzuUpCtTkJSpsVMAFjTMNBBMxfkLmMZnL5DMVqy06YWdbgU2AVTTEB9Rk3anERzPy0XHjx7iNO7Yc7ccTOTqNSp6a76RJFgsxAYSebfpjC1alSTqAv1BlvmMOzuT/DrVytYqfHNUqSXLf8ATsLlQFBiPiJFovlxRQmENZWYgAd2JJJsB4hzxRcYiSi2FnpNJ8P1x2DuUpZjLotOpl1qNAMvTJaDsGhzB8jB8sdhHl9vyi68Nau/wzf5XiAgMPCRABAvHL98DePUGqKTSdmcjxC3ilnaZPQPF+gxcGSUWcE8yQf23xXznDHX/lmZ67DqP84kpU7JNWqA/ZnMU8ulWi7PqZtc2aDAHKP9u0YscWqoAmaDEVaJT4ZBamdRIi9wCSZnYDacPznZ1pLKVJnlzFx85I5/oMQvUZ8v3XdhatDUXDyAwcVFUFua+Lflp5Y6pThqUfXoJFT2mVqFUJla71IYNUAo1GARShJNQhbkCapWAPzMByxqKvDBmcrSWorLl6ToweANKqIdRN5MxETLHkIxlM7XrZMtVqRVKhPCdlDEACnM6SGMix3Jwb4pxVamUZUdwrlCgFxqZJ8R3IMEknpa8Y53PfJ9y+ODkuOlRSzWRT8Q1TLuzU3UtoYNqp7AXE6lkjnO0zc4vcYyOXOVYBaaPlgGY7KzKFLSWu4aNriLb7Aq2cKZZKlOoUdCrLPLV+XlaL4iqd3mMuz5mq1KrKtpFOUCozg3G2o1CNN+XI4aKt6HhKKa59vv+pf4lw6tWFJ1ek1DMomga21gMCO6cRDhTs+8KJ1RenxPhea7xoVu+aSRSrsykHmadWNAMx06YocQ7TjNPUgRSQjSecQRMC1hEKPTAvh3amrlqzOslCIqDkQOXrP9cVcGo2316EXOPKkjS9lqOYpBu/ywDpVpsrnSuphNmJtpAM2tExscWs/w/N1Ccy9T+IDFamX0OuloUMPhIudrETyg4v8AB+Lf8QRVooBVJIKs2xA1adUcxtyn0xT4XQNQGoW0kpUSpcE02YqA5k3eX5gyAIw2GXDHb69H3TvuJmXLJ1tdvX6FXjeQpGNVRxmFqAOHaQUIhoPMiAwuZmOhxDxDhmsZenklJdqgDHwlgAC+stYWUEgA8hzwnEqzVMwaBlW0Mha0kqCFZivPUgvhlKvmcqlLLd2ve1KvhdX/ADWI/wC0xa1owufIpztd1srj1Cpfb7BXsjw4M6ZlwaZphwpeGTXNzYk7KYP7jFLgmTf8WcyVRBUl+71SQrAT4dhJ3AI3wQo8FNR1OZeppdICK0KKqnxLF76SLepGF4tknqVA1ICFPxHy5ALv+mOXk8aplZuL8w+v2aObzL95UOhIATTpWNMg/GAZLbHpGCFL/TytTAAKAyzCoCy6JBJDpqK1JaALWnlGB3GOI1KSk0ShrDSCNEnSxUEsgnWoUneNhvhKXa3MrXy4r5lTQ7yKjAIp7sgmTpWAsgX+eOtzSqu/sQ+Ha5FPPdn6+tdOZJRhqYMWhWbxEqAdiSQT674m4z2SJfLM/hrlytZNaQabSlKoxJJEgKJ0n83TBzO5JywKVqfdFSxzBYaIEzz9dvni5keH0c0qZ3NNq7xXpaAhEpqGxnw8mG1jN4tsiUYcnJCJ3KkjzHh3Fe4qLAYIpOkAyYM32gnnccvOMHsxn6VdkqVKzvK/8p3hXc/nCnwyQLiwv5DB3J5cZdsytGjTKGoAr1EL600IYYgiANWw5jywLyXZbJZgB6upTqLMgJ0G8aVVriItBEg4i8cnG0zrXiIppOPRV6P6kSZqsc3WqMAlE0EVZYaUApw19lEkyRzKYj7P8Do5rM6SQuWRJcox0tUncNIkDX73GD1fh9Z6v/16jeGCiGQtRbkBqkE7sR4gRGMd2woZpq7UNJolKatYQWRxdRokGWHKRY3tgTuPmYuOMZvilv8A7qv3Dna/IqtNaFGotSmTrpkKAGdYsdMhlmxJBNjjy3LpNdCPzEb+ZG8T188bDhuXqU0o0WDkohqaAsFAz3m97xt1OB69majEVVsddiohQm4Zb2vy28+WGhLGk3YmRZW+LTv8h/gvGqtR6fdlgrO4IUfEFChRHQSYjYLg1+JOWdmZT/yzAg6i5tq3EaYB+e+IOznC3FfL0goRKaMoabEkCLDmfFJ/mGLnasHL5gIxgECCdLgxBIv8JE452nL5Tphk4qpdARmAlc1FW9TUpXYAI0y2o7w2qQJuRipmuxWWoEVlqumhg4DQ4JUggEDeTFsb/svk6dTLtmazJUroIMwIUnaARM2AJO49sVe3OWpZcE0xUDEagqCXURIFxzYC3K+G4ySJOUJyMJx7tNXaszrHj8RDAyDtBAmIAG/KDzx2NB2d7PLXpGpWrN3hI16tMzpUxcbAGPbHYfje7FedR0v8B9O6ZtXT5kR+nkMOq1bGQDHT9PpgSUCMdMzvyg2AsPUYoVM+QxBb4ZH9NxiZK2aWnWEQB188XMjlw0l9NwAV5cv0xm8tmz6G/wBemLVXOQpE/l+/bGoNhLivCKFQeNFqQpAU7Gf2G3rgRmeBinQqJRplAyrGm90YCZ3kq7H/AMcPyfEdiTN9z9/cjBrIcSkETJwUhrPL8/XNMBXJsb3BPTYCfzEmfTCtkqT8NJNQ063eKC7MYCsLIFAkixJ6EA41vEOBUa7h4AMywUxqibHkJn6YAdq8uUWlSpIy0nZlUxrOsyYInVsGIJ5T0wW6eimFRk/PpGNyvD61CGq2WoAVNyGgnwzEHrHTFZMq76lAPiYLFrm/OCRcjHrnH+IZUZGllK9Smv8AAQUwTLagoAYKu1+ZtvjE9meFtmatNKNZBUOs/wASQRGw07tCrIvzjlezVaIasrdkMwuWqMDUIeSCZgWJkiIJtN5FpxsstxZCz1stSMfCWMSyq66NcRyCwLcwLDHn2d4WtDNFHfvArkMQCodTvF5Wx3v1xtuxGSNTL5nKK3/PpaqZNz3gub7mV26eeFnvQQvk+2lBqzUq+WJ1EDWEBBLRKm3Iz19cZ/tvklUhMvqJSqChu2kFdWn/AMSDfeI6YDV8y1OZqstUw1rAW+FgwESOdot5z6T2QpPWyJNAaKvel2VyG/KAR4pBuAYO0gGDjjxeFnjypqXlrpb2/X2Ly8RF4+NbKXZ3MVKi01FKprfSKsglFaIU6zsYAJboAOWNpxnK0aFKnTJpIG8OqoY1Obkzy5nfytjzfi/Hzks4x+HYVacQAFvqGnwiUIMReCPTu22feoqqzeJGYEcxtcge/wAsd+m9nKwf224S+SqrWV3NOpOl9UMp62MweuxETfdOyXG+9L0Kwp06RVnqXHdvsFLAhgp1GZNregxm8rnlRjSctpaNRF4SdwOovglxvMZKnS/+qHDTceKCp3kvaRyK25c8bo6DyfGiXiFRa+a/DUV1ZRB3q09WhWMmTYWBa+m0225absR2kq0KVchVbT3dTSBAMr3bET8JkoSb/mtjMdllSoviWbQQCVY6iIAZTYz1m8Y3GTyFDKMKrh+4dTTem9PxqCpEHkYJFrbYjnbceMerK4Y35vTsafgvEaGYprVcqhqAmohI3JIlYiTqSNuuMnk82mWrtlkR6iodTOqQV1X8UsZsVmD0AFsZfs/Sq1WqUkqhWpadL7BlcloWTK+MNb+b2w/PfjcpTqOrLVXUWqFWLMJNncm5kW8o5YSWfhHjHcl6jY8cJz87pexqONdpvw2hxekTpqXKleYYSPECAf8A1HW0jdrUzdNA1CRBC1I1MlvhVhfUSNjAtzwJ7DcTbMgmoQtbu2YBlhSqsNUMzASKbGATvquAMXO0NMU0SouhGUK5C2Cl+8DrDMZINKNSjY+mG5ZJY3yS+hWMcUMqcZOvUrcO7yGIZjr8J1WKx1ERGrl5DBDszSD0akMNAqvpYx8Iax6QSCcCOyNA5ulU/Euxh4BpuVDL/MBvJ88aHN5L+CaC+BGbSjgbGFKKQPyyCOZiehxxx/8AnjUZKt/gtlyxllc1J16+6Mvn+JrQrPR1hmBTu2OrVcDxIVGk6S06ZBhcGMtknzNQ50I6IKIosjq3iYM3iCxG5J1EwL874BZnJ9y61M0op92QdUqQxvAUt4Te99onyxsOx3Hw/wDBB7pars9FqkxWWwIpuRpJBU+EWhltvjryvhG4P6+hx85SSUl9PUyXZIOMxVqsSrE0yi6yNLU20uCLA+Bp26DGqz9MO5q+I6pDBSAuoGZIGxOq/tih2kpHvqrBlNU02ViF30gaSxPO0R5DEPZWkKlIjcwCRJ3uD/jHLyeXd6paO6ElihdeZt7a9Ei3+CptdkBP3547BQZEf7frjsOcnJ+pj87mghYs2y7L6Wjzt88U8tUXUDDWSZPImdz1P9cSCgAS0fnBYsP+9wPSDY4c2WIy5qCzjSm1wZi4MblgZvbFVI56LOTbvF0KsEgXnkbyL/pgjl+AwAzMSLGP0Hl+uE4Pw2DSZlghBNwYIETI5+nng2ao2noR+mC/YaqBx4WE3nSiggDmdt/OMLRyLIkne0C8mf6DVf0xdqcRGoAepPLE6Vi6SB6YNmsBq+msxvHInaYnEObqyveESoMm5tE3A6kEjBDO0Gaoi7ASZj9Y2tijmW0FgB4AIFxcg9TacCwFPj3BEzFTJKQDoZZYm7Jp1MCBfcDbzxlOHZsjMCkNQZG0sYuJ8O8gAXMwbzjSHidOlXpGowCAySAWChRE6VvuelvnjO8XzVJ85XNE6qbw6sNmkX07SQ5O2xHli0ZXsUrdoci5zS0gC7yqQJGuEEDluI9MavgWdyzUD3ZejmUMpoVjrC2ZCgDaGG0/DtO5xmf9RuMCq2WqJpQugZwsSKi+Eho9JHrip2fr0XCIC6Mvi1q3i1dR9nAk2n6jJony2Yb8ey1mBFPUKYEAPcATYEwCzdQRjW0OKjI0WzFM1AUrAGmrDTpqo26ttLKDz2BjGG7QUBQz6nvNQgOWJgyymQ2255+YxeTOJUy2bQEMWNFgepQuWJP/AJKPfEW5N6JyW6DuY4nls85p5w1KTVFXTUJS2uCslUW1luQYkXE40H+ohpihcRVDBg0fGDII1R7x5Y877SZYV+77ghitGnTYTBlFUGJ3+D641XAD+NTL5fONFKmoLeIq0qpQKzzzaDuLwJxTHGfIm4yg1Tte5j8hw7v66DUVH5iBJVebRI29R/TGs7GZHL0c6iZk066VFNIK9IxL7MA0jVIAvyY3wYz/AGJXKFqtFqop/mVpKC3MgFiB1iN55YzuXbLV65R85TpmnpKEiVJBPhp1CwBv4pjmoG2HfLlVHUo4+Ft79Azx3st+EzPeUYOWaYCknSf9hm4AmR6eWL75h82KjVmGohZqqV7vu28OhQ92qHSQYhVNwSZGF4nlszWVw75arlk066hOswYE6LLrJkyJPpgNklp5WotTNUGFNGWlUogqyo6ru6mdV2XTtcmZmMDlU+JuKUOVrqZtatRarJQDisJBED4bQQXsym0A32wX41xnNUVNCvUQ1TaqhP5Wv4QVCMCsCVJI2N8Hu3uey5rZfOo/iIUjQVbUoJ01FJ2KiRfrjEce4zV4hVUqisKB1Fwp1RI36L9Jwk4RfzLZovzWtBHiQpfjMo9Wo2XRxpJAkpIIkJuCH9ojcY1ed7QZfNLTo1alLWp0KqIaTMwJA8QVgNVvBEA8+WPPFy4rZhKVKajJTaIJMyALA9F6WAjpjR0ezYOVrZlgVzNN1dQ1gChGogcyWDb9BiUJcUoo7JpS5Tlu7+zVfhm44ZwgUKJNLSUF2EQRAuTEBtjJEemMV/8AM61Q1NIC0WJCMBBWoil08ZtqIHS1vfcUeP0kpd+jKxCgvTBBN4BETy+VsYPtLnKT0GNOkUFSqXprphS8EPE72LH1xLHCbk45Fa7P9iM3Crhr2AvbXir1svlkveBEESw6ciNhzuCNwcRUuOVsnTogOHFNTpWpLKCSCdCk2vzHLBPjrrX4blq1MkVqAI5XU3Jg9Ln2OAaZmiEptXpfiJkLpLINXhN9NzaxHXHTTbaXT/wEcsYpPv29O56t2Zz/AOMyeuqiU3eYNMblbSQ195sSRgdwEVFr1kMalAnT4RtuB574F9heN0mRcv4kIJ0mepmPrjWZThZSrUrF2Y1NIOoCwGwEAYSXJSfow84Sxpf3JlkVan3GOxOz9cdhaFMe6hzBEAgsQBYsPDb2I+uDWX/hqoDE2G5n8oEn5A7YyOTzZ8awRIBAnYE3I87/AHGCHA6hKu1WqSHYlL/Cuo7CI58zhcbbJPoaPMcQRF3E/XyOBudqsWBHw8zc2HtgfxDMayARMDVM8wBuBt16WxyZ9tLAmxWxAPPoOVsWFbDWUqhlGpYMFZjp+b1MTiWhWCSJi5PtgEvEfgVYuu88p2PXng1laq6Rqtp3n5EW3scBhHV83JEHlPvYf0wLr8OqVQWJC76RPIbcha5+QxzDVUgzpU8rdTb98EM1nVMLcavmB5YwGYc+Nc2oDahT00zFibkifynYkG+PSux/BMmcklIotXSjI7tTBYu96unUCQCYHoq9MAMyVkAJZb7RAj57E/PFN+J16SGtkqwNIR3ixemY3ZTyI54WGSOKfm/uNVoxOfpo2YeiFV0os2jUCgN4khTI2Ux/TC5BVCQymdOmmT/03VmJ0+e09QB1wzhOYNXNVXOlmZtnspZhBJ98b6llERER1UybwNiQeZ3Gw364tJoJhON5M1URxGoCGtM6bgSPcfLbFbhrKTUpxA7oyPcE/Qfpja9p+DAIXpxCwSIn1J+fLGT4NT0MagVWswg2kkRvyg/pjJ7sFdhRRpKTptGxG4JVWBHM2IPvgq9NXprUI38DGObKRMczz84ixIxRoh3U6gPISSQJ3B6D4TOxGJM09anQRSg7l2Z1N/EwOkwRa3Tzw8H5gM3vAe0TJwyu9VmNXKakO8MAP4YLTcEtp84G+PJ8l2YqVSq0zqd4CqOp5f3xqOIcRoVsjRphu7/iTmRYEkDwhrgaQAgDeXK+NZ2SXLrlauYogNVXLOFOqV1KrAm0FWaBO3OIk4dtN16AdpWZHjXZSnk6SU/xHeVK0qVAAp+JTDILk+NQNZN4MRjR183+P7yvTpBmq0QKq6llKyA+EKSG8Xhbb8qn8pnA8G4nWz2cy1JqYYawEpUxpBvJkzMASxJPLHpfDeJcLWu2brU/wjRpNIfCxhge8UAamDSIB3Wb4hmw/Fjrqug0Wk9mKq8KqU8voqqQQfDTEuQAFFgs3Kre23pi92fzSU8ylQLoTu9LGANRJsDefLHp1DtDwl1DBDBkghGF9id5GLFHhWVzIb8LVPRlN4n+VgDHmDjNyGpHlNbIkV6py0ItUg09Myur4wfKVX+u1yeaSnxGky62AoVyGI3YARz/AN283wOy2WqcOzTUMz4THhJkhl5MjRcH6bG+Iv8ATyoEWvq2LeIgTbTYxubg4lki3TXZo6MGRRbUujTR1TgK0qTPSdu8UmVJlWUciNwbWwO40r5hcpRQHu2LGZ2ZjLHyhSfsQdaxQglAdcySRpvt9Y2wN4Yo/EVqUWUkrfaYO/LfFNpUyEmntaLvGODZdaLFP4XdjV4NjAtKm0zzGAfYYgkVaigx3mksLBzp289JPscFu0asMtVAnbn0kfTCcFBOWo6CylLgA2JvyJjn+mNCqbBNbQNOW7ukhIAqU60MYjwVFEj2cSOk49IyWbV0RixDFV9Jjl74w3ajMsdAb4nZTEaTFMQTEczA9sa/KEJTVSYIUD6DBmaK2XzPI/TC4r/il/n9qdv/AMnHYQYxPC+G6nXXBI8LXsLXALbkWv54IZymlOmaVP0P1JIOHZDLGkS7GQFMDkT5co/bzxQ4qHJ8LlGIAEkBN76gduXPpjJE5dTshIT+GC9OZJZgfLTG/IH54megvickFgmlgptJM7n9ZtfDWpjSsBS7C8H4iLn1Mn+mM/xmjUQuHQw7WvbY3EE7Ai31wQGiy1VKjB1MFSCECmbFtuRm+3TEmZzYR51B1gkhVgyOZvtvjLcL4jUWmIpgS0AkEncwCR5Hl1ODeYp+AvMuLkgfl5iepA6WxgssZWvAJJEMRfzg+EAbWGLdCmJNVxImAp5AdOf+cDMmyIVEkgAsgJkzzmBFlbEuZbWyy4I6bG9zq5j5YBgs+YpuRrHh3APlt6+nlgNxGslFf/rnRUJUklvE4sFUSLLtNtgcaLI8PWCSBPn/AH2xDneBI9yF63G/ywrd6fQokBeH8MoVA1UUlWobM9MQjMIk6CYUyeW98TZrJvTgqCwNwJi36z7YJZbhYp3sOgG1jP8ATE9dyRBOzWA5jGgqWgSq9DaGWZ1hgBq39IEQNsYarlfw1Uo6eEwQR/Ty5RvbHoLZrwnygE9PsnFKtSFSQACOYYTt1w10L1Mbn+JoQopgljYGIs24HMmflfAfitVlmm4KVEfSARHhMC48tM2649GyvCUNZYRFvJMQPMzHTni12rC1nCUwjS/8QtTGsBI1XkjxEgWAsZw8JabM0eT5fhmtC6Q58ULuzAAhiB0kmP8AtGNB/p7xYhquVYkrVlVabguhUCDyhQfY74dnc4orvSqgEq8IR4WCsAQbRa5Fto54d2GalR4iyOAU7wCTdgCIBJ8t/n54aLA1oIf6WZFcrQq5pyFq1ddOmx/6dCn/AM6r5Sw0A/ynzxkeJ1xmg1Sih/h1yyKdyj3k+rKTHng//qTlc3kppGoGytbwKyqBCKdQSwsDJJj4r73w7/SzgIq5sBXD0yhYjfSVKmY5kEiw5xguXGwxipNboK9maAq0R/LEekW+kH3wYo5RkYMCQRsV3HoRtjEcS4pWy2ar0MsrOUqMAUUsWVoZSeliLcoxJQ7Y5qm0VqbrJ/6iET72+mJSjbtD2lo9N4lnBmaGjMItR0vTqQJnowNr9R5Wx5xXH4TNMSCKVW9hsefvP0+mx4HxalXBHwt0P6SY5dRi5meGpVGmoiuvQifQ+WFtp7DSa0Z3/iuXVdbOjRcQZaf+3rywO7JU2rVK2YNg7EL7mbeggYM1+xOVZgQGXy1Eg+Rk/cYNZThy01CgAAcotHl0xm1WjU+4OzuVLoyGCGUqb9bYx2UfM5MMrUS6zYgEj1BWSAehx6X3I6x0wgoH1wIyo0lZ5/wHKVcxW/EVuWymxtcADkBv5/PG4RdiQZxNovYD3xPR88FysCVFJyep+X98di6VHQH1GOwAgSpRNYsCYG3uCDHKAMR/hC2Zk/At9p1AA/IyQYwazdI6tNgCdxv199vphUI0+Gy87/fTDE+5WNEEA6QeYnznboYwA4/w81AeaxpHUMxUWM8hPvjTVXhTzP3054CrVM3G/LAMCeK0u7bu1XwCjJUA7ltAA/8AYf8AqMU89l6wSGJ5gwxJEiSSBaYEY0nfAkljMCI8vP5YFVKRD6nbSk/3gx8Mk3PoOdymBgTIU6msgsov4bSFLeIgfPBnJ0EWozNDz8USIP8AS4wP/DeP+EQoBuTu7EmQIFl5xgvw7LMGEiIMtBkQd+g3wGYP5bICzKzDykkfti41OxMiQPmcR5Zlk6SN8SMt4B9sKyyAefYxJE+SzY8hE3wIfjas/hvvFue1/QTt1xsKmT1TbywLqdmack6dzJjqedsHkK47AY4yvJiTI2FtXUnkIP6YIUs0dQPsTtE298SZrs4v5UAmTtees4ppwxqYDFWe8TIgX9fXAdSVCuNGppVlWoKi6rAiFuZsJA5i+wvtEycBs1WcvUNgWYgEX8IsNuR398JQ4nSSmWQVGctBUCVg+vTexg+W4NJlFrIGBljPijfyYDpt1teZGOL4s8D4ZNrs/wCSi3s8v7W8FdGTMU11lLMpBMreLA8pwO4HVqVq0qtNXkMXCkadPW95Fokb+WPUv+FtOlhHkdusjriP/hKLfSJ5xvjujPWhXHZHxbi4zFAUs1TDU4giLeHbSw2bz3xh+wWeenxJKuXXTRpBtS//AMyPh5eImDPW/LGz4pk5y1bSYEEH5Ez9BfAHsPlNK1oBkvDewnkZ3Y4rzdWCkmejZrh1FM07MFCVf4iOQADabH+W58oBwPqCnWU020VF5gwecQR1Bt7YlbMa8oqPUpr3LyveNBK3PvvH0OG1qqVEWorAMRLLHmYv0P8AXBrlBMaTqR59x/Itka9NlB7lyQp5qbeGbza49+mN3wrNmpTWopF/lb9MB+3OW15GoeaBag8oYbHzBIwnYCvqoMDyII97Rflbz6chibXl+gL8xpjVv4l9wf7Y5o3GGhb/AOcKpjnfa4v7YmOSFRzjHLTMzuBhtN9O4n6H++JqddTvv6YxhhCmJ2/T98Pq0SNiGXkcSUVDOqzLNMe3r64WlknNQ0wssCZ6R1npEYlkTguUe7Ozw8o5W45K0uv+wfLc0J9Mdg3W4MimKtemjROksBb3Ix2Mlne+Jnj8J/zZn8xnibSB/N09sUH4kJIueg6D0+98D6rApJPOPaZkXvzHvhzVKbEWhjz+R+/746zyiw7OShmwmb895P3zxTzOZOqBsD9fv9cFaFRAjIDIv4vWP7Yz2cqgMEpgnSIE3kmLtHPn74RoayVK28DnPtgVnkEhixIMHSRuZmPL+2CFHLa1K3jY2EWsesYL5XhcqNcEbbX+/wBsKGKsC0lSmA4ENUgjnpJEctrfXEyhgkKWAaynqTERBtcC5/yeo8PQjS0eXnG364dQ4dosCCJmCIH6cowbG4FXgVVpFpkbkzHywfo1CRcAHbEeVyiJ8IjpzAxIoi1r398BjxVIktzkec4eNrGfXHU7b/0wxlHLACLSYc7eU4kdVgzBHP8AxiPTJkQZ3v0woSJsNvc4xiB8pTOwA9owtOn3OkggGeex5icPqVwsBdzzPTr88Dszm5PiECNjHmDy88M4KS2I5UGa2c1id+cdN9uuBVWtrIHIgxH6/UYRGkLciQf/AB0mLffLFTPKRXtJAWYG1up9hhceJY1UegrkTZtddM0jBUqVvfljJdnMwFq1Em5J6WYEysjc7j/xxqwpDIqg6tN/UjlOMRxTg9anWNSmp0sdUjkZ6iw5kn0xWMovTB7mjrUGJLFVPISbRINwSRO+wwQFGfCVCoQDIaSdpuI5AiekYymU7SFfDUDWN439wcWKvaymohUqVH/KDCrPmZJN8NxkkNaZY/1Ezy08qKK2eqQAAQfApDMY6WA98WOwWX0ZcnYs3SxgCQT1Bke22MflclVzuZDMQxO8A6EUEeEdB9T549QyVE0lVBGkCB++2+ElpUHq7JabdCpHriakCDcCPrhsq24Hl97YVapXkYPniY44qSbG3SL+2EK/yHEyVbQR6Yh75t8YwxkazKYZTK+v9xbBji3H+7yhq0oDsVQtpJ0TYs3WOXtgc1SRyHzw7h2fFKp4oNNzDg3APW/1xbFLdMlNd0ZbjSO9Zmy71MyttVVkB1OBeDGwtjsGO1XZ3M5jMGplwrUtIVQGVdEbrpJH5pPvjsehHJCupBwlZia9cKO7vpABj5TPmB93xe4TlFqHvDzjSOgjck73P0xQ4m3dVqbPJOm56A+EnzNxvzxbq131MN1TUJECfDqBg8r7dMcDRRl+o6qYBLGwMdeZ2tttig9A94WLqCdhyMzMDcnzx2So7sTuPrab++J6+QZiCLjaxggcrn9sIwpEvDqoCCIHML7zfFteIE2dbGB6E7T74HZDLMGBKgH/ALiQcEs3RKq1yInaDa20jkcYeOupMsCZJubreQTI9tji/krrtYWBO5j1OM/SzZjXdxsSeci/TpPTfrY3wgh0VqZLA3k+fO8E++M1oZPZcJMDYf098cbwDfz+vLEyrpuQPliZqfPecToYiemDuJHLCrHIX88cpnl5Y7MCAb4NGIu/WbgeRG0/vhKlRjBBtzEYjyuT0SZJne8/riSgoN4iJGMYhzVYRBt08+vO2M1xJ2Lhlv4YN/Pp74tcRzoLAETJt6/ZxPTVVYki5iOZ+fKAx+uKJUQlKyplOK6z4ZI2jqS1xPpecRnOvqFhJMecAGfa04iz2V8FSojFWUyALT5HrbafLAvLVv4aVW8IEyIksxg7jznBAaSjmjqgMRB5+U2npgiQseFYuLf18/XAbJ01VEI/NEehEjfqP0xcyOaOpTvMhvTr88RyQfzL9Bouhc3wGhXuwIYWJFv84G//AAFNervGbyMfUgDGqV5kdIPLY7focOZb9cZPRSk9lbh/BxTXSoUAdB93xe7r9v8AOER7f3vhozB628xf54ZGojrUQDO/tiPvAACRb0+4x2YYevl54GZ7O6EcxJUTE7+U+uBQSXiXHEore5sQo3g8/TzxkqvavMOToAUAbevO+AOZzzSajkkmTvsN49JOwxJwnhOYzY7xCqUpjUTckdFHmOZxdRjHqScm+gYy3a2sh8YkCTtMiOh+fxfpjR8N7QU6q6H8LMBf8pJ2g/vjI8S7NV6SOxZKqINTEeEwP5Tbrz5YCUq0c1Aawldt5Mg7iMNUZdBba6nrRzsWZoIt6xz+WOxjeF9plWmFqoahBhWAHwDadTAk7/THYjLFBu3E6o+MyxSSk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2" y="3809999"/>
            <a:ext cx="3048000" cy="241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http://2.bp.blogspot.com/_agYcnHfshHo/S6rVNpNDHUI/AAAAAAAAAlI/s4NXr_n-dVA/s1600/web_intervisible_turnout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3809999"/>
            <a:ext cx="2819400" cy="241944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images.everytrail.com/pics/fullsize/2703151-3a_BLM_did_blasting_here_to_reopen_trail.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9401" y="1219200"/>
            <a:ext cx="3048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www.americantrails.org/photos/NRTphotos/FisherTowers7-BLM-U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67402" y="1219199"/>
            <a:ext cx="281939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s://www.imba.com/sites/default/files/imagecache/750_650_blog_feature-switch/blogimages/9%208%2011%20BLM%20Croy%20Event%20(1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67402" y="3809999"/>
            <a:ext cx="2819397" cy="24194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jukebox.uaf.edu/haul_road/assets/photos/blm_photos/BLM_51.jpg">
            <a:hlinkClick r:id="" action="ppaction://noaction"/>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19401" y="3810000"/>
            <a:ext cx="3048000" cy="24194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blm.gov/style/medialib/blm/ak/aktest/rec/trails.Par.81678.Image.-1.-1.1.gif"/>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871851" y="3809998"/>
            <a:ext cx="2814948" cy="241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790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57200"/>
            <a:ext cx="8686800" cy="541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5008" b="100000" l="0" r="99864"/>
                    </a14:imgEffect>
                  </a14:imgLayer>
                </a14:imgProps>
              </a:ext>
              <a:ext uri="{28A0092B-C50C-407E-A947-70E740481C1C}">
                <a14:useLocalDpi xmlns:a14="http://schemas.microsoft.com/office/drawing/2010/main"/>
              </a:ext>
            </a:extLst>
          </a:blip>
          <a:srcRect/>
          <a:stretch/>
        </p:blipFill>
        <p:spPr bwMode="auto">
          <a:xfrm>
            <a:off x="0" y="0"/>
            <a:ext cx="8686800" cy="6858000"/>
          </a:xfrm>
          <a:prstGeom prst="rect">
            <a:avLst/>
          </a:prstGeom>
          <a:solidFill>
            <a:schemeClr val="bg1"/>
          </a:solidFill>
          <a:ln>
            <a:noFill/>
          </a:ln>
          <a:effectLst>
            <a:outerShdw blurRad="292100" dist="139700" dir="2700000" algn="tl" rotWithShape="0">
              <a:srgbClr val="333333">
                <a:alpha val="65000"/>
              </a:srgbClr>
            </a:outerShdw>
          </a:effectLst>
          <a:extLst/>
        </p:spPr>
      </p:pic>
      <p:pic>
        <p:nvPicPr>
          <p:cNvPr id="4" name="Picture 2" descr="P:\BKFO_Logos\blm_logo_transparen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0" y="152400"/>
            <a:ext cx="669925" cy="586184"/>
          </a:xfrm>
          <a:prstGeom prst="rect">
            <a:avLst/>
          </a:prstGeom>
          <a:noFill/>
        </p:spPr>
      </p:pic>
      <p:sp>
        <p:nvSpPr>
          <p:cNvPr id="2" name="Rectangle 1"/>
          <p:cNvSpPr/>
          <p:nvPr/>
        </p:nvSpPr>
        <p:spPr>
          <a:xfrm>
            <a:off x="342900" y="5877580"/>
            <a:ext cx="8001000" cy="523220"/>
          </a:xfrm>
          <a:prstGeom prst="rect">
            <a:avLst/>
          </a:prstGeom>
        </p:spPr>
        <p:txBody>
          <a:bodyPr wrap="square">
            <a:spAutoFit/>
          </a:bodyPr>
          <a:lstStyle/>
          <a:p>
            <a:pPr algn="ctr"/>
            <a:r>
              <a:rPr lang="en-US" sz="2800" b="1" dirty="0" smtClean="0"/>
              <a:t>All Users – All Vehicles – All Modes-of-Travel</a:t>
            </a:r>
            <a:endParaRPr lang="en-US" sz="2800" b="1" dirty="0"/>
          </a:p>
        </p:txBody>
      </p:sp>
    </p:spTree>
    <p:extLst>
      <p:ext uri="{BB962C8B-B14F-4D97-AF65-F5344CB8AC3E}">
        <p14:creationId xmlns:p14="http://schemas.microsoft.com/office/powerpoint/2010/main" val="120595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Off-Highway Vehicles</a:t>
            </a:r>
            <a:endParaRPr lang="en-US" dirty="0"/>
          </a:p>
        </p:txBody>
      </p:sp>
      <p:pic>
        <p:nvPicPr>
          <p:cNvPr id="1026" name="Picture 2">
            <a:hlinkClick r:id="rId2" action="ppaction://hlinkfile"/>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43000"/>
            <a:ext cx="86867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172200"/>
            <a:ext cx="8686799" cy="369332"/>
          </a:xfrm>
          <a:prstGeom prst="rect">
            <a:avLst/>
          </a:prstGeom>
          <a:noFill/>
        </p:spPr>
        <p:txBody>
          <a:bodyPr wrap="square" rtlCol="0">
            <a:spAutoFit/>
          </a:bodyPr>
          <a:lstStyle/>
          <a:p>
            <a:r>
              <a:rPr lang="en-US"/>
              <a:t>https://www.ntc.blm.gov/krc/uploads/971/BLM_OHV_training_FINAL.mp4</a:t>
            </a:r>
            <a:endParaRPr lang="en-US" dirty="0"/>
          </a:p>
        </p:txBody>
      </p:sp>
    </p:spTree>
    <p:extLst>
      <p:ext uri="{BB962C8B-B14F-4D97-AF65-F5344CB8AC3E}">
        <p14:creationId xmlns:p14="http://schemas.microsoft.com/office/powerpoint/2010/main" val="4168618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OHV</a:t>
            </a:r>
            <a:endParaRPr lang="en-US" dirty="0"/>
          </a:p>
        </p:txBody>
      </p:sp>
      <p:sp>
        <p:nvSpPr>
          <p:cNvPr id="3" name="Content Placeholder 2"/>
          <p:cNvSpPr>
            <a:spLocks noGrp="1"/>
          </p:cNvSpPr>
          <p:nvPr>
            <p:ph idx="1"/>
          </p:nvPr>
        </p:nvSpPr>
        <p:spPr>
          <a:xfrm>
            <a:off x="381000" y="1219200"/>
            <a:ext cx="8153400" cy="4906963"/>
          </a:xfrm>
        </p:spPr>
        <p:txBody>
          <a:bodyPr>
            <a:normAutofit fontScale="92500"/>
          </a:bodyPr>
          <a:lstStyle/>
          <a:p>
            <a:pPr marL="0" indent="0">
              <a:buNone/>
            </a:pPr>
            <a:r>
              <a:rPr lang="en-US" dirty="0"/>
              <a:t>Definitions established in 43 CFR 8340.05</a:t>
            </a:r>
          </a:p>
          <a:p>
            <a:pPr marL="400050" lvl="1" indent="0">
              <a:buNone/>
            </a:pPr>
            <a:r>
              <a:rPr lang="en-US" dirty="0"/>
              <a:t>(a) </a:t>
            </a:r>
            <a:r>
              <a:rPr lang="en-US" i="1" dirty="0"/>
              <a:t>Off-road vehicle [OHV]</a:t>
            </a:r>
            <a:r>
              <a:rPr lang="en-US" dirty="0"/>
              <a:t> means </a:t>
            </a:r>
            <a:r>
              <a:rPr lang="en-US" b="1" u="sng" dirty="0"/>
              <a:t>any motorized vehicle </a:t>
            </a:r>
            <a:r>
              <a:rPr lang="en-US" dirty="0"/>
              <a:t>capable of, or designed for, travel </a:t>
            </a:r>
            <a:r>
              <a:rPr lang="en-US" u="sng" dirty="0"/>
              <a:t>on or immediately over land, water, or other natural terrain</a:t>
            </a:r>
            <a:r>
              <a:rPr lang="en-US" dirty="0"/>
              <a:t>, </a:t>
            </a:r>
            <a:r>
              <a:rPr lang="en-US" b="1" u="sng" dirty="0"/>
              <a:t>excluding</a:t>
            </a:r>
            <a:r>
              <a:rPr lang="en-US" dirty="0"/>
              <a:t>:</a:t>
            </a:r>
          </a:p>
          <a:p>
            <a:pPr marL="800100" lvl="2" indent="0">
              <a:buNone/>
            </a:pPr>
            <a:r>
              <a:rPr lang="en-US" dirty="0"/>
              <a:t>(1) Any nonamphibious registered motorboat;</a:t>
            </a:r>
          </a:p>
          <a:p>
            <a:pPr marL="800100" lvl="2" indent="0">
              <a:buNone/>
            </a:pPr>
            <a:r>
              <a:rPr lang="en-US" dirty="0"/>
              <a:t>(2) Any military, fire, emergency, or law enforcement vehicle while being used for emergency purposes;</a:t>
            </a:r>
          </a:p>
          <a:p>
            <a:pPr marL="800100" lvl="2" indent="0">
              <a:buNone/>
            </a:pPr>
            <a:r>
              <a:rPr lang="en-US" b="1" dirty="0"/>
              <a:t>(3) Any vehicle whose use is expressly authorized by the authorized officer, or otherwise officially approved;</a:t>
            </a:r>
          </a:p>
          <a:p>
            <a:pPr marL="800100" lvl="2" indent="0">
              <a:buNone/>
            </a:pPr>
            <a:r>
              <a:rPr lang="en-US" b="1" dirty="0"/>
              <a:t>(4) Vehicles in official use</a:t>
            </a:r>
            <a:r>
              <a:rPr lang="en-US" dirty="0"/>
              <a:t>; and</a:t>
            </a:r>
          </a:p>
          <a:p>
            <a:pPr marL="800100" lvl="2" indent="0">
              <a:buNone/>
            </a:pPr>
            <a:r>
              <a:rPr lang="en-US" dirty="0"/>
              <a:t>(5) Any combat or combat support vehicle when used in times of national defense emergencies</a:t>
            </a:r>
            <a:r>
              <a:rPr lang="en-US" dirty="0" smtClean="0"/>
              <a:t>.</a:t>
            </a:r>
            <a:endParaRPr lang="en-US" dirty="0"/>
          </a:p>
        </p:txBody>
      </p:sp>
    </p:spTree>
    <p:extLst>
      <p:ext uri="{BB962C8B-B14F-4D97-AF65-F5344CB8AC3E}">
        <p14:creationId xmlns:p14="http://schemas.microsoft.com/office/powerpoint/2010/main" val="3685185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Non-Motorized Modes-of-Transport</a:t>
            </a:r>
            <a:endParaRPr lang="en-US" dirty="0"/>
          </a:p>
        </p:txBody>
      </p:sp>
      <p:pic>
        <p:nvPicPr>
          <p:cNvPr id="1026" name="Picture 2" descr="http://kairostravels.com/wp-content/uploads/2012/10/biking-trip.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52524"/>
            <a:ext cx="3035300" cy="4867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cntraveler.com/dam/blogs/perrinpost/6a00d8341c5a2653ef015431ec8fcd970c-500wi.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5300" y="1152524"/>
            <a:ext cx="2857500" cy="4867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92800" y="1152524"/>
            <a:ext cx="2819400" cy="4867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632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Permitted &amp; Authorized Use</a:t>
            </a:r>
            <a:endParaRPr lang="en-US" dirty="0"/>
          </a:p>
        </p:txBody>
      </p:sp>
      <p:pic>
        <p:nvPicPr>
          <p:cNvPr id="2050" name="Picture 2" descr="http://www.oilandgasphotographers.com/data/photos/1282_1r20110824_AirBak_969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66801"/>
            <a:ext cx="3200399" cy="5029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399" y="1066801"/>
            <a:ext cx="3048001" cy="502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rtfitch.files.wordpress.com/2010/11/img_2686-dwsm.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48400" y="1066800"/>
            <a:ext cx="2438400" cy="502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56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a:t>
            </a:r>
            <a:r>
              <a:rPr lang="en-US" dirty="0" smtClean="0"/>
              <a:t>Network &amp;</a:t>
            </a:r>
            <a:r>
              <a:rPr lang="en-US" dirty="0"/>
              <a:t/>
            </a:r>
            <a:br>
              <a:rPr lang="en-US" dirty="0"/>
            </a:br>
            <a:r>
              <a:rPr lang="en-US" dirty="0"/>
              <a:t>Transportation </a:t>
            </a:r>
            <a:r>
              <a:rPr lang="en-US" dirty="0" smtClean="0"/>
              <a:t>Systems</a:t>
            </a:r>
            <a:endParaRPr lang="en-US" dirty="0"/>
          </a:p>
        </p:txBody>
      </p:sp>
      <p:sp>
        <p:nvSpPr>
          <p:cNvPr id="3" name="Content Placeholder 2"/>
          <p:cNvSpPr>
            <a:spLocks noGrp="1"/>
          </p:cNvSpPr>
          <p:nvPr>
            <p:ph idx="1"/>
          </p:nvPr>
        </p:nvSpPr>
        <p:spPr>
          <a:xfrm>
            <a:off x="381000" y="5303837"/>
            <a:ext cx="8153400" cy="1096963"/>
          </a:xfrm>
        </p:spPr>
        <p:txBody>
          <a:bodyPr/>
          <a:lstStyle/>
          <a:p>
            <a:pPr marL="0" indent="0" algn="ctr">
              <a:buNone/>
            </a:pPr>
            <a:r>
              <a:rPr lang="en-US" dirty="0" smtClean="0"/>
              <a:t>Sustainable - Multi-Modal - Comprehensive</a:t>
            </a:r>
            <a:endParaRPr lang="en-US" dirty="0"/>
          </a:p>
        </p:txBody>
      </p:sp>
      <p:pic>
        <p:nvPicPr>
          <p:cNvPr id="8"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892800" y="1417636"/>
            <a:ext cx="2819400" cy="3733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1417636"/>
            <a:ext cx="3073400" cy="3733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768" y="1417636"/>
            <a:ext cx="283516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761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the difference between a Travel Network and Transportation System?</a:t>
            </a:r>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18</a:t>
            </a:fld>
            <a:endParaRPr lang="en-US" dirty="0"/>
          </a:p>
        </p:txBody>
      </p:sp>
      <p:pic>
        <p:nvPicPr>
          <p:cNvPr id="2050" name="Picture 2" descr="http://newswatch.nationalgeographic.com/files/2013/05/Fractured-landscape-La-Barge-Wyom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7799"/>
            <a:ext cx="86868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030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2470370"/>
            <a:ext cx="86868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Content Placeholder 8"/>
          <p:cNvGraphicFramePr>
            <a:graphicFrameLocks/>
          </p:cNvGraphicFramePr>
          <p:nvPr>
            <p:extLst>
              <p:ext uri="{D42A27DB-BD31-4B8C-83A1-F6EECF244321}">
                <p14:modId xmlns:p14="http://schemas.microsoft.com/office/powerpoint/2010/main" val="4102166433"/>
              </p:ext>
            </p:extLst>
          </p:nvPr>
        </p:nvGraphicFramePr>
        <p:xfrm>
          <a:off x="381000" y="1143000"/>
          <a:ext cx="8153400" cy="498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 Managing Comprehensively</a:t>
            </a:r>
            <a:endParaRPr lang="en-US" dirty="0"/>
          </a:p>
        </p:txBody>
      </p:sp>
      <p:sp>
        <p:nvSpPr>
          <p:cNvPr id="9" name="TextBox 8"/>
          <p:cNvSpPr txBox="1"/>
          <p:nvPr/>
        </p:nvSpPr>
        <p:spPr>
          <a:xfrm>
            <a:off x="152400" y="2133088"/>
            <a:ext cx="2133600" cy="369332"/>
          </a:xfrm>
          <a:prstGeom prst="rect">
            <a:avLst/>
          </a:prstGeom>
          <a:noFill/>
        </p:spPr>
        <p:txBody>
          <a:bodyPr wrap="square" rtlCol="0">
            <a:spAutoFit/>
          </a:bodyPr>
          <a:lstStyle/>
          <a:p>
            <a:r>
              <a:rPr lang="en-US" dirty="0" smtClean="0">
                <a:solidFill>
                  <a:srgbClr val="0070C0"/>
                </a:solidFill>
              </a:rPr>
              <a:t>Land Use Allocation</a:t>
            </a:r>
            <a:endParaRPr lang="en-US" dirty="0">
              <a:solidFill>
                <a:srgbClr val="0070C0"/>
              </a:solidFill>
            </a:endParaRPr>
          </a:p>
        </p:txBody>
      </p:sp>
      <p:sp>
        <p:nvSpPr>
          <p:cNvPr id="10" name="TextBox 9"/>
          <p:cNvSpPr txBox="1"/>
          <p:nvPr/>
        </p:nvSpPr>
        <p:spPr>
          <a:xfrm>
            <a:off x="152400" y="2450068"/>
            <a:ext cx="4724400" cy="369332"/>
          </a:xfrm>
          <a:prstGeom prst="rect">
            <a:avLst/>
          </a:prstGeom>
          <a:noFill/>
        </p:spPr>
        <p:txBody>
          <a:bodyPr wrap="square" rtlCol="0">
            <a:spAutoFit/>
          </a:bodyPr>
          <a:lstStyle/>
          <a:p>
            <a:r>
              <a:rPr lang="en-US" dirty="0" smtClean="0">
                <a:solidFill>
                  <a:srgbClr val="0070C0"/>
                </a:solidFill>
              </a:rPr>
              <a:t>Implementation Decision</a:t>
            </a:r>
            <a:endParaRPr lang="en-US" dirty="0">
              <a:solidFill>
                <a:srgbClr val="0070C0"/>
              </a:solidFill>
            </a:endParaRPr>
          </a:p>
        </p:txBody>
      </p:sp>
    </p:spTree>
    <p:extLst>
      <p:ext uri="{BB962C8B-B14F-4D97-AF65-F5344CB8AC3E}">
        <p14:creationId xmlns:p14="http://schemas.microsoft.com/office/powerpoint/2010/main" val="4036497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sp>
        <p:nvSpPr>
          <p:cNvPr id="5" name="Isosceles Triangle 4">
            <a:hlinkClick r:id="rId3"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1905000"/>
            <a:ext cx="7772400" cy="4572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pPr algn="l"/>
            <a:endParaRPr lang="en-US" dirty="0" smtClean="0"/>
          </a:p>
          <a:p>
            <a:pPr marL="457200" indent="-457200" algn="l">
              <a:buFont typeface="Arial" panose="020B0604020202020204" pitchFamily="34" charset="0"/>
              <a:buChar char="•"/>
            </a:pPr>
            <a:r>
              <a:rPr lang="en-US" dirty="0" smtClean="0"/>
              <a:t>Summarized version of the National TTM training.</a:t>
            </a:r>
          </a:p>
          <a:p>
            <a:pPr marL="457200" indent="-457200" algn="l">
              <a:buFont typeface="Arial" panose="020B0604020202020204" pitchFamily="34" charset="0"/>
              <a:buChar char="•"/>
            </a:pPr>
            <a:r>
              <a:rPr lang="en-US" dirty="0" smtClean="0"/>
              <a:t>For use to educate and train field staff and managers in times not suitable for the two day course.</a:t>
            </a:r>
          </a:p>
          <a:p>
            <a:pPr marL="457200" indent="-457200" algn="l">
              <a:buFont typeface="Arial" panose="020B0604020202020204" pitchFamily="34" charset="0"/>
              <a:buChar char="•"/>
            </a:pPr>
            <a:r>
              <a:rPr lang="en-US" dirty="0" smtClean="0"/>
              <a:t>Particularly helpful when establishing a TTM timeline for field offices.</a:t>
            </a:r>
          </a:p>
        </p:txBody>
      </p:sp>
    </p:spTree>
    <p:extLst>
      <p:ext uri="{BB962C8B-B14F-4D97-AF65-F5344CB8AC3E}">
        <p14:creationId xmlns:p14="http://schemas.microsoft.com/office/powerpoint/2010/main" val="348424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encrypted-tbn1.gstatic.com/images?q=tbn:ANd9GcSTZMEVF300Ima4EvBnVpoJ8cz9cSfTpRhn15yBAk_W3ptH8kQ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56885" y="4010025"/>
            <a:ext cx="26670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RiJmv-uvzwTHGUUABVhxiPCNxMuqHBIgof2EpKbsiUjISMHugV8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60398">
            <a:off x="6419607" y="1518430"/>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Travel and Transportation Planning</a:t>
            </a:r>
            <a:endParaRPr lang="en-US" dirty="0"/>
          </a:p>
        </p:txBody>
      </p:sp>
      <p:sp>
        <p:nvSpPr>
          <p:cNvPr id="3" name="Content Placeholder 2"/>
          <p:cNvSpPr>
            <a:spLocks noGrp="1"/>
          </p:cNvSpPr>
          <p:nvPr>
            <p:ph idx="1"/>
          </p:nvPr>
        </p:nvSpPr>
        <p:spPr>
          <a:xfrm>
            <a:off x="381000" y="1066800"/>
            <a:ext cx="5638800" cy="5257800"/>
          </a:xfrm>
        </p:spPr>
        <p:txBody>
          <a:bodyPr>
            <a:normAutofit/>
          </a:bodyPr>
          <a:lstStyle/>
          <a:p>
            <a:r>
              <a:rPr lang="en-US" sz="2800" dirty="0" smtClean="0"/>
              <a:t>Presents opportunity to review Inventory &amp; Resources</a:t>
            </a:r>
          </a:p>
          <a:p>
            <a:r>
              <a:rPr lang="en-US" sz="2800" dirty="0" smtClean="0"/>
              <a:t>Achieves Site-Specific Impact Analysis</a:t>
            </a:r>
          </a:p>
          <a:p>
            <a:r>
              <a:rPr lang="en-US" sz="2800" dirty="0" smtClean="0"/>
              <a:t>Allows incorporation of </a:t>
            </a:r>
            <a:r>
              <a:rPr lang="en-US" sz="2800" dirty="0"/>
              <a:t>Best Management </a:t>
            </a:r>
            <a:r>
              <a:rPr lang="en-US" sz="2800" dirty="0" smtClean="0"/>
              <a:t>Practices</a:t>
            </a:r>
          </a:p>
          <a:p>
            <a:r>
              <a:rPr lang="en-US" sz="2800" dirty="0" smtClean="0"/>
              <a:t>Results in Defensible Decisions</a:t>
            </a:r>
          </a:p>
          <a:p>
            <a:r>
              <a:rPr lang="en-US" sz="2800" dirty="0" smtClean="0"/>
              <a:t>Aids in Dissemination of Information (User Maps etc.)</a:t>
            </a:r>
          </a:p>
          <a:p>
            <a:r>
              <a:rPr lang="en-US" sz="2800" dirty="0" smtClean="0"/>
              <a:t>Eases Development and Analysis of Future Actions</a:t>
            </a:r>
          </a:p>
          <a:p>
            <a:pPr marL="0" indent="0">
              <a:buNone/>
            </a:pPr>
            <a:endParaRPr lang="en-US" sz="2800" dirty="0" smtClean="0"/>
          </a:p>
        </p:txBody>
      </p:sp>
      <p:pic>
        <p:nvPicPr>
          <p:cNvPr id="1026" name="Picture 2" descr="https://encrypted-tbn3.gstatic.com/images?q=tbn:ANd9GcSP94bsRupbL3yn-PoIzmG-7l6KQKKP4ktqwqi0lX-bh0d3A8s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925885">
            <a:off x="5324966" y="1818761"/>
            <a:ext cx="1876425"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xQSEhUUEhQWFhUXGB0bGBgYGBsgIBohIhkYGyIeIh8eHCggHhwlIB8cITEhJSktLi4vHSE3ODMvNygtLysBCgoKDg0OGxAQGzgmICYsLDQ0NCwsLDQyLDQsLCwvNDQsNCwyLCwsLCwsLCwsLCwsLCwsLCwsLCwsLCwsLCwsLP/AABEIAJ0BIgMBEQACEQEDEQH/xAAcAAACAwEBAQEAAAAAAAAAAAAABgQFBwMCAQj/xABMEAACAQIEAgcDBgoJAwMFAAABAgMAEQQFEiEGMQcTIkFRYXGBkdEUFhcyVKEjNUJScnOSsbLBFTM0YoKzw9LhU3TwQ5PxJGSEotP/xAAaAQEAAwEBAQAAAAAAAAAAAAAAAgMEBQEG/8QAOBEAAQMCBAMFBwQCAwADAAAAAQACAwQREiExUQUTQTJhcYGhFCKRscHR8BUzQuEjUjRy8YKSov/aAAwDAQACEQMRAD8A3GiIoiKIoa5nEZzh9Y60KHKd+kki/wB37q8xC9lZyn4OZbK9rqBl/ECyTtHtpvaNvzrc/wDiudBxFks7o+nQ77/0tc1C6OESdevd+dVd10lgRREURFERREURFERREURFERREURFERREURFERREURFERREURFERREURFERREURFERREURFERREURRswx8cC65XCLcDUeVybD0rwkDMqL3tYLuKQ+kHjObB4vDiGzJ1bO6tyluwAAa3MAHcXtq3BrdTQNkYSVoiYHtuk7O5nmlbMcLIxswZwNpMMbAAMN7p/fHZNzfvrm1VPJC65+K+hoJ4nRCmePs7+1f5Vma4tC6AJMgvLGv+ZH5d5X8k+VcCuo9ZostwPmFMtMDhG/Np0J+R+h6rQOHc269LN/WL9bzH5wrqcPrRUMse0NfuuFW0vJfcdk/llb10FiRREURFERREURFERREURFERREURFERREURFERREURFERREURFERREURFERREURFERREURFEXPEyaUZh3KT7hevQLmy8JsLrMc44pizLDLEWGGk1K34Q3RtjsHHLcjdhWqp4dKB7ma5M87KmPBfCe9L8pnwqdViYhJh23CPvGfOORfqt5qfZXNZJJA7LJZYp6mjOeY/NFEhyxlcT5bK5dQfwLW65R3gD6s6eQF/K9daGtjmGCQWX0NLxCGoFr2K84RhO4lwdoMWhv1KmwcjmYb8m53hPna9YqqhdEccenyX0VPXAt5VRm09fv8AdNmQZ31v4aICOaP+ti5DwLKOeg/lLzU183PA6B/tEHTUfnTfZXSw2HKkzadD9+/Y9VpOXY5Zow69/MeB8K7lPO2eMPavnJ4XQvLHKVVyqRREURFERREURFERREURFERREURFERREURFERREURFERREURFERREURFERREURFERREUReJU1KR4givQbG68IuLL86RiwAPMbH2bV9QV8up2XZpLBcRuQp5oQCh9VO1UywslFni6tZM9mhy9FJE2GlILKcNINw8V2jv46L60PmpPpXJn4T1iPkV7aJ5v2TuNFPxeVHEf2nQx0ho8VEwDHmV1XsHFlLXbSygE6uV89PNNC4sfoNb9F2aCapxct3vDfxV/kXDpmkimkYmWJQTNYpr7wZALE7clO5G7ncCsMzxLKRELfIeO57vivouc6CAxuNwen2++/Z3UfM+kTC4ItHgo/lDE9qTVpjv5EA6v8It510KLg4iB6X+P9Lk1FY6UjFnZUf0x4u/9VhfS739+r+VdH9OZuVm5pTlwj0lw4txFMnUTHZbtdHPgGsLHyIHlesc9G6MYm5hTbICnusasRREURIvS1nE+Fw8LYeRo2abSSANxoc23B7wK2UUbXvIcL5KuQkDJT+jPM5cRgElncyOXkBY2vYOwHIAcqhVsayUtaMsvkvWG4uUuZd0siXFpEcPaCSQRpJr7V2bSrFdNrEkbA3F60OoCI8V814JLmy0fH4tYYpJX+rGjO3ooJP3Cue1pcQArCbLC14mzTMp9OHeRSQWEURCqi+bH2C5O55CuyYYIW+96rPic45LWOAMNio8IFxxYza3vqYMdOrs7jyrmVJjL/wDHorm3tmmOqFJFERREURFERREURFEVbxFm64PDS4hwWEa30jmTcADyuSBerIozI8NHVeE2F0q8B9IRx8zQSwiJ9JdSrlgQCAQbqLEXHrWmppOU3EDcKLX4k+ViU0URFERREURFERREURFERRFg3E2D6nFzp3CQkejdofvr6OB+OJp7l85UMwSuHeqyrVSpmVYcO93GpEUu6j8oL+T/AIjZfbWern5MLnjXorYmguudBmmpBrl7dn0mTUO4iIoGHkJMQQpHLRAq8q+arHmCG3W2I95Oi+04dBhZc65DzOZPkNNr9y6dKmbthcNFgo2OucM0zd5XbV+2xt6Ait/CaUNbc9PUnqsFXNjcSNPkFX9GPAceIQYrFrqjJtFF3MBtrbxF9gvLa+9xbXV1RacDNepVDGA5laocnw+nR1EWm1raFt+6ubjde91bYJey3o5wUOJM6oTuDHG26RnxUd/le9u6r31cjmYSf7UQwA3TTi8UkSF5HVEUXLMQAPUnaswaXGwU0sy9JGXA2+UBvNVYj3gVoFHN/qoY2q9yfOoMUhfDypKoNjpN7HwI5g+Rql8bmGzhZSBB0SN04/2WD9f/AKb1s4f2z4fUKuXRWfQ/+LI/05f8xqrrv3j5fJexdlR8vw2S/L9UTRHF9YwCBm2kF7kJ9UNe+4FScanlWPZXow371J6ROJMMuFxeGM6DENCyiO/aJZDYe2o0sLy9r7ZXR7hayQuibO8PhJsQ2JlWIMiBS3eQzEj7xW2tifI0Bouq4yBqtqwOMSaNZImDo4urDkR41yHNLTYq9U+ccZ4LCsUmxCBxzRe0w9Qt7e2rWU8jxdoyUS4BfMo40wOJcJFiELnkjXVj6BrX9levp5WC5GSBwKYKoUlSScW4JZ/k5xEYm1iPq7m+okALy5m4q4U8hbitko4heyj47jnAwy9S+IUvqCkKC1iSBYkAgG55V62mlc3EBkmIaKxznP8ADYTScTMsWu+nV3251COJ8nZF16SBqomO4xwUMUcr4hAkovHa5LjxCjcjztUm08jiQBovC4BGScX4PFtognVntfQbqxHiA1ifZSSnkjF3DJA4HRWWbiLqJflGnqdDdZq5abG9/K1VsxYhh1UiljgXD5Uryf0cyO9gXIZmIUnYXbkt+4VoqDOQOaoNw9E0ZjmEWHQyTyJGg5s7AD7+/wAqztY5xs0XUibJcPSRl17fKL+YR7e/TV/sc2yjjamLLMyixEYkgkSRD+UhBHp5Hyqh7HMNnCxUgbrricUkYvI6oOV2YAffRrS7QI5wbqV0ikDAMpBB5EG4PtrwgjIoCDmF6rxeryzgcyBSy8uF6ovUURFEWZdK+VEPHiVGzDq38iN1PtFx7BXW4dLcGM+K5XEYsxIPBIFdJctXHDj6TMTyCxsf0VnjLfdXM4t+wPFaIDYO8B80x5KtpSG2t1qnz05gS33Mp9orhcWFzfp7nwuF9zTH/Ebbn1Zkl3pnLf0gL8hAmn9qS/319DQW5XmuBLqta4MC/IMLo+r1KW/ZFcue/MdfdXN0VzVS9RREscdcIpmMaK0rRtG2oEbrva91JsTbkeYPkSDop6gwkkC91FzcSVpOFshiXq5cTHrtu7YsB7+NgwUemm1aRPVONw3LwUMDNEp8GTjCZuiQTCWJ5Oq1qQRIhUlTtsSDbcd4a1r1pnHMgJcLHXwUGmzrJ06cf7LB+v8A9N6ycP7Z8PqFOXRWfQ/+LI/1kv8AmNVdd+8fL5L2LsrNOHvx6n/eTf61dGT/AIx/6j6KsdtO/SVwRE64rHmWUSLEWCApoJRdr9nVY233rHSVLgWxWyurHsGqR+j7hSPMZJkkkkjEaqwMene5Yb6lPhWypnMIBAvfdVsaHJ846x5yrLocLhnbWw6pXNtQUC7NsANVrC9tiaw07OfKXu8VY44RYJT4B6O/l0XXzyPHEWOgJbVJY2LFmBsCb91za961VNXynYWi5UGsvmV7486OBgoTPBI8kSka1ktqTcWYMoGwNuYuOd68p6zmOwuGaOZYXCdOibiOTFYd45jqkgYDUebIRdSfMbqT5DxrJWwiN4LdCrI3XCy/i0v/AEriOqv1nygBLc9R0hbedyK6UNuQL6WVLu0nrLeh9FVGlxMvWAqxCBNAIIa26ljv33F6xP4gTcBuSsEQXPpz+rhf0n/cKcP1ckvRVnA/R+MfAuJxUsqqRoiVCoOhCVFyVNlveyj176tqKvlOwMHj5rxrMQuUr8WZQ2WYzQjsxjCzROdja5te21wVINuY9a0wyCeO5GuRUHDCVt/FE2vK8S/52EkPviJrjwi0zR3j5q93ZKzroM/tGJ/Up/E1b+I9hviVVFqU7cdcEx5g0UjzNF1ezG4I08zYN2Vf+9blzvWOnqXRXAF7qxzbpcxnDOQqhjOKiR7W1/KwWB8bFivsItWhs1WTfDceCjhYqDomxrQ5kYFcPHKJFJX6rFLlXHqAfYR4VdWtDocRGYt6qMZs6ybOmMfg8P8Apt/DVfC+07wWLiv7Y8UrcJcTy5e4R1YwNZmQjcBhcOnrz8D61tqaZk4u3X8yKxUtW+Ahr+yVsuX46OeNZImDo3Ij93kR3iuA9jmOwuGa77HteLtOSQel/K1KxYkfXB6s+YN2HtBv766fDJDcx9NVzeJx+6JBqEzcBZm2IwUTubuLox8SpIv6kWPtrHWRiOYgaLXSSGSIEphrMtKKIoma5emIieKQXVxY+I8CPMHepxvLHBw6KEjA9paeqw3O8pkwkpilG43VrbOPzh/Mdxr6GKVsrcTf/F89NC6J2Fy55ZiVjkBe/VsCkluehhZiPMfW9lQqYRNEYz1XkTw11zp1TRESsl37R/K0bkkxhH0+IljWOaO3NonHO9fNzR8+DA/VtwfDfyX1vDamwwE55fEaHwOYv39y8dKmXnEQQ41LMYl0TadxpNisg/u33v4P5Vu4TUXBjfr9f76KishwPy0/PloV66LeOI4oxhMU4jCn8DIxstj+QxOwIPImwIIHMb6KymJONg8VRG/oVqpxCBdRZdNr3uLW8b+Fc2xVyUF6TcD8pMJksm1sRt1Za/LV3Dl2/q+davYpcGK3l1UMYvZJHTFnsr4o4UOVgRFJUGwctc3Y96gWsOXM1soYmhmPqq5HZ2V9lfQ/hQgM08rsQCerKKnLu7JNvMmqH8QkJyCkIgkXI4okzeFYCWiXFBUYm9wCRe/fvfetshcYCXa2VYtiyT/04/2WD9f/AKb1h4f2z4fUKyXRWfQ/+LI/1kv+Y1V137x8vkvYuys04e/Hqf8AeTf61dGT/jH/AKj6KsdtbB0g/izGfqJP4TXKpf3m+IVz+yVn3Qd/aMV+rj/iet3EOy3xKri1KsenLBMY8NMBdUdkby1gWPvW3tqvh7hic1eyjqrTol4gilwaYfUqzQgqUJsSt7hx4gg725EGq62JzZC7oV7GcrL30sZ9DFgpcPrUzTroVAQSATu5HcAL7+NeUUTjIHdAvXusFSdBuDbTiZrHSWWMeZUFjb01Aet6u4g7NrVGIJXx/wCP/wD86P8AijrSz/i//E/VQPb81vlcRaFlfTn9XC/pP+4V0eH6uVUvRNPRb+K8N6N/mPWes/ecpM7Kzjpv/ty/9qv+ZLXQ4f8At+f2VUuq0zPvxPP/ANm/+Sa50X74/wCw+atd2T4JA6DP7Tif1KfxNW7iPYb4lVxalVvSJmkuMzF8K0mmFJUiRSbICdN3bxN27+QA9anSxtjixgZ2uvHm5sm2HojwUSFpp5jpF2OpEUW57BNh6k1mPEJXGzQFPlBJfRlp/peHRfRebTfnp6t9PttatdXfkG/coM7SeumP+qw/6bfw1Rwvtu8Fi4r2B4qavC8eOy3DA9mVYV0SW5dnkfFT4e6q/aXQ1DiNLnJWimbPTtB1sFn8eJxmVzMgLRN3gi6P5i+zDzG9dQthqm31+YXKDp6R1v8AxcuIOKMRjAonZdK7hVWwv4nckn217BSxw5tUJ6uScWK1Xo4wDQ4GMOCGcs9jzAY7fdY+2uLXSB8xIXdooyyEApnrItaKIiiKuzzJIcXH1cy3HNWGzKfEHuP3VbFM6J2JqqlhbK3C5ZhnfAOJgJMQ69PFbBx6r3+z3V1oq6N/ayPouTNQyMzbmFV4PHtCOrxCOFAsCykFBe+kg21JfcC4ZTurCo1FI2Y8yJ1neh8VGGd8R94EeXz3H4E4cOZrGWIWaJ0bmjMtyDzBB0nv8LH1uTyZaSRjseEtPdmD+enRdyPiEcrML/j+fniq/PeiqKRi+BmVAf8A0m7SjyUjdR5G4HdW+Ouc0WkHmqiwHQpd+inMPq2g0/rWt+zoq/2+LXO/go8tybeFeipIXWXFuJmU3WNRZARyJvuxHhsPKss1cXDCwWVjY7aqy494AXHsJonEcwXSbi6uASQD3gi5sR47g7WrpqoxDCRcL17LpXwfRrmLAQy4zRByIWSRtvAKbDl3HbyrS6shHvBuagI3bqywXRe0OOinilQQxSKyoQxawABub2uTc8u+q3VodGWkZle8uxumPpC4XkzCGOOORYykmslgTcaWW2x86oppxC4ki+Sk9uIKXwPkL4HCLA7q7KznUoIHaYtyPrUKiUSvLgvWtwiyVMr6N5osxXFmaMoJ3l0BWvZte172uNVan1jXRcu3QBRDPeunfiXLTicJPArBTLGyAnkLi16xxPwPDtipkXFktdHvBMuXyTPJKkgkVVAVSLWLHvPnWipqWzAAC1lBjMKb8xwMc8TxSqHjcEMp7x/I+dZWuLTcaqwi6yfN+iCUPfCzKy3uoluGX/Eo39bA10mcQFrPHwVJi2XzKeiCVnviZlVb9oRXLN/iYWHrY16/iDQPcHxQRbrWMsy+PDxJFCoSNBZQP/Nz51zHOLjiOqtAskHE9HMzZl8sE0YT5Qs2jS17KVNr3tfatraxoh5dullWY/eutIrArUndIfCEmYiERyJH1ZYnUCb3AG1jWqlqBCTcXuoPbiVxwfk7YPBxYd2DtGCCyggG7M3I+tVTyCSQuCk0WFkrdIHR/NmGJE0c0aAQiOzKxNwzm+x5dr7q001W2JmEjqoPZiKbMxyppMDJhgwDPAYtRBsCUK3tztWVj8Mgf33UyMrJa6POBpculleSVJA6KoCqwtYk95860VVUJgABaygxmFR+OujcYuVsRh5AkrAa0YdlyBYNcbq1rA8wbDa+5lT1nLbhcLhHR3zCqMD0a46XTHi8WeoBF0WR31Ad3asB6m9WurIm5sbmo8s9SrThno5kwmPXEiWPqlMmmMK1wGVlAuT3XFVy1gfFgtnkpNjsbpr4n4aixyosrOugkgoR3i29waop6l0BJb1VdRTtnFnLwmb4LBRpA2IQdWoUBnBbYd4G9/ZXpimmcXhuqCWKJoZi0ULH8T5XOuiaWJ18GVv3ldqmymqWG7QQoOqKd4s4gr7kmQ5Y7CTDLDIRvs+q3sJNj7KSz1IGF5ISKGnviYAmqsa1ooih5tjTDGXWJ5SCOxGLsbm33c6nGwOdYm3ioPdhbe1/BLcfHDMzouBxTPHbWoCkrfcXGra9ajR2AJeLFZhV3JGA5KdmnFPVT9QmGmmfQH/B6eRJHeRy/nVcdNiZjLgBfqrH1GF+ANJPcpeQcQR4rWqq8ckZAkjkFmW97ezY1CaB0dicweoUopmyXA1HQqPnPEkEOJiw0i6mktvYEJc2XVf847VKOne9heOijJOxrwx3Vd89eDDQPM8KsEtcBVudwO+oxB8jw0HVSlLI2FxGi+cPZvBiIDNCoUC4ZbAFSO42/wDN69miex+Fy8hlY9mJq4w8VxHBfLGDJGfyTYtfVpA22uTXppn83lDVBUN5fMOi85RxFLLKsb4OeIMCyu1rWHjY7Hltzr2SBrW3DwV5HM5zrFpC5Y3i0pPJBHhZ5mitqMYU8xcbXv8A/FetpbsDy4C+68dU2eWhpNtlPyviKCeBpw2hEuJNYsUIFyCKrkgex+DqdO9TZOx7MY0VOONXdTJFgsRJAP8A1AALjxCncir/AGQA4XPAOyq9qJGJrSQriDiGGTCNioyXRUZiBseyLld+RqgwPbIIzqrRO0xmQaKnTjpQqyS4XERwta0pUFd+R2PKr/Yjcta4E7KkVgsHFpA3UrOuLPkxYnCztGoB61Qugggb3J87VCKm5lrOF9uqnLU8v+JI3U3Is7bEFg2GmhAUENIAA1/Cx9tVywhn8gfBTilL/wCJHiueT8TxYmeWBLhou82s9jYlfQ7V7JTujYHnqvI6hr3lo6KBmXGZgYh8HiANehWstnN7DTc737qsZSYxk8KuSqwHNpUpuJyuGmxEuGmiEVuw4AZr23G9rb/dURT3eGNcDdT59mF5aRZTM1z6LDwLNKSAwGlRuzEi4UDvNVxwukfhapyTNY3E5UzcatHZsRg8RDESPwhAIF/zgNxV4pA7JjwTsqfasObmkBWnEPEceFhWYqZFcgDQRvcEg7nlVUMDpX4dFbNO2JmI5r2/EEXyM4xLvGEL2Fr7cx5EHavOQ7m8s63XvOby+YNFPy/FCWJJACA6hgDzFxeq3twuIU2uxAFVWfcR/JpY4hDJM8gYqI7X7PPmR61dFT8xpdcADdVSz8twba5Oy+5JxKmIaSMxyRSxi7RyCxt4juIryWnMYDr3B6hIpw8kWsR0Kk8PZwuLh61FZRqZbNa/ZJHdUZojE7CVOKQSNxBdM8zRMLC80lyFHIc2JNgB5k15FGZHhoSWQRtLivuSZomKhSaO+lxyPMEGxB8wRaksZjeWlIpBI0OCrMHxdDJi3whVkdSVBa1nI3IG/O2+/hVrqV4iEnRVNqWOkMfVTf6aX5Z8k0tq6rrdW1ratNvG9V8o8rmdL2VnNHM5fW10t9KedvBCkUTFTKTqYc9ItcA91yR7K2cOgbI8ud0WPiM7o2AN1KUcj6PMRiI1kLJEri41XLEeJA5X5862y8QjjdhAusEXDZJBicbXVp9Fcv2lP2D/ALqq/VG/6+qu/ST/ALeios74XxWXFZwwsDYSxkgqe64PcfaK0RVUVR7hHkVnlpZab32larwdnBxeEjlawfdXt+cpIJ9vP21xqmHlSFo0XbppebGHK6rOr0URKPDH4yzL1h/gats/7EfmscP78nkq/OYp2zV/ksipKMKCCyhg3aPZ35XNt6siLBTjGLjEq5Q8znAbGyldHpQxTYuSRmnc/wD1GsAdWUB7NhyAG/8A8VCsviEYGQ077qVHbCZCczr3WSu8kmLjxchwuIdsSwMUiL2UVD2N7353vatdmxOY3EBh189Vmu6VrnYTnp5aK/zjN/lWSSS37WgK/kwYA/H21mji5VWG960Pl5tLiXPGocBImJW/yfExqmIA/IfRZXt5/HxFSaeeDGe005fZRd/hIk/iRn9104dwEM2TRx4h+rQ37dwNJ6w2Nztz7q8me5lUXMFz/SlCxr6YB+n9rtl+OxWExkGFmnXExzBtLWs6aRe5t3evP2VF7I5YnSNGEj4FesfJHKI3G4PxCjRYfEPmWNGGmSI2j1Fo9dxY2tvtbepF0YgZjF9eqiGvM78BtovefcONhsrxCI7SyO/Wyt+dupbYd1h++kNQJKhpIsBkF7LAWQOAzJzKaMnzSBsMkiOgiCDe4AWw3B8LVkkjeJC0jO61RyMMYcDlZJ2RdrA5pKgIhkMxj2tcdWbkDwP8q3S5TRNOotf4rCzOGVw0N7fBVhimMOBhxM5GCnVRdEUaTtpRm52P53wqy7MT3Mb74v19VXZ+BjXu90py6QkC5bOByCqB+0tYqM3naVtqxaEr3xFmxw2X61/rGRUj/SYAD3c/ZXkEXMmsdOq9mk5cNxrZJQmbB/I5RhsRF8n7EzyKArq5u24PO5JF632EuNuIG+lullhxGLA4NItr5pq6QnBjwpBuDioSD/irHRiznf8AUrZVH3W+IUzpE/F2I/RH8S1Ci/fap1f7LlS8UsI3yuaUfgEYaz3KSq6WPoRf2VfT+82VrdSs9Rk6Nx0H4EwcXZjCmCmMjKVeNgouO0SpAA9vf7azU0bzK2260VD2CJ19kqZnA8eWZesl9QmhuD3dq4HurYxwdUSEbFZXtIgYDuFx4ljOAGKg3+TYuN2i8EltunkD8PA1KA8/C/8Ak0i/eFGf/Bib/F2ncU+cNf2SD9Un8IrnTfuO8V0If2x4Jb4tjlbMcEIHWOQxy6WZdQG2+3ftcVqpy0QPxC4uFlqA4zswmxzVnkvDzxSy4jETddM66bhQqhR3AVTLOHNDGCwCtjhLXF7jclQ+jaZVwQBYA9bJzI/PNWVoJl8h8lGjI5fmVD4zzAyYuDDpHJMkJE0yRC5J/IB7rXsT5EVOmjDYnPJsTkL+qrqZCZGsAuBmbei+cD48x4qfDPHJEspM0SSCzC/1h4Wvv7DSqZija8G9sjZKaS0jmEWvmLqIuSnFPmPVnTNHiQ8LeDBb29DyqfO5YjvoW2KjyuYZLag5L3wvmxxWZpIwKyDCFJFItpdZd/ZuD7aVEXLp8I0xXHhZeQS8yov1w2Pjdeul7LWeKKZQSsZIe3cGtv6XAHtpwyQBxaeq84nEXMDh0Ufh7pJjSJI8RG+pFC60sQQNgbXuDU5uHOLiWFQg4mzCA/VW56S8H4S/sf8ANUfp03d8Vf8AqUG6VeNeOlxcPURRsqEgsz2ubG4AA5b23rbSUJifjcc1hrK9srMDAnXo2wLQ4CMOCGcs9jzAJ294sfbXPrnh8xsulQxlkIBTRWNa0URRMNl0UckkqIFeW3WNv2tIIHfbapmRzmhpOQUAxoJcNSqfGZvl8OIMryxCfToJDEm172IFwKubFO5mEA2VLpYGvuSLr7l8OX4gzGExuZx+GCubt6rfbv3tR5njtiytovWcl98Od9c1eYTDJEixxqFRRZQO4Vnc4uNzqr2tDRYKAOHMN1csfVDRM2qRbtZj489vZVvPkuHXzGir5LLEW1RnM+EjiMWJeNYyunS7WuPAC9/dSJsrnYmDNJHRtbheclT4bG5VLCMKrwmLujZiN732LWN7+Bq5zKlruYQb7qhr6ZzeWCLK0ybhnC4Vi8EQDEW1FmY28AWJsPSqpaiSQWcVdHTxxm7Qp2Hy2JJXlVAJJLa237VuXfaqzI4tDScgrAxoJcNSpLkWN7W771BSSfPkuTtISxw+ondRNYE/oB7fdW4TVQble3h9ViMdKXZ2v4/RNHySJojEFUxMpXSvLSRa23dbwrJicHYuq14WluHouE+RwPAuHeMGFQAE32ty3vevRM8Pxg5qJiYW4CMl2xuXxSxGGVdUZABUk8h53v3eNeNe5rsTdV65jXNwnRUebZpluqMTyxEwsCg1E6CLWNl2uLd9aI4qixLQc1RJLBcBxGSs0xeFx0bRq8cyMLMobu8wDcVSWyQuBIsVaHRytsDcLpNksDxxxtGCkRVkBJ7JXked9vOvBK8EuBzK9MbSACNFIzDAxzxtFKupG2ZTffe/dUWPcx2Juqk5ocLFQc4xeEij6rEvEqEW0ORuPQ7mrI2yudiYDfuUJHxtFnkWS7k2DybrQYTCXB7IZ2Nj/dVza/oK0yvq8NnXt4fZZY20uL3bX8fum3MMtinCiVA4Vg67nYjkdjWNkjmG7StrmNdqjM8sixCdXMgdLg2PiPTekcjozdpsV4+NrxZwX0vFh4wCyxxoABqawAHmTSznu3K9u1jc8gqGXiDLHmSVp4jLHcIxJ7OrY7/V3rQIKgMLQ02KzmenLgS4XCY4ZkkXUjKynvUgg+0VlIINitIIIuFRngjAXv8AJkv6t/urR7ZP/sqPZIf9VaYXK4YnklRAryW1tc725czsBVTpHuAaTkFa2NrSXDqqXM84y3rkklmiM0V9DBiSt+Y7O3sNXxxVGAhoNiqHzQYgXEXCscjkwjGSTCtGxkbVIUa5J8SL7fdVUolFg8aaK2Ixm5YdV2gyWBJ2xCxgSuLM4vvy7r27hUTM8sDCcl6ImB2MDNTpEDAggEHYg8jVYNlZqsv4syvKoZjG3XRSWDERAlRfyIIHoK7FNLVPZcWI71yKmKka6zsj3LplHAWDxKa4MW7r32CXHkQRcH1FeSV80Zs5ll5Hw+CQXa66Y8p6PsHAwcq0rDcdYbgH9EAD3g1lkr5ni17DuWuKghjN7X8U11iW1FERRFlHHvFryyNBA5WJCVcqbGQjmL8wo5bc967FHShrQ9wzPouPWVZLixhyStBlE7KCkEpU8isbWP3VsMzAbFw+KxCGQi4aV4mwk0JVnSSJr9lirKfYdq9D2PFgQULHxm5FlqPR9xU2KUwzG8yC4b/qLyv+kO/1BrkVlMIzibofRdejqTKMLtR6qVx1xN8jjVI7ddLsvfpFwCxHt2HefQ1Ckp+aSToFZVVHKFhqUuY/hvAGVusxWKkkvZiEaQ37wWWIi/l3VqZUTBos0AfD6rLJTw4vecSfM/RcDwzl3fLjB6wSf/xqXtM+w+I+6h7NT7n4H7KVhM5TLZ4YkmebCSpclyD1Z1lbjYWUd6nl5VB0RqGOcRZw9VaJRTvay92n0T/mOOSCJ5ZDZEFyfh4k8q5zGF7g0aldB7wxpcdFj2Z5xiMym0like50b6UUC5ZgN2IHrc2Artsijp2X1P58FxHyyVL8OgUmHhuIwNIMNjGAZQG7KllIYlxGV5Cw2O+9QNS8PDcTfzvVgpWYScJ/O5RcHmc+WyqYnLwuA4VgQHW5G6ndHBBBtyPiKm6NlQ33hn8vuFWJH0z7A3H56rX8pzJMRCk0Z7LC/p4g+YO1cSSMxuLSu1HIHtDmrOc9zuXMsWMHh5NEJJBP59r6mNtyu1gvf3+XUihbTxc14uVzJZnTy8phsF9xnAkUOkdZNLe9+r6gBeXPW4O/l4V42uc7oB43R1AxvUn4L6/AuiIz4fEOsqKXCtoDCwvbVGSAfeKCtxOwPbkfH6p7FhbjY7MJk6P+KTjIishHXIBcj8tTybyPcR8ay1lNynXboVqo6nmtsdQufSBxScKoihNppBe/5i8tXqTcD0PhUqOm5pxO0HqvKyp5Qwt1KySdyxZmJZjzYm5PtNdpoAyGi4jiXG51Vtxbg1ixLIqhV0RkADbeNSfvuaopnl0YJO/zV1SwNksB0CveA+LnhkWCdi0LkKpY3MZOw356CdvL0rPV0oc0vaMx6rTSVZaQx5yWj5/myYSB5n308h+cx2A9prlwxGV4aF1ZZRGwuKxLOM1lxUmuZix/JX8lfJR/Pma78UTIm2avn5ZXyuu5QrG9u/larFXborrL8ZistlU2KX3aIspDC9u0oJ0nwOx9RWd7Iqhu/etDHy0zs/gtlyvMUxEKTIew4v6eIPmDceyuFJGWOLTqu6x4e0OGiyjjTix8VI0cbFcOpsAP/U/vN4jwHK1dmlpRGMTu18lxqqqMhLW6fNU/DuDhlnWOeTqo7ElhYchyudlHmf51fO97WXYLlUQMY99nmwXGZhDOxw8pIRiI5V2JA5H/AM2NSAxsGMa9FEnA84Dp1WtcC8S/LIisluujtrtyYHkwHdfkR4iuLV0/KdloV26So5rc9Qmesi1LHukKIPmqq3JhCp9CbGu5QkimJHeuFXNDqkA9ymZvwPisG/XYB3YDuU2kA9OTjy+41COtimGCYfb+lZJRSQnHAVP4e6SRcR41dDDYyKpt/iXmp9PcKrn4d/KI3Gytg4iL4ZRYrQcNiFkUOjBlYXDKbg+hFctzS02K6YIIuF1rxeqNmUpSGRhzVGI9QpNSYLuA71F5s0lYtwvhoJB+GiduqHWyOrE3QW7GjvLE2v4XrvVDnt7J1yHj4rh0zY39oaZptXg6XFATpj3ZZO0CVZefdp1DTbla21qxe1tj9wx6LYaR0nvB5zXPE8NDDgQYjFSSfKexGmhms9xpk3J0hSRc+BNeioxnGxoGH8t5p7PgGB7r3/Lqj4alVMzhEUbRWYxuhfXvZg3a8Lj7q0TgmnJcb9dLLLAQKgBot0U/iyFcRmximk6pAigNcbWUtYX2BJNV07jHTYmi5urKhokqcLjYWXXF5tmECRLhkIh6qMqyxa7kqCbnfe96iyKneSXnO56qx8k7QMAytso8XEubk9lXY+Hyb/gVM09INT6qsT1R6eijcaYFbvM7hZi6q8O3fCjMwHMdom/dUqR5yaBlv5qFYwZuJz28la8X492yrB3P9Zo1eelCf3gVVTRgVL+66uqZCaZnfZQejGSOOeWWVlUJGoDMbAF3029SbCrK8OLA1u/yVfD8Ie4nZOeNxWYDMESOMHCEDU1ha1jqJa9wwPIW3+8YGtg5JJPvLe503OAA91LnSs8cnUujBmR3jexvY6VbSfMbH21q4cHDED1AKycRsQ0jey4cEY90y7MAp/q1Z18i0Z/mt6lVsBnjv1+6jSPIgkt0+ygcE5gI0MUe0zGVmOnmi4dtI1d3b3sN6sq2FxxHTL43+yrpHgNwjXP4W+6UUQEAkX2rcsOuaveDHZMUNB0nq5eX6piPLmBWaqAMee4+a00hIky2PyV3wxmayZrFJFsJYrSdm126u7G3qorPPGW0xDuhy+K0wytdUgt6j6LvxVw7PNjZZZEfqTYK8bRkiyi11ZwbX1edRp6hjIg1pz77r2op3vmLnad1lAHC8USmWaRnUEAREdUWY8gzltITncg91We0vecLRbv19FAUrGDG45baKTi8JHmDszaIJ1QG6SiZGRbLuFN1cXFvHzqLXugFhmO8WN1JzWVBvoe43y8lX4jg+Ui2HEkj35sI0UDx3k1X5d1Wtq239+wHmfoqnUjre5cnyCvuk2STqcHGw7THtAG92CgW89zWagDcb3LRXl2Bjd1WZBkzw4lRDOpnRlEw0XjRSRdC7bFzbSAu9z3b1bNMHs95uR0zzPfbbxVcNOWP912fXbwXZsqhlkZpIsS0kkjLH10nVlrdosQBdYo15sSSdgATUea9rbNIsBnYX/CVYYWOdiIN79T+ZBQOI8rWWWaaCRWuiz6LG7RlFDSKT9azBrjntfvq2CUta1rh3eexVFRDicXtPfbu3VnwpjnTKcbY/UL6T4akW9vaSaqqGA1LO+3zVlM8imf3XSIF7hYd2/If8V0VzVo3DeIwsKYmVFVocOgQsN2lLbu/jpJsAOVhXKnbK8tadXZ+GwXYgMTQ4jQZeO6Ss6wMcbaoJEkhcnQVbtL36WU9pSPMV0InucLOFiPzJc2aNrTdhuCrjo0mK49AOTo4PsGofePvqiubeEnYhX0DrTW3BTj0kZ1icMkJwzFSzEMQgbkNhuDasVDDHITzPmt1dLLG0ctZZmGaTzTCaViZRpsdIH1TddgAPursxxRtZhbouFJLK54c7VXHz2zL/rN/7Mf+ys/sdNt6n7rT7XV/gH2VVmuYz4khphqYflCJVPoSqi49avijjjyafVUyvml7Y9FrHRkhGXRAgjtSWB8OsauJXkGc27vku7QgiAXTVWNa15ljDAqdwQQR5HavQbG68IuLLJ+EgMuzCSPEuI1CMuptgwuCpv5ge+9dipvPAHMF81x6e0E5a82VlLxtA7Myz4uG5+qqROu21xqQkX51UKOQC2EHzKuNbGTk4jyCn5FxphusKvNMQRfrMRoUAj8lQoFr8/ZVctHJa4A8BdWRVkRNifMqg6O8tM+NfEHdI2dtXizE2+4knwuK01sgZEGdTb0WaijxymToL+q69LWUMsi4gC6Ouhz4ML6feDb1HnXnDpQW4DqF7xGIhwkCaRi8QY9jCkKiJo3WWzFNa3LAgBQVB7/KsOFgPW+fTqt2J1stMuqi5PicSFZhLHIyxnstOpW9oANRBNhcSb/GrJWxkgWtnt4/0oRufa975b+CT+MMPLiMeselOvdEVlQ3Ct2u+3ICxN+6t1K5scJd0BKwVTXSTBvWwTlxxkN8vVIgScPpYAcyFFm9trm1YaSe093dVtq4Lw2HRJ/RvjxHiSpTWsq2J2sgU6tZvtpHwrdXMxR3vosVA/DIRbVP78VgE2hJFzY9fht/PebvrmCmO/o77Lpmo7vUfdJvSfmayNDGqWUAya7iz6hp2sbG1iCfSt9BGQC4nuXP4hIDZoHer3o9yK2Bl60W+U32/uFdI9+59orPWT/5hh/j81po4LQkO/klLhTCPh8e0LlFmCOkZdSVLkDSbDuK3POtlQ4SQ4hpleyxUzDHPhOtimZsHlMZKYoYZZlNnCFwAfS+23dWUPqjmy9vJayylBs+1/Nd8FBgwzS4H5KIo1viHKuzBCCWA32uoO+/pUHmU+7Le5001U2NiHvRWsNVR9FWUl5mxBH4OMFUPix8PRf31p4hLZoZ1KzcPiu4ydEycU5scCWIVtEzh9agG7AKGjOo2XUFHasdi1hexrJTxc7rp+X71rnl5Nz0P5ZJmA4xJ1pjIY5432ayKrc7jcWBA7uR863vpBkYzYhYGVmokFwV1k4nwsCMmAwioXtqaXtedrFiTvyubeVRFNI8gzPvbZempijbaJvxVhw9xVLiFTDEFpmfdlRAGQ8wbWCADYkAkgbdo1VPStjJk6fX6/nRXQVTpBg6/T6Jg49yljho5IRd8Kyuo53C2v62sDbyrPSSgSEO0dktFXETGC3VuaVMDxNDC7TRTTqHYyNhRGhVnIF/wpBsh25b1sfTPcA1wGWV79PDdZGVMbbuBOedu9VkfFkrSq0wVowX1RooW4kBDb89Vjt6VaaVgaQ3XLPwVPtjy67tNvFdJM0giQ9VLNM4iaGESRhRCjc72+u3hzrwRPcfeAAvc2OpHyUjMxrfdJJtYdyeuEuG9GXNDKLNOrFx3rqXSB6hbe2ufU1GKfG3p9Fvp6fDBgd1WT4zCvE7RyCzodLDz+B53867LXB4DhoVxHsLHFp1TOczjwIw8KaZSoY4rTuriTnHfkbCx9QPE1j5Tpi55y/18uq3c1sAawZ7+aos9wKQzEQuHiZQ8bA3OluQbvDDcb+VaYXuez3hY6FZZ2NY/wB05HMJt6KcpLSviSOyoKIfEm2q3oBb2msXEJQGiMeK28OiNzIVpzAd9cldZZ3xRHlrYtZ5cWVdNN0jGodk3H1VNq6lOakRFjWZHfvXMqBT80Pc7MK5HSBl3/VP/tSf7Ko9gqNvUK726n39FcZXnWFxP9RLG58Bsf2TY/dVEkMkfaFlfHLHJ2TdWYFUq5faIiiKk4l4ZhxqgSXV1+rIvMeXgR5Gr4Kh8Jy0VE9OyUWcs/xnRxi1P4NopF7jqKn3EH99dNvEIiMwQuY7h8oORBUrKujSVjfEyKi+Ed2Y+0gAffUJOItA9wfFTj4c6/vn4LR8ty+PDxrFEoVF5D+ZPMk+Jrlve57sTtV1WMaxuFui6YzCpKjRyKGRhZlPIivGuLTcar1zQ4WKRM64IxViuGxJaIoE6uU27ANwuoKbgE94v510IqyO93tz1uFz5qSQ9h2WliqjLuAsepYB44VcaXIcnUL3tYL/ADFXvroDnYmyzx0U4yBtdPuQ8OJh2aV2abEP9eV7XPkANlHpz765ss5eA0ZNHRdKKAMJdqT1V3VCvSnjeEUjWc4aJGM9g8bu6Lp3JVSm63O5HL2VsbVOcWh502A+qymma3EWDVKp4Ylvb+h4vX5U1vf1lbPaW2/eP/1/pYfZje3K/wD1/aZ8t4QR4o0xMEaLG+tI45JHAv8AWDM/NSbHSNtqyPqnBxLHa9SAPl81tbTNLQHt0803AW5ViWtUXEvC8WLs5JjmX6kqbEd9j4i/u7rVogqXRZajZZ5qdsueh3SFjejzG6iQ0ctz9YuwJ9bg7+010m18NtCFzX0Et9bqwyXo5m3+UTaEP1kiZu2PAnYW9hqqXiDP4Nz71bDQOHbOWw6rRMDg0hRY4lCoosAK5jnFxu7VdNrQ0WC8ZlgI8RG0UqhkbmD+8HmCO4ivWPcx2JuqPY14wu0WcZt0aSqScNIrr+bISGHtAIP3V1I+ItI98fBcqThzr+4fiomE6OcWx7ZijXvOosfYAP51N3EIhpcqDeHynWwWgcM8MQ4JTou0jfWkbmfIdwXyFc2eofMc9F04KdkIyV5WdXpE4j6O0lYyYZhEx3KEdgnxFt1v7vKujBXlowvF/mufPQB5xMyKWh0d429rQ28esNv4b1q9vh7/AILJ+nzd3xTXwz0fxwMss7CWRTdQBZFPjb8ojz91Y565zxhbkPVbIKFsZxOzKdawLel3inhKHG9o9iUCwkHePBh+UPvHdWmnqnw5DMbLNPSsm11SHiOjnGKbJ1LjuIYr9xXb3mukOIRHW65p4fKNLKyyboze4OKkUL3pHe59WIFvYPbVUvERa0Y+Kui4dneQ/BaNhMKkSLHGoVFFlUcgK5TnFxudV1GtDRYJI6WM3eKGOFGK9aSXI5lVttfzJF66PDYQ95cei53EpnMYGt6peyLo3mmjWSSRYgwBVbajY8r7gD03rVNxFrHFrRdZIeGOe0OcbK0PRV/9yf2P+ap/VD/qrv0lv+yXuJODp8AFnWQMgYWdLqyE8tvuuDWqCsZP7hCyz0clP/kaVp3BObti8HHK/wBfdX8ypIv7RY+2uPVRCKUtGi7NLKZYg4q9rOtC54iYIjOeSqSfQC9egXNkSzlmeyrCmuNpOrSHrpSwBLSKpIVQN2XUCQbbEWudqvfG0uyNtbeSiCuo4jdA5lRBeYxw/hNja9yxt2QNJN9/C1+fnJBtY9M0xLvhc/eUKIodUliXBcBVAYqCHsdWog6du43tXhiDdSl14wXEplGpYSqiISuXdV06tdl7xq7O+9gDzo6HDlfrZLrnJxBMyjqo4y/XrGfwl1IIDmx0g307ctue4r0RNvmeiXXZc4fXoijaRnaUjW6qqCMoh3C3AJO2xN715yxa5O3ql18+cbNH1kMDOqxCSS7BdIK6gg5hntv3Dcb705VjYnrZLrvmGYO0UHV/g3xBUAkA6AULk25FgoIF9r25ivGtFzfovbr5JAcKDIJpHvYaZpRpJJAB1EXXv2Xn4XtS+PK3wTRV+Lz0sscm6hUxDsEYG5jATYkWN2a4uOdriptj1Hh6ry6+DGyLinLIzlerhhXrbXcprcsAAv1SCWN7adhvYsIwD4nJL5qdHnrlxF1P4bWysNY0rpWNi2q1yul1tte5tbvqBjFr3y/PsvbrmOIzp6xoSsbJIyNrBYiME308gGAuDc+YFe8rO188vVeYl7TOyjxRkBtWhSTIvWXZb3Khbbd+48QK85dwSl0JmbwzJh27bNuXZgtwzvsgI7egDcXva3MmvcAcMQ/PHxS/RfOKYGPVFJZUZpY47I9hpLgsbW56dW/dSEjO46FHLzhc0aON7KSiOY0kmmF5G1EE3sTpG4/ONthyJOZc/YJdCcSM6r1cOpureRryAKoVynO1zqs2nbu3tTlAalLr2OJAZAuiy9WHJZgGt1eu6pbtqORIOx7tjXnKyuvbr4vELKqyTwNGjxl1sys2wB0Mo2DG+1iR3EiveUL2abry6J8/kjOiTDkSNo6tVkU6tTabE2FivM8xbkTQRA5gpdfBnUyviA8cYSIIAettd2AJBJXl2h57cjenLbYWOvcl15jz2WRoBHGhDySLJ29gEBuVOncXsdwORFu+nLaAblLr1h85cqBDG0raTK2t1Wyl30gELYsQDYW2AFz4jGBqbJdeX4nuC6Qs0S9UXcsAfwgUgKtt2AZSQSOexJpyehOefomJdOKJ3BgROts7trEJAcqqMdiSLDVpvvSIDMn1QowuYiGOQFZj1cXXHrWBfcv2OZF+z423FC3ERpmbZJey8pnsgmkV4h1avDGpDdrVJpJuLcgGB9nnTlDCCDv6Jddps9PWGOOIu3WtHcsAo0xrIWJ3IUatOwJvXgjyuT0+q9uuWW8SrNKqKo0vq0MHBbsi92UDsBhuDc917E2r10JaLrwOS/0t5U0kMcygkREh7dytbf0BAvW3hsoa8sPVc7icRcwOHRVnD/SV1USRzxFyoCh0I3A5XB77eBq2bhuJxcw/FUw8TDWhrwrU9KWH/wCjN/8Ap/uqn9Mk3Cu/VItks8YcdHGRdSkfVxkgsWNybG4G2wF7GtlLQ8l2Mm5WOqr+c3A0J+6O8ueDAxrICGYs5B7tR29trVzK2QPmJGi6tFGY4QCmWsi1Lli8OsiNG/1XUq1jbYix3HLavQbG4RRv6Jisw0mzOrnc/WXTp7+Q0rty2qWMryy4NkMdiA0g/CGRSHN0Zr6tPkbm4NxvXvMKWUDNMkclREvJNAkM8qtuSSHtvIveBcG9+VyamyQdfkPTZeEKdDw/EsPVWNisalgSD+DACkW5EWvt31AyuJv+Zr2y9JkMQGxk1dYJS+s6i+kLck9xUWtytTmH0sll2hymJCWUEEqy/WPJnLt38yx514XkpZUea8ONIWjRFSNkWMuJXF0A02eMbOwF7G/fvsLVayUDM6+C8ITBjcvSWPq3B0ixBBIKkcirDcMPEVS1xBuF7ZQjw9Gdy8zPcESGQlha9rdwG52A3vUuaUsvfzfg06NLW0lTd2Nwzhzck3JLC5NOa690sF7xGSxPq+srGTrNasQwfSEuD3dkWtyIvtvXgkI+SWXrB5RFGQyg6gG7RYknUVLEk8ydI38BYbULycksvD5FCUWPSdKxtGBqb6rAAjnzIA358695jr380sF8GRxdb1vbvr1hdZ0htOktp5Xt47d43pzDayWXvEZRG8olYubEMELnRqXk2nlqHl4A8xXgeQLBLKTiMKrlGYbxtqXc89JX27E86iHEXXqiS5JGVVRrXQ7OpViCCxYtv56j76kJDdeWRFkcKqyhTZouqPaa+i7m1yb3u7drn517zHH43SwUTNOHFdJNBbUUZUDuxRCydWWA3sdO223Pa5NSZKQRf86rwhdo+HYdJVtcgKGMa3Y6VPcpvdeQ7X1thvsKjzXahe2XTD5HGrByXdwQdbuSdgwA9BqJt4m/PevDISLJZGIyON2dtUil2V+y5FnUBdQ8CVAB7iO6gkISyIcjiTq9OsdWXIOtiTrJLBiSSwJ3r0yE3v8AlksucnDsJCga1AQRkK7DWgvZW3uRud+e533pzXJZSf6Ii0sunsu6uRc800afQDQu3LavMbksu74VTIshB1KGUbnk1r7cu4VHEbWXqh5hkUUzln19oKGVXYK+kll1AHexJ/ncVNshaLBeEL5iMjjcyElwXZXNmI0uoADr4GwAPcbcudeCQiyWXTBZNFEQVDXGvdmZrlyGYm53JIHp3bUdI46/lksvmX5PHCboXsAQqlyVQE3so5W8L3sNhYUc8u1QCysCL7GoL1LGY8A4KVi3VmMnn1bFR+z9X7q2MrpmC17+KySUMLzchQB0Y4X8+X9of7as/Upe5U/pkKtMq4IweHYOsWpxyaQlreYB2B87VTJWTSCxOXcr4qOGM3ATHWVakURYjPxDj0NmnmX12/lXdwU2wXBx1W5XL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tHzzhITtqNcJd5VX0erREfR6tER9Hq0RH0erREfR6tER9Hq0RH0erREfR6tER9Hq0RH0erREfR6tER9Hq0RH0erREfR6tER9Hq0RH0erREfR6tER9Hq0RH0erREfR6tER9Hq0RH0erREfR6tER9Hq0RH0erREfR6tER9Hq0RH0erREfR6tER9Hq0RH0erREfR6tER9Hq0RH0erREfR6tER9Hq0RaDREURFERREURFERREURFERREURFERREURFERREURFERREURFERREURFERREURFERREURFERREURFERREURFERR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UUEhQWFhUXGB0bGBgYGBsgIBohIhkYGyIeIh8eHCggHhwlIB8cITEhJSktLi4vHSE3ODMvNygtLysBCgoKDg0OGxAQGzgmICYsLDQ0NCwsLDQyLDQsLCwvNDQsNCwyLCwsLCwsLCwsLCwsLCwsLCwsLCwsLCwsLCwsLP/AABEIAJ0BIgMBEQACEQEDEQH/xAAcAAACAwEBAQEAAAAAAAAAAAAABgQFBwMCAQj/xABMEAACAQIEAgcDBgoJAwMFAAABAgMAEQQFEiEGMQcTIkFRYXGBkdEUFhcyVKEjNUJScnOSsbLBFTM0YoKzw9LhU3TwQ5PxJGSEotP/xAAaAQEAAwEBAQAAAAAAAAAAAAAAAgMEBQEG/8QAOBEAAQMCBAMFBwQCAwADAAAAAQACAwQREiExUQUTQTJhcYGhFCKRscHR8BUzQuEjUjRy8YKSov/aAAwDAQACEQMRAD8A3GiIoiKIoa5nEZzh9Y60KHKd+kki/wB37q8xC9lZyn4OZbK9rqBl/ECyTtHtpvaNvzrc/wDiudBxFks7o+nQ77/0tc1C6OESdevd+dVd10lgRREURFERREURFERREURFERREURFERREURFERREURFERREURFERREURFERREURFERREURFERREURRswx8cC65XCLcDUeVybD0rwkDMqL3tYLuKQ+kHjObB4vDiGzJ1bO6tyluwAAa3MAHcXtq3BrdTQNkYSVoiYHtuk7O5nmlbMcLIxswZwNpMMbAAMN7p/fHZNzfvrm1VPJC65+K+hoJ4nRCmePs7+1f5Vma4tC6AJMgvLGv+ZH5d5X8k+VcCuo9ZostwPmFMtMDhG/Np0J+R+h6rQOHc269LN/WL9bzH5wrqcPrRUMse0NfuuFW0vJfcdk/llb10FiRREURFERREURFERREURFERREURFERREURFERREURFERREURFERREURFERREURFERREURFEXPEyaUZh3KT7hevQLmy8JsLrMc44pizLDLEWGGk1K34Q3RtjsHHLcjdhWqp4dKB7ma5M87KmPBfCe9L8pnwqdViYhJh23CPvGfOORfqt5qfZXNZJJA7LJZYp6mjOeY/NFEhyxlcT5bK5dQfwLW65R3gD6s6eQF/K9daGtjmGCQWX0NLxCGoFr2K84RhO4lwdoMWhv1KmwcjmYb8m53hPna9YqqhdEccenyX0VPXAt5VRm09fv8AdNmQZ31v4aICOaP+ti5DwLKOeg/lLzU183PA6B/tEHTUfnTfZXSw2HKkzadD9+/Y9VpOXY5Zow69/MeB8K7lPO2eMPavnJ4XQvLHKVVyqRREURFERREURFERREURFERREURFERREURFERREURFERREURFERREURFERREURFERREUReJU1KR4givQbG68IuLL86RiwAPMbH2bV9QV8up2XZpLBcRuQp5oQCh9VO1UywslFni6tZM9mhy9FJE2GlILKcNINw8V2jv46L60PmpPpXJn4T1iPkV7aJ5v2TuNFPxeVHEf2nQx0ho8VEwDHmV1XsHFlLXbSygE6uV89PNNC4sfoNb9F2aCapxct3vDfxV/kXDpmkimkYmWJQTNYpr7wZALE7clO5G7ncCsMzxLKRELfIeO57vivouc6CAxuNwen2++/Z3UfM+kTC4ItHgo/lDE9qTVpjv5EA6v8It510KLg4iB6X+P9Lk1FY6UjFnZUf0x4u/9VhfS739+r+VdH9OZuVm5pTlwj0lw4txFMnUTHZbtdHPgGsLHyIHlesc9G6MYm5hTbICnusasRREURIvS1nE+Fw8LYeRo2abSSANxoc23B7wK2UUbXvIcL5KuQkDJT+jPM5cRgElncyOXkBY2vYOwHIAcqhVsayUtaMsvkvWG4uUuZd0siXFpEcPaCSQRpJr7V2bSrFdNrEkbA3F60OoCI8V814JLmy0fH4tYYpJX+rGjO3ooJP3Cue1pcQArCbLC14mzTMp9OHeRSQWEURCqi+bH2C5O55CuyYYIW+96rPic45LWOAMNio8IFxxYza3vqYMdOrs7jyrmVJjL/wDHorm3tmmOqFJFERREURFERREURFEVbxFm64PDS4hwWEa30jmTcADyuSBerIozI8NHVeE2F0q8B9IRx8zQSwiJ9JdSrlgQCAQbqLEXHrWmppOU3EDcKLX4k+ViU0URFERREURFERREURFERRFg3E2D6nFzp3CQkejdofvr6OB+OJp7l85UMwSuHeqyrVSpmVYcO93GpEUu6j8oL+T/AIjZfbWern5MLnjXorYmguudBmmpBrl7dn0mTUO4iIoGHkJMQQpHLRAq8q+arHmCG3W2I95Oi+04dBhZc65DzOZPkNNr9y6dKmbthcNFgo2OucM0zd5XbV+2xt6Ait/CaUNbc9PUnqsFXNjcSNPkFX9GPAceIQYrFrqjJtFF3MBtrbxF9gvLa+9xbXV1RacDNepVDGA5laocnw+nR1EWm1raFt+6ubjde91bYJey3o5wUOJM6oTuDHG26RnxUd/le9u6r31cjmYSf7UQwA3TTi8UkSF5HVEUXLMQAPUnaswaXGwU0sy9JGXA2+UBvNVYj3gVoFHN/qoY2q9yfOoMUhfDypKoNjpN7HwI5g+Rql8bmGzhZSBB0SN04/2WD9f/AKb1s4f2z4fUKuXRWfQ/+LI/05f8xqrrv3j5fJexdlR8vw2S/L9UTRHF9YwCBm2kF7kJ9UNe+4FScanlWPZXow371J6ROJMMuFxeGM6DENCyiO/aJZDYe2o0sLy9r7ZXR7hayQuibO8PhJsQ2JlWIMiBS3eQzEj7xW2tifI0Bouq4yBqtqwOMSaNZImDo4urDkR41yHNLTYq9U+ccZ4LCsUmxCBxzRe0w9Qt7e2rWU8jxdoyUS4BfMo40wOJcJFiELnkjXVj6BrX9levp5WC5GSBwKYKoUlSScW4JZ/k5xEYm1iPq7m+okALy5m4q4U8hbitko4heyj47jnAwy9S+IUvqCkKC1iSBYkAgG55V62mlc3EBkmIaKxznP8ADYTScTMsWu+nV3251COJ8nZF16SBqomO4xwUMUcr4hAkovHa5LjxCjcjztUm08jiQBovC4BGScX4PFtognVntfQbqxHiA1ifZSSnkjF3DJA4HRWWbiLqJflGnqdDdZq5abG9/K1VsxYhh1UiljgXD5Uryf0cyO9gXIZmIUnYXbkt+4VoqDOQOaoNw9E0ZjmEWHQyTyJGg5s7AD7+/wAqztY5xs0XUibJcPSRl17fKL+YR7e/TV/sc2yjjamLLMyixEYkgkSRD+UhBHp5Hyqh7HMNnCxUgbrricUkYvI6oOV2YAffRrS7QI5wbqV0ikDAMpBB5EG4PtrwgjIoCDmF6rxeryzgcyBSy8uF6ovUURFEWZdK+VEPHiVGzDq38iN1PtFx7BXW4dLcGM+K5XEYsxIPBIFdJctXHDj6TMTyCxsf0VnjLfdXM4t+wPFaIDYO8B80x5KtpSG2t1qnz05gS33Mp9orhcWFzfp7nwuF9zTH/Ebbn1Zkl3pnLf0gL8hAmn9qS/319DQW5XmuBLqta4MC/IMLo+r1KW/ZFcue/MdfdXN0VzVS9RREscdcIpmMaK0rRtG2oEbrva91JsTbkeYPkSDop6gwkkC91FzcSVpOFshiXq5cTHrtu7YsB7+NgwUemm1aRPVONw3LwUMDNEp8GTjCZuiQTCWJ5Oq1qQRIhUlTtsSDbcd4a1r1pnHMgJcLHXwUGmzrJ06cf7LB+v8A9N6ycP7Z8PqFOXRWfQ/+LI/1kv8AmNVdd+8fL5L2LsrNOHvx6n/eTf61dGT/AIx/6j6KsdtO/SVwRE64rHmWUSLEWCApoJRdr9nVY233rHSVLgWxWyurHsGqR+j7hSPMZJkkkkjEaqwMene5Yb6lPhWypnMIBAvfdVsaHJ846x5yrLocLhnbWw6pXNtQUC7NsANVrC9tiaw07OfKXu8VY44RYJT4B6O/l0XXzyPHEWOgJbVJY2LFmBsCb91za961VNXynYWi5UGsvmV7486OBgoTPBI8kSka1ktqTcWYMoGwNuYuOd68p6zmOwuGaOZYXCdOibiOTFYd45jqkgYDUebIRdSfMbqT5DxrJWwiN4LdCrI3XCy/i0v/AEriOqv1nygBLc9R0hbedyK6UNuQL6WVLu0nrLeh9FVGlxMvWAqxCBNAIIa26ljv33F6xP4gTcBuSsEQXPpz+rhf0n/cKcP1ckvRVnA/R+MfAuJxUsqqRoiVCoOhCVFyVNlveyj176tqKvlOwMHj5rxrMQuUr8WZQ2WYzQjsxjCzROdja5te21wVINuY9a0wyCeO5GuRUHDCVt/FE2vK8S/52EkPviJrjwi0zR3j5q93ZKzroM/tGJ/Up/E1b+I9hviVVFqU7cdcEx5g0UjzNF1ezG4I08zYN2Vf+9blzvWOnqXRXAF7qxzbpcxnDOQqhjOKiR7W1/KwWB8bFivsItWhs1WTfDceCjhYqDomxrQ5kYFcPHKJFJX6rFLlXHqAfYR4VdWtDocRGYt6qMZs6ybOmMfg8P8Apt/DVfC+07wWLiv7Y8UrcJcTy5e4R1YwNZmQjcBhcOnrz8D61tqaZk4u3X8yKxUtW+Ahr+yVsuX46OeNZImDo3Ij93kR3iuA9jmOwuGa77HteLtOSQel/K1KxYkfXB6s+YN2HtBv766fDJDcx9NVzeJx+6JBqEzcBZm2IwUTubuLox8SpIv6kWPtrHWRiOYgaLXSSGSIEphrMtKKIoma5emIieKQXVxY+I8CPMHepxvLHBw6KEjA9paeqw3O8pkwkpilG43VrbOPzh/Mdxr6GKVsrcTf/F89NC6J2Fy55ZiVjkBe/VsCkluehhZiPMfW9lQqYRNEYz1XkTw11zp1TRESsl37R/K0bkkxhH0+IljWOaO3NonHO9fNzR8+DA/VtwfDfyX1vDamwwE55fEaHwOYv39y8dKmXnEQQ41LMYl0TadxpNisg/u33v4P5Vu4TUXBjfr9f76KishwPy0/PloV66LeOI4oxhMU4jCn8DIxstj+QxOwIPImwIIHMb6KymJONg8VRG/oVqpxCBdRZdNr3uLW8b+Fc2xVyUF6TcD8pMJksm1sRt1Za/LV3Dl2/q+davYpcGK3l1UMYvZJHTFnsr4o4UOVgRFJUGwctc3Y96gWsOXM1soYmhmPqq5HZ2V9lfQ/hQgM08rsQCerKKnLu7JNvMmqH8QkJyCkIgkXI4okzeFYCWiXFBUYm9wCRe/fvfetshcYCXa2VYtiyT/04/2WD9f/AKb1h4f2z4fUKyXRWfQ/+LI/1kv+Y1V137x8vkvYuys04e/Hqf8AeTf61dGT/jH/AKj6KsdtbB0g/izGfqJP4TXKpf3m+IVz+yVn3Qd/aMV+rj/iet3EOy3xKri1KsenLBMY8NMBdUdkby1gWPvW3tqvh7hic1eyjqrTol4gilwaYfUqzQgqUJsSt7hx4gg725EGq62JzZC7oV7GcrL30sZ9DFgpcPrUzTroVAQSATu5HcAL7+NeUUTjIHdAvXusFSdBuDbTiZrHSWWMeZUFjb01Aet6u4g7NrVGIJXx/wCP/wD86P8AijrSz/i//E/VQPb81vlcRaFlfTn9XC/pP+4V0eH6uVUvRNPRb+K8N6N/mPWes/ecpM7Kzjpv/ty/9qv+ZLXQ4f8At+f2VUuq0zPvxPP/ANm/+Sa50X74/wCw+atd2T4JA6DP7Tif1KfxNW7iPYb4lVxalVvSJmkuMzF8K0mmFJUiRSbICdN3bxN27+QA9anSxtjixgZ2uvHm5sm2HojwUSFpp5jpF2OpEUW57BNh6k1mPEJXGzQFPlBJfRlp/peHRfRebTfnp6t9PttatdXfkG/coM7SeumP+qw/6bfw1Rwvtu8Fi4r2B4qavC8eOy3DA9mVYV0SW5dnkfFT4e6q/aXQ1DiNLnJWimbPTtB1sFn8eJxmVzMgLRN3gi6P5i+zDzG9dQthqm31+YXKDp6R1v8AxcuIOKMRjAonZdK7hVWwv4nckn217BSxw5tUJ6uScWK1Xo4wDQ4GMOCGcs9jzAY7fdY+2uLXSB8xIXdooyyEApnrItaKIiiKuzzJIcXH1cy3HNWGzKfEHuP3VbFM6J2JqqlhbK3C5ZhnfAOJgJMQ69PFbBx6r3+z3V1oq6N/ayPouTNQyMzbmFV4PHtCOrxCOFAsCykFBe+kg21JfcC4ZTurCo1FI2Y8yJ1neh8VGGd8R94EeXz3H4E4cOZrGWIWaJ0bmjMtyDzBB0nv8LH1uTyZaSRjseEtPdmD+enRdyPiEcrML/j+fniq/PeiqKRi+BmVAf8A0m7SjyUjdR5G4HdW+Ouc0WkHmqiwHQpd+inMPq2g0/rWt+zoq/2+LXO/go8tybeFeipIXWXFuJmU3WNRZARyJvuxHhsPKss1cXDCwWVjY7aqy494AXHsJonEcwXSbi6uASQD3gi5sR47g7WrpqoxDCRcL17LpXwfRrmLAQy4zRByIWSRtvAKbDl3HbyrS6shHvBuagI3bqywXRe0OOinilQQxSKyoQxawABub2uTc8u+q3VodGWkZle8uxumPpC4XkzCGOOORYykmslgTcaWW2x86oppxC4ki+Sk9uIKXwPkL4HCLA7q7KznUoIHaYtyPrUKiUSvLgvWtwiyVMr6N5osxXFmaMoJ3l0BWvZte172uNVan1jXRcu3QBRDPeunfiXLTicJPArBTLGyAnkLi16xxPwPDtipkXFktdHvBMuXyTPJKkgkVVAVSLWLHvPnWipqWzAAC1lBjMKb8xwMc8TxSqHjcEMp7x/I+dZWuLTcaqwi6yfN+iCUPfCzKy3uoluGX/Eo39bA10mcQFrPHwVJi2XzKeiCVnviZlVb9oRXLN/iYWHrY16/iDQPcHxQRbrWMsy+PDxJFCoSNBZQP/Nz51zHOLjiOqtAskHE9HMzZl8sE0YT5Qs2jS17KVNr3tfatraxoh5dullWY/eutIrArUndIfCEmYiERyJH1ZYnUCb3AG1jWqlqBCTcXuoPbiVxwfk7YPBxYd2DtGCCyggG7M3I+tVTyCSQuCk0WFkrdIHR/NmGJE0c0aAQiOzKxNwzm+x5dr7q001W2JmEjqoPZiKbMxyppMDJhgwDPAYtRBsCUK3tztWVj8Mgf33UyMrJa6POBpculleSVJA6KoCqwtYk95860VVUJgABaygxmFR+OujcYuVsRh5AkrAa0YdlyBYNcbq1rA8wbDa+5lT1nLbhcLhHR3zCqMD0a46XTHi8WeoBF0WR31Ad3asB6m9WurIm5sbmo8s9SrThno5kwmPXEiWPqlMmmMK1wGVlAuT3XFVy1gfFgtnkpNjsbpr4n4aixyosrOugkgoR3i29waop6l0BJb1VdRTtnFnLwmb4LBRpA2IQdWoUBnBbYd4G9/ZXpimmcXhuqCWKJoZi0ULH8T5XOuiaWJ18GVv3ldqmymqWG7QQoOqKd4s4gr7kmQ5Y7CTDLDIRvs+q3sJNj7KSz1IGF5ISKGnviYAmqsa1ooih5tjTDGXWJ5SCOxGLsbm33c6nGwOdYm3ioPdhbe1/BLcfHDMzouBxTPHbWoCkrfcXGra9ajR2AJeLFZhV3JGA5KdmnFPVT9QmGmmfQH/B6eRJHeRy/nVcdNiZjLgBfqrH1GF+ANJPcpeQcQR4rWqq8ckZAkjkFmW97ezY1CaB0dicweoUopmyXA1HQqPnPEkEOJiw0i6mktvYEJc2XVf847VKOne9heOijJOxrwx3Vd89eDDQPM8KsEtcBVudwO+oxB8jw0HVSlLI2FxGi+cPZvBiIDNCoUC4ZbAFSO42/wDN69miex+Fy8hlY9mJq4w8VxHBfLGDJGfyTYtfVpA22uTXppn83lDVBUN5fMOi85RxFLLKsb4OeIMCyu1rWHjY7Hltzr2SBrW3DwV5HM5zrFpC5Y3i0pPJBHhZ5mitqMYU8xcbXv8A/FetpbsDy4C+68dU2eWhpNtlPyviKCeBpw2hEuJNYsUIFyCKrkgex+DqdO9TZOx7MY0VOONXdTJFgsRJAP8A1AALjxCncir/AGQA4XPAOyq9qJGJrSQriDiGGTCNioyXRUZiBseyLld+RqgwPbIIzqrRO0xmQaKnTjpQqyS4XERwta0pUFd+R2PKr/Yjcta4E7KkVgsHFpA3UrOuLPkxYnCztGoB61Qugggb3J87VCKm5lrOF9uqnLU8v+JI3U3Is7bEFg2GmhAUENIAA1/Cx9tVywhn8gfBTilL/wCJHiueT8TxYmeWBLhou82s9jYlfQ7V7JTujYHnqvI6hr3lo6KBmXGZgYh8HiANehWstnN7DTc737qsZSYxk8KuSqwHNpUpuJyuGmxEuGmiEVuw4AZr23G9rb/dURT3eGNcDdT59mF5aRZTM1z6LDwLNKSAwGlRuzEi4UDvNVxwukfhapyTNY3E5UzcatHZsRg8RDESPwhAIF/zgNxV4pA7JjwTsqfasObmkBWnEPEceFhWYqZFcgDQRvcEg7nlVUMDpX4dFbNO2JmI5r2/EEXyM4xLvGEL2Fr7cx5EHavOQ7m8s63XvOby+YNFPy/FCWJJACA6hgDzFxeq3twuIU2uxAFVWfcR/JpY4hDJM8gYqI7X7PPmR61dFT8xpdcADdVSz8twba5Oy+5JxKmIaSMxyRSxi7RyCxt4juIryWnMYDr3B6hIpw8kWsR0Kk8PZwuLh61FZRqZbNa/ZJHdUZojE7CVOKQSNxBdM8zRMLC80lyFHIc2JNgB5k15FGZHhoSWQRtLivuSZomKhSaO+lxyPMEGxB8wRaksZjeWlIpBI0OCrMHxdDJi3whVkdSVBa1nI3IG/O2+/hVrqV4iEnRVNqWOkMfVTf6aX5Z8k0tq6rrdW1ratNvG9V8o8rmdL2VnNHM5fW10t9KedvBCkUTFTKTqYc9ItcA91yR7K2cOgbI8ud0WPiM7o2AN1KUcj6PMRiI1kLJEri41XLEeJA5X5862y8QjjdhAusEXDZJBicbXVp9Fcv2lP2D/ALqq/VG/6+qu/ST/ALeios74XxWXFZwwsDYSxkgqe64PcfaK0RVUVR7hHkVnlpZab32larwdnBxeEjlawfdXt+cpIJ9vP21xqmHlSFo0XbppebGHK6rOr0URKPDH4yzL1h/gats/7EfmscP78nkq/OYp2zV/ksipKMKCCyhg3aPZ35XNt6siLBTjGLjEq5Q8znAbGyldHpQxTYuSRmnc/wD1GsAdWUB7NhyAG/8A8VCsviEYGQ077qVHbCZCczr3WSu8kmLjxchwuIdsSwMUiL2UVD2N7353vatdmxOY3EBh189Vmu6VrnYTnp5aK/zjN/lWSSS37WgK/kwYA/H21mji5VWG960Pl5tLiXPGocBImJW/yfExqmIA/IfRZXt5/HxFSaeeDGe005fZRd/hIk/iRn9104dwEM2TRx4h+rQ37dwNJ6w2Nztz7q8me5lUXMFz/SlCxr6YB+n9rtl+OxWExkGFmnXExzBtLWs6aRe5t3evP2VF7I5YnSNGEj4FesfJHKI3G4PxCjRYfEPmWNGGmSI2j1Fo9dxY2tvtbepF0YgZjF9eqiGvM78BtovefcONhsrxCI7SyO/Wyt+dupbYd1h++kNQJKhpIsBkF7LAWQOAzJzKaMnzSBsMkiOgiCDe4AWw3B8LVkkjeJC0jO61RyMMYcDlZJ2RdrA5pKgIhkMxj2tcdWbkDwP8q3S5TRNOotf4rCzOGVw0N7fBVhimMOBhxM5GCnVRdEUaTtpRm52P53wqy7MT3Mb74v19VXZ+BjXu90py6QkC5bOByCqB+0tYqM3naVtqxaEr3xFmxw2X61/rGRUj/SYAD3c/ZXkEXMmsdOq9mk5cNxrZJQmbB/I5RhsRF8n7EzyKArq5u24PO5JF632EuNuIG+lullhxGLA4NItr5pq6QnBjwpBuDioSD/irHRiznf8AUrZVH3W+IUzpE/F2I/RH8S1Ci/fap1f7LlS8UsI3yuaUfgEYaz3KSq6WPoRf2VfT+82VrdSs9Rk6Nx0H4EwcXZjCmCmMjKVeNgouO0SpAA9vf7azU0bzK2260VD2CJ19kqZnA8eWZesl9QmhuD3dq4HurYxwdUSEbFZXtIgYDuFx4ljOAGKg3+TYuN2i8EltunkD8PA1KA8/C/8Ak0i/eFGf/Bib/F2ncU+cNf2SD9Un8IrnTfuO8V0If2x4Jb4tjlbMcEIHWOQxy6WZdQG2+3ftcVqpy0QPxC4uFlqA4zswmxzVnkvDzxSy4jETddM66bhQqhR3AVTLOHNDGCwCtjhLXF7jclQ+jaZVwQBYA9bJzI/PNWVoJl8h8lGjI5fmVD4zzAyYuDDpHJMkJE0yRC5J/IB7rXsT5EVOmjDYnPJsTkL+qrqZCZGsAuBmbei+cD48x4qfDPHJEspM0SSCzC/1h4Wvv7DSqZija8G9sjZKaS0jmEWvmLqIuSnFPmPVnTNHiQ8LeDBb29DyqfO5YjvoW2KjyuYZLag5L3wvmxxWZpIwKyDCFJFItpdZd/ZuD7aVEXLp8I0xXHhZeQS8yov1w2Pjdeul7LWeKKZQSsZIe3cGtv6XAHtpwyQBxaeq84nEXMDh0Ufh7pJjSJI8RG+pFC60sQQNgbXuDU5uHOLiWFQg4mzCA/VW56S8H4S/sf8ANUfp03d8Vf8AqUG6VeNeOlxcPURRsqEgsz2ubG4AA5b23rbSUJifjcc1hrK9srMDAnXo2wLQ4CMOCGcs9jzAJ294sfbXPrnh8xsulQxlkIBTRWNa0URRMNl0UckkqIFeW3WNv2tIIHfbapmRzmhpOQUAxoJcNSqfGZvl8OIMryxCfToJDEm172IFwKubFO5mEA2VLpYGvuSLr7l8OX4gzGExuZx+GCubt6rfbv3tR5njtiytovWcl98Od9c1eYTDJEixxqFRRZQO4Vnc4uNzqr2tDRYKAOHMN1csfVDRM2qRbtZj489vZVvPkuHXzGir5LLEW1RnM+EjiMWJeNYyunS7WuPAC9/dSJsrnYmDNJHRtbheclT4bG5VLCMKrwmLujZiN732LWN7+Bq5zKlruYQb7qhr6ZzeWCLK0ybhnC4Vi8EQDEW1FmY28AWJsPSqpaiSQWcVdHTxxm7Qp2Hy2JJXlVAJJLa237VuXfaqzI4tDScgrAxoJcNSpLkWN7W771BSSfPkuTtISxw+ondRNYE/oB7fdW4TVQble3h9ViMdKXZ2v4/RNHySJojEFUxMpXSvLSRa23dbwrJicHYuq14WluHouE+RwPAuHeMGFQAE32ty3vevRM8Pxg5qJiYW4CMl2xuXxSxGGVdUZABUk8h53v3eNeNe5rsTdV65jXNwnRUebZpluqMTyxEwsCg1E6CLWNl2uLd9aI4qixLQc1RJLBcBxGSs0xeFx0bRq8cyMLMobu8wDcVSWyQuBIsVaHRytsDcLpNksDxxxtGCkRVkBJ7JXked9vOvBK8EuBzK9MbSACNFIzDAxzxtFKupG2ZTffe/dUWPcx2Juqk5ocLFQc4xeEij6rEvEqEW0ORuPQ7mrI2yudiYDfuUJHxtFnkWS7k2DybrQYTCXB7IZ2Nj/dVza/oK0yvq8NnXt4fZZY20uL3bX8fum3MMtinCiVA4Vg67nYjkdjWNkjmG7StrmNdqjM8sixCdXMgdLg2PiPTekcjozdpsV4+NrxZwX0vFh4wCyxxoABqawAHmTSznu3K9u1jc8gqGXiDLHmSVp4jLHcIxJ7OrY7/V3rQIKgMLQ02KzmenLgS4XCY4ZkkXUjKynvUgg+0VlIINitIIIuFRngjAXv8AJkv6t/urR7ZP/sqPZIf9VaYXK4YnklRAryW1tc725czsBVTpHuAaTkFa2NrSXDqqXM84y3rkklmiM0V9DBiSt+Y7O3sNXxxVGAhoNiqHzQYgXEXCscjkwjGSTCtGxkbVIUa5J8SL7fdVUolFg8aaK2Ixm5YdV2gyWBJ2xCxgSuLM4vvy7r27hUTM8sDCcl6ImB2MDNTpEDAggEHYg8jVYNlZqsv4syvKoZjG3XRSWDERAlRfyIIHoK7FNLVPZcWI71yKmKka6zsj3LplHAWDxKa4MW7r32CXHkQRcH1FeSV80Zs5ll5Hw+CQXa66Y8p6PsHAwcq0rDcdYbgH9EAD3g1lkr5ni17DuWuKghjN7X8U11iW1FERRFlHHvFryyNBA5WJCVcqbGQjmL8wo5bc967FHShrQ9wzPouPWVZLixhyStBlE7KCkEpU8isbWP3VsMzAbFw+KxCGQi4aV4mwk0JVnSSJr9lirKfYdq9D2PFgQULHxm5FlqPR9xU2KUwzG8yC4b/qLyv+kO/1BrkVlMIzibofRdejqTKMLtR6qVx1xN8jjVI7ddLsvfpFwCxHt2HefQ1Ckp+aSToFZVVHKFhqUuY/hvAGVusxWKkkvZiEaQ37wWWIi/l3VqZUTBos0AfD6rLJTw4vecSfM/RcDwzl3fLjB6wSf/xqXtM+w+I+6h7NT7n4H7KVhM5TLZ4YkmebCSpclyD1Z1lbjYWUd6nl5VB0RqGOcRZw9VaJRTvay92n0T/mOOSCJ5ZDZEFyfh4k8q5zGF7g0aldB7wxpcdFj2Z5xiMym0like50b6UUC5ZgN2IHrc2Artsijp2X1P58FxHyyVL8OgUmHhuIwNIMNjGAZQG7KllIYlxGV5Cw2O+9QNS8PDcTfzvVgpWYScJ/O5RcHmc+WyqYnLwuA4VgQHW5G6ndHBBBtyPiKm6NlQ33hn8vuFWJH0z7A3H56rX8pzJMRCk0Z7LC/p4g+YO1cSSMxuLSu1HIHtDmrOc9zuXMsWMHh5NEJJBP59r6mNtyu1gvf3+XUihbTxc14uVzJZnTy8phsF9xnAkUOkdZNLe9+r6gBeXPW4O/l4V42uc7oB43R1AxvUn4L6/AuiIz4fEOsqKXCtoDCwvbVGSAfeKCtxOwPbkfH6p7FhbjY7MJk6P+KTjIishHXIBcj8tTybyPcR8ay1lNynXboVqo6nmtsdQufSBxScKoihNppBe/5i8tXqTcD0PhUqOm5pxO0HqvKyp5Qwt1KySdyxZmJZjzYm5PtNdpoAyGi4jiXG51Vtxbg1ixLIqhV0RkADbeNSfvuaopnl0YJO/zV1SwNksB0CveA+LnhkWCdi0LkKpY3MZOw356CdvL0rPV0oc0vaMx6rTSVZaQx5yWj5/myYSB5n308h+cx2A9prlwxGV4aF1ZZRGwuKxLOM1lxUmuZix/JX8lfJR/Pma78UTIm2avn5ZXyuu5QrG9u/larFXborrL8ZistlU2KX3aIspDC9u0oJ0nwOx9RWd7Iqhu/etDHy0zs/gtlyvMUxEKTIew4v6eIPmDceyuFJGWOLTqu6x4e0OGiyjjTix8VI0cbFcOpsAP/U/vN4jwHK1dmlpRGMTu18lxqqqMhLW6fNU/DuDhlnWOeTqo7ElhYchyudlHmf51fO97WXYLlUQMY99nmwXGZhDOxw8pIRiI5V2JA5H/AM2NSAxsGMa9FEnA84Dp1WtcC8S/LIisluujtrtyYHkwHdfkR4iuLV0/KdloV26So5rc9Qmesi1LHukKIPmqq3JhCp9CbGu5QkimJHeuFXNDqkA9ymZvwPisG/XYB3YDuU2kA9OTjy+41COtimGCYfb+lZJRSQnHAVP4e6SRcR41dDDYyKpt/iXmp9PcKrn4d/KI3Gytg4iL4ZRYrQcNiFkUOjBlYXDKbg+hFctzS02K6YIIuF1rxeqNmUpSGRhzVGI9QpNSYLuA71F5s0lYtwvhoJB+GiduqHWyOrE3QW7GjvLE2v4XrvVDnt7J1yHj4rh0zY39oaZptXg6XFATpj3ZZO0CVZefdp1DTbla21qxe1tj9wx6LYaR0nvB5zXPE8NDDgQYjFSSfKexGmhms9xpk3J0hSRc+BNeioxnGxoGH8t5p7PgGB7r3/Lqj4alVMzhEUbRWYxuhfXvZg3a8Lj7q0TgmnJcb9dLLLAQKgBot0U/iyFcRmximk6pAigNcbWUtYX2BJNV07jHTYmi5urKhokqcLjYWXXF5tmECRLhkIh6qMqyxa7kqCbnfe96iyKneSXnO56qx8k7QMAytso8XEubk9lXY+Hyb/gVM09INT6qsT1R6eijcaYFbvM7hZi6q8O3fCjMwHMdom/dUqR5yaBlv5qFYwZuJz28la8X492yrB3P9Zo1eelCf3gVVTRgVL+66uqZCaZnfZQejGSOOeWWVlUJGoDMbAF3029SbCrK8OLA1u/yVfD8Ie4nZOeNxWYDMESOMHCEDU1ha1jqJa9wwPIW3+8YGtg5JJPvLe503OAA91LnSs8cnUujBmR3jexvY6VbSfMbH21q4cHDED1AKycRsQ0jey4cEY90y7MAp/q1Z18i0Z/mt6lVsBnjv1+6jSPIgkt0+ygcE5gI0MUe0zGVmOnmi4dtI1d3b3sN6sq2FxxHTL43+yrpHgNwjXP4W+6UUQEAkX2rcsOuaveDHZMUNB0nq5eX6piPLmBWaqAMee4+a00hIky2PyV3wxmayZrFJFsJYrSdm126u7G3qorPPGW0xDuhy+K0wytdUgt6j6LvxVw7PNjZZZEfqTYK8bRkiyi11ZwbX1edRp6hjIg1pz77r2op3vmLnad1lAHC8USmWaRnUEAREdUWY8gzltITncg91We0vecLRbv19FAUrGDG45baKTi8JHmDszaIJ1QG6SiZGRbLuFN1cXFvHzqLXugFhmO8WN1JzWVBvoe43y8lX4jg+Ui2HEkj35sI0UDx3k1X5d1Wtq239+wHmfoqnUjre5cnyCvuk2STqcHGw7THtAG92CgW89zWagDcb3LRXl2Bjd1WZBkzw4lRDOpnRlEw0XjRSRdC7bFzbSAu9z3b1bNMHs95uR0zzPfbbxVcNOWP912fXbwXZsqhlkZpIsS0kkjLH10nVlrdosQBdYo15sSSdgATUea9rbNIsBnYX/CVYYWOdiIN79T+ZBQOI8rWWWaaCRWuiz6LG7RlFDSKT9azBrjntfvq2CUta1rh3eexVFRDicXtPfbu3VnwpjnTKcbY/UL6T4akW9vaSaqqGA1LO+3zVlM8imf3XSIF7hYd2/If8V0VzVo3DeIwsKYmVFVocOgQsN2lLbu/jpJsAOVhXKnbK8tadXZ+GwXYgMTQ4jQZeO6Ss6wMcbaoJEkhcnQVbtL36WU9pSPMV0InucLOFiPzJc2aNrTdhuCrjo0mK49AOTo4PsGofePvqiubeEnYhX0DrTW3BTj0kZ1icMkJwzFSzEMQgbkNhuDasVDDHITzPmt1dLLG0ctZZmGaTzTCaViZRpsdIH1TddgAPursxxRtZhbouFJLK54c7VXHz2zL/rN/7Mf+ys/sdNt6n7rT7XV/gH2VVmuYz4khphqYflCJVPoSqi49avijjjyafVUyvml7Y9FrHRkhGXRAgjtSWB8OsauJXkGc27vku7QgiAXTVWNa15ljDAqdwQQR5HavQbG68IuLLJ+EgMuzCSPEuI1CMuptgwuCpv5ge+9dipvPAHMF81x6e0E5a82VlLxtA7Myz4uG5+qqROu21xqQkX51UKOQC2EHzKuNbGTk4jyCn5FxphusKvNMQRfrMRoUAj8lQoFr8/ZVctHJa4A8BdWRVkRNifMqg6O8tM+NfEHdI2dtXizE2+4knwuK01sgZEGdTb0WaijxymToL+q69LWUMsi4gC6Ouhz4ML6feDb1HnXnDpQW4DqF7xGIhwkCaRi8QY9jCkKiJo3WWzFNa3LAgBQVB7/KsOFgPW+fTqt2J1stMuqi5PicSFZhLHIyxnstOpW9oANRBNhcSb/GrJWxkgWtnt4/0oRufa975b+CT+MMPLiMeselOvdEVlQ3Ct2u+3ICxN+6t1K5scJd0BKwVTXSTBvWwTlxxkN8vVIgScPpYAcyFFm9trm1YaSe093dVtq4Lw2HRJ/RvjxHiSpTWsq2J2sgU6tZvtpHwrdXMxR3vosVA/DIRbVP78VgE2hJFzY9fht/PebvrmCmO/o77Lpmo7vUfdJvSfmayNDGqWUAya7iz6hp2sbG1iCfSt9BGQC4nuXP4hIDZoHer3o9yK2Bl60W+U32/uFdI9+59orPWT/5hh/j81po4LQkO/klLhTCPh8e0LlFmCOkZdSVLkDSbDuK3POtlQ4SQ4hpleyxUzDHPhOtimZsHlMZKYoYZZlNnCFwAfS+23dWUPqjmy9vJayylBs+1/Nd8FBgwzS4H5KIo1viHKuzBCCWA32uoO+/pUHmU+7Le5001U2NiHvRWsNVR9FWUl5mxBH4OMFUPix8PRf31p4hLZoZ1KzcPiu4ydEycU5scCWIVtEzh9agG7AKGjOo2XUFHasdi1hexrJTxc7rp+X71rnl5Nz0P5ZJmA4xJ1pjIY5432ayKrc7jcWBA7uR863vpBkYzYhYGVmokFwV1k4nwsCMmAwioXtqaXtedrFiTvyubeVRFNI8gzPvbZempijbaJvxVhw9xVLiFTDEFpmfdlRAGQ8wbWCADYkAkgbdo1VPStjJk6fX6/nRXQVTpBg6/T6Jg49yljho5IRd8Kyuo53C2v62sDbyrPSSgSEO0dktFXETGC3VuaVMDxNDC7TRTTqHYyNhRGhVnIF/wpBsh25b1sfTPcA1wGWV79PDdZGVMbbuBOedu9VkfFkrSq0wVowX1RooW4kBDb89Vjt6VaaVgaQ3XLPwVPtjy67tNvFdJM0giQ9VLNM4iaGESRhRCjc72+u3hzrwRPcfeAAvc2OpHyUjMxrfdJJtYdyeuEuG9GXNDKLNOrFx3rqXSB6hbe2ufU1GKfG3p9Fvp6fDBgd1WT4zCvE7RyCzodLDz+B53867LXB4DhoVxHsLHFp1TOczjwIw8KaZSoY4rTuriTnHfkbCx9QPE1j5Tpi55y/18uq3c1sAawZ7+aos9wKQzEQuHiZQ8bA3OluQbvDDcb+VaYXuez3hY6FZZ2NY/wB05HMJt6KcpLSviSOyoKIfEm2q3oBb2msXEJQGiMeK28OiNzIVpzAd9cldZZ3xRHlrYtZ5cWVdNN0jGodk3H1VNq6lOakRFjWZHfvXMqBT80Pc7MK5HSBl3/VP/tSf7Ko9gqNvUK726n39FcZXnWFxP9RLG58Bsf2TY/dVEkMkfaFlfHLHJ2TdWYFUq5faIiiKk4l4ZhxqgSXV1+rIvMeXgR5Gr4Kh8Jy0VE9OyUWcs/xnRxi1P4NopF7jqKn3EH99dNvEIiMwQuY7h8oORBUrKujSVjfEyKi+Ed2Y+0gAffUJOItA9wfFTj4c6/vn4LR8ty+PDxrFEoVF5D+ZPMk+Jrlve57sTtV1WMaxuFui6YzCpKjRyKGRhZlPIivGuLTcar1zQ4WKRM64IxViuGxJaIoE6uU27ANwuoKbgE94v510IqyO93tz1uFz5qSQ9h2WliqjLuAsepYB44VcaXIcnUL3tYL/ADFXvroDnYmyzx0U4yBtdPuQ8OJh2aV2abEP9eV7XPkANlHpz765ss5eA0ZNHRdKKAMJdqT1V3VCvSnjeEUjWc4aJGM9g8bu6Lp3JVSm63O5HL2VsbVOcWh502A+qymma3EWDVKp4Ylvb+h4vX5U1vf1lbPaW2/eP/1/pYfZje3K/wD1/aZ8t4QR4o0xMEaLG+tI45JHAv8AWDM/NSbHSNtqyPqnBxLHa9SAPl81tbTNLQHt0803AW5ViWtUXEvC8WLs5JjmX6kqbEd9j4i/u7rVogqXRZajZZ5qdsueh3SFjejzG6iQ0ctz9YuwJ9bg7+010m18NtCFzX0Et9bqwyXo5m3+UTaEP1kiZu2PAnYW9hqqXiDP4Nz71bDQOHbOWw6rRMDg0hRY4lCoosAK5jnFxu7VdNrQ0WC8ZlgI8RG0UqhkbmD+8HmCO4ivWPcx2JuqPY14wu0WcZt0aSqScNIrr+bISGHtAIP3V1I+ItI98fBcqThzr+4fiomE6OcWx7ZijXvOosfYAP51N3EIhpcqDeHynWwWgcM8MQ4JTou0jfWkbmfIdwXyFc2eofMc9F04KdkIyV5WdXpE4j6O0lYyYZhEx3KEdgnxFt1v7vKujBXlowvF/mufPQB5xMyKWh0d429rQ28esNv4b1q9vh7/AILJ+nzd3xTXwz0fxwMss7CWRTdQBZFPjb8ojz91Y565zxhbkPVbIKFsZxOzKdawLel3inhKHG9o9iUCwkHePBh+UPvHdWmnqnw5DMbLNPSsm11SHiOjnGKbJ1LjuIYr9xXb3mukOIRHW65p4fKNLKyyboze4OKkUL3pHe59WIFvYPbVUvERa0Y+Kui4dneQ/BaNhMKkSLHGoVFFlUcgK5TnFxudV1GtDRYJI6WM3eKGOFGK9aSXI5lVttfzJF66PDYQ95cei53EpnMYGt6peyLo3mmjWSSRYgwBVbajY8r7gD03rVNxFrHFrRdZIeGOe0OcbK0PRV/9yf2P+ap/VD/qrv0lv+yXuJODp8AFnWQMgYWdLqyE8tvuuDWqCsZP7hCyz0clP/kaVp3BObti8HHK/wBfdX8ypIv7RY+2uPVRCKUtGi7NLKZYg4q9rOtC54iYIjOeSqSfQC9egXNkSzlmeyrCmuNpOrSHrpSwBLSKpIVQN2XUCQbbEWudqvfG0uyNtbeSiCuo4jdA5lRBeYxw/hNja9yxt2QNJN9/C1+fnJBtY9M0xLvhc/eUKIodUliXBcBVAYqCHsdWog6du43tXhiDdSl14wXEplGpYSqiISuXdV06tdl7xq7O+9gDzo6HDlfrZLrnJxBMyjqo4y/XrGfwl1IIDmx0g307ctue4r0RNvmeiXXZc4fXoijaRnaUjW6qqCMoh3C3AJO2xN715yxa5O3ql18+cbNH1kMDOqxCSS7BdIK6gg5hntv3Dcb705VjYnrZLrvmGYO0UHV/g3xBUAkA6AULk25FgoIF9r25ivGtFzfovbr5JAcKDIJpHvYaZpRpJJAB1EXXv2Xn4XtS+PK3wTRV+Lz0sscm6hUxDsEYG5jATYkWN2a4uOdriptj1Hh6ry6+DGyLinLIzlerhhXrbXcprcsAAv1SCWN7adhvYsIwD4nJL5qdHnrlxF1P4bWysNY0rpWNi2q1yul1tte5tbvqBjFr3y/PsvbrmOIzp6xoSsbJIyNrBYiME308gGAuDc+YFe8rO188vVeYl7TOyjxRkBtWhSTIvWXZb3Khbbd+48QK85dwSl0JmbwzJh27bNuXZgtwzvsgI7egDcXva3MmvcAcMQ/PHxS/RfOKYGPVFJZUZpY47I9hpLgsbW56dW/dSEjO46FHLzhc0aON7KSiOY0kmmF5G1EE3sTpG4/ONthyJOZc/YJdCcSM6r1cOpureRryAKoVynO1zqs2nbu3tTlAalLr2OJAZAuiy9WHJZgGt1eu6pbtqORIOx7tjXnKyuvbr4vELKqyTwNGjxl1sys2wB0Mo2DG+1iR3EiveUL2abry6J8/kjOiTDkSNo6tVkU6tTabE2FivM8xbkTQRA5gpdfBnUyviA8cYSIIAettd2AJBJXl2h57cjenLbYWOvcl15jz2WRoBHGhDySLJ29gEBuVOncXsdwORFu+nLaAblLr1h85cqBDG0raTK2t1Wyl30gELYsQDYW2AFz4jGBqbJdeX4nuC6Qs0S9UXcsAfwgUgKtt2AZSQSOexJpyehOefomJdOKJ3BgROts7trEJAcqqMdiSLDVpvvSIDMn1QowuYiGOQFZj1cXXHrWBfcv2OZF+z423FC3ERpmbZJey8pnsgmkV4h1avDGpDdrVJpJuLcgGB9nnTlDCCDv6Jddps9PWGOOIu3WtHcsAo0xrIWJ3IUatOwJvXgjyuT0+q9uuWW8SrNKqKo0vq0MHBbsi92UDsBhuDc917E2r10JaLrwOS/0t5U0kMcygkREh7dytbf0BAvW3hsoa8sPVc7icRcwOHRVnD/SV1USRzxFyoCh0I3A5XB77eBq2bhuJxcw/FUw8TDWhrwrU9KWH/wCjN/8Ap/uqn9Mk3Cu/VItks8YcdHGRdSkfVxkgsWNybG4G2wF7GtlLQ8l2Mm5WOqr+c3A0J+6O8ueDAxrICGYs5B7tR29trVzK2QPmJGi6tFGY4QCmWsi1Lli8OsiNG/1XUq1jbYix3HLavQbG4RRv6Jisw0mzOrnc/WXTp7+Q0rty2qWMryy4NkMdiA0g/CGRSHN0Zr6tPkbm4NxvXvMKWUDNMkclREvJNAkM8qtuSSHtvIveBcG9+VyamyQdfkPTZeEKdDw/EsPVWNisalgSD+DACkW5EWvt31AyuJv+Zr2y9JkMQGxk1dYJS+s6i+kLck9xUWtytTmH0sll2hymJCWUEEqy/WPJnLt38yx514XkpZUea8ONIWjRFSNkWMuJXF0A02eMbOwF7G/fvsLVayUDM6+C8ITBjcvSWPq3B0ixBBIKkcirDcMPEVS1xBuF7ZQjw9Gdy8zPcESGQlha9rdwG52A3vUuaUsvfzfg06NLW0lTd2Nwzhzck3JLC5NOa690sF7xGSxPq+srGTrNasQwfSEuD3dkWtyIvtvXgkI+SWXrB5RFGQyg6gG7RYknUVLEk8ydI38BYbULycksvD5FCUWPSdKxtGBqb6rAAjnzIA358695jr380sF8GRxdb1vbvr1hdZ0htOktp5Xt47d43pzDayWXvEZRG8olYubEMELnRqXk2nlqHl4A8xXgeQLBLKTiMKrlGYbxtqXc89JX27E86iHEXXqiS5JGVVRrXQ7OpViCCxYtv56j76kJDdeWRFkcKqyhTZouqPaa+i7m1yb3u7drn517zHH43SwUTNOHFdJNBbUUZUDuxRCydWWA3sdO223Pa5NSZKQRf86rwhdo+HYdJVtcgKGMa3Y6VPcpvdeQ7X1thvsKjzXahe2XTD5HGrByXdwQdbuSdgwA9BqJt4m/PevDISLJZGIyON2dtUil2V+y5FnUBdQ8CVAB7iO6gkISyIcjiTq9OsdWXIOtiTrJLBiSSwJ3r0yE3v8AlksucnDsJCga1AQRkK7DWgvZW3uRud+e533pzXJZSf6Ii0sunsu6uRc800afQDQu3LavMbksu74VTIshB1KGUbnk1r7cu4VHEbWXqh5hkUUzln19oKGVXYK+kll1AHexJ/ncVNshaLBeEL5iMjjcyElwXZXNmI0uoADr4GwAPcbcudeCQiyWXTBZNFEQVDXGvdmZrlyGYm53JIHp3bUdI46/lksvmX5PHCboXsAQqlyVQE3so5W8L3sNhYUc8u1QCysCL7GoL1LGY8A4KVi3VmMnn1bFR+z9X7q2MrpmC17+KySUMLzchQB0Y4X8+X9of7as/Upe5U/pkKtMq4IweHYOsWpxyaQlreYB2B87VTJWTSCxOXcr4qOGM3ATHWVakURYjPxDj0NmnmX12/lXdwU2wXBx1W5XL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tHzzhITtqNcJd5VX0erREfR6tER9Hq0RH0erREfR6tER9Hq0RH0erREfR6tER9Hq0RH0erREfR6tER9Hq0RH0erREfR6tER9Hq0RH0erREfR6tER9Hq0RH0erREfR6tER9Hq0RH0erREfR6tER9Hq0RH0erREfR6tER9Hq0RH0erREfR6tER9Hq0RH0erREfR6tER9Hq0RH0erREfR6tER9Hq0RaDREURFERREURFERREURFERREURFERREURFERREURFERREURFERREURFERREURFERREURFERREURFERREURFERR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QSEhUUEhQWFhUXGB0bGBgYGBsgIBohIhkYGyIeIh8eHCggHhwlIB8cITEhJSktLi4vHSE3ODMvNygtLysBCgoKDg0OGxAQGzgmICYsLDQ0NCwsLDQyLDQsLCwvNDQsNCwyLCwsLCwsLCwsLCwsLCwsLCwsLCwsLCwsLCwsLP/AABEIAJ0BIgMBEQACEQEDEQH/xAAcAAACAwEBAQEAAAAAAAAAAAAABgQFBwMCAQj/xABMEAACAQIEAgcDBgoJAwMFAAABAgMAEQQFEiEGMQcTIkFRYXGBkdEUFhcyVKEjNUJScnOSsbLBFTM0YoKzw9LhU3TwQ5PxJGSEotP/xAAaAQEAAwEBAQAAAAAAAAAAAAAAAgMEBQEG/8QAOBEAAQMCBAMFBwQCAwADAAAAAQACAwQREiExUQUTQTJhcYGhFCKRscHR8BUzQuEjUjRy8YKSov/aAAwDAQACEQMRAD8A3GiIoiKIoa5nEZzh9Y60KHKd+kki/wB37q8xC9lZyn4OZbK9rqBl/ECyTtHtpvaNvzrc/wDiudBxFks7o+nQ77/0tc1C6OESdevd+dVd10lgRREURFERREURFERREURFERREURFERREURFERREURFERREURFERREURFERREURFERREURFERREURRswx8cC65XCLcDUeVybD0rwkDMqL3tYLuKQ+kHjObB4vDiGzJ1bO6tyluwAAa3MAHcXtq3BrdTQNkYSVoiYHtuk7O5nmlbMcLIxswZwNpMMbAAMN7p/fHZNzfvrm1VPJC65+K+hoJ4nRCmePs7+1f5Vma4tC6AJMgvLGv+ZH5d5X8k+VcCuo9ZostwPmFMtMDhG/Np0J+R+h6rQOHc269LN/WL9bzH5wrqcPrRUMse0NfuuFW0vJfcdk/llb10FiRREURFERREURFERREURFERREURFERREURFERREURFERREURFERREURFERREURFERREURFEXPEyaUZh3KT7hevQLmy8JsLrMc44pizLDLEWGGk1K34Q3RtjsHHLcjdhWqp4dKB7ma5M87KmPBfCe9L8pnwqdViYhJh23CPvGfOORfqt5qfZXNZJJA7LJZYp6mjOeY/NFEhyxlcT5bK5dQfwLW65R3gD6s6eQF/K9daGtjmGCQWX0NLxCGoFr2K84RhO4lwdoMWhv1KmwcjmYb8m53hPna9YqqhdEccenyX0VPXAt5VRm09fv8AdNmQZ31v4aICOaP+ti5DwLKOeg/lLzU183PA6B/tEHTUfnTfZXSw2HKkzadD9+/Y9VpOXY5Zow69/MeB8K7lPO2eMPavnJ4XQvLHKVVyqRREURFERREURFERREURFERREURFERREURFERREURFERREURFERREURFERREURFERREUReJU1KR4givQbG68IuLL86RiwAPMbH2bV9QV8up2XZpLBcRuQp5oQCh9VO1UywslFni6tZM9mhy9FJE2GlILKcNINw8V2jv46L60PmpPpXJn4T1iPkV7aJ5v2TuNFPxeVHEf2nQx0ho8VEwDHmV1XsHFlLXbSygE6uV89PNNC4sfoNb9F2aCapxct3vDfxV/kXDpmkimkYmWJQTNYpr7wZALE7clO5G7ncCsMzxLKRELfIeO57vivouc6CAxuNwen2++/Z3UfM+kTC4ItHgo/lDE9qTVpjv5EA6v8It510KLg4iB6X+P9Lk1FY6UjFnZUf0x4u/9VhfS739+r+VdH9OZuVm5pTlwj0lw4txFMnUTHZbtdHPgGsLHyIHlesc9G6MYm5hTbICnusasRREURIvS1nE+Fw8LYeRo2abSSANxoc23B7wK2UUbXvIcL5KuQkDJT+jPM5cRgElncyOXkBY2vYOwHIAcqhVsayUtaMsvkvWG4uUuZd0siXFpEcPaCSQRpJr7V2bSrFdNrEkbA3F60OoCI8V814JLmy0fH4tYYpJX+rGjO3ooJP3Cue1pcQArCbLC14mzTMp9OHeRSQWEURCqi+bH2C5O55CuyYYIW+96rPic45LWOAMNio8IFxxYza3vqYMdOrs7jyrmVJjL/wDHorm3tmmOqFJFERREURFERREURFEVbxFm64PDS4hwWEa30jmTcADyuSBerIozI8NHVeE2F0q8B9IRx8zQSwiJ9JdSrlgQCAQbqLEXHrWmppOU3EDcKLX4k+ViU0URFERREURFERREURFERRFg3E2D6nFzp3CQkejdofvr6OB+OJp7l85UMwSuHeqyrVSpmVYcO93GpEUu6j8oL+T/AIjZfbWern5MLnjXorYmguudBmmpBrl7dn0mTUO4iIoGHkJMQQpHLRAq8q+arHmCG3W2I95Oi+04dBhZc65DzOZPkNNr9y6dKmbthcNFgo2OucM0zd5XbV+2xt6Ait/CaUNbc9PUnqsFXNjcSNPkFX9GPAceIQYrFrqjJtFF3MBtrbxF9gvLa+9xbXV1RacDNepVDGA5laocnw+nR1EWm1raFt+6ubjde91bYJey3o5wUOJM6oTuDHG26RnxUd/le9u6r31cjmYSf7UQwA3TTi8UkSF5HVEUXLMQAPUnaswaXGwU0sy9JGXA2+UBvNVYj3gVoFHN/qoY2q9yfOoMUhfDypKoNjpN7HwI5g+Rql8bmGzhZSBB0SN04/2WD9f/AKb1s4f2z4fUKuXRWfQ/+LI/05f8xqrrv3j5fJexdlR8vw2S/L9UTRHF9YwCBm2kF7kJ9UNe+4FScanlWPZXow371J6ROJMMuFxeGM6DENCyiO/aJZDYe2o0sLy9r7ZXR7hayQuibO8PhJsQ2JlWIMiBS3eQzEj7xW2tifI0Bouq4yBqtqwOMSaNZImDo4urDkR41yHNLTYq9U+ccZ4LCsUmxCBxzRe0w9Qt7e2rWU8jxdoyUS4BfMo40wOJcJFiELnkjXVj6BrX9levp5WC5GSBwKYKoUlSScW4JZ/k5xEYm1iPq7m+okALy5m4q4U8hbitko4heyj47jnAwy9S+IUvqCkKC1iSBYkAgG55V62mlc3EBkmIaKxznP8ADYTScTMsWu+nV3251COJ8nZF16SBqomO4xwUMUcr4hAkovHa5LjxCjcjztUm08jiQBovC4BGScX4PFtognVntfQbqxHiA1ifZSSnkjF3DJA4HRWWbiLqJflGnqdDdZq5abG9/K1VsxYhh1UiljgXD5Uryf0cyO9gXIZmIUnYXbkt+4VoqDOQOaoNw9E0ZjmEWHQyTyJGg5s7AD7+/wAqztY5xs0XUibJcPSRl17fKL+YR7e/TV/sc2yjjamLLMyixEYkgkSRD+UhBHp5Hyqh7HMNnCxUgbrricUkYvI6oOV2YAffRrS7QI5wbqV0ikDAMpBB5EG4PtrwgjIoCDmF6rxeryzgcyBSy8uF6ovUURFEWZdK+VEPHiVGzDq38iN1PtFx7BXW4dLcGM+K5XEYsxIPBIFdJctXHDj6TMTyCxsf0VnjLfdXM4t+wPFaIDYO8B80x5KtpSG2t1qnz05gS33Mp9orhcWFzfp7nwuF9zTH/Ebbn1Zkl3pnLf0gL8hAmn9qS/319DQW5XmuBLqta4MC/IMLo+r1KW/ZFcue/MdfdXN0VzVS9RREscdcIpmMaK0rRtG2oEbrva91JsTbkeYPkSDop6gwkkC91FzcSVpOFshiXq5cTHrtu7YsB7+NgwUemm1aRPVONw3LwUMDNEp8GTjCZuiQTCWJ5Oq1qQRIhUlTtsSDbcd4a1r1pnHMgJcLHXwUGmzrJ06cf7LB+v8A9N6ycP7Z8PqFOXRWfQ/+LI/1kv8AmNVdd+8fL5L2LsrNOHvx6n/eTf61dGT/AIx/6j6KsdtO/SVwRE64rHmWUSLEWCApoJRdr9nVY233rHSVLgWxWyurHsGqR+j7hSPMZJkkkkjEaqwMene5Yb6lPhWypnMIBAvfdVsaHJ846x5yrLocLhnbWw6pXNtQUC7NsANVrC9tiaw07OfKXu8VY44RYJT4B6O/l0XXzyPHEWOgJbVJY2LFmBsCb91za961VNXynYWi5UGsvmV7486OBgoTPBI8kSka1ktqTcWYMoGwNuYuOd68p6zmOwuGaOZYXCdOibiOTFYd45jqkgYDUebIRdSfMbqT5DxrJWwiN4LdCrI3XCy/i0v/AEriOqv1nygBLc9R0hbedyK6UNuQL6WVLu0nrLeh9FVGlxMvWAqxCBNAIIa26ljv33F6xP4gTcBuSsEQXPpz+rhf0n/cKcP1ckvRVnA/R+MfAuJxUsqqRoiVCoOhCVFyVNlveyj176tqKvlOwMHj5rxrMQuUr8WZQ2WYzQjsxjCzROdja5te21wVINuY9a0wyCeO5GuRUHDCVt/FE2vK8S/52EkPviJrjwi0zR3j5q93ZKzroM/tGJ/Up/E1b+I9hviVVFqU7cdcEx5g0UjzNF1ezG4I08zYN2Vf+9blzvWOnqXRXAF7qxzbpcxnDOQqhjOKiR7W1/KwWB8bFivsItWhs1WTfDceCjhYqDomxrQ5kYFcPHKJFJX6rFLlXHqAfYR4VdWtDocRGYt6qMZs6ybOmMfg8P8Apt/DVfC+07wWLiv7Y8UrcJcTy5e4R1YwNZmQjcBhcOnrz8D61tqaZk4u3X8yKxUtW+Ahr+yVsuX46OeNZImDo3Ij93kR3iuA9jmOwuGa77HteLtOSQel/K1KxYkfXB6s+YN2HtBv766fDJDcx9NVzeJx+6JBqEzcBZm2IwUTubuLox8SpIv6kWPtrHWRiOYgaLXSSGSIEphrMtKKIoma5emIieKQXVxY+I8CPMHepxvLHBw6KEjA9paeqw3O8pkwkpilG43VrbOPzh/Mdxr6GKVsrcTf/F89NC6J2Fy55ZiVjkBe/VsCkluehhZiPMfW9lQqYRNEYz1XkTw11zp1TRESsl37R/K0bkkxhH0+IljWOaO3NonHO9fNzR8+DA/VtwfDfyX1vDamwwE55fEaHwOYv39y8dKmXnEQQ41LMYl0TadxpNisg/u33v4P5Vu4TUXBjfr9f76KishwPy0/PloV66LeOI4oxhMU4jCn8DIxstj+QxOwIPImwIIHMb6KymJONg8VRG/oVqpxCBdRZdNr3uLW8b+Fc2xVyUF6TcD8pMJksm1sRt1Za/LV3Dl2/q+davYpcGK3l1UMYvZJHTFnsr4o4UOVgRFJUGwctc3Y96gWsOXM1soYmhmPqq5HZ2V9lfQ/hQgM08rsQCerKKnLu7JNvMmqH8QkJyCkIgkXI4okzeFYCWiXFBUYm9wCRe/fvfetshcYCXa2VYtiyT/04/2WD9f/AKb1h4f2z4fUKyXRWfQ/+LI/1kv+Y1V137x8vkvYuys04e/Hqf8AeTf61dGT/jH/AKj6KsdtbB0g/izGfqJP4TXKpf3m+IVz+yVn3Qd/aMV+rj/iet3EOy3xKri1KsenLBMY8NMBdUdkby1gWPvW3tqvh7hic1eyjqrTol4gilwaYfUqzQgqUJsSt7hx4gg725EGq62JzZC7oV7GcrL30sZ9DFgpcPrUzTroVAQSATu5HcAL7+NeUUTjIHdAvXusFSdBuDbTiZrHSWWMeZUFjb01Aet6u4g7NrVGIJXx/wCP/wD86P8AijrSz/i//E/VQPb81vlcRaFlfTn9XC/pP+4V0eH6uVUvRNPRb+K8N6N/mPWes/ecpM7Kzjpv/ty/9qv+ZLXQ4f8At+f2VUuq0zPvxPP/ANm/+Sa50X74/wCw+atd2T4JA6DP7Tif1KfxNW7iPYb4lVxalVvSJmkuMzF8K0mmFJUiRSbICdN3bxN27+QA9anSxtjixgZ2uvHm5sm2HojwUSFpp5jpF2OpEUW57BNh6k1mPEJXGzQFPlBJfRlp/peHRfRebTfnp6t9PttatdXfkG/coM7SeumP+qw/6bfw1Rwvtu8Fi4r2B4qavC8eOy3DA9mVYV0SW5dnkfFT4e6q/aXQ1DiNLnJWimbPTtB1sFn8eJxmVzMgLRN3gi6P5i+zDzG9dQthqm31+YXKDp6R1v8AxcuIOKMRjAonZdK7hVWwv4nckn217BSxw5tUJ6uScWK1Xo4wDQ4GMOCGcs9jzAY7fdY+2uLXSB8xIXdooyyEApnrItaKIiiKuzzJIcXH1cy3HNWGzKfEHuP3VbFM6J2JqqlhbK3C5ZhnfAOJgJMQ69PFbBx6r3+z3V1oq6N/ayPouTNQyMzbmFV4PHtCOrxCOFAsCykFBe+kg21JfcC4ZTurCo1FI2Y8yJ1neh8VGGd8R94EeXz3H4E4cOZrGWIWaJ0bmjMtyDzBB0nv8LH1uTyZaSRjseEtPdmD+enRdyPiEcrML/j+fniq/PeiqKRi+BmVAf8A0m7SjyUjdR5G4HdW+Ouc0WkHmqiwHQpd+inMPq2g0/rWt+zoq/2+LXO/go8tybeFeipIXWXFuJmU3WNRZARyJvuxHhsPKss1cXDCwWVjY7aqy494AXHsJonEcwXSbi6uASQD3gi5sR47g7WrpqoxDCRcL17LpXwfRrmLAQy4zRByIWSRtvAKbDl3HbyrS6shHvBuagI3bqywXRe0OOinilQQxSKyoQxawABub2uTc8u+q3VodGWkZle8uxumPpC4XkzCGOOORYykmslgTcaWW2x86oppxC4ki+Sk9uIKXwPkL4HCLA7q7KznUoIHaYtyPrUKiUSvLgvWtwiyVMr6N5osxXFmaMoJ3l0BWvZte172uNVan1jXRcu3QBRDPeunfiXLTicJPArBTLGyAnkLi16xxPwPDtipkXFktdHvBMuXyTPJKkgkVVAVSLWLHvPnWipqWzAAC1lBjMKb8xwMc8TxSqHjcEMp7x/I+dZWuLTcaqwi6yfN+iCUPfCzKy3uoluGX/Eo39bA10mcQFrPHwVJi2XzKeiCVnviZlVb9oRXLN/iYWHrY16/iDQPcHxQRbrWMsy+PDxJFCoSNBZQP/Nz51zHOLjiOqtAskHE9HMzZl8sE0YT5Qs2jS17KVNr3tfatraxoh5dullWY/eutIrArUndIfCEmYiERyJH1ZYnUCb3AG1jWqlqBCTcXuoPbiVxwfk7YPBxYd2DtGCCyggG7M3I+tVTyCSQuCk0WFkrdIHR/NmGJE0c0aAQiOzKxNwzm+x5dr7q001W2JmEjqoPZiKbMxyppMDJhgwDPAYtRBsCUK3tztWVj8Mgf33UyMrJa6POBpculleSVJA6KoCqwtYk95860VVUJgABaygxmFR+OujcYuVsRh5AkrAa0YdlyBYNcbq1rA8wbDa+5lT1nLbhcLhHR3zCqMD0a46XTHi8WeoBF0WR31Ad3asB6m9WurIm5sbmo8s9SrThno5kwmPXEiWPqlMmmMK1wGVlAuT3XFVy1gfFgtnkpNjsbpr4n4aixyosrOugkgoR3i29waop6l0BJb1VdRTtnFnLwmb4LBRpA2IQdWoUBnBbYd4G9/ZXpimmcXhuqCWKJoZi0ULH8T5XOuiaWJ18GVv3ldqmymqWG7QQoOqKd4s4gr7kmQ5Y7CTDLDIRvs+q3sJNj7KSz1IGF5ISKGnviYAmqsa1ooih5tjTDGXWJ5SCOxGLsbm33c6nGwOdYm3ioPdhbe1/BLcfHDMzouBxTPHbWoCkrfcXGra9ajR2AJeLFZhV3JGA5KdmnFPVT9QmGmmfQH/B6eRJHeRy/nVcdNiZjLgBfqrH1GF+ANJPcpeQcQR4rWqq8ckZAkjkFmW97ezY1CaB0dicweoUopmyXA1HQqPnPEkEOJiw0i6mktvYEJc2XVf847VKOne9heOijJOxrwx3Vd89eDDQPM8KsEtcBVudwO+oxB8jw0HVSlLI2FxGi+cPZvBiIDNCoUC4ZbAFSO42/wDN69miex+Fy8hlY9mJq4w8VxHBfLGDJGfyTYtfVpA22uTXppn83lDVBUN5fMOi85RxFLLKsb4OeIMCyu1rWHjY7Hltzr2SBrW3DwV5HM5zrFpC5Y3i0pPJBHhZ5mitqMYU8xcbXv8A/FetpbsDy4C+68dU2eWhpNtlPyviKCeBpw2hEuJNYsUIFyCKrkgex+DqdO9TZOx7MY0VOONXdTJFgsRJAP8A1AALjxCncir/AGQA4XPAOyq9qJGJrSQriDiGGTCNioyXRUZiBseyLld+RqgwPbIIzqrRO0xmQaKnTjpQqyS4XERwta0pUFd+R2PKr/Yjcta4E7KkVgsHFpA3UrOuLPkxYnCztGoB61Qugggb3J87VCKm5lrOF9uqnLU8v+JI3U3Is7bEFg2GmhAUENIAA1/Cx9tVywhn8gfBTilL/wCJHiueT8TxYmeWBLhou82s9jYlfQ7V7JTujYHnqvI6hr3lo6KBmXGZgYh8HiANehWstnN7DTc737qsZSYxk8KuSqwHNpUpuJyuGmxEuGmiEVuw4AZr23G9rb/dURT3eGNcDdT59mF5aRZTM1z6LDwLNKSAwGlRuzEi4UDvNVxwukfhapyTNY3E5UzcatHZsRg8RDESPwhAIF/zgNxV4pA7JjwTsqfasObmkBWnEPEceFhWYqZFcgDQRvcEg7nlVUMDpX4dFbNO2JmI5r2/EEXyM4xLvGEL2Fr7cx5EHavOQ7m8s63XvOby+YNFPy/FCWJJACA6hgDzFxeq3twuIU2uxAFVWfcR/JpY4hDJM8gYqI7X7PPmR61dFT8xpdcADdVSz8twba5Oy+5JxKmIaSMxyRSxi7RyCxt4juIryWnMYDr3B6hIpw8kWsR0Kk8PZwuLh61FZRqZbNa/ZJHdUZojE7CVOKQSNxBdM8zRMLC80lyFHIc2JNgB5k15FGZHhoSWQRtLivuSZomKhSaO+lxyPMEGxB8wRaksZjeWlIpBI0OCrMHxdDJi3whVkdSVBa1nI3IG/O2+/hVrqV4iEnRVNqWOkMfVTf6aX5Z8k0tq6rrdW1ratNvG9V8o8rmdL2VnNHM5fW10t9KedvBCkUTFTKTqYc9ItcA91yR7K2cOgbI8ud0WPiM7o2AN1KUcj6PMRiI1kLJEri41XLEeJA5X5862y8QjjdhAusEXDZJBicbXVp9Fcv2lP2D/ALqq/VG/6+qu/ST/ALeios74XxWXFZwwsDYSxkgqe64PcfaK0RVUVR7hHkVnlpZab32larwdnBxeEjlawfdXt+cpIJ9vP21xqmHlSFo0XbppebGHK6rOr0URKPDH4yzL1h/gats/7EfmscP78nkq/OYp2zV/ksipKMKCCyhg3aPZ35XNt6siLBTjGLjEq5Q8znAbGyldHpQxTYuSRmnc/wD1GsAdWUB7NhyAG/8A8VCsviEYGQ077qVHbCZCczr3WSu8kmLjxchwuIdsSwMUiL2UVD2N7353vatdmxOY3EBh189Vmu6VrnYTnp5aK/zjN/lWSSS37WgK/kwYA/H21mji5VWG960Pl5tLiXPGocBImJW/yfExqmIA/IfRZXt5/HxFSaeeDGe005fZRd/hIk/iRn9104dwEM2TRx4h+rQ37dwNJ6w2Nztz7q8me5lUXMFz/SlCxr6YB+n9rtl+OxWExkGFmnXExzBtLWs6aRe5t3evP2VF7I5YnSNGEj4FesfJHKI3G4PxCjRYfEPmWNGGmSI2j1Fo9dxY2tvtbepF0YgZjF9eqiGvM78BtovefcONhsrxCI7SyO/Wyt+dupbYd1h++kNQJKhpIsBkF7LAWQOAzJzKaMnzSBsMkiOgiCDe4AWw3B8LVkkjeJC0jO61RyMMYcDlZJ2RdrA5pKgIhkMxj2tcdWbkDwP8q3S5TRNOotf4rCzOGVw0N7fBVhimMOBhxM5GCnVRdEUaTtpRm52P53wqy7MT3Mb74v19VXZ+BjXu90py6QkC5bOByCqB+0tYqM3naVtqxaEr3xFmxw2X61/rGRUj/SYAD3c/ZXkEXMmsdOq9mk5cNxrZJQmbB/I5RhsRF8n7EzyKArq5u24PO5JF632EuNuIG+lullhxGLA4NItr5pq6QnBjwpBuDioSD/irHRiznf8AUrZVH3W+IUzpE/F2I/RH8S1Ci/fap1f7LlS8UsI3yuaUfgEYaz3KSq6WPoRf2VfT+82VrdSs9Rk6Nx0H4EwcXZjCmCmMjKVeNgouO0SpAA9vf7azU0bzK2260VD2CJ19kqZnA8eWZesl9QmhuD3dq4HurYxwdUSEbFZXtIgYDuFx4ljOAGKg3+TYuN2i8EltunkD8PA1KA8/C/8Ak0i/eFGf/Bib/F2ncU+cNf2SD9Un8IrnTfuO8V0If2x4Jb4tjlbMcEIHWOQxy6WZdQG2+3ftcVqpy0QPxC4uFlqA4zswmxzVnkvDzxSy4jETddM66bhQqhR3AVTLOHNDGCwCtjhLXF7jclQ+jaZVwQBYA9bJzI/PNWVoJl8h8lGjI5fmVD4zzAyYuDDpHJMkJE0yRC5J/IB7rXsT5EVOmjDYnPJsTkL+qrqZCZGsAuBmbei+cD48x4qfDPHJEspM0SSCzC/1h4Wvv7DSqZija8G9sjZKaS0jmEWvmLqIuSnFPmPVnTNHiQ8LeDBb29DyqfO5YjvoW2KjyuYZLag5L3wvmxxWZpIwKyDCFJFItpdZd/ZuD7aVEXLp8I0xXHhZeQS8yov1w2Pjdeul7LWeKKZQSsZIe3cGtv6XAHtpwyQBxaeq84nEXMDh0Ufh7pJjSJI8RG+pFC60sQQNgbXuDU5uHOLiWFQg4mzCA/VW56S8H4S/sf8ANUfp03d8Vf8AqUG6VeNeOlxcPURRsqEgsz2ubG4AA5b23rbSUJifjcc1hrK9srMDAnXo2wLQ4CMOCGcs9jzAJ294sfbXPrnh8xsulQxlkIBTRWNa0URRMNl0UckkqIFeW3WNv2tIIHfbapmRzmhpOQUAxoJcNSqfGZvl8OIMryxCfToJDEm172IFwKubFO5mEA2VLpYGvuSLr7l8OX4gzGExuZx+GCubt6rfbv3tR5njtiytovWcl98Od9c1eYTDJEixxqFRRZQO4Vnc4uNzqr2tDRYKAOHMN1csfVDRM2qRbtZj489vZVvPkuHXzGir5LLEW1RnM+EjiMWJeNYyunS7WuPAC9/dSJsrnYmDNJHRtbheclT4bG5VLCMKrwmLujZiN732LWN7+Bq5zKlruYQb7qhr6ZzeWCLK0ybhnC4Vi8EQDEW1FmY28AWJsPSqpaiSQWcVdHTxxm7Qp2Hy2JJXlVAJJLa237VuXfaqzI4tDScgrAxoJcNSpLkWN7W771BSSfPkuTtISxw+ondRNYE/oB7fdW4TVQble3h9ViMdKXZ2v4/RNHySJojEFUxMpXSvLSRa23dbwrJicHYuq14WluHouE+RwPAuHeMGFQAE32ty3vevRM8Pxg5qJiYW4CMl2xuXxSxGGVdUZABUk8h53v3eNeNe5rsTdV65jXNwnRUebZpluqMTyxEwsCg1E6CLWNl2uLd9aI4qixLQc1RJLBcBxGSs0xeFx0bRq8cyMLMobu8wDcVSWyQuBIsVaHRytsDcLpNksDxxxtGCkRVkBJ7JXked9vOvBK8EuBzK9MbSACNFIzDAxzxtFKupG2ZTffe/dUWPcx2Juqk5ocLFQc4xeEij6rEvEqEW0ORuPQ7mrI2yudiYDfuUJHxtFnkWS7k2DybrQYTCXB7IZ2Nj/dVza/oK0yvq8NnXt4fZZY20uL3bX8fum3MMtinCiVA4Vg67nYjkdjWNkjmG7StrmNdqjM8sixCdXMgdLg2PiPTekcjozdpsV4+NrxZwX0vFh4wCyxxoABqawAHmTSznu3K9u1jc8gqGXiDLHmSVp4jLHcIxJ7OrY7/V3rQIKgMLQ02KzmenLgS4XCY4ZkkXUjKynvUgg+0VlIINitIIIuFRngjAXv8AJkv6t/urR7ZP/sqPZIf9VaYXK4YnklRAryW1tc725czsBVTpHuAaTkFa2NrSXDqqXM84y3rkklmiM0V9DBiSt+Y7O3sNXxxVGAhoNiqHzQYgXEXCscjkwjGSTCtGxkbVIUa5J8SL7fdVUolFg8aaK2Ixm5YdV2gyWBJ2xCxgSuLM4vvy7r27hUTM8sDCcl6ImB2MDNTpEDAggEHYg8jVYNlZqsv4syvKoZjG3XRSWDERAlRfyIIHoK7FNLVPZcWI71yKmKka6zsj3LplHAWDxKa4MW7r32CXHkQRcH1FeSV80Zs5ll5Hw+CQXa66Y8p6PsHAwcq0rDcdYbgH9EAD3g1lkr5ni17DuWuKghjN7X8U11iW1FERRFlHHvFryyNBA5WJCVcqbGQjmL8wo5bc967FHShrQ9wzPouPWVZLixhyStBlE7KCkEpU8isbWP3VsMzAbFw+KxCGQi4aV4mwk0JVnSSJr9lirKfYdq9D2PFgQULHxm5FlqPR9xU2KUwzG8yC4b/qLyv+kO/1BrkVlMIzibofRdejqTKMLtR6qVx1xN8jjVI7ddLsvfpFwCxHt2HefQ1Ckp+aSToFZVVHKFhqUuY/hvAGVusxWKkkvZiEaQ37wWWIi/l3VqZUTBos0AfD6rLJTw4vecSfM/RcDwzl3fLjB6wSf/xqXtM+w+I+6h7NT7n4H7KVhM5TLZ4YkmebCSpclyD1Z1lbjYWUd6nl5VB0RqGOcRZw9VaJRTvay92n0T/mOOSCJ5ZDZEFyfh4k8q5zGF7g0aldB7wxpcdFj2Z5xiMym0like50b6UUC5ZgN2IHrc2Artsijp2X1P58FxHyyVL8OgUmHhuIwNIMNjGAZQG7KllIYlxGV5Cw2O+9QNS8PDcTfzvVgpWYScJ/O5RcHmc+WyqYnLwuA4VgQHW5G6ndHBBBtyPiKm6NlQ33hn8vuFWJH0z7A3H56rX8pzJMRCk0Z7LC/p4g+YO1cSSMxuLSu1HIHtDmrOc9zuXMsWMHh5NEJJBP59r6mNtyu1gvf3+XUihbTxc14uVzJZnTy8phsF9xnAkUOkdZNLe9+r6gBeXPW4O/l4V42uc7oB43R1AxvUn4L6/AuiIz4fEOsqKXCtoDCwvbVGSAfeKCtxOwPbkfH6p7FhbjY7MJk6P+KTjIishHXIBcj8tTybyPcR8ay1lNynXboVqo6nmtsdQufSBxScKoihNppBe/5i8tXqTcD0PhUqOm5pxO0HqvKyp5Qwt1KySdyxZmJZjzYm5PtNdpoAyGi4jiXG51Vtxbg1ixLIqhV0RkADbeNSfvuaopnl0YJO/zV1SwNksB0CveA+LnhkWCdi0LkKpY3MZOw356CdvL0rPV0oc0vaMx6rTSVZaQx5yWj5/myYSB5n308h+cx2A9prlwxGV4aF1ZZRGwuKxLOM1lxUmuZix/JX8lfJR/Pma78UTIm2avn5ZXyuu5QrG9u/larFXborrL8ZistlU2KX3aIspDC9u0oJ0nwOx9RWd7Iqhu/etDHy0zs/gtlyvMUxEKTIew4v6eIPmDceyuFJGWOLTqu6x4e0OGiyjjTix8VI0cbFcOpsAP/U/vN4jwHK1dmlpRGMTu18lxqqqMhLW6fNU/DuDhlnWOeTqo7ElhYchyudlHmf51fO97WXYLlUQMY99nmwXGZhDOxw8pIRiI5V2JA5H/AM2NSAxsGMa9FEnA84Dp1WtcC8S/LIisluujtrtyYHkwHdfkR4iuLV0/KdloV26So5rc9Qmesi1LHukKIPmqq3JhCp9CbGu5QkimJHeuFXNDqkA9ymZvwPisG/XYB3YDuU2kA9OTjy+41COtimGCYfb+lZJRSQnHAVP4e6SRcR41dDDYyKpt/iXmp9PcKrn4d/KI3Gytg4iL4ZRYrQcNiFkUOjBlYXDKbg+hFctzS02K6YIIuF1rxeqNmUpSGRhzVGI9QpNSYLuA71F5s0lYtwvhoJB+GiduqHWyOrE3QW7GjvLE2v4XrvVDnt7J1yHj4rh0zY39oaZptXg6XFATpj3ZZO0CVZefdp1DTbla21qxe1tj9wx6LYaR0nvB5zXPE8NDDgQYjFSSfKexGmhms9xpk3J0hSRc+BNeioxnGxoGH8t5p7PgGB7r3/Lqj4alVMzhEUbRWYxuhfXvZg3a8Lj7q0TgmnJcb9dLLLAQKgBot0U/iyFcRmximk6pAigNcbWUtYX2BJNV07jHTYmi5urKhokqcLjYWXXF5tmECRLhkIh6qMqyxa7kqCbnfe96iyKneSXnO56qx8k7QMAytso8XEubk9lXY+Hyb/gVM09INT6qsT1R6eijcaYFbvM7hZi6q8O3fCjMwHMdom/dUqR5yaBlv5qFYwZuJz28la8X492yrB3P9Zo1eelCf3gVVTRgVL+66uqZCaZnfZQejGSOOeWWVlUJGoDMbAF3029SbCrK8OLA1u/yVfD8Ie4nZOeNxWYDMESOMHCEDU1ha1jqJa9wwPIW3+8YGtg5JJPvLe503OAA91LnSs8cnUujBmR3jexvY6VbSfMbH21q4cHDED1AKycRsQ0jey4cEY90y7MAp/q1Z18i0Z/mt6lVsBnjv1+6jSPIgkt0+ygcE5gI0MUe0zGVmOnmi4dtI1d3b3sN6sq2FxxHTL43+yrpHgNwjXP4W+6UUQEAkX2rcsOuaveDHZMUNB0nq5eX6piPLmBWaqAMee4+a00hIky2PyV3wxmayZrFJFsJYrSdm126u7G3qorPPGW0xDuhy+K0wytdUgt6j6LvxVw7PNjZZZEfqTYK8bRkiyi11ZwbX1edRp6hjIg1pz77r2op3vmLnad1lAHC8USmWaRnUEAREdUWY8gzltITncg91We0vecLRbv19FAUrGDG45baKTi8JHmDszaIJ1QG6SiZGRbLuFN1cXFvHzqLXugFhmO8WN1JzWVBvoe43y8lX4jg+Ui2HEkj35sI0UDx3k1X5d1Wtq239+wHmfoqnUjre5cnyCvuk2STqcHGw7THtAG92CgW89zWagDcb3LRXl2Bjd1WZBkzw4lRDOpnRlEw0XjRSRdC7bFzbSAu9z3b1bNMHs95uR0zzPfbbxVcNOWP912fXbwXZsqhlkZpIsS0kkjLH10nVlrdosQBdYo15sSSdgATUea9rbNIsBnYX/CVYYWOdiIN79T+ZBQOI8rWWWaaCRWuiz6LG7RlFDSKT9azBrjntfvq2CUta1rh3eexVFRDicXtPfbu3VnwpjnTKcbY/UL6T4akW9vaSaqqGA1LO+3zVlM8imf3XSIF7hYd2/If8V0VzVo3DeIwsKYmVFVocOgQsN2lLbu/jpJsAOVhXKnbK8tadXZ+GwXYgMTQ4jQZeO6Ss6wMcbaoJEkhcnQVbtL36WU9pSPMV0InucLOFiPzJc2aNrTdhuCrjo0mK49AOTo4PsGofePvqiubeEnYhX0DrTW3BTj0kZ1icMkJwzFSzEMQgbkNhuDasVDDHITzPmt1dLLG0ctZZmGaTzTCaViZRpsdIH1TddgAPursxxRtZhbouFJLK54c7VXHz2zL/rN/7Mf+ys/sdNt6n7rT7XV/gH2VVmuYz4khphqYflCJVPoSqi49avijjjyafVUyvml7Y9FrHRkhGXRAgjtSWB8OsauJXkGc27vku7QgiAXTVWNa15ljDAqdwQQR5HavQbG68IuLLJ+EgMuzCSPEuI1CMuptgwuCpv5ge+9dipvPAHMF81x6e0E5a82VlLxtA7Myz4uG5+qqROu21xqQkX51UKOQC2EHzKuNbGTk4jyCn5FxphusKvNMQRfrMRoUAj8lQoFr8/ZVctHJa4A8BdWRVkRNifMqg6O8tM+NfEHdI2dtXizE2+4knwuK01sgZEGdTb0WaijxymToL+q69LWUMsi4gC6Ouhz4ML6feDb1HnXnDpQW4DqF7xGIhwkCaRi8QY9jCkKiJo3WWzFNa3LAgBQVB7/KsOFgPW+fTqt2J1stMuqi5PicSFZhLHIyxnstOpW9oANRBNhcSb/GrJWxkgWtnt4/0oRufa975b+CT+MMPLiMeselOvdEVlQ3Ct2u+3ICxN+6t1K5scJd0BKwVTXSTBvWwTlxxkN8vVIgScPpYAcyFFm9trm1YaSe093dVtq4Lw2HRJ/RvjxHiSpTWsq2J2sgU6tZvtpHwrdXMxR3vosVA/DIRbVP78VgE2hJFzY9fht/PebvrmCmO/o77Lpmo7vUfdJvSfmayNDGqWUAya7iz6hp2sbG1iCfSt9BGQC4nuXP4hIDZoHer3o9yK2Bl60W+U32/uFdI9+59orPWT/5hh/j81po4LQkO/klLhTCPh8e0LlFmCOkZdSVLkDSbDuK3POtlQ4SQ4hpleyxUzDHPhOtimZsHlMZKYoYZZlNnCFwAfS+23dWUPqjmy9vJayylBs+1/Nd8FBgwzS4H5KIo1viHKuzBCCWA32uoO+/pUHmU+7Le5001U2NiHvRWsNVR9FWUl5mxBH4OMFUPix8PRf31p4hLZoZ1KzcPiu4ydEycU5scCWIVtEzh9agG7AKGjOo2XUFHasdi1hexrJTxc7rp+X71rnl5Nz0P5ZJmA4xJ1pjIY5432ayKrc7jcWBA7uR863vpBkYzYhYGVmokFwV1k4nwsCMmAwioXtqaXtedrFiTvyubeVRFNI8gzPvbZempijbaJvxVhw9xVLiFTDEFpmfdlRAGQ8wbWCADYkAkgbdo1VPStjJk6fX6/nRXQVTpBg6/T6Jg49yljho5IRd8Kyuo53C2v62sDbyrPSSgSEO0dktFXETGC3VuaVMDxNDC7TRTTqHYyNhRGhVnIF/wpBsh25b1sfTPcA1wGWV79PDdZGVMbbuBOedu9VkfFkrSq0wVowX1RooW4kBDb89Vjt6VaaVgaQ3XLPwVPtjy67tNvFdJM0giQ9VLNM4iaGESRhRCjc72+u3hzrwRPcfeAAvc2OpHyUjMxrfdJJtYdyeuEuG9GXNDKLNOrFx3rqXSB6hbe2ufU1GKfG3p9Fvp6fDBgd1WT4zCvE7RyCzodLDz+B53867LXB4DhoVxHsLHFp1TOczjwIw8KaZSoY4rTuriTnHfkbCx9QPE1j5Tpi55y/18uq3c1sAawZ7+aos9wKQzEQuHiZQ8bA3OluQbvDDcb+VaYXuez3hY6FZZ2NY/wB05HMJt6KcpLSviSOyoKIfEm2q3oBb2msXEJQGiMeK28OiNzIVpzAd9cldZZ3xRHlrYtZ5cWVdNN0jGodk3H1VNq6lOakRFjWZHfvXMqBT80Pc7MK5HSBl3/VP/tSf7Ko9gqNvUK726n39FcZXnWFxP9RLG58Bsf2TY/dVEkMkfaFlfHLHJ2TdWYFUq5faIiiKk4l4ZhxqgSXV1+rIvMeXgR5Gr4Kh8Jy0VE9OyUWcs/xnRxi1P4NopF7jqKn3EH99dNvEIiMwQuY7h8oORBUrKujSVjfEyKi+Ed2Y+0gAffUJOItA9wfFTj4c6/vn4LR8ty+PDxrFEoVF5D+ZPMk+Jrlve57sTtV1WMaxuFui6YzCpKjRyKGRhZlPIivGuLTcar1zQ4WKRM64IxViuGxJaIoE6uU27ANwuoKbgE94v510IqyO93tz1uFz5qSQ9h2WliqjLuAsepYB44VcaXIcnUL3tYL/ADFXvroDnYmyzx0U4yBtdPuQ8OJh2aV2abEP9eV7XPkANlHpz765ss5eA0ZNHRdKKAMJdqT1V3VCvSnjeEUjWc4aJGM9g8bu6Lp3JVSm63O5HL2VsbVOcWh502A+qymma3EWDVKp4Ylvb+h4vX5U1vf1lbPaW2/eP/1/pYfZje3K/wD1/aZ8t4QR4o0xMEaLG+tI45JHAv8AWDM/NSbHSNtqyPqnBxLHa9SAPl81tbTNLQHt0803AW5ViWtUXEvC8WLs5JjmX6kqbEd9j4i/u7rVogqXRZajZZ5qdsueh3SFjejzG6iQ0ctz9YuwJ9bg7+010m18NtCFzX0Et9bqwyXo5m3+UTaEP1kiZu2PAnYW9hqqXiDP4Nz71bDQOHbOWw6rRMDg0hRY4lCoosAK5jnFxu7VdNrQ0WC8ZlgI8RG0UqhkbmD+8HmCO4ivWPcx2JuqPY14wu0WcZt0aSqScNIrr+bISGHtAIP3V1I+ItI98fBcqThzr+4fiomE6OcWx7ZijXvOosfYAP51N3EIhpcqDeHynWwWgcM8MQ4JTou0jfWkbmfIdwXyFc2eofMc9F04KdkIyV5WdXpE4j6O0lYyYZhEx3KEdgnxFt1v7vKujBXlowvF/mufPQB5xMyKWh0d429rQ28esNv4b1q9vh7/AILJ+nzd3xTXwz0fxwMss7CWRTdQBZFPjb8ojz91Y565zxhbkPVbIKFsZxOzKdawLel3inhKHG9o9iUCwkHePBh+UPvHdWmnqnw5DMbLNPSsm11SHiOjnGKbJ1LjuIYr9xXb3mukOIRHW65p4fKNLKyyboze4OKkUL3pHe59WIFvYPbVUvERa0Y+Kui4dneQ/BaNhMKkSLHGoVFFlUcgK5TnFxudV1GtDRYJI6WM3eKGOFGK9aSXI5lVttfzJF66PDYQ95cei53EpnMYGt6peyLo3mmjWSSRYgwBVbajY8r7gD03rVNxFrHFrRdZIeGOe0OcbK0PRV/9yf2P+ap/VD/qrv0lv+yXuJODp8AFnWQMgYWdLqyE8tvuuDWqCsZP7hCyz0clP/kaVp3BObti8HHK/wBfdX8ypIv7RY+2uPVRCKUtGi7NLKZYg4q9rOtC54iYIjOeSqSfQC9egXNkSzlmeyrCmuNpOrSHrpSwBLSKpIVQN2XUCQbbEWudqvfG0uyNtbeSiCuo4jdA5lRBeYxw/hNja9yxt2QNJN9/C1+fnJBtY9M0xLvhc/eUKIodUliXBcBVAYqCHsdWog6du43tXhiDdSl14wXEplGpYSqiISuXdV06tdl7xq7O+9gDzo6HDlfrZLrnJxBMyjqo4y/XrGfwl1IIDmx0g307ctue4r0RNvmeiXXZc4fXoijaRnaUjW6qqCMoh3C3AJO2xN715yxa5O3ql18+cbNH1kMDOqxCSS7BdIK6gg5hntv3Dcb705VjYnrZLrvmGYO0UHV/g3xBUAkA6AULk25FgoIF9r25ivGtFzfovbr5JAcKDIJpHvYaZpRpJJAB1EXXv2Xn4XtS+PK3wTRV+Lz0sscm6hUxDsEYG5jATYkWN2a4uOdriptj1Hh6ry6+DGyLinLIzlerhhXrbXcprcsAAv1SCWN7adhvYsIwD4nJL5qdHnrlxF1P4bWysNY0rpWNi2q1yul1tte5tbvqBjFr3y/PsvbrmOIzp6xoSsbJIyNrBYiME308gGAuDc+YFe8rO188vVeYl7TOyjxRkBtWhSTIvWXZb3Khbbd+48QK85dwSl0JmbwzJh27bNuXZgtwzvsgI7egDcXva3MmvcAcMQ/PHxS/RfOKYGPVFJZUZpY47I9hpLgsbW56dW/dSEjO46FHLzhc0aON7KSiOY0kmmF5G1EE3sTpG4/ONthyJOZc/YJdCcSM6r1cOpureRryAKoVynO1zqs2nbu3tTlAalLr2OJAZAuiy9WHJZgGt1eu6pbtqORIOx7tjXnKyuvbr4vELKqyTwNGjxl1sys2wB0Mo2DG+1iR3EiveUL2abry6J8/kjOiTDkSNo6tVkU6tTabE2FivM8xbkTQRA5gpdfBnUyviA8cYSIIAettd2AJBJXl2h57cjenLbYWOvcl15jz2WRoBHGhDySLJ29gEBuVOncXsdwORFu+nLaAblLr1h85cqBDG0raTK2t1Wyl30gELYsQDYW2AFz4jGBqbJdeX4nuC6Qs0S9UXcsAfwgUgKtt2AZSQSOexJpyehOefomJdOKJ3BgROts7trEJAcqqMdiSLDVpvvSIDMn1QowuYiGOQFZj1cXXHrWBfcv2OZF+z423FC3ERpmbZJey8pnsgmkV4h1avDGpDdrVJpJuLcgGB9nnTlDCCDv6Jddps9PWGOOIu3WtHcsAo0xrIWJ3IUatOwJvXgjyuT0+q9uuWW8SrNKqKo0vq0MHBbsi92UDsBhuDc917E2r10JaLrwOS/0t5U0kMcygkREh7dytbf0BAvW3hsoa8sPVc7icRcwOHRVnD/SV1USRzxFyoCh0I3A5XB77eBq2bhuJxcw/FUw8TDWhrwrU9KWH/wCjN/8Ap/uqn9Mk3Cu/VItks8YcdHGRdSkfVxkgsWNybG4G2wF7GtlLQ8l2Mm5WOqr+c3A0J+6O8ueDAxrICGYs5B7tR29trVzK2QPmJGi6tFGY4QCmWsi1Lli8OsiNG/1XUq1jbYix3HLavQbG4RRv6Jisw0mzOrnc/WXTp7+Q0rty2qWMryy4NkMdiA0g/CGRSHN0Zr6tPkbm4NxvXvMKWUDNMkclREvJNAkM8qtuSSHtvIveBcG9+VyamyQdfkPTZeEKdDw/EsPVWNisalgSD+DACkW5EWvt31AyuJv+Zr2y9JkMQGxk1dYJS+s6i+kLck9xUWtytTmH0sll2hymJCWUEEqy/WPJnLt38yx514XkpZUea8ONIWjRFSNkWMuJXF0A02eMbOwF7G/fvsLVayUDM6+C8ITBjcvSWPq3B0ixBBIKkcirDcMPEVS1xBuF7ZQjw9Gdy8zPcESGQlha9rdwG52A3vUuaUsvfzfg06NLW0lTd2Nwzhzck3JLC5NOa690sF7xGSxPq+srGTrNasQwfSEuD3dkWtyIvtvXgkI+SWXrB5RFGQyg6gG7RYknUVLEk8ydI38BYbULycksvD5FCUWPSdKxtGBqb6rAAjnzIA358695jr380sF8GRxdb1vbvr1hdZ0htOktp5Xt47d43pzDayWXvEZRG8olYubEMELnRqXk2nlqHl4A8xXgeQLBLKTiMKrlGYbxtqXc89JX27E86iHEXXqiS5JGVVRrXQ7OpViCCxYtv56j76kJDdeWRFkcKqyhTZouqPaa+i7m1yb3u7drn517zHH43SwUTNOHFdJNBbUUZUDuxRCydWWA3sdO223Pa5NSZKQRf86rwhdo+HYdJVtcgKGMa3Y6VPcpvdeQ7X1thvsKjzXahe2XTD5HGrByXdwQdbuSdgwA9BqJt4m/PevDISLJZGIyON2dtUil2V+y5FnUBdQ8CVAB7iO6gkISyIcjiTq9OsdWXIOtiTrJLBiSSwJ3r0yE3v8AlksucnDsJCga1AQRkK7DWgvZW3uRud+e533pzXJZSf6Ii0sunsu6uRc800afQDQu3LavMbksu74VTIshB1KGUbnk1r7cu4VHEbWXqh5hkUUzln19oKGVXYK+kll1AHexJ/ncVNshaLBeEL5iMjjcyElwXZXNmI0uoADr4GwAPcbcudeCQiyWXTBZNFEQVDXGvdmZrlyGYm53JIHp3bUdI46/lksvmX5PHCboXsAQqlyVQE3so5W8L3sNhYUc8u1QCysCL7GoL1LGY8A4KVi3VmMnn1bFR+z9X7q2MrpmC17+KySUMLzchQB0Y4X8+X9of7as/Upe5U/pkKtMq4IweHYOsWpxyaQlreYB2B87VTJWTSCxOXcr4qOGM3ATHWVakURYjPxDj0NmnmX12/lXdwU2wXBx1W5XL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tHzzhITtqNcJd5VX0erREfR6tER9Hq0RH0erREfR6tER9Hq0RH0erREfR6tER9Hq0RH0erREfR6tER9Hq0RH0erREfR6tER9Hq0RH0erREfR6tER9Hq0RH0erREfR6tER9Hq0RH0erREfR6tER9Hq0RH0erREfR6tER9Hq0RH0erREfR6tER9Hq0RH0erREfR6tER9Hq0RH0erREfR6tER9Hq0RaDREURFERREURFERREURFERREURFERREURFERREURFERREURFERREURFERREURFERREURFERREURFERREURFERR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73736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Basics</a:t>
            </a:r>
          </a:p>
          <a:p>
            <a:r>
              <a:rPr lang="en-US" b="1" dirty="0" smtClean="0">
                <a:solidFill>
                  <a:schemeClr val="tx1"/>
                </a:solidFill>
              </a:rPr>
              <a:t>How?</a:t>
            </a:r>
          </a:p>
          <a:p>
            <a:endParaRPr lang="en-US" dirty="0"/>
          </a:p>
        </p:txBody>
      </p:sp>
    </p:spTree>
    <p:extLst>
      <p:ext uri="{BB962C8B-B14F-4D97-AF65-F5344CB8AC3E}">
        <p14:creationId xmlns:p14="http://schemas.microsoft.com/office/powerpoint/2010/main" val="330838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Preparing to Make TTM Decisions</a:t>
            </a:r>
          </a:p>
          <a:p>
            <a:r>
              <a:rPr lang="en-US" b="1" dirty="0" smtClean="0">
                <a:solidFill>
                  <a:schemeClr val="tx1"/>
                </a:solidFill>
              </a:rPr>
              <a:t>Fundamental Planning Processes</a:t>
            </a:r>
          </a:p>
          <a:p>
            <a:endParaRPr lang="en-US" dirty="0"/>
          </a:p>
        </p:txBody>
      </p:sp>
      <p:pic>
        <p:nvPicPr>
          <p:cNvPr id="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762000"/>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097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a:t>
            </a:r>
            <a:endParaRPr lang="en-US" dirty="0"/>
          </a:p>
        </p:txBody>
      </p:sp>
      <p:sp>
        <p:nvSpPr>
          <p:cNvPr id="3" name="Content Placeholder 2"/>
          <p:cNvSpPr>
            <a:spLocks noGrp="1"/>
          </p:cNvSpPr>
          <p:nvPr>
            <p:ph idx="1"/>
          </p:nvPr>
        </p:nvSpPr>
        <p:spPr/>
        <p:txBody>
          <a:bodyPr/>
          <a:lstStyle/>
          <a:p>
            <a:endParaRPr lang="en-US" dirty="0"/>
          </a:p>
        </p:txBody>
      </p:sp>
      <p:pic>
        <p:nvPicPr>
          <p:cNvPr id="7" name="Picture 5" descr="Amasa Back Trail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0" y="3132137"/>
            <a:ext cx="3581400" cy="3116263"/>
          </a:xfrm>
          <a:prstGeom prst="rect">
            <a:avLst/>
          </a:prstGeom>
          <a:noFill/>
          <a:ln>
            <a:noFill/>
          </a:ln>
        </p:spPr>
      </p:pic>
      <p:pic>
        <p:nvPicPr>
          <p:cNvPr id="8" name="Picture 7" descr="O:\Photos\National Scenic and Historic Trails\DSC_2548_INHT.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62600" y="3536237"/>
            <a:ext cx="3116943" cy="2712163"/>
          </a:xfrm>
          <a:prstGeom prst="rect">
            <a:avLst/>
          </a:prstGeom>
          <a:noFill/>
          <a:ln>
            <a:noFill/>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63913" y="2744787"/>
            <a:ext cx="236061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atv hunter1.tif"/>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830"/>
          <a:stretch/>
        </p:blipFill>
        <p:spPr bwMode="auto">
          <a:xfrm>
            <a:off x="0" y="1122363"/>
            <a:ext cx="39243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VtoRSteveHengeveldWheelieTur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80088" y="1122363"/>
            <a:ext cx="289945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63913" y="1122361"/>
            <a:ext cx="3494087" cy="256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261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Interdisciplinary</a:t>
            </a:r>
            <a:endParaRPr lang="en-US" dirty="0"/>
          </a:p>
        </p:txBody>
      </p:sp>
      <p:sp>
        <p:nvSpPr>
          <p:cNvPr id="3" name="Content Placeholder 2"/>
          <p:cNvSpPr>
            <a:spLocks noGrp="1"/>
          </p:cNvSpPr>
          <p:nvPr>
            <p:ph idx="1"/>
          </p:nvPr>
        </p:nvSpPr>
        <p:spPr/>
        <p:txBody>
          <a:bodyPr/>
          <a:lstStyle/>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514" y="1078593"/>
            <a:ext cx="2819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04886" y="1078593"/>
            <a:ext cx="292916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478893"/>
            <a:ext cx="47625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273" r="2921"/>
          <a:stretch/>
        </p:blipFill>
        <p:spPr bwMode="auto">
          <a:xfrm>
            <a:off x="5486400" y="1078592"/>
            <a:ext cx="3178629"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16803" y="3478893"/>
            <a:ext cx="16859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5080"/>
          <a:stretch/>
        </p:blipFill>
        <p:spPr bwMode="auto">
          <a:xfrm>
            <a:off x="5410200" y="3478893"/>
            <a:ext cx="3254829" cy="27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327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Outcome-Based</a:t>
            </a:r>
            <a:endParaRPr lang="en-US" dirty="0"/>
          </a:p>
        </p:txBody>
      </p:sp>
      <p:sp>
        <p:nvSpPr>
          <p:cNvPr id="3" name="Content Placeholder 2"/>
          <p:cNvSpPr>
            <a:spLocks noGrp="1"/>
          </p:cNvSpPr>
          <p:nvPr>
            <p:ph idx="1"/>
          </p:nvPr>
        </p:nvSpPr>
        <p:spPr/>
        <p:txBody>
          <a:bodyPr/>
          <a:lstStyle/>
          <a:p>
            <a:endParaRPr lang="en-US" dirty="0"/>
          </a:p>
        </p:txBody>
      </p:sp>
      <p:pic>
        <p:nvPicPr>
          <p:cNvPr id="7" name="Picture 6" descr="2C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149600"/>
            <a:ext cx="46291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ikestee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2013" y="3276600"/>
            <a:ext cx="2465387" cy="2895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14575" y="1014412"/>
            <a:ext cx="38369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013958"/>
            <a:ext cx="34020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trail bik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867400" y="1013958"/>
            <a:ext cx="281214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istoric trail"/>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867400" y="3681412"/>
            <a:ext cx="2812143"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752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a:t>
            </a:r>
            <a:endParaRPr lang="en-US" dirty="0"/>
          </a:p>
        </p:txBody>
      </p:sp>
      <p:sp>
        <p:nvSpPr>
          <p:cNvPr id="3" name="Content Placeholder 2"/>
          <p:cNvSpPr>
            <a:spLocks noGrp="1"/>
          </p:cNvSpPr>
          <p:nvPr>
            <p:ph idx="1"/>
          </p:nvPr>
        </p:nvSpPr>
        <p:spPr/>
        <p:txBody>
          <a:bodyPr/>
          <a:lstStyle/>
          <a:p>
            <a:endParaRPr lang="en-US" dirty="0"/>
          </a:p>
        </p:txBody>
      </p:sp>
      <p:pic>
        <p:nvPicPr>
          <p:cNvPr id="7" name="Picture 5" descr="C:\Documents and Settings\kates\My Documents\ASLA\Photos\P719000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43000"/>
            <a:ext cx="4493080" cy="287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ocuments and Settings\kates\My Documents\ASLA\Photos\Cedar City 02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3429000"/>
            <a:ext cx="449308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00-0006_IM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3079" y="1143000"/>
            <a:ext cx="419372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253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a:xfrm>
            <a:off x="381000" y="5715000"/>
            <a:ext cx="8153400" cy="838200"/>
          </a:xfrm>
        </p:spPr>
        <p:txBody>
          <a:bodyPr>
            <a:normAutofit fontScale="70000" lnSpcReduction="20000"/>
          </a:bodyPr>
          <a:lstStyle/>
          <a:p>
            <a:pPr marL="57150" indent="0">
              <a:buNone/>
            </a:pPr>
            <a:r>
              <a:rPr lang="en-US" dirty="0" smtClean="0"/>
              <a:t>“We all have questions! We want someone up there to answer them.” </a:t>
            </a:r>
          </a:p>
          <a:p>
            <a:pPr marL="457200" lvl="1" indent="0" algn="r">
              <a:buNone/>
            </a:pPr>
            <a:r>
              <a:rPr lang="en-US" sz="1900" dirty="0" smtClean="0"/>
              <a:t>- Public Meeting, Manti-La Sal National Forest</a:t>
            </a:r>
            <a:endParaRPr lang="en-US" sz="1900" dirty="0"/>
          </a:p>
        </p:txBody>
      </p:sp>
      <p:pic>
        <p:nvPicPr>
          <p:cNvPr id="5" name="TTM Video">
            <a:hlinkClick r:id="" action="ppaction://media"/>
          </p:cNvPr>
          <p:cNvPicPr>
            <a:picLocks noChangeAspect="1"/>
          </p:cNvPicPr>
          <p:nvPr>
            <a:videoFile r:link="rId1"/>
            <p:extLst>
              <p:ext uri="{DAA4B4D4-6D71-4841-9C94-3DE7FCFB9230}">
                <p14:media xmlns:p14="http://schemas.microsoft.com/office/powerpoint/2010/main" r:embed="rId2">
                  <p14:trim st="9041" end="515300.6666"/>
                  <p14:fade in="1000" out="1000"/>
                </p14:media>
              </p:ext>
            </p:extLst>
          </p:nvPr>
        </p:nvPicPr>
        <p:blipFill>
          <a:blip r:embed="rId5"/>
          <a:stretch>
            <a:fillRect/>
          </a:stretch>
        </p:blipFill>
        <p:spPr>
          <a:xfrm>
            <a:off x="1219200" y="990600"/>
            <a:ext cx="6172200" cy="4629150"/>
          </a:xfrm>
          <a:prstGeom prst="rect">
            <a:avLst/>
          </a:prstGeom>
        </p:spPr>
      </p:pic>
    </p:spTree>
    <p:extLst>
      <p:ext uri="{BB962C8B-B14F-4D97-AF65-F5344CB8AC3E}">
        <p14:creationId xmlns:p14="http://schemas.microsoft.com/office/powerpoint/2010/main" val="905391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Pre-Planning</a:t>
            </a:r>
            <a:endParaRPr lang="en-US" dirty="0"/>
          </a:p>
        </p:txBody>
      </p:sp>
      <p:sp>
        <p:nvSpPr>
          <p:cNvPr id="3" name="Content Placeholder 2"/>
          <p:cNvSpPr>
            <a:spLocks noGrp="1"/>
          </p:cNvSpPr>
          <p:nvPr>
            <p:ph idx="1"/>
          </p:nvPr>
        </p:nvSpPr>
        <p:spPr>
          <a:xfrm>
            <a:off x="381000" y="1066800"/>
            <a:ext cx="8153400" cy="5181600"/>
          </a:xfrm>
        </p:spPr>
        <p:txBody>
          <a:bodyPr>
            <a:normAutofit fontScale="92500" lnSpcReduction="10000"/>
          </a:bodyPr>
          <a:lstStyle/>
          <a:p>
            <a:r>
              <a:rPr lang="en-US" dirty="0"/>
              <a:t>Identify data requirements</a:t>
            </a:r>
          </a:p>
          <a:p>
            <a:pPr lvl="1"/>
            <a:r>
              <a:rPr lang="en-US" dirty="0" smtClean="0"/>
              <a:t>Identify the existing available data</a:t>
            </a:r>
          </a:p>
          <a:p>
            <a:pPr lvl="2"/>
            <a:r>
              <a:rPr lang="en-US" dirty="0"/>
              <a:t>Resource Data</a:t>
            </a:r>
          </a:p>
          <a:p>
            <a:pPr lvl="2"/>
            <a:r>
              <a:rPr lang="en-US" dirty="0" smtClean="0"/>
              <a:t>Route Inventory</a:t>
            </a:r>
          </a:p>
          <a:p>
            <a:pPr lvl="1"/>
            <a:r>
              <a:rPr lang="en-US" dirty="0" smtClean="0"/>
              <a:t>Identify the data gaps</a:t>
            </a:r>
          </a:p>
          <a:p>
            <a:r>
              <a:rPr lang="en-US" dirty="0" smtClean="0"/>
              <a:t>Identify the issues, concerns and opportunities</a:t>
            </a:r>
          </a:p>
          <a:p>
            <a:r>
              <a:rPr lang="en-US" dirty="0" smtClean="0"/>
              <a:t>Document Pre-Planning</a:t>
            </a:r>
          </a:p>
          <a:p>
            <a:r>
              <a:rPr lang="en-US" dirty="0" smtClean="0"/>
              <a:t>Establish Planning Criteria</a:t>
            </a:r>
          </a:p>
          <a:p>
            <a:pPr marL="0" indent="0">
              <a:buNone/>
            </a:pPr>
            <a:endParaRPr lang="en-US" dirty="0" smtClean="0"/>
          </a:p>
          <a:p>
            <a:pPr marL="0" indent="0" algn="ctr">
              <a:buNone/>
            </a:pPr>
            <a:r>
              <a:rPr lang="en-US" b="1" dirty="0" smtClean="0"/>
              <a:t>Involve leadership so they understand the workload, resources, and funding required!</a:t>
            </a:r>
          </a:p>
        </p:txBody>
      </p:sp>
    </p:spTree>
    <p:extLst>
      <p:ext uri="{BB962C8B-B14F-4D97-AF65-F5344CB8AC3E}">
        <p14:creationId xmlns:p14="http://schemas.microsoft.com/office/powerpoint/2010/main" val="3998014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&amp; Program Data</a:t>
            </a:r>
            <a:endParaRPr lang="en-US" dirty="0"/>
          </a:p>
        </p:txBody>
      </p:sp>
      <p:sp>
        <p:nvSpPr>
          <p:cNvPr id="3" name="Content Placeholder 2"/>
          <p:cNvSpPr>
            <a:spLocks noGrp="1"/>
          </p:cNvSpPr>
          <p:nvPr>
            <p:ph idx="1"/>
          </p:nvPr>
        </p:nvSpPr>
        <p:spPr>
          <a:xfrm>
            <a:off x="152400" y="1066800"/>
            <a:ext cx="8534400" cy="5181600"/>
          </a:xfrm>
        </p:spPr>
        <p:txBody>
          <a:bodyPr>
            <a:normAutofit lnSpcReduction="10000"/>
          </a:bodyPr>
          <a:lstStyle/>
          <a:p>
            <a:r>
              <a:rPr lang="en-US" sz="2800" u="sng" dirty="0" smtClean="0"/>
              <a:t>Driven </a:t>
            </a:r>
            <a:r>
              <a:rPr lang="en-US" sz="2800" u="sng" dirty="0"/>
              <a:t>by planning </a:t>
            </a:r>
            <a:r>
              <a:rPr lang="en-US" sz="2800" u="sng" dirty="0" smtClean="0"/>
              <a:t>needs!</a:t>
            </a:r>
            <a:endParaRPr lang="en-US" sz="2800" u="sng" dirty="0"/>
          </a:p>
          <a:p>
            <a:r>
              <a:rPr lang="en-US" sz="2800" dirty="0" smtClean="0"/>
              <a:t>Addresses </a:t>
            </a:r>
            <a:r>
              <a:rPr lang="en-US" sz="2800" dirty="0"/>
              <a:t>the issues, concerns and </a:t>
            </a:r>
            <a:r>
              <a:rPr lang="en-US" sz="2800" b="1" i="1" u="sng" dirty="0"/>
              <a:t>opportunities</a:t>
            </a:r>
          </a:p>
          <a:p>
            <a:r>
              <a:rPr lang="en-US" sz="2800" dirty="0" smtClean="0"/>
              <a:t>Includes </a:t>
            </a:r>
            <a:r>
              <a:rPr lang="en-US" sz="2800" dirty="0"/>
              <a:t>previous route/area authorizations impacting travel e.g., ROWs, APDs, Sundry Notices, Grazing Permits etc</a:t>
            </a:r>
            <a:r>
              <a:rPr lang="en-US" sz="2800" dirty="0" smtClean="0"/>
              <a:t>.</a:t>
            </a:r>
          </a:p>
          <a:p>
            <a:r>
              <a:rPr lang="en-US" sz="2800" dirty="0" smtClean="0"/>
              <a:t>Examples</a:t>
            </a:r>
          </a:p>
          <a:p>
            <a:pPr lvl="1" indent="-342900"/>
            <a:r>
              <a:rPr lang="en-US" dirty="0" smtClean="0"/>
              <a:t>Soils, Water / Watersheds, Vegetation, Air Quality, Wilderness Study / Wilderness Characteristics</a:t>
            </a:r>
          </a:p>
          <a:p>
            <a:pPr lvl="1" indent="-342900"/>
            <a:r>
              <a:rPr lang="en-US" dirty="0" smtClean="0"/>
              <a:t>Wildlife, Habitat, Critical Habitat</a:t>
            </a:r>
          </a:p>
          <a:p>
            <a:pPr lvl="1" indent="-342900"/>
            <a:r>
              <a:rPr lang="en-US" dirty="0" smtClean="0"/>
              <a:t>Recreational Uses / Settings / Desired Outcomes</a:t>
            </a:r>
          </a:p>
          <a:p>
            <a:pPr lvl="1" indent="-342900"/>
            <a:r>
              <a:rPr lang="en-US" dirty="0" smtClean="0"/>
              <a:t>Designated Wilderness, Primitive Areas, Natural Areas</a:t>
            </a:r>
          </a:p>
          <a:p>
            <a:pPr marL="0" indent="0">
              <a:buNone/>
            </a:pPr>
            <a:endParaRPr lang="en-US" sz="2800" dirty="0" smtClean="0"/>
          </a:p>
        </p:txBody>
      </p:sp>
    </p:spTree>
    <p:extLst>
      <p:ext uri="{BB962C8B-B14F-4D97-AF65-F5344CB8AC3E}">
        <p14:creationId xmlns:p14="http://schemas.microsoft.com/office/powerpoint/2010/main" val="572436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Basics</a:t>
            </a:r>
          </a:p>
          <a:p>
            <a:r>
              <a:rPr lang="en-US" b="1" dirty="0" smtClean="0">
                <a:solidFill>
                  <a:schemeClr val="tx1"/>
                </a:solidFill>
              </a:rPr>
              <a:t>Why?</a:t>
            </a:r>
          </a:p>
          <a:p>
            <a:endParaRPr lang="en-US" dirty="0"/>
          </a:p>
        </p:txBody>
      </p:sp>
    </p:spTree>
    <p:extLst>
      <p:ext uri="{BB962C8B-B14F-4D97-AF65-F5344CB8AC3E}">
        <p14:creationId xmlns:p14="http://schemas.microsoft.com/office/powerpoint/2010/main" val="321395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1143001"/>
            <a:ext cx="8669338" cy="501014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3600" dirty="0" smtClean="0"/>
              <a:t>Linear Travel Features ~ “Route” Inventory</a:t>
            </a:r>
            <a:endParaRPr lang="en-US" sz="3600" dirty="0"/>
          </a:p>
        </p:txBody>
      </p:sp>
      <p:pic>
        <p:nvPicPr>
          <p:cNvPr id="1026" name="Picture 2" descr="http://nichelob.smugmug.com/Motorcycles/Adventures/TransAm-Trail-July-2008/i-zqfW2rC/0/XL/IMG_1922-X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50" y="1143000"/>
            <a:ext cx="297180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22colortour.com/media/Benzie_Co_Fall_TwoTrack.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90850" y="1143000"/>
            <a:ext cx="29527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weldcountyroads.com/photo/07nov04/big/P1010057.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43600" y="1143001"/>
            <a:ext cx="2744788"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93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the Data Manually</a:t>
            </a:r>
            <a:endParaRPr lang="en-US" dirty="0"/>
          </a:p>
        </p:txBody>
      </p:sp>
      <p:sp>
        <p:nvSpPr>
          <p:cNvPr id="3" name="Content Placeholder 2"/>
          <p:cNvSpPr>
            <a:spLocks noGrp="1"/>
          </p:cNvSpPr>
          <p:nvPr>
            <p:ph idx="1"/>
          </p:nvPr>
        </p:nvSpPr>
        <p:spPr/>
        <p:txBody>
          <a:bodyPr/>
          <a:lstStyle/>
          <a:p>
            <a:endParaRPr lang="en-US" dirty="0"/>
          </a:p>
        </p:txBody>
      </p:sp>
      <p:pic>
        <p:nvPicPr>
          <p:cNvPr id="7" name="Picture 22" descr="DSC0078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5450" y="1104219"/>
            <a:ext cx="4451350" cy="499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DSC0078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04218"/>
            <a:ext cx="4235450" cy="49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125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5" name="Content Placeholder 9" descr="ft_meter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143000"/>
            <a:ext cx="8686800" cy="4724400"/>
          </a:xfrm>
          <a:prstGeom prst="rect">
            <a:avLst/>
          </a:prstGeom>
        </p:spPr>
      </p:pic>
      <p:pic>
        <p:nvPicPr>
          <p:cNvPr id="16" name="Picture 10" descr="county4inc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886200"/>
            <a:ext cx="2011362" cy="2129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81000" y="76200"/>
            <a:ext cx="8153400" cy="1143000"/>
          </a:xfrm>
        </p:spPr>
        <p:txBody>
          <a:bodyPr/>
          <a:lstStyle/>
          <a:p>
            <a:r>
              <a:rPr lang="en-US" dirty="0" smtClean="0"/>
              <a:t>Collecting the Data Digitally</a:t>
            </a:r>
            <a:endParaRPr lang="en-US" dirty="0"/>
          </a:p>
        </p:txBody>
      </p:sp>
    </p:spTree>
    <p:extLst>
      <p:ext uri="{BB962C8B-B14F-4D97-AF65-F5344CB8AC3E}">
        <p14:creationId xmlns:p14="http://schemas.microsoft.com/office/powerpoint/2010/main" val="119089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0510" y="1219200"/>
            <a:ext cx="867629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dirty="0" smtClean="0"/>
              <a:t>Unit X– State Strategy</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33</a:t>
            </a:fld>
            <a:endParaRPr lang="en-US" dirty="0"/>
          </a:p>
        </p:txBody>
      </p:sp>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65118" y="2102148"/>
            <a:ext cx="190493" cy="1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381000" y="76200"/>
            <a:ext cx="8153400" cy="1143000"/>
          </a:xfrm>
        </p:spPr>
        <p:txBody>
          <a:bodyPr/>
          <a:lstStyle/>
          <a:p>
            <a:r>
              <a:rPr lang="en-US" dirty="0" smtClean="0"/>
              <a:t>Crowd-sourced Data</a:t>
            </a:r>
            <a:endParaRPr lang="en-US" dirty="0"/>
          </a:p>
        </p:txBody>
      </p:sp>
      <p:pic>
        <p:nvPicPr>
          <p:cNvPr id="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510" y="1752600"/>
            <a:ext cx="8676290" cy="316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510" y="4677103"/>
            <a:ext cx="8676290" cy="218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0" y="1143000"/>
            <a:ext cx="8686800" cy="5715000"/>
            <a:chOff x="0" y="1143000"/>
            <a:chExt cx="8686800" cy="5715000"/>
          </a:xfrm>
        </p:grpSpPr>
        <p:pic>
          <p:nvPicPr>
            <p:cNvPr id="1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43000"/>
              <a:ext cx="86868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429000"/>
              <a:ext cx="86868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7424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Ground Transportation Linear Features</a:t>
            </a:r>
            <a:endParaRPr lang="en-US" dirty="0"/>
          </a:p>
        </p:txBody>
      </p:sp>
      <p:sp>
        <p:nvSpPr>
          <p:cNvPr id="3" name="Content Placeholder 2"/>
          <p:cNvSpPr>
            <a:spLocks noGrp="1"/>
          </p:cNvSpPr>
          <p:nvPr>
            <p:ph idx="1"/>
          </p:nvPr>
        </p:nvSpPr>
        <p:spPr/>
        <p:txBody>
          <a:bodyPr/>
          <a:lstStyle/>
          <a:p>
            <a:endParaRPr lang="en-US" dirty="0"/>
          </a:p>
        </p:txBody>
      </p:sp>
      <p:pic>
        <p:nvPicPr>
          <p:cNvPr id="7" name="Picture 6" descr="NTrailoldRD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2999"/>
            <a:ext cx="8686800"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498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GTLF “Inventory” Minimums</a:t>
            </a:r>
            <a:endParaRPr lang="en-US" dirty="0"/>
          </a:p>
        </p:txBody>
      </p:sp>
      <p:sp>
        <p:nvSpPr>
          <p:cNvPr id="3" name="Content Placeholder 2"/>
          <p:cNvSpPr>
            <a:spLocks noGrp="1"/>
          </p:cNvSpPr>
          <p:nvPr>
            <p:ph idx="1"/>
          </p:nvPr>
        </p:nvSpPr>
        <p:spPr>
          <a:xfrm>
            <a:off x="381000" y="1143000"/>
            <a:ext cx="8153400" cy="4983163"/>
          </a:xfrm>
        </p:spPr>
        <p:txBody>
          <a:bodyPr>
            <a:normAutofit fontScale="70000" lnSpcReduction="20000"/>
          </a:bodyPr>
          <a:lstStyle/>
          <a:p>
            <a:r>
              <a:rPr lang="en-US" b="1" dirty="0" smtClean="0"/>
              <a:t>Route Designation Authority</a:t>
            </a:r>
          </a:p>
          <a:p>
            <a:r>
              <a:rPr lang="en-US" b="1" dirty="0" smtClean="0"/>
              <a:t>Observed Mode of Transport</a:t>
            </a:r>
          </a:p>
          <a:p>
            <a:pPr lvl="1"/>
            <a:r>
              <a:rPr lang="en-US" dirty="0"/>
              <a:t>Indicates the general category of transportation observed on the route.  </a:t>
            </a:r>
            <a:endParaRPr lang="en-US" dirty="0" smtClean="0"/>
          </a:p>
          <a:p>
            <a:r>
              <a:rPr lang="en-US" b="1" dirty="0" smtClean="0"/>
              <a:t>Observed Surface Type</a:t>
            </a:r>
          </a:p>
          <a:p>
            <a:pPr lvl="1"/>
            <a:r>
              <a:rPr lang="en-US" dirty="0"/>
              <a:t>The main surface material of the ground transportation linear feature at the time the observation was made.</a:t>
            </a:r>
            <a:endParaRPr lang="en-US" dirty="0" smtClean="0"/>
          </a:p>
          <a:p>
            <a:r>
              <a:rPr lang="en-US" b="1" dirty="0" smtClean="0"/>
              <a:t>Observed Functional Class</a:t>
            </a:r>
          </a:p>
          <a:p>
            <a:pPr lvl="1"/>
            <a:r>
              <a:rPr lang="en-US" dirty="0"/>
              <a:t>This attribute groups routes according to the type of service and amount of traffic they have.</a:t>
            </a:r>
            <a:endParaRPr lang="en-US" dirty="0" smtClean="0"/>
          </a:p>
          <a:p>
            <a:r>
              <a:rPr lang="en-US" b="1" dirty="0" smtClean="0"/>
              <a:t>Observed Route Use Class</a:t>
            </a:r>
          </a:p>
          <a:p>
            <a:pPr lvl="1"/>
            <a:r>
              <a:rPr lang="en-US" dirty="0"/>
              <a:t>Describes the observed physical suitability of use of a road in order to aid in safe travel by the public across the BLM road network. </a:t>
            </a:r>
            <a:endParaRPr lang="en-US" dirty="0" smtClean="0"/>
          </a:p>
          <a:p>
            <a:r>
              <a:rPr lang="en-US" b="1" dirty="0" smtClean="0"/>
              <a:t>Route Existing Authorization Status</a:t>
            </a:r>
          </a:p>
          <a:p>
            <a:pPr lvl="1"/>
            <a:r>
              <a:rPr lang="en-US" dirty="0"/>
              <a:t>Indicates the existence of an easement, Right-of-Way (ROW), Reciprocal Right-Of-Way (RROW) or similar authorizations.</a:t>
            </a:r>
            <a:endParaRPr lang="en-US" dirty="0" smtClean="0"/>
          </a:p>
          <a:p>
            <a:r>
              <a:rPr lang="en-US" b="1" dirty="0" smtClean="0"/>
              <a:t>Route Planning ID</a:t>
            </a:r>
            <a:endParaRPr lang="en-US" b="1" dirty="0"/>
          </a:p>
          <a:p>
            <a:pPr lvl="1"/>
            <a:endParaRPr lang="en-US" dirty="0"/>
          </a:p>
        </p:txBody>
      </p:sp>
    </p:spTree>
    <p:extLst>
      <p:ext uri="{BB962C8B-B14F-4D97-AF65-F5344CB8AC3E}">
        <p14:creationId xmlns:p14="http://schemas.microsoft.com/office/powerpoint/2010/main" val="3657451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t1.gstatic.com/images?q=tbn:ANd9GcTUOyzg-zpcY50lrf4Dvua9U__uwbOU7GTsuLWIkBaNVI1slLXSFQ"/>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3254828"/>
            <a:ext cx="3447735"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Route Purpose</a:t>
            </a:r>
            <a:endParaRPr lang="en-US" dirty="0"/>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43000"/>
            <a:ext cx="295396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http://t3.gstatic.com/images?q=tbn:ANd9GcTyjuxqNivTIVS1WpawuvFiBtMUpST3cHYBW9pUiUAaoo0CGPTC"/>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49657" y="1142999"/>
            <a:ext cx="25371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3428999"/>
            <a:ext cx="2819400" cy="21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53367" y="1142998"/>
            <a:ext cx="3196289" cy="22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67399" y="3428998"/>
            <a:ext cx="2819401" cy="21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5552104"/>
            <a:ext cx="8719054" cy="769441"/>
          </a:xfrm>
          <a:prstGeom prst="rect">
            <a:avLst/>
          </a:prstGeom>
          <a:noFill/>
        </p:spPr>
        <p:txBody>
          <a:bodyPr wrap="non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Access | Connectivity | Experience</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4773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Route Use</a:t>
            </a:r>
            <a:endParaRPr lang="en-US" dirty="0"/>
          </a:p>
        </p:txBody>
      </p:sp>
      <p:sp>
        <p:nvSpPr>
          <p:cNvPr id="3" name="Content Placeholder 2"/>
          <p:cNvSpPr>
            <a:spLocks noGrp="1"/>
          </p:cNvSpPr>
          <p:nvPr>
            <p:ph idx="1"/>
          </p:nvPr>
        </p:nvSpPr>
        <p:spPr>
          <a:xfrm>
            <a:off x="381000" y="1219200"/>
            <a:ext cx="8153400" cy="4906963"/>
          </a:xfrm>
        </p:spPr>
        <p:txBody>
          <a:bodyPr/>
          <a:lstStyle/>
          <a:p>
            <a:r>
              <a:rPr lang="en-US" dirty="0" smtClean="0"/>
              <a:t>By the numbers…</a:t>
            </a:r>
          </a:p>
          <a:p>
            <a:pPr lvl="1"/>
            <a:r>
              <a:rPr lang="en-US" dirty="0" smtClean="0"/>
              <a:t>Vehicle Counters etc.</a:t>
            </a:r>
          </a:p>
          <a:p>
            <a:pPr lvl="1"/>
            <a:r>
              <a:rPr lang="en-US" dirty="0" smtClean="0"/>
              <a:t>RMIS</a:t>
            </a:r>
          </a:p>
          <a:p>
            <a:pPr lvl="1"/>
            <a:r>
              <a:rPr lang="en-US" dirty="0" smtClean="0"/>
              <a:t>Federal Highways / State DOT</a:t>
            </a:r>
          </a:p>
          <a:p>
            <a:r>
              <a:rPr lang="en-US" dirty="0" smtClean="0"/>
              <a:t>Field Observation</a:t>
            </a:r>
          </a:p>
          <a:p>
            <a:pPr lvl="1"/>
            <a:r>
              <a:rPr lang="en-US" dirty="0" smtClean="0"/>
              <a:t>High</a:t>
            </a:r>
          </a:p>
          <a:p>
            <a:pPr lvl="1"/>
            <a:r>
              <a:rPr lang="en-US" dirty="0" smtClean="0"/>
              <a:t>Medium</a:t>
            </a:r>
          </a:p>
          <a:p>
            <a:pPr lvl="1"/>
            <a:r>
              <a:rPr lang="en-US" dirty="0" smtClean="0"/>
              <a:t>Low</a:t>
            </a:r>
          </a:p>
        </p:txBody>
      </p:sp>
      <p:pic>
        <p:nvPicPr>
          <p:cNvPr id="1026" name="Picture 2" descr="http://diamondtraffic.com/sites/default/files/imagecache/my_main_image/TT-4Mai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0618" y="1441225"/>
            <a:ext cx="2586182" cy="2514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earviewtraffic.com/images/products/46-m210-solar-powered-logging-stu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6126" y="3917722"/>
            <a:ext cx="2432274" cy="2406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rafx.net/img/products/vcounter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8400" y="3917722"/>
            <a:ext cx="2438400" cy="240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249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Credible Data?</a:t>
            </a:r>
            <a:endParaRPr lang="en-US" dirty="0"/>
          </a:p>
        </p:txBody>
      </p:sp>
      <p:sp>
        <p:nvSpPr>
          <p:cNvPr id="3" name="Content Placeholder 2"/>
          <p:cNvSpPr>
            <a:spLocks noGrp="1"/>
          </p:cNvSpPr>
          <p:nvPr>
            <p:ph idx="1"/>
          </p:nvPr>
        </p:nvSpPr>
        <p:spPr>
          <a:xfrm>
            <a:off x="381000" y="1066800"/>
            <a:ext cx="8153400" cy="5059363"/>
          </a:xfrm>
        </p:spPr>
        <p:txBody>
          <a:bodyPr/>
          <a:lstStyle/>
          <a:p>
            <a:r>
              <a:rPr lang="en-US" sz="2800" b="1" dirty="0" smtClean="0"/>
              <a:t>Is your inventory current?</a:t>
            </a:r>
          </a:p>
          <a:p>
            <a:pPr lvl="1"/>
            <a:r>
              <a:rPr lang="en-US" sz="2000" dirty="0" smtClean="0"/>
              <a:t>“How” and “When” was it collected?</a:t>
            </a:r>
          </a:p>
          <a:p>
            <a:pPr lvl="1"/>
            <a:r>
              <a:rPr lang="en-US" sz="2000" dirty="0" smtClean="0"/>
              <a:t>What percent has been checked against Aerial Photography?</a:t>
            </a:r>
          </a:p>
          <a:p>
            <a:pPr lvl="1"/>
            <a:r>
              <a:rPr lang="en-US" sz="2000" dirty="0" smtClean="0"/>
              <a:t>What percent has been collected by GPS/Ground Truthed?</a:t>
            </a:r>
          </a:p>
          <a:p>
            <a:r>
              <a:rPr lang="en-US" sz="2800" b="1" dirty="0" smtClean="0"/>
              <a:t>Is your data stored in a usable format?</a:t>
            </a:r>
          </a:p>
          <a:p>
            <a:pPr lvl="1"/>
            <a:r>
              <a:rPr lang="en-US" sz="2000" dirty="0" smtClean="0"/>
              <a:t>GIS data in Ground Transportation Linear Feature (GTLF) layer(s)?</a:t>
            </a:r>
          </a:p>
          <a:p>
            <a:pPr lvl="1"/>
            <a:r>
              <a:rPr lang="en-US" sz="2000" dirty="0" smtClean="0"/>
              <a:t>Geo-referenced tables used to store meaningful attributes?</a:t>
            </a:r>
          </a:p>
          <a:p>
            <a:pPr lvl="1"/>
            <a:r>
              <a:rPr lang="en-US" sz="2000" dirty="0" smtClean="0"/>
              <a:t>Is the Metadata up-to-date?</a:t>
            </a:r>
          </a:p>
          <a:p>
            <a:pPr lvl="1"/>
            <a:r>
              <a:rPr lang="en-US" sz="2000" dirty="0" smtClean="0"/>
              <a:t>Has each route been assigned a unique number?</a:t>
            </a:r>
          </a:p>
          <a:p>
            <a:r>
              <a:rPr lang="en-US" sz="2800" b="1" dirty="0" smtClean="0"/>
              <a:t>Has your public process included verification of inventory data?</a:t>
            </a:r>
          </a:p>
          <a:p>
            <a:pPr lvl="1"/>
            <a:r>
              <a:rPr lang="en-US" sz="2000" dirty="0" smtClean="0"/>
              <a:t>Has input from the public been verified?</a:t>
            </a:r>
            <a:endParaRPr lang="en-US" sz="2000" dirty="0"/>
          </a:p>
        </p:txBody>
      </p:sp>
    </p:spTree>
    <p:extLst>
      <p:ext uri="{BB962C8B-B14F-4D97-AF65-F5344CB8AC3E}">
        <p14:creationId xmlns:p14="http://schemas.microsoft.com/office/powerpoint/2010/main" val="21600662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8" name="Picture 2" descr="http://aspenjournalism.org/wp-content/uploads/2011/10/BLM-roa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512" y="1066800"/>
            <a:ext cx="870423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943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lmcabk3ds1\bk\Users\pdewitt\Desktop\Travel Pie.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494066">
            <a:off x="1607544" y="622572"/>
            <a:ext cx="5868293" cy="5845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27385" y="4047626"/>
            <a:ext cx="219322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Access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p:cNvSpPr/>
          <p:nvPr/>
        </p:nvSpPr>
        <p:spPr>
          <a:xfrm>
            <a:off x="4343400" y="1147561"/>
            <a:ext cx="388696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Connectivity</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a:off x="4876800" y="5109961"/>
            <a:ext cx="353045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Experience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rot="19828620">
            <a:off x="1316261" y="361882"/>
            <a:ext cx="6151737" cy="6035388"/>
          </a:xfrm>
          <a:prstGeom prst="rect">
            <a:avLst/>
          </a:prstGeom>
          <a:noFill/>
        </p:spPr>
        <p:txBody>
          <a:bodyPr wrap="none" lIns="91440" tIns="45720" rIns="91440" bIns="45720">
            <a:prstTxWarp prst="textArchUp">
              <a:avLst/>
            </a:prstTxWarp>
            <a:spAutoFit/>
          </a:bodyPr>
          <a:lstStyle/>
          <a:p>
            <a:pPr algn="ct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Why are there routes?</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4667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Big “Decisions”</a:t>
            </a:r>
          </a:p>
          <a:p>
            <a:r>
              <a:rPr lang="en-US" b="1" dirty="0" smtClean="0">
                <a:solidFill>
                  <a:schemeClr val="tx1"/>
                </a:solidFill>
              </a:rPr>
              <a:t>Land Use Planning for TTM</a:t>
            </a:r>
          </a:p>
          <a:p>
            <a:endParaRPr lang="en-US" dirty="0"/>
          </a:p>
        </p:txBody>
      </p:sp>
      <p:pic>
        <p:nvPicPr>
          <p:cNvPr id="8"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r="30702" b="18557"/>
          <a:stretch/>
        </p:blipFill>
        <p:spPr bwMode="auto">
          <a:xfrm flipH="1">
            <a:off x="0" y="682388"/>
            <a:ext cx="6019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5800"/>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38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Decisions, Decisions…</a:t>
            </a:r>
            <a:endParaRPr lang="en-US" dirty="0"/>
          </a:p>
        </p:txBody>
      </p:sp>
      <p:sp>
        <p:nvSpPr>
          <p:cNvPr id="3" name="Content Placeholder 2"/>
          <p:cNvSpPr>
            <a:spLocks noGrp="1"/>
          </p:cNvSpPr>
          <p:nvPr>
            <p:ph idx="1"/>
          </p:nvPr>
        </p:nvSpPr>
        <p:spPr>
          <a:xfrm>
            <a:off x="381000" y="1066800"/>
            <a:ext cx="8153400" cy="5181600"/>
          </a:xfrm>
        </p:spPr>
        <p:txBody>
          <a:bodyPr>
            <a:normAutofit lnSpcReduction="10000"/>
          </a:bodyPr>
          <a:lstStyle/>
          <a:p>
            <a:r>
              <a:rPr lang="en-US" sz="2800" b="1" dirty="0"/>
              <a:t>Land Use Planning Level </a:t>
            </a:r>
            <a:r>
              <a:rPr lang="en-US" sz="2800" b="1" dirty="0" smtClean="0"/>
              <a:t>Decisions</a:t>
            </a:r>
          </a:p>
          <a:p>
            <a:pPr marL="339725" lvl="1" indent="0">
              <a:buNone/>
            </a:pPr>
            <a:r>
              <a:rPr lang="en-US" sz="2400" dirty="0" smtClean="0"/>
              <a:t>Broad-scale [protestable</a:t>
            </a:r>
            <a:r>
              <a:rPr lang="en-US" sz="2400" dirty="0"/>
              <a:t>]</a:t>
            </a:r>
            <a:r>
              <a:rPr lang="en-US" sz="2400" dirty="0" smtClean="0"/>
              <a:t> decisions to direct future management actions and subsequent site-specific implementation decisions.</a:t>
            </a:r>
            <a:endParaRPr lang="en-US" sz="2400" dirty="0"/>
          </a:p>
          <a:p>
            <a:pPr lvl="1"/>
            <a:r>
              <a:rPr lang="en-US" sz="1600" b="1" dirty="0"/>
              <a:t>OHV Area Designations</a:t>
            </a:r>
          </a:p>
          <a:p>
            <a:pPr lvl="2"/>
            <a:r>
              <a:rPr lang="en-US" sz="1400" b="1" dirty="0"/>
              <a:t>Open, Closed, Limited – 43 CFR </a:t>
            </a:r>
            <a:r>
              <a:rPr lang="en-US" sz="1400" b="1" dirty="0" smtClean="0"/>
              <a:t>8342.0-5</a:t>
            </a:r>
          </a:p>
          <a:p>
            <a:pPr marL="914400" lvl="2" indent="0" algn="r">
              <a:buNone/>
            </a:pPr>
            <a:r>
              <a:rPr lang="en-US" sz="1400" b="1" i="1" dirty="0" smtClean="0"/>
              <a:t>BLM Handbook H-8342-1 (Section IV.C – page 11 - 13)</a:t>
            </a:r>
            <a:endParaRPr lang="en-US" sz="1400" b="1" dirty="0" smtClean="0"/>
          </a:p>
          <a:p>
            <a:r>
              <a:rPr lang="en-US" sz="2800" b="1" dirty="0" smtClean="0"/>
              <a:t>Implementation Decisions</a:t>
            </a:r>
          </a:p>
          <a:p>
            <a:pPr marL="339725" lvl="1" indent="0">
              <a:buNone/>
            </a:pPr>
            <a:r>
              <a:rPr lang="en-US" sz="2400" dirty="0"/>
              <a:t>Final [</a:t>
            </a:r>
            <a:r>
              <a:rPr lang="en-US" sz="2400" dirty="0" smtClean="0"/>
              <a:t>appealable</a:t>
            </a:r>
            <a:r>
              <a:rPr lang="en-US" sz="2400" dirty="0"/>
              <a:t>]</a:t>
            </a:r>
            <a:r>
              <a:rPr lang="en-US" sz="2400" dirty="0" smtClean="0"/>
              <a:t> approval allowing </a:t>
            </a:r>
            <a:r>
              <a:rPr lang="en-US" sz="2400" dirty="0"/>
              <a:t>on-the-ground actions to </a:t>
            </a:r>
            <a:r>
              <a:rPr lang="en-US" sz="2400" dirty="0" smtClean="0"/>
              <a:t>proceed.</a:t>
            </a:r>
          </a:p>
          <a:p>
            <a:pPr lvl="1"/>
            <a:r>
              <a:rPr lang="en-US" sz="1800" b="1" dirty="0" smtClean="0"/>
              <a:t>Evaluation of Linear Transportation Features (Routes)</a:t>
            </a:r>
          </a:p>
          <a:p>
            <a:pPr lvl="2"/>
            <a:r>
              <a:rPr lang="en-US" sz="1600" b="1" dirty="0" smtClean="0"/>
              <a:t>Type of Feature (Road, Primitive Road, Trail, Primitive Route or Transportation Linear Disturbances), OHV Trail Designations</a:t>
            </a:r>
          </a:p>
          <a:p>
            <a:pPr lvl="2"/>
            <a:r>
              <a:rPr lang="en-US" sz="1600" b="1" dirty="0" smtClean="0"/>
              <a:t>Other Limitation/Restrictions e.g., Season of Use, Authorized Users, Type of Vehicle etc.</a:t>
            </a:r>
          </a:p>
          <a:p>
            <a:pPr lvl="1"/>
            <a:r>
              <a:rPr lang="en-US" sz="2000" b="1" dirty="0" smtClean="0"/>
              <a:t>Implementation Strategy</a:t>
            </a:r>
          </a:p>
          <a:p>
            <a:pPr lvl="2"/>
            <a:r>
              <a:rPr lang="en-US" sz="1600" b="1" dirty="0" smtClean="0"/>
              <a:t>Sign, Monitoring, Restoration, Outreach, Enforcement Components</a:t>
            </a:r>
            <a:endParaRPr lang="en-US" sz="1600" b="1" dirty="0"/>
          </a:p>
        </p:txBody>
      </p:sp>
    </p:spTree>
    <p:extLst>
      <p:ext uri="{BB962C8B-B14F-4D97-AF65-F5344CB8AC3E}">
        <p14:creationId xmlns:p14="http://schemas.microsoft.com/office/powerpoint/2010/main" val="35893687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TTM &amp; Land Use Planning</a:t>
            </a:r>
            <a:endParaRPr lang="en-US" dirty="0"/>
          </a:p>
        </p:txBody>
      </p:sp>
      <p:sp>
        <p:nvSpPr>
          <p:cNvPr id="3" name="Content Placeholder 2"/>
          <p:cNvSpPr>
            <a:spLocks noGrp="1"/>
          </p:cNvSpPr>
          <p:nvPr>
            <p:ph idx="1"/>
          </p:nvPr>
        </p:nvSpPr>
        <p:spPr>
          <a:xfrm>
            <a:off x="381000" y="1219200"/>
            <a:ext cx="8153400" cy="4953000"/>
          </a:xfrm>
        </p:spPr>
        <p:txBody>
          <a:bodyPr>
            <a:normAutofit/>
          </a:bodyPr>
          <a:lstStyle/>
          <a:p>
            <a:pPr marL="0" indent="0">
              <a:buNone/>
            </a:pPr>
            <a:r>
              <a:rPr lang="en-US" dirty="0" smtClean="0"/>
              <a:t>LUPs provide the overarching guidance for all resources…</a:t>
            </a:r>
          </a:p>
          <a:p>
            <a:pPr lvl="1"/>
            <a:r>
              <a:rPr lang="en-US" dirty="0" smtClean="0"/>
              <a:t>Some Resource/Program goals, objectives and allocations directly relate to TTM e.g., provision of access</a:t>
            </a:r>
          </a:p>
          <a:p>
            <a:pPr lvl="1"/>
            <a:r>
              <a:rPr lang="en-US" dirty="0" smtClean="0"/>
              <a:t>Others indirectly relate e.g., reduce impacts on air quality from motorized sources</a:t>
            </a:r>
          </a:p>
          <a:p>
            <a:pPr marL="0" indent="0">
              <a:buNone/>
            </a:pPr>
            <a:r>
              <a:rPr lang="en-US" dirty="0" smtClean="0"/>
              <a:t>LUPs also include allocations specific to TTM.</a:t>
            </a:r>
          </a:p>
          <a:p>
            <a:pPr lvl="1"/>
            <a:r>
              <a:rPr lang="en-US" dirty="0" smtClean="0"/>
              <a:t>OHV Area Designations</a:t>
            </a:r>
            <a:endParaRPr lang="en-US" dirty="0"/>
          </a:p>
        </p:txBody>
      </p:sp>
    </p:spTree>
    <p:extLst>
      <p:ext uri="{BB962C8B-B14F-4D97-AF65-F5344CB8AC3E}">
        <p14:creationId xmlns:p14="http://schemas.microsoft.com/office/powerpoint/2010/main" val="1073450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Resource Decisions</a:t>
            </a:r>
            <a:endParaRPr lang="en-US" dirty="0"/>
          </a:p>
        </p:txBody>
      </p:sp>
      <p:sp>
        <p:nvSpPr>
          <p:cNvPr id="3" name="Content Placeholder 2"/>
          <p:cNvSpPr>
            <a:spLocks noGrp="1"/>
          </p:cNvSpPr>
          <p:nvPr>
            <p:ph idx="1"/>
          </p:nvPr>
        </p:nvSpPr>
        <p:spPr>
          <a:xfrm>
            <a:off x="381000" y="1143000"/>
            <a:ext cx="8153400" cy="5105400"/>
          </a:xfrm>
        </p:spPr>
        <p:txBody>
          <a:bodyPr>
            <a:normAutofit fontScale="92500" lnSpcReduction="10000"/>
          </a:bodyPr>
          <a:lstStyle/>
          <a:p>
            <a:pPr marL="0" indent="0">
              <a:buNone/>
            </a:pPr>
            <a:r>
              <a:rPr lang="en-US" dirty="0"/>
              <a:t>Surface-disturbing and disruptive activities would be allowed within </a:t>
            </a:r>
            <a:r>
              <a:rPr lang="en-US" dirty="0" smtClean="0"/>
              <a:t>1/2 </a:t>
            </a:r>
            <a:r>
              <a:rPr lang="en-US" dirty="0"/>
              <a:t>miles of raptor nest sites </a:t>
            </a:r>
            <a:r>
              <a:rPr lang="en-US" dirty="0" smtClean="0"/>
              <a:t>with </a:t>
            </a:r>
            <a:r>
              <a:rPr lang="en-US" dirty="0"/>
              <a:t>design features which maintain the functionality for the </a:t>
            </a:r>
            <a:r>
              <a:rPr lang="en-US" dirty="0" smtClean="0"/>
              <a:t>nesting </a:t>
            </a:r>
            <a:r>
              <a:rPr lang="en-US" dirty="0"/>
              <a:t>habitat</a:t>
            </a:r>
            <a:r>
              <a:rPr lang="en-US" dirty="0" smtClean="0"/>
              <a:t>. </a:t>
            </a:r>
          </a:p>
          <a:p>
            <a:pPr marL="0" indent="0">
              <a:buNone/>
            </a:pPr>
            <a:endParaRPr lang="en-US" dirty="0"/>
          </a:p>
          <a:p>
            <a:pPr marL="0" indent="0">
              <a:buNone/>
            </a:pPr>
            <a:r>
              <a:rPr lang="en-US" dirty="0"/>
              <a:t>Prohibit </a:t>
            </a:r>
            <a:r>
              <a:rPr lang="en-US" dirty="0" smtClean="0"/>
              <a:t>surface‐disturbing activities </a:t>
            </a:r>
            <a:r>
              <a:rPr lang="en-US" dirty="0"/>
              <a:t>within ¼ mile </a:t>
            </a:r>
            <a:r>
              <a:rPr lang="en-US" dirty="0" smtClean="0"/>
              <a:t>of or </a:t>
            </a:r>
            <a:r>
              <a:rPr lang="en-US" dirty="0"/>
              <a:t>within </a:t>
            </a:r>
            <a:r>
              <a:rPr lang="en-US" dirty="0" smtClean="0"/>
              <a:t>riparian/wetland areas </a:t>
            </a:r>
            <a:r>
              <a:rPr lang="en-US" dirty="0"/>
              <a:t>(219,683 acres</a:t>
            </a:r>
            <a:r>
              <a:rPr lang="en-US" dirty="0" smtClean="0"/>
              <a:t>).</a:t>
            </a:r>
          </a:p>
          <a:p>
            <a:pPr marL="0" indent="0">
              <a:buNone/>
            </a:pPr>
            <a:endParaRPr lang="en-US" dirty="0"/>
          </a:p>
          <a:p>
            <a:pPr marL="0" indent="0">
              <a:buNone/>
            </a:pPr>
            <a:r>
              <a:rPr lang="en-US" dirty="0"/>
              <a:t>Continue the Bald Ridge Area human presence seasonal closure currently January 1 to April 30 in cooperation with </a:t>
            </a:r>
            <a:r>
              <a:rPr lang="en-US" dirty="0" smtClean="0"/>
              <a:t>stakeholders.</a:t>
            </a:r>
            <a:endParaRPr lang="en-US" dirty="0"/>
          </a:p>
        </p:txBody>
      </p:sp>
    </p:spTree>
    <p:extLst>
      <p:ext uri="{BB962C8B-B14F-4D97-AF65-F5344CB8AC3E}">
        <p14:creationId xmlns:p14="http://schemas.microsoft.com/office/powerpoint/2010/main" val="614577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OHV Area Designations</a:t>
            </a:r>
            <a:endParaRPr lang="en-US" dirty="0"/>
          </a:p>
        </p:txBody>
      </p:sp>
      <p:pic>
        <p:nvPicPr>
          <p:cNvPr id="3074" name="Picture 2" descr="http://farm4.static.flickr.com/3304/4581357103_8b60c5b4f4.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1178719"/>
            <a:ext cx="8686800" cy="484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273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OHV Area Management</a:t>
            </a:r>
            <a:endParaRPr lang="en-US" dirty="0"/>
          </a:p>
        </p:txBody>
      </p:sp>
      <p:sp>
        <p:nvSpPr>
          <p:cNvPr id="3" name="Content Placeholder 2"/>
          <p:cNvSpPr>
            <a:spLocks noGrp="1"/>
          </p:cNvSpPr>
          <p:nvPr>
            <p:ph idx="1"/>
          </p:nvPr>
        </p:nvSpPr>
        <p:spPr>
          <a:xfrm>
            <a:off x="152400" y="1219200"/>
            <a:ext cx="8382000" cy="4906963"/>
          </a:xfrm>
        </p:spPr>
        <p:txBody>
          <a:bodyPr>
            <a:normAutofit lnSpcReduction="10000"/>
          </a:bodyPr>
          <a:lstStyle/>
          <a:p>
            <a:pPr marL="0" indent="0">
              <a:buNone/>
            </a:pPr>
            <a:r>
              <a:rPr lang="en-US" dirty="0" smtClean="0"/>
              <a:t>The Land Use Planning level decision required by regulation and policy – 43 CFR 8342 &amp; H1601-1</a:t>
            </a:r>
          </a:p>
          <a:p>
            <a:pPr marL="400050" lvl="1" indent="0">
              <a:buNone/>
            </a:pPr>
            <a:r>
              <a:rPr lang="en-US" dirty="0"/>
              <a:t>The authorized officer shall designate all public lands as either </a:t>
            </a:r>
            <a:r>
              <a:rPr lang="en-US" b="1" dirty="0"/>
              <a:t>open, limited, or closed </a:t>
            </a:r>
            <a:r>
              <a:rPr lang="en-US" dirty="0"/>
              <a:t>to </a:t>
            </a:r>
            <a:r>
              <a:rPr lang="en-US" dirty="0" smtClean="0"/>
              <a:t>off-highway vehicles.</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lgn="ctr">
              <a:buNone/>
            </a:pPr>
            <a:r>
              <a:rPr lang="en-US" dirty="0" smtClean="0"/>
              <a:t>This regulation only applies to </a:t>
            </a:r>
            <a:r>
              <a:rPr lang="en-US" i="1" u="sng" dirty="0" smtClean="0"/>
              <a:t>off-highway vehicles</a:t>
            </a:r>
            <a:r>
              <a:rPr lang="en-US" dirty="0" smtClean="0"/>
              <a:t>!</a:t>
            </a:r>
            <a:endParaRPr lang="en-US" dirty="0"/>
          </a:p>
        </p:txBody>
      </p:sp>
      <p:pic>
        <p:nvPicPr>
          <p:cNvPr id="4103" name="Picture 7" descr="http://www.berntsen.com/Portals/3/Gallery/Album/13/Rss302thumb.jpg"/>
          <p:cNvPicPr>
            <a:picLocks noChangeAspect="1" noChangeArrowheads="1"/>
          </p:cNvPicPr>
          <p:nvPr/>
        </p:nvPicPr>
        <p:blipFill>
          <a:blip r:embed="rId3" cstate="print">
            <a:biLevel thresh="75000"/>
            <a:extLst>
              <a:ext uri="{28A0092B-C50C-407E-A947-70E740481C1C}">
                <a14:useLocalDpi xmlns:a14="http://schemas.microsoft.com/office/drawing/2010/main"/>
              </a:ext>
            </a:extLst>
          </a:blip>
          <a:srcRect/>
          <a:stretch>
            <a:fillRect/>
          </a:stretch>
        </p:blipFill>
        <p:spPr bwMode="auto">
          <a:xfrm>
            <a:off x="6897705" y="32766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www.berntsen.com/Portals/3/Gallery/Album/13/Rss003thumb.jpg"/>
          <p:cNvPicPr>
            <a:picLocks noChangeAspect="1" noChangeArrowheads="1"/>
          </p:cNvPicPr>
          <p:nvPr/>
        </p:nvPicPr>
        <p:blipFill>
          <a:blip r:embed="rId4" cstate="print">
            <a:biLevel thresh="75000"/>
            <a:extLst>
              <a:ext uri="{28A0092B-C50C-407E-A947-70E740481C1C}">
                <a14:useLocalDpi xmlns:a14="http://schemas.microsoft.com/office/drawing/2010/main"/>
              </a:ext>
            </a:extLst>
          </a:blip>
          <a:srcRect/>
          <a:stretch>
            <a:fillRect/>
          </a:stretch>
        </p:blipFill>
        <p:spPr bwMode="auto">
          <a:xfrm>
            <a:off x="5191179" y="3276600"/>
            <a:ext cx="170652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www.berntsen.com/Portals/3/Gallery/Album/14/RSS067thumb.jpg"/>
          <p:cNvPicPr>
            <a:picLocks noChangeAspect="1" noChangeArrowheads="1"/>
          </p:cNvPicPr>
          <p:nvPr/>
        </p:nvPicPr>
        <p:blipFill>
          <a:blip r:embed="rId5" cstate="print">
            <a:biLevel thresh="75000"/>
            <a:extLst>
              <a:ext uri="{28A0092B-C50C-407E-A947-70E740481C1C}">
                <a14:useLocalDpi xmlns:a14="http://schemas.microsoft.com/office/drawing/2010/main"/>
              </a:ext>
            </a:extLst>
          </a:blip>
          <a:srcRect/>
          <a:stretch>
            <a:fillRect/>
          </a:stretch>
        </p:blipFill>
        <p:spPr bwMode="auto">
          <a:xfrm>
            <a:off x="3514779" y="32766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http://www.berntsen.com/Portals/3/Gallery/Album/14/RS-065trailbiketrail.jpg"/>
          <p:cNvPicPr>
            <a:picLocks noChangeAspect="1" noChangeArrowheads="1"/>
          </p:cNvPicPr>
          <p:nvPr/>
        </p:nvPicPr>
        <p:blipFill>
          <a:blip r:embed="rId6" cstate="print">
            <a:biLevel thresh="75000"/>
            <a:extLst>
              <a:ext uri="{28A0092B-C50C-407E-A947-70E740481C1C}">
                <a14:useLocalDpi xmlns:a14="http://schemas.microsoft.com/office/drawing/2010/main"/>
              </a:ext>
            </a:extLst>
          </a:blip>
          <a:srcRect/>
          <a:stretch>
            <a:fillRect/>
          </a:stretch>
        </p:blipFill>
        <p:spPr bwMode="auto">
          <a:xfrm>
            <a:off x="1838379" y="3276599"/>
            <a:ext cx="1676400" cy="1676401"/>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http://www.berntsen.com/Portals/3/Gallery/Album/14/RSS108thumb.jpg"/>
          <p:cNvPicPr>
            <a:picLocks noChangeAspect="1" noChangeArrowheads="1"/>
          </p:cNvPicPr>
          <p:nvPr/>
        </p:nvPicPr>
        <p:blipFill>
          <a:blip r:embed="rId7" cstate="print">
            <a:biLevel thresh="75000"/>
            <a:extLst>
              <a:ext uri="{28A0092B-C50C-407E-A947-70E740481C1C}">
                <a14:useLocalDpi xmlns:a14="http://schemas.microsoft.com/office/drawing/2010/main"/>
              </a:ext>
            </a:extLst>
          </a:blip>
          <a:srcRect/>
          <a:stretch>
            <a:fillRect/>
          </a:stretch>
        </p:blipFill>
        <p:spPr bwMode="auto">
          <a:xfrm>
            <a:off x="152400" y="3276600"/>
            <a:ext cx="1685979"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48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371/3423413181_3255e74693_o.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17027" y="1524000"/>
            <a:ext cx="3069773" cy="4323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52400"/>
            <a:ext cx="8153400" cy="1143000"/>
          </a:xfrm>
        </p:spPr>
        <p:txBody>
          <a:bodyPr>
            <a:normAutofit fontScale="90000"/>
          </a:bodyPr>
          <a:lstStyle/>
          <a:p>
            <a:r>
              <a:rPr lang="en-US" dirty="0" smtClean="0"/>
              <a:t>OHV Open, Closed &amp; Limited Areas</a:t>
            </a:r>
            <a:endParaRPr lang="en-US" sz="3100" dirty="0"/>
          </a:p>
        </p:txBody>
      </p:sp>
      <p:pic>
        <p:nvPicPr>
          <p:cNvPr id="7" name="Picture 9" descr="WY-Rock Spring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524000"/>
            <a:ext cx="3044371" cy="4323616"/>
          </a:xfrm>
          <a:prstGeom prst="rect">
            <a:avLst/>
          </a:prstGeom>
          <a:ln>
            <a:noFill/>
          </a:ln>
          <a:effectLst>
            <a:outerShdw blurRad="292100" dist="139700" dir="2700000" algn="tl" rotWithShape="0">
              <a:srgbClr val="333333">
                <a:alpha val="65000"/>
              </a:srgbClr>
            </a:outerShdw>
          </a:effectLst>
        </p:spPr>
      </p:pic>
      <p:pic>
        <p:nvPicPr>
          <p:cNvPr id="9" name="Picture 6" descr="\\blm\dfs\id\loc\admin\Photo_Database\bruneau\Bruneau and Owyhee Wilderness and WSR\a_2897.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8000" y="1524000"/>
            <a:ext cx="2577610" cy="4323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09916" y="4924286"/>
            <a:ext cx="182453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rgbClr val="00B050"/>
                </a:solidFill>
              </a:rPr>
              <a:t>Open</a:t>
            </a:r>
            <a:endParaRPr lang="en-US" sz="5400" b="1" dirty="0">
              <a:ln w="10541" cmpd="sng">
                <a:solidFill>
                  <a:schemeClr val="accent1">
                    <a:shade val="88000"/>
                    <a:satMod val="110000"/>
                  </a:schemeClr>
                </a:solidFill>
                <a:prstDash val="solid"/>
              </a:ln>
              <a:solidFill>
                <a:srgbClr val="00B050"/>
              </a:solidFill>
            </a:endParaRPr>
          </a:p>
        </p:txBody>
      </p:sp>
      <p:sp>
        <p:nvSpPr>
          <p:cNvPr id="11" name="Rectangle 10"/>
          <p:cNvSpPr/>
          <p:nvPr/>
        </p:nvSpPr>
        <p:spPr>
          <a:xfrm>
            <a:off x="5876688" y="4924286"/>
            <a:ext cx="252505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Limited</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Rectangle 11"/>
          <p:cNvSpPr/>
          <p:nvPr/>
        </p:nvSpPr>
        <p:spPr>
          <a:xfrm>
            <a:off x="3240993" y="4924286"/>
            <a:ext cx="2191626"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rgbClr val="FF0000"/>
                </a:solidFill>
              </a:rPr>
              <a:t>Closed</a:t>
            </a:r>
            <a:endParaRPr lang="en-US" sz="5400" b="1" dirty="0">
              <a:ln w="10541" cmpd="sng">
                <a:solidFill>
                  <a:schemeClr val="accent1">
                    <a:shade val="88000"/>
                    <a:satMod val="110000"/>
                  </a:schemeClr>
                </a:solidFill>
                <a:prstDash val="solid"/>
              </a:ln>
              <a:solidFill>
                <a:srgbClr val="FF0000"/>
              </a:solidFill>
            </a:endParaRPr>
          </a:p>
        </p:txBody>
      </p:sp>
    </p:spTree>
    <p:extLst>
      <p:ext uri="{BB962C8B-B14F-4D97-AF65-F5344CB8AC3E}">
        <p14:creationId xmlns:p14="http://schemas.microsoft.com/office/powerpoint/2010/main" val="823116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OHV Area Designation Decisions</a:t>
            </a:r>
            <a:endParaRPr lang="en-US" dirty="0"/>
          </a:p>
        </p:txBody>
      </p:sp>
      <p:sp>
        <p:nvSpPr>
          <p:cNvPr id="3" name="Content Placeholder 2"/>
          <p:cNvSpPr>
            <a:spLocks noGrp="1"/>
          </p:cNvSpPr>
          <p:nvPr>
            <p:ph idx="1"/>
          </p:nvPr>
        </p:nvSpPr>
        <p:spPr>
          <a:xfrm>
            <a:off x="381000" y="1066800"/>
            <a:ext cx="8153400" cy="5410200"/>
          </a:xfrm>
        </p:spPr>
        <p:txBody>
          <a:bodyPr>
            <a:normAutofit fontScale="40000" lnSpcReduction="20000"/>
          </a:bodyPr>
          <a:lstStyle/>
          <a:p>
            <a:pPr marL="0" indent="0">
              <a:buNone/>
            </a:pPr>
            <a:r>
              <a:rPr lang="en-US" sz="4400" b="1" dirty="0" smtClean="0"/>
              <a:t>Decisions must comply with 43 CFR 8342 – Designation of </a:t>
            </a:r>
            <a:r>
              <a:rPr lang="en-US" sz="4400" b="1" u="sng" dirty="0" smtClean="0"/>
              <a:t>Areas</a:t>
            </a:r>
            <a:r>
              <a:rPr lang="en-US" sz="4400" b="1" dirty="0" smtClean="0"/>
              <a:t> and Trails</a:t>
            </a:r>
          </a:p>
          <a:p>
            <a:pPr marL="0" indent="0" fontAlgn="base">
              <a:buNone/>
            </a:pPr>
            <a:r>
              <a:rPr lang="en-US" sz="4500" dirty="0" smtClean="0"/>
              <a:t>All </a:t>
            </a:r>
            <a:r>
              <a:rPr lang="en-US" sz="4500" dirty="0"/>
              <a:t>designations shall be based on the protection of the resources of the public lands, the promotion of the safety of all the users of the public lands, and the minimization of conflicts among various uses of the public lands; and in accordance with the following criteria:</a:t>
            </a:r>
          </a:p>
          <a:p>
            <a:pPr marL="400050" lvl="1" indent="0" fontAlgn="base">
              <a:lnSpc>
                <a:spcPct val="120000"/>
              </a:lnSpc>
              <a:buNone/>
            </a:pPr>
            <a:r>
              <a:rPr lang="en-US" sz="4300" b="1" dirty="0" smtClean="0"/>
              <a:t>(</a:t>
            </a:r>
            <a:r>
              <a:rPr lang="en-US" sz="4300" b="1" dirty="0"/>
              <a:t>a)</a:t>
            </a:r>
            <a:r>
              <a:rPr lang="en-US" sz="4300" dirty="0"/>
              <a:t> </a:t>
            </a:r>
            <a:r>
              <a:rPr lang="en-US" sz="4300" u="sng" dirty="0"/>
              <a:t>Areas</a:t>
            </a:r>
            <a:r>
              <a:rPr lang="en-US" sz="4300" dirty="0"/>
              <a:t> and trails shall be located to minimize damage to soil, watershed, vegetation, air, </a:t>
            </a:r>
            <a:r>
              <a:rPr lang="en-US" sz="4300" dirty="0" smtClean="0"/>
              <a:t>or </a:t>
            </a:r>
            <a:r>
              <a:rPr lang="en-US" sz="4300" dirty="0"/>
              <a:t>other </a:t>
            </a:r>
            <a:r>
              <a:rPr lang="en-US" sz="4300" dirty="0" smtClean="0"/>
              <a:t>resources </a:t>
            </a:r>
            <a:r>
              <a:rPr lang="en-US" sz="4300" dirty="0"/>
              <a:t>of the public lands, and to prevent impairment of wilderness </a:t>
            </a:r>
            <a:r>
              <a:rPr lang="en-US" sz="4300" dirty="0" smtClean="0"/>
              <a:t>suitability.</a:t>
            </a:r>
            <a:endParaRPr lang="en-US" sz="4300" dirty="0"/>
          </a:p>
          <a:p>
            <a:pPr marL="400050" lvl="1" indent="0" fontAlgn="base">
              <a:lnSpc>
                <a:spcPct val="120000"/>
              </a:lnSpc>
              <a:buNone/>
            </a:pPr>
            <a:r>
              <a:rPr lang="en-US" sz="4300" b="1" dirty="0"/>
              <a:t>(b)</a:t>
            </a:r>
            <a:r>
              <a:rPr lang="en-US" sz="4300" dirty="0"/>
              <a:t> </a:t>
            </a:r>
            <a:r>
              <a:rPr lang="en-US" sz="4300" u="sng" dirty="0"/>
              <a:t>Areas</a:t>
            </a:r>
            <a:r>
              <a:rPr lang="en-US" sz="4300" dirty="0"/>
              <a:t> and trails shall be located to minimize harassment of wildlife or significant disruption of wildlife habitats. Special attention will be given to protect endangered or threatened species and their habitats</a:t>
            </a:r>
            <a:r>
              <a:rPr lang="en-US" sz="4300" dirty="0" smtClean="0"/>
              <a:t>.</a:t>
            </a:r>
            <a:endParaRPr lang="en-US" sz="4300" dirty="0"/>
          </a:p>
          <a:p>
            <a:pPr marL="400050" lvl="1" indent="0" fontAlgn="base">
              <a:lnSpc>
                <a:spcPct val="120000"/>
              </a:lnSpc>
              <a:buNone/>
            </a:pPr>
            <a:r>
              <a:rPr lang="en-US" sz="4300" b="1" dirty="0"/>
              <a:t>(c)</a:t>
            </a:r>
            <a:r>
              <a:rPr lang="en-US" sz="4300" dirty="0"/>
              <a:t> </a:t>
            </a:r>
            <a:r>
              <a:rPr lang="en-US" sz="4300" u="sng" dirty="0"/>
              <a:t>Areas </a:t>
            </a:r>
            <a:r>
              <a:rPr lang="en-US" sz="4300" dirty="0"/>
              <a:t>and trails shall be located to minimize conflicts between off-road vehicle use and other existing or proposed recreational uses of the same or neighboring public lands, and to ensure the compatibility of such uses with existing conditions in populated areas, taking into account noise and other factors</a:t>
            </a:r>
            <a:r>
              <a:rPr lang="en-US" sz="4300" dirty="0" smtClean="0"/>
              <a:t>.</a:t>
            </a:r>
            <a:endParaRPr lang="en-US" sz="4300" dirty="0"/>
          </a:p>
          <a:p>
            <a:pPr marL="400050" lvl="1" indent="0" fontAlgn="base">
              <a:lnSpc>
                <a:spcPct val="120000"/>
              </a:lnSpc>
              <a:buNone/>
            </a:pPr>
            <a:r>
              <a:rPr lang="en-US" sz="4300" b="1" dirty="0"/>
              <a:t>(d)</a:t>
            </a:r>
            <a:r>
              <a:rPr lang="en-US" sz="4300" dirty="0"/>
              <a:t> </a:t>
            </a:r>
            <a:r>
              <a:rPr lang="en-US" sz="4300" u="sng" dirty="0"/>
              <a:t>Areas</a:t>
            </a:r>
            <a:r>
              <a:rPr lang="en-US" sz="4300" dirty="0"/>
              <a:t> and trails shall not be located in officially designated wilderness areas or primitive areas. </a:t>
            </a:r>
            <a:r>
              <a:rPr lang="en-US" sz="4300" u="sng" dirty="0"/>
              <a:t>Areas</a:t>
            </a:r>
            <a:r>
              <a:rPr lang="en-US" sz="4300" dirty="0"/>
              <a:t> and trails shall be located in natural areas only if the authorized officer determines that off-road vehicle use in such locations will not adversely affect their natural, esthetic, scenic, or other values for which such areas are established</a:t>
            </a:r>
            <a:r>
              <a:rPr lang="en-US" sz="4300" dirty="0" smtClean="0"/>
              <a:t>.</a:t>
            </a:r>
            <a:endParaRPr lang="en-US" sz="4300" dirty="0"/>
          </a:p>
        </p:txBody>
      </p:sp>
    </p:spTree>
    <p:extLst>
      <p:ext uri="{BB962C8B-B14F-4D97-AF65-F5344CB8AC3E}">
        <p14:creationId xmlns:p14="http://schemas.microsoft.com/office/powerpoint/2010/main" val="42873491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Management Areas</a:t>
            </a:r>
            <a:endParaRPr lang="en-US" dirty="0"/>
          </a:p>
        </p:txBody>
      </p:sp>
      <p:pic>
        <p:nvPicPr>
          <p:cNvPr id="2050" name="Picture 2" descr="Dumont Dunes landscape"/>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1371600"/>
            <a:ext cx="867350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1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Travel Management Area?</a:t>
            </a:r>
            <a:endParaRPr lang="en-US" dirty="0"/>
          </a:p>
        </p:txBody>
      </p:sp>
      <p:sp>
        <p:nvSpPr>
          <p:cNvPr id="3" name="Content Placeholder 2"/>
          <p:cNvSpPr>
            <a:spLocks noGrp="1"/>
          </p:cNvSpPr>
          <p:nvPr>
            <p:ph idx="1"/>
          </p:nvPr>
        </p:nvSpPr>
        <p:spPr>
          <a:xfrm>
            <a:off x="381000" y="1143000"/>
            <a:ext cx="8153400" cy="4983163"/>
          </a:xfrm>
        </p:spPr>
        <p:txBody>
          <a:bodyPr/>
          <a:lstStyle/>
          <a:p>
            <a:pPr marL="0" indent="0" algn="ctr">
              <a:buNone/>
            </a:pPr>
            <a:r>
              <a:rPr lang="en-US" dirty="0"/>
              <a:t>TMAs are </a:t>
            </a:r>
            <a:r>
              <a:rPr lang="en-US" dirty="0" smtClean="0"/>
              <a:t>a planning </a:t>
            </a:r>
            <a:r>
              <a:rPr lang="en-US" dirty="0"/>
              <a:t>tool to frame transportation issues and help </a:t>
            </a:r>
            <a:r>
              <a:rPr lang="en-US" dirty="0" smtClean="0"/>
              <a:t>identify </a:t>
            </a:r>
            <a:r>
              <a:rPr lang="en-US" dirty="0"/>
              <a:t>travel networks that address specific uses and resource concerns.</a:t>
            </a:r>
          </a:p>
          <a:p>
            <a:pPr marL="0" indent="0">
              <a:buNone/>
            </a:pPr>
            <a:endParaRPr lang="en-US" dirty="0"/>
          </a:p>
        </p:txBody>
      </p:sp>
      <p:pic>
        <p:nvPicPr>
          <p:cNvPr id="3074" name="Picture 2" descr="\\ilmcabk3ds1\bk\Users\pdewitt\Desktop\Route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
          <a:stretch/>
        </p:blipFill>
        <p:spPr bwMode="auto">
          <a:xfrm>
            <a:off x="1" y="2895601"/>
            <a:ext cx="8686800" cy="3352799"/>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0" y="2904130"/>
            <a:ext cx="3125972" cy="3344270"/>
          </a:xfrm>
          <a:custGeom>
            <a:avLst/>
            <a:gdLst>
              <a:gd name="connsiteX0" fmla="*/ 0 w 3125972"/>
              <a:gd name="connsiteY0" fmla="*/ 0 h 2945218"/>
              <a:gd name="connsiteX1" fmla="*/ 2243470 w 3125972"/>
              <a:gd name="connsiteY1" fmla="*/ 10632 h 2945218"/>
              <a:gd name="connsiteX2" fmla="*/ 2413591 w 3125972"/>
              <a:gd name="connsiteY2" fmla="*/ 255181 h 2945218"/>
              <a:gd name="connsiteX3" fmla="*/ 2583712 w 3125972"/>
              <a:gd name="connsiteY3" fmla="*/ 435934 h 2945218"/>
              <a:gd name="connsiteX4" fmla="*/ 2743200 w 3125972"/>
              <a:gd name="connsiteY4" fmla="*/ 744279 h 2945218"/>
              <a:gd name="connsiteX5" fmla="*/ 2711302 w 3125972"/>
              <a:gd name="connsiteY5" fmla="*/ 946297 h 2945218"/>
              <a:gd name="connsiteX6" fmla="*/ 2583712 w 3125972"/>
              <a:gd name="connsiteY6" fmla="*/ 1137683 h 2945218"/>
              <a:gd name="connsiteX7" fmla="*/ 2445488 w 3125972"/>
              <a:gd name="connsiteY7" fmla="*/ 1339702 h 2945218"/>
              <a:gd name="connsiteX8" fmla="*/ 2541181 w 3125972"/>
              <a:gd name="connsiteY8" fmla="*/ 1605516 h 2945218"/>
              <a:gd name="connsiteX9" fmla="*/ 2679405 w 3125972"/>
              <a:gd name="connsiteY9" fmla="*/ 1733107 h 2945218"/>
              <a:gd name="connsiteX10" fmla="*/ 2785730 w 3125972"/>
              <a:gd name="connsiteY10" fmla="*/ 1818167 h 2945218"/>
              <a:gd name="connsiteX11" fmla="*/ 3009014 w 3125972"/>
              <a:gd name="connsiteY11" fmla="*/ 1977655 h 2945218"/>
              <a:gd name="connsiteX12" fmla="*/ 3125972 w 3125972"/>
              <a:gd name="connsiteY12" fmla="*/ 2190307 h 2945218"/>
              <a:gd name="connsiteX13" fmla="*/ 3094074 w 3125972"/>
              <a:gd name="connsiteY13" fmla="*/ 2360427 h 2945218"/>
              <a:gd name="connsiteX14" fmla="*/ 2955851 w 3125972"/>
              <a:gd name="connsiteY14" fmla="*/ 2838893 h 2945218"/>
              <a:gd name="connsiteX15" fmla="*/ 2817628 w 3125972"/>
              <a:gd name="connsiteY15" fmla="*/ 2945218 h 2945218"/>
              <a:gd name="connsiteX16" fmla="*/ 0 w 3125972"/>
              <a:gd name="connsiteY16" fmla="*/ 2934586 h 2945218"/>
              <a:gd name="connsiteX17" fmla="*/ 0 w 3125972"/>
              <a:gd name="connsiteY17" fmla="*/ 0 h 29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5972" h="2945218">
                <a:moveTo>
                  <a:pt x="0" y="0"/>
                </a:moveTo>
                <a:lnTo>
                  <a:pt x="2243470" y="10632"/>
                </a:lnTo>
                <a:lnTo>
                  <a:pt x="2413591" y="255181"/>
                </a:lnTo>
                <a:lnTo>
                  <a:pt x="2583712" y="435934"/>
                </a:lnTo>
                <a:lnTo>
                  <a:pt x="2743200" y="744279"/>
                </a:lnTo>
                <a:lnTo>
                  <a:pt x="2711302" y="946297"/>
                </a:lnTo>
                <a:lnTo>
                  <a:pt x="2583712" y="1137683"/>
                </a:lnTo>
                <a:lnTo>
                  <a:pt x="2445488" y="1339702"/>
                </a:lnTo>
                <a:lnTo>
                  <a:pt x="2541181" y="1605516"/>
                </a:lnTo>
                <a:lnTo>
                  <a:pt x="2679405" y="1733107"/>
                </a:lnTo>
                <a:lnTo>
                  <a:pt x="2785730" y="1818167"/>
                </a:lnTo>
                <a:lnTo>
                  <a:pt x="3009014" y="1977655"/>
                </a:lnTo>
                <a:lnTo>
                  <a:pt x="3125972" y="2190307"/>
                </a:lnTo>
                <a:lnTo>
                  <a:pt x="3094074" y="2360427"/>
                </a:lnTo>
                <a:lnTo>
                  <a:pt x="2955851" y="2838893"/>
                </a:lnTo>
                <a:lnTo>
                  <a:pt x="2817628" y="2945218"/>
                </a:lnTo>
                <a:lnTo>
                  <a:pt x="0" y="2934586"/>
                </a:lnTo>
                <a:lnTo>
                  <a:pt x="0" y="0"/>
                </a:lnTo>
                <a:close/>
              </a:path>
            </a:pathLst>
          </a:custGeom>
          <a:solidFill>
            <a:schemeClr val="accent1">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222205" y="2895601"/>
            <a:ext cx="3880883" cy="3356344"/>
          </a:xfrm>
          <a:custGeom>
            <a:avLst/>
            <a:gdLst>
              <a:gd name="connsiteX0" fmla="*/ 0 w 3880883"/>
              <a:gd name="connsiteY0" fmla="*/ 0 h 2955851"/>
              <a:gd name="connsiteX1" fmla="*/ 0 w 3880883"/>
              <a:gd name="connsiteY1" fmla="*/ 0 h 2955851"/>
              <a:gd name="connsiteX2" fmla="*/ 3519376 w 3880883"/>
              <a:gd name="connsiteY2" fmla="*/ 31898 h 2955851"/>
              <a:gd name="connsiteX3" fmla="*/ 3530009 w 3880883"/>
              <a:gd name="connsiteY3" fmla="*/ 276447 h 2955851"/>
              <a:gd name="connsiteX4" fmla="*/ 3604437 w 3880883"/>
              <a:gd name="connsiteY4" fmla="*/ 616688 h 2955851"/>
              <a:gd name="connsiteX5" fmla="*/ 3625702 w 3880883"/>
              <a:gd name="connsiteY5" fmla="*/ 829340 h 2955851"/>
              <a:gd name="connsiteX6" fmla="*/ 3795823 w 3880883"/>
              <a:gd name="connsiteY6" fmla="*/ 1116419 h 2955851"/>
              <a:gd name="connsiteX7" fmla="*/ 3880883 w 3880883"/>
              <a:gd name="connsiteY7" fmla="*/ 1201479 h 2955851"/>
              <a:gd name="connsiteX8" fmla="*/ 3710762 w 3880883"/>
              <a:gd name="connsiteY8" fmla="*/ 1286540 h 2955851"/>
              <a:gd name="connsiteX9" fmla="*/ 3572539 w 3880883"/>
              <a:gd name="connsiteY9" fmla="*/ 1307805 h 2955851"/>
              <a:gd name="connsiteX10" fmla="*/ 3349255 w 3880883"/>
              <a:gd name="connsiteY10" fmla="*/ 1265274 h 2955851"/>
              <a:gd name="connsiteX11" fmla="*/ 3179135 w 3880883"/>
              <a:gd name="connsiteY11" fmla="*/ 1212112 h 2955851"/>
              <a:gd name="connsiteX12" fmla="*/ 3072809 w 3880883"/>
              <a:gd name="connsiteY12" fmla="*/ 1329070 h 2955851"/>
              <a:gd name="connsiteX13" fmla="*/ 2902688 w 3880883"/>
              <a:gd name="connsiteY13" fmla="*/ 1573619 h 2955851"/>
              <a:gd name="connsiteX14" fmla="*/ 2828260 w 3880883"/>
              <a:gd name="connsiteY14" fmla="*/ 1722474 h 2955851"/>
              <a:gd name="connsiteX15" fmla="*/ 2998381 w 3880883"/>
              <a:gd name="connsiteY15" fmla="*/ 1786270 h 2955851"/>
              <a:gd name="connsiteX16" fmla="*/ 3402418 w 3880883"/>
              <a:gd name="connsiteY16" fmla="*/ 1477926 h 2955851"/>
              <a:gd name="connsiteX17" fmla="*/ 3551274 w 3880883"/>
              <a:gd name="connsiteY17" fmla="*/ 1722474 h 2955851"/>
              <a:gd name="connsiteX18" fmla="*/ 3721395 w 3880883"/>
              <a:gd name="connsiteY18" fmla="*/ 1998921 h 2955851"/>
              <a:gd name="connsiteX19" fmla="*/ 3848986 w 3880883"/>
              <a:gd name="connsiteY19" fmla="*/ 2296633 h 2955851"/>
              <a:gd name="connsiteX20" fmla="*/ 3827721 w 3880883"/>
              <a:gd name="connsiteY20" fmla="*/ 2541181 h 2955851"/>
              <a:gd name="connsiteX21" fmla="*/ 3721395 w 3880883"/>
              <a:gd name="connsiteY21" fmla="*/ 2881423 h 2955851"/>
              <a:gd name="connsiteX22" fmla="*/ 3636335 w 3880883"/>
              <a:gd name="connsiteY22" fmla="*/ 2945219 h 2955851"/>
              <a:gd name="connsiteX23" fmla="*/ 595423 w 3880883"/>
              <a:gd name="connsiteY23" fmla="*/ 2955851 h 2955851"/>
              <a:gd name="connsiteX24" fmla="*/ 723014 w 3880883"/>
              <a:gd name="connsiteY24" fmla="*/ 2860158 h 2955851"/>
              <a:gd name="connsiteX25" fmla="*/ 903767 w 3880883"/>
              <a:gd name="connsiteY25" fmla="*/ 2211572 h 2955851"/>
              <a:gd name="connsiteX26" fmla="*/ 786809 w 3880883"/>
              <a:gd name="connsiteY26" fmla="*/ 1998921 h 2955851"/>
              <a:gd name="connsiteX27" fmla="*/ 318976 w 3880883"/>
              <a:gd name="connsiteY27" fmla="*/ 1648047 h 2955851"/>
              <a:gd name="connsiteX28" fmla="*/ 223283 w 3880883"/>
              <a:gd name="connsiteY28" fmla="*/ 1360967 h 2955851"/>
              <a:gd name="connsiteX29" fmla="*/ 478465 w 3880883"/>
              <a:gd name="connsiteY29" fmla="*/ 956930 h 2955851"/>
              <a:gd name="connsiteX30" fmla="*/ 520995 w 3880883"/>
              <a:gd name="connsiteY30" fmla="*/ 744279 h 2955851"/>
              <a:gd name="connsiteX31" fmla="*/ 350874 w 3880883"/>
              <a:gd name="connsiteY31" fmla="*/ 382772 h 2955851"/>
              <a:gd name="connsiteX32" fmla="*/ 223283 w 3880883"/>
              <a:gd name="connsiteY32" fmla="*/ 287079 h 2955851"/>
              <a:gd name="connsiteX33" fmla="*/ 0 w 3880883"/>
              <a:gd name="connsiteY33" fmla="*/ 0 h 29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80883" h="2955851">
                <a:moveTo>
                  <a:pt x="0" y="0"/>
                </a:moveTo>
                <a:lnTo>
                  <a:pt x="0" y="0"/>
                </a:lnTo>
                <a:lnTo>
                  <a:pt x="3519376" y="31898"/>
                </a:lnTo>
                <a:lnTo>
                  <a:pt x="3530009" y="276447"/>
                </a:lnTo>
                <a:lnTo>
                  <a:pt x="3604437" y="616688"/>
                </a:lnTo>
                <a:lnTo>
                  <a:pt x="3625702" y="829340"/>
                </a:lnTo>
                <a:lnTo>
                  <a:pt x="3795823" y="1116419"/>
                </a:lnTo>
                <a:lnTo>
                  <a:pt x="3880883" y="1201479"/>
                </a:lnTo>
                <a:lnTo>
                  <a:pt x="3710762" y="1286540"/>
                </a:lnTo>
                <a:lnTo>
                  <a:pt x="3572539" y="1307805"/>
                </a:lnTo>
                <a:lnTo>
                  <a:pt x="3349255" y="1265274"/>
                </a:lnTo>
                <a:lnTo>
                  <a:pt x="3179135" y="1212112"/>
                </a:lnTo>
                <a:lnTo>
                  <a:pt x="3072809" y="1329070"/>
                </a:lnTo>
                <a:lnTo>
                  <a:pt x="2902688" y="1573619"/>
                </a:lnTo>
                <a:lnTo>
                  <a:pt x="2828260" y="1722474"/>
                </a:lnTo>
                <a:lnTo>
                  <a:pt x="2998381" y="1786270"/>
                </a:lnTo>
                <a:lnTo>
                  <a:pt x="3402418" y="1477926"/>
                </a:lnTo>
                <a:lnTo>
                  <a:pt x="3551274" y="1722474"/>
                </a:lnTo>
                <a:lnTo>
                  <a:pt x="3721395" y="1998921"/>
                </a:lnTo>
                <a:lnTo>
                  <a:pt x="3848986" y="2296633"/>
                </a:lnTo>
                <a:lnTo>
                  <a:pt x="3827721" y="2541181"/>
                </a:lnTo>
                <a:lnTo>
                  <a:pt x="3721395" y="2881423"/>
                </a:lnTo>
                <a:lnTo>
                  <a:pt x="3636335" y="2945219"/>
                </a:lnTo>
                <a:lnTo>
                  <a:pt x="595423" y="2955851"/>
                </a:lnTo>
                <a:lnTo>
                  <a:pt x="723014" y="2860158"/>
                </a:lnTo>
                <a:lnTo>
                  <a:pt x="903767" y="2211572"/>
                </a:lnTo>
                <a:lnTo>
                  <a:pt x="786809" y="1998921"/>
                </a:lnTo>
                <a:lnTo>
                  <a:pt x="318976" y="1648047"/>
                </a:lnTo>
                <a:lnTo>
                  <a:pt x="223283" y="1360967"/>
                </a:lnTo>
                <a:lnTo>
                  <a:pt x="478465" y="956930"/>
                </a:lnTo>
                <a:lnTo>
                  <a:pt x="520995" y="744279"/>
                </a:lnTo>
                <a:lnTo>
                  <a:pt x="350874" y="382772"/>
                </a:lnTo>
                <a:lnTo>
                  <a:pt x="223283" y="287079"/>
                </a:lnTo>
                <a:lnTo>
                  <a:pt x="0" y="0"/>
                </a:lnTo>
                <a:close/>
              </a:path>
            </a:pathLst>
          </a:custGeom>
          <a:solidFill>
            <a:schemeClr val="accent6">
              <a:lumMod val="40000"/>
              <a:lumOff val="60000"/>
              <a:alpha val="34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5061098" y="2895601"/>
            <a:ext cx="3625702" cy="3356343"/>
          </a:xfrm>
          <a:custGeom>
            <a:avLst/>
            <a:gdLst>
              <a:gd name="connsiteX0" fmla="*/ 691116 w 3625702"/>
              <a:gd name="connsiteY0" fmla="*/ 10633 h 2934586"/>
              <a:gd name="connsiteX1" fmla="*/ 3615069 w 3625702"/>
              <a:gd name="connsiteY1" fmla="*/ 0 h 2934586"/>
              <a:gd name="connsiteX2" fmla="*/ 3625702 w 3625702"/>
              <a:gd name="connsiteY2" fmla="*/ 2934586 h 2934586"/>
              <a:gd name="connsiteX3" fmla="*/ 818707 w 3625702"/>
              <a:gd name="connsiteY3" fmla="*/ 2923954 h 2934586"/>
              <a:gd name="connsiteX4" fmla="*/ 882502 w 3625702"/>
              <a:gd name="connsiteY4" fmla="*/ 2860158 h 2934586"/>
              <a:gd name="connsiteX5" fmla="*/ 988828 w 3625702"/>
              <a:gd name="connsiteY5" fmla="*/ 2498651 h 2934586"/>
              <a:gd name="connsiteX6" fmla="*/ 1010093 w 3625702"/>
              <a:gd name="connsiteY6" fmla="*/ 2264735 h 2934586"/>
              <a:gd name="connsiteX7" fmla="*/ 946297 w 3625702"/>
              <a:gd name="connsiteY7" fmla="*/ 2115879 h 2934586"/>
              <a:gd name="connsiteX8" fmla="*/ 574158 w 3625702"/>
              <a:gd name="connsiteY8" fmla="*/ 1446028 h 2934586"/>
              <a:gd name="connsiteX9" fmla="*/ 138223 w 3625702"/>
              <a:gd name="connsiteY9" fmla="*/ 1775637 h 2934586"/>
              <a:gd name="connsiteX10" fmla="*/ 0 w 3625702"/>
              <a:gd name="connsiteY10" fmla="*/ 1690577 h 2934586"/>
              <a:gd name="connsiteX11" fmla="*/ 308344 w 3625702"/>
              <a:gd name="connsiteY11" fmla="*/ 1190847 h 2934586"/>
              <a:gd name="connsiteX12" fmla="*/ 733646 w 3625702"/>
              <a:gd name="connsiteY12" fmla="*/ 1286540 h 2934586"/>
              <a:gd name="connsiteX13" fmla="*/ 871869 w 3625702"/>
              <a:gd name="connsiteY13" fmla="*/ 1254642 h 2934586"/>
              <a:gd name="connsiteX14" fmla="*/ 1031358 w 3625702"/>
              <a:gd name="connsiteY14" fmla="*/ 1180214 h 2934586"/>
              <a:gd name="connsiteX15" fmla="*/ 882502 w 3625702"/>
              <a:gd name="connsiteY15" fmla="*/ 956930 h 2934586"/>
              <a:gd name="connsiteX16" fmla="*/ 765544 w 3625702"/>
              <a:gd name="connsiteY16" fmla="*/ 839972 h 2934586"/>
              <a:gd name="connsiteX17" fmla="*/ 744279 w 3625702"/>
              <a:gd name="connsiteY17" fmla="*/ 446568 h 2934586"/>
              <a:gd name="connsiteX18" fmla="*/ 680483 w 3625702"/>
              <a:gd name="connsiteY18" fmla="*/ 212651 h 2934586"/>
              <a:gd name="connsiteX19" fmla="*/ 691116 w 3625702"/>
              <a:gd name="connsiteY19" fmla="*/ 10633 h 293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25702" h="2934586">
                <a:moveTo>
                  <a:pt x="691116" y="10633"/>
                </a:moveTo>
                <a:lnTo>
                  <a:pt x="3615069" y="0"/>
                </a:lnTo>
                <a:cubicBezTo>
                  <a:pt x="3618613" y="978195"/>
                  <a:pt x="3622158" y="1956391"/>
                  <a:pt x="3625702" y="2934586"/>
                </a:cubicBezTo>
                <a:lnTo>
                  <a:pt x="818707" y="2923954"/>
                </a:lnTo>
                <a:lnTo>
                  <a:pt x="882502" y="2860158"/>
                </a:lnTo>
                <a:lnTo>
                  <a:pt x="988828" y="2498651"/>
                </a:lnTo>
                <a:lnTo>
                  <a:pt x="1010093" y="2264735"/>
                </a:lnTo>
                <a:lnTo>
                  <a:pt x="946297" y="2115879"/>
                </a:lnTo>
                <a:lnTo>
                  <a:pt x="574158" y="1446028"/>
                </a:lnTo>
                <a:lnTo>
                  <a:pt x="138223" y="1775637"/>
                </a:lnTo>
                <a:lnTo>
                  <a:pt x="0" y="1690577"/>
                </a:lnTo>
                <a:lnTo>
                  <a:pt x="308344" y="1190847"/>
                </a:lnTo>
                <a:lnTo>
                  <a:pt x="733646" y="1286540"/>
                </a:lnTo>
                <a:lnTo>
                  <a:pt x="871869" y="1254642"/>
                </a:lnTo>
                <a:lnTo>
                  <a:pt x="1031358" y="1180214"/>
                </a:lnTo>
                <a:lnTo>
                  <a:pt x="882502" y="956930"/>
                </a:lnTo>
                <a:lnTo>
                  <a:pt x="765544" y="839972"/>
                </a:lnTo>
                <a:lnTo>
                  <a:pt x="744279" y="446568"/>
                </a:lnTo>
                <a:lnTo>
                  <a:pt x="680483" y="212651"/>
                </a:lnTo>
                <a:lnTo>
                  <a:pt x="691116" y="10633"/>
                </a:lnTo>
                <a:close/>
              </a:path>
            </a:pathLst>
          </a:custGeom>
          <a:solidFill>
            <a:schemeClr val="accent2">
              <a:lumMod val="60000"/>
              <a:lumOff val="40000"/>
              <a:alpha val="21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243026" y="4317670"/>
            <a:ext cx="63991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3835473" y="4317670"/>
            <a:ext cx="65434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6546776" y="4323695"/>
            <a:ext cx="65434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60915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BLM Mission</a:t>
            </a:r>
            <a:endParaRPr lang="en-US" dirty="0"/>
          </a:p>
        </p:txBody>
      </p:sp>
      <p:sp>
        <p:nvSpPr>
          <p:cNvPr id="3" name="Content Placeholder 2"/>
          <p:cNvSpPr>
            <a:spLocks noGrp="1"/>
          </p:cNvSpPr>
          <p:nvPr>
            <p:ph idx="1"/>
          </p:nvPr>
        </p:nvSpPr>
        <p:spPr/>
        <p:txBody>
          <a:bodyPr/>
          <a:lstStyle/>
          <a:p>
            <a:endParaRPr lang="en-US" dirty="0"/>
          </a:p>
        </p:txBody>
      </p:sp>
      <p:pic>
        <p:nvPicPr>
          <p:cNvPr id="7" name="Picture 6" descr="http://www.blm.gov/photos/netpub/server.np?preview=12185&amp;site=BLM&amp;catalog=catalog&amp;width=300&amp;height=300&amp;aspect">
            <a:hlinkClick r:id="rId3" tooltip="Click to view a larger (up to 2000 dpi) version of this file"/>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32829" y="1335314"/>
            <a:ext cx="3632201" cy="1636486"/>
          </a:xfrm>
          <a:prstGeom prst="rect">
            <a:avLst/>
          </a:prstGeom>
          <a:noFill/>
          <a:ln>
            <a:noFill/>
          </a:ln>
        </p:spPr>
      </p:pic>
      <p:pic>
        <p:nvPicPr>
          <p:cNvPr id="8" name="Picture 7" descr="http://www.blm.gov/photos/netpub/server.np?preview=14493&amp;site=BLM&amp;catalog=catalog&amp;width=300&amp;height=300&amp;aspect">
            <a:hlinkClick r:id="rId5" tooltip="Click to view a larger (up to 2000 dpi) version of this file"/>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388280" y="1335314"/>
            <a:ext cx="2991028" cy="2398486"/>
          </a:xfrm>
          <a:prstGeom prst="rect">
            <a:avLst/>
          </a:prstGeom>
          <a:noFill/>
          <a:ln>
            <a:noFill/>
          </a:ln>
        </p:spPr>
      </p:pic>
      <p:pic>
        <p:nvPicPr>
          <p:cNvPr id="9" name="Picture 4" descr="http://www.blm.gov/photos/netpub/server.np?preview=2141&amp;site=BLM&amp;catalog=catalog&amp;width=300&amp;height=300&amp;aspect">
            <a:hlinkClick r:id="rId7" tooltip="Click to view a larger (up to 2000 dpi) version of this file"/>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0" y="3578225"/>
            <a:ext cx="2857500" cy="2691946"/>
          </a:xfrm>
          <a:prstGeom prst="rect">
            <a:avLst/>
          </a:prstGeom>
          <a:noFill/>
          <a:ln>
            <a:noFill/>
          </a:ln>
        </p:spPr>
      </p:pic>
      <p:pic>
        <p:nvPicPr>
          <p:cNvPr id="10"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590800" y="3578225"/>
            <a:ext cx="3124200" cy="2691946"/>
          </a:xfrm>
          <a:prstGeom prst="rect">
            <a:avLst/>
          </a:prstGeom>
          <a:noFill/>
          <a:ln>
            <a:noFill/>
          </a:ln>
        </p:spPr>
      </p:pic>
      <p:pic>
        <p:nvPicPr>
          <p:cNvPr id="11" name="Picture 4" descr="13349"/>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379307" y="4647746"/>
            <a:ext cx="328572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O:\Photos\Kasha Katuwe Tent Rocks\DSC_0180.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379308" y="2819400"/>
            <a:ext cx="3285722" cy="2209800"/>
          </a:xfrm>
          <a:prstGeom prst="rect">
            <a:avLst/>
          </a:prstGeom>
          <a:noFill/>
          <a:ln>
            <a:noFill/>
          </a:ln>
        </p:spPr>
      </p:pic>
      <p:pic>
        <p:nvPicPr>
          <p:cNvPr id="13" name="Picture 10"/>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0" y="1335314"/>
            <a:ext cx="2395537" cy="224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533400" y="2579638"/>
            <a:ext cx="7620000" cy="2554545"/>
          </a:xfrm>
          <a:prstGeom prst="rect">
            <a:avLst/>
          </a:prstGeom>
          <a:solidFill>
            <a:schemeClr val="bg1">
              <a:alpha val="38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pPr>
            <a:r>
              <a:rPr lang="en-US" sz="3200" b="1" dirty="0">
                <a:latin typeface="+mn-lt"/>
              </a:rPr>
              <a:t>It is the mission of the Bureau of Land Management to sustain the health, diversity, and productivity of the public lands for the use and enjoyment of present and future </a:t>
            </a:r>
            <a:r>
              <a:rPr lang="en-US" sz="3200" b="1" dirty="0" smtClean="0">
                <a:latin typeface="+mn-lt"/>
              </a:rPr>
              <a:t>generations.</a:t>
            </a:r>
            <a:endParaRPr lang="en-US" sz="3200" b="1" dirty="0">
              <a:latin typeface="+mn-lt"/>
            </a:endParaRPr>
          </a:p>
        </p:txBody>
      </p:sp>
    </p:spTree>
    <p:extLst>
      <p:ext uri="{BB962C8B-B14F-4D97-AF65-F5344CB8AC3E}">
        <p14:creationId xmlns:p14="http://schemas.microsoft.com/office/powerpoint/2010/main" val="5144195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TMAP Data</a:t>
            </a:r>
            <a:endParaRPr lang="en-US" dirty="0"/>
          </a:p>
        </p:txBody>
      </p:sp>
      <p:sp>
        <p:nvSpPr>
          <p:cNvPr id="4" name="Footer Placeholder 3"/>
          <p:cNvSpPr>
            <a:spLocks noGrp="1"/>
          </p:cNvSpPr>
          <p:nvPr>
            <p:ph type="ftr" sz="quarter" idx="11"/>
          </p:nvPr>
        </p:nvSpPr>
        <p:spPr/>
        <p:txBody>
          <a:bodyPr/>
          <a:lstStyle/>
          <a:p>
            <a:r>
              <a:rPr lang="en-US" dirty="0" smtClean="0"/>
              <a:t>Unit Three – Land Use Decisions</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50</a:t>
            </a:fld>
            <a:endParaRPr lang="en-US" dirty="0"/>
          </a:p>
        </p:txBody>
      </p:sp>
      <p:grpSp>
        <p:nvGrpSpPr>
          <p:cNvPr id="9" name="Group 8"/>
          <p:cNvGrpSpPr/>
          <p:nvPr/>
        </p:nvGrpSpPr>
        <p:grpSpPr>
          <a:xfrm>
            <a:off x="0" y="1220505"/>
            <a:ext cx="8686800" cy="2627060"/>
            <a:chOff x="643271" y="2910379"/>
            <a:chExt cx="5071730" cy="1554957"/>
          </a:xfrm>
        </p:grpSpPr>
        <p:pic>
          <p:nvPicPr>
            <p:cNvPr id="10" name="Picture 9" descr="Microsoft Excel - TMAP_GIS_Tables_11_18_15  [Read-Only]"/>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271" y="3128987"/>
              <a:ext cx="5071730" cy="1336349"/>
            </a:xfrm>
            <a:prstGeom prst="rect">
              <a:avLst/>
            </a:prstGeom>
          </p:spPr>
        </p:pic>
        <p:sp>
          <p:nvSpPr>
            <p:cNvPr id="11" name="TextBox 10"/>
            <p:cNvSpPr txBox="1"/>
            <p:nvPr/>
          </p:nvSpPr>
          <p:spPr>
            <a:xfrm>
              <a:off x="2362660" y="2910379"/>
              <a:ext cx="1632952" cy="218608"/>
            </a:xfrm>
            <a:prstGeom prst="rect">
              <a:avLst/>
            </a:prstGeom>
            <a:noFill/>
          </p:spPr>
          <p:txBody>
            <a:bodyPr wrap="none" rtlCol="0">
              <a:spAutoFit/>
            </a:bodyPr>
            <a:lstStyle/>
            <a:p>
              <a:r>
                <a:rPr lang="en-US" b="1" dirty="0" smtClean="0"/>
                <a:t>Travel Management Areas</a:t>
              </a:r>
              <a:endParaRPr lang="en-US" b="1" dirty="0"/>
            </a:p>
          </p:txBody>
        </p:sp>
      </p:grpSp>
      <p:grpSp>
        <p:nvGrpSpPr>
          <p:cNvPr id="12" name="Group 11"/>
          <p:cNvGrpSpPr/>
          <p:nvPr/>
        </p:nvGrpSpPr>
        <p:grpSpPr>
          <a:xfrm>
            <a:off x="0" y="4126467"/>
            <a:ext cx="8686800" cy="2655332"/>
            <a:chOff x="591879" y="5084405"/>
            <a:chExt cx="3795763" cy="1544995"/>
          </a:xfrm>
        </p:grpSpPr>
        <p:pic>
          <p:nvPicPr>
            <p:cNvPr id="13" name="Picture 12" descr="Microsoft Excel - TMAP_GIS_Tables_11_18_15  [Read-Only]"/>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879" y="5334000"/>
              <a:ext cx="3795763" cy="1295400"/>
            </a:xfrm>
            <a:prstGeom prst="rect">
              <a:avLst/>
            </a:prstGeom>
          </p:spPr>
        </p:pic>
        <p:sp>
          <p:nvSpPr>
            <p:cNvPr id="14" name="TextBox 13"/>
            <p:cNvSpPr txBox="1"/>
            <p:nvPr/>
          </p:nvSpPr>
          <p:spPr>
            <a:xfrm>
              <a:off x="1847636" y="5084405"/>
              <a:ext cx="1284248" cy="214894"/>
            </a:xfrm>
            <a:prstGeom prst="rect">
              <a:avLst/>
            </a:prstGeom>
            <a:noFill/>
          </p:spPr>
          <p:txBody>
            <a:bodyPr wrap="none" rtlCol="0">
              <a:spAutoFit/>
            </a:bodyPr>
            <a:lstStyle/>
            <a:p>
              <a:r>
                <a:rPr lang="en-US" b="1" dirty="0" smtClean="0"/>
                <a:t>Off-Highway Vehicle Areas</a:t>
              </a:r>
              <a:endParaRPr lang="en-US" dirty="0"/>
            </a:p>
          </p:txBody>
        </p:sp>
      </p:grpSp>
    </p:spTree>
    <p:extLst>
      <p:ext uri="{BB962C8B-B14F-4D97-AF65-F5344CB8AC3E}">
        <p14:creationId xmlns:p14="http://schemas.microsoft.com/office/powerpoint/2010/main" val="182187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2050" name="Picture 2" descr="http://www.motorcycleforums.net/forum/attachments/off-topic/18658d1240931721-funny-road-signs-roadsign.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715671" y="1371600"/>
            <a:ext cx="4618329" cy="4525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462005">
            <a:off x="5108954" y="1775145"/>
            <a:ext cx="2857500"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1834267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“Details”</a:t>
            </a:r>
          </a:p>
          <a:p>
            <a:r>
              <a:rPr lang="en-US" b="1" dirty="0" smtClean="0">
                <a:solidFill>
                  <a:schemeClr val="tx1"/>
                </a:solidFill>
              </a:rPr>
              <a:t>TTM Implementation Decisions</a:t>
            </a:r>
          </a:p>
          <a:p>
            <a:endParaRPr lang="en-US" dirty="0"/>
          </a:p>
        </p:txBody>
      </p:sp>
      <p:pic>
        <p:nvPicPr>
          <p:cNvPr id="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r="29825" b="18557"/>
          <a:stretch/>
        </p:blipFill>
        <p:spPr bwMode="auto">
          <a:xfrm flipH="1">
            <a:off x="0" y="762000"/>
            <a:ext cx="60960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r="17873" b="18557"/>
          <a:stretch/>
        </p:blipFill>
        <p:spPr bwMode="auto">
          <a:xfrm>
            <a:off x="1219200" y="758588"/>
            <a:ext cx="74676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7585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19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BCtalk5DECsh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86868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sz="3600" dirty="0" smtClean="0"/>
              <a:t>From Linear Travel Features to </a:t>
            </a:r>
            <a:br>
              <a:rPr lang="en-US" sz="3600" dirty="0" smtClean="0"/>
            </a:br>
            <a:r>
              <a:rPr lang="en-US" sz="3600" dirty="0" smtClean="0"/>
              <a:t>Travel Network/Transportation Systems</a:t>
            </a:r>
            <a:endParaRPr lang="en-US" sz="3600" dirty="0"/>
          </a:p>
        </p:txBody>
      </p:sp>
      <p:pic>
        <p:nvPicPr>
          <p:cNvPr id="9" name="Picture 15" descr="BCtalk5DECall.jpg"/>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0" y="1295400"/>
            <a:ext cx="86868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5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638300" y="-876298"/>
            <a:ext cx="5410200"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799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Transportation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Road </a:t>
            </a:r>
          </a:p>
          <a:p>
            <a:pPr marL="336550" lvl="1" indent="0">
              <a:buNone/>
            </a:pPr>
            <a:r>
              <a:rPr lang="en-US" sz="2000" dirty="0"/>
              <a:t>A linear route declared a road by the owner, managed for use by low-clearance vehicles having four or more wheels, and maintained for regular and continuous use</a:t>
            </a:r>
            <a:r>
              <a:rPr lang="en-US" sz="2000" dirty="0" smtClean="0"/>
              <a:t>.</a:t>
            </a:r>
          </a:p>
          <a:p>
            <a:pPr marL="742950" lvl="3" indent="-285750" algn="r"/>
            <a:r>
              <a:rPr lang="en-US" sz="1400" b="1" dirty="0" smtClean="0"/>
              <a:t>BLM </a:t>
            </a:r>
            <a:r>
              <a:rPr lang="en-US" sz="1400" b="1" dirty="0"/>
              <a:t>Handbook H-8342-1 (Section </a:t>
            </a:r>
            <a:r>
              <a:rPr lang="en-US" sz="1400" b="1" dirty="0" smtClean="0"/>
              <a:t>V.C </a:t>
            </a:r>
            <a:r>
              <a:rPr lang="en-US" sz="1400" b="1" dirty="0"/>
              <a:t>– page </a:t>
            </a:r>
            <a:r>
              <a:rPr lang="en-US" sz="1400" b="1" dirty="0" smtClean="0"/>
              <a:t>20)</a:t>
            </a:r>
            <a:endParaRPr lang="en-US" dirty="0" smtClean="0"/>
          </a:p>
          <a:p>
            <a:pPr marL="0" indent="0">
              <a:buNone/>
            </a:pPr>
            <a:endParaRPr lang="en-US" sz="2800" b="1" dirty="0" smtClean="0"/>
          </a:p>
        </p:txBody>
      </p:sp>
      <p:pic>
        <p:nvPicPr>
          <p:cNvPr id="8" name="Picture 6" descr="http://recovery.doi.gov/press/wp-content/uploads/2009/06/blm_id_baja.jpg">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95600"/>
            <a:ext cx="8686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931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Linear Transportation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Primitive Road</a:t>
            </a:r>
          </a:p>
          <a:p>
            <a:pPr marL="341313" indent="0">
              <a:buNone/>
            </a:pPr>
            <a:r>
              <a:rPr lang="en-US" sz="2000" dirty="0" smtClean="0"/>
              <a:t>A linear </a:t>
            </a:r>
            <a:r>
              <a:rPr lang="en-US" sz="2000" dirty="0"/>
              <a:t>route managed for use by four-wheel drive or high-clearance vehicles.  These routes do not normally meet any BLM road design standards</a:t>
            </a:r>
            <a:r>
              <a:rPr lang="en-US" sz="2000" dirty="0" smtClean="0"/>
              <a:t>.</a:t>
            </a:r>
          </a:p>
          <a:p>
            <a:pPr marL="742950" lvl="3" indent="-285750" algn="r"/>
            <a:r>
              <a:rPr lang="en-US" sz="1400" b="1" dirty="0"/>
              <a:t>BLM Handbook H-8342-1 (Section V.C – page 20</a:t>
            </a:r>
            <a:r>
              <a:rPr lang="en-US" sz="1400" b="1" dirty="0" smtClean="0"/>
              <a:t>)</a:t>
            </a:r>
            <a:endParaRPr lang="en-US" dirty="0" smtClean="0"/>
          </a:p>
          <a:p>
            <a:pPr marL="0" indent="0">
              <a:buNone/>
            </a:pPr>
            <a:endParaRPr lang="en-US" sz="2800" b="1" dirty="0" smtClean="0"/>
          </a:p>
        </p:txBody>
      </p:sp>
      <p:pic>
        <p:nvPicPr>
          <p:cNvPr id="7" name="Picture 14" descr="http://wilderness.org/sites/default/files/styles/blog_full/public/closed-road-and-OHV-damage-through-wildflowers-below-the-kingston-range-BLM-lands-Ca-John-Dittli.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30574" y="2955878"/>
            <a:ext cx="8717374" cy="329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850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Transportation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Trail</a:t>
            </a:r>
          </a:p>
          <a:p>
            <a:pPr marL="341313" indent="0">
              <a:buNone/>
            </a:pPr>
            <a:r>
              <a:rPr lang="en-US" sz="2000" dirty="0" smtClean="0"/>
              <a:t>A linear </a:t>
            </a:r>
            <a:r>
              <a:rPr lang="en-US" sz="2000" dirty="0"/>
              <a:t>route managed for human-powered, stock, or off-highway vehicle forms of transportation or for historical or heritage values.  Trails are not generally managed for use by four-wheel drive or high-clearance vehicles</a:t>
            </a:r>
            <a:r>
              <a:rPr lang="en-US" sz="2000" dirty="0" smtClean="0"/>
              <a:t>.</a:t>
            </a:r>
          </a:p>
          <a:p>
            <a:pPr marL="742950" lvl="3" indent="-285750" algn="r"/>
            <a:r>
              <a:rPr lang="en-US" sz="1400" b="1" dirty="0"/>
              <a:t>BLM Handbook H-8342-1 (Section V.C – page 21)</a:t>
            </a:r>
          </a:p>
          <a:p>
            <a:endParaRPr lang="en-US" sz="2800" b="1" dirty="0" smtClean="0"/>
          </a:p>
        </p:txBody>
      </p:sp>
      <p:pic>
        <p:nvPicPr>
          <p:cNvPr id="7" name="Picture 15" descr="http://www.americantrails.org/photos/NRTphotos/FisherTowers7-BLM-U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885364"/>
            <a:ext cx="8686800" cy="34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40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Temporary Route</a:t>
            </a:r>
          </a:p>
          <a:p>
            <a:pPr marL="336550" lvl="1" indent="0">
              <a:buNone/>
            </a:pPr>
            <a:r>
              <a:rPr lang="en-US" sz="2000" dirty="0"/>
              <a:t>Short-term roads, primitive roads or trails authorized or acquired for the development, construction or staging of a project or event that has a finite lifespan</a:t>
            </a:r>
            <a:r>
              <a:rPr lang="en-US" sz="2000" dirty="0" smtClean="0"/>
              <a:t>.</a:t>
            </a:r>
          </a:p>
          <a:p>
            <a:pPr marL="742950" lvl="3" indent="-285750" algn="r"/>
            <a:r>
              <a:rPr lang="en-US" sz="1400" b="1" dirty="0"/>
              <a:t>BLM Handbook H-8342-1 (Section V.C – page </a:t>
            </a:r>
            <a:r>
              <a:rPr lang="en-US" sz="1400" b="1" dirty="0" smtClean="0"/>
              <a:t>21 - 22)</a:t>
            </a:r>
            <a:endParaRPr lang="en-US" sz="2000" dirty="0"/>
          </a:p>
        </p:txBody>
      </p:sp>
      <p:pic>
        <p:nvPicPr>
          <p:cNvPr id="7" name="Picture 12" descr="http://jukebox.uaf.edu/haul_road/assets/photos/blm_photos/BLM_51.jpg">
            <a:hlinkClick r:id="" action="ppaction://noaction"/>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825087"/>
            <a:ext cx="8686800" cy="349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490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Primitive Route</a:t>
            </a:r>
          </a:p>
          <a:p>
            <a:pPr marL="336550" lvl="1" indent="0">
              <a:buNone/>
            </a:pPr>
            <a:r>
              <a:rPr lang="en-US" sz="2000" dirty="0"/>
              <a:t>Any motorized/mechanized linear transportation feature located within Wilderness Study </a:t>
            </a:r>
            <a:r>
              <a:rPr lang="en-US" sz="2000" dirty="0" smtClean="0"/>
              <a:t>Area (WSA) – remains unclassified until Congressional action occurs on WSA.</a:t>
            </a:r>
          </a:p>
          <a:p>
            <a:pPr marL="742950" lvl="3" indent="-285750" algn="r"/>
            <a:r>
              <a:rPr lang="en-US" sz="1400" b="1" dirty="0"/>
              <a:t>BLM Handbook H-8342-1 (Section V.C – page </a:t>
            </a:r>
            <a:r>
              <a:rPr lang="en-US" sz="1400" b="1" dirty="0" smtClean="0"/>
              <a:t>22)</a:t>
            </a:r>
            <a:endParaRPr lang="en-US" sz="2000" dirty="0"/>
          </a:p>
        </p:txBody>
      </p:sp>
      <p:pic>
        <p:nvPicPr>
          <p:cNvPr id="7" name="Picture 2" descr="http://aspenjournalism.org/wp-content/uploads/2011/10/BLM-roa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910938"/>
            <a:ext cx="8704237" cy="344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80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153400" cy="944562"/>
          </a:xfrm>
        </p:spPr>
        <p:txBody>
          <a:bodyPr>
            <a:normAutofit/>
          </a:bodyPr>
          <a:lstStyle/>
          <a:p>
            <a:r>
              <a:rPr lang="en-US" dirty="0"/>
              <a:t>Why </a:t>
            </a:r>
            <a:r>
              <a:rPr lang="en-US" dirty="0" smtClean="0"/>
              <a:t>Manage Routes?</a:t>
            </a:r>
            <a:endParaRPr lang="en-US" dirty="0"/>
          </a:p>
        </p:txBody>
      </p:sp>
      <p:sp>
        <p:nvSpPr>
          <p:cNvPr id="4" name="Content Placeholder 3"/>
          <p:cNvSpPr>
            <a:spLocks noGrp="1"/>
          </p:cNvSpPr>
          <p:nvPr>
            <p:ph sz="half" idx="2"/>
          </p:nvPr>
        </p:nvSpPr>
        <p:spPr>
          <a:xfrm>
            <a:off x="457200" y="4038600"/>
            <a:ext cx="8153400" cy="1905000"/>
          </a:xfrm>
        </p:spPr>
        <p:txBody>
          <a:bodyPr>
            <a:noAutofit/>
          </a:bodyPr>
          <a:lstStyle/>
          <a:p>
            <a:pPr marL="457200" indent="-457200">
              <a:buAutoNum type="arabicPeriod"/>
            </a:pPr>
            <a:r>
              <a:rPr lang="en-US" sz="3200" dirty="0" smtClean="0"/>
              <a:t>Provision of Access and Experience</a:t>
            </a:r>
          </a:p>
          <a:p>
            <a:pPr marL="457200" indent="-457200">
              <a:buAutoNum type="arabicPeriod"/>
            </a:pPr>
            <a:r>
              <a:rPr lang="en-US" sz="3200" dirty="0" smtClean="0"/>
              <a:t>Maintain Connectivity</a:t>
            </a:r>
          </a:p>
          <a:p>
            <a:pPr marL="457200" indent="-457200">
              <a:buAutoNum type="arabicPeriod"/>
            </a:pPr>
            <a:r>
              <a:rPr lang="en-US" sz="3200" dirty="0" smtClean="0"/>
              <a:t>Increase Efficiency</a:t>
            </a:r>
          </a:p>
          <a:p>
            <a:pPr marL="457200" indent="-457200">
              <a:buAutoNum type="arabicPeriod"/>
            </a:pPr>
            <a:r>
              <a:rPr lang="en-US" sz="3200" dirty="0" smtClean="0"/>
              <a:t>Reduce Impacts</a:t>
            </a:r>
          </a:p>
        </p:txBody>
      </p:sp>
      <p:pic>
        <p:nvPicPr>
          <p:cNvPr id="9" name="Picture 2" descr="\\ilmcabk3ds1\bk\Users\pdewitt\Desktop\Chimney ByWay.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8686800"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Transportation Linear Disturbance</a:t>
            </a:r>
          </a:p>
          <a:p>
            <a:pPr marL="336550" lvl="1" indent="0">
              <a:buNone/>
            </a:pPr>
            <a:r>
              <a:rPr lang="en-US" sz="2000" dirty="0" smtClean="0"/>
              <a:t>Routes (unauthorized) that are not part of the designated transportation network and usually identified for decommissioning and restoration.</a:t>
            </a:r>
            <a:endParaRPr lang="en-US" sz="2000" dirty="0"/>
          </a:p>
          <a:p>
            <a:pPr marL="742950" lvl="3" indent="-285750" algn="r"/>
            <a:r>
              <a:rPr lang="en-US" sz="1400" b="1" dirty="0"/>
              <a:t>BLM Handbook H-8342-1 (Section V.C – page 22</a:t>
            </a:r>
            <a:r>
              <a:rPr lang="en-US" sz="1400" b="1" dirty="0" smtClean="0"/>
              <a:t>)</a:t>
            </a:r>
            <a:endParaRPr lang="en-US" dirty="0"/>
          </a:p>
        </p:txBody>
      </p:sp>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73739"/>
            <a:ext cx="8686800" cy="367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8305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Evaluation Criteria</a:t>
            </a:r>
            <a:endParaRPr lang="en-US" dirty="0"/>
          </a:p>
        </p:txBody>
      </p:sp>
      <p:pic>
        <p:nvPicPr>
          <p:cNvPr id="1026" name="Picture 2" descr="http://www.basinandrangewatch.org/images/AV2-sign-reveg.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1219200"/>
            <a:ext cx="8686800" cy="459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9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Route Evaluation Process</a:t>
            </a:r>
            <a:endParaRPr lang="en-US" dirty="0"/>
          </a:p>
        </p:txBody>
      </p:sp>
      <p:sp>
        <p:nvSpPr>
          <p:cNvPr id="3" name="Content Placeholder 2"/>
          <p:cNvSpPr>
            <a:spLocks noGrp="1"/>
          </p:cNvSpPr>
          <p:nvPr>
            <p:ph idx="1"/>
          </p:nvPr>
        </p:nvSpPr>
        <p:spPr>
          <a:xfrm>
            <a:off x="381000" y="1219200"/>
            <a:ext cx="8153400" cy="4906963"/>
          </a:xfrm>
        </p:spPr>
        <p:txBody>
          <a:bodyPr>
            <a:normAutofit/>
          </a:bodyPr>
          <a:lstStyle/>
          <a:p>
            <a:pPr marL="0" indent="0">
              <a:buNone/>
            </a:pPr>
            <a:r>
              <a:rPr lang="en-US" dirty="0" smtClean="0"/>
              <a:t>Develop route evaluation criteria to…</a:t>
            </a:r>
            <a:endParaRPr lang="en-US" dirty="0"/>
          </a:p>
          <a:p>
            <a:pPr lvl="1"/>
            <a:r>
              <a:rPr lang="en-US" dirty="0"/>
              <a:t>Identify </a:t>
            </a:r>
            <a:r>
              <a:rPr lang="en-US" b="1" u="sng" dirty="0" smtClean="0"/>
              <a:t>interfacing</a:t>
            </a:r>
            <a:r>
              <a:rPr lang="en-US" dirty="0" smtClean="0"/>
              <a:t> </a:t>
            </a:r>
            <a:r>
              <a:rPr lang="en-US" dirty="0"/>
              <a:t>resource values</a:t>
            </a:r>
          </a:p>
          <a:p>
            <a:pPr lvl="1"/>
            <a:r>
              <a:rPr lang="en-US" dirty="0"/>
              <a:t>Evaluate route</a:t>
            </a:r>
          </a:p>
          <a:p>
            <a:pPr lvl="2"/>
            <a:r>
              <a:rPr lang="en-US" dirty="0" smtClean="0"/>
              <a:t>Develop designation and decision </a:t>
            </a:r>
            <a:r>
              <a:rPr lang="en-US" dirty="0"/>
              <a:t>alternatives</a:t>
            </a:r>
          </a:p>
          <a:p>
            <a:pPr lvl="2"/>
            <a:r>
              <a:rPr lang="en-US" dirty="0" smtClean="0"/>
              <a:t>Develop </a:t>
            </a:r>
            <a:r>
              <a:rPr lang="en-US" dirty="0"/>
              <a:t>minimization options</a:t>
            </a:r>
          </a:p>
          <a:p>
            <a:pPr lvl="1"/>
            <a:r>
              <a:rPr lang="en-US" dirty="0" smtClean="0"/>
              <a:t>Identify </a:t>
            </a:r>
            <a:r>
              <a:rPr lang="en-US" dirty="0"/>
              <a:t>the r</a:t>
            </a:r>
            <a:r>
              <a:rPr lang="en-US" dirty="0" smtClean="0"/>
              <a:t>oute </a:t>
            </a:r>
            <a:r>
              <a:rPr lang="en-US" dirty="0"/>
              <a:t>o</a:t>
            </a:r>
            <a:r>
              <a:rPr lang="en-US" dirty="0" smtClean="0"/>
              <a:t>bjectives</a:t>
            </a:r>
          </a:p>
          <a:p>
            <a:pPr lvl="1"/>
            <a:r>
              <a:rPr lang="en-US" b="1" dirty="0" smtClean="0"/>
              <a:t>Document designation process!</a:t>
            </a:r>
          </a:p>
          <a:p>
            <a:endParaRPr lang="en-US" dirty="0"/>
          </a:p>
          <a:p>
            <a:pPr marL="0" indent="0" algn="ctr">
              <a:buNone/>
            </a:pPr>
            <a:r>
              <a:rPr lang="en-US" b="1" dirty="0" smtClean="0"/>
              <a:t>Rinse and Repeat… for each route!</a:t>
            </a:r>
            <a:endParaRPr lang="en-US" b="1" dirty="0"/>
          </a:p>
        </p:txBody>
      </p:sp>
    </p:spTree>
    <p:extLst>
      <p:ext uri="{BB962C8B-B14F-4D97-AF65-F5344CB8AC3E}">
        <p14:creationId xmlns:p14="http://schemas.microsoft.com/office/powerpoint/2010/main" val="11636224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OHV Area Designation Decisions</a:t>
            </a:r>
            <a:endParaRPr lang="en-US" dirty="0"/>
          </a:p>
        </p:txBody>
      </p:sp>
      <p:sp>
        <p:nvSpPr>
          <p:cNvPr id="3" name="Content Placeholder 2"/>
          <p:cNvSpPr>
            <a:spLocks noGrp="1"/>
          </p:cNvSpPr>
          <p:nvPr>
            <p:ph idx="1"/>
          </p:nvPr>
        </p:nvSpPr>
        <p:spPr>
          <a:xfrm>
            <a:off x="381000" y="1066800"/>
            <a:ext cx="8153400" cy="5410200"/>
          </a:xfrm>
        </p:spPr>
        <p:txBody>
          <a:bodyPr>
            <a:normAutofit fontScale="40000" lnSpcReduction="20000"/>
          </a:bodyPr>
          <a:lstStyle/>
          <a:p>
            <a:pPr marL="0" indent="0">
              <a:buNone/>
            </a:pPr>
            <a:r>
              <a:rPr lang="en-US" sz="4400" b="1" dirty="0" smtClean="0"/>
              <a:t>Decisions must comply with 43 CFR 8342 – Designation of Areas and </a:t>
            </a:r>
            <a:r>
              <a:rPr lang="en-US" sz="4400" b="1" u="sng" dirty="0" smtClean="0"/>
              <a:t>Trails</a:t>
            </a:r>
          </a:p>
          <a:p>
            <a:pPr marL="0" indent="0" fontAlgn="base">
              <a:buNone/>
            </a:pPr>
            <a:r>
              <a:rPr lang="en-US" sz="4500" dirty="0" smtClean="0"/>
              <a:t>All </a:t>
            </a:r>
            <a:r>
              <a:rPr lang="en-US" sz="4500" dirty="0"/>
              <a:t>designations shall be based on the protection of the resources of the public lands, the promotion of the safety of all the users of the public lands, and the minimization of conflicts among various uses of the public lands; and in accordance with the following criteria:</a:t>
            </a:r>
          </a:p>
          <a:p>
            <a:pPr marL="400050" lvl="1" indent="0" fontAlgn="base">
              <a:lnSpc>
                <a:spcPct val="120000"/>
              </a:lnSpc>
              <a:buNone/>
            </a:pPr>
            <a:r>
              <a:rPr lang="en-US" sz="4300" b="1" dirty="0" smtClean="0"/>
              <a:t>(</a:t>
            </a:r>
            <a:r>
              <a:rPr lang="en-US" sz="4300" b="1" dirty="0"/>
              <a:t>a)</a:t>
            </a:r>
            <a:r>
              <a:rPr lang="en-US" sz="4300" dirty="0"/>
              <a:t> Areas and </a:t>
            </a:r>
            <a:r>
              <a:rPr lang="en-US" sz="4300" u="sng" dirty="0"/>
              <a:t>trails</a:t>
            </a:r>
            <a:r>
              <a:rPr lang="en-US" sz="4300" dirty="0"/>
              <a:t> shall be located to minimize damage to soil, watershed, vegetation, air, </a:t>
            </a:r>
            <a:r>
              <a:rPr lang="en-US" sz="4300" dirty="0" smtClean="0"/>
              <a:t>or </a:t>
            </a:r>
            <a:r>
              <a:rPr lang="en-US" sz="4300" dirty="0"/>
              <a:t>other </a:t>
            </a:r>
            <a:r>
              <a:rPr lang="en-US" sz="4300" dirty="0" smtClean="0"/>
              <a:t>resources </a:t>
            </a:r>
            <a:r>
              <a:rPr lang="en-US" sz="4300" dirty="0"/>
              <a:t>of the public lands, and to prevent impairment of wilderness </a:t>
            </a:r>
            <a:r>
              <a:rPr lang="en-US" sz="4300" dirty="0" smtClean="0"/>
              <a:t>suitability.</a:t>
            </a:r>
            <a:endParaRPr lang="en-US" sz="4300" dirty="0"/>
          </a:p>
          <a:p>
            <a:pPr marL="400050" lvl="1" indent="0" fontAlgn="base">
              <a:lnSpc>
                <a:spcPct val="120000"/>
              </a:lnSpc>
              <a:buNone/>
            </a:pPr>
            <a:r>
              <a:rPr lang="en-US" sz="4300" b="1" dirty="0"/>
              <a:t>(b)</a:t>
            </a:r>
            <a:r>
              <a:rPr lang="en-US" sz="4300" dirty="0"/>
              <a:t> Areas and </a:t>
            </a:r>
            <a:r>
              <a:rPr lang="en-US" sz="4300" u="sng" dirty="0"/>
              <a:t>trails</a:t>
            </a:r>
            <a:r>
              <a:rPr lang="en-US" sz="4300" dirty="0"/>
              <a:t> shall be located to minimize harassment of wildlife or significant disruption of wildlife habitats. Special attention will be given to protect endangered or threatened species and their habitats</a:t>
            </a:r>
            <a:r>
              <a:rPr lang="en-US" sz="4300" dirty="0" smtClean="0"/>
              <a:t>.</a:t>
            </a:r>
            <a:endParaRPr lang="en-US" sz="4300" dirty="0"/>
          </a:p>
          <a:p>
            <a:pPr marL="400050" lvl="1" indent="0" fontAlgn="base">
              <a:lnSpc>
                <a:spcPct val="120000"/>
              </a:lnSpc>
              <a:buNone/>
            </a:pPr>
            <a:r>
              <a:rPr lang="en-US" sz="4300" b="1" dirty="0"/>
              <a:t>(c)</a:t>
            </a:r>
            <a:r>
              <a:rPr lang="en-US" sz="4300" dirty="0"/>
              <a:t> Areas and </a:t>
            </a:r>
            <a:r>
              <a:rPr lang="en-US" sz="4300" u="sng" dirty="0"/>
              <a:t>trails</a:t>
            </a:r>
            <a:r>
              <a:rPr lang="en-US" sz="4300" dirty="0"/>
              <a:t> shall be located to minimize conflicts between off-road vehicle use and other existing or proposed recreational uses of the same or neighboring public lands, and to ensure the compatibility of such uses with existing conditions in populated areas, taking into account noise and other factors</a:t>
            </a:r>
            <a:r>
              <a:rPr lang="en-US" sz="4300" dirty="0" smtClean="0"/>
              <a:t>.</a:t>
            </a:r>
            <a:endParaRPr lang="en-US" sz="4300" dirty="0"/>
          </a:p>
          <a:p>
            <a:pPr marL="400050" lvl="1" indent="0" fontAlgn="base">
              <a:lnSpc>
                <a:spcPct val="120000"/>
              </a:lnSpc>
              <a:buNone/>
            </a:pPr>
            <a:r>
              <a:rPr lang="en-US" sz="4300" b="1" dirty="0"/>
              <a:t>(d)</a:t>
            </a:r>
            <a:r>
              <a:rPr lang="en-US" sz="4300" dirty="0"/>
              <a:t> Areas and </a:t>
            </a:r>
            <a:r>
              <a:rPr lang="en-US" sz="4300" u="sng" dirty="0"/>
              <a:t>trails</a:t>
            </a:r>
            <a:r>
              <a:rPr lang="en-US" sz="4300" dirty="0"/>
              <a:t> shall not be located in officially designated wilderness areas or primitive areas. Areas and </a:t>
            </a:r>
            <a:r>
              <a:rPr lang="en-US" sz="4300" u="sng" dirty="0"/>
              <a:t>trails</a:t>
            </a:r>
            <a:r>
              <a:rPr lang="en-US" sz="4300" dirty="0"/>
              <a:t> shall be located in natural areas only if the authorized officer determines that off-road vehicle use in such locations will not adversely affect their natural, esthetic, scenic, or other values for which such areas are established</a:t>
            </a:r>
            <a:r>
              <a:rPr lang="en-US" sz="4300" dirty="0" smtClean="0"/>
              <a:t>.</a:t>
            </a:r>
            <a:endParaRPr lang="en-US" sz="4300" dirty="0"/>
          </a:p>
        </p:txBody>
      </p:sp>
    </p:spTree>
    <p:extLst>
      <p:ext uri="{BB962C8B-B14F-4D97-AF65-F5344CB8AC3E}">
        <p14:creationId xmlns:p14="http://schemas.microsoft.com/office/powerpoint/2010/main" val="994389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http://t1.gstatic.com/images?q=tbn:ANd9GcTLsRjaizXUL4r_y1JpOPmI0ECx6i7prutXtmBkK9Pn3DeXb5Bq"/>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68208" y="3627744"/>
            <a:ext cx="3199192" cy="2396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does it mean to “Minimize”…</a:t>
            </a:r>
            <a:endParaRPr lang="en-US" dirty="0"/>
          </a:p>
        </p:txBody>
      </p:sp>
      <p:pic>
        <p:nvPicPr>
          <p:cNvPr id="1026" name="Picture 2" descr="http://t0.gstatic.com/images?q=tbn:ANd9GcQkd4Znz09TfT02foUPVIqXeMpZhviEMOhCz7xaAGw_4Qqqp-1jZw"/>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rot="20907872">
            <a:off x="469787" y="1186374"/>
            <a:ext cx="2281253"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t0.gstatic.com/images?q=tbn:ANd9GcQ-gFzr0rKfaDmIVaP2T_2z1isGLB0o7v_Lh2f2CfcbtMyZyPm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957450">
            <a:off x="2380739" y="1436277"/>
            <a:ext cx="3004960" cy="2262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326939">
            <a:off x="4785645" y="3783974"/>
            <a:ext cx="3521242" cy="1749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t1.gstatic.com/images?q=tbn:ANd9GcTglw8xy77SZB_DgW5hM2BuiQ0Jgg538EkrqvM13L0rR7u-Gfvd"/>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21322465">
            <a:off x="5072243" y="1569037"/>
            <a:ext cx="3186824" cy="2120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t1.gstatic.com/images?q=tbn:ANd9GcTx_SkGQt7Acv2gT7yBC_bJIuvzkznGTXlTs-6a41jwxMy0dEeJ"/>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76210">
            <a:off x="535173" y="4154530"/>
            <a:ext cx="2973015" cy="2093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2"/>
          <p:cNvSpPr txBox="1">
            <a:spLocks noChangeArrowheads="1"/>
          </p:cNvSpPr>
          <p:nvPr/>
        </p:nvSpPr>
        <p:spPr bwMode="auto">
          <a:xfrm>
            <a:off x="228600" y="2579638"/>
            <a:ext cx="8229600" cy="1200329"/>
          </a:xfrm>
          <a:prstGeom prst="rect">
            <a:avLst/>
          </a:prstGeom>
          <a:solidFill>
            <a:schemeClr val="bg1">
              <a:alpha val="38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pPr>
            <a:r>
              <a:rPr lang="en-US" sz="2400" b="1" dirty="0" smtClean="0"/>
              <a:t>Minimizing </a:t>
            </a:r>
            <a:r>
              <a:rPr lang="en-US" sz="2400" b="1" dirty="0"/>
              <a:t>impacts by limiting the degree or magnitude of the action and its implementation</a:t>
            </a:r>
            <a:r>
              <a:rPr lang="en-US" sz="2000" b="1" dirty="0" smtClean="0"/>
              <a:t>.</a:t>
            </a:r>
          </a:p>
          <a:p>
            <a:pPr algn="ctr">
              <a:spcBef>
                <a:spcPct val="20000"/>
              </a:spcBef>
            </a:pPr>
            <a:r>
              <a:rPr lang="en-US" sz="2000" b="1" dirty="0">
                <a:latin typeface="+mn-lt"/>
              </a:rPr>
              <a:t>	</a:t>
            </a:r>
            <a:r>
              <a:rPr lang="en-US" sz="2000" b="1" dirty="0" smtClean="0">
                <a:latin typeface="+mn-lt"/>
              </a:rPr>
              <a:t>- CEQ 1508 Section 1508.20</a:t>
            </a:r>
            <a:endParaRPr lang="en-US" sz="3200" b="1" dirty="0">
              <a:latin typeface="+mn-lt"/>
            </a:endParaRPr>
          </a:p>
        </p:txBody>
      </p:sp>
    </p:spTree>
    <p:extLst>
      <p:ext uri="{BB962C8B-B14F-4D97-AF65-F5344CB8AC3E}">
        <p14:creationId xmlns:p14="http://schemas.microsoft.com/office/powerpoint/2010/main" val="17232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Evaluation Criteria</a:t>
            </a:r>
            <a:endParaRPr lang="en-US" dirty="0"/>
          </a:p>
        </p:txBody>
      </p:sp>
      <p:sp>
        <p:nvSpPr>
          <p:cNvPr id="3" name="Content Placeholder 2"/>
          <p:cNvSpPr>
            <a:spLocks noGrp="1"/>
          </p:cNvSpPr>
          <p:nvPr>
            <p:ph idx="1"/>
          </p:nvPr>
        </p:nvSpPr>
        <p:spPr>
          <a:xfrm>
            <a:off x="381000" y="1219200"/>
            <a:ext cx="8153400" cy="4906963"/>
          </a:xfrm>
        </p:spPr>
        <p:txBody>
          <a:bodyPr/>
          <a:lstStyle/>
          <a:p>
            <a:r>
              <a:rPr lang="en-US" dirty="0" smtClean="0"/>
              <a:t>43 CFR 8342 Designation Criteria are the minimum items which must be addressed</a:t>
            </a:r>
            <a:endParaRPr lang="en-US" dirty="0"/>
          </a:p>
          <a:p>
            <a:r>
              <a:rPr lang="en-US" dirty="0" smtClean="0"/>
              <a:t>Other evaluation criteria can evolve from;</a:t>
            </a:r>
          </a:p>
          <a:p>
            <a:pPr lvl="1"/>
            <a:r>
              <a:rPr lang="en-US" dirty="0" smtClean="0"/>
              <a:t>Land Use Plan</a:t>
            </a:r>
          </a:p>
          <a:p>
            <a:pPr lvl="1"/>
            <a:r>
              <a:rPr lang="en-US" dirty="0" smtClean="0"/>
              <a:t>Issue Development</a:t>
            </a:r>
          </a:p>
          <a:p>
            <a:pPr lvl="1"/>
            <a:r>
              <a:rPr lang="en-US" dirty="0" smtClean="0"/>
              <a:t>Scoping</a:t>
            </a:r>
          </a:p>
        </p:txBody>
      </p:sp>
      <p:pic>
        <p:nvPicPr>
          <p:cNvPr id="7" name="Picture 8" descr="http://t2.gstatic.com/images?q=tbn:ANd9GcRpJHW0v7vjfW4p13UKWMkDibnnfbnNehWNwtUSOBeTdZlT9JULcQ"/>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21021026">
            <a:off x="4591389" y="3542779"/>
            <a:ext cx="1524000" cy="1971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0" descr="http://t1.gstatic.com/images?q=tbn:ANd9GcQXNDBOIcEFn_OOwdhku8HzqGNXkdnhl1BXCERuUaxVgLEvWmY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699643">
            <a:off x="5983692" y="3421594"/>
            <a:ext cx="1590784" cy="2067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2" descr="http://t3.gstatic.com/images?q=tbn:ANd9GcTvDNs3iUOQibauCFswwndFGBgqdU2cm-Qc7yRzGhjNLXXem_t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0539327">
            <a:off x="3239441" y="4145769"/>
            <a:ext cx="1547744" cy="200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4" descr="http://t2.gstatic.com/images?q=tbn:ANd9GcRSxupETs3nTC6VrXo4ILGmNLaPb9gYAQ90iD0Rt0Onrto1h-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109193">
            <a:off x="6574946" y="4325540"/>
            <a:ext cx="1524000" cy="1971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488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RMP to Evaluation Criteria</a:t>
            </a:r>
            <a:endParaRPr lang="en-US" dirty="0"/>
          </a:p>
        </p:txBody>
      </p:sp>
      <p:sp>
        <p:nvSpPr>
          <p:cNvPr id="3" name="Content Placeholder 2"/>
          <p:cNvSpPr>
            <a:spLocks noGrp="1"/>
          </p:cNvSpPr>
          <p:nvPr>
            <p:ph idx="1"/>
          </p:nvPr>
        </p:nvSpPr>
        <p:spPr>
          <a:xfrm>
            <a:off x="381000" y="1219200"/>
            <a:ext cx="8153400" cy="4906963"/>
          </a:xfrm>
        </p:spPr>
        <p:txBody>
          <a:bodyPr>
            <a:normAutofit lnSpcReduction="10000"/>
          </a:bodyPr>
          <a:lstStyle/>
          <a:p>
            <a:pPr marL="0" indent="0">
              <a:buNone/>
            </a:pPr>
            <a:r>
              <a:rPr lang="en-US" dirty="0" smtClean="0"/>
              <a:t>RMP Management Action:</a:t>
            </a:r>
          </a:p>
          <a:p>
            <a:r>
              <a:rPr lang="en-US" sz="2400" dirty="0" smtClean="0"/>
              <a:t>Implement physical and administrative protection measures to stop, limit, or repair damage and vandalism to significant cultural sites.</a:t>
            </a:r>
          </a:p>
          <a:p>
            <a:pPr marL="0" indent="0">
              <a:buNone/>
            </a:pPr>
            <a:r>
              <a:rPr lang="en-US" dirty="0" smtClean="0"/>
              <a:t>Related Designation Criteria:</a:t>
            </a:r>
          </a:p>
          <a:p>
            <a:r>
              <a:rPr lang="en-US" sz="2400" dirty="0" smtClean="0"/>
              <a:t>43 CFR 8342.1(a) – minimize damage to “other resources”</a:t>
            </a:r>
          </a:p>
          <a:p>
            <a:pPr marL="0" indent="0">
              <a:buNone/>
            </a:pPr>
            <a:r>
              <a:rPr lang="en-US" dirty="0" smtClean="0"/>
              <a:t>Evaluation Criteria:</a:t>
            </a:r>
          </a:p>
          <a:p>
            <a:r>
              <a:rPr lang="en-US" sz="2400" dirty="0" smtClean="0"/>
              <a:t>Proximity of routes to significant cultural sites.</a:t>
            </a:r>
          </a:p>
          <a:p>
            <a:pPr marL="0" indent="0">
              <a:buNone/>
            </a:pPr>
            <a:r>
              <a:rPr lang="en-US" dirty="0" smtClean="0"/>
              <a:t>Potential Decisions:</a:t>
            </a:r>
            <a:endParaRPr lang="en-US" sz="2400" dirty="0" smtClean="0"/>
          </a:p>
          <a:p>
            <a:r>
              <a:rPr lang="en-US" sz="2400" dirty="0" smtClean="0"/>
              <a:t>Surface (Cap) site, re-align route, eliminate access, fence resource, etc.</a:t>
            </a:r>
            <a:endParaRPr lang="en-US" dirty="0" smtClean="0"/>
          </a:p>
        </p:txBody>
      </p:sp>
      <p:sp>
        <p:nvSpPr>
          <p:cNvPr id="4" name="Footer Placeholder 3"/>
          <p:cNvSpPr>
            <a:spLocks noGrp="1"/>
          </p:cNvSpPr>
          <p:nvPr>
            <p:ph type="ftr" sz="quarter" idx="11"/>
          </p:nvPr>
        </p:nvSpPr>
        <p:spPr/>
        <p:txBody>
          <a:bodyPr/>
          <a:lstStyle/>
          <a:p>
            <a:r>
              <a:rPr lang="en-US" dirty="0" smtClean="0"/>
              <a:t>Unit Six – Transportation System Development</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66</a:t>
            </a:fld>
            <a:endParaRPr lang="en-US" dirty="0"/>
          </a:p>
        </p:txBody>
      </p:sp>
    </p:spTree>
    <p:extLst>
      <p:ext uri="{BB962C8B-B14F-4D97-AF65-F5344CB8AC3E}">
        <p14:creationId xmlns:p14="http://schemas.microsoft.com/office/powerpoint/2010/main" val="185936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RMP to Evaluation Criteria</a:t>
            </a:r>
            <a:endParaRPr lang="en-US" dirty="0"/>
          </a:p>
        </p:txBody>
      </p:sp>
      <p:sp>
        <p:nvSpPr>
          <p:cNvPr id="3" name="Content Placeholder 2"/>
          <p:cNvSpPr>
            <a:spLocks noGrp="1"/>
          </p:cNvSpPr>
          <p:nvPr>
            <p:ph idx="1"/>
          </p:nvPr>
        </p:nvSpPr>
        <p:spPr>
          <a:xfrm>
            <a:off x="381000" y="1219200"/>
            <a:ext cx="8153400" cy="4906963"/>
          </a:xfrm>
        </p:spPr>
        <p:txBody>
          <a:bodyPr>
            <a:normAutofit lnSpcReduction="10000"/>
          </a:bodyPr>
          <a:lstStyle/>
          <a:p>
            <a:pPr marL="0" indent="0">
              <a:buNone/>
            </a:pPr>
            <a:r>
              <a:rPr lang="en-US" dirty="0" smtClean="0"/>
              <a:t>RMP Management Action:</a:t>
            </a:r>
          </a:p>
          <a:p>
            <a:r>
              <a:rPr lang="en-US" sz="2400" dirty="0" smtClean="0"/>
              <a:t>No net loss will occur in the quality or quantity of X species habitat.</a:t>
            </a:r>
          </a:p>
          <a:p>
            <a:pPr marL="0" indent="0">
              <a:buNone/>
            </a:pPr>
            <a:r>
              <a:rPr lang="en-US" dirty="0" smtClean="0"/>
              <a:t>Related Designation Criteria:</a:t>
            </a:r>
          </a:p>
          <a:p>
            <a:r>
              <a:rPr lang="en-US" sz="2400" dirty="0"/>
              <a:t>43 CFR </a:t>
            </a:r>
            <a:r>
              <a:rPr lang="en-US" sz="2400" dirty="0" smtClean="0"/>
              <a:t>8342.1(b) </a:t>
            </a:r>
            <a:r>
              <a:rPr lang="en-US" sz="2400" dirty="0"/>
              <a:t>– Minimize </a:t>
            </a:r>
            <a:r>
              <a:rPr lang="en-US" sz="2400" dirty="0" smtClean="0"/>
              <a:t>significant disruption of wildlife habitats.</a:t>
            </a:r>
          </a:p>
          <a:p>
            <a:pPr marL="0" indent="0">
              <a:buNone/>
            </a:pPr>
            <a:r>
              <a:rPr lang="en-US" dirty="0" smtClean="0"/>
              <a:t>Evaluation Criteria:</a:t>
            </a:r>
          </a:p>
          <a:p>
            <a:r>
              <a:rPr lang="en-US" sz="2400" dirty="0" smtClean="0"/>
              <a:t>Routes within X species habitat (polygon)</a:t>
            </a:r>
            <a:endParaRPr lang="en-US" sz="2400" dirty="0"/>
          </a:p>
          <a:p>
            <a:pPr marL="0" indent="0">
              <a:buNone/>
            </a:pPr>
            <a:r>
              <a:rPr lang="en-US" dirty="0" smtClean="0"/>
              <a:t>Potential Decisions:</a:t>
            </a:r>
          </a:p>
          <a:p>
            <a:r>
              <a:rPr lang="en-US" sz="2400" dirty="0" smtClean="0"/>
              <a:t>Eliminate routes, reduce route width, reduce traffic, prohibit new routes etc.</a:t>
            </a:r>
            <a:endParaRPr lang="en-US" sz="2400" dirty="0"/>
          </a:p>
        </p:txBody>
      </p:sp>
      <p:sp>
        <p:nvSpPr>
          <p:cNvPr id="4" name="Footer Placeholder 3"/>
          <p:cNvSpPr>
            <a:spLocks noGrp="1"/>
          </p:cNvSpPr>
          <p:nvPr>
            <p:ph type="ftr" sz="quarter" idx="11"/>
          </p:nvPr>
        </p:nvSpPr>
        <p:spPr/>
        <p:txBody>
          <a:bodyPr/>
          <a:lstStyle/>
          <a:p>
            <a:r>
              <a:rPr lang="en-US" dirty="0" smtClean="0"/>
              <a:t>Unit Six – Transportation System Development</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67</a:t>
            </a:fld>
            <a:endParaRPr lang="en-US" dirty="0"/>
          </a:p>
        </p:txBody>
      </p:sp>
    </p:spTree>
    <p:extLst>
      <p:ext uri="{BB962C8B-B14F-4D97-AF65-F5344CB8AC3E}">
        <p14:creationId xmlns:p14="http://schemas.microsoft.com/office/powerpoint/2010/main" val="7949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Criteria Informs Decision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63703281"/>
              </p:ext>
            </p:extLst>
          </p:nvPr>
        </p:nvGraphicFramePr>
        <p:xfrm>
          <a:off x="381000" y="884237"/>
          <a:ext cx="8153400" cy="2316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354256791"/>
              </p:ext>
            </p:extLst>
          </p:nvPr>
        </p:nvGraphicFramePr>
        <p:xfrm>
          <a:off x="381000" y="2667000"/>
          <a:ext cx="8153400" cy="2087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381146798"/>
              </p:ext>
            </p:extLst>
          </p:nvPr>
        </p:nvGraphicFramePr>
        <p:xfrm>
          <a:off x="381000" y="4237037"/>
          <a:ext cx="8153400" cy="23161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6167765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Interfacing Resource Values</a:t>
            </a:r>
            <a:endParaRPr lang="en-US" dirty="0"/>
          </a:p>
        </p:txBody>
      </p:sp>
      <p:sp>
        <p:nvSpPr>
          <p:cNvPr id="3" name="Content Placeholder 2"/>
          <p:cNvSpPr>
            <a:spLocks noGrp="1"/>
          </p:cNvSpPr>
          <p:nvPr>
            <p:ph idx="1"/>
          </p:nvPr>
        </p:nvSpPr>
        <p:spPr>
          <a:xfrm>
            <a:off x="381000" y="1066800"/>
            <a:ext cx="8153400" cy="5059363"/>
          </a:xfrm>
        </p:spPr>
        <p:txBody>
          <a:bodyPr/>
          <a:lstStyle/>
          <a:p>
            <a:pPr marL="0" indent="0">
              <a:buNone/>
            </a:pPr>
            <a:r>
              <a:rPr lang="en-US" dirty="0" smtClean="0"/>
              <a:t>Resource values that are on, near, or potentially impacted by a linear feature…</a:t>
            </a:r>
            <a:endParaRPr lang="en-US" dirty="0"/>
          </a:p>
        </p:txBody>
      </p:sp>
      <p:pic>
        <p:nvPicPr>
          <p:cNvPr id="1026" name="Picture 2" descr="http://upload.wikimedia.org/wikipedia/commons/8/85/Feohanagh_river_ford_-_geograph.org.uk_-_22007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343150"/>
            <a:ext cx="8686799" cy="382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72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Authority &amp; Guidance for </a:t>
            </a:r>
            <a:br>
              <a:rPr lang="en-US" dirty="0" smtClean="0"/>
            </a:br>
            <a:r>
              <a:rPr lang="en-US" dirty="0" smtClean="0"/>
              <a:t>Travel Management Planning</a:t>
            </a:r>
            <a:endParaRPr lang="en-US" dirty="0"/>
          </a:p>
        </p:txBody>
      </p:sp>
      <p:sp>
        <p:nvSpPr>
          <p:cNvPr id="3" name="Content Placeholder 2"/>
          <p:cNvSpPr>
            <a:spLocks noGrp="1"/>
          </p:cNvSpPr>
          <p:nvPr>
            <p:ph idx="1"/>
          </p:nvPr>
        </p:nvSpPr>
        <p:spPr>
          <a:xfrm>
            <a:off x="381000" y="1447800"/>
            <a:ext cx="8153400" cy="4678363"/>
          </a:xfrm>
        </p:spPr>
        <p:txBody>
          <a:bodyPr>
            <a:normAutofit fontScale="92500"/>
          </a:bodyPr>
          <a:lstStyle/>
          <a:p>
            <a:r>
              <a:rPr lang="en-US" dirty="0" smtClean="0"/>
              <a:t>Executive </a:t>
            </a:r>
            <a:r>
              <a:rPr lang="en-US" dirty="0"/>
              <a:t>Order No. 11644, February 8, 1972</a:t>
            </a:r>
          </a:p>
          <a:p>
            <a:r>
              <a:rPr lang="en-US" dirty="0"/>
              <a:t>Executive Order No. 11989, May 25, 1977</a:t>
            </a:r>
          </a:p>
          <a:p>
            <a:r>
              <a:rPr lang="en-US" dirty="0"/>
              <a:t>43 Code of Federal Regulations  Part 8342</a:t>
            </a:r>
          </a:p>
          <a:p>
            <a:r>
              <a:rPr lang="en-US" dirty="0"/>
              <a:t>National Management Strategy for Motorized Off-Highway Vehicle Use on Public Lands (BLM 2001)</a:t>
            </a:r>
          </a:p>
          <a:p>
            <a:r>
              <a:rPr lang="en-US" dirty="0" smtClean="0"/>
              <a:t>Travel </a:t>
            </a:r>
            <a:r>
              <a:rPr lang="en-US" dirty="0"/>
              <a:t>and Transportation Management Manual (BLM Manual 1626, </a:t>
            </a:r>
            <a:r>
              <a:rPr lang="en-US" b="1" u="sng" dirty="0" smtClean="0"/>
              <a:t>September 27, 2016</a:t>
            </a:r>
            <a:r>
              <a:rPr lang="en-US" dirty="0" smtClean="0"/>
              <a:t>)</a:t>
            </a:r>
            <a:endParaRPr lang="en-US" dirty="0"/>
          </a:p>
          <a:p>
            <a:r>
              <a:rPr lang="en-US" dirty="0"/>
              <a:t>Travel and Transportation Management Handbook (BLM Handbook H-8342-1, 2012)</a:t>
            </a:r>
          </a:p>
          <a:p>
            <a:endParaRPr lang="en-US" dirty="0"/>
          </a:p>
        </p:txBody>
      </p:sp>
    </p:spTree>
    <p:extLst>
      <p:ext uri="{BB962C8B-B14F-4D97-AF65-F5344CB8AC3E}">
        <p14:creationId xmlns:p14="http://schemas.microsoft.com/office/powerpoint/2010/main" val="19853325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Route Decision that minimize?</a:t>
            </a:r>
            <a:endParaRPr lang="en-US" dirty="0"/>
          </a:p>
        </p:txBody>
      </p:sp>
      <p:sp>
        <p:nvSpPr>
          <p:cNvPr id="3" name="Content Placeholder 2"/>
          <p:cNvSpPr>
            <a:spLocks noGrp="1"/>
          </p:cNvSpPr>
          <p:nvPr>
            <p:ph idx="1"/>
          </p:nvPr>
        </p:nvSpPr>
        <p:spPr>
          <a:xfrm>
            <a:off x="381000" y="1066800"/>
            <a:ext cx="8153400" cy="5059363"/>
          </a:xfrm>
        </p:spPr>
        <p:txBody>
          <a:bodyPr>
            <a:noAutofit/>
          </a:bodyPr>
          <a:lstStyle/>
          <a:p>
            <a:r>
              <a:rPr lang="en-US" sz="2400" b="1" dirty="0" smtClean="0"/>
              <a:t>Type of Route</a:t>
            </a:r>
          </a:p>
          <a:p>
            <a:pPr lvl="1"/>
            <a:r>
              <a:rPr lang="en-US" sz="1800" dirty="0" smtClean="0"/>
              <a:t>Road, Primitive Road, Trail, Temporary Road, </a:t>
            </a:r>
            <a:r>
              <a:rPr lang="en-US" sz="1800" b="1" i="1" dirty="0" smtClean="0"/>
              <a:t>Linear </a:t>
            </a:r>
            <a:r>
              <a:rPr lang="en-US" sz="1800" b="1" i="1" dirty="0"/>
              <a:t>Disturbance</a:t>
            </a:r>
            <a:endParaRPr lang="en-US" sz="1800" b="1" i="1" dirty="0" smtClean="0"/>
          </a:p>
          <a:p>
            <a:r>
              <a:rPr lang="en-US" sz="2400" b="1" dirty="0" smtClean="0"/>
              <a:t>Allowable Mode-of-Travel</a:t>
            </a:r>
          </a:p>
          <a:p>
            <a:pPr lvl="1"/>
            <a:r>
              <a:rPr lang="en-US" sz="1800" dirty="0" smtClean="0"/>
              <a:t>Motorized, Non-Motorized, Non-Mechanized, OHV Closed</a:t>
            </a:r>
          </a:p>
          <a:p>
            <a:r>
              <a:rPr lang="en-US" sz="2400" b="1" dirty="0" smtClean="0"/>
              <a:t>Allowable Users</a:t>
            </a:r>
          </a:p>
          <a:p>
            <a:pPr lvl="1"/>
            <a:r>
              <a:rPr lang="en-US" sz="1800" dirty="0" smtClean="0"/>
              <a:t>Administrative Use Only, Permitted/Authorized Users, Street Legal Vehicles Only etc.</a:t>
            </a:r>
          </a:p>
          <a:p>
            <a:pPr marL="342900" lvl="1" indent="-342900">
              <a:buFont typeface="Arial" pitchFamily="34" charset="0"/>
              <a:buChar char="•"/>
            </a:pPr>
            <a:r>
              <a:rPr lang="en-US" sz="2400" b="1" dirty="0" smtClean="0"/>
              <a:t>Restrictions</a:t>
            </a:r>
          </a:p>
          <a:p>
            <a:pPr lvl="1"/>
            <a:r>
              <a:rPr lang="en-US" sz="1800" dirty="0"/>
              <a:t>Type of Vehicle, Type of Activity/Event etc.</a:t>
            </a:r>
          </a:p>
          <a:p>
            <a:pPr marL="342900" lvl="1" indent="-342900">
              <a:buFont typeface="Arial" pitchFamily="34" charset="0"/>
              <a:buChar char="•"/>
            </a:pPr>
            <a:r>
              <a:rPr lang="en-US" sz="2400" b="1" dirty="0"/>
              <a:t>Limitations</a:t>
            </a:r>
          </a:p>
          <a:p>
            <a:pPr lvl="1"/>
            <a:r>
              <a:rPr lang="en-US" sz="2000" dirty="0"/>
              <a:t> </a:t>
            </a:r>
            <a:r>
              <a:rPr lang="en-US" sz="1800" dirty="0" smtClean="0"/>
              <a:t>Seasonal / Timing, Presence of T&amp;E Species etc.</a:t>
            </a:r>
          </a:p>
          <a:p>
            <a:pPr marL="342900" lvl="1" indent="-342900">
              <a:buFont typeface="Arial" pitchFamily="34" charset="0"/>
              <a:buChar char="•"/>
            </a:pPr>
            <a:r>
              <a:rPr lang="en-US" sz="2400" b="1" dirty="0"/>
              <a:t>Everything Else</a:t>
            </a:r>
            <a:r>
              <a:rPr lang="en-US" sz="2400" b="1" dirty="0" smtClean="0"/>
              <a:t>…</a:t>
            </a:r>
          </a:p>
          <a:p>
            <a:pPr lvl="1"/>
            <a:r>
              <a:rPr lang="en-US" sz="1800" dirty="0" smtClean="0"/>
              <a:t>Route Objective, Level </a:t>
            </a:r>
            <a:r>
              <a:rPr lang="en-US" sz="1800" dirty="0"/>
              <a:t>of </a:t>
            </a:r>
            <a:r>
              <a:rPr lang="en-US" sz="1800" dirty="0" smtClean="0"/>
              <a:t>Monitoring</a:t>
            </a:r>
            <a:r>
              <a:rPr lang="en-US" sz="1800" dirty="0"/>
              <a:t>, </a:t>
            </a:r>
            <a:r>
              <a:rPr lang="en-US" sz="1800" dirty="0" smtClean="0"/>
              <a:t>Method </a:t>
            </a:r>
            <a:r>
              <a:rPr lang="en-US" sz="1800" dirty="0"/>
              <a:t>of </a:t>
            </a:r>
            <a:r>
              <a:rPr lang="en-US" sz="1800" dirty="0" smtClean="0"/>
              <a:t>Interpretation</a:t>
            </a:r>
            <a:r>
              <a:rPr lang="en-US" sz="1800" dirty="0"/>
              <a:t>, </a:t>
            </a:r>
            <a:r>
              <a:rPr lang="en-US" sz="1800" dirty="0" smtClean="0"/>
              <a:t>Infrastructure</a:t>
            </a:r>
            <a:r>
              <a:rPr lang="en-US" sz="1800" dirty="0"/>
              <a:t>, </a:t>
            </a:r>
            <a:r>
              <a:rPr lang="en-US" sz="1800" dirty="0" smtClean="0"/>
              <a:t>Reroutes</a:t>
            </a:r>
            <a:r>
              <a:rPr lang="en-US" sz="1800" dirty="0"/>
              <a:t>, </a:t>
            </a:r>
            <a:r>
              <a:rPr lang="en-US" sz="1800" dirty="0" smtClean="0"/>
              <a:t>New Routes </a:t>
            </a:r>
            <a:r>
              <a:rPr lang="en-US" sz="1800" dirty="0"/>
              <a:t>etc. etc. etc.</a:t>
            </a:r>
          </a:p>
        </p:txBody>
      </p:sp>
    </p:spTree>
    <p:extLst>
      <p:ext uri="{BB962C8B-B14F-4D97-AF65-F5344CB8AC3E}">
        <p14:creationId xmlns:p14="http://schemas.microsoft.com/office/powerpoint/2010/main" val="31566508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Decision Point -</a:t>
            </a:r>
            <a:endParaRPr lang="en-US" dirty="0"/>
          </a:p>
        </p:txBody>
      </p:sp>
      <p:sp>
        <p:nvSpPr>
          <p:cNvPr id="3" name="Content Placeholder 2"/>
          <p:cNvSpPr>
            <a:spLocks noGrp="1"/>
          </p:cNvSpPr>
          <p:nvPr>
            <p:ph idx="1"/>
          </p:nvPr>
        </p:nvSpPr>
        <p:spPr>
          <a:xfrm>
            <a:off x="381000" y="1066800"/>
            <a:ext cx="8153400" cy="5059363"/>
          </a:xfrm>
        </p:spPr>
        <p:txBody>
          <a:bodyPr/>
          <a:lstStyle/>
          <a:p>
            <a:pPr marL="0" indent="0">
              <a:buNone/>
            </a:pPr>
            <a:r>
              <a:rPr lang="en-US" dirty="0" smtClean="0"/>
              <a:t>What is needed in a travel </a:t>
            </a:r>
            <a:r>
              <a:rPr lang="en-US" dirty="0"/>
              <a:t>m</a:t>
            </a:r>
            <a:r>
              <a:rPr lang="en-US" dirty="0" smtClean="0"/>
              <a:t>anagement decision to manage motorized non-OHVs?</a:t>
            </a:r>
          </a:p>
          <a:p>
            <a:pPr marL="0" indent="0">
              <a:buNone/>
            </a:pPr>
            <a:r>
              <a:rPr lang="en-US" sz="2800" dirty="0" smtClean="0"/>
              <a:t>Are routes created by a specific authorization available for use by other public land users?</a:t>
            </a:r>
          </a:p>
          <a:p>
            <a:pPr marL="914400" lvl="1" indent="-514350"/>
            <a:r>
              <a:rPr lang="en-US" sz="2400" dirty="0" smtClean="0"/>
              <a:t>If so, are these routes available to OHV use as governed by 43 CFR 8342? If not, how will use be restricted?</a:t>
            </a:r>
          </a:p>
          <a:p>
            <a:pPr marL="0" indent="0">
              <a:buNone/>
            </a:pPr>
            <a:endParaRPr lang="en-US" dirty="0"/>
          </a:p>
        </p:txBody>
      </p:sp>
      <p:pic>
        <p:nvPicPr>
          <p:cNvPr id="5122" name="Picture 2" descr="http://photos.dawsons.us/Vacation/2012-Wyoming-Summer/Day-5-Rock-Art/i-vxhrXXL/0/S/P7055102-S.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38667" b="100000" l="0" r="100000"/>
                    </a14:imgEffect>
                  </a14:imgLayer>
                </a14:imgProps>
              </a:ext>
              <a:ext uri="{28A0092B-C50C-407E-A947-70E740481C1C}">
                <a14:useLocalDpi xmlns:a14="http://schemas.microsoft.com/office/drawing/2010/main"/>
              </a:ext>
            </a:extLst>
          </a:blip>
          <a:srcRect t="38399" b="27943"/>
          <a:stretch/>
        </p:blipFill>
        <p:spPr bwMode="auto">
          <a:xfrm>
            <a:off x="0" y="4127500"/>
            <a:ext cx="8686800" cy="189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Rules</a:t>
            </a:r>
            <a:endParaRPr lang="en-US" dirty="0"/>
          </a:p>
        </p:txBody>
      </p:sp>
      <p:sp>
        <p:nvSpPr>
          <p:cNvPr id="3" name="Content Placeholder 2"/>
          <p:cNvSpPr>
            <a:spLocks noGrp="1"/>
          </p:cNvSpPr>
          <p:nvPr>
            <p:ph idx="1"/>
          </p:nvPr>
        </p:nvSpPr>
        <p:spPr>
          <a:xfrm>
            <a:off x="381000" y="1295400"/>
            <a:ext cx="8153400" cy="4830763"/>
          </a:xfrm>
        </p:spPr>
        <p:txBody>
          <a:bodyPr>
            <a:normAutofit fontScale="85000" lnSpcReduction="20000"/>
          </a:bodyPr>
          <a:lstStyle/>
          <a:p>
            <a:r>
              <a:rPr lang="en-US" dirty="0" smtClean="0"/>
              <a:t>Allows for enforcement of decisions not covered by items in our regulation.</a:t>
            </a:r>
          </a:p>
          <a:p>
            <a:r>
              <a:rPr lang="en-US" dirty="0" smtClean="0"/>
              <a:t>Must be published in the Federal Register.</a:t>
            </a:r>
          </a:p>
          <a:p>
            <a:pPr lvl="1"/>
            <a:r>
              <a:rPr lang="en-US" dirty="0" smtClean="0"/>
              <a:t>Proposed Rules</a:t>
            </a:r>
          </a:p>
          <a:p>
            <a:pPr lvl="1"/>
            <a:r>
              <a:rPr lang="en-US" dirty="0" smtClean="0"/>
              <a:t>Final Rules</a:t>
            </a:r>
          </a:p>
          <a:p>
            <a:pPr lvl="1"/>
            <a:endParaRPr lang="en-US" dirty="0"/>
          </a:p>
          <a:p>
            <a:pPr marL="57150" indent="0">
              <a:buNone/>
            </a:pPr>
            <a:r>
              <a:rPr lang="en-US" dirty="0" smtClean="0"/>
              <a:t>Examples:</a:t>
            </a:r>
          </a:p>
          <a:p>
            <a:pPr marL="57150" indent="0">
              <a:buNone/>
            </a:pPr>
            <a:r>
              <a:rPr lang="en-US" dirty="0" smtClean="0"/>
              <a:t>Use of bicycles, including mountain bikes, is prohibited for cross country travel within the Blue Ridge TMA. </a:t>
            </a:r>
          </a:p>
          <a:p>
            <a:pPr marL="57150" indent="0">
              <a:buNone/>
            </a:pPr>
            <a:r>
              <a:rPr lang="en-US" dirty="0" smtClean="0"/>
              <a:t>All mechanized travel is limited to routes identified and designated for their use. </a:t>
            </a:r>
          </a:p>
          <a:p>
            <a:pPr marL="57150" indent="0">
              <a:buNone/>
            </a:pPr>
            <a:r>
              <a:rPr lang="en-US" dirty="0" smtClean="0"/>
              <a:t>Bicycles are prohibited from using Ridge Way Road.</a:t>
            </a:r>
          </a:p>
        </p:txBody>
      </p:sp>
    </p:spTree>
    <p:extLst>
      <p:ext uri="{BB962C8B-B14F-4D97-AF65-F5344CB8AC3E}">
        <p14:creationId xmlns:p14="http://schemas.microsoft.com/office/powerpoint/2010/main" val="28363462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Authorization</a:t>
            </a:r>
            <a:endParaRPr lang="en-US" dirty="0"/>
          </a:p>
        </p:txBody>
      </p:sp>
      <p:sp>
        <p:nvSpPr>
          <p:cNvPr id="3" name="Content Placeholder 2"/>
          <p:cNvSpPr>
            <a:spLocks noGrp="1"/>
          </p:cNvSpPr>
          <p:nvPr>
            <p:ph idx="1"/>
          </p:nvPr>
        </p:nvSpPr>
        <p:spPr>
          <a:xfrm>
            <a:off x="381000" y="1295400"/>
            <a:ext cx="8153400" cy="4830763"/>
          </a:xfrm>
        </p:spPr>
        <p:txBody>
          <a:bodyPr>
            <a:normAutofit lnSpcReduction="10000"/>
          </a:bodyPr>
          <a:lstStyle/>
          <a:p>
            <a:r>
              <a:rPr lang="en-US" dirty="0" smtClean="0"/>
              <a:t>Rights-of-Way </a:t>
            </a:r>
          </a:p>
          <a:p>
            <a:r>
              <a:rPr lang="en-US" dirty="0" smtClean="0"/>
              <a:t>APDs / Sundries</a:t>
            </a:r>
          </a:p>
          <a:p>
            <a:r>
              <a:rPr lang="en-US" dirty="0" smtClean="0"/>
              <a:t>Mining Notice/ Plan of Operations</a:t>
            </a:r>
          </a:p>
          <a:p>
            <a:r>
              <a:rPr lang="en-US" dirty="0" smtClean="0"/>
              <a:t>Grazing Authorizations</a:t>
            </a:r>
          </a:p>
          <a:p>
            <a:r>
              <a:rPr lang="en-US" dirty="0" smtClean="0"/>
              <a:t>Special Recreation Permits</a:t>
            </a:r>
          </a:p>
          <a:p>
            <a:r>
              <a:rPr lang="en-US" dirty="0" smtClean="0"/>
              <a:t>Other Misc. Land Use Authorizations</a:t>
            </a:r>
          </a:p>
          <a:p>
            <a:r>
              <a:rPr lang="en-US" dirty="0" smtClean="0"/>
              <a:t>Grandfathered Uses</a:t>
            </a:r>
          </a:p>
          <a:p>
            <a:r>
              <a:rPr lang="en-US" dirty="0" smtClean="0"/>
              <a:t>Other (e.g., Research Permits, Native American Access etc.)</a:t>
            </a:r>
          </a:p>
        </p:txBody>
      </p:sp>
    </p:spTree>
    <p:extLst>
      <p:ext uri="{BB962C8B-B14F-4D97-AF65-F5344CB8AC3E}">
        <p14:creationId xmlns:p14="http://schemas.microsoft.com/office/powerpoint/2010/main" val="8883253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Statute 2477</a:t>
            </a:r>
            <a:endParaRPr lang="en-US" dirty="0"/>
          </a:p>
        </p:txBody>
      </p:sp>
      <p:sp>
        <p:nvSpPr>
          <p:cNvPr id="3" name="Content Placeholder 2"/>
          <p:cNvSpPr>
            <a:spLocks noGrp="1"/>
          </p:cNvSpPr>
          <p:nvPr>
            <p:ph idx="1"/>
          </p:nvPr>
        </p:nvSpPr>
        <p:spPr>
          <a:xfrm>
            <a:off x="381000" y="1219200"/>
            <a:ext cx="8153400" cy="4906963"/>
          </a:xfrm>
        </p:spPr>
        <p:txBody>
          <a:bodyPr>
            <a:normAutofit/>
          </a:bodyPr>
          <a:lstStyle/>
          <a:p>
            <a:r>
              <a:rPr lang="en-US" sz="2400" dirty="0"/>
              <a:t>RS </a:t>
            </a:r>
            <a:r>
              <a:rPr lang="en-US" sz="2400" dirty="0" smtClean="0"/>
              <a:t>2477 was </a:t>
            </a:r>
            <a:r>
              <a:rPr lang="en-US" sz="2400" dirty="0"/>
              <a:t>enacted by the </a:t>
            </a:r>
            <a:r>
              <a:rPr lang="en-US" sz="2400" dirty="0">
                <a:hlinkClick r:id="rId3" action="ppaction://hlinkfile" tooltip="United States Congress"/>
              </a:rPr>
              <a:t>United States Congress</a:t>
            </a:r>
            <a:r>
              <a:rPr lang="en-US" sz="2400" dirty="0"/>
              <a:t> in 1866 to encourage the settlement of the Western United States by the development of a system of highways. </a:t>
            </a:r>
            <a:endParaRPr lang="en-US" sz="2400" dirty="0" smtClean="0"/>
          </a:p>
          <a:p>
            <a:pPr lvl="1"/>
            <a:r>
              <a:rPr lang="en-US" sz="1800" dirty="0" smtClean="0"/>
              <a:t>Its </a:t>
            </a:r>
            <a:r>
              <a:rPr lang="en-US" sz="1800" dirty="0"/>
              <a:t>entire text is one sentence: "the right-of-way for the construction of highways across public lands not otherwise reserved for public purposes is hereby granted</a:t>
            </a:r>
            <a:r>
              <a:rPr lang="en-US" sz="1800" dirty="0" smtClean="0"/>
              <a:t>.“</a:t>
            </a:r>
          </a:p>
          <a:p>
            <a:r>
              <a:rPr lang="en-US" sz="2400" dirty="0"/>
              <a:t>RS 2477 was repealed in 1976 under the </a:t>
            </a:r>
            <a:r>
              <a:rPr lang="en-US" sz="2400" dirty="0">
                <a:hlinkClick r:id="rId4" action="ppaction://hlinkfile" tooltip="Federal Land Policy and Management Act"/>
              </a:rPr>
              <a:t>Federal Land Policy and Management Act</a:t>
            </a:r>
            <a:r>
              <a:rPr lang="en-US" sz="2400" dirty="0"/>
              <a:t> (FLPMA). The repeal was subject to "valid existing rights</a:t>
            </a:r>
            <a:r>
              <a:rPr lang="en-US" sz="2400" dirty="0" smtClean="0"/>
              <a:t>.“</a:t>
            </a:r>
          </a:p>
          <a:p>
            <a:pPr lvl="1"/>
            <a:r>
              <a:rPr lang="en-US" sz="1800" dirty="0" smtClean="0"/>
              <a:t>The </a:t>
            </a:r>
            <a:r>
              <a:rPr lang="en-US" sz="1800" dirty="0"/>
              <a:t>relevant text (Sec. 701. 43 U.S.C. 1701) reads (a) "Nothing in this Act, or in any amendment made by this Act, shall be construed as terminating any valid lease, permit, patent, right-of-way, or other land use right or authorization existing on the date of approval of this Act".</a:t>
            </a:r>
            <a:r>
              <a:rPr lang="en-US" sz="1800" baseline="30000" dirty="0">
                <a:hlinkClick r:id="rId5" action="ppaction://hlinkfile"/>
              </a:rPr>
              <a:t>[1]</a:t>
            </a:r>
            <a:endParaRPr lang="en-US" sz="1800" dirty="0"/>
          </a:p>
        </p:txBody>
      </p:sp>
    </p:spTree>
    <p:extLst>
      <p:ext uri="{BB962C8B-B14F-4D97-AF65-F5344CB8AC3E}">
        <p14:creationId xmlns:p14="http://schemas.microsoft.com/office/powerpoint/2010/main" val="39428508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Use…</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De Witt\Pictures\2003\2003-09 September\IMG_044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54100"/>
            <a:ext cx="8686800"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011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t>
            </a:r>
            <a:r>
              <a:rPr lang="en-US" dirty="0" smtClean="0"/>
              <a:t>does </a:t>
            </a:r>
            <a:r>
              <a:rPr lang="en-US" dirty="0"/>
              <a:t>a Route </a:t>
            </a:r>
            <a:r>
              <a:rPr lang="en-US" dirty="0" smtClean="0"/>
              <a:t>Decision </a:t>
            </a:r>
            <a:r>
              <a:rPr lang="en-US" dirty="0"/>
              <a:t>l</a:t>
            </a:r>
            <a:r>
              <a:rPr lang="en-US" dirty="0" smtClean="0"/>
              <a:t>ook </a:t>
            </a:r>
            <a:r>
              <a:rPr lang="en-US" dirty="0"/>
              <a:t>on </a:t>
            </a:r>
            <a:r>
              <a:rPr lang="en-US" dirty="0" smtClean="0"/>
              <a:t>paper</a:t>
            </a:r>
            <a:r>
              <a:rPr lang="en-US" dirty="0"/>
              <a:t>?</a:t>
            </a:r>
          </a:p>
        </p:txBody>
      </p:sp>
      <p:sp>
        <p:nvSpPr>
          <p:cNvPr id="3" name="Content Placeholder 2"/>
          <p:cNvSpPr>
            <a:spLocks noGrp="1"/>
          </p:cNvSpPr>
          <p:nvPr>
            <p:ph idx="1"/>
          </p:nvPr>
        </p:nvSpPr>
        <p:spPr>
          <a:xfrm>
            <a:off x="381000" y="1447800"/>
            <a:ext cx="8153400" cy="4678363"/>
          </a:xfrm>
        </p:spPr>
        <p:txBody>
          <a:bodyPr/>
          <a:lstStyle/>
          <a:p>
            <a:pPr marL="0" indent="0">
              <a:buNone/>
            </a:pPr>
            <a:r>
              <a:rPr lang="en-US" dirty="0" smtClean="0"/>
              <a:t>Example:-</a:t>
            </a:r>
          </a:p>
          <a:p>
            <a:pPr marL="0" indent="0">
              <a:buNone/>
            </a:pPr>
            <a:endParaRPr lang="en-US" dirty="0"/>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63722920"/>
              </p:ext>
            </p:extLst>
          </p:nvPr>
        </p:nvGraphicFramePr>
        <p:xfrm>
          <a:off x="381000" y="2326640"/>
          <a:ext cx="8153400" cy="3505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370840">
                <a:tc>
                  <a:txBody>
                    <a:bodyPr/>
                    <a:lstStyle/>
                    <a:p>
                      <a:pPr algn="ctr"/>
                      <a:r>
                        <a:rPr lang="en-US" dirty="0" smtClean="0"/>
                        <a:t>Classification</a:t>
                      </a:r>
                      <a:endParaRPr lang="en-US" dirty="0"/>
                    </a:p>
                  </a:txBody>
                  <a:tcPr>
                    <a:solidFill>
                      <a:schemeClr val="accent3">
                        <a:lumMod val="75000"/>
                      </a:schemeClr>
                    </a:solidFill>
                  </a:tcPr>
                </a:tc>
                <a:tc>
                  <a:txBody>
                    <a:bodyPr/>
                    <a:lstStyle/>
                    <a:p>
                      <a:pPr algn="ctr"/>
                      <a:r>
                        <a:rPr lang="en-US" dirty="0" smtClean="0"/>
                        <a:t>Mode</a:t>
                      </a:r>
                      <a:r>
                        <a:rPr lang="en-US" baseline="0" dirty="0" smtClean="0"/>
                        <a:t>-of-Transport Designation</a:t>
                      </a:r>
                      <a:endParaRPr lang="en-US" dirty="0"/>
                    </a:p>
                  </a:txBody>
                  <a:tcPr/>
                </a:tc>
                <a:tc>
                  <a:txBody>
                    <a:bodyPr/>
                    <a:lstStyle/>
                    <a:p>
                      <a:pPr algn="ctr"/>
                      <a:r>
                        <a:rPr lang="en-US" dirty="0" smtClean="0"/>
                        <a:t>Restriction(s)</a:t>
                      </a:r>
                      <a:endParaRPr lang="en-US" dirty="0"/>
                    </a:p>
                  </a:txBody>
                  <a:tcPr/>
                </a:tc>
                <a:tc>
                  <a:txBody>
                    <a:bodyPr/>
                    <a:lstStyle/>
                    <a:p>
                      <a:pPr algn="ctr"/>
                      <a:r>
                        <a:rPr lang="en-US" dirty="0" smtClean="0"/>
                        <a:t>OHV Designation (43 CFR 8342.0-5)</a:t>
                      </a:r>
                      <a:endParaRPr lang="en-US" dirty="0"/>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algn="ctr"/>
                      <a:r>
                        <a:rPr lang="en-US" dirty="0" smtClean="0"/>
                        <a:t>Primitive Road</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None</a:t>
                      </a:r>
                      <a:endParaRPr lang="en-US" dirty="0"/>
                    </a:p>
                  </a:txBody>
                  <a:tcPr/>
                </a:tc>
                <a:tc>
                  <a:txBody>
                    <a:bodyPr/>
                    <a:lstStyle/>
                    <a:p>
                      <a:pPr algn="ctr"/>
                      <a:r>
                        <a:rPr lang="en-US" dirty="0" smtClean="0"/>
                        <a:t>Open</a:t>
                      </a:r>
                      <a:endParaRPr lang="en-US" dirty="0"/>
                    </a:p>
                  </a:txBody>
                  <a:tcPr>
                    <a:solidFill>
                      <a:schemeClr val="accent3">
                        <a:lumMod val="75000"/>
                      </a:schemeClr>
                    </a:solidFill>
                  </a:tcPr>
                </a:tc>
                <a:extLst>
                  <a:ext uri="{0D108BD9-81ED-4DB2-BD59-A6C34878D82A}">
                    <a16:rowId xmlns:a16="http://schemas.microsoft.com/office/drawing/2014/main" val="10001"/>
                  </a:ext>
                </a:extLst>
              </a:tr>
              <a:tr h="370840">
                <a:tc>
                  <a:txBody>
                    <a:bodyPr/>
                    <a:lstStyle/>
                    <a:p>
                      <a:pPr algn="ctr"/>
                      <a:r>
                        <a:rPr lang="en-US" dirty="0" smtClean="0"/>
                        <a:t>Road</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Street Legal Vehicles Only</a:t>
                      </a:r>
                      <a:endParaRPr lang="en-US" dirty="0"/>
                    </a:p>
                  </a:txBody>
                  <a:tcPr/>
                </a:tc>
                <a:tc>
                  <a:txBody>
                    <a:bodyPr/>
                    <a:lstStyle/>
                    <a:p>
                      <a:pPr algn="ctr"/>
                      <a:r>
                        <a:rPr lang="en-US" dirty="0" smtClean="0"/>
                        <a:t>Limited</a:t>
                      </a:r>
                      <a:endParaRPr lang="en-US" dirty="0"/>
                    </a:p>
                  </a:txBody>
                  <a:tcPr>
                    <a:solidFill>
                      <a:schemeClr val="accent3">
                        <a:lumMod val="75000"/>
                      </a:schemeClr>
                    </a:solidFill>
                  </a:tcPr>
                </a:tc>
                <a:extLst>
                  <a:ext uri="{0D108BD9-81ED-4DB2-BD59-A6C34878D82A}">
                    <a16:rowId xmlns:a16="http://schemas.microsoft.com/office/drawing/2014/main" val="10002"/>
                  </a:ext>
                </a:extLst>
              </a:tr>
              <a:tr h="370840">
                <a:tc>
                  <a:txBody>
                    <a:bodyPr/>
                    <a:lstStyle/>
                    <a:p>
                      <a:pPr algn="ctr"/>
                      <a:r>
                        <a:rPr lang="en-US" dirty="0" smtClean="0"/>
                        <a:t>Trail</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Seasonally</a:t>
                      </a:r>
                      <a:r>
                        <a:rPr lang="en-US" baseline="0" dirty="0" smtClean="0"/>
                        <a:t> Available [dates]</a:t>
                      </a:r>
                      <a:endParaRPr lang="en-US" dirty="0"/>
                    </a:p>
                  </a:txBody>
                  <a:tcPr/>
                </a:tc>
                <a:tc>
                  <a:txBody>
                    <a:bodyPr/>
                    <a:lstStyle/>
                    <a:p>
                      <a:pPr algn="ctr"/>
                      <a:r>
                        <a:rPr lang="en-US" dirty="0" smtClean="0"/>
                        <a:t>Limited</a:t>
                      </a:r>
                      <a:endParaRPr lang="en-US" dirty="0"/>
                    </a:p>
                  </a:txBody>
                  <a:tcPr>
                    <a:solidFill>
                      <a:schemeClr val="accent3">
                        <a:lumMod val="75000"/>
                      </a:schemeClr>
                    </a:solidFill>
                  </a:tcPr>
                </a:tc>
                <a:extLst>
                  <a:ext uri="{0D108BD9-81ED-4DB2-BD59-A6C34878D82A}">
                    <a16:rowId xmlns:a16="http://schemas.microsoft.com/office/drawing/2014/main" val="10003"/>
                  </a:ext>
                </a:extLst>
              </a:tr>
              <a:tr h="370840">
                <a:tc>
                  <a:txBody>
                    <a:bodyPr/>
                    <a:lstStyle/>
                    <a:p>
                      <a:pPr algn="ctr"/>
                      <a:r>
                        <a:rPr lang="en-US" dirty="0" smtClean="0"/>
                        <a:t>Temporary Route</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Authorized Use Only</a:t>
                      </a: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4"/>
                  </a:ext>
                </a:extLst>
              </a:tr>
              <a:tr h="370840">
                <a:tc>
                  <a:txBody>
                    <a:bodyPr/>
                    <a:lstStyle/>
                    <a:p>
                      <a:pPr algn="ctr"/>
                      <a:r>
                        <a:rPr lang="en-US" dirty="0" smtClean="0"/>
                        <a:t>Trail</a:t>
                      </a:r>
                      <a:endParaRPr lang="en-US" dirty="0"/>
                    </a:p>
                  </a:txBody>
                  <a:tcPr>
                    <a:solidFill>
                      <a:schemeClr val="accent3">
                        <a:lumMod val="75000"/>
                      </a:schemeClr>
                    </a:solidFill>
                  </a:tcPr>
                </a:tc>
                <a:tc>
                  <a:txBody>
                    <a:bodyPr/>
                    <a:lstStyle/>
                    <a:p>
                      <a:pPr algn="ctr"/>
                      <a:r>
                        <a:rPr lang="en-US" dirty="0" smtClean="0"/>
                        <a:t>Non-Motorized</a:t>
                      </a:r>
                      <a:endParaRPr lang="en-US" dirty="0"/>
                    </a:p>
                  </a:txBody>
                  <a:tcPr/>
                </a:tc>
                <a:tc>
                  <a:txBody>
                    <a:bodyPr/>
                    <a:lstStyle/>
                    <a:p>
                      <a:pPr algn="ctr"/>
                      <a:r>
                        <a:rPr lang="en-US" dirty="0" smtClean="0"/>
                        <a:t>Mountain Bike Only</a:t>
                      </a: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5"/>
                  </a:ext>
                </a:extLst>
              </a:tr>
              <a:tr h="370840">
                <a:tc>
                  <a:txBody>
                    <a:bodyPr/>
                    <a:lstStyle/>
                    <a:p>
                      <a:pPr algn="ctr"/>
                      <a:r>
                        <a:rPr lang="en-US" dirty="0" smtClean="0"/>
                        <a:t>Trail</a:t>
                      </a:r>
                      <a:endParaRPr lang="en-US" dirty="0"/>
                    </a:p>
                  </a:txBody>
                  <a:tcPr>
                    <a:solidFill>
                      <a:schemeClr val="accent3">
                        <a:lumMod val="75000"/>
                      </a:schemeClr>
                    </a:solidFill>
                  </a:tcPr>
                </a:tc>
                <a:tc>
                  <a:txBody>
                    <a:bodyPr/>
                    <a:lstStyle/>
                    <a:p>
                      <a:pPr algn="ctr"/>
                      <a:r>
                        <a:rPr lang="en-US" dirty="0" smtClean="0"/>
                        <a:t>Non-Mechanized</a:t>
                      </a:r>
                      <a:endParaRPr lang="en-US" dirty="0"/>
                    </a:p>
                  </a:txBody>
                  <a:tcPr/>
                </a:tc>
                <a:tc>
                  <a:txBody>
                    <a:bodyPr/>
                    <a:lstStyle/>
                    <a:p>
                      <a:pPr algn="ctr"/>
                      <a:r>
                        <a:rPr lang="en-US" dirty="0" smtClean="0"/>
                        <a:t>Pedestrian Only</a:t>
                      </a: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6"/>
                  </a:ext>
                </a:extLst>
              </a:tr>
              <a:tr h="370840">
                <a:tc>
                  <a:txBody>
                    <a:bodyPr/>
                    <a:lstStyle/>
                    <a:p>
                      <a:pPr algn="ctr"/>
                      <a:r>
                        <a:rPr lang="en-US" dirty="0" smtClean="0"/>
                        <a:t>TLD</a:t>
                      </a:r>
                      <a:endParaRPr lang="en-US" dirty="0"/>
                    </a:p>
                  </a:txBody>
                  <a:tcPr>
                    <a:solidFill>
                      <a:schemeClr val="accent3">
                        <a:lumMod val="75000"/>
                      </a:schemeClr>
                    </a:solidFill>
                  </a:tcPr>
                </a:tc>
                <a:tc gridSpan="2">
                  <a:txBody>
                    <a:bodyPr/>
                    <a:lstStyle/>
                    <a:p>
                      <a:pPr algn="ctr"/>
                      <a:r>
                        <a:rPr lang="en-US" dirty="0" smtClean="0"/>
                        <a:t>Transportation</a:t>
                      </a:r>
                      <a:r>
                        <a:rPr lang="en-US" baseline="0" dirty="0" smtClean="0"/>
                        <a:t> Linear Disturbance</a:t>
                      </a:r>
                      <a:endParaRPr lang="en-US" dirty="0"/>
                    </a:p>
                  </a:txBody>
                  <a:tcPr/>
                </a:tc>
                <a:tc hMerge="1">
                  <a:txBody>
                    <a:bodyPr/>
                    <a:lstStyle/>
                    <a:p>
                      <a:pPr algn="ct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007680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Formulation</a:t>
            </a:r>
            <a:endParaRPr lang="en-US" dirty="0"/>
          </a:p>
        </p:txBody>
      </p:sp>
      <p:sp>
        <p:nvSpPr>
          <p:cNvPr id="3" name="Content Placeholder 2"/>
          <p:cNvSpPr>
            <a:spLocks noGrp="1"/>
          </p:cNvSpPr>
          <p:nvPr>
            <p:ph idx="1"/>
          </p:nvPr>
        </p:nvSpPr>
        <p:spPr>
          <a:xfrm>
            <a:off x="381000" y="1143000"/>
            <a:ext cx="8153400" cy="4983163"/>
          </a:xfrm>
        </p:spPr>
        <p:txBody>
          <a:bodyPr>
            <a:normAutofit lnSpcReduction="10000"/>
          </a:bodyPr>
          <a:lstStyle/>
          <a:p>
            <a:pPr marL="0" indent="0">
              <a:buNone/>
            </a:pPr>
            <a:r>
              <a:rPr lang="en-US" sz="2800" dirty="0" smtClean="0"/>
              <a:t>A range of alternative Transportation Networks must be presented and analyzed in the Travel Management Plan.</a:t>
            </a:r>
          </a:p>
          <a:p>
            <a:pPr lvl="1"/>
            <a:r>
              <a:rPr lang="en-US" sz="2000" dirty="0" smtClean="0"/>
              <a:t>Concurrent – Range of Alternatives mimics the alternatives main planning document.</a:t>
            </a:r>
          </a:p>
          <a:p>
            <a:pPr lvl="1"/>
            <a:r>
              <a:rPr lang="en-US" sz="2000" dirty="0" smtClean="0"/>
              <a:t>Deferred – Range of Alternatives within the pre-established decisions of the planning area.</a:t>
            </a:r>
          </a:p>
          <a:p>
            <a:pPr lvl="1"/>
            <a:endParaRPr lang="en-US" sz="2000" dirty="0"/>
          </a:p>
          <a:p>
            <a:r>
              <a:rPr lang="en-US" sz="2800" dirty="0" smtClean="0"/>
              <a:t>Alternatives must include a “No Action” alternative</a:t>
            </a:r>
          </a:p>
          <a:p>
            <a:r>
              <a:rPr lang="en-US" sz="2800" dirty="0" smtClean="0"/>
              <a:t>Alternatives must meet Land Use Plan goals and objectives – or amend them</a:t>
            </a:r>
          </a:p>
          <a:p>
            <a:r>
              <a:rPr lang="en-US" sz="2800" dirty="0" smtClean="0"/>
              <a:t>All “open” and all “closed” alternatives are unacceptable</a:t>
            </a:r>
          </a:p>
          <a:p>
            <a:pPr marL="0" indent="0">
              <a:buNone/>
            </a:pPr>
            <a:endParaRPr lang="en-US" dirty="0"/>
          </a:p>
        </p:txBody>
      </p:sp>
    </p:spTree>
    <p:extLst>
      <p:ext uri="{BB962C8B-B14F-4D97-AF65-F5344CB8AC3E}">
        <p14:creationId xmlns:p14="http://schemas.microsoft.com/office/powerpoint/2010/main" val="41080091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the Process</a:t>
            </a:r>
            <a:endParaRPr lang="en-US" dirty="0"/>
          </a:p>
        </p:txBody>
      </p:sp>
      <p:sp>
        <p:nvSpPr>
          <p:cNvPr id="3" name="Content Placeholder 2"/>
          <p:cNvSpPr>
            <a:spLocks noGrp="1"/>
          </p:cNvSpPr>
          <p:nvPr>
            <p:ph idx="1"/>
          </p:nvPr>
        </p:nvSpPr>
        <p:spPr>
          <a:xfrm>
            <a:off x="381000" y="1143000"/>
            <a:ext cx="8153400" cy="4983163"/>
          </a:xfrm>
        </p:spPr>
        <p:txBody>
          <a:bodyPr>
            <a:normAutofit lnSpcReduction="10000"/>
          </a:bodyPr>
          <a:lstStyle/>
          <a:p>
            <a:pPr marL="0" indent="0">
              <a:buNone/>
            </a:pPr>
            <a:r>
              <a:rPr lang="en-US" dirty="0"/>
              <a:t>The process should be structured to the skills and abilities of the </a:t>
            </a:r>
            <a:r>
              <a:rPr lang="en-US" dirty="0" smtClean="0"/>
              <a:t>interdisciplinary team;</a:t>
            </a:r>
            <a:endParaRPr lang="en-US" dirty="0"/>
          </a:p>
          <a:p>
            <a:endParaRPr lang="en-US" dirty="0"/>
          </a:p>
          <a:p>
            <a:r>
              <a:rPr lang="en-US" dirty="0"/>
              <a:t>May be entirely done in GIS</a:t>
            </a:r>
          </a:p>
          <a:p>
            <a:endParaRPr lang="en-US" dirty="0"/>
          </a:p>
          <a:p>
            <a:r>
              <a:rPr lang="en-US" dirty="0"/>
              <a:t>May be done in GIS and </a:t>
            </a:r>
            <a:r>
              <a:rPr lang="en-US" dirty="0" smtClean="0"/>
              <a:t>an Access Database</a:t>
            </a:r>
            <a:endParaRPr lang="en-US" dirty="0"/>
          </a:p>
          <a:p>
            <a:endParaRPr lang="en-US" dirty="0"/>
          </a:p>
          <a:p>
            <a:r>
              <a:rPr lang="en-US" dirty="0"/>
              <a:t>May be done in GIS and </a:t>
            </a:r>
            <a:r>
              <a:rPr lang="en-US" dirty="0" smtClean="0"/>
              <a:t>Paper Evaluation Forms</a:t>
            </a:r>
            <a:endParaRPr lang="en-US" dirty="0"/>
          </a:p>
        </p:txBody>
      </p:sp>
    </p:spTree>
    <p:extLst>
      <p:ext uri="{BB962C8B-B14F-4D97-AF65-F5344CB8AC3E}">
        <p14:creationId xmlns:p14="http://schemas.microsoft.com/office/powerpoint/2010/main" val="41059175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Recordation</a:t>
            </a:r>
            <a:endParaRPr lang="en-US" dirty="0"/>
          </a:p>
        </p:txBody>
      </p:sp>
      <p:pic>
        <p:nvPicPr>
          <p:cNvPr id="7" name="Picture 2"/>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4028" y="1143000"/>
            <a:ext cx="869082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998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45208"/>
            <a:ext cx="8686800" cy="571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0" y="76200"/>
            <a:ext cx="8153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GAO-09-509</a:t>
            </a:r>
            <a:endParaRPr lang="en-US" dirty="0"/>
          </a:p>
        </p:txBody>
      </p:sp>
    </p:spTree>
    <p:extLst>
      <p:ext uri="{BB962C8B-B14F-4D97-AF65-F5344CB8AC3E}">
        <p14:creationId xmlns:p14="http://schemas.microsoft.com/office/powerpoint/2010/main" val="26644200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Database</a:t>
            </a:r>
            <a:endParaRPr lang="en-US"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43001"/>
            <a:ext cx="86868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4707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Record</a:t>
            </a:r>
            <a:endParaRPr lang="en-US" dirty="0"/>
          </a:p>
        </p:txBody>
      </p:sp>
      <p:pic>
        <p:nvPicPr>
          <p:cNvPr id="1026" name="Picture 2" descr="http://www.californiainsurancelitigation.com/documents_pi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8777" y="1143000"/>
            <a:ext cx="426802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illsborotx.org/wp-content/uploads/2008/10/office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41877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619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Record</a:t>
            </a:r>
            <a:endParaRPr lang="en-US" dirty="0"/>
          </a:p>
        </p:txBody>
      </p:sp>
      <p:sp>
        <p:nvSpPr>
          <p:cNvPr id="3" name="Content Placeholder 2"/>
          <p:cNvSpPr>
            <a:spLocks noGrp="1"/>
          </p:cNvSpPr>
          <p:nvPr>
            <p:ph idx="1"/>
          </p:nvPr>
        </p:nvSpPr>
        <p:spPr>
          <a:xfrm>
            <a:off x="381000" y="1143000"/>
            <a:ext cx="8153400" cy="4983163"/>
          </a:xfrm>
        </p:spPr>
        <p:txBody>
          <a:bodyPr>
            <a:normAutofit/>
          </a:bodyPr>
          <a:lstStyle/>
          <a:p>
            <a:r>
              <a:rPr lang="en-US" sz="2800" dirty="0" smtClean="0"/>
              <a:t>Why is the Administrative Record so Important?</a:t>
            </a:r>
          </a:p>
          <a:p>
            <a:endParaRPr lang="en-US" sz="2800" dirty="0" smtClean="0"/>
          </a:p>
          <a:p>
            <a:pPr marL="0" indent="0">
              <a:buNone/>
            </a:pPr>
            <a:r>
              <a:rPr lang="en-US" sz="2800" dirty="0" smtClean="0"/>
              <a:t>When the “court finds that the agency, in view of the administrative record as a whole, has considered the relevant factors and articulated a rational connection between the facts found and the …decision”, the agency win the challenge</a:t>
            </a:r>
          </a:p>
          <a:p>
            <a:pPr lvl="1"/>
            <a:r>
              <a:rPr lang="en-US" sz="2400" dirty="0" smtClean="0"/>
              <a:t>Friends of Endangered Species v. Jantzen, 700 F.2d 976, 982 (9</a:t>
            </a:r>
            <a:r>
              <a:rPr lang="en-US" sz="2400" baseline="30000" dirty="0" smtClean="0"/>
              <a:t>th</a:t>
            </a:r>
            <a:r>
              <a:rPr lang="en-US" sz="2400" dirty="0" smtClean="0"/>
              <a:t> Cir. 1985) </a:t>
            </a:r>
          </a:p>
        </p:txBody>
      </p:sp>
    </p:spTree>
    <p:extLst>
      <p:ext uri="{BB962C8B-B14F-4D97-AF65-F5344CB8AC3E}">
        <p14:creationId xmlns:p14="http://schemas.microsoft.com/office/powerpoint/2010/main" val="10266581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Admin Record?</a:t>
            </a:r>
            <a:endParaRPr lang="en-US" dirty="0"/>
          </a:p>
        </p:txBody>
      </p:sp>
      <p:sp>
        <p:nvSpPr>
          <p:cNvPr id="3" name="Content Placeholder 2"/>
          <p:cNvSpPr>
            <a:spLocks noGrp="1"/>
          </p:cNvSpPr>
          <p:nvPr>
            <p:ph idx="1"/>
          </p:nvPr>
        </p:nvSpPr>
        <p:spPr>
          <a:xfrm>
            <a:off x="381000" y="1143000"/>
            <a:ext cx="8153400" cy="4983163"/>
          </a:xfrm>
        </p:spPr>
        <p:txBody>
          <a:bodyPr>
            <a:normAutofit/>
          </a:bodyPr>
          <a:lstStyle/>
          <a:p>
            <a:r>
              <a:rPr lang="en-US" dirty="0" smtClean="0"/>
              <a:t>Includes all documents and records (44 U.S.C. §3301) created before or available to the decision maker at the time the challenged decision was made...</a:t>
            </a:r>
          </a:p>
          <a:p>
            <a:r>
              <a:rPr lang="en-US" dirty="0" smtClean="0"/>
              <a:t>Includes documents that may support, or not, the final decision.</a:t>
            </a:r>
          </a:p>
          <a:p>
            <a:r>
              <a:rPr lang="en-US" dirty="0" smtClean="0"/>
              <a:t>Includes privileged documents and records.</a:t>
            </a:r>
          </a:p>
          <a:p>
            <a:r>
              <a:rPr lang="en-US" dirty="0" smtClean="0"/>
              <a:t>Includes policy documents as well as reference books and articles</a:t>
            </a:r>
          </a:p>
          <a:p>
            <a:endParaRPr lang="en-US" dirty="0" smtClean="0"/>
          </a:p>
        </p:txBody>
      </p:sp>
    </p:spTree>
    <p:extLst>
      <p:ext uri="{BB962C8B-B14F-4D97-AF65-F5344CB8AC3E}">
        <p14:creationId xmlns:p14="http://schemas.microsoft.com/office/powerpoint/2010/main" val="27296750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Keeps the Admin Record?</a:t>
            </a:r>
            <a:endParaRPr lang="en-US" dirty="0"/>
          </a:p>
        </p:txBody>
      </p:sp>
      <p:sp>
        <p:nvSpPr>
          <p:cNvPr id="3" name="Content Placeholder 2"/>
          <p:cNvSpPr>
            <a:spLocks noGrp="1"/>
          </p:cNvSpPr>
          <p:nvPr>
            <p:ph idx="1"/>
          </p:nvPr>
        </p:nvSpPr>
        <p:spPr>
          <a:xfrm>
            <a:off x="381000" y="1143000"/>
            <a:ext cx="8153400" cy="4983163"/>
          </a:xfrm>
        </p:spPr>
        <p:txBody>
          <a:bodyPr>
            <a:normAutofit/>
          </a:bodyPr>
          <a:lstStyle/>
          <a:p>
            <a:r>
              <a:rPr lang="en-US" dirty="0" smtClean="0"/>
              <a:t>The agency is responsible for completing the Admin Record…</a:t>
            </a:r>
          </a:p>
          <a:p>
            <a:endParaRPr lang="en-US" dirty="0"/>
          </a:p>
          <a:p>
            <a:r>
              <a:rPr lang="en-US" dirty="0" smtClean="0"/>
              <a:t>For each project a Administrative Record Coordinator should be assigned.</a:t>
            </a:r>
          </a:p>
          <a:p>
            <a:endParaRPr lang="en-US" dirty="0"/>
          </a:p>
          <a:p>
            <a:r>
              <a:rPr lang="en-US" dirty="0" smtClean="0"/>
              <a:t>If a decision is challenged the Administrative Record Coordinator must certify to the court that the record is complete.</a:t>
            </a:r>
          </a:p>
        </p:txBody>
      </p:sp>
    </p:spTree>
    <p:extLst>
      <p:ext uri="{BB962C8B-B14F-4D97-AF65-F5344CB8AC3E}">
        <p14:creationId xmlns:p14="http://schemas.microsoft.com/office/powerpoint/2010/main" val="13390506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an Admin Record Created?</a:t>
            </a:r>
            <a:endParaRPr lang="en-US" dirty="0"/>
          </a:p>
        </p:txBody>
      </p:sp>
      <p:sp>
        <p:nvSpPr>
          <p:cNvPr id="3" name="Content Placeholder 2"/>
          <p:cNvSpPr>
            <a:spLocks noGrp="1"/>
          </p:cNvSpPr>
          <p:nvPr>
            <p:ph idx="1"/>
          </p:nvPr>
        </p:nvSpPr>
        <p:spPr>
          <a:xfrm>
            <a:off x="381000" y="1143000"/>
            <a:ext cx="8153400" cy="4983163"/>
          </a:xfrm>
        </p:spPr>
        <p:txBody>
          <a:bodyPr>
            <a:normAutofit lnSpcReduction="10000"/>
          </a:bodyPr>
          <a:lstStyle/>
          <a:p>
            <a:r>
              <a:rPr lang="en-US" dirty="0" smtClean="0"/>
              <a:t>Being the Admin Record as soon as the project begins…</a:t>
            </a:r>
          </a:p>
          <a:p>
            <a:pPr lvl="1"/>
            <a:r>
              <a:rPr lang="en-US" dirty="0" smtClean="0"/>
              <a:t>Use an easy to follow filing system – </a:t>
            </a:r>
            <a:r>
              <a:rPr lang="en-US" b="1" u="sng" dirty="0" smtClean="0"/>
              <a:t>Index</a:t>
            </a:r>
          </a:p>
          <a:p>
            <a:r>
              <a:rPr lang="en-US" dirty="0" smtClean="0"/>
              <a:t>Educate the ID team and Collaborators about the Admin Record...</a:t>
            </a:r>
          </a:p>
          <a:p>
            <a:pPr lvl="1"/>
            <a:r>
              <a:rPr lang="en-US" dirty="0" smtClean="0"/>
              <a:t>Avoid embarrassing, imprudent or unnecessary remarks.</a:t>
            </a:r>
          </a:p>
          <a:p>
            <a:r>
              <a:rPr lang="en-US" dirty="0" smtClean="0"/>
              <a:t>Keep paper records, meeting notes/minutes, electronic records (emails), data, charts, graphs etc.</a:t>
            </a:r>
          </a:p>
        </p:txBody>
      </p:sp>
    </p:spTree>
    <p:extLst>
      <p:ext uri="{BB962C8B-B14F-4D97-AF65-F5344CB8AC3E}">
        <p14:creationId xmlns:p14="http://schemas.microsoft.com/office/powerpoint/2010/main" val="21340018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Record for Route Evaluation</a:t>
            </a:r>
            <a:endParaRPr lang="en-US" dirty="0"/>
          </a:p>
        </p:txBody>
      </p:sp>
      <p:sp>
        <p:nvSpPr>
          <p:cNvPr id="3" name="Content Placeholder 2"/>
          <p:cNvSpPr>
            <a:spLocks noGrp="1"/>
          </p:cNvSpPr>
          <p:nvPr>
            <p:ph idx="1"/>
          </p:nvPr>
        </p:nvSpPr>
        <p:spPr>
          <a:xfrm>
            <a:off x="381000" y="1219200"/>
            <a:ext cx="8153400" cy="4906963"/>
          </a:xfrm>
        </p:spPr>
        <p:txBody>
          <a:bodyPr>
            <a:normAutofit/>
          </a:bodyPr>
          <a:lstStyle/>
          <a:p>
            <a:r>
              <a:rPr lang="en-US" dirty="0" smtClean="0"/>
              <a:t>Inventory &amp; Other Resource Metadata</a:t>
            </a:r>
          </a:p>
          <a:p>
            <a:r>
              <a:rPr lang="en-US" dirty="0" smtClean="0"/>
              <a:t>Must include route specific evaluation information…</a:t>
            </a:r>
          </a:p>
          <a:p>
            <a:pPr lvl="1"/>
            <a:r>
              <a:rPr lang="en-US" dirty="0" smtClean="0"/>
              <a:t>ID Team members participating in the evaluation of each route</a:t>
            </a:r>
            <a:endParaRPr lang="en-US" dirty="0"/>
          </a:p>
          <a:p>
            <a:pPr lvl="1"/>
            <a:r>
              <a:rPr lang="en-US" dirty="0" smtClean="0"/>
              <a:t>Documentation of interfacing evaluation criteria</a:t>
            </a:r>
          </a:p>
          <a:p>
            <a:pPr lvl="2"/>
            <a:r>
              <a:rPr lang="en-US" dirty="0" smtClean="0"/>
              <a:t>Including a negative declaration</a:t>
            </a:r>
          </a:p>
          <a:p>
            <a:pPr lvl="1"/>
            <a:r>
              <a:rPr lang="en-US" dirty="0" smtClean="0"/>
              <a:t>Database, Spreadsheet or GIS Data not sufficient – include a conclusion statement/document</a:t>
            </a:r>
          </a:p>
        </p:txBody>
      </p:sp>
    </p:spTree>
    <p:extLst>
      <p:ext uri="{BB962C8B-B14F-4D97-AF65-F5344CB8AC3E}">
        <p14:creationId xmlns:p14="http://schemas.microsoft.com/office/powerpoint/2010/main" val="35208981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Components</a:t>
            </a:r>
            <a:endParaRPr lang="en-US" dirty="0"/>
          </a:p>
        </p:txBody>
      </p:sp>
      <p:sp>
        <p:nvSpPr>
          <p:cNvPr id="3" name="Content Placeholder 2"/>
          <p:cNvSpPr>
            <a:spLocks noGrp="1"/>
          </p:cNvSpPr>
          <p:nvPr>
            <p:ph idx="1"/>
          </p:nvPr>
        </p:nvSpPr>
        <p:spPr>
          <a:xfrm>
            <a:off x="381000" y="1143000"/>
            <a:ext cx="8153400" cy="5029200"/>
          </a:xfrm>
        </p:spPr>
        <p:txBody>
          <a:bodyPr>
            <a:normAutofit fontScale="55000" lnSpcReduction="20000"/>
          </a:bodyPr>
          <a:lstStyle/>
          <a:p>
            <a:r>
              <a:rPr lang="en-US" sz="4800" b="1" dirty="0" smtClean="0"/>
              <a:t>Route Selection Criteria</a:t>
            </a:r>
          </a:p>
          <a:p>
            <a:r>
              <a:rPr lang="en-US" sz="4800" b="1" dirty="0" smtClean="0"/>
              <a:t>Definitions of Designations and Limitations</a:t>
            </a:r>
          </a:p>
          <a:p>
            <a:r>
              <a:rPr lang="en-US" sz="4800" b="1" dirty="0"/>
              <a:t>Route </a:t>
            </a:r>
            <a:r>
              <a:rPr lang="en-US" sz="4800" b="1" dirty="0" smtClean="0"/>
              <a:t>Designations</a:t>
            </a:r>
          </a:p>
          <a:p>
            <a:r>
              <a:rPr lang="en-US" sz="4800" b="1" dirty="0" smtClean="0"/>
              <a:t>Map </a:t>
            </a:r>
            <a:r>
              <a:rPr lang="en-US" sz="4800" b="1" dirty="0"/>
              <a:t>– GIS </a:t>
            </a:r>
            <a:r>
              <a:rPr lang="en-US" sz="4800" b="1" dirty="0" smtClean="0"/>
              <a:t>Data</a:t>
            </a:r>
          </a:p>
          <a:p>
            <a:r>
              <a:rPr lang="en-US" sz="4800" b="1" dirty="0" smtClean="0"/>
              <a:t>Guidelines for Managing and Maintaining the System</a:t>
            </a:r>
          </a:p>
          <a:p>
            <a:pPr lvl="1"/>
            <a:r>
              <a:rPr lang="en-US" sz="4400" dirty="0" smtClean="0"/>
              <a:t>Monitoring &amp; Enforcement</a:t>
            </a:r>
          </a:p>
          <a:p>
            <a:pPr lvl="1"/>
            <a:r>
              <a:rPr lang="en-US" sz="4400" dirty="0" smtClean="0"/>
              <a:t>Decommissioning &amp; Restoration</a:t>
            </a:r>
          </a:p>
          <a:p>
            <a:pPr lvl="1"/>
            <a:r>
              <a:rPr lang="en-US" sz="4400" dirty="0" smtClean="0"/>
              <a:t>Outreach, Education &amp; Signing</a:t>
            </a:r>
          </a:p>
          <a:p>
            <a:r>
              <a:rPr lang="en-US" sz="4800" b="1" dirty="0" smtClean="0"/>
              <a:t>Provisions for New Routes/Changes in Uses</a:t>
            </a:r>
          </a:p>
          <a:p>
            <a:r>
              <a:rPr lang="en-US" sz="4800" b="1" dirty="0" smtClean="0"/>
              <a:t>Needed Easements &amp; ROWs</a:t>
            </a:r>
          </a:p>
          <a:p>
            <a:r>
              <a:rPr lang="en-US" sz="4800" b="1" dirty="0" smtClean="0"/>
              <a:t>Process for Maintaining Plan and Data</a:t>
            </a:r>
          </a:p>
          <a:p>
            <a:r>
              <a:rPr lang="en-US" sz="4800" b="1" dirty="0"/>
              <a:t>Classification in </a:t>
            </a:r>
            <a:r>
              <a:rPr lang="en-US" sz="4800" b="1" dirty="0" smtClean="0"/>
              <a:t>Facility Asset Management System</a:t>
            </a:r>
          </a:p>
          <a:p>
            <a:pPr marL="0" indent="0" algn="r">
              <a:buNone/>
            </a:pPr>
            <a:r>
              <a:rPr lang="en-US" sz="2900" b="1" i="1" dirty="0">
                <a:solidFill>
                  <a:prstClr val="black"/>
                </a:solidFill>
              </a:rPr>
              <a:t>BLM Handbook H-8342-1 (Section </a:t>
            </a:r>
            <a:r>
              <a:rPr lang="en-US" sz="2900" b="1" i="1" dirty="0" smtClean="0">
                <a:solidFill>
                  <a:prstClr val="black"/>
                </a:solidFill>
              </a:rPr>
              <a:t>V.H </a:t>
            </a:r>
            <a:r>
              <a:rPr lang="en-US" sz="2900" b="1" i="1" dirty="0">
                <a:solidFill>
                  <a:prstClr val="black"/>
                </a:solidFill>
              </a:rPr>
              <a:t>– page </a:t>
            </a:r>
            <a:r>
              <a:rPr lang="en-US" sz="2900" b="1" i="1" dirty="0" smtClean="0">
                <a:solidFill>
                  <a:prstClr val="black"/>
                </a:solidFill>
              </a:rPr>
              <a:t>29 - 30)</a:t>
            </a:r>
            <a:endParaRPr lang="en-US" sz="8700" b="1" i="1" dirty="0"/>
          </a:p>
        </p:txBody>
      </p:sp>
    </p:spTree>
    <p:extLst>
      <p:ext uri="{BB962C8B-B14F-4D97-AF65-F5344CB8AC3E}">
        <p14:creationId xmlns:p14="http://schemas.microsoft.com/office/powerpoint/2010/main" val="22836995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a:t>
            </a:r>
            <a:endParaRPr lang="en-US"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95401"/>
            <a:ext cx="8686800" cy="4876799"/>
          </a:xfrm>
          <a:prstGeom prst="rect">
            <a:avLst/>
          </a:prstGeom>
        </p:spPr>
      </p:pic>
    </p:spTree>
    <p:extLst>
      <p:ext uri="{BB962C8B-B14F-4D97-AF65-F5344CB8AC3E}">
        <p14:creationId xmlns:p14="http://schemas.microsoft.com/office/powerpoint/2010/main" val="10136489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a:t>
            </a:r>
            <a:endParaRPr lang="en-US" dirty="0"/>
          </a:p>
        </p:txBody>
      </p:sp>
      <p:sp>
        <p:nvSpPr>
          <p:cNvPr id="3" name="Content Placeholder 2"/>
          <p:cNvSpPr>
            <a:spLocks noGrp="1"/>
          </p:cNvSpPr>
          <p:nvPr>
            <p:ph idx="1"/>
          </p:nvPr>
        </p:nvSpPr>
        <p:spPr>
          <a:xfrm>
            <a:off x="381000" y="1219200"/>
            <a:ext cx="8153400" cy="4906963"/>
          </a:xfrm>
        </p:spPr>
        <p:txBody>
          <a:bodyPr>
            <a:normAutofit lnSpcReduction="10000"/>
          </a:bodyPr>
          <a:lstStyle/>
          <a:p>
            <a:r>
              <a:rPr lang="en-US" dirty="0" smtClean="0"/>
              <a:t>Establish Factors to Monitor</a:t>
            </a:r>
          </a:p>
          <a:p>
            <a:pPr lvl="1"/>
            <a:r>
              <a:rPr lang="en-US" dirty="0" smtClean="0"/>
              <a:t>New Ground Disturbance, Route Dimensions, Condition, Usage etc.</a:t>
            </a:r>
          </a:p>
          <a:p>
            <a:pPr lvl="1"/>
            <a:r>
              <a:rPr lang="en-US" dirty="0" smtClean="0"/>
              <a:t>Tailor to resources of concern</a:t>
            </a:r>
          </a:p>
          <a:p>
            <a:pPr lvl="1"/>
            <a:r>
              <a:rPr lang="en-US" dirty="0" smtClean="0"/>
              <a:t>Ensure it’s “easy” to monitor</a:t>
            </a:r>
          </a:p>
          <a:p>
            <a:r>
              <a:rPr lang="en-US" dirty="0" smtClean="0"/>
              <a:t>Set “Threshold of Acceptable Change”</a:t>
            </a:r>
          </a:p>
          <a:p>
            <a:pPr lvl="1"/>
            <a:r>
              <a:rPr lang="en-US" dirty="0" smtClean="0"/>
              <a:t>Trigger Point for action</a:t>
            </a:r>
          </a:p>
          <a:p>
            <a:pPr lvl="1"/>
            <a:r>
              <a:rPr lang="en-US" dirty="0" smtClean="0"/>
              <a:t>Must relate to items being monitored</a:t>
            </a:r>
          </a:p>
          <a:p>
            <a:pPr lvl="1"/>
            <a:r>
              <a:rPr lang="en-US" dirty="0" smtClean="0"/>
              <a:t>Provide a rationale for the threshold</a:t>
            </a:r>
          </a:p>
          <a:p>
            <a:r>
              <a:rPr lang="en-US" dirty="0" smtClean="0"/>
              <a:t>Describe course of action…</a:t>
            </a:r>
            <a:endParaRPr lang="en-US" dirty="0"/>
          </a:p>
        </p:txBody>
      </p:sp>
    </p:spTree>
    <p:extLst>
      <p:ext uri="{BB962C8B-B14F-4D97-AF65-F5344CB8AC3E}">
        <p14:creationId xmlns:p14="http://schemas.microsoft.com/office/powerpoint/2010/main" val="2299774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Lands Travel Network</a:t>
            </a:r>
            <a:endParaRPr lang="en-US" dirty="0"/>
          </a:p>
        </p:txBody>
      </p:sp>
      <p:pic>
        <p:nvPicPr>
          <p:cNvPr id="7" name="Content Placeholder 7" descr="routeMess1.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066800"/>
            <a:ext cx="86868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1376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Enforcement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action.suwa.org/images/content/pagebuilder/2921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8686800" cy="505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5637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Decommissioning &amp; Restoration</a:t>
            </a:r>
            <a:endParaRPr lang="en-US" dirty="0"/>
          </a:p>
        </p:txBody>
      </p:sp>
      <p:pic>
        <p:nvPicPr>
          <p:cNvPr id="2050" name="Picture 2" descr="http://www.blm.gov/pgdata/etc/medialib/blm/ca/images/2012/528.Par.75797.Image.-1.-1.1.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566"/>
            <a:ext cx="8686800" cy="5089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085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&amp; Signing</a:t>
            </a:r>
            <a:endParaRPr lang="en-US" dirty="0"/>
          </a:p>
        </p:txBody>
      </p:sp>
      <p:pic>
        <p:nvPicPr>
          <p:cNvPr id="7" name="Content Placeholder 3" descr="\\ilmidso3ds1\so\users\theslin\My Documents\My Pictures\Old Q drive photos\Pentax Optio 430\end19.jpg"/>
          <p:cNvPicPr>
            <a:picLocks noGrp="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8704" y="1143000"/>
            <a:ext cx="8705504"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1513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26" name="Picture 2" descr="http://2.bp.blogspot.com/-X3SQcwIlpRo/TVg3G90HarI/AAAAAAAABgs/PtpTJCRJHa4/s1600/byway+sig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43000"/>
            <a:ext cx="8686800"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1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D7E0B465E460429B2655A9EFBD32A9" ma:contentTypeVersion="0" ma:contentTypeDescription="Create a new document." ma:contentTypeScope="" ma:versionID="e64ab5fcb82e335e233a0ec512f0009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185B95-8EA8-42C1-B8BF-F29291740B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03EDCCE-2969-4EA0-B43B-E666D3E453BC}">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669547B-10C8-4399-92FC-BDD2DA1010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17037</TotalTime>
  <Words>6250</Words>
  <Application>Microsoft Office PowerPoint</Application>
  <PresentationFormat>On-screen Show (4:3)</PresentationFormat>
  <Paragraphs>727</Paragraphs>
  <Slides>93</Slides>
  <Notes>74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Garamond</vt:lpstr>
      <vt:lpstr>Office Theme</vt:lpstr>
      <vt:lpstr>Travel and Transportation Management for Managers</vt:lpstr>
      <vt:lpstr>Travel and Transportation Management for Managers</vt:lpstr>
      <vt:lpstr>Travel and Transportation Management for Managers</vt:lpstr>
      <vt:lpstr>PowerPoint Presentation</vt:lpstr>
      <vt:lpstr>BLM Mission</vt:lpstr>
      <vt:lpstr>Why Manage Routes?</vt:lpstr>
      <vt:lpstr>Authority &amp; Guidance for  Travel Management Planning</vt:lpstr>
      <vt:lpstr>PowerPoint Presentation</vt:lpstr>
      <vt:lpstr>Public Lands Travel Network</vt:lpstr>
      <vt:lpstr>Travel and Transportation Management for Managers</vt:lpstr>
      <vt:lpstr>Linear Travel Features - “Routes”</vt:lpstr>
      <vt:lpstr>PowerPoint Presentation</vt:lpstr>
      <vt:lpstr>Off-Highway Vehicles</vt:lpstr>
      <vt:lpstr>Definition of OHV</vt:lpstr>
      <vt:lpstr>Non-Motorized Modes-of-Transport</vt:lpstr>
      <vt:lpstr>Permitted &amp; Authorized Use</vt:lpstr>
      <vt:lpstr>Travel Network &amp; Transportation Systems</vt:lpstr>
      <vt:lpstr>What’s the difference between a Travel Network and Transportation System?</vt:lpstr>
      <vt:lpstr> Managing Comprehensively</vt:lpstr>
      <vt:lpstr>Travel and Transportation Planning</vt:lpstr>
      <vt:lpstr>Travel and Transportation Management for Managers</vt:lpstr>
      <vt:lpstr>Travel and Transportation Management for Managers</vt:lpstr>
      <vt:lpstr>Comprehensive</vt:lpstr>
      <vt:lpstr>Interdisciplinary</vt:lpstr>
      <vt:lpstr>Outcome-Based</vt:lpstr>
      <vt:lpstr>Collaborative</vt:lpstr>
      <vt:lpstr>Communication…</vt:lpstr>
      <vt:lpstr>Pre-Planning</vt:lpstr>
      <vt:lpstr>Resource &amp; Program Data</vt:lpstr>
      <vt:lpstr>Linear Travel Features ~ “Route” Inventory</vt:lpstr>
      <vt:lpstr>Collecting the Data Manually</vt:lpstr>
      <vt:lpstr>Collecting the Data Digitally</vt:lpstr>
      <vt:lpstr>Crowd-sourced Data</vt:lpstr>
      <vt:lpstr>Ground Transportation Linear Features</vt:lpstr>
      <vt:lpstr>GTLF “Inventory” Minimums</vt:lpstr>
      <vt:lpstr>Route Purpose</vt:lpstr>
      <vt:lpstr>Characterizing Route Use</vt:lpstr>
      <vt:lpstr>Credible Data?</vt:lpstr>
      <vt:lpstr>Questions?</vt:lpstr>
      <vt:lpstr>Travel and Transportation Management for Managers</vt:lpstr>
      <vt:lpstr>Decisions, Decisions…</vt:lpstr>
      <vt:lpstr>TTM &amp; Land Use Planning</vt:lpstr>
      <vt:lpstr>Biological Resource Decisions</vt:lpstr>
      <vt:lpstr>OHV Area Designations</vt:lpstr>
      <vt:lpstr>OHV Area Management</vt:lpstr>
      <vt:lpstr>OHV Open, Closed &amp; Limited Areas</vt:lpstr>
      <vt:lpstr>OHV Area Designation Decisions</vt:lpstr>
      <vt:lpstr>Travel Management Areas</vt:lpstr>
      <vt:lpstr>What is a Travel Management Area?</vt:lpstr>
      <vt:lpstr>TMAP Data</vt:lpstr>
      <vt:lpstr>Questions?</vt:lpstr>
      <vt:lpstr>Travel and Transportation Management for Managers</vt:lpstr>
      <vt:lpstr>From Linear Travel Features to  Travel Network/Transportation Systems</vt:lpstr>
      <vt:lpstr>PowerPoint Presentation</vt:lpstr>
      <vt:lpstr>Linear Transportation Features</vt:lpstr>
      <vt:lpstr>Linear Transportation Features</vt:lpstr>
      <vt:lpstr>Linear Transportation Features</vt:lpstr>
      <vt:lpstr>Linear Travel Features</vt:lpstr>
      <vt:lpstr>Linear Travel Features</vt:lpstr>
      <vt:lpstr>Linear Travel Features</vt:lpstr>
      <vt:lpstr>Route Evaluation Criteria</vt:lpstr>
      <vt:lpstr>Route Evaluation Process</vt:lpstr>
      <vt:lpstr>OHV Area Designation Decisions</vt:lpstr>
      <vt:lpstr>What does it mean to “Minimize”…</vt:lpstr>
      <vt:lpstr>Other Evaluation Criteria</vt:lpstr>
      <vt:lpstr>From RMP to Evaluation Criteria</vt:lpstr>
      <vt:lpstr>From RMP to Evaluation Criteria</vt:lpstr>
      <vt:lpstr>Evaluation Criteria Informs Decision </vt:lpstr>
      <vt:lpstr>Interfacing Resource Values</vt:lpstr>
      <vt:lpstr>Route Decision that minimize?</vt:lpstr>
      <vt:lpstr>- Decision Point -</vt:lpstr>
      <vt:lpstr>Supplementary Rules</vt:lpstr>
      <vt:lpstr>Types of Authorization</vt:lpstr>
      <vt:lpstr>Revised Statute 2477</vt:lpstr>
      <vt:lpstr>Administrative Use…</vt:lpstr>
      <vt:lpstr>How does a Route Decision look on paper?</vt:lpstr>
      <vt:lpstr>Alternative Formulation</vt:lpstr>
      <vt:lpstr>Documenting the Process</vt:lpstr>
      <vt:lpstr>GIS Recordation</vt:lpstr>
      <vt:lpstr>Access Database</vt:lpstr>
      <vt:lpstr>Administrative Record</vt:lpstr>
      <vt:lpstr>Administrative Record</vt:lpstr>
      <vt:lpstr>What is an Admin Record?</vt:lpstr>
      <vt:lpstr>Who Keeps the Admin Record?</vt:lpstr>
      <vt:lpstr>How is an Admin Record Created?</vt:lpstr>
      <vt:lpstr>Admin Record for Route Evaluation</vt:lpstr>
      <vt:lpstr>Decision Components</vt:lpstr>
      <vt:lpstr>Monitoring</vt:lpstr>
      <vt:lpstr>Monitoring</vt:lpstr>
      <vt:lpstr>Enforcement</vt:lpstr>
      <vt:lpstr>Decommissioning &amp; Restoration</vt:lpstr>
      <vt:lpstr>Outreach &amp; Signing</vt:lpstr>
      <vt:lpstr>Questions?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CTTM Lesson 2</dc:title>
  <dc:creator>Peter De Witt</dc:creator>
  <cp:keywords>Travel, Transportation, Routes</cp:keywords>
  <cp:lastModifiedBy>Jeppesen, David K</cp:lastModifiedBy>
  <cp:revision>556</cp:revision>
  <cp:lastPrinted>2012-11-30T18:50:52Z</cp:lastPrinted>
  <dcterms:created xsi:type="dcterms:W3CDTF">2011-03-04T18:33:53Z</dcterms:created>
  <dcterms:modified xsi:type="dcterms:W3CDTF">2018-06-06T15:39:53Z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0x01010058D7E0B465E460429B2655A9EFBD32A9</vt:lpwstr>
  </property>
  <property fmtid="{D5CDD505-2E9C-101B-9397-08002B2CF9AE}" pid="3" name="WorkflowCreationPath">
    <vt:lpwstr>9c6bd262-e8b8-476d-bc5d-1d6a208b6579,4;9c6bd262-e8b8-476d-bc5d-1d6a208b6579,4;9c6bd262-e8b8-476d-bc5d-1d6a208b6579,4;9c6bd262-e8b8-476d-bc5d-1d6a208b6579,4;</vt:lpwstr>
  </property>
  <property fmtid="{D5CDD505-2E9C-101B-9397-08002B2CF9AE}" pid="4" name="Secondary Category0">
    <vt:lpwstr>autopopulated</vt:lpwstr>
  </property>
  <property fmtid="{D5CDD505-2E9C-101B-9397-08002B2CF9AE}" pid="5" name="Primary Category0">
    <vt:lpwstr>Planning</vt:lpwstr>
  </property>
  <property fmtid="{D5CDD505-2E9C-101B-9397-08002B2CF9AE}" pid="6" name="Project Lookup">
    <vt:lpwstr>1</vt:lpwstr>
  </property>
  <property fmtid="{D5CDD505-2E9C-101B-9397-08002B2CF9AE}" pid="7" name="Primary Category">
    <vt:lpwstr>4</vt:lpwstr>
  </property>
  <property fmtid="{D5CDD505-2E9C-101B-9397-08002B2CF9AE}" pid="8" name="Office">
    <vt:lpwstr>3</vt:lpwstr>
  </property>
  <property fmtid="{D5CDD505-2E9C-101B-9397-08002B2CF9AE}" pid="9" name="Project">
    <vt:lpwstr>"unassigned"</vt:lpwstr>
  </property>
  <property fmtid="{D5CDD505-2E9C-101B-9397-08002B2CF9AE}" pid="10" name="Office0">
    <vt:lpwstr>Bakersfield</vt:lpwstr>
  </property>
</Properties>
</file>