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82" r:id="rId3"/>
    <p:sldId id="318" r:id="rId4"/>
    <p:sldId id="279" r:id="rId5"/>
    <p:sldId id="280" r:id="rId6"/>
    <p:sldId id="295" r:id="rId7"/>
    <p:sldId id="284" r:id="rId8"/>
    <p:sldId id="290" r:id="rId9"/>
    <p:sldId id="291" r:id="rId10"/>
    <p:sldId id="293" r:id="rId11"/>
    <p:sldId id="292" r:id="rId12"/>
    <p:sldId id="294" r:id="rId13"/>
    <p:sldId id="278" r:id="rId14"/>
    <p:sldId id="271" r:id="rId15"/>
    <p:sldId id="276" r:id="rId16"/>
    <p:sldId id="275" r:id="rId17"/>
    <p:sldId id="270" r:id="rId18"/>
    <p:sldId id="269" r:id="rId19"/>
    <p:sldId id="273" r:id="rId20"/>
    <p:sldId id="296" r:id="rId21"/>
    <p:sldId id="299" r:id="rId22"/>
    <p:sldId id="300" r:id="rId23"/>
    <p:sldId id="315" r:id="rId24"/>
    <p:sldId id="311" r:id="rId25"/>
    <p:sldId id="312" r:id="rId26"/>
    <p:sldId id="313" r:id="rId27"/>
    <p:sldId id="314" r:id="rId28"/>
    <p:sldId id="305" r:id="rId29"/>
    <p:sldId id="319" r:id="rId30"/>
    <p:sldId id="307" r:id="rId31"/>
    <p:sldId id="306" r:id="rId32"/>
    <p:sldId id="301" r:id="rId33"/>
    <p:sldId id="303" r:id="rId34"/>
    <p:sldId id="309" r:id="rId35"/>
    <p:sldId id="268" r:id="rId36"/>
    <p:sldId id="317" r:id="rId37"/>
    <p:sldId id="266" r:id="rId38"/>
    <p:sldId id="316" r:id="rId39"/>
  </p:sldIdLst>
  <p:sldSz cx="9144000" cy="6858000" type="screen4x3"/>
  <p:notesSz cx="6881813" cy="9296400"/>
  <p:embeddedFontLst>
    <p:embeddedFont>
      <p:font typeface="Source Sans Pro" panose="020B0604020202020204" charset="0"/>
      <p:regular r:id="rId41"/>
      <p:bold r:id="rId42"/>
      <p:italic r:id="rId43"/>
      <p:boldItalic r:id="rId44"/>
    </p:embeddedFont>
    <p:embeddedFont>
      <p:font typeface="Cambria" panose="02040503050406030204" pitchFamily="18" charset="0"/>
      <p:regular r:id="rId45"/>
      <p:bold r:id="rId46"/>
      <p:italic r:id="rId47"/>
      <p:boldItalic r:id="rId48"/>
    </p:embeddedFont>
    <p:embeddedFont>
      <p:font typeface="Eras Bold ITC" panose="020B0907030504020204" pitchFamily="34" charset="0"/>
      <p:regular r:id="rId49"/>
    </p:embeddedFont>
    <p:embeddedFont>
      <p:font typeface="Calibri" panose="020F0502020204030204" pitchFamily="34" charset="0"/>
      <p:regular r:id="rId50"/>
      <p:bold r:id="rId51"/>
      <p:italic r:id="rId52"/>
      <p:boldItalic r:id="rId53"/>
    </p:embeddedFont>
    <p:embeddedFont>
      <p:font typeface="ＭＳ Ｐゴシック" panose="020B0600070205080204" pitchFamily="34" charset="-128"/>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2414" autoAdjust="0"/>
  </p:normalViewPr>
  <p:slideViewPr>
    <p:cSldViewPr>
      <p:cViewPr varScale="1">
        <p:scale>
          <a:sx n="59" d="100"/>
          <a:sy n="59" d="100"/>
        </p:scale>
        <p:origin x="204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2913" cy="46513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97312" y="0"/>
            <a:ext cx="2982912" cy="46513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176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8975" y="4416425"/>
            <a:ext cx="5505450" cy="418306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2982913" cy="465138"/>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32368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744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9015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857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1982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ct val="100000"/>
              <a:buFont typeface="Arial"/>
              <a:buNone/>
              <a:tabLst/>
              <a:defRPr/>
            </a:pPr>
            <a:r>
              <a:rPr lang="en-US" sz="1200" dirty="0" smtClean="0"/>
              <a:t>Big picture data collection - comparisons across BLM sites, activities, settings (using standard questions so data can be compared over time).</a:t>
            </a:r>
          </a:p>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5995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ct val="100000"/>
              <a:buFont typeface="Arial"/>
              <a:buNone/>
              <a:tabLst/>
              <a:defRPr/>
            </a:pPr>
            <a:r>
              <a:rPr lang="en-US" dirty="0" smtClean="0"/>
              <a:t>Coordinate with NTC and interdisciplinary teams working on LUPs in their states to offer the Planning for Recreation and Visitor Services Short Course</a:t>
            </a:r>
          </a:p>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297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ct val="100000"/>
              <a:buFont typeface="Arial"/>
              <a:buNone/>
              <a:tabLst/>
              <a:defRPr/>
            </a:pPr>
            <a:r>
              <a:rPr lang="en-US" dirty="0" smtClean="0"/>
              <a:t>Coordinate with NTC and interdisciplinary teams working on LUPs in their states to offer the Planning for Recreation and Visitor Services Short Course</a:t>
            </a:r>
          </a:p>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2064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9400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1494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r>
              <a:rPr lang="en-US" dirty="0" smtClean="0"/>
              <a:t>When describing the protest procedures for proposed RMPs, the BLM must make clear which decisions are land use plan decisions and thus protestable under the planning regulations and which decisions are implementation decisions that are not protestable. </a:t>
            </a:r>
          </a:p>
          <a:p>
            <a:endParaRPr lang="en-US" dirty="0" smtClean="0"/>
          </a:p>
          <a:p>
            <a:r>
              <a:rPr lang="en-US" dirty="0" smtClean="0"/>
              <a:t>At the decision-making stage, the BLM can separate the two categories of decisions into two decision documents, one adopting the RMP (or amendment) and the other approving the implementation decisions; or the BLM may use a single decision document that adopts the RMP (or amendment) and approves the implementation actions. </a:t>
            </a:r>
          </a:p>
          <a:p>
            <a:endParaRPr lang="en-US" dirty="0" smtClean="0"/>
          </a:p>
          <a:p>
            <a:r>
              <a:rPr lang="en-US" dirty="0" smtClean="0"/>
              <a:t>If a single decision document is used, the BLM must clearly distinguish the land use plan decisions from the implementation decisions and describe the administrative remedies for both. </a:t>
            </a:r>
            <a:endParaRPr lang="en-US" sz="1400" dirty="0" smtClean="0"/>
          </a:p>
          <a:p>
            <a:endParaRPr lang="en-US" sz="1400" dirty="0" smtClean="0"/>
          </a:p>
          <a:p>
            <a:r>
              <a:rPr lang="en-US" dirty="0" smtClean="0"/>
              <a:t>Making implementation decisions as part of the land use planning process and analyzing them concurrently with land use plan decisions does not change their administrative remedies or the timing of those remedies. </a:t>
            </a:r>
            <a:endParaRPr lang="en-US" sz="1400" dirty="0" smtClean="0"/>
          </a:p>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396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0744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r>
              <a:rPr lang="en-US" dirty="0" smtClean="0"/>
              <a:t>However, new streamlining</a:t>
            </a:r>
            <a:r>
              <a:rPr lang="en-US" baseline="0" dirty="0" smtClean="0"/>
              <a:t> guidance will very likely change this.</a:t>
            </a: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9148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7547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229708"/>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There are 3 LUP requirements</a:t>
            </a:r>
            <a:r>
              <a:rPr lang="en-US" baseline="0" dirty="0" smtClean="0">
                <a:solidFill>
                  <a:prstClr val="white"/>
                </a:solidFill>
                <a:effectLst>
                  <a:outerShdw blurRad="38100" dist="38100" dir="2700000" algn="tl">
                    <a:srgbClr val="000000">
                      <a:alpha val="43137"/>
                    </a:srgbClr>
                  </a:outerShdw>
                </a:effectLst>
                <a:latin typeface="Cambria" panose="02040503050406030204" pitchFamily="18" charset="0"/>
              </a:rPr>
              <a:t> for R&amp;VS:</a:t>
            </a:r>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229708"/>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695595" indent="-465887">
              <a:buFont typeface="+mj-lt"/>
              <a:buAutoNum type="arabicPeriod"/>
            </a:pPr>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695595" indent="-465887">
              <a:buFont typeface="+mj-lt"/>
              <a:buAutoNum type="arabicPeriod"/>
            </a:pPr>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Designate recreation management areas – 2 types, SRMAs, ERMAs</a:t>
            </a:r>
          </a:p>
          <a:p>
            <a:pPr marL="695595" indent="-465887">
              <a:buFont typeface="+mj-lt"/>
              <a:buAutoNum type="arabicPeriod"/>
            </a:pPr>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695595" indent="-465887">
              <a:buFont typeface="+mj-lt"/>
              <a:buAutoNum type="arabicPeriod"/>
            </a:pPr>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Establish R&amp;VS objectives for each RMA. – There is more to this than you may think, so we’ll be going over this in more detail.</a:t>
            </a:r>
          </a:p>
          <a:p>
            <a:pPr marL="695595" indent="-465887">
              <a:buFont typeface="+mj-lt"/>
              <a:buAutoNum type="arabicPeriod"/>
            </a:pPr>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695595" indent="-465887">
              <a:buFont typeface="+mj-lt"/>
              <a:buAutoNum type="arabicPeriod"/>
            </a:pPr>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Identify </a:t>
            </a:r>
            <a:r>
              <a:rPr lang="en-US" i="1" dirty="0" smtClean="0">
                <a:solidFill>
                  <a:prstClr val="white"/>
                </a:solidFill>
                <a:effectLst>
                  <a:outerShdw blurRad="38100" dist="38100" dir="2700000" algn="tl">
                    <a:srgbClr val="000000">
                      <a:alpha val="43137"/>
                    </a:srgbClr>
                  </a:outerShdw>
                </a:effectLst>
                <a:latin typeface="Cambria" panose="02040503050406030204" pitchFamily="18" charset="0"/>
              </a:rPr>
              <a:t>LUP-level </a:t>
            </a:r>
            <a:r>
              <a:rPr lang="en-US" dirty="0" smtClean="0">
                <a:solidFill>
                  <a:prstClr val="white"/>
                </a:solidFill>
                <a:effectLst>
                  <a:outerShdw blurRad="38100" dist="38100" dir="2700000" algn="tl">
                    <a:srgbClr val="000000">
                      <a:alpha val="43137"/>
                    </a:srgbClr>
                  </a:outerShdw>
                </a:effectLst>
                <a:latin typeface="Cambria" panose="02040503050406030204" pitchFamily="18" charset="0"/>
              </a:rPr>
              <a:t>management actions and allowable uses for each RMA.  - Many decisions related to R&amp;VS are NOT LUP-level decisions,</a:t>
            </a:r>
            <a:r>
              <a:rPr lang="en-US" baseline="0" dirty="0" smtClean="0">
                <a:solidFill>
                  <a:prstClr val="white"/>
                </a:solidFill>
                <a:effectLst>
                  <a:outerShdw blurRad="38100" dist="38100" dir="2700000" algn="tl">
                    <a:srgbClr val="000000">
                      <a:alpha val="43137"/>
                    </a:srgbClr>
                  </a:outerShdw>
                </a:effectLst>
                <a:latin typeface="Cambria" panose="02040503050406030204" pitchFamily="18" charset="0"/>
              </a:rPr>
              <a:t> put these in the Recreation Appendix.</a:t>
            </a:r>
            <a:endParaRPr lang="en-US" dirty="0" smtClean="0">
              <a:solidFill>
                <a:prstClr val="white"/>
              </a:solidFill>
              <a:effectLst>
                <a:outerShdw blurRad="38100" dist="38100" dir="2700000" algn="tl">
                  <a:srgbClr val="000000">
                    <a:alpha val="43137"/>
                  </a:srgbClr>
                </a:outerShdw>
              </a:effectLst>
              <a:latin typeface="Cambria" panose="02040503050406030204" pitchFamily="18" charset="0"/>
            </a:endParaRPr>
          </a:p>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4631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t/>
            </a:r>
            <a:br>
              <a:rPr lang="en-US" dirty="0"/>
            </a:br>
            <a:r>
              <a:rPr lang="en-US" dirty="0"/>
              <a:t>There are four categories of Implementation Decisions</a:t>
            </a:r>
          </a:p>
          <a:p>
            <a:endParaRPr lang="en-US" dirty="0"/>
          </a:p>
          <a:p>
            <a:pPr marL="174708" indent="-174708">
              <a:buFontTx/>
              <a:buChar char="-"/>
            </a:pPr>
            <a:r>
              <a:rPr lang="en-US" dirty="0"/>
              <a:t>Management</a:t>
            </a:r>
          </a:p>
          <a:p>
            <a:pPr marL="174708" indent="-174708">
              <a:buFontTx/>
              <a:buChar char="-"/>
            </a:pPr>
            <a:r>
              <a:rPr lang="en-US" dirty="0"/>
              <a:t>Administration</a:t>
            </a:r>
          </a:p>
          <a:p>
            <a:pPr marL="174708" indent="-174708">
              <a:buFontTx/>
              <a:buChar char="-"/>
            </a:pPr>
            <a:r>
              <a:rPr lang="en-US" dirty="0"/>
              <a:t>Information and Education</a:t>
            </a:r>
          </a:p>
          <a:p>
            <a:pPr marL="174708" indent="-174708">
              <a:buFontTx/>
              <a:buChar char="-"/>
            </a:pPr>
            <a:r>
              <a:rPr lang="en-US" dirty="0"/>
              <a:t>Monitoring</a:t>
            </a: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t>23</a:t>
            </a:fld>
            <a:endParaRPr lang="en-US"/>
          </a:p>
        </p:txBody>
      </p:sp>
    </p:spTree>
    <p:extLst>
      <p:ext uri="{BB962C8B-B14F-4D97-AF65-F5344CB8AC3E}">
        <p14:creationId xmlns:p14="http://schemas.microsoft.com/office/powerpoint/2010/main" val="1651023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defTabSz="931774">
              <a:defRPr/>
            </a:pPr>
            <a:r>
              <a:rPr lang="en-US" b="1" u="sng" dirty="0">
                <a:solidFill>
                  <a:srgbClr val="00FFFF"/>
                </a:solidFill>
                <a:effectLst>
                  <a:outerShdw blurRad="38100" dist="38100" dir="2700000" algn="tl">
                    <a:srgbClr val="000000">
                      <a:alpha val="43137"/>
                    </a:srgbClr>
                  </a:outerShdw>
                </a:effectLst>
              </a:rPr>
              <a:t>Management.</a:t>
            </a:r>
            <a:r>
              <a:rPr lang="en-US" b="1" dirty="0">
                <a:solidFill>
                  <a:srgbClr val="00FFFF"/>
                </a:solidFill>
                <a:effectLst>
                  <a:outerShdw blurRad="38100" dist="38100" dir="2700000" algn="tl">
                    <a:srgbClr val="000000">
                      <a:alpha val="43137"/>
                    </a:srgbClr>
                  </a:outerShdw>
                </a:effectLst>
              </a:rPr>
              <a:t>  </a:t>
            </a:r>
            <a:r>
              <a:rPr lang="en-US" dirty="0">
                <a:solidFill>
                  <a:srgbClr val="00FFFF"/>
                </a:solidFill>
                <a:effectLst>
                  <a:outerShdw blurRad="38100" dist="38100" dir="2700000" algn="tl">
                    <a:srgbClr val="000000">
                      <a:alpha val="43137"/>
                    </a:srgbClr>
                  </a:outerShdw>
                </a:effectLst>
              </a:rPr>
              <a:t>Recreation management actions, such as commitment of resources, services to be offered to visitors, and/or the development and provision of facilities (e.g. developed recreation sites, roads and trails). </a:t>
            </a: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t>24</a:t>
            </a:fld>
            <a:endParaRPr lang="en-US"/>
          </a:p>
        </p:txBody>
      </p:sp>
    </p:spTree>
    <p:extLst>
      <p:ext uri="{BB962C8B-B14F-4D97-AF65-F5344CB8AC3E}">
        <p14:creationId xmlns:p14="http://schemas.microsoft.com/office/powerpoint/2010/main" val="4085147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401638" indent="-401638">
              <a:lnSpc>
                <a:spcPct val="150000"/>
              </a:lnSpc>
            </a:pPr>
            <a:r>
              <a:rPr lang="en-US" sz="1200" dirty="0" smtClean="0">
                <a:effectLst>
                  <a:glow rad="127000">
                    <a:schemeClr val="bg1"/>
                  </a:glow>
                  <a:outerShdw blurRad="38100" dist="38100" dir="2700000" algn="tl">
                    <a:srgbClr val="000000">
                      <a:alpha val="43137"/>
                    </a:srgbClr>
                  </a:outerShdw>
                </a:effectLst>
              </a:rPr>
              <a:t>Administration</a:t>
            </a:r>
            <a:r>
              <a:rPr lang="en-US" sz="1200" baseline="0" dirty="0" smtClean="0">
                <a:effectLst>
                  <a:glow rad="127000">
                    <a:schemeClr val="bg1"/>
                  </a:glow>
                  <a:outerShdw blurRad="38100" dist="38100" dir="2700000" algn="tl">
                    <a:srgbClr val="000000">
                      <a:alpha val="43137"/>
                    </a:srgbClr>
                  </a:outerShdw>
                </a:effectLst>
              </a:rPr>
              <a:t> includes r</a:t>
            </a:r>
            <a:r>
              <a:rPr lang="en-US" sz="1200" dirty="0" smtClean="0">
                <a:effectLst>
                  <a:glow rad="127000">
                    <a:schemeClr val="bg1"/>
                  </a:glow>
                  <a:outerShdw blurRad="38100" dist="38100" dir="2700000" algn="tl">
                    <a:srgbClr val="000000">
                      <a:alpha val="43137"/>
                    </a:srgbClr>
                  </a:outerShdw>
                </a:effectLst>
              </a:rPr>
              <a:t>egulatory actions including:</a:t>
            </a:r>
          </a:p>
          <a:p>
            <a:pPr marL="401638" indent="-401638">
              <a:lnSpc>
                <a:spcPct val="150000"/>
              </a:lnSpc>
              <a:buFontTx/>
              <a:buChar char="-"/>
            </a:pPr>
            <a:r>
              <a:rPr lang="en-US" sz="1200" dirty="0" smtClean="0">
                <a:effectLst>
                  <a:glow rad="127000">
                    <a:schemeClr val="bg1"/>
                  </a:glow>
                  <a:outerShdw blurRad="38100" dist="38100" dir="2700000" algn="tl">
                    <a:srgbClr val="000000">
                      <a:alpha val="43137"/>
                    </a:srgbClr>
                  </a:outerShdw>
                </a:effectLst>
              </a:rPr>
              <a:t>Allocation systems </a:t>
            </a:r>
          </a:p>
          <a:p>
            <a:pPr marL="401638" indent="-401638">
              <a:lnSpc>
                <a:spcPct val="150000"/>
              </a:lnSpc>
              <a:buFontTx/>
              <a:buChar char="-"/>
            </a:pPr>
            <a:r>
              <a:rPr lang="en-US" sz="1200" dirty="0" smtClean="0">
                <a:effectLst>
                  <a:glow rad="127000">
                    <a:schemeClr val="bg1"/>
                  </a:glow>
                  <a:outerShdw blurRad="38100" dist="38100" dir="2700000" algn="tl">
                    <a:srgbClr val="000000">
                      <a:alpha val="43137"/>
                    </a:srgbClr>
                  </a:outerShdw>
                </a:effectLst>
              </a:rPr>
              <a:t>Permits</a:t>
            </a:r>
          </a:p>
          <a:p>
            <a:pPr marL="401638" indent="-401638">
              <a:lnSpc>
                <a:spcPct val="150000"/>
              </a:lnSpc>
              <a:buFontTx/>
              <a:buChar char="-"/>
            </a:pPr>
            <a:r>
              <a:rPr lang="en-US" sz="1200" dirty="0" smtClean="0">
                <a:effectLst>
                  <a:glow rad="127000">
                    <a:schemeClr val="bg1"/>
                  </a:glow>
                  <a:outerShdw blurRad="38100" dist="38100" dir="2700000" algn="tl">
                    <a:srgbClr val="000000">
                      <a:alpha val="43137"/>
                    </a:srgbClr>
                  </a:outerShdw>
                </a:effectLst>
              </a:rPr>
              <a:t>Fees</a:t>
            </a:r>
          </a:p>
          <a:p>
            <a:pPr marL="401638" indent="-401638">
              <a:lnSpc>
                <a:spcPct val="150000"/>
              </a:lnSpc>
              <a:buFontTx/>
              <a:buChar char="-"/>
            </a:pPr>
            <a:r>
              <a:rPr lang="en-US" sz="1200" dirty="0" smtClean="0">
                <a:effectLst>
                  <a:glow rad="127000">
                    <a:schemeClr val="bg1"/>
                  </a:glow>
                  <a:outerShdw blurRad="38100" dist="38100" dir="2700000" algn="tl">
                    <a:srgbClr val="000000">
                      <a:alpha val="43137"/>
                    </a:srgbClr>
                  </a:outerShdw>
                </a:effectLst>
              </a:rPr>
              <a:t>Use restrictions</a:t>
            </a:r>
          </a:p>
          <a:p>
            <a:pPr marL="401638" indent="-401638">
              <a:lnSpc>
                <a:spcPct val="150000"/>
              </a:lnSpc>
              <a:buFontTx/>
              <a:buChar char="-"/>
            </a:pPr>
            <a:r>
              <a:rPr lang="en-US" sz="1200" dirty="0" smtClean="0">
                <a:effectLst>
                  <a:glow rad="127000">
                    <a:schemeClr val="bg1"/>
                  </a:glow>
                  <a:outerShdw blurRad="38100" dist="38100" dir="2700000" algn="tl">
                    <a:srgbClr val="000000">
                      <a:alpha val="43137"/>
                    </a:srgbClr>
                  </a:outerShdw>
                </a:effectLst>
              </a:rPr>
              <a:t>Partnership agreements</a:t>
            </a:r>
          </a:p>
          <a:p>
            <a:pPr marL="401638" indent="-401638">
              <a:lnSpc>
                <a:spcPct val="150000"/>
              </a:lnSpc>
              <a:buFontTx/>
              <a:buChar char="-"/>
            </a:pPr>
            <a:r>
              <a:rPr lang="en-US" sz="1200" dirty="0" smtClean="0">
                <a:effectLst>
                  <a:glow rad="127000">
                    <a:schemeClr val="bg1"/>
                  </a:glow>
                  <a:outerShdw blurRad="38100" dist="38100" dir="2700000" algn="tl">
                    <a:srgbClr val="000000">
                      <a:alpha val="43137"/>
                    </a:srgbClr>
                  </a:outerShdw>
                </a:effectLst>
              </a:rPr>
              <a:t>Business plans </a:t>
            </a:r>
          </a:p>
          <a:p>
            <a:pPr marL="401638" indent="-401638">
              <a:lnSpc>
                <a:spcPct val="150000"/>
              </a:lnSpc>
              <a:buFontTx/>
              <a:buChar char="-"/>
            </a:pPr>
            <a:r>
              <a:rPr lang="en-US" sz="1200" dirty="0" smtClean="0">
                <a:effectLst>
                  <a:glow rad="127000">
                    <a:schemeClr val="bg1"/>
                  </a:glow>
                  <a:outerShdw blurRad="38100" dist="38100" dir="2700000" algn="tl">
                    <a:srgbClr val="000000">
                      <a:alpha val="43137"/>
                    </a:srgbClr>
                  </a:outerShdw>
                </a:effectLst>
              </a:rPr>
              <a:t>Fiscal accountability systems</a:t>
            </a:r>
          </a:p>
          <a:p>
            <a:pPr marL="401638" indent="-401638">
              <a:lnSpc>
                <a:spcPct val="150000"/>
              </a:lnSpc>
              <a:buFontTx/>
              <a:buChar char="-"/>
            </a:pPr>
            <a:r>
              <a:rPr lang="en-US" sz="1200" dirty="0" smtClean="0">
                <a:effectLst>
                  <a:glow rad="127000">
                    <a:schemeClr val="bg1"/>
                  </a:glow>
                  <a:outerShdw blurRad="38100" dist="38100" dir="2700000" algn="tl">
                    <a:srgbClr val="000000">
                      <a:alpha val="43137"/>
                    </a:srgbClr>
                  </a:outerShdw>
                </a:effectLst>
              </a:rPr>
              <a:t>Data management protocols</a:t>
            </a: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t>25</a:t>
            </a:fld>
            <a:endParaRPr lang="en-US"/>
          </a:p>
        </p:txBody>
      </p:sp>
    </p:spTree>
    <p:extLst>
      <p:ext uri="{BB962C8B-B14F-4D97-AF65-F5344CB8AC3E}">
        <p14:creationId xmlns:p14="http://schemas.microsoft.com/office/powerpoint/2010/main" val="2160692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smtClean="0"/>
              <a:t>Information</a:t>
            </a:r>
            <a:r>
              <a:rPr lang="en-US" baseline="0" dirty="0" smtClean="0"/>
              <a:t> and Education includes:</a:t>
            </a:r>
          </a:p>
          <a:p>
            <a:endParaRPr lang="en-US" baseline="0" dirty="0" smtClean="0"/>
          </a:p>
          <a:p>
            <a:pPr>
              <a:lnSpc>
                <a:spcPct val="150000"/>
              </a:lnSpc>
            </a:pPr>
            <a:r>
              <a:rPr lang="en-US" sz="1200" dirty="0" smtClean="0">
                <a:effectLst>
                  <a:glow rad="127000">
                    <a:schemeClr val="bg1"/>
                  </a:glow>
                </a:effectLst>
              </a:rPr>
              <a:t>Maps or brochures</a:t>
            </a:r>
          </a:p>
          <a:p>
            <a:pPr>
              <a:lnSpc>
                <a:spcPct val="150000"/>
              </a:lnSpc>
            </a:pPr>
            <a:r>
              <a:rPr lang="en-US" sz="1200" dirty="0" smtClean="0">
                <a:effectLst>
                  <a:glow rad="127000">
                    <a:schemeClr val="bg1"/>
                  </a:glow>
                </a:effectLst>
              </a:rPr>
              <a:t>Websites</a:t>
            </a:r>
          </a:p>
          <a:p>
            <a:pPr>
              <a:lnSpc>
                <a:spcPct val="150000"/>
              </a:lnSpc>
            </a:pPr>
            <a:r>
              <a:rPr lang="en-US" sz="1200" dirty="0" smtClean="0">
                <a:effectLst>
                  <a:glow rad="127000">
                    <a:schemeClr val="bg1"/>
                  </a:glow>
                </a:effectLst>
              </a:rPr>
              <a:t>Outreach efforts</a:t>
            </a:r>
          </a:p>
          <a:p>
            <a:pPr>
              <a:lnSpc>
                <a:spcPct val="150000"/>
              </a:lnSpc>
            </a:pPr>
            <a:r>
              <a:rPr lang="en-US" sz="1200" dirty="0" smtClean="0">
                <a:effectLst>
                  <a:glow rad="127000">
                    <a:schemeClr val="bg1"/>
                  </a:glow>
                </a:effectLst>
              </a:rPr>
              <a:t>Events</a:t>
            </a:r>
          </a:p>
          <a:p>
            <a:pPr>
              <a:lnSpc>
                <a:spcPct val="150000"/>
              </a:lnSpc>
            </a:pPr>
            <a:r>
              <a:rPr lang="en-US" sz="1200" dirty="0" smtClean="0">
                <a:effectLst>
                  <a:glow rad="127000">
                    <a:schemeClr val="bg1"/>
                  </a:glow>
                </a:effectLst>
              </a:rPr>
              <a:t>Interpretation </a:t>
            </a:r>
          </a:p>
          <a:p>
            <a:pPr>
              <a:lnSpc>
                <a:spcPct val="150000"/>
              </a:lnSpc>
            </a:pPr>
            <a:r>
              <a:rPr lang="en-US" sz="1200" dirty="0" smtClean="0">
                <a:effectLst>
                  <a:glow rad="127000">
                    <a:schemeClr val="bg1"/>
                  </a:glow>
                </a:effectLst>
              </a:rPr>
              <a:t>Environmental education</a:t>
            </a:r>
          </a:p>
          <a:p>
            <a:pPr>
              <a:lnSpc>
                <a:spcPct val="150000"/>
              </a:lnSpc>
            </a:pPr>
            <a:r>
              <a:rPr lang="en-US" sz="1200" dirty="0" smtClean="0">
                <a:effectLst>
                  <a:glow rad="127000">
                    <a:schemeClr val="bg1"/>
                  </a:glow>
                </a:effectLst>
              </a:rPr>
              <a:t>Signing</a:t>
            </a: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t>26</a:t>
            </a:fld>
            <a:endParaRPr lang="en-US"/>
          </a:p>
        </p:txBody>
      </p:sp>
    </p:spTree>
    <p:extLst>
      <p:ext uri="{BB962C8B-B14F-4D97-AF65-F5344CB8AC3E}">
        <p14:creationId xmlns:p14="http://schemas.microsoft.com/office/powerpoint/2010/main" val="2753001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smtClean="0"/>
              <a:t>Monitoring</a:t>
            </a:r>
            <a:r>
              <a:rPr lang="en-US" baseline="0" dirty="0" smtClean="0"/>
              <a:t> includes:</a:t>
            </a:r>
            <a:endParaRPr lang="en-US" dirty="0" smtClean="0"/>
          </a:p>
          <a:p>
            <a:endParaRPr lang="en-US" dirty="0" smtClean="0"/>
          </a:p>
          <a:p>
            <a:endParaRPr lang="en-US" dirty="0" smtClean="0"/>
          </a:p>
          <a:p>
            <a:pPr marL="465138" indent="-465138">
              <a:lnSpc>
                <a:spcPct val="150000"/>
              </a:lnSpc>
            </a:pPr>
            <a:r>
              <a:rPr lang="en-US" sz="1200" dirty="0" smtClean="0">
                <a:effectLst>
                  <a:glow rad="127000">
                    <a:schemeClr val="bg1"/>
                  </a:glow>
                  <a:outerShdw blurRad="38100" dist="38100" dir="2700000" algn="tl">
                    <a:srgbClr val="000000">
                      <a:alpha val="43137"/>
                    </a:srgbClr>
                  </a:outerShdw>
                </a:effectLst>
              </a:rPr>
              <a:t>- Visitor use and use patterns</a:t>
            </a:r>
          </a:p>
          <a:p>
            <a:pPr marL="465138" indent="-465138">
              <a:lnSpc>
                <a:spcPct val="150000"/>
              </a:lnSpc>
            </a:pPr>
            <a:r>
              <a:rPr lang="en-US" sz="1200" dirty="0" smtClean="0">
                <a:effectLst>
                  <a:glow rad="127000">
                    <a:schemeClr val="bg1"/>
                  </a:glow>
                  <a:outerShdw blurRad="38100" dist="38100" dir="2700000" algn="tl">
                    <a:srgbClr val="000000">
                      <a:alpha val="43137"/>
                    </a:srgbClr>
                  </a:outerShdw>
                </a:effectLst>
              </a:rPr>
              <a:t>- Recreation caused resource impacts</a:t>
            </a:r>
          </a:p>
          <a:p>
            <a:pPr marL="465138" indent="-465138">
              <a:lnSpc>
                <a:spcPct val="150000"/>
              </a:lnSpc>
            </a:pPr>
            <a:r>
              <a:rPr lang="en-US" sz="1200" dirty="0" smtClean="0">
                <a:effectLst>
                  <a:glow rad="127000">
                    <a:schemeClr val="bg1"/>
                  </a:glow>
                  <a:outerShdw blurRad="38100" dist="38100" dir="2700000" algn="tl">
                    <a:srgbClr val="000000">
                      <a:alpha val="43137"/>
                    </a:srgbClr>
                  </a:outerShdw>
                </a:effectLst>
              </a:rPr>
              <a:t> - Visitor satisfaction</a:t>
            </a:r>
          </a:p>
          <a:p>
            <a:pPr marL="465138" indent="-465138">
              <a:lnSpc>
                <a:spcPct val="150000"/>
              </a:lnSpc>
            </a:pPr>
            <a:endParaRPr lang="en-US" sz="1200" dirty="0" smtClean="0">
              <a:effectLst>
                <a:glow rad="127000">
                  <a:schemeClr val="bg1"/>
                </a:glow>
                <a:outerShdw blurRad="38100" dist="38100" dir="2700000" algn="tl">
                  <a:srgbClr val="000000">
                    <a:alpha val="43137"/>
                  </a:srgbClr>
                </a:outerShdw>
              </a:effectLst>
            </a:endParaRPr>
          </a:p>
          <a:p>
            <a:pPr marL="465138" indent="-465138">
              <a:lnSpc>
                <a:spcPct val="150000"/>
              </a:lnSpc>
            </a:pPr>
            <a:r>
              <a:rPr lang="en-US" sz="1200" dirty="0" smtClean="0">
                <a:effectLst>
                  <a:glow rad="127000">
                    <a:schemeClr val="bg1"/>
                  </a:glow>
                  <a:outerShdw blurRad="38100" dist="38100" dir="2700000" algn="tl">
                    <a:srgbClr val="000000">
                      <a:alpha val="43137"/>
                    </a:srgbClr>
                  </a:outerShdw>
                </a:effectLst>
              </a:rPr>
              <a:t>Monitoring</a:t>
            </a:r>
            <a:r>
              <a:rPr lang="en-US" sz="1200" baseline="0" dirty="0" smtClean="0">
                <a:effectLst>
                  <a:glow rad="127000">
                    <a:schemeClr val="bg1"/>
                  </a:glow>
                  <a:outerShdw blurRad="38100" dist="38100" dir="2700000" algn="tl">
                    <a:srgbClr val="000000">
                      <a:alpha val="43137"/>
                    </a:srgbClr>
                  </a:outerShdw>
                </a:effectLst>
              </a:rPr>
              <a:t> may measure the ef</a:t>
            </a:r>
            <a:r>
              <a:rPr lang="en-US" sz="1200" dirty="0" smtClean="0">
                <a:effectLst>
                  <a:glow rad="127000">
                    <a:schemeClr val="bg1"/>
                  </a:glow>
                  <a:outerShdw blurRad="38100" dist="38100" dir="2700000" algn="tl">
                    <a:srgbClr val="000000">
                      <a:alpha val="43137"/>
                    </a:srgbClr>
                  </a:outerShdw>
                </a:effectLst>
              </a:rPr>
              <a:t>fectiveness or attainment of:</a:t>
            </a:r>
          </a:p>
          <a:p>
            <a:pPr marL="465138" indent="-465138">
              <a:lnSpc>
                <a:spcPct val="150000"/>
              </a:lnSpc>
            </a:pPr>
            <a:r>
              <a:rPr lang="en-US" sz="1200" dirty="0" smtClean="0">
                <a:effectLst>
                  <a:glow rad="127000">
                    <a:schemeClr val="bg1"/>
                  </a:glow>
                  <a:outerShdw blurRad="38100" dist="38100" dir="2700000" algn="tl">
                    <a:srgbClr val="000000">
                      <a:alpha val="43137"/>
                    </a:srgbClr>
                  </a:outerShdw>
                </a:effectLst>
              </a:rPr>
              <a:t>	- Outcomes-focused objectives</a:t>
            </a:r>
          </a:p>
          <a:p>
            <a:pPr marL="465138" indent="-465138">
              <a:lnSpc>
                <a:spcPct val="150000"/>
              </a:lnSpc>
            </a:pPr>
            <a:r>
              <a:rPr lang="en-US" sz="1200" dirty="0" smtClean="0">
                <a:effectLst>
                  <a:glow rad="127000">
                    <a:schemeClr val="bg1"/>
                  </a:glow>
                  <a:outerShdw blurRad="38100" dist="38100" dir="2700000" algn="tl">
                    <a:srgbClr val="000000">
                      <a:alpha val="43137"/>
                    </a:srgbClr>
                  </a:outerShdw>
                </a:effectLst>
              </a:rPr>
              <a:t>	- Recreation setting characteristics</a:t>
            </a:r>
          </a:p>
          <a:p>
            <a:pPr marL="465138" indent="-465138">
              <a:lnSpc>
                <a:spcPct val="150000"/>
              </a:lnSpc>
            </a:pPr>
            <a:r>
              <a:rPr lang="en-US" sz="1200" dirty="0" smtClean="0">
                <a:effectLst>
                  <a:glow rad="127000">
                    <a:schemeClr val="bg1"/>
                  </a:glow>
                  <a:outerShdw blurRad="38100" dist="38100" dir="2700000" algn="tl">
                    <a:srgbClr val="000000">
                      <a:alpha val="43137"/>
                    </a:srgbClr>
                  </a:outerShdw>
                </a:effectLst>
              </a:rPr>
              <a:t>	- Standards and indicators</a:t>
            </a:r>
            <a:r>
              <a:rPr lang="en-US" sz="1200" dirty="0" smtClean="0">
                <a:effectLst>
                  <a:glow rad="127000">
                    <a:schemeClr val="bg1"/>
                  </a:glow>
                </a:effectLst>
              </a:rPr>
              <a:t>.</a:t>
            </a:r>
          </a:p>
          <a:p>
            <a:pPr marL="465138" indent="-465138">
              <a:lnSpc>
                <a:spcPct val="150000"/>
              </a:lnSpc>
            </a:pPr>
            <a:endParaRPr lang="en-US" sz="1200" dirty="0" smtClean="0">
              <a:effectLst>
                <a:glow rad="127000">
                  <a:schemeClr val="bg1"/>
                </a:glow>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t>27</a:t>
            </a:fld>
            <a:endParaRPr lang="en-US"/>
          </a:p>
        </p:txBody>
      </p:sp>
    </p:spTree>
    <p:extLst>
      <p:ext uri="{BB962C8B-B14F-4D97-AF65-F5344CB8AC3E}">
        <p14:creationId xmlns:p14="http://schemas.microsoft.com/office/powerpoint/2010/main" val="2574287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7574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349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7178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1449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5266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2725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7154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7563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4317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6657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Questions?</a:t>
            </a:r>
          </a:p>
        </p:txBody>
      </p:sp>
      <p:sp>
        <p:nvSpPr>
          <p:cNvPr id="196" name="Shape 196"/>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Questions?</a:t>
            </a:r>
          </a:p>
        </p:txBody>
      </p:sp>
      <p:sp>
        <p:nvSpPr>
          <p:cNvPr id="196" name="Shape 196"/>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12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507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607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216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262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862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8975" y="4416425"/>
            <a:ext cx="5505450" cy="4183063"/>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lang="en-US" dirty="0"/>
          </a:p>
        </p:txBody>
      </p:sp>
      <p:sp>
        <p:nvSpPr>
          <p:cNvPr id="102" name="Shape 102"/>
          <p:cNvSpPr txBox="1">
            <a:spLocks noGrp="1"/>
          </p:cNvSpPr>
          <p:nvPr>
            <p:ph type="sldNum" idx="12"/>
          </p:nvPr>
        </p:nvSpPr>
        <p:spPr>
          <a:xfrm>
            <a:off x="3897312" y="8829675"/>
            <a:ext cx="2982912"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7026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B5E038F-C2F6-4466-A815-657D81CC1A2C}" type="datetimeFigureOut">
              <a:rPr lang="en-US" smtClean="0"/>
              <a:t>6/6/2018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4B9FCF9-BC39-4DCD-BEF1-7F4B466C178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25628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6" r:id="rId6"/>
    <p:sldLayoutId id="2147483657" r:id="rId7"/>
    <p:sldLayoutId id="2147483658" r:id="rId8"/>
    <p:sldLayoutId id="214748366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24.jpg"/><Relationship Id="rId5" Type="http://schemas.openxmlformats.org/officeDocument/2006/relationships/image" Target="../media/image23.gif"/><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26.gif"/><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0" name="Shape 90"/>
          <p:cNvSpPr txBox="1"/>
          <p:nvPr/>
        </p:nvSpPr>
        <p:spPr>
          <a:xfrm>
            <a:off x="-8443950" y="3666650"/>
            <a:ext cx="8424900" cy="1232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dirty="0" smtClean="0">
                <a:solidFill>
                  <a:schemeClr val="lt1"/>
                </a:solidFill>
                <a:latin typeface="Source Sans Pro"/>
                <a:ea typeface="Source Sans Pro"/>
                <a:cs typeface="Source Sans Pro"/>
                <a:sym typeface="Source Sans Pro"/>
              </a:rPr>
              <a:t>Planning for Recreation </a:t>
            </a:r>
          </a:p>
          <a:p>
            <a:pPr marL="0" marR="0" lvl="0" indent="0" algn="ctr" rtl="0">
              <a:spcBef>
                <a:spcPts val="0"/>
              </a:spcBef>
              <a:buSzPct val="25000"/>
              <a:buNone/>
            </a:pPr>
            <a:r>
              <a:rPr lang="en-US" sz="3600" dirty="0" smtClean="0">
                <a:solidFill>
                  <a:schemeClr val="lt1"/>
                </a:solidFill>
                <a:latin typeface="Source Sans Pro"/>
                <a:ea typeface="Source Sans Pro"/>
                <a:cs typeface="Source Sans Pro"/>
                <a:sym typeface="Source Sans Pro"/>
              </a:rPr>
              <a:t>and Visitor Services</a:t>
            </a:r>
            <a:endParaRPr lang="en-US" sz="3600" dirty="0">
              <a:solidFill>
                <a:schemeClr val="lt1"/>
              </a:solidFill>
              <a:latin typeface="Source Sans Pro"/>
              <a:ea typeface="Source Sans Pro"/>
              <a:cs typeface="Source Sans Pro"/>
              <a:sym typeface="Source Sans Pro"/>
            </a:endParaRPr>
          </a:p>
        </p:txBody>
      </p:sp>
      <p:sp>
        <p:nvSpPr>
          <p:cNvPr id="91" name="Shape 91"/>
          <p:cNvSpPr txBox="1"/>
          <p:nvPr/>
        </p:nvSpPr>
        <p:spPr>
          <a:xfrm>
            <a:off x="251519" y="6084003"/>
            <a:ext cx="741682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lt1"/>
                </a:solidFill>
                <a:latin typeface="Source Sans Pro"/>
                <a:ea typeface="Source Sans Pro"/>
                <a:cs typeface="Source Sans Pro"/>
                <a:sym typeface="Source Sans Pro"/>
              </a:rPr>
              <a:t>June 7, 2018</a:t>
            </a:r>
            <a:endParaRPr lang="en-US" sz="1800" dirty="0">
              <a:solidFill>
                <a:schemeClr val="lt1"/>
              </a:solidFill>
              <a:latin typeface="Source Sans Pro"/>
              <a:ea typeface="Source Sans Pro"/>
              <a:cs typeface="Source Sans Pro"/>
              <a:sym typeface="Source Sans Pro"/>
            </a:endParaRPr>
          </a:p>
        </p:txBody>
      </p:sp>
      <p:pic>
        <p:nvPicPr>
          <p:cNvPr id="12"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068162"/>
            <a:ext cx="4040591" cy="5196975"/>
          </a:xfrm>
          <a:prstGeom prst="rect">
            <a:avLst/>
          </a:prstGeom>
          <a:ln>
            <a:noFill/>
          </a:ln>
          <a:effectLst>
            <a:outerShdw blurRad="50800" dist="38100" dir="2700000" sx="102000" sy="102000" algn="tl" rotWithShape="0">
              <a:prstClr val="black">
                <a:alpha val="26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0" y="7923"/>
            <a:ext cx="9144000" cy="6858000"/>
          </a:xfrm>
          <a:prstGeom prst="rect">
            <a:avLst/>
          </a:prstGeom>
          <a:noFill/>
          <a:ln>
            <a:noFill/>
          </a:ln>
        </p:spPr>
      </p:pic>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10</a:t>
            </a:fld>
            <a:endParaRPr lang="en-US" sz="1400" b="1">
              <a:solidFill>
                <a:schemeClr val="dk1"/>
              </a:solidFill>
              <a:latin typeface="Source Sans Pro"/>
              <a:ea typeface="Source Sans Pro"/>
              <a:cs typeface="Source Sans Pro"/>
              <a:sym typeface="Source Sans Pro"/>
            </a:endParaRPr>
          </a:p>
        </p:txBody>
      </p:sp>
      <p:sp>
        <p:nvSpPr>
          <p:cNvPr id="18" name="Content Placeholder 2"/>
          <p:cNvSpPr txBox="1">
            <a:spLocks/>
          </p:cNvSpPr>
          <p:nvPr/>
        </p:nvSpPr>
        <p:spPr>
          <a:xfrm>
            <a:off x="434662" y="1921675"/>
            <a:ext cx="4038599" cy="228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dirty="0" smtClean="0"/>
              <a:t>Personnel:</a:t>
            </a:r>
          </a:p>
          <a:p>
            <a:pPr lvl="1"/>
            <a:r>
              <a:rPr lang="en-US" sz="1800" dirty="0" smtClean="0"/>
              <a:t>Don </a:t>
            </a:r>
            <a:r>
              <a:rPr lang="en-US" sz="1800" dirty="0" err="1" smtClean="0"/>
              <a:t>Bruns</a:t>
            </a:r>
            <a:r>
              <a:rPr lang="en-US" sz="1800" dirty="0" smtClean="0"/>
              <a:t> (CSO)</a:t>
            </a:r>
          </a:p>
          <a:p>
            <a:pPr lvl="1"/>
            <a:r>
              <a:rPr lang="en-US" sz="1800" dirty="0" smtClean="0"/>
              <a:t>Field Office Staff (Brian Hopkins)</a:t>
            </a:r>
          </a:p>
          <a:p>
            <a:pPr lvl="1"/>
            <a:r>
              <a:rPr lang="en-US" sz="1800" dirty="0" smtClean="0"/>
              <a:t>Bev Driver, U.S. Forest Service’s Rocky Mountain Research Station</a:t>
            </a:r>
          </a:p>
          <a:p>
            <a:pPr lvl="1"/>
            <a:r>
              <a:rPr lang="en-US" sz="1800" dirty="0" smtClean="0"/>
              <a:t>Researchers (Dorothy Anderson, Marty Lee, and Taylor Stein) </a:t>
            </a:r>
            <a:endParaRPr lang="en-US" sz="1800" dirty="0"/>
          </a:p>
        </p:txBody>
      </p:sp>
      <p:sp>
        <p:nvSpPr>
          <p:cNvPr id="19" name="Content Placeholder 3"/>
          <p:cNvSpPr txBox="1">
            <a:spLocks/>
          </p:cNvSpPr>
          <p:nvPr/>
        </p:nvSpPr>
        <p:spPr>
          <a:xfrm>
            <a:off x="4886587" y="1845475"/>
            <a:ext cx="4038600" cy="2438399"/>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dirty="0" smtClean="0"/>
              <a:t>Take a ways:</a:t>
            </a:r>
          </a:p>
          <a:p>
            <a:pPr lvl="1"/>
            <a:r>
              <a:rPr lang="en-US" sz="1800" dirty="0" smtClean="0"/>
              <a:t>Began BLM’s experiment with Benefits Based Management</a:t>
            </a:r>
          </a:p>
          <a:p>
            <a:pPr lvl="1"/>
            <a:r>
              <a:rPr lang="en-US" sz="1800" dirty="0" smtClean="0"/>
              <a:t>Resulted in a Resource Mgt. Plan (1998) with benefit based outcomes </a:t>
            </a:r>
          </a:p>
          <a:p>
            <a:pPr lvl="1"/>
            <a:endParaRPr lang="en-US" sz="1800" dirty="0" smtClean="0"/>
          </a:p>
          <a:p>
            <a:pPr lvl="1"/>
            <a:r>
              <a:rPr lang="en-US" sz="1800" dirty="0" smtClean="0"/>
              <a:t>Fueled Driver and </a:t>
            </a:r>
            <a:r>
              <a:rPr lang="en-US" sz="1800" dirty="0" err="1" smtClean="0"/>
              <a:t>Bruns</a:t>
            </a:r>
            <a:r>
              <a:rPr lang="en-US" sz="1800" dirty="0" smtClean="0"/>
              <a:t> quest to develop a benefits based planning framework.</a:t>
            </a:r>
            <a:endParaRPr lang="en-US" sz="1800" dirty="0" smtClean="0"/>
          </a:p>
        </p:txBody>
      </p:sp>
      <p:pic>
        <p:nvPicPr>
          <p:cNvPr id="20" name="Picture 19" descr="cottonwood_trees_along_colorado_river_in_the_fall"/>
          <p:cNvPicPr/>
          <p:nvPr/>
        </p:nvPicPr>
        <p:blipFill>
          <a:blip r:embed="rId4">
            <a:extLst>
              <a:ext uri="{28A0092B-C50C-407E-A947-70E740481C1C}">
                <a14:useLocalDpi xmlns:a14="http://schemas.microsoft.com/office/drawing/2010/main"/>
              </a:ext>
            </a:extLst>
          </a:blip>
          <a:srcRect/>
          <a:stretch>
            <a:fillRect/>
          </a:stretch>
        </p:blipFill>
        <p:spPr bwMode="auto">
          <a:xfrm>
            <a:off x="5250090" y="4579923"/>
            <a:ext cx="3733800" cy="1524000"/>
          </a:xfrm>
          <a:prstGeom prst="rect">
            <a:avLst/>
          </a:prstGeom>
          <a:noFill/>
          <a:ln>
            <a:noFill/>
          </a:ln>
        </p:spPr>
      </p:pic>
      <p:sp>
        <p:nvSpPr>
          <p:cNvPr id="21" name="Rectangle 1" descr="Mtn Bike Race Crowd"/>
          <p:cNvSpPr>
            <a:spLocks noChangeArrowheads="1"/>
          </p:cNvSpPr>
          <p:nvPr/>
        </p:nvSpPr>
        <p:spPr bwMode="auto">
          <a:xfrm>
            <a:off x="434662" y="4579923"/>
            <a:ext cx="2057400" cy="1524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pic>
        <p:nvPicPr>
          <p:cNvPr id="22" name="Picture 21"/>
          <p:cNvPicPr>
            <a:picLocks noChangeAspect="1"/>
          </p:cNvPicPr>
          <p:nvPr/>
        </p:nvPicPr>
        <p:blipFill>
          <a:blip r:embed="rId6"/>
          <a:stretch>
            <a:fillRect/>
          </a:stretch>
        </p:blipFill>
        <p:spPr>
          <a:xfrm>
            <a:off x="2730469" y="4597426"/>
            <a:ext cx="2420471" cy="1524000"/>
          </a:xfrm>
          <a:prstGeom prst="rect">
            <a:avLst/>
          </a:prstGeom>
        </p:spPr>
      </p:pic>
      <p:sp>
        <p:nvSpPr>
          <p:cNvPr id="25" name="Title 1"/>
          <p:cNvSpPr txBox="1">
            <a:spLocks/>
          </p:cNvSpPr>
          <p:nvPr/>
        </p:nvSpPr>
        <p:spPr>
          <a:xfrm>
            <a:off x="457200" y="1177178"/>
            <a:ext cx="8229600" cy="64888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000" dirty="0" smtClean="0">
                <a:solidFill>
                  <a:schemeClr val="tx1"/>
                </a:solidFill>
              </a:rPr>
              <a:t>Evolution of Benefits in BLM – First Pilot Project</a:t>
            </a:r>
            <a:endParaRPr lang="en-US" sz="3000" dirty="0">
              <a:solidFill>
                <a:schemeClr val="tx1"/>
              </a:solidFill>
            </a:endParaRPr>
          </a:p>
        </p:txBody>
      </p:sp>
    </p:spTree>
    <p:extLst>
      <p:ext uri="{BB962C8B-B14F-4D97-AF65-F5344CB8AC3E}">
        <p14:creationId xmlns:p14="http://schemas.microsoft.com/office/powerpoint/2010/main" val="3196013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0" y="7923"/>
            <a:ext cx="9144000" cy="6858000"/>
          </a:xfrm>
          <a:prstGeom prst="rect">
            <a:avLst/>
          </a:prstGeom>
          <a:noFill/>
          <a:ln>
            <a:noFill/>
          </a:ln>
        </p:spPr>
      </p:pic>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11</a:t>
            </a:fld>
            <a:endParaRPr lang="en-US" sz="1400" b="1">
              <a:solidFill>
                <a:schemeClr val="dk1"/>
              </a:solidFill>
              <a:latin typeface="Source Sans Pro"/>
              <a:ea typeface="Source Sans Pro"/>
              <a:cs typeface="Source Sans Pro"/>
              <a:sym typeface="Source Sans Pro"/>
            </a:endParaRPr>
          </a:p>
        </p:txBody>
      </p:sp>
      <p:sp>
        <p:nvSpPr>
          <p:cNvPr id="10" name="Title 1"/>
          <p:cNvSpPr txBox="1">
            <a:spLocks/>
          </p:cNvSpPr>
          <p:nvPr/>
        </p:nvSpPr>
        <p:spPr>
          <a:xfrm>
            <a:off x="457200" y="274637"/>
            <a:ext cx="8229600" cy="114300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mtClean="0">
                <a:solidFill>
                  <a:schemeClr val="tx1"/>
                </a:solidFill>
              </a:rPr>
              <a:t>Evolution of Benefits in BLM – 1999-2006</a:t>
            </a:r>
            <a:endParaRPr lang="en-US" dirty="0">
              <a:solidFill>
                <a:schemeClr val="tx1"/>
              </a:solidFill>
            </a:endParaRPr>
          </a:p>
        </p:txBody>
      </p:sp>
      <p:sp>
        <p:nvSpPr>
          <p:cNvPr id="11" name="Content Placeholder 2"/>
          <p:cNvSpPr txBox="1">
            <a:spLocks/>
          </p:cNvSpPr>
          <p:nvPr/>
        </p:nvSpPr>
        <p:spPr>
          <a:xfrm>
            <a:off x="204216" y="1892074"/>
            <a:ext cx="4038600" cy="450872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dirty="0" smtClean="0"/>
              <a:t>Don </a:t>
            </a:r>
            <a:r>
              <a:rPr lang="en-US" sz="2000" dirty="0" err="1" smtClean="0"/>
              <a:t>Bruns</a:t>
            </a:r>
            <a:r>
              <a:rPr lang="en-US" sz="2000" dirty="0" smtClean="0"/>
              <a:t>, Bev Driver and Brian Hopkins worked to conceptually refine the BBM framework and planning process (integrate with LUP).</a:t>
            </a:r>
          </a:p>
          <a:p>
            <a:endParaRPr lang="en-US" sz="2000" dirty="0" smtClean="0"/>
          </a:p>
          <a:p>
            <a:r>
              <a:rPr lang="en-US" sz="2000" dirty="0" smtClean="0"/>
              <a:t>Late </a:t>
            </a:r>
            <a:r>
              <a:rPr lang="en-US" sz="2000" dirty="0" err="1" smtClean="0"/>
              <a:t>1990’s</a:t>
            </a:r>
            <a:r>
              <a:rPr lang="en-US" sz="2000" dirty="0" smtClean="0"/>
              <a:t> and early </a:t>
            </a:r>
            <a:r>
              <a:rPr lang="en-US" sz="2000" dirty="0" err="1" smtClean="0"/>
              <a:t>2000’s</a:t>
            </a:r>
            <a:r>
              <a:rPr lang="en-US" sz="2000" dirty="0" smtClean="0"/>
              <a:t> - Benefits Workshops in CO and other western states.</a:t>
            </a:r>
          </a:p>
          <a:p>
            <a:endParaRPr lang="en-US" sz="2000" dirty="0" smtClean="0"/>
          </a:p>
          <a:p>
            <a:r>
              <a:rPr lang="en-US" sz="2000" dirty="0" smtClean="0"/>
              <a:t>BBM was made policy in BLM on May 5, 2006  IM 2006-060 </a:t>
            </a:r>
          </a:p>
          <a:p>
            <a:endParaRPr lang="en-US" sz="2000" dirty="0" smtClean="0"/>
          </a:p>
          <a:p>
            <a:r>
              <a:rPr lang="en-US" sz="2000" dirty="0" smtClean="0"/>
              <a:t>Revised in 2011 </a:t>
            </a:r>
          </a:p>
        </p:txBody>
      </p:sp>
      <p:pic>
        <p:nvPicPr>
          <p:cNvPr id="12" name="Picture 11" descr="Macintosh HD:Users:rjvirden:Desktop:Screen Shot 2016-04-15 at 10.53.14 AM.png"/>
          <p:cNvPicPr/>
          <p:nvPr/>
        </p:nvPicPr>
        <p:blipFill>
          <a:blip r:embed="rId4" cstate="print">
            <a:extLst>
              <a:ext uri="{28A0092B-C50C-407E-A947-70E740481C1C}">
                <a14:useLocalDpi xmlns:a14="http://schemas.microsoft.com/office/drawing/2010/main"/>
              </a:ext>
            </a:extLst>
          </a:blip>
          <a:srcRect/>
          <a:stretch>
            <a:fillRect/>
          </a:stretch>
        </p:blipFill>
        <p:spPr bwMode="auto">
          <a:xfrm>
            <a:off x="4800600" y="2188312"/>
            <a:ext cx="1981200" cy="1828800"/>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a:ext>
            </a:extLst>
          </a:blip>
          <a:srcRect/>
          <a:stretch>
            <a:fillRect/>
          </a:stretch>
        </p:blipFill>
        <p:spPr bwMode="auto">
          <a:xfrm>
            <a:off x="5105400" y="4572000"/>
            <a:ext cx="1676400" cy="1739035"/>
          </a:xfrm>
          <a:prstGeom prst="rect">
            <a:avLst/>
          </a:prstGeom>
          <a:noFill/>
          <a:ln>
            <a:noFill/>
          </a:ln>
        </p:spPr>
      </p:pic>
      <p:pic>
        <p:nvPicPr>
          <p:cNvPr id="14" name="Picture 13"/>
          <p:cNvPicPr/>
          <p:nvPr/>
        </p:nvPicPr>
        <p:blipFill>
          <a:blip r:embed="rId6" cstate="print">
            <a:extLst>
              <a:ext uri="{28A0092B-C50C-407E-A947-70E740481C1C}">
                <a14:useLocalDpi xmlns:a14="http://schemas.microsoft.com/office/drawing/2010/main"/>
              </a:ext>
            </a:extLst>
          </a:blip>
          <a:srcRect/>
          <a:stretch>
            <a:fillRect/>
          </a:stretch>
        </p:blipFill>
        <p:spPr bwMode="auto">
          <a:xfrm>
            <a:off x="7115175" y="2951758"/>
            <a:ext cx="1600200" cy="1981200"/>
          </a:xfrm>
          <a:prstGeom prst="rect">
            <a:avLst/>
          </a:prstGeom>
          <a:noFill/>
          <a:ln>
            <a:noFill/>
          </a:ln>
        </p:spPr>
      </p:pic>
      <p:sp>
        <p:nvSpPr>
          <p:cNvPr id="15" name="Title 1"/>
          <p:cNvSpPr txBox="1">
            <a:spLocks/>
          </p:cNvSpPr>
          <p:nvPr/>
        </p:nvSpPr>
        <p:spPr>
          <a:xfrm>
            <a:off x="457200" y="1177178"/>
            <a:ext cx="8229600" cy="64888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000" dirty="0" smtClean="0">
                <a:solidFill>
                  <a:schemeClr val="tx1"/>
                </a:solidFill>
              </a:rPr>
              <a:t>Evolution of Benefits in BLM – First Pilot Project</a:t>
            </a:r>
            <a:endParaRPr lang="en-US" sz="3000" dirty="0">
              <a:solidFill>
                <a:schemeClr val="tx1"/>
              </a:solidFill>
            </a:endParaRPr>
          </a:p>
        </p:txBody>
      </p:sp>
    </p:spTree>
    <p:extLst>
      <p:ext uri="{BB962C8B-B14F-4D97-AF65-F5344CB8AC3E}">
        <p14:creationId xmlns:p14="http://schemas.microsoft.com/office/powerpoint/2010/main" val="87197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0" y="7923"/>
            <a:ext cx="9144000" cy="6858000"/>
          </a:xfrm>
          <a:prstGeom prst="rect">
            <a:avLst/>
          </a:prstGeom>
          <a:noFill/>
          <a:ln>
            <a:noFill/>
          </a:ln>
        </p:spPr>
      </p:pic>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12</a:t>
            </a:fld>
            <a:endParaRPr lang="en-US" sz="1400" b="1">
              <a:solidFill>
                <a:schemeClr val="dk1"/>
              </a:solidFill>
              <a:latin typeface="Source Sans Pro"/>
              <a:ea typeface="Source Sans Pro"/>
              <a:cs typeface="Source Sans Pro"/>
              <a:sym typeface="Source Sans Pro"/>
            </a:endParaRPr>
          </a:p>
        </p:txBody>
      </p:sp>
      <p:sp>
        <p:nvSpPr>
          <p:cNvPr id="10" name="Title 1"/>
          <p:cNvSpPr txBox="1">
            <a:spLocks/>
          </p:cNvSpPr>
          <p:nvPr/>
        </p:nvSpPr>
        <p:spPr>
          <a:xfrm>
            <a:off x="457200" y="274637"/>
            <a:ext cx="8229600" cy="114300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mtClean="0">
                <a:solidFill>
                  <a:schemeClr val="tx1"/>
                </a:solidFill>
              </a:rPr>
              <a:t>Evolution of Benefits in BLM – 1999-2006</a:t>
            </a:r>
            <a:endParaRPr lang="en-US" dirty="0">
              <a:solidFill>
                <a:schemeClr val="tx1"/>
              </a:solidFill>
            </a:endParaRPr>
          </a:p>
        </p:txBody>
      </p:sp>
      <p:sp>
        <p:nvSpPr>
          <p:cNvPr id="17" name="Subtitle 2"/>
          <p:cNvSpPr txBox="1">
            <a:spLocks/>
          </p:cNvSpPr>
          <p:nvPr/>
        </p:nvSpPr>
        <p:spPr>
          <a:xfrm>
            <a:off x="31475" y="990600"/>
            <a:ext cx="4399930" cy="509319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2400" b="1" dirty="0" smtClean="0"/>
              <a:t>2011 – New Manual</a:t>
            </a:r>
          </a:p>
          <a:p>
            <a:pPr algn="ctr"/>
            <a:endParaRPr lang="en-US" sz="2400" b="1" dirty="0" smtClean="0"/>
          </a:p>
          <a:p>
            <a:pPr algn="ctr"/>
            <a:endParaRPr lang="en-US" sz="2400" b="1" dirty="0" smtClean="0"/>
          </a:p>
          <a:p>
            <a:pPr algn="ctr"/>
            <a:r>
              <a:rPr lang="en-US" sz="2400" b="1" dirty="0" smtClean="0"/>
              <a:t>2014 – New Handbook</a:t>
            </a:r>
          </a:p>
          <a:p>
            <a:pPr algn="ctr"/>
            <a:endParaRPr lang="en-US" sz="2400" b="1" dirty="0" smtClean="0"/>
          </a:p>
          <a:p>
            <a:pPr algn="ctr"/>
            <a:endParaRPr lang="en-US" sz="2400" b="1" dirty="0" smtClean="0"/>
          </a:p>
          <a:p>
            <a:pPr algn="ctr"/>
            <a:r>
              <a:rPr lang="en-US" sz="2400" b="1" dirty="0" smtClean="0"/>
              <a:t>2015 – New Training</a:t>
            </a:r>
            <a:endParaRPr lang="en-US" sz="2400" b="1" dirty="0"/>
          </a:p>
          <a:p>
            <a:pPr algn="ctr"/>
            <a:endParaRPr lang="en-US" sz="2400" b="1" dirty="0" smtClean="0"/>
          </a:p>
          <a:p>
            <a:pPr algn="ctr"/>
            <a:endParaRPr lang="en-US" sz="2400" b="1" dirty="0" smtClean="0"/>
          </a:p>
          <a:p>
            <a:pPr algn="ctr"/>
            <a:r>
              <a:rPr lang="en-US" sz="2400" b="1" dirty="0" smtClean="0"/>
              <a:t>2017 – Standardized OFM Surveys and Focus Groups</a:t>
            </a:r>
          </a:p>
          <a:p>
            <a:pPr algn="ctr"/>
            <a:endParaRPr lang="en-US" sz="2400" b="1" dirty="0"/>
          </a:p>
          <a:p>
            <a:pPr algn="ctr"/>
            <a:endParaRPr lang="en-US" sz="2400" b="1" dirty="0" smtClean="0"/>
          </a:p>
          <a:p>
            <a:pPr algn="ctr"/>
            <a:r>
              <a:rPr lang="en-US" sz="2400" b="1" dirty="0" smtClean="0"/>
              <a:t>2018 – OFM Comment Maps </a:t>
            </a:r>
            <a:endParaRPr lang="en-US" sz="2400" b="1" dirty="0"/>
          </a:p>
        </p:txBody>
      </p:sp>
      <p:sp>
        <p:nvSpPr>
          <p:cNvPr id="18" name="Down Arrow 17"/>
          <p:cNvSpPr/>
          <p:nvPr/>
        </p:nvSpPr>
        <p:spPr>
          <a:xfrm>
            <a:off x="2018723" y="1554798"/>
            <a:ext cx="425434" cy="39538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2018723" y="2582663"/>
            <a:ext cx="425434" cy="383004"/>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2018723" y="3748453"/>
            <a:ext cx="425434" cy="412825"/>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1150542"/>
            <a:ext cx="3974203" cy="5111586"/>
          </a:xfrm>
          <a:prstGeom prst="rect">
            <a:avLst/>
          </a:prstGeom>
          <a:ln>
            <a:noFill/>
          </a:ln>
          <a:effectLst>
            <a:outerShdw blurRad="50800" dist="38100" dir="2700000" sx="102000" sy="102000" algn="tl" rotWithShape="0">
              <a:prstClr val="black">
                <a:alpha val="26000"/>
              </a:prstClr>
            </a:outerShdw>
          </a:effectLst>
        </p:spPr>
      </p:pic>
      <p:sp>
        <p:nvSpPr>
          <p:cNvPr id="22" name="Down Arrow 21"/>
          <p:cNvSpPr/>
          <p:nvPr/>
        </p:nvSpPr>
        <p:spPr>
          <a:xfrm>
            <a:off x="2018723" y="5176767"/>
            <a:ext cx="425434" cy="412825"/>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72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0" y="7923"/>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13</a:t>
            </a:fld>
            <a:endParaRPr lang="en-US" sz="1400" b="1">
              <a:solidFill>
                <a:schemeClr val="dk1"/>
              </a:solidFill>
              <a:latin typeface="Source Sans Pro"/>
              <a:ea typeface="Source Sans Pro"/>
              <a:cs typeface="Source Sans Pro"/>
              <a:sym typeface="Source Sans Pro"/>
            </a:endParaRP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02282" y="2263944"/>
            <a:ext cx="2207172" cy="2940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39218" y="5343978"/>
            <a:ext cx="2264981" cy="2031325"/>
          </a:xfrm>
          <a:prstGeom prst="rect">
            <a:avLst/>
          </a:prstGeom>
          <a:noFill/>
        </p:spPr>
        <p:txBody>
          <a:bodyPr wrap="square" rtlCol="0">
            <a:spAutoFit/>
          </a:bodyPr>
          <a:lstStyle/>
          <a:p>
            <a:pPr fontAlgn="base"/>
            <a:r>
              <a:rPr lang="en-US" dirty="0" smtClean="0"/>
              <a:t>Dr. Peter Fix, </a:t>
            </a:r>
            <a:r>
              <a:rPr lang="en-US" dirty="0"/>
              <a:t>Associate Professor of Outdoor Recreation </a:t>
            </a:r>
            <a:r>
              <a:rPr lang="en-US" dirty="0" smtClean="0"/>
              <a:t>Management</a:t>
            </a:r>
            <a:endParaRPr lang="en-US" dirty="0"/>
          </a:p>
          <a:p>
            <a:pPr fontAlgn="base"/>
            <a:r>
              <a:rPr lang="en-US" dirty="0" smtClean="0"/>
              <a:t>University of Alaska Fairbanks</a:t>
            </a:r>
            <a:endParaRPr lang="en-US" dirty="0"/>
          </a:p>
        </p:txBody>
      </p:sp>
      <p:pic>
        <p:nvPicPr>
          <p:cNvPr id="8"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096000" y="2209800"/>
            <a:ext cx="2248357" cy="299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256999" y="5343978"/>
            <a:ext cx="2133600" cy="1477328"/>
          </a:xfrm>
          <a:prstGeom prst="rect">
            <a:avLst/>
          </a:prstGeom>
          <a:noFill/>
        </p:spPr>
        <p:txBody>
          <a:bodyPr wrap="square" rtlCol="0">
            <a:spAutoFit/>
          </a:bodyPr>
          <a:lstStyle/>
          <a:p>
            <a:r>
              <a:rPr lang="en-US" dirty="0" smtClean="0"/>
              <a:t>Dr. Tim Casey, Professor of Political Science Colorado Mesa University</a:t>
            </a:r>
            <a:endParaRPr lang="en-US" dirty="0"/>
          </a:p>
        </p:txBody>
      </p:sp>
      <p:sp>
        <p:nvSpPr>
          <p:cNvPr id="3" name="TextBox 2"/>
          <p:cNvSpPr txBox="1"/>
          <p:nvPr/>
        </p:nvSpPr>
        <p:spPr>
          <a:xfrm>
            <a:off x="639218" y="1046678"/>
            <a:ext cx="7688317" cy="1077218"/>
          </a:xfrm>
          <a:prstGeom prst="rect">
            <a:avLst/>
          </a:prstGeom>
          <a:noFill/>
        </p:spPr>
        <p:txBody>
          <a:bodyPr wrap="square" rtlCol="0">
            <a:spAutoFit/>
          </a:bodyPr>
          <a:lstStyle/>
          <a:p>
            <a:r>
              <a:rPr lang="en-US" sz="3200" dirty="0" smtClean="0"/>
              <a:t>Partnership with University of Alaska </a:t>
            </a:r>
          </a:p>
          <a:p>
            <a:r>
              <a:rPr lang="en-US" sz="3200" dirty="0" smtClean="0"/>
              <a:t>Collection, Analysis, Centralized Data</a:t>
            </a:r>
            <a:endParaRPr lang="en-US" sz="3200" dirty="0"/>
          </a:p>
        </p:txBody>
      </p:sp>
      <p:sp>
        <p:nvSpPr>
          <p:cNvPr id="4" name="TextBox 3"/>
          <p:cNvSpPr txBox="1"/>
          <p:nvPr/>
        </p:nvSpPr>
        <p:spPr>
          <a:xfrm>
            <a:off x="3276600" y="2263944"/>
            <a:ext cx="2362200" cy="3046988"/>
          </a:xfrm>
          <a:prstGeom prst="rect">
            <a:avLst/>
          </a:prstGeom>
          <a:noFill/>
          <a:ln w="3175">
            <a:solidFill>
              <a:schemeClr val="tx1"/>
            </a:solidFill>
          </a:ln>
        </p:spPr>
        <p:txBody>
          <a:bodyPr wrap="square" rtlCol="0">
            <a:spAutoFit/>
          </a:bodyPr>
          <a:lstStyle/>
          <a:p>
            <a:r>
              <a:rPr lang="en-US" sz="3200" dirty="0" smtClean="0"/>
              <a:t>Plus… </a:t>
            </a:r>
          </a:p>
          <a:p>
            <a:r>
              <a:rPr lang="en-US" sz="3200" dirty="0" smtClean="0"/>
              <a:t>local colleges and universities near you!</a:t>
            </a:r>
            <a:endParaRPr lang="en-US" sz="3200" dirty="0"/>
          </a:p>
        </p:txBody>
      </p:sp>
    </p:spTree>
    <p:extLst>
      <p:ext uri="{BB962C8B-B14F-4D97-AF65-F5344CB8AC3E}">
        <p14:creationId xmlns:p14="http://schemas.microsoft.com/office/powerpoint/2010/main" val="1874792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048" y="36576"/>
            <a:ext cx="9144000" cy="6858000"/>
          </a:xfrm>
          <a:prstGeom prst="rect">
            <a:avLst/>
          </a:prstGeom>
          <a:noFill/>
          <a:ln>
            <a:noFill/>
          </a:ln>
        </p:spPr>
      </p:pic>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14</a:t>
            </a:fld>
            <a:endParaRPr lang="en-US" sz="1400" b="1">
              <a:solidFill>
                <a:schemeClr val="dk1"/>
              </a:solidFill>
              <a:latin typeface="Source Sans Pro"/>
              <a:ea typeface="Source Sans Pro"/>
              <a:cs typeface="Source Sans Pro"/>
              <a:sym typeface="Source Sans Pro"/>
            </a:endParaRPr>
          </a:p>
        </p:txBody>
      </p:sp>
      <p:sp>
        <p:nvSpPr>
          <p:cNvPr id="3" name="Oval 2"/>
          <p:cNvSpPr/>
          <p:nvPr/>
        </p:nvSpPr>
        <p:spPr>
          <a:xfrm>
            <a:off x="914400" y="4648200"/>
            <a:ext cx="74676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520398" y="2456009"/>
            <a:ext cx="609600" cy="213450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264152" y="2398323"/>
            <a:ext cx="609600" cy="2134505"/>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007906" y="2398322"/>
            <a:ext cx="609600" cy="213450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79343" y="1516809"/>
            <a:ext cx="1939498" cy="707886"/>
          </a:xfrm>
          <a:prstGeom prst="rect">
            <a:avLst/>
          </a:prstGeom>
          <a:solidFill>
            <a:schemeClr val="accent2"/>
          </a:solidFill>
        </p:spPr>
        <p:txBody>
          <a:bodyPr wrap="square" rtlCol="0">
            <a:spAutoFit/>
          </a:bodyPr>
          <a:lstStyle/>
          <a:p>
            <a:pPr algn="ctr"/>
            <a:r>
              <a:rPr lang="en-US" sz="2000" b="1" dirty="0" smtClean="0"/>
              <a:t>OFM Surveys</a:t>
            </a:r>
          </a:p>
          <a:p>
            <a:pPr algn="ctr"/>
            <a:r>
              <a:rPr lang="en-US" sz="2000" b="1" dirty="0" smtClean="0"/>
              <a:t>Past &amp; Future</a:t>
            </a:r>
            <a:endParaRPr lang="en-US" sz="2000" b="1" dirty="0"/>
          </a:p>
        </p:txBody>
      </p:sp>
      <p:sp>
        <p:nvSpPr>
          <p:cNvPr id="12" name="TextBox 11"/>
          <p:cNvSpPr txBox="1"/>
          <p:nvPr/>
        </p:nvSpPr>
        <p:spPr>
          <a:xfrm>
            <a:off x="3226135" y="1496907"/>
            <a:ext cx="2685634" cy="707886"/>
          </a:xfrm>
          <a:prstGeom prst="rect">
            <a:avLst/>
          </a:prstGeom>
          <a:solidFill>
            <a:schemeClr val="accent3"/>
          </a:solidFill>
        </p:spPr>
        <p:txBody>
          <a:bodyPr wrap="square" rtlCol="0">
            <a:spAutoFit/>
          </a:bodyPr>
          <a:lstStyle/>
          <a:p>
            <a:pPr algn="ctr"/>
            <a:r>
              <a:rPr lang="en-US" sz="2000" b="1" dirty="0" smtClean="0"/>
              <a:t>OFM Focus Groups Past &amp; Future</a:t>
            </a:r>
            <a:endParaRPr lang="en-US" sz="2000" b="1" dirty="0"/>
          </a:p>
        </p:txBody>
      </p:sp>
      <p:sp>
        <p:nvSpPr>
          <p:cNvPr id="13" name="TextBox 12"/>
          <p:cNvSpPr txBox="1"/>
          <p:nvPr/>
        </p:nvSpPr>
        <p:spPr>
          <a:xfrm>
            <a:off x="6219063" y="1470304"/>
            <a:ext cx="2315259" cy="707886"/>
          </a:xfrm>
          <a:prstGeom prst="rect">
            <a:avLst/>
          </a:prstGeom>
          <a:solidFill>
            <a:schemeClr val="accent6"/>
          </a:solidFill>
        </p:spPr>
        <p:txBody>
          <a:bodyPr wrap="square" rtlCol="0">
            <a:spAutoFit/>
          </a:bodyPr>
          <a:lstStyle/>
          <a:p>
            <a:pPr algn="ctr"/>
            <a:r>
              <a:rPr lang="en-US" sz="2000" b="1" dirty="0" smtClean="0"/>
              <a:t>OFM Comments</a:t>
            </a:r>
          </a:p>
          <a:p>
            <a:pPr algn="ctr"/>
            <a:r>
              <a:rPr lang="en-US" sz="2000" b="1" dirty="0" smtClean="0"/>
              <a:t>Future</a:t>
            </a:r>
            <a:endParaRPr lang="en-US" sz="2000" b="1" dirty="0"/>
          </a:p>
        </p:txBody>
      </p:sp>
      <p:sp>
        <p:nvSpPr>
          <p:cNvPr id="6" name="TextBox 5"/>
          <p:cNvSpPr txBox="1"/>
          <p:nvPr/>
        </p:nvSpPr>
        <p:spPr>
          <a:xfrm>
            <a:off x="1652016" y="5169212"/>
            <a:ext cx="6348984" cy="646331"/>
          </a:xfrm>
          <a:prstGeom prst="rect">
            <a:avLst/>
          </a:prstGeom>
          <a:noFill/>
        </p:spPr>
        <p:txBody>
          <a:bodyPr wrap="square" rtlCol="0">
            <a:spAutoFit/>
          </a:bodyPr>
          <a:lstStyle/>
          <a:p>
            <a:r>
              <a:rPr lang="en-US" sz="3600" b="1" dirty="0" smtClean="0"/>
              <a:t>Centralized OFM Data Base</a:t>
            </a:r>
            <a:endParaRPr lang="en-US" sz="3600" b="1" dirty="0"/>
          </a:p>
        </p:txBody>
      </p:sp>
      <p:sp>
        <p:nvSpPr>
          <p:cNvPr id="16" name="TextBox 15"/>
          <p:cNvSpPr txBox="1"/>
          <p:nvPr/>
        </p:nvSpPr>
        <p:spPr>
          <a:xfrm>
            <a:off x="943910" y="2667727"/>
            <a:ext cx="7631257" cy="1323439"/>
          </a:xfrm>
          <a:prstGeom prst="rect">
            <a:avLst/>
          </a:prstGeom>
          <a:solidFill>
            <a:schemeClr val="accent1"/>
          </a:solidFill>
        </p:spPr>
        <p:txBody>
          <a:bodyPr wrap="square" rtlCol="0">
            <a:spAutoFit/>
          </a:bodyPr>
          <a:lstStyle/>
          <a:p>
            <a:pPr algn="ctr"/>
            <a:r>
              <a:rPr lang="en-US" sz="4000" b="1" dirty="0" smtClean="0"/>
              <a:t>Consistent Data </a:t>
            </a:r>
          </a:p>
          <a:p>
            <a:pPr algn="ctr"/>
            <a:r>
              <a:rPr lang="en-US" sz="4000" b="1" dirty="0" smtClean="0"/>
              <a:t>Efficient Analysis</a:t>
            </a:r>
            <a:endParaRPr lang="en-US" sz="4000" b="1" dirty="0"/>
          </a:p>
        </p:txBody>
      </p:sp>
      <p:grpSp>
        <p:nvGrpSpPr>
          <p:cNvPr id="7" name="Group 6"/>
          <p:cNvGrpSpPr/>
          <p:nvPr/>
        </p:nvGrpSpPr>
        <p:grpSpPr>
          <a:xfrm>
            <a:off x="684699" y="1361054"/>
            <a:ext cx="2528785" cy="3177216"/>
            <a:chOff x="-84081" y="1217686"/>
            <a:chExt cx="2528785" cy="3177216"/>
          </a:xfrm>
        </p:grpSpPr>
        <p:sp>
          <p:nvSpPr>
            <p:cNvPr id="2" name="TextBox 1"/>
            <p:cNvSpPr txBox="1"/>
            <p:nvPr/>
          </p:nvSpPr>
          <p:spPr>
            <a:xfrm rot="20211243">
              <a:off x="-84081" y="1217686"/>
              <a:ext cx="2528785" cy="707886"/>
            </a:xfrm>
            <a:prstGeom prst="rect">
              <a:avLst/>
            </a:prstGeom>
            <a:solidFill>
              <a:srgbClr val="FFFF66"/>
            </a:solidFill>
          </p:spPr>
          <p:txBody>
            <a:bodyPr wrap="square" rtlCol="0">
              <a:spAutoFit/>
            </a:bodyPr>
            <a:lstStyle/>
            <a:p>
              <a:r>
                <a:rPr lang="en-US" sz="4000" b="1" dirty="0" smtClean="0"/>
                <a:t>OTHER…</a:t>
              </a:r>
              <a:endParaRPr lang="en-US" sz="4000" b="1" dirty="0"/>
            </a:p>
          </p:txBody>
        </p:sp>
        <p:sp>
          <p:nvSpPr>
            <p:cNvPr id="14" name="Down Arrow 13"/>
            <p:cNvSpPr/>
            <p:nvPr/>
          </p:nvSpPr>
          <p:spPr>
            <a:xfrm rot="20237933">
              <a:off x="1786048" y="2260397"/>
              <a:ext cx="609600" cy="2134505"/>
            </a:xfrm>
            <a:prstGeom prst="down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8835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5" grpId="0" animBg="1"/>
      <p:bldP spid="12" grpId="0" animBg="1"/>
      <p:bldP spid="13"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048" y="36576"/>
            <a:ext cx="9144000" cy="6858000"/>
          </a:xfrm>
          <a:prstGeom prst="rect">
            <a:avLst/>
          </a:prstGeom>
          <a:noFill/>
          <a:ln>
            <a:noFill/>
          </a:ln>
        </p:spPr>
      </p:pic>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15</a:t>
            </a:fld>
            <a:endParaRPr lang="en-US" sz="1400" b="1">
              <a:solidFill>
                <a:schemeClr val="dk1"/>
              </a:solidFill>
              <a:latin typeface="Source Sans Pro"/>
              <a:ea typeface="Source Sans Pro"/>
              <a:cs typeface="Source Sans Pro"/>
              <a:sym typeface="Source Sans Pro"/>
            </a:endParaRPr>
          </a:p>
        </p:txBody>
      </p:sp>
      <p:grpSp>
        <p:nvGrpSpPr>
          <p:cNvPr id="14" name="Group 13"/>
          <p:cNvGrpSpPr/>
          <p:nvPr/>
        </p:nvGrpSpPr>
        <p:grpSpPr>
          <a:xfrm>
            <a:off x="356212" y="1439180"/>
            <a:ext cx="8425480" cy="4733020"/>
            <a:chOff x="603078" y="1164337"/>
            <a:chExt cx="8425480" cy="4733020"/>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8958" y="2501878"/>
              <a:ext cx="2240165" cy="3395479"/>
            </a:xfrm>
            <a:prstGeom prst="rect">
              <a:avLst/>
            </a:prstGeom>
          </p:spPr>
        </p:pic>
        <p:sp>
          <p:nvSpPr>
            <p:cNvPr id="16" name="Oval Callout 15"/>
            <p:cNvSpPr/>
            <p:nvPr/>
          </p:nvSpPr>
          <p:spPr>
            <a:xfrm>
              <a:off x="4806136" y="1164337"/>
              <a:ext cx="4222422" cy="3709913"/>
            </a:xfrm>
            <a:prstGeom prst="wedgeEllipseCallout">
              <a:avLst>
                <a:gd name="adj1" fmla="val -84051"/>
                <a:gd name="adj2" fmla="val -4339"/>
              </a:avLst>
            </a:prstGeom>
            <a:noFill/>
            <a:ln w="38100">
              <a:solidFill>
                <a:srgbClr val="98C0E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en-US" sz="1350">
                <a:solidFill>
                  <a:prstClr val="white"/>
                </a:solidFill>
              </a:endParaRPr>
            </a:p>
          </p:txBody>
        </p:sp>
        <p:sp>
          <p:nvSpPr>
            <p:cNvPr id="17" name="TextBox 16"/>
            <p:cNvSpPr txBox="1"/>
            <p:nvPr/>
          </p:nvSpPr>
          <p:spPr>
            <a:xfrm>
              <a:off x="5398238" y="1618909"/>
              <a:ext cx="3223248" cy="2800767"/>
            </a:xfrm>
            <a:prstGeom prst="rect">
              <a:avLst/>
            </a:prstGeom>
            <a:noFill/>
          </p:spPr>
          <p:txBody>
            <a:bodyPr wrap="square" rtlCol="0">
              <a:spAutoFit/>
            </a:bodyPr>
            <a:lstStyle/>
            <a:p>
              <a:pPr defTabSz="457200"/>
              <a:r>
                <a:rPr lang="en-US" sz="2200" dirty="0" smtClean="0">
                  <a:solidFill>
                    <a:srgbClr val="969696">
                      <a:lumMod val="50000"/>
                    </a:srgbClr>
                  </a:solidFill>
                </a:rPr>
                <a:t>28,000 </a:t>
              </a:r>
              <a:r>
                <a:rPr lang="en-US" sz="2200" dirty="0">
                  <a:solidFill>
                    <a:srgbClr val="969696">
                      <a:lumMod val="50000"/>
                    </a:srgbClr>
                  </a:solidFill>
                </a:rPr>
                <a:t>visitors </a:t>
              </a:r>
              <a:r>
                <a:rPr lang="en-US" sz="2200" dirty="0" smtClean="0">
                  <a:solidFill>
                    <a:srgbClr val="969696">
                      <a:lumMod val="50000"/>
                    </a:srgbClr>
                  </a:solidFill>
                </a:rPr>
                <a:t>from</a:t>
              </a:r>
            </a:p>
            <a:p>
              <a:pPr defTabSz="457200"/>
              <a:r>
                <a:rPr lang="en-US" sz="2200" dirty="0" smtClean="0">
                  <a:solidFill>
                    <a:srgbClr val="969696">
                      <a:lumMod val="50000"/>
                    </a:srgbClr>
                  </a:solidFill>
                </a:rPr>
                <a:t>72 </a:t>
              </a:r>
              <a:r>
                <a:rPr lang="en-US" sz="2200" dirty="0">
                  <a:solidFill>
                    <a:srgbClr val="969696">
                      <a:lumMod val="50000"/>
                    </a:srgbClr>
                  </a:solidFill>
                </a:rPr>
                <a:t>sites show </a:t>
              </a:r>
              <a:endParaRPr lang="en-US" sz="2200" dirty="0" smtClean="0">
                <a:solidFill>
                  <a:srgbClr val="969696">
                    <a:lumMod val="50000"/>
                  </a:srgbClr>
                </a:solidFill>
              </a:endParaRPr>
            </a:p>
            <a:p>
              <a:pPr defTabSz="457200"/>
              <a:r>
                <a:rPr lang="en-US" sz="2200" dirty="0" smtClean="0">
                  <a:solidFill>
                    <a:srgbClr val="969696">
                      <a:lumMod val="50000"/>
                    </a:srgbClr>
                  </a:solidFill>
                </a:rPr>
                <a:t>78</a:t>
              </a:r>
              <a:r>
                <a:rPr lang="en-US" sz="2200" dirty="0">
                  <a:solidFill>
                    <a:srgbClr val="969696">
                      <a:lumMod val="50000"/>
                    </a:srgbClr>
                  </a:solidFill>
                </a:rPr>
                <a:t>% of visitors </a:t>
              </a:r>
              <a:r>
                <a:rPr lang="en-US" sz="2200" dirty="0" smtClean="0">
                  <a:solidFill>
                    <a:srgbClr val="969696">
                      <a:lumMod val="50000"/>
                    </a:srgbClr>
                  </a:solidFill>
                </a:rPr>
                <a:t>were </a:t>
              </a:r>
              <a:r>
                <a:rPr lang="en-US" sz="2200" dirty="0">
                  <a:solidFill>
                    <a:srgbClr val="969696">
                      <a:lumMod val="50000"/>
                    </a:srgbClr>
                  </a:solidFill>
                </a:rPr>
                <a:t>seeking to </a:t>
              </a:r>
              <a:r>
                <a:rPr lang="en-US" sz="2200" dirty="0" smtClean="0">
                  <a:solidFill>
                    <a:srgbClr val="969696">
                      <a:lumMod val="50000"/>
                    </a:srgbClr>
                  </a:solidFill>
                </a:rPr>
                <a:t>improve their heath.</a:t>
              </a:r>
            </a:p>
            <a:p>
              <a:pPr defTabSz="457200"/>
              <a:endParaRPr lang="en-US" sz="2200" dirty="0">
                <a:solidFill>
                  <a:srgbClr val="969696">
                    <a:lumMod val="50000"/>
                  </a:srgbClr>
                </a:solidFill>
              </a:endParaRPr>
            </a:p>
            <a:p>
              <a:pPr defTabSz="457200"/>
              <a:r>
                <a:rPr lang="en-US" sz="2200" dirty="0" smtClean="0">
                  <a:solidFill>
                    <a:srgbClr val="969696">
                      <a:lumMod val="50000"/>
                    </a:srgbClr>
                  </a:solidFill>
                </a:rPr>
                <a:t>89</a:t>
              </a:r>
              <a:r>
                <a:rPr lang="en-US" sz="2200" dirty="0">
                  <a:solidFill>
                    <a:srgbClr val="969696">
                      <a:lumMod val="50000"/>
                    </a:srgbClr>
                  </a:solidFill>
                </a:rPr>
                <a:t>% were able to attain that outcome.  </a:t>
              </a:r>
            </a:p>
          </p:txBody>
        </p:sp>
        <p:sp>
          <p:nvSpPr>
            <p:cNvPr id="18" name="TextBox 17"/>
            <p:cNvSpPr txBox="1"/>
            <p:nvPr/>
          </p:nvSpPr>
          <p:spPr>
            <a:xfrm>
              <a:off x="2565971" y="4531301"/>
              <a:ext cx="928935" cy="784830"/>
            </a:xfrm>
            <a:prstGeom prst="rect">
              <a:avLst/>
            </a:prstGeom>
            <a:noFill/>
          </p:spPr>
          <p:txBody>
            <a:bodyPr wrap="square" rtlCol="0">
              <a:spAutoFit/>
            </a:bodyPr>
            <a:lstStyle/>
            <a:p>
              <a:pPr defTabSz="457200"/>
              <a:r>
                <a:rPr lang="en-US" sz="1200" b="1" dirty="0">
                  <a:solidFill>
                    <a:srgbClr val="212317"/>
                  </a:solidFill>
                </a:rPr>
                <a:t>S</a:t>
              </a:r>
              <a:r>
                <a:rPr lang="en-US" sz="1050" dirty="0">
                  <a:solidFill>
                    <a:srgbClr val="212317"/>
                  </a:solidFill>
                </a:rPr>
                <a:t>ociety </a:t>
              </a:r>
            </a:p>
            <a:p>
              <a:pPr defTabSz="457200"/>
              <a:r>
                <a:rPr lang="en-US" sz="1200" b="1" dirty="0">
                  <a:solidFill>
                    <a:srgbClr val="212317"/>
                  </a:solidFill>
                </a:rPr>
                <a:t>O</a:t>
              </a:r>
              <a:r>
                <a:rPr lang="en-US" sz="1050" dirty="0">
                  <a:solidFill>
                    <a:srgbClr val="212317"/>
                  </a:solidFill>
                </a:rPr>
                <a:t>utdoor</a:t>
              </a:r>
            </a:p>
            <a:p>
              <a:pPr defTabSz="457200"/>
              <a:r>
                <a:rPr lang="en-US" sz="1200" b="1" dirty="0">
                  <a:solidFill>
                    <a:srgbClr val="212317"/>
                  </a:solidFill>
                </a:rPr>
                <a:t>R</a:t>
              </a:r>
              <a:r>
                <a:rPr lang="en-US" sz="1050" dirty="0">
                  <a:solidFill>
                    <a:srgbClr val="212317"/>
                  </a:solidFill>
                </a:rPr>
                <a:t>ecreation</a:t>
              </a:r>
            </a:p>
            <a:p>
              <a:pPr defTabSz="457200"/>
              <a:r>
                <a:rPr lang="en-US" sz="900" b="1" dirty="0">
                  <a:solidFill>
                    <a:srgbClr val="212317"/>
                  </a:solidFill>
                </a:rPr>
                <a:t>P</a:t>
              </a:r>
              <a:r>
                <a:rPr lang="en-US" sz="900" dirty="0">
                  <a:solidFill>
                    <a:srgbClr val="212317"/>
                  </a:solidFill>
                </a:rPr>
                <a:t>rofessionals</a:t>
              </a:r>
            </a:p>
          </p:txBody>
        </p:sp>
        <p:sp>
          <p:nvSpPr>
            <p:cNvPr id="19" name="TextBox 18"/>
            <p:cNvSpPr txBox="1"/>
            <p:nvPr/>
          </p:nvSpPr>
          <p:spPr>
            <a:xfrm>
              <a:off x="603078" y="1216650"/>
              <a:ext cx="3782314" cy="954107"/>
            </a:xfrm>
            <a:prstGeom prst="rect">
              <a:avLst/>
            </a:prstGeom>
            <a:noFill/>
          </p:spPr>
          <p:txBody>
            <a:bodyPr wrap="square" rtlCol="0">
              <a:spAutoFit/>
            </a:bodyPr>
            <a:lstStyle/>
            <a:p>
              <a:pPr marL="173831" indent="-173831" defTabSz="457200">
                <a:buFont typeface="Arial" panose="020B0604020202020204" pitchFamily="34" charset="0"/>
                <a:buChar char="•"/>
              </a:pPr>
              <a:r>
                <a:rPr lang="en-US" sz="2800" dirty="0">
                  <a:solidFill>
                    <a:srgbClr val="212317"/>
                  </a:solidFill>
                </a:rPr>
                <a:t>National meetings &amp; reports</a:t>
              </a:r>
            </a:p>
          </p:txBody>
        </p:sp>
      </p:grpSp>
    </p:spTree>
    <p:extLst>
      <p:ext uri="{BB962C8B-B14F-4D97-AF65-F5344CB8AC3E}">
        <p14:creationId xmlns:p14="http://schemas.microsoft.com/office/powerpoint/2010/main" val="403783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0" y="7923"/>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16</a:t>
            </a:fld>
            <a:endParaRPr lang="en-US" sz="1400" b="1">
              <a:solidFill>
                <a:schemeClr val="dk1"/>
              </a:solidFill>
              <a:latin typeface="Source Sans Pro"/>
              <a:ea typeface="Source Sans Pro"/>
              <a:cs typeface="Source Sans Pro"/>
              <a:sym typeface="Source Sans Pro"/>
            </a:endParaRPr>
          </a:p>
        </p:txBody>
      </p:sp>
      <p:sp>
        <p:nvSpPr>
          <p:cNvPr id="2" name="TextBox 1"/>
          <p:cNvSpPr txBox="1"/>
          <p:nvPr/>
        </p:nvSpPr>
        <p:spPr>
          <a:xfrm>
            <a:off x="381000" y="1219200"/>
            <a:ext cx="8193860" cy="5940088"/>
          </a:xfrm>
          <a:prstGeom prst="rect">
            <a:avLst/>
          </a:prstGeom>
          <a:noFill/>
        </p:spPr>
        <p:txBody>
          <a:bodyPr wrap="square" rtlCol="0">
            <a:spAutoFit/>
          </a:bodyPr>
          <a:lstStyle/>
          <a:p>
            <a:pPr algn="ctr" fontAlgn="base"/>
            <a:r>
              <a:rPr lang="en-US" sz="3200" dirty="0"/>
              <a:t>Part </a:t>
            </a:r>
            <a:r>
              <a:rPr lang="en-US" sz="3200" dirty="0" smtClean="0"/>
              <a:t>III</a:t>
            </a:r>
            <a:r>
              <a:rPr lang="en-US" sz="3200" dirty="0"/>
              <a:t>:  The State Lead’s Role </a:t>
            </a:r>
          </a:p>
          <a:p>
            <a:pPr algn="ctr" fontAlgn="base"/>
            <a:r>
              <a:rPr lang="en-US" sz="3200" dirty="0"/>
              <a:t>(We need your  help!)</a:t>
            </a:r>
          </a:p>
          <a:p>
            <a:pPr fontAlgn="base"/>
            <a:endParaRPr lang="en-US" dirty="0"/>
          </a:p>
          <a:p>
            <a:pPr marL="285750" indent="-285750" fontAlgn="base">
              <a:buFontTx/>
              <a:buChar char="-"/>
            </a:pPr>
            <a:r>
              <a:rPr lang="en-US" sz="2000" dirty="0" smtClean="0"/>
              <a:t>What LUPs are in progress in your state right now?</a:t>
            </a:r>
          </a:p>
          <a:p>
            <a:pPr marL="285750" indent="-285750" fontAlgn="base">
              <a:buFontTx/>
              <a:buChar char="-"/>
            </a:pPr>
            <a:endParaRPr lang="en-US" sz="2000" dirty="0"/>
          </a:p>
          <a:p>
            <a:pPr marL="285750" indent="-285750" fontAlgn="base">
              <a:buFontTx/>
              <a:buChar char="-"/>
            </a:pPr>
            <a:r>
              <a:rPr lang="en-US" sz="2000" dirty="0" smtClean="0"/>
              <a:t>Are there any areas where we should be collecting data in support of current or upcoming LUPs?</a:t>
            </a:r>
          </a:p>
          <a:p>
            <a:pPr fontAlgn="base"/>
            <a:endParaRPr lang="en-US" sz="2000" dirty="0" smtClean="0"/>
          </a:p>
          <a:p>
            <a:pPr marL="285750" indent="-285750" fontAlgn="base">
              <a:buFontTx/>
              <a:buChar char="-"/>
            </a:pPr>
            <a:r>
              <a:rPr lang="en-US" sz="2000" dirty="0" smtClean="0"/>
              <a:t>Where could we offer the new Short Course?</a:t>
            </a:r>
          </a:p>
          <a:p>
            <a:pPr marL="285750" indent="-285750" fontAlgn="base">
              <a:buFontTx/>
              <a:buChar char="-"/>
            </a:pPr>
            <a:endParaRPr lang="en-US" sz="2000" dirty="0" smtClean="0"/>
          </a:p>
          <a:p>
            <a:pPr marL="285750" indent="-285750" fontAlgn="base">
              <a:buFontTx/>
              <a:buChar char="-"/>
            </a:pPr>
            <a:r>
              <a:rPr lang="en-US" sz="2000" dirty="0" smtClean="0"/>
              <a:t>Have you invited a member of the </a:t>
            </a:r>
            <a:r>
              <a:rPr lang="en-US" sz="2000" dirty="0"/>
              <a:t>Planning for </a:t>
            </a:r>
            <a:r>
              <a:rPr lang="en-US" sz="2000" dirty="0" smtClean="0"/>
              <a:t>R&amp;VS teaching cadre to your statewide recreation planner meeting?</a:t>
            </a:r>
          </a:p>
          <a:p>
            <a:pPr marL="285750" indent="-285750" fontAlgn="base">
              <a:buFontTx/>
              <a:buChar char="-"/>
            </a:pPr>
            <a:endParaRPr lang="en-US" sz="2000" dirty="0"/>
          </a:p>
          <a:p>
            <a:pPr marL="285750" indent="-285750" fontAlgn="base">
              <a:buFontTx/>
              <a:buChar char="-"/>
            </a:pPr>
            <a:r>
              <a:rPr lang="en-US" sz="2000" dirty="0"/>
              <a:t>What issues do you look for when reviewing LUPs?</a:t>
            </a:r>
          </a:p>
          <a:p>
            <a:pPr marL="285750" indent="-285750" fontAlgn="base">
              <a:buFontTx/>
              <a:buChar char="-"/>
            </a:pPr>
            <a:endParaRPr lang="en-US" sz="2000" dirty="0" smtClean="0"/>
          </a:p>
          <a:p>
            <a:pPr marL="285750" indent="-285750" fontAlgn="base">
              <a:buFontTx/>
              <a:buChar char="-"/>
            </a:pPr>
            <a:endParaRPr lang="en-US" sz="2000" dirty="0"/>
          </a:p>
          <a:p>
            <a:pPr marL="285750" indent="-285750" fontAlgn="base">
              <a:buFontTx/>
              <a:buChar char="-"/>
            </a:pPr>
            <a:endParaRPr lang="en-US" dirty="0"/>
          </a:p>
          <a:p>
            <a:pPr lvl="1" fontAlgn="base"/>
            <a:endParaRPr lang="en-US" dirty="0"/>
          </a:p>
          <a:p>
            <a:pPr lvl="1" fontAlgn="base"/>
            <a:endParaRPr lang="en-US" dirty="0"/>
          </a:p>
        </p:txBody>
      </p:sp>
    </p:spTree>
    <p:extLst>
      <p:ext uri="{BB962C8B-B14F-4D97-AF65-F5344CB8AC3E}">
        <p14:creationId xmlns:p14="http://schemas.microsoft.com/office/powerpoint/2010/main" val="3320856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94070" y="0"/>
            <a:ext cx="9144000" cy="6858000"/>
          </a:xfrm>
          <a:prstGeom prst="rect">
            <a:avLst/>
          </a:prstGeom>
          <a:noFill/>
          <a:ln>
            <a:noFill/>
          </a:ln>
        </p:spPr>
      </p:pic>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17</a:t>
            </a:fld>
            <a:endParaRPr lang="en-US" sz="1400" b="1">
              <a:solidFill>
                <a:schemeClr val="dk1"/>
              </a:solidFill>
              <a:latin typeface="Source Sans Pro"/>
              <a:ea typeface="Source Sans Pro"/>
              <a:cs typeface="Source Sans Pro"/>
              <a:sym typeface="Source Sans Pro"/>
            </a:endParaRPr>
          </a:p>
        </p:txBody>
      </p:sp>
      <p:sp>
        <p:nvSpPr>
          <p:cNvPr id="2" name="TextBox 1"/>
          <p:cNvSpPr txBox="1"/>
          <p:nvPr/>
        </p:nvSpPr>
        <p:spPr>
          <a:xfrm>
            <a:off x="381000" y="1447800"/>
            <a:ext cx="8193860" cy="3754874"/>
          </a:xfrm>
          <a:prstGeom prst="rect">
            <a:avLst/>
          </a:prstGeom>
          <a:noFill/>
        </p:spPr>
        <p:txBody>
          <a:bodyPr wrap="square" rtlCol="0">
            <a:spAutoFit/>
          </a:bodyPr>
          <a:lstStyle/>
          <a:p>
            <a:r>
              <a:rPr lang="en-US" sz="3200" dirty="0" smtClean="0"/>
              <a:t>What are some of the most </a:t>
            </a:r>
            <a:r>
              <a:rPr lang="en-US" sz="3200" dirty="0"/>
              <a:t>common mistakes made in </a:t>
            </a:r>
            <a:r>
              <a:rPr lang="en-US" sz="3200" dirty="0" smtClean="0"/>
              <a:t>LUPs?</a:t>
            </a:r>
          </a:p>
          <a:p>
            <a:endParaRPr lang="en-US" sz="3200" dirty="0"/>
          </a:p>
          <a:p>
            <a:pPr algn="ctr"/>
            <a:r>
              <a:rPr lang="en-US" sz="3200" dirty="0"/>
              <a:t>LUP Decisions</a:t>
            </a:r>
          </a:p>
          <a:p>
            <a:pPr algn="ctr"/>
            <a:r>
              <a:rPr lang="en-US" sz="3200" dirty="0"/>
              <a:t>Vs</a:t>
            </a:r>
          </a:p>
          <a:p>
            <a:pPr algn="ctr"/>
            <a:r>
              <a:rPr lang="en-US" sz="3200" dirty="0"/>
              <a:t>Implementation Decisions</a:t>
            </a:r>
          </a:p>
          <a:p>
            <a:endParaRPr lang="en-US" sz="3200" dirty="0"/>
          </a:p>
          <a:p>
            <a:endParaRPr lang="en-US" dirty="0"/>
          </a:p>
        </p:txBody>
      </p:sp>
    </p:spTree>
    <p:extLst>
      <p:ext uri="{BB962C8B-B14F-4D97-AF65-F5344CB8AC3E}">
        <p14:creationId xmlns:p14="http://schemas.microsoft.com/office/powerpoint/2010/main" val="736642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18</a:t>
            </a:fld>
            <a:endParaRPr lang="en-US" sz="1400" b="1">
              <a:solidFill>
                <a:schemeClr val="dk1"/>
              </a:solidFill>
              <a:latin typeface="Source Sans Pro"/>
              <a:ea typeface="Source Sans Pro"/>
              <a:cs typeface="Source Sans Pro"/>
              <a:sym typeface="Source Sans Pro"/>
            </a:endParaRPr>
          </a:p>
        </p:txBody>
      </p:sp>
      <p:sp>
        <p:nvSpPr>
          <p:cNvPr id="4" name="TextBox 3"/>
          <p:cNvSpPr txBox="1"/>
          <p:nvPr/>
        </p:nvSpPr>
        <p:spPr>
          <a:xfrm>
            <a:off x="149925" y="1219200"/>
            <a:ext cx="4422075" cy="4216539"/>
          </a:xfrm>
          <a:prstGeom prst="rect">
            <a:avLst/>
          </a:prstGeom>
          <a:noFill/>
        </p:spPr>
        <p:txBody>
          <a:bodyPr wrap="square" rtlCol="0">
            <a:spAutoFit/>
          </a:bodyPr>
          <a:lstStyle/>
          <a:p>
            <a:r>
              <a:rPr lang="en-US" b="1" i="1" dirty="0"/>
              <a:t>Land Use Plan Decisions. </a:t>
            </a:r>
            <a:endParaRPr lang="en-US" b="1" i="1" dirty="0" smtClean="0"/>
          </a:p>
          <a:p>
            <a:endParaRPr lang="en-US" b="1" i="1" dirty="0"/>
          </a:p>
          <a:p>
            <a:r>
              <a:rPr lang="en-US" sz="1600" u="sng" dirty="0" smtClean="0"/>
              <a:t>Broad-scale</a:t>
            </a:r>
            <a:r>
              <a:rPr lang="en-US" sz="1600" dirty="0" smtClean="0"/>
              <a:t> </a:t>
            </a:r>
            <a:r>
              <a:rPr lang="en-US" sz="1600" dirty="0"/>
              <a:t>decisions </a:t>
            </a:r>
            <a:endParaRPr lang="en-US" sz="1600" dirty="0" smtClean="0"/>
          </a:p>
          <a:p>
            <a:endParaRPr lang="en-US" sz="1600" dirty="0" smtClean="0"/>
          </a:p>
          <a:p>
            <a:r>
              <a:rPr lang="en-US" sz="1600" dirty="0" smtClean="0"/>
              <a:t>Guide </a:t>
            </a:r>
            <a:r>
              <a:rPr lang="en-US" sz="1600" dirty="0"/>
              <a:t>future land management </a:t>
            </a:r>
            <a:r>
              <a:rPr lang="en-US" sz="1600" dirty="0" smtClean="0"/>
              <a:t>actions and</a:t>
            </a:r>
          </a:p>
          <a:p>
            <a:r>
              <a:rPr lang="en-US" sz="1600" dirty="0"/>
              <a:t>S</a:t>
            </a:r>
            <a:r>
              <a:rPr lang="en-US" sz="1600" dirty="0" smtClean="0"/>
              <a:t>ubsequent </a:t>
            </a:r>
            <a:r>
              <a:rPr lang="en-US" sz="1600" dirty="0"/>
              <a:t>site-specific implementation decisions. </a:t>
            </a:r>
            <a:endParaRPr lang="en-US" sz="1600" dirty="0" smtClean="0"/>
          </a:p>
          <a:p>
            <a:endParaRPr lang="en-US" sz="1600" dirty="0"/>
          </a:p>
          <a:p>
            <a:r>
              <a:rPr lang="en-US" sz="1600" dirty="0"/>
              <a:t>T</a:t>
            </a:r>
            <a:r>
              <a:rPr lang="en-US" sz="1600" dirty="0" smtClean="0"/>
              <a:t>wo </a:t>
            </a:r>
            <a:r>
              <a:rPr lang="en-US" sz="1600" dirty="0"/>
              <a:t>categories: </a:t>
            </a:r>
            <a:endParaRPr lang="en-US" sz="1600" dirty="0" smtClean="0"/>
          </a:p>
          <a:p>
            <a:r>
              <a:rPr lang="en-US" sz="1600" dirty="0" smtClean="0"/>
              <a:t>1. Desired </a:t>
            </a:r>
            <a:r>
              <a:rPr lang="en-US" sz="1600" dirty="0"/>
              <a:t>outcomes (goals and </a:t>
            </a:r>
            <a:r>
              <a:rPr lang="en-US" sz="1600" dirty="0" smtClean="0"/>
              <a:t>objectives)</a:t>
            </a:r>
          </a:p>
          <a:p>
            <a:r>
              <a:rPr lang="en-US" sz="1600" dirty="0" smtClean="0"/>
              <a:t>2. Allowable </a:t>
            </a:r>
            <a:r>
              <a:rPr lang="en-US" sz="1600" dirty="0"/>
              <a:t>uses and actions to achieve outcomes. </a:t>
            </a:r>
            <a:endParaRPr lang="en-US" sz="1600" dirty="0" smtClean="0"/>
          </a:p>
          <a:p>
            <a:endParaRPr lang="en-US" sz="1600" dirty="0"/>
          </a:p>
          <a:p>
            <a:r>
              <a:rPr lang="en-US" sz="1600" dirty="0" smtClean="0"/>
              <a:t>Proposed </a:t>
            </a:r>
            <a:r>
              <a:rPr lang="en-US" sz="1600" dirty="0"/>
              <a:t>land use plan decisions are </a:t>
            </a:r>
            <a:r>
              <a:rPr lang="en-US" sz="1600" i="1" dirty="0"/>
              <a:t>protestable</a:t>
            </a:r>
            <a:r>
              <a:rPr lang="en-US" sz="1600" dirty="0"/>
              <a:t> to the BLM Director but are not reviewable by the Office of Hearings and Appeals. </a:t>
            </a:r>
          </a:p>
        </p:txBody>
      </p:sp>
      <p:sp>
        <p:nvSpPr>
          <p:cNvPr id="5" name="TextBox 4"/>
          <p:cNvSpPr txBox="1"/>
          <p:nvPr/>
        </p:nvSpPr>
        <p:spPr>
          <a:xfrm>
            <a:off x="4876800" y="1219200"/>
            <a:ext cx="3811475" cy="4401205"/>
          </a:xfrm>
          <a:prstGeom prst="rect">
            <a:avLst/>
          </a:prstGeom>
          <a:noFill/>
        </p:spPr>
        <p:txBody>
          <a:bodyPr wrap="square" rtlCol="0">
            <a:spAutoFit/>
          </a:bodyPr>
          <a:lstStyle/>
          <a:p>
            <a:r>
              <a:rPr lang="en-US" b="1" i="1" dirty="0"/>
              <a:t>Implementation Decisions. </a:t>
            </a:r>
            <a:endParaRPr lang="en-US" dirty="0"/>
          </a:p>
          <a:p>
            <a:endParaRPr lang="en-US" dirty="0" smtClean="0"/>
          </a:p>
          <a:p>
            <a:r>
              <a:rPr lang="en-US" dirty="0" smtClean="0"/>
              <a:t>BLM’s </a:t>
            </a:r>
            <a:r>
              <a:rPr lang="en-US" dirty="0"/>
              <a:t>final approval allowing on-the-ground actions to proceed. </a:t>
            </a:r>
            <a:endParaRPr lang="en-US" dirty="0" smtClean="0"/>
          </a:p>
          <a:p>
            <a:endParaRPr lang="en-US" dirty="0"/>
          </a:p>
          <a:p>
            <a:r>
              <a:rPr lang="en-US" dirty="0" smtClean="0"/>
              <a:t>Require </a:t>
            </a:r>
            <a:r>
              <a:rPr lang="en-US" u="sng" dirty="0"/>
              <a:t>site-specific</a:t>
            </a:r>
            <a:r>
              <a:rPr lang="en-US" dirty="0"/>
              <a:t> planning and NEPA analysis. </a:t>
            </a:r>
            <a:endParaRPr lang="en-US" dirty="0" smtClean="0"/>
          </a:p>
          <a:p>
            <a:endParaRPr lang="en-US" dirty="0"/>
          </a:p>
          <a:p>
            <a:r>
              <a:rPr lang="en-US" dirty="0" smtClean="0"/>
              <a:t>They </a:t>
            </a:r>
            <a:r>
              <a:rPr lang="en-US" dirty="0"/>
              <a:t>may be incorporated into implementation plans (activity or project plans) or may exist as stand-alone decisions. </a:t>
            </a:r>
            <a:endParaRPr lang="en-US" dirty="0" smtClean="0"/>
          </a:p>
          <a:p>
            <a:endParaRPr lang="en-US" dirty="0"/>
          </a:p>
          <a:p>
            <a:r>
              <a:rPr lang="en-US" dirty="0" smtClean="0"/>
              <a:t>Where </a:t>
            </a:r>
            <a:r>
              <a:rPr lang="en-US" dirty="0"/>
              <a:t>implementation decisions are made as part of the land use planning process, they are still subject to the appeals process or other administrative review as prescribed by specific resource program regulations after the BLM resolves the protests to land use plan decisions and makes a decision to adopt or amend the RMP </a:t>
            </a:r>
          </a:p>
        </p:txBody>
      </p:sp>
    </p:spTree>
    <p:extLst>
      <p:ext uri="{BB962C8B-B14F-4D97-AF65-F5344CB8AC3E}">
        <p14:creationId xmlns:p14="http://schemas.microsoft.com/office/powerpoint/2010/main" val="2811104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19</a:t>
            </a:fld>
            <a:endParaRPr lang="en-US" sz="1400" b="1">
              <a:solidFill>
                <a:schemeClr val="dk1"/>
              </a:solidFill>
              <a:latin typeface="Source Sans Pro"/>
              <a:ea typeface="Source Sans Pro"/>
              <a:cs typeface="Source Sans Pro"/>
              <a:sym typeface="Source Sans Pro"/>
            </a:endParaRPr>
          </a:p>
        </p:txBody>
      </p:sp>
      <p:sp>
        <p:nvSpPr>
          <p:cNvPr id="4" name="TextBox 3"/>
          <p:cNvSpPr txBox="1"/>
          <p:nvPr/>
        </p:nvSpPr>
        <p:spPr>
          <a:xfrm>
            <a:off x="149925" y="1219200"/>
            <a:ext cx="8536875" cy="5016758"/>
          </a:xfrm>
          <a:prstGeom prst="rect">
            <a:avLst/>
          </a:prstGeom>
          <a:noFill/>
        </p:spPr>
        <p:txBody>
          <a:bodyPr wrap="square" rtlCol="0">
            <a:spAutoFit/>
          </a:bodyPr>
          <a:lstStyle/>
          <a:p>
            <a:r>
              <a:rPr lang="en-US" sz="3200" dirty="0"/>
              <a:t>The BLM may use a single land use planning/NEPA process to make both land use plan and implementation decisions, </a:t>
            </a:r>
            <a:r>
              <a:rPr lang="en-US" sz="3200" dirty="0" smtClean="0"/>
              <a:t>provided…</a:t>
            </a:r>
            <a:endParaRPr lang="en-US" sz="3200" dirty="0" smtClean="0"/>
          </a:p>
          <a:p>
            <a:endParaRPr lang="en-US" sz="3200" dirty="0"/>
          </a:p>
          <a:p>
            <a:r>
              <a:rPr lang="en-US" sz="3200" dirty="0" smtClean="0"/>
              <a:t>both </a:t>
            </a:r>
            <a:r>
              <a:rPr lang="en-US" sz="3200" dirty="0"/>
              <a:t>types of decisions are adequately addressed with the appropriate level of NEPA analysis. </a:t>
            </a:r>
            <a:endParaRPr lang="en-US" sz="3200" dirty="0" smtClean="0"/>
          </a:p>
          <a:p>
            <a:endParaRPr lang="en-US" sz="3200" dirty="0"/>
          </a:p>
          <a:p>
            <a:endParaRPr lang="en-US" sz="3200" dirty="0"/>
          </a:p>
        </p:txBody>
      </p:sp>
    </p:spTree>
    <p:extLst>
      <p:ext uri="{BB962C8B-B14F-4D97-AF65-F5344CB8AC3E}">
        <p14:creationId xmlns:p14="http://schemas.microsoft.com/office/powerpoint/2010/main" val="19238013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1" name="Shape 91"/>
          <p:cNvSpPr txBox="1"/>
          <p:nvPr/>
        </p:nvSpPr>
        <p:spPr>
          <a:xfrm>
            <a:off x="251519" y="6084003"/>
            <a:ext cx="741682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smtClean="0">
                <a:solidFill>
                  <a:schemeClr val="bg1"/>
                </a:solidFill>
                <a:latin typeface="Source Sans Pro"/>
                <a:ea typeface="Source Sans Pro"/>
                <a:cs typeface="Source Sans Pro"/>
                <a:sym typeface="Source Sans Pro"/>
              </a:rPr>
              <a:t>June 7, 2018</a:t>
            </a:r>
            <a:endParaRPr lang="en-US" sz="2400" dirty="0">
              <a:solidFill>
                <a:schemeClr val="bg1"/>
              </a:solidFill>
              <a:latin typeface="Source Sans Pro"/>
              <a:ea typeface="Source Sans Pro"/>
              <a:cs typeface="Source Sans Pro"/>
              <a:sym typeface="Source Sans Pro"/>
            </a:endParaRPr>
          </a:p>
        </p:txBody>
      </p:sp>
      <p:sp>
        <p:nvSpPr>
          <p:cNvPr id="6" name="Content Placeholder 2"/>
          <p:cNvSpPr txBox="1">
            <a:spLocks/>
          </p:cNvSpPr>
          <p:nvPr/>
        </p:nvSpPr>
        <p:spPr>
          <a:xfrm>
            <a:off x="3596138" y="2057400"/>
            <a:ext cx="5105400" cy="43281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137160" algn="ctr"/>
            <a:r>
              <a:rPr lang="en-US" sz="2400" dirty="0" smtClean="0">
                <a:solidFill>
                  <a:schemeClr val="bg1"/>
                </a:solidFill>
              </a:rPr>
              <a:t>Dorothy Morgan</a:t>
            </a:r>
          </a:p>
          <a:p>
            <a:pPr marL="137160" algn="ctr"/>
            <a:r>
              <a:rPr lang="en-US" sz="2400" dirty="0" smtClean="0">
                <a:solidFill>
                  <a:schemeClr val="bg1"/>
                </a:solidFill>
              </a:rPr>
              <a:t>Outdoor Recreation Planner</a:t>
            </a:r>
          </a:p>
          <a:p>
            <a:pPr marL="137160" algn="ctr"/>
            <a:endParaRPr lang="en-US" sz="2400" dirty="0" smtClean="0">
              <a:solidFill>
                <a:schemeClr val="bg1"/>
              </a:solidFill>
            </a:endParaRPr>
          </a:p>
          <a:p>
            <a:pPr marL="137160" algn="ctr"/>
            <a:r>
              <a:rPr lang="en-US" sz="2400" dirty="0" smtClean="0">
                <a:solidFill>
                  <a:schemeClr val="bg1"/>
                </a:solidFill>
              </a:rPr>
              <a:t>San Pedro Riparian NCA, AZ</a:t>
            </a:r>
          </a:p>
          <a:p>
            <a:pPr marL="137160" algn="ctr"/>
            <a:r>
              <a:rPr lang="en-US" sz="2400" dirty="0" smtClean="0">
                <a:solidFill>
                  <a:schemeClr val="bg1"/>
                </a:solidFill>
              </a:rPr>
              <a:t>Glenwood Spring Field Office, CO</a:t>
            </a:r>
          </a:p>
          <a:p>
            <a:pPr marL="137160" algn="ctr"/>
            <a:r>
              <a:rPr lang="en-US" sz="2400" dirty="0" smtClean="0">
                <a:solidFill>
                  <a:schemeClr val="bg1"/>
                </a:solidFill>
              </a:rPr>
              <a:t>Carlsbad Field Office, NM</a:t>
            </a:r>
          </a:p>
          <a:p>
            <a:pPr marL="137160" algn="ctr"/>
            <a:endParaRPr lang="en-US" sz="2400" dirty="0" smtClean="0">
              <a:solidFill>
                <a:schemeClr val="bg1"/>
              </a:solidFill>
            </a:endParaRPr>
          </a:p>
          <a:p>
            <a:pPr algn="ctr"/>
            <a:r>
              <a:rPr lang="en-US" sz="2400" dirty="0" smtClean="0">
                <a:solidFill>
                  <a:schemeClr val="bg1"/>
                </a:solidFill>
              </a:rPr>
              <a:t>Recreation and Visitor Services</a:t>
            </a:r>
          </a:p>
          <a:p>
            <a:pPr algn="ctr"/>
            <a:r>
              <a:rPr lang="en-US" sz="2400" dirty="0" smtClean="0">
                <a:solidFill>
                  <a:schemeClr val="bg1"/>
                </a:solidFill>
              </a:rPr>
              <a:t>WO-250</a:t>
            </a:r>
            <a:endParaRPr lang="en-US" sz="2400" dirty="0" smtClean="0">
              <a:solidFill>
                <a:schemeClr val="bg1"/>
              </a:solidFill>
            </a:endParaRPr>
          </a:p>
        </p:txBody>
      </p:sp>
      <p:sp>
        <p:nvSpPr>
          <p:cNvPr id="7" name="Title 1"/>
          <p:cNvSpPr txBox="1">
            <a:spLocks/>
          </p:cNvSpPr>
          <p:nvPr/>
        </p:nvSpPr>
        <p:spPr>
          <a:xfrm>
            <a:off x="685800" y="942211"/>
            <a:ext cx="8229600" cy="114300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400" dirty="0" smtClean="0">
                <a:solidFill>
                  <a:schemeClr val="bg1"/>
                </a:solidFill>
              </a:rPr>
              <a:t>Bureau of Land Management</a:t>
            </a:r>
            <a:br>
              <a:rPr lang="en-US" sz="2400" dirty="0" smtClean="0">
                <a:solidFill>
                  <a:schemeClr val="bg1"/>
                </a:solidFill>
              </a:rPr>
            </a:br>
            <a:r>
              <a:rPr lang="en-US" sz="2400" dirty="0" smtClean="0">
                <a:solidFill>
                  <a:schemeClr val="bg1"/>
                </a:solidFill>
              </a:rPr>
              <a:t>Outcomes-Focused Management</a:t>
            </a:r>
            <a:endParaRPr lang="en-US" sz="2400" dirty="0">
              <a:solidFill>
                <a:schemeClr val="bg1"/>
              </a:solidFill>
            </a:endParaRPr>
          </a:p>
        </p:txBody>
      </p:sp>
      <p:pic>
        <p:nvPicPr>
          <p:cNvPr id="8" name="Picture Placeholder 5"/>
          <p:cNvPicPr>
            <a:picLocks noChangeAspect="1"/>
          </p:cNvPicPr>
          <p:nvPr/>
        </p:nvPicPr>
        <p:blipFill>
          <a:blip r:embed="rId4" cstate="print">
            <a:extLst>
              <a:ext uri="{28A0092B-C50C-407E-A947-70E740481C1C}">
                <a14:useLocalDpi xmlns:a14="http://schemas.microsoft.com/office/drawing/2010/main" val="0"/>
              </a:ext>
            </a:extLst>
          </a:blip>
          <a:srcRect t="1185" b="1185"/>
          <a:stretch>
            <a:fillRect/>
          </a:stretch>
        </p:blipFill>
        <p:spPr>
          <a:xfrm>
            <a:off x="251519" y="2375774"/>
            <a:ext cx="3254367" cy="3127103"/>
          </a:xfrm>
          <a:prstGeom prst="rect">
            <a:avLst/>
          </a:prstGeom>
        </p:spPr>
      </p:pic>
    </p:spTree>
    <p:extLst>
      <p:ext uri="{BB962C8B-B14F-4D97-AF65-F5344CB8AC3E}">
        <p14:creationId xmlns:p14="http://schemas.microsoft.com/office/powerpoint/2010/main" val="3339104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20</a:t>
            </a:fld>
            <a:endParaRPr lang="en-US" sz="1400" b="1">
              <a:solidFill>
                <a:schemeClr val="dk1"/>
              </a:solidFill>
              <a:latin typeface="Source Sans Pro"/>
              <a:ea typeface="Source Sans Pro"/>
              <a:cs typeface="Source Sans Pro"/>
              <a:sym typeface="Source Sans Pro"/>
            </a:endParaRPr>
          </a:p>
        </p:txBody>
      </p:sp>
      <p:pic>
        <p:nvPicPr>
          <p:cNvPr id="2" name="Picture 1"/>
          <p:cNvPicPr>
            <a:picLocks noChangeAspect="1"/>
          </p:cNvPicPr>
          <p:nvPr/>
        </p:nvPicPr>
        <p:blipFill rotWithShape="1">
          <a:blip r:embed="rId4"/>
          <a:srcRect b="10030"/>
          <a:stretch/>
        </p:blipFill>
        <p:spPr>
          <a:xfrm>
            <a:off x="3429000" y="1155532"/>
            <a:ext cx="5571808" cy="3485696"/>
          </a:xfrm>
          <a:prstGeom prst="rect">
            <a:avLst/>
          </a:prstGeom>
        </p:spPr>
      </p:pic>
      <p:sp>
        <p:nvSpPr>
          <p:cNvPr id="4" name="TextBox 3"/>
          <p:cNvSpPr txBox="1"/>
          <p:nvPr/>
        </p:nvSpPr>
        <p:spPr>
          <a:xfrm>
            <a:off x="93954" y="943609"/>
            <a:ext cx="8536875" cy="5878532"/>
          </a:xfrm>
          <a:prstGeom prst="rect">
            <a:avLst/>
          </a:prstGeom>
          <a:noFill/>
        </p:spPr>
        <p:txBody>
          <a:bodyPr wrap="square" rtlCol="0">
            <a:spAutoFit/>
          </a:bodyPr>
          <a:lstStyle/>
          <a:p>
            <a:endParaRPr lang="en-US" sz="4000" dirty="0"/>
          </a:p>
          <a:p>
            <a:r>
              <a:rPr lang="en-US" sz="4000" dirty="0" smtClean="0"/>
              <a:t>Streamlining!</a:t>
            </a:r>
          </a:p>
          <a:p>
            <a:endParaRPr lang="en-US" sz="4000" b="1" dirty="0" smtClean="0"/>
          </a:p>
          <a:p>
            <a:endParaRPr lang="en-US" sz="4000" b="1" dirty="0"/>
          </a:p>
          <a:p>
            <a:endParaRPr lang="en-US" sz="4000" b="1" dirty="0" smtClean="0"/>
          </a:p>
          <a:p>
            <a:r>
              <a:rPr lang="en-US" sz="3200" dirty="0" smtClean="0"/>
              <a:t>Definition</a:t>
            </a:r>
            <a:r>
              <a:rPr lang="en-US" sz="4000" dirty="0" smtClean="0"/>
              <a:t>:</a:t>
            </a:r>
            <a:endParaRPr lang="en-US" sz="4000" dirty="0"/>
          </a:p>
          <a:p>
            <a:r>
              <a:rPr lang="en-US" sz="3200" dirty="0"/>
              <a:t>make (an organization or system) more efficient and effective by employing faster or simpler working methods.</a:t>
            </a:r>
            <a:endParaRPr lang="en-US" sz="3200" dirty="0"/>
          </a:p>
          <a:p>
            <a:endParaRPr lang="en-US" sz="4000" dirty="0"/>
          </a:p>
        </p:txBody>
      </p:sp>
    </p:spTree>
    <p:extLst>
      <p:ext uri="{BB962C8B-B14F-4D97-AF65-F5344CB8AC3E}">
        <p14:creationId xmlns:p14="http://schemas.microsoft.com/office/powerpoint/2010/main" val="1909924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21</a:t>
            </a:fld>
            <a:endParaRPr lang="en-US" sz="1400" b="1">
              <a:solidFill>
                <a:schemeClr val="dk1"/>
              </a:solidFill>
              <a:latin typeface="Source Sans Pro"/>
              <a:ea typeface="Source Sans Pro"/>
              <a:cs typeface="Source Sans Pro"/>
              <a:sym typeface="Source Sans Pro"/>
            </a:endParaRPr>
          </a:p>
        </p:txBody>
      </p:sp>
      <p:pic>
        <p:nvPicPr>
          <p:cNvPr id="2" name="Picture 1"/>
          <p:cNvPicPr>
            <a:picLocks noChangeAspect="1"/>
          </p:cNvPicPr>
          <p:nvPr/>
        </p:nvPicPr>
        <p:blipFill rotWithShape="1">
          <a:blip r:embed="rId4"/>
          <a:srcRect b="10030"/>
          <a:stretch/>
        </p:blipFill>
        <p:spPr>
          <a:xfrm>
            <a:off x="3429000" y="1155532"/>
            <a:ext cx="5571808" cy="3485696"/>
          </a:xfrm>
          <a:prstGeom prst="rect">
            <a:avLst/>
          </a:prstGeom>
        </p:spPr>
      </p:pic>
      <p:sp>
        <p:nvSpPr>
          <p:cNvPr id="4" name="TextBox 3"/>
          <p:cNvSpPr txBox="1"/>
          <p:nvPr/>
        </p:nvSpPr>
        <p:spPr>
          <a:xfrm>
            <a:off x="93954" y="943609"/>
            <a:ext cx="8536875" cy="7848302"/>
          </a:xfrm>
          <a:prstGeom prst="rect">
            <a:avLst/>
          </a:prstGeom>
          <a:noFill/>
        </p:spPr>
        <p:txBody>
          <a:bodyPr wrap="square" rtlCol="0">
            <a:spAutoFit/>
          </a:bodyPr>
          <a:lstStyle/>
          <a:p>
            <a:endParaRPr lang="en-US" sz="4000" dirty="0"/>
          </a:p>
          <a:p>
            <a:r>
              <a:rPr lang="en-US" sz="4000" dirty="0" smtClean="0"/>
              <a:t>Streamlining!</a:t>
            </a:r>
          </a:p>
          <a:p>
            <a:endParaRPr lang="en-US" sz="4000" b="1" dirty="0" smtClean="0"/>
          </a:p>
          <a:p>
            <a:r>
              <a:rPr lang="en-US" sz="3200" dirty="0" smtClean="0"/>
              <a:t>Recommendation:</a:t>
            </a:r>
          </a:p>
          <a:p>
            <a:endParaRPr lang="en-US" sz="3200" dirty="0" smtClean="0"/>
          </a:p>
          <a:p>
            <a:endParaRPr lang="en-US" sz="3200" dirty="0"/>
          </a:p>
          <a:p>
            <a:r>
              <a:rPr lang="en-US" sz="3200" dirty="0"/>
              <a:t>Make LUP decisions in your LUP.</a:t>
            </a:r>
          </a:p>
          <a:p>
            <a:endParaRPr lang="en-US" sz="3200" dirty="0"/>
          </a:p>
          <a:p>
            <a:r>
              <a:rPr lang="en-US" sz="3200" dirty="0"/>
              <a:t>Include BMPs and Implementation Strategies in your Recreation Appendix.</a:t>
            </a:r>
          </a:p>
          <a:p>
            <a:endParaRPr lang="en-US" sz="4000" dirty="0" smtClean="0"/>
          </a:p>
          <a:p>
            <a:endParaRPr lang="en-US" sz="4000" b="1" dirty="0"/>
          </a:p>
          <a:p>
            <a:endParaRPr lang="en-US" sz="4000" b="1" dirty="0" smtClean="0"/>
          </a:p>
          <a:p>
            <a:endParaRPr lang="en-US" sz="4000" dirty="0"/>
          </a:p>
        </p:txBody>
      </p:sp>
    </p:spTree>
    <p:extLst>
      <p:ext uri="{BB962C8B-B14F-4D97-AF65-F5344CB8AC3E}">
        <p14:creationId xmlns:p14="http://schemas.microsoft.com/office/powerpoint/2010/main" val="24301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22</a:t>
            </a:fld>
            <a:endParaRPr lang="en-US" sz="1400" b="1">
              <a:solidFill>
                <a:schemeClr val="dk1"/>
              </a:solidFill>
              <a:latin typeface="Source Sans Pro"/>
              <a:ea typeface="Source Sans Pro"/>
              <a:cs typeface="Source Sans Pro"/>
              <a:sym typeface="Source Sans Pro"/>
            </a:endParaRPr>
          </a:p>
        </p:txBody>
      </p:sp>
      <p:sp>
        <p:nvSpPr>
          <p:cNvPr id="7" name="Rectangle 6"/>
          <p:cNvSpPr/>
          <p:nvPr/>
        </p:nvSpPr>
        <p:spPr>
          <a:xfrm>
            <a:off x="266187" y="1020212"/>
            <a:ext cx="3776996" cy="830997"/>
          </a:xfrm>
          <a:prstGeom prst="rect">
            <a:avLst/>
          </a:prstGeom>
        </p:spPr>
        <p:txBody>
          <a:bodyPr wrap="none">
            <a:spAutoFit/>
          </a:bodyPr>
          <a:lstStyle/>
          <a:p>
            <a:r>
              <a:rPr lang="en-US" sz="2400" b="1" cap="small" dirty="0" smtClean="0">
                <a:solidFill>
                  <a:schemeClr val="tx1"/>
                </a:solidFill>
                <a:latin typeface="+mj-lt"/>
              </a:rPr>
              <a:t>Required LUP Decisions</a:t>
            </a:r>
          </a:p>
          <a:p>
            <a:r>
              <a:rPr lang="en-US" sz="2400" b="1" cap="small" dirty="0" smtClean="0">
                <a:solidFill>
                  <a:schemeClr val="tx1"/>
                </a:solidFill>
                <a:latin typeface="+mj-lt"/>
              </a:rPr>
              <a:t>for R&amp;VS: </a:t>
            </a:r>
            <a:endParaRPr lang="en-US" sz="2400" b="1" cap="small" dirty="0">
              <a:solidFill>
                <a:schemeClr val="tx1"/>
              </a:solidFill>
              <a:latin typeface="+mj-lt"/>
            </a:endParaRPr>
          </a:p>
        </p:txBody>
      </p:sp>
      <p:sp>
        <p:nvSpPr>
          <p:cNvPr id="8" name="Rectangle 7"/>
          <p:cNvSpPr/>
          <p:nvPr/>
        </p:nvSpPr>
        <p:spPr>
          <a:xfrm>
            <a:off x="266187" y="1600200"/>
            <a:ext cx="4305813" cy="4462760"/>
          </a:xfrm>
          <a:prstGeom prst="rect">
            <a:avLst/>
          </a:prstGeom>
        </p:spPr>
        <p:txBody>
          <a:bodyPr wrap="square">
            <a:spAutoFit/>
          </a:bodyPr>
          <a:lstStyle/>
          <a:p>
            <a:r>
              <a:rPr lang="en-US" sz="2000" dirty="0" smtClean="0">
                <a:solidFill>
                  <a:schemeClr val="tx1"/>
                </a:solidFill>
                <a:latin typeface="Cambria" panose="02040503050406030204" pitchFamily="18" charset="0"/>
              </a:rPr>
              <a:t> </a:t>
            </a:r>
            <a:endParaRPr lang="en-US" sz="2000" dirty="0">
              <a:solidFill>
                <a:schemeClr val="tx1"/>
              </a:solidFill>
              <a:latin typeface="Cambria" panose="02040503050406030204" pitchFamily="18" charset="0"/>
            </a:endParaRPr>
          </a:p>
          <a:p>
            <a:pPr marL="682625" indent="-457200">
              <a:buFont typeface="+mj-lt"/>
              <a:buAutoNum type="arabicPeriod"/>
            </a:pPr>
            <a:r>
              <a:rPr lang="en-US" sz="2400" b="1" dirty="0" smtClean="0">
                <a:solidFill>
                  <a:schemeClr val="tx1"/>
                </a:solidFill>
                <a:latin typeface="Cambria" panose="02040503050406030204" pitchFamily="18" charset="0"/>
              </a:rPr>
              <a:t>Designate </a:t>
            </a:r>
            <a:r>
              <a:rPr lang="en-US" sz="2400" b="1" dirty="0">
                <a:solidFill>
                  <a:schemeClr val="tx1"/>
                </a:solidFill>
                <a:latin typeface="Cambria" panose="02040503050406030204" pitchFamily="18" charset="0"/>
              </a:rPr>
              <a:t>recreation management </a:t>
            </a:r>
            <a:r>
              <a:rPr lang="en-US" sz="2400" b="1" dirty="0" smtClean="0">
                <a:solidFill>
                  <a:schemeClr val="tx1"/>
                </a:solidFill>
                <a:latin typeface="Cambria" panose="02040503050406030204" pitchFamily="18" charset="0"/>
              </a:rPr>
              <a:t>areas (RMAs). </a:t>
            </a:r>
          </a:p>
          <a:p>
            <a:pPr marL="682625" indent="-457200">
              <a:buFont typeface="+mj-lt"/>
              <a:buAutoNum type="arabicPeriod"/>
            </a:pPr>
            <a:endParaRPr lang="en-US" sz="2400" dirty="0">
              <a:solidFill>
                <a:schemeClr val="tx1"/>
              </a:solidFill>
              <a:latin typeface="Cambria" panose="02040503050406030204" pitchFamily="18" charset="0"/>
            </a:endParaRPr>
          </a:p>
          <a:p>
            <a:pPr marL="682625" indent="-457200">
              <a:buFont typeface="+mj-lt"/>
              <a:buAutoNum type="arabicPeriod"/>
            </a:pPr>
            <a:r>
              <a:rPr lang="en-US" sz="2400" b="1" dirty="0" smtClean="0">
                <a:solidFill>
                  <a:schemeClr val="tx1"/>
                </a:solidFill>
                <a:latin typeface="Cambria" panose="02040503050406030204" pitchFamily="18" charset="0"/>
              </a:rPr>
              <a:t>Establish </a:t>
            </a:r>
            <a:r>
              <a:rPr lang="en-US" sz="2400" b="1" dirty="0">
                <a:solidFill>
                  <a:schemeClr val="tx1"/>
                </a:solidFill>
                <a:latin typeface="Cambria" panose="02040503050406030204" pitchFamily="18" charset="0"/>
              </a:rPr>
              <a:t>R&amp;VS objectives for each RMA. </a:t>
            </a:r>
            <a:endParaRPr lang="en-US" sz="2400" b="1" dirty="0" smtClean="0">
              <a:solidFill>
                <a:schemeClr val="tx1"/>
              </a:solidFill>
              <a:latin typeface="Cambria" panose="02040503050406030204" pitchFamily="18" charset="0"/>
            </a:endParaRPr>
          </a:p>
          <a:p>
            <a:pPr marL="682625" indent="-457200">
              <a:buFont typeface="+mj-lt"/>
              <a:buAutoNum type="arabicPeriod"/>
            </a:pPr>
            <a:endParaRPr lang="en-US" sz="2400" b="1" dirty="0">
              <a:solidFill>
                <a:schemeClr val="tx1"/>
              </a:solidFill>
              <a:latin typeface="+mj-lt"/>
            </a:endParaRPr>
          </a:p>
          <a:p>
            <a:pPr marL="682625" indent="-457200">
              <a:buFont typeface="+mj-lt"/>
              <a:buAutoNum type="arabicPeriod"/>
            </a:pPr>
            <a:r>
              <a:rPr lang="en-US" sz="2400" b="1" dirty="0" smtClean="0">
                <a:solidFill>
                  <a:schemeClr val="tx1"/>
                </a:solidFill>
                <a:latin typeface="Cambria" panose="02040503050406030204" pitchFamily="18" charset="0"/>
              </a:rPr>
              <a:t>Identify </a:t>
            </a:r>
            <a:r>
              <a:rPr lang="en-US" sz="2400" b="1" i="1" dirty="0">
                <a:solidFill>
                  <a:schemeClr val="tx1"/>
                </a:solidFill>
                <a:latin typeface="Cambria" panose="02040503050406030204" pitchFamily="18" charset="0"/>
              </a:rPr>
              <a:t>LUP-level </a:t>
            </a:r>
            <a:r>
              <a:rPr lang="en-US" sz="2400" b="1" dirty="0" smtClean="0">
                <a:solidFill>
                  <a:schemeClr val="tx1"/>
                </a:solidFill>
                <a:latin typeface="Cambria" panose="02040503050406030204" pitchFamily="18" charset="0"/>
              </a:rPr>
              <a:t>management </a:t>
            </a:r>
            <a:r>
              <a:rPr lang="en-US" sz="2400" b="1" dirty="0">
                <a:solidFill>
                  <a:schemeClr val="tx1"/>
                </a:solidFill>
                <a:latin typeface="Cambria" panose="02040503050406030204" pitchFamily="18" charset="0"/>
              </a:rPr>
              <a:t>actions and allowable uses for each RMA. </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2931" b="2719"/>
          <a:stretch/>
        </p:blipFill>
        <p:spPr>
          <a:xfrm>
            <a:off x="4840015" y="874986"/>
            <a:ext cx="4303986" cy="5915771"/>
          </a:xfrm>
          <a:prstGeom prst="rect">
            <a:avLst/>
          </a:prstGeom>
        </p:spPr>
      </p:pic>
    </p:spTree>
    <p:extLst>
      <p:ext uri="{BB962C8B-B14F-4D97-AF65-F5344CB8AC3E}">
        <p14:creationId xmlns:p14="http://schemas.microsoft.com/office/powerpoint/2010/main" val="414287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6904"/>
          <a:stretch/>
        </p:blipFill>
        <p:spPr>
          <a:xfrm>
            <a:off x="5039274" y="3955668"/>
            <a:ext cx="4089400" cy="2862918"/>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4430" r="6077"/>
          <a:stretch/>
        </p:blipFill>
        <p:spPr>
          <a:xfrm>
            <a:off x="-1" y="3955670"/>
            <a:ext cx="4095533" cy="290233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32" y="838200"/>
            <a:ext cx="4064000" cy="2936240"/>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b="4805"/>
          <a:stretch/>
        </p:blipFill>
        <p:spPr>
          <a:xfrm>
            <a:off x="5016063" y="838201"/>
            <a:ext cx="4112611" cy="2936239"/>
          </a:xfrm>
          <a:prstGeom prst="rect">
            <a:avLst/>
          </a:prstGeom>
        </p:spPr>
      </p:pic>
      <p:sp>
        <p:nvSpPr>
          <p:cNvPr id="13" name="TextBox 12"/>
          <p:cNvSpPr txBox="1"/>
          <p:nvPr/>
        </p:nvSpPr>
        <p:spPr>
          <a:xfrm>
            <a:off x="7129516" y="847581"/>
            <a:ext cx="1915073" cy="646331"/>
          </a:xfrm>
          <a:prstGeom prst="rect">
            <a:avLst/>
          </a:prstGeom>
          <a:noFill/>
        </p:spPr>
        <p:txBody>
          <a:bodyPr wrap="square" rtlCol="0">
            <a:spAutoFit/>
          </a:bodyPr>
          <a:lstStyle/>
          <a:p>
            <a:r>
              <a:rPr lang="en-US" b="1" dirty="0">
                <a:effectLst>
                  <a:glow rad="127000">
                    <a:schemeClr val="bg1"/>
                  </a:glow>
                </a:effectLst>
              </a:rPr>
              <a:t>Administration</a:t>
            </a:r>
          </a:p>
          <a:p>
            <a:endParaRPr lang="en-US" dirty="0"/>
          </a:p>
        </p:txBody>
      </p:sp>
      <p:sp>
        <p:nvSpPr>
          <p:cNvPr id="15" name="TextBox 14"/>
          <p:cNvSpPr txBox="1"/>
          <p:nvPr/>
        </p:nvSpPr>
        <p:spPr>
          <a:xfrm>
            <a:off x="44670" y="3955669"/>
            <a:ext cx="3917730" cy="646331"/>
          </a:xfrm>
          <a:prstGeom prst="rect">
            <a:avLst/>
          </a:prstGeom>
          <a:noFill/>
        </p:spPr>
        <p:txBody>
          <a:bodyPr wrap="square" rtlCol="0">
            <a:spAutoFit/>
          </a:bodyPr>
          <a:lstStyle/>
          <a:p>
            <a:r>
              <a:rPr lang="en-US" b="1" dirty="0">
                <a:effectLst>
                  <a:glow rad="127000">
                    <a:schemeClr val="bg1"/>
                  </a:glow>
                </a:effectLst>
              </a:rPr>
              <a:t>Information </a:t>
            </a:r>
            <a:r>
              <a:rPr lang="en-US" b="1" dirty="0" smtClean="0">
                <a:effectLst>
                  <a:glow rad="127000">
                    <a:schemeClr val="bg1"/>
                  </a:glow>
                </a:effectLst>
              </a:rPr>
              <a:t>and Education</a:t>
            </a:r>
            <a:endParaRPr lang="en-US" b="1" dirty="0">
              <a:effectLst>
                <a:glow rad="127000">
                  <a:schemeClr val="bg1"/>
                </a:glow>
              </a:effectLst>
            </a:endParaRPr>
          </a:p>
          <a:p>
            <a:endParaRPr lang="en-US" dirty="0"/>
          </a:p>
        </p:txBody>
      </p:sp>
      <p:sp>
        <p:nvSpPr>
          <p:cNvPr id="18" name="TextBox 17"/>
          <p:cNvSpPr txBox="1"/>
          <p:nvPr/>
        </p:nvSpPr>
        <p:spPr>
          <a:xfrm>
            <a:off x="7325052" y="3955668"/>
            <a:ext cx="1523999" cy="646331"/>
          </a:xfrm>
          <a:prstGeom prst="rect">
            <a:avLst/>
          </a:prstGeom>
          <a:noFill/>
        </p:spPr>
        <p:txBody>
          <a:bodyPr wrap="square" rtlCol="0">
            <a:spAutoFit/>
          </a:bodyPr>
          <a:lstStyle/>
          <a:p>
            <a:r>
              <a:rPr lang="en-US" b="1" dirty="0">
                <a:effectLst>
                  <a:glow rad="127000">
                    <a:schemeClr val="bg1"/>
                  </a:glow>
                </a:effectLst>
              </a:rPr>
              <a:t>Monitoring</a:t>
            </a:r>
          </a:p>
          <a:p>
            <a:endParaRPr lang="en-US" dirty="0"/>
          </a:p>
        </p:txBody>
      </p:sp>
      <p:sp>
        <p:nvSpPr>
          <p:cNvPr id="19" name="TextBox 18"/>
          <p:cNvSpPr txBox="1"/>
          <p:nvPr/>
        </p:nvSpPr>
        <p:spPr>
          <a:xfrm>
            <a:off x="44670" y="847581"/>
            <a:ext cx="1828542" cy="646331"/>
          </a:xfrm>
          <a:prstGeom prst="rect">
            <a:avLst/>
          </a:prstGeom>
          <a:noFill/>
        </p:spPr>
        <p:txBody>
          <a:bodyPr wrap="square" rtlCol="0">
            <a:spAutoFit/>
          </a:bodyPr>
          <a:lstStyle/>
          <a:p>
            <a:r>
              <a:rPr lang="en-US" b="1" dirty="0">
                <a:effectLst>
                  <a:glow rad="127000">
                    <a:schemeClr val="bg1"/>
                  </a:glow>
                </a:effectLst>
              </a:rPr>
              <a:t>Management</a:t>
            </a:r>
          </a:p>
          <a:p>
            <a:endParaRPr lang="en-US" dirty="0"/>
          </a:p>
        </p:txBody>
      </p:sp>
    </p:spTree>
    <p:extLst>
      <p:ext uri="{BB962C8B-B14F-4D97-AF65-F5344CB8AC3E}">
        <p14:creationId xmlns:p14="http://schemas.microsoft.com/office/powerpoint/2010/main" val="1756528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73" t="-12347" r="-173" b="8182"/>
          <a:stretch/>
        </p:blipFill>
        <p:spPr>
          <a:xfrm>
            <a:off x="2819399" y="2004314"/>
            <a:ext cx="6023879" cy="4533542"/>
          </a:xfrm>
          <a:prstGeom prst="rect">
            <a:avLst/>
          </a:prstGeom>
        </p:spPr>
      </p:pic>
      <p:sp>
        <p:nvSpPr>
          <p:cNvPr id="10" name="Rectangle 9"/>
          <p:cNvSpPr/>
          <p:nvPr/>
        </p:nvSpPr>
        <p:spPr>
          <a:xfrm>
            <a:off x="266187" y="1020212"/>
            <a:ext cx="6317755" cy="461665"/>
          </a:xfrm>
          <a:prstGeom prst="rect">
            <a:avLst/>
          </a:prstGeom>
        </p:spPr>
        <p:txBody>
          <a:bodyPr wrap="none">
            <a:spAutoFit/>
          </a:bodyPr>
          <a:lstStyle/>
          <a:p>
            <a:r>
              <a:rPr lang="en-US" sz="2400" cap="small" dirty="0" smtClean="0">
                <a:effectLst>
                  <a:glow rad="127000">
                    <a:schemeClr val="bg1"/>
                  </a:glow>
                </a:effectLst>
                <a:latin typeface="Eras Bold ITC" panose="020B0907030504020204" pitchFamily="34" charset="0"/>
              </a:rPr>
              <a:t>Implementation Decisions: Management </a:t>
            </a:r>
            <a:endParaRPr lang="en-US" sz="2400" cap="small" dirty="0">
              <a:effectLst>
                <a:glow rad="127000">
                  <a:schemeClr val="bg1"/>
                </a:glow>
              </a:effectLst>
              <a:latin typeface="Eras Bold ITC" panose="020B0907030504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915" y="108768"/>
            <a:ext cx="710619" cy="621792"/>
          </a:xfrm>
          <a:prstGeom prst="rect">
            <a:avLst/>
          </a:prstGeom>
        </p:spPr>
      </p:pic>
      <p:cxnSp>
        <p:nvCxnSpPr>
          <p:cNvPr id="11" name="Straight Connector 10"/>
          <p:cNvCxnSpPr/>
          <p:nvPr/>
        </p:nvCxnSpPr>
        <p:spPr>
          <a:xfrm>
            <a:off x="0" y="838200"/>
            <a:ext cx="9144000" cy="0"/>
          </a:xfrm>
          <a:prstGeom prst="line">
            <a:avLst/>
          </a:prstGeom>
          <a:ln w="60325">
            <a:gradFill flip="none" rotWithShape="1">
              <a:gsLst>
                <a:gs pos="0">
                  <a:srgbClr val="554E29"/>
                </a:gs>
                <a:gs pos="100000">
                  <a:srgbClr val="A7984F"/>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71630" y="1567939"/>
            <a:ext cx="3873533" cy="4185761"/>
          </a:xfrm>
          <a:prstGeom prst="rect">
            <a:avLst/>
          </a:prstGeom>
        </p:spPr>
        <p:txBody>
          <a:bodyPr wrap="square">
            <a:spAutoFit/>
          </a:bodyPr>
          <a:lstStyle/>
          <a:p>
            <a:pPr>
              <a:lnSpc>
                <a:spcPct val="150000"/>
              </a:lnSpc>
              <a:spcBef>
                <a:spcPts val="600"/>
              </a:spcBef>
              <a:spcAft>
                <a:spcPts val="600"/>
              </a:spcAft>
            </a:pPr>
            <a:r>
              <a:rPr lang="en-US" sz="2400" dirty="0">
                <a:effectLst>
                  <a:glow rad="127000">
                    <a:schemeClr val="bg1"/>
                  </a:glow>
                </a:effectLst>
              </a:rPr>
              <a:t>C</a:t>
            </a:r>
            <a:r>
              <a:rPr lang="en-US" sz="2400" dirty="0" smtClean="0">
                <a:effectLst>
                  <a:glow rad="127000">
                    <a:schemeClr val="bg1"/>
                  </a:glow>
                </a:effectLst>
              </a:rPr>
              <a:t>ommitment </a:t>
            </a:r>
            <a:r>
              <a:rPr lang="en-US" sz="2400" dirty="0">
                <a:effectLst>
                  <a:glow rad="127000">
                    <a:schemeClr val="bg1"/>
                  </a:glow>
                </a:effectLst>
              </a:rPr>
              <a:t>of </a:t>
            </a:r>
            <a:r>
              <a:rPr lang="en-US" sz="2400" dirty="0" smtClean="0">
                <a:effectLst>
                  <a:glow rad="127000">
                    <a:schemeClr val="bg1"/>
                  </a:glow>
                </a:effectLst>
              </a:rPr>
              <a:t>resources</a:t>
            </a:r>
          </a:p>
          <a:p>
            <a:pPr>
              <a:lnSpc>
                <a:spcPct val="150000"/>
              </a:lnSpc>
              <a:spcBef>
                <a:spcPts val="600"/>
              </a:spcBef>
              <a:spcAft>
                <a:spcPts val="600"/>
              </a:spcAft>
            </a:pPr>
            <a:r>
              <a:rPr lang="en-US" sz="2400" dirty="0" smtClean="0">
                <a:effectLst>
                  <a:glow rad="127000">
                    <a:schemeClr val="bg1"/>
                  </a:glow>
                </a:effectLst>
              </a:rPr>
              <a:t>Services</a:t>
            </a:r>
          </a:p>
          <a:p>
            <a:pPr>
              <a:lnSpc>
                <a:spcPct val="150000"/>
              </a:lnSpc>
              <a:spcBef>
                <a:spcPts val="600"/>
              </a:spcBef>
              <a:spcAft>
                <a:spcPts val="600"/>
              </a:spcAft>
            </a:pPr>
            <a:r>
              <a:rPr lang="en-US" sz="2400" dirty="0" smtClean="0">
                <a:effectLst>
                  <a:glow rad="127000">
                    <a:schemeClr val="bg1"/>
                  </a:glow>
                </a:effectLst>
              </a:rPr>
              <a:t>Facilities </a:t>
            </a:r>
          </a:p>
          <a:p>
            <a:pPr>
              <a:lnSpc>
                <a:spcPct val="150000"/>
              </a:lnSpc>
              <a:spcBef>
                <a:spcPts val="600"/>
              </a:spcBef>
              <a:spcAft>
                <a:spcPts val="600"/>
              </a:spcAft>
            </a:pPr>
            <a:r>
              <a:rPr lang="en-US" sz="2400" dirty="0" smtClean="0">
                <a:effectLst>
                  <a:glow rad="127000">
                    <a:schemeClr val="bg1"/>
                  </a:glow>
                </a:effectLst>
              </a:rPr>
              <a:t>Developed sites</a:t>
            </a:r>
          </a:p>
          <a:p>
            <a:pPr>
              <a:lnSpc>
                <a:spcPct val="150000"/>
              </a:lnSpc>
              <a:spcBef>
                <a:spcPts val="600"/>
              </a:spcBef>
              <a:spcAft>
                <a:spcPts val="600"/>
              </a:spcAft>
            </a:pPr>
            <a:r>
              <a:rPr lang="en-US" sz="2400" dirty="0" smtClean="0">
                <a:effectLst>
                  <a:glow rad="127000">
                    <a:schemeClr val="bg1"/>
                  </a:glow>
                </a:effectLst>
              </a:rPr>
              <a:t>Roads and trails</a:t>
            </a:r>
            <a:endParaRPr lang="en-US" sz="2400" dirty="0">
              <a:effectLst>
                <a:glow rad="127000">
                  <a:schemeClr val="bg1"/>
                </a:glow>
              </a:effectLst>
            </a:endParaRPr>
          </a:p>
          <a:p>
            <a:pPr>
              <a:lnSpc>
                <a:spcPct val="150000"/>
              </a:lnSpc>
              <a:spcBef>
                <a:spcPts val="600"/>
              </a:spcBef>
              <a:spcAft>
                <a:spcPts val="600"/>
              </a:spcAft>
            </a:pPr>
            <a:endParaRPr lang="en-US" sz="2400" dirty="0" smtClean="0">
              <a:effectLst>
                <a:glow rad="127000">
                  <a:schemeClr val="bg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227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39" b="10498"/>
          <a:stretch/>
        </p:blipFill>
        <p:spPr>
          <a:xfrm>
            <a:off x="3581400" y="2597588"/>
            <a:ext cx="5529943" cy="3710486"/>
          </a:xfrm>
          <a:prstGeom prst="rect">
            <a:avLst/>
          </a:prstGeom>
        </p:spPr>
      </p:pic>
      <p:sp>
        <p:nvSpPr>
          <p:cNvPr id="10" name="Rectangle 9"/>
          <p:cNvSpPr/>
          <p:nvPr/>
        </p:nvSpPr>
        <p:spPr>
          <a:xfrm>
            <a:off x="685800" y="1018141"/>
            <a:ext cx="6615914" cy="461665"/>
          </a:xfrm>
          <a:prstGeom prst="rect">
            <a:avLst/>
          </a:prstGeom>
        </p:spPr>
        <p:txBody>
          <a:bodyPr wrap="none">
            <a:spAutoFit/>
          </a:bodyPr>
          <a:lstStyle/>
          <a:p>
            <a:r>
              <a:rPr lang="en-US" sz="2400" cap="small" dirty="0" smtClean="0">
                <a:effectLst>
                  <a:glow rad="127000">
                    <a:schemeClr val="bg1"/>
                  </a:glow>
                  <a:outerShdw blurRad="38100" dist="38100" dir="2700000" algn="tl">
                    <a:srgbClr val="000000">
                      <a:alpha val="43137"/>
                    </a:srgbClr>
                  </a:outerShdw>
                </a:effectLst>
                <a:latin typeface="Eras Bold ITC" panose="020B0907030504020204" pitchFamily="34" charset="0"/>
              </a:rPr>
              <a:t>Implementation Decisions</a:t>
            </a:r>
            <a:r>
              <a:rPr lang="en-US" sz="2400" cap="small" dirty="0" smtClean="0">
                <a:effectLst>
                  <a:glow rad="127000">
                    <a:schemeClr val="bg1"/>
                  </a:glow>
                </a:effectLst>
                <a:latin typeface="Eras Bold ITC" panose="020B0907030504020204" pitchFamily="34" charset="0"/>
              </a:rPr>
              <a:t>: Administration</a:t>
            </a:r>
            <a:endParaRPr lang="en-US" sz="2400" cap="small" dirty="0">
              <a:effectLst>
                <a:glow rad="127000">
                  <a:schemeClr val="bg1"/>
                </a:glow>
              </a:effectLst>
              <a:latin typeface="Eras Bold ITC" panose="020B0907030504020204" pitchFamily="34" charset="0"/>
            </a:endParaRPr>
          </a:p>
        </p:txBody>
      </p:sp>
      <p:sp>
        <p:nvSpPr>
          <p:cNvPr id="5" name="Rectangle 4"/>
          <p:cNvSpPr/>
          <p:nvPr/>
        </p:nvSpPr>
        <p:spPr>
          <a:xfrm>
            <a:off x="304800" y="1458035"/>
            <a:ext cx="4876800" cy="5078313"/>
          </a:xfrm>
          <a:prstGeom prst="rect">
            <a:avLst/>
          </a:prstGeom>
        </p:spPr>
        <p:txBody>
          <a:bodyPr wrap="square">
            <a:spAutoFit/>
          </a:bodyPr>
          <a:lstStyle/>
          <a:p>
            <a:pPr marL="401638" indent="-401638">
              <a:lnSpc>
                <a:spcPct val="150000"/>
              </a:lnSpc>
            </a:pPr>
            <a:r>
              <a:rPr lang="en-US" sz="2400" dirty="0" smtClean="0">
                <a:effectLst>
                  <a:glow rad="127000">
                    <a:schemeClr val="bg1"/>
                  </a:glow>
                </a:effectLst>
              </a:rPr>
              <a:t>Regulatory </a:t>
            </a:r>
            <a:r>
              <a:rPr lang="en-US" sz="2400" dirty="0">
                <a:effectLst>
                  <a:glow rad="127000">
                    <a:schemeClr val="bg1"/>
                  </a:glow>
                </a:effectLst>
              </a:rPr>
              <a:t>actions </a:t>
            </a:r>
            <a:r>
              <a:rPr lang="en-US" sz="2400" dirty="0" smtClean="0">
                <a:effectLst>
                  <a:glow rad="127000">
                    <a:schemeClr val="bg1"/>
                  </a:glow>
                </a:effectLst>
              </a:rPr>
              <a:t>including</a:t>
            </a:r>
            <a:r>
              <a:rPr lang="en-US" sz="2400" dirty="0" smtClean="0">
                <a:effectLst>
                  <a:glow rad="127000">
                    <a:schemeClr val="bg1"/>
                  </a:glow>
                </a:effectLst>
              </a:rPr>
              <a:t>:</a:t>
            </a:r>
          </a:p>
          <a:p>
            <a:pPr>
              <a:lnSpc>
                <a:spcPct val="150000"/>
              </a:lnSpc>
            </a:pPr>
            <a:r>
              <a:rPr lang="en-US" sz="2400" dirty="0">
                <a:effectLst>
                  <a:glow rad="127000">
                    <a:schemeClr val="bg1"/>
                  </a:glow>
                </a:effectLst>
              </a:rPr>
              <a:t>Fiscal accountability systems</a:t>
            </a:r>
          </a:p>
          <a:p>
            <a:pPr>
              <a:lnSpc>
                <a:spcPct val="150000"/>
              </a:lnSpc>
            </a:pPr>
            <a:r>
              <a:rPr lang="en-US" sz="2400" dirty="0" smtClean="0">
                <a:effectLst>
                  <a:glow rad="127000">
                    <a:schemeClr val="bg1"/>
                  </a:glow>
                </a:effectLst>
              </a:rPr>
              <a:t>Allocation </a:t>
            </a:r>
            <a:r>
              <a:rPr lang="en-US" sz="2400" dirty="0" smtClean="0">
                <a:effectLst>
                  <a:glow rad="127000">
                    <a:schemeClr val="bg1"/>
                  </a:glow>
                </a:effectLst>
              </a:rPr>
              <a:t>systems </a:t>
            </a:r>
          </a:p>
          <a:p>
            <a:pPr>
              <a:lnSpc>
                <a:spcPct val="150000"/>
              </a:lnSpc>
            </a:pPr>
            <a:r>
              <a:rPr lang="en-US" sz="2400" dirty="0" smtClean="0">
                <a:effectLst>
                  <a:glow rad="127000">
                    <a:schemeClr val="bg1"/>
                  </a:glow>
                </a:effectLst>
              </a:rPr>
              <a:t>Use </a:t>
            </a:r>
            <a:r>
              <a:rPr lang="en-US" sz="2400" dirty="0" smtClean="0">
                <a:effectLst>
                  <a:glow rad="127000">
                    <a:schemeClr val="bg1"/>
                  </a:glow>
                </a:effectLst>
              </a:rPr>
              <a:t>restrictions</a:t>
            </a:r>
          </a:p>
          <a:p>
            <a:pPr>
              <a:lnSpc>
                <a:spcPct val="150000"/>
              </a:lnSpc>
            </a:pPr>
            <a:r>
              <a:rPr lang="en-US" sz="2400" dirty="0" smtClean="0">
                <a:effectLst>
                  <a:glow rad="127000">
                    <a:schemeClr val="bg1"/>
                  </a:glow>
                </a:effectLst>
              </a:rPr>
              <a:t>Partnerships</a:t>
            </a:r>
          </a:p>
          <a:p>
            <a:pPr>
              <a:lnSpc>
                <a:spcPct val="150000"/>
              </a:lnSpc>
            </a:pPr>
            <a:r>
              <a:rPr lang="en-US" sz="2400" dirty="0" smtClean="0">
                <a:effectLst>
                  <a:glow rad="127000">
                    <a:schemeClr val="bg1"/>
                  </a:glow>
                </a:effectLst>
              </a:rPr>
              <a:t>Business </a:t>
            </a:r>
            <a:r>
              <a:rPr lang="en-US" sz="2400" dirty="0" smtClean="0">
                <a:effectLst>
                  <a:glow rad="127000">
                    <a:schemeClr val="bg1"/>
                  </a:glow>
                </a:effectLst>
              </a:rPr>
              <a:t>plans </a:t>
            </a:r>
          </a:p>
          <a:p>
            <a:pPr>
              <a:lnSpc>
                <a:spcPct val="150000"/>
              </a:lnSpc>
            </a:pPr>
            <a:r>
              <a:rPr lang="en-US" sz="2400" dirty="0" smtClean="0">
                <a:effectLst>
                  <a:glow rad="127000">
                    <a:schemeClr val="bg1"/>
                  </a:glow>
                </a:effectLst>
              </a:rPr>
              <a:t>Data management</a:t>
            </a:r>
          </a:p>
          <a:p>
            <a:pPr>
              <a:lnSpc>
                <a:spcPct val="150000"/>
              </a:lnSpc>
            </a:pPr>
            <a:r>
              <a:rPr lang="en-US" sz="2400" dirty="0">
                <a:effectLst>
                  <a:glow rad="127000">
                    <a:schemeClr val="bg1"/>
                  </a:glow>
                </a:effectLst>
              </a:rPr>
              <a:t>Permits</a:t>
            </a:r>
          </a:p>
          <a:p>
            <a:pPr>
              <a:lnSpc>
                <a:spcPct val="150000"/>
              </a:lnSpc>
            </a:pPr>
            <a:r>
              <a:rPr lang="en-US" sz="2400" dirty="0" smtClean="0">
                <a:effectLst>
                  <a:glow rad="127000">
                    <a:schemeClr val="bg1"/>
                  </a:glow>
                </a:effectLst>
              </a:rPr>
              <a:t>Fees</a:t>
            </a:r>
            <a:endParaRPr lang="en-US" sz="2400" dirty="0">
              <a:effectLst>
                <a:glow rad="127000">
                  <a:schemeClr val="bg1"/>
                </a:glow>
              </a:effectLst>
            </a:endParaRPr>
          </a:p>
        </p:txBody>
      </p:sp>
    </p:spTree>
    <p:extLst>
      <p:ext uri="{BB962C8B-B14F-4D97-AF65-F5344CB8AC3E}">
        <p14:creationId xmlns:p14="http://schemas.microsoft.com/office/powerpoint/2010/main" val="3168647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4430"/>
          <a:stretch/>
        </p:blipFill>
        <p:spPr>
          <a:xfrm>
            <a:off x="2971800" y="2699654"/>
            <a:ext cx="5865810" cy="3861657"/>
          </a:xfrm>
          <a:prstGeom prst="rect">
            <a:avLst/>
          </a:prstGeom>
        </p:spPr>
      </p:pic>
      <p:sp>
        <p:nvSpPr>
          <p:cNvPr id="10" name="Rectangle 9"/>
          <p:cNvSpPr/>
          <p:nvPr/>
        </p:nvSpPr>
        <p:spPr>
          <a:xfrm>
            <a:off x="266187" y="1020212"/>
            <a:ext cx="8613255" cy="461665"/>
          </a:xfrm>
          <a:prstGeom prst="rect">
            <a:avLst/>
          </a:prstGeom>
        </p:spPr>
        <p:txBody>
          <a:bodyPr wrap="none">
            <a:spAutoFit/>
          </a:bodyPr>
          <a:lstStyle/>
          <a:p>
            <a:r>
              <a:rPr lang="en-US" sz="2400" cap="small" dirty="0" smtClean="0">
                <a:effectLst>
                  <a:glow rad="127000">
                    <a:schemeClr val="bg1"/>
                  </a:glow>
                  <a:outerShdw blurRad="38100" dist="38100" dir="2700000" algn="tl">
                    <a:srgbClr val="000000">
                      <a:alpha val="43137"/>
                    </a:srgbClr>
                  </a:outerShdw>
                </a:effectLst>
                <a:latin typeface="Eras Bold ITC" panose="020B0907030504020204" pitchFamily="34" charset="0"/>
              </a:rPr>
              <a:t>Implementation Decisions: Information and Education </a:t>
            </a:r>
            <a:endParaRPr lang="en-US" sz="2400" cap="small" dirty="0">
              <a:effectLst>
                <a:glow rad="127000">
                  <a:schemeClr val="bg1"/>
                </a:glow>
                <a:outerShdw blurRad="38100" dist="38100" dir="2700000" algn="tl">
                  <a:srgbClr val="000000">
                    <a:alpha val="43137"/>
                  </a:srgbClr>
                </a:outerShdw>
              </a:effectLst>
              <a:latin typeface="Eras Bold ITC" panose="020B0907030504020204" pitchFamily="34" charset="0"/>
            </a:endParaRPr>
          </a:p>
        </p:txBody>
      </p:sp>
      <p:sp>
        <p:nvSpPr>
          <p:cNvPr id="5" name="Rectangle 4"/>
          <p:cNvSpPr/>
          <p:nvPr/>
        </p:nvSpPr>
        <p:spPr>
          <a:xfrm>
            <a:off x="266187" y="1676400"/>
            <a:ext cx="3882686" cy="3970318"/>
          </a:xfrm>
          <a:prstGeom prst="rect">
            <a:avLst/>
          </a:prstGeom>
        </p:spPr>
        <p:txBody>
          <a:bodyPr wrap="square">
            <a:spAutoFit/>
          </a:bodyPr>
          <a:lstStyle/>
          <a:p>
            <a:pPr>
              <a:lnSpc>
                <a:spcPct val="150000"/>
              </a:lnSpc>
            </a:pPr>
            <a:r>
              <a:rPr lang="en-US" sz="2400" dirty="0">
                <a:effectLst>
                  <a:glow rad="127000">
                    <a:schemeClr val="bg1"/>
                  </a:glow>
                </a:effectLst>
              </a:rPr>
              <a:t>Environmental education</a:t>
            </a:r>
          </a:p>
          <a:p>
            <a:pPr>
              <a:lnSpc>
                <a:spcPct val="150000"/>
              </a:lnSpc>
            </a:pPr>
            <a:r>
              <a:rPr lang="en-US" sz="2400" dirty="0" smtClean="0">
                <a:effectLst>
                  <a:glow rad="127000">
                    <a:schemeClr val="bg1"/>
                  </a:glow>
                </a:effectLst>
              </a:rPr>
              <a:t>Maps </a:t>
            </a:r>
            <a:r>
              <a:rPr lang="en-US" sz="2400" dirty="0">
                <a:effectLst>
                  <a:glow rad="127000">
                    <a:schemeClr val="bg1"/>
                  </a:glow>
                </a:effectLst>
              </a:rPr>
              <a:t>or </a:t>
            </a:r>
            <a:r>
              <a:rPr lang="en-US" sz="2400" dirty="0" smtClean="0">
                <a:effectLst>
                  <a:glow rad="127000">
                    <a:schemeClr val="bg1"/>
                  </a:glow>
                </a:effectLst>
              </a:rPr>
              <a:t>brochures</a:t>
            </a:r>
          </a:p>
          <a:p>
            <a:pPr>
              <a:lnSpc>
                <a:spcPct val="150000"/>
              </a:lnSpc>
            </a:pPr>
            <a:r>
              <a:rPr lang="en-US" sz="2400" dirty="0">
                <a:effectLst>
                  <a:glow rad="127000">
                    <a:schemeClr val="bg1"/>
                  </a:glow>
                </a:effectLst>
              </a:rPr>
              <a:t>Outreach efforts</a:t>
            </a:r>
          </a:p>
          <a:p>
            <a:pPr>
              <a:lnSpc>
                <a:spcPct val="150000"/>
              </a:lnSpc>
            </a:pPr>
            <a:r>
              <a:rPr lang="en-US" sz="2400" dirty="0" smtClean="0">
                <a:effectLst>
                  <a:glow rad="127000">
                    <a:schemeClr val="bg1"/>
                  </a:glow>
                </a:effectLst>
              </a:rPr>
              <a:t>Websites</a:t>
            </a:r>
            <a:endParaRPr lang="en-US" sz="2400" dirty="0" smtClean="0">
              <a:effectLst>
                <a:glow rad="127000">
                  <a:schemeClr val="bg1"/>
                </a:glow>
              </a:effectLst>
            </a:endParaRPr>
          </a:p>
          <a:p>
            <a:pPr>
              <a:lnSpc>
                <a:spcPct val="150000"/>
              </a:lnSpc>
            </a:pPr>
            <a:r>
              <a:rPr lang="en-US" sz="2400" dirty="0" smtClean="0">
                <a:effectLst>
                  <a:glow rad="127000">
                    <a:schemeClr val="bg1"/>
                  </a:glow>
                </a:effectLst>
              </a:rPr>
              <a:t>Events</a:t>
            </a:r>
            <a:endParaRPr lang="en-US" sz="2400" dirty="0" smtClean="0">
              <a:effectLst>
                <a:glow rad="127000">
                  <a:schemeClr val="bg1"/>
                </a:glow>
              </a:effectLst>
            </a:endParaRPr>
          </a:p>
          <a:p>
            <a:pPr>
              <a:lnSpc>
                <a:spcPct val="150000"/>
              </a:lnSpc>
            </a:pPr>
            <a:r>
              <a:rPr lang="en-US" sz="2400" dirty="0" smtClean="0">
                <a:effectLst>
                  <a:glow rad="127000">
                    <a:schemeClr val="bg1"/>
                  </a:glow>
                </a:effectLst>
              </a:rPr>
              <a:t>Interpretation </a:t>
            </a:r>
          </a:p>
          <a:p>
            <a:pPr>
              <a:lnSpc>
                <a:spcPct val="150000"/>
              </a:lnSpc>
            </a:pPr>
            <a:r>
              <a:rPr lang="en-US" sz="2400" dirty="0" smtClean="0">
                <a:effectLst>
                  <a:glow rad="127000">
                    <a:schemeClr val="bg1"/>
                  </a:glow>
                </a:effectLst>
              </a:rPr>
              <a:t>Signing</a:t>
            </a:r>
            <a:endParaRPr lang="en-US" sz="2400" dirty="0">
              <a:effectLst>
                <a:glow rad="127000">
                  <a:schemeClr val="bg1"/>
                </a:glow>
              </a:effectLst>
            </a:endParaRPr>
          </a:p>
        </p:txBody>
      </p:sp>
    </p:spTree>
    <p:extLst>
      <p:ext uri="{BB962C8B-B14F-4D97-AF65-F5344CB8AC3E}">
        <p14:creationId xmlns:p14="http://schemas.microsoft.com/office/powerpoint/2010/main" val="1362152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alpha val="55000"/>
          </a:schemeClr>
        </a:solidFill>
        <a:effectLst/>
      </p:bgPr>
    </p:bg>
    <p:spTree>
      <p:nvGrpSpPr>
        <p:cNvPr id="1" name=""/>
        <p:cNvGrpSpPr/>
        <p:nvPr/>
      </p:nvGrpSpPr>
      <p:grpSpPr>
        <a:xfrm>
          <a:off x="0" y="0"/>
          <a:ext cx="0" cy="0"/>
          <a:chOff x="0" y="0"/>
          <a:chExt cx="0" cy="0"/>
        </a:xfrm>
      </p:grpSpPr>
      <p:pic>
        <p:nvPicPr>
          <p:cNvPr id="12"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182"/>
          <a:stretch/>
        </p:blipFill>
        <p:spPr>
          <a:xfrm>
            <a:off x="4326567" y="2895600"/>
            <a:ext cx="4666888" cy="3515889"/>
          </a:xfrm>
          <a:prstGeom prst="rect">
            <a:avLst/>
          </a:prstGeom>
          <a:solidFill>
            <a:schemeClr val="bg1">
              <a:lumMod val="95000"/>
            </a:schemeClr>
          </a:solidFill>
        </p:spPr>
      </p:pic>
      <p:sp>
        <p:nvSpPr>
          <p:cNvPr id="10" name="Rectangle 9"/>
          <p:cNvSpPr/>
          <p:nvPr/>
        </p:nvSpPr>
        <p:spPr>
          <a:xfrm>
            <a:off x="1048080" y="975752"/>
            <a:ext cx="6059672" cy="461665"/>
          </a:xfrm>
          <a:prstGeom prst="rect">
            <a:avLst/>
          </a:prstGeom>
        </p:spPr>
        <p:txBody>
          <a:bodyPr wrap="none">
            <a:spAutoFit/>
          </a:bodyPr>
          <a:lstStyle/>
          <a:p>
            <a:r>
              <a:rPr lang="en-US" sz="2400" cap="small" dirty="0" smtClean="0">
                <a:effectLst>
                  <a:glow rad="127000">
                    <a:schemeClr val="bg1"/>
                  </a:glow>
                  <a:outerShdw blurRad="38100" dist="38100" dir="2700000" algn="tl">
                    <a:srgbClr val="000000">
                      <a:alpha val="43137"/>
                    </a:srgbClr>
                  </a:outerShdw>
                </a:effectLst>
                <a:latin typeface="Eras Bold ITC" panose="020B0907030504020204" pitchFamily="34" charset="0"/>
              </a:rPr>
              <a:t>Implementation Decisions: Monitoring</a:t>
            </a:r>
            <a:endParaRPr lang="en-US" sz="2400" cap="small" dirty="0">
              <a:effectLst>
                <a:glow rad="127000">
                  <a:schemeClr val="bg1"/>
                </a:glow>
                <a:outerShdw blurRad="38100" dist="38100" dir="2700000" algn="tl">
                  <a:srgbClr val="000000">
                    <a:alpha val="43137"/>
                  </a:srgbClr>
                </a:outerShdw>
              </a:effectLst>
              <a:latin typeface="Eras Bold ITC" panose="020B0907030504020204" pitchFamily="34" charset="0"/>
            </a:endParaRPr>
          </a:p>
        </p:txBody>
      </p:sp>
      <p:sp>
        <p:nvSpPr>
          <p:cNvPr id="5" name="Rectangle 4"/>
          <p:cNvSpPr/>
          <p:nvPr/>
        </p:nvSpPr>
        <p:spPr>
          <a:xfrm>
            <a:off x="63724" y="1731147"/>
            <a:ext cx="5270275" cy="3416320"/>
          </a:xfrm>
          <a:prstGeom prst="rect">
            <a:avLst/>
          </a:prstGeom>
          <a:noFill/>
        </p:spPr>
        <p:txBody>
          <a:bodyPr wrap="square">
            <a:spAutoFit/>
          </a:bodyPr>
          <a:lstStyle/>
          <a:p>
            <a:pPr marL="465138" indent="-465138">
              <a:lnSpc>
                <a:spcPct val="150000"/>
              </a:lnSpc>
            </a:pPr>
            <a:r>
              <a:rPr lang="en-US" sz="2400" dirty="0">
                <a:effectLst>
                  <a:glow rad="127000">
                    <a:schemeClr val="bg1"/>
                  </a:glow>
                </a:effectLst>
              </a:rPr>
              <a:t>Recreation setting </a:t>
            </a:r>
            <a:r>
              <a:rPr lang="en-US" sz="2400" dirty="0" smtClean="0">
                <a:effectLst>
                  <a:glow rad="127000">
                    <a:schemeClr val="bg1"/>
                  </a:glow>
                </a:effectLst>
              </a:rPr>
              <a:t>characteristics</a:t>
            </a:r>
            <a:endParaRPr lang="en-US" sz="2400" dirty="0">
              <a:effectLst>
                <a:glow rad="127000">
                  <a:schemeClr val="bg1"/>
                </a:glow>
              </a:effectLst>
            </a:endParaRPr>
          </a:p>
          <a:p>
            <a:pPr marL="465138" indent="-465138">
              <a:lnSpc>
                <a:spcPct val="150000"/>
              </a:lnSpc>
            </a:pPr>
            <a:r>
              <a:rPr lang="en-US" sz="2400" dirty="0" smtClean="0">
                <a:effectLst>
                  <a:glow rad="127000">
                    <a:schemeClr val="bg1"/>
                  </a:glow>
                </a:effectLst>
              </a:rPr>
              <a:t>OFM objectives</a:t>
            </a:r>
            <a:endParaRPr lang="en-US" sz="2400" dirty="0" smtClean="0">
              <a:effectLst>
                <a:glow rad="127000">
                  <a:schemeClr val="bg1"/>
                </a:glow>
              </a:effectLst>
            </a:endParaRPr>
          </a:p>
          <a:p>
            <a:pPr marL="465138" indent="-465138">
              <a:lnSpc>
                <a:spcPct val="150000"/>
              </a:lnSpc>
            </a:pPr>
            <a:r>
              <a:rPr lang="en-US" sz="2400" dirty="0" smtClean="0">
                <a:effectLst>
                  <a:glow rad="127000">
                    <a:schemeClr val="bg1"/>
                  </a:glow>
                </a:effectLst>
              </a:rPr>
              <a:t>Standards </a:t>
            </a:r>
            <a:r>
              <a:rPr lang="en-US" sz="2400" dirty="0">
                <a:effectLst>
                  <a:glow rad="127000">
                    <a:schemeClr val="bg1"/>
                  </a:glow>
                </a:effectLst>
              </a:rPr>
              <a:t>and indicators</a:t>
            </a:r>
            <a:r>
              <a:rPr lang="en-US" sz="2400" dirty="0" smtClean="0">
                <a:effectLst>
                  <a:glow rad="127000">
                    <a:schemeClr val="bg1"/>
                  </a:glow>
                </a:effectLst>
              </a:rPr>
              <a:t>.</a:t>
            </a:r>
          </a:p>
          <a:p>
            <a:pPr marL="465138" indent="-465138">
              <a:lnSpc>
                <a:spcPct val="150000"/>
              </a:lnSpc>
            </a:pPr>
            <a:r>
              <a:rPr lang="en-US" sz="2400" dirty="0" smtClean="0">
                <a:effectLst>
                  <a:glow rad="127000">
                    <a:schemeClr val="bg1"/>
                  </a:glow>
                </a:effectLst>
              </a:rPr>
              <a:t>Visitor </a:t>
            </a:r>
            <a:r>
              <a:rPr lang="en-US" sz="2400" dirty="0">
                <a:effectLst>
                  <a:glow rad="127000">
                    <a:schemeClr val="bg1"/>
                  </a:glow>
                </a:effectLst>
              </a:rPr>
              <a:t>use and use patterns</a:t>
            </a:r>
          </a:p>
          <a:p>
            <a:pPr marL="465138" indent="-465138">
              <a:lnSpc>
                <a:spcPct val="150000"/>
              </a:lnSpc>
            </a:pPr>
            <a:r>
              <a:rPr lang="en-US" sz="2400" dirty="0" smtClean="0">
                <a:effectLst>
                  <a:glow rad="127000">
                    <a:schemeClr val="bg1"/>
                  </a:glow>
                </a:effectLst>
              </a:rPr>
              <a:t>Resource </a:t>
            </a:r>
            <a:r>
              <a:rPr lang="en-US" sz="2400" dirty="0">
                <a:effectLst>
                  <a:glow rad="127000">
                    <a:schemeClr val="bg1"/>
                  </a:glow>
                </a:effectLst>
              </a:rPr>
              <a:t>impacts</a:t>
            </a:r>
          </a:p>
          <a:p>
            <a:pPr marL="465138" indent="-465138">
              <a:lnSpc>
                <a:spcPct val="150000"/>
              </a:lnSpc>
            </a:pPr>
            <a:r>
              <a:rPr lang="en-US" sz="2400" dirty="0" smtClean="0">
                <a:effectLst>
                  <a:glow rad="127000">
                    <a:schemeClr val="bg1"/>
                  </a:glow>
                </a:effectLst>
              </a:rPr>
              <a:t>Visitor satisfaction</a:t>
            </a:r>
            <a:endParaRPr lang="en-US" sz="2400" dirty="0">
              <a:effectLst>
                <a:glow rad="127000">
                  <a:schemeClr val="bg1"/>
                </a:glow>
              </a:effectLst>
            </a:endParaRPr>
          </a:p>
        </p:txBody>
      </p:sp>
    </p:spTree>
    <p:extLst>
      <p:ext uri="{BB962C8B-B14F-4D97-AF65-F5344CB8AC3E}">
        <p14:creationId xmlns:p14="http://schemas.microsoft.com/office/powerpoint/2010/main" val="2465521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28</a:t>
            </a:fld>
            <a:endParaRPr lang="en-US" sz="1400" b="1">
              <a:solidFill>
                <a:schemeClr val="dk1"/>
              </a:solidFill>
              <a:latin typeface="Source Sans Pro"/>
              <a:ea typeface="Source Sans Pro"/>
              <a:cs typeface="Source Sans Pro"/>
              <a:sym typeface="Source Sans Pro"/>
            </a:endParaRPr>
          </a:p>
        </p:txBody>
      </p:sp>
      <p:sp>
        <p:nvSpPr>
          <p:cNvPr id="2" name="TextBox 1"/>
          <p:cNvSpPr txBox="1"/>
          <p:nvPr/>
        </p:nvSpPr>
        <p:spPr>
          <a:xfrm>
            <a:off x="381000" y="1022071"/>
            <a:ext cx="8117660" cy="707886"/>
          </a:xfrm>
          <a:prstGeom prst="rect">
            <a:avLst/>
          </a:prstGeom>
          <a:noFill/>
        </p:spPr>
        <p:txBody>
          <a:bodyPr wrap="square" rtlCol="0">
            <a:spAutoFit/>
          </a:bodyPr>
          <a:lstStyle/>
          <a:p>
            <a:r>
              <a:rPr lang="en-US" sz="4000" dirty="0" smtClean="0"/>
              <a:t>What’s the problem?</a:t>
            </a:r>
            <a:endParaRPr lang="en-US" sz="4000" dirty="0"/>
          </a:p>
        </p:txBody>
      </p:sp>
      <p:sp>
        <p:nvSpPr>
          <p:cNvPr id="4" name="TextBox 3"/>
          <p:cNvSpPr txBox="1"/>
          <p:nvPr/>
        </p:nvSpPr>
        <p:spPr>
          <a:xfrm>
            <a:off x="457200" y="1953524"/>
            <a:ext cx="7965260" cy="1077218"/>
          </a:xfrm>
          <a:prstGeom prst="rect">
            <a:avLst/>
          </a:prstGeom>
          <a:noFill/>
        </p:spPr>
        <p:txBody>
          <a:bodyPr wrap="square" rtlCol="0">
            <a:spAutoFit/>
          </a:bodyPr>
          <a:lstStyle/>
          <a:p>
            <a:r>
              <a:rPr lang="en-US" sz="3200" dirty="0" smtClean="0"/>
              <a:t>Prohibit bolts on climbing routes in the Soaring Spires ERMA.</a:t>
            </a:r>
            <a:endParaRPr lang="en-US" sz="3200" dirty="0"/>
          </a:p>
        </p:txBody>
      </p:sp>
      <p:sp>
        <p:nvSpPr>
          <p:cNvPr id="3" name="TextBox 2"/>
          <p:cNvSpPr txBox="1"/>
          <p:nvPr/>
        </p:nvSpPr>
        <p:spPr>
          <a:xfrm>
            <a:off x="457200" y="3371370"/>
            <a:ext cx="7086600" cy="1077218"/>
          </a:xfrm>
          <a:prstGeom prst="rect">
            <a:avLst/>
          </a:prstGeom>
          <a:noFill/>
        </p:spPr>
        <p:txBody>
          <a:bodyPr wrap="square" rtlCol="0">
            <a:spAutoFit/>
          </a:bodyPr>
          <a:lstStyle/>
          <a:p>
            <a:r>
              <a:rPr lang="en-US" sz="3200" dirty="0" smtClean="0"/>
              <a:t>Prohibit camping in the Desert Hills SRMA, outside of designated sites. </a:t>
            </a:r>
            <a:endParaRPr lang="en-US" sz="3200" dirty="0"/>
          </a:p>
        </p:txBody>
      </p:sp>
      <p:sp>
        <p:nvSpPr>
          <p:cNvPr id="5" name="TextBox 4"/>
          <p:cNvSpPr txBox="1"/>
          <p:nvPr/>
        </p:nvSpPr>
        <p:spPr>
          <a:xfrm>
            <a:off x="457200" y="4789216"/>
            <a:ext cx="7239000" cy="1569660"/>
          </a:xfrm>
          <a:prstGeom prst="rect">
            <a:avLst/>
          </a:prstGeom>
          <a:noFill/>
        </p:spPr>
        <p:txBody>
          <a:bodyPr wrap="square" rtlCol="0">
            <a:spAutoFit/>
          </a:bodyPr>
          <a:lstStyle/>
          <a:p>
            <a:r>
              <a:rPr lang="en-US" sz="3200" dirty="0" smtClean="0"/>
              <a:t>Close campsites if </a:t>
            </a:r>
            <a:r>
              <a:rPr lang="en-US" sz="3200" dirty="0"/>
              <a:t>there is a public</a:t>
            </a:r>
          </a:p>
          <a:p>
            <a:r>
              <a:rPr lang="en-US" sz="3200" dirty="0"/>
              <a:t>health and safety issue </a:t>
            </a:r>
            <a:r>
              <a:rPr lang="en-US" sz="3200" dirty="0" smtClean="0"/>
              <a:t>or resource </a:t>
            </a:r>
            <a:r>
              <a:rPr lang="en-US" sz="3200" dirty="0"/>
              <a:t>concern.</a:t>
            </a:r>
            <a:endParaRPr lang="en-US" sz="3200" dirty="0"/>
          </a:p>
        </p:txBody>
      </p:sp>
    </p:spTree>
    <p:extLst>
      <p:ext uri="{BB962C8B-B14F-4D97-AF65-F5344CB8AC3E}">
        <p14:creationId xmlns:p14="http://schemas.microsoft.com/office/powerpoint/2010/main" val="2506789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29</a:t>
            </a:fld>
            <a:endParaRPr lang="en-US" sz="1400" b="1">
              <a:solidFill>
                <a:schemeClr val="dk1"/>
              </a:solidFill>
              <a:latin typeface="Source Sans Pro"/>
              <a:ea typeface="Source Sans Pro"/>
              <a:cs typeface="Source Sans Pro"/>
              <a:sym typeface="Source Sans Pro"/>
            </a:endParaRPr>
          </a:p>
        </p:txBody>
      </p:sp>
      <p:sp>
        <p:nvSpPr>
          <p:cNvPr id="2" name="TextBox 1"/>
          <p:cNvSpPr txBox="1"/>
          <p:nvPr/>
        </p:nvSpPr>
        <p:spPr>
          <a:xfrm>
            <a:off x="381000" y="1022071"/>
            <a:ext cx="8117660" cy="707886"/>
          </a:xfrm>
          <a:prstGeom prst="rect">
            <a:avLst/>
          </a:prstGeom>
          <a:noFill/>
        </p:spPr>
        <p:txBody>
          <a:bodyPr wrap="square" rtlCol="0">
            <a:spAutoFit/>
          </a:bodyPr>
          <a:lstStyle/>
          <a:p>
            <a:r>
              <a:rPr lang="en-US" sz="4000" dirty="0" smtClean="0"/>
              <a:t>What’s the problem?</a:t>
            </a:r>
            <a:endParaRPr lang="en-US" sz="4000" dirty="0"/>
          </a:p>
        </p:txBody>
      </p:sp>
      <p:sp>
        <p:nvSpPr>
          <p:cNvPr id="4" name="TextBox 3"/>
          <p:cNvSpPr txBox="1"/>
          <p:nvPr/>
        </p:nvSpPr>
        <p:spPr>
          <a:xfrm>
            <a:off x="457200" y="2057400"/>
            <a:ext cx="7965260" cy="3046988"/>
          </a:xfrm>
          <a:prstGeom prst="rect">
            <a:avLst/>
          </a:prstGeom>
          <a:noFill/>
        </p:spPr>
        <p:txBody>
          <a:bodyPr wrap="square" rtlCol="0">
            <a:spAutoFit/>
          </a:bodyPr>
          <a:lstStyle/>
          <a:p>
            <a:r>
              <a:rPr lang="en-US" sz="3200" b="1" i="1" dirty="0"/>
              <a:t>Objective: </a:t>
            </a:r>
            <a:r>
              <a:rPr lang="en-US" sz="3200" i="1" dirty="0"/>
              <a:t>Manage the </a:t>
            </a:r>
            <a:r>
              <a:rPr lang="en-US" sz="3200" i="1" dirty="0" smtClean="0"/>
              <a:t>Blue Lake SRMA so </a:t>
            </a:r>
            <a:r>
              <a:rPr lang="en-US" sz="3200" i="1" dirty="0"/>
              <a:t>that </a:t>
            </a:r>
            <a:r>
              <a:rPr lang="en-US" sz="3200" i="1" dirty="0" smtClean="0"/>
              <a:t>visitors </a:t>
            </a:r>
            <a:r>
              <a:rPr lang="en-US" sz="3200" i="1" dirty="0"/>
              <a:t>report an average 4.0 realization of the </a:t>
            </a:r>
            <a:r>
              <a:rPr lang="en-US" sz="3200" i="1" dirty="0" smtClean="0"/>
              <a:t>targeted experiences </a:t>
            </a:r>
            <a:r>
              <a:rPr lang="en-US" sz="3200" i="1" dirty="0"/>
              <a:t>and benefit outcome stated in the </a:t>
            </a:r>
            <a:r>
              <a:rPr lang="en-US" sz="3200" i="1" dirty="0" smtClean="0"/>
              <a:t>following table…</a:t>
            </a:r>
          </a:p>
          <a:p>
            <a:endParaRPr lang="en-US" sz="3200" i="1" dirty="0"/>
          </a:p>
        </p:txBody>
      </p:sp>
    </p:spTree>
    <p:extLst>
      <p:ext uri="{BB962C8B-B14F-4D97-AF65-F5344CB8AC3E}">
        <p14:creationId xmlns:p14="http://schemas.microsoft.com/office/powerpoint/2010/main" val="3145622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 name="TextBox 8"/>
          <p:cNvSpPr txBox="1"/>
          <p:nvPr/>
        </p:nvSpPr>
        <p:spPr>
          <a:xfrm>
            <a:off x="342900" y="1236320"/>
            <a:ext cx="8458200" cy="4401205"/>
          </a:xfrm>
          <a:prstGeom prst="rect">
            <a:avLst/>
          </a:prstGeom>
          <a:noFill/>
        </p:spPr>
        <p:txBody>
          <a:bodyPr wrap="square" rtlCol="0">
            <a:spAutoFit/>
          </a:bodyPr>
          <a:lstStyle/>
          <a:p>
            <a:pPr algn="ctr" fontAlgn="base"/>
            <a:r>
              <a:rPr lang="en-US" sz="4000" dirty="0" smtClean="0">
                <a:solidFill>
                  <a:schemeClr val="bg1"/>
                </a:solidFill>
              </a:rPr>
              <a:t>Part I: </a:t>
            </a:r>
            <a:r>
              <a:rPr lang="en-US" sz="4000" dirty="0" smtClean="0">
                <a:solidFill>
                  <a:schemeClr val="bg1"/>
                </a:solidFill>
              </a:rPr>
              <a:t>OFM overview and history</a:t>
            </a:r>
          </a:p>
          <a:p>
            <a:pPr algn="ctr" fontAlgn="base"/>
            <a:r>
              <a:rPr lang="en-US" sz="4000" dirty="0" smtClean="0">
                <a:solidFill>
                  <a:schemeClr val="bg1"/>
                </a:solidFill>
              </a:rPr>
              <a:t> </a:t>
            </a:r>
          </a:p>
          <a:p>
            <a:pPr algn="ctr" fontAlgn="base"/>
            <a:r>
              <a:rPr lang="en-US" sz="4000" dirty="0" smtClean="0">
                <a:solidFill>
                  <a:schemeClr val="bg1"/>
                </a:solidFill>
              </a:rPr>
              <a:t>Part II:  Data Collection Update</a:t>
            </a:r>
            <a:endParaRPr lang="en-US" sz="4000" dirty="0" smtClean="0">
              <a:solidFill>
                <a:schemeClr val="bg1"/>
              </a:solidFill>
            </a:endParaRPr>
          </a:p>
          <a:p>
            <a:pPr algn="ctr" fontAlgn="base"/>
            <a:endParaRPr lang="en-US" sz="4000" dirty="0" smtClean="0">
              <a:solidFill>
                <a:schemeClr val="bg1"/>
              </a:solidFill>
            </a:endParaRPr>
          </a:p>
          <a:p>
            <a:pPr algn="ctr" fontAlgn="base"/>
            <a:r>
              <a:rPr lang="en-US" sz="4000" dirty="0" smtClean="0">
                <a:solidFill>
                  <a:schemeClr val="bg1"/>
                </a:solidFill>
              </a:rPr>
              <a:t>Part </a:t>
            </a:r>
            <a:r>
              <a:rPr lang="en-US" sz="4000" dirty="0" smtClean="0">
                <a:solidFill>
                  <a:schemeClr val="bg1"/>
                </a:solidFill>
              </a:rPr>
              <a:t>III:  The </a:t>
            </a:r>
            <a:r>
              <a:rPr lang="en-US" sz="4000" dirty="0">
                <a:solidFill>
                  <a:schemeClr val="bg1"/>
                </a:solidFill>
              </a:rPr>
              <a:t>State Lead’s </a:t>
            </a:r>
            <a:r>
              <a:rPr lang="en-US" sz="4000" dirty="0" smtClean="0">
                <a:solidFill>
                  <a:schemeClr val="bg1"/>
                </a:solidFill>
              </a:rPr>
              <a:t>Role </a:t>
            </a:r>
            <a:endParaRPr lang="en-US" sz="4000" dirty="0">
              <a:solidFill>
                <a:schemeClr val="bg1"/>
              </a:solidFill>
            </a:endParaRPr>
          </a:p>
          <a:p>
            <a:pPr algn="ctr" fontAlgn="base"/>
            <a:r>
              <a:rPr lang="en-US" sz="4000" dirty="0" smtClean="0">
                <a:solidFill>
                  <a:schemeClr val="bg1"/>
                </a:solidFill>
              </a:rPr>
              <a:t>(We need your  help!)</a:t>
            </a:r>
          </a:p>
          <a:p>
            <a:pPr algn="ctr" fontAlgn="base"/>
            <a:endParaRPr lang="en-US" sz="4000" dirty="0">
              <a:solidFill>
                <a:schemeClr val="bg1"/>
              </a:solidFill>
            </a:endParaRPr>
          </a:p>
        </p:txBody>
      </p:sp>
    </p:spTree>
    <p:extLst>
      <p:ext uri="{BB962C8B-B14F-4D97-AF65-F5344CB8AC3E}">
        <p14:creationId xmlns:p14="http://schemas.microsoft.com/office/powerpoint/2010/main" val="1783120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30</a:t>
            </a:fld>
            <a:endParaRPr lang="en-US" sz="1400" b="1">
              <a:solidFill>
                <a:schemeClr val="dk1"/>
              </a:solidFill>
              <a:latin typeface="Source Sans Pro"/>
              <a:ea typeface="Source Sans Pro"/>
              <a:cs typeface="Source Sans Pro"/>
              <a:sym typeface="Source Sans Pro"/>
            </a:endParaRPr>
          </a:p>
        </p:txBody>
      </p:sp>
      <p:sp>
        <p:nvSpPr>
          <p:cNvPr id="2" name="TextBox 1"/>
          <p:cNvSpPr txBox="1"/>
          <p:nvPr/>
        </p:nvSpPr>
        <p:spPr>
          <a:xfrm>
            <a:off x="381000" y="1022071"/>
            <a:ext cx="8117660" cy="707886"/>
          </a:xfrm>
          <a:prstGeom prst="rect">
            <a:avLst/>
          </a:prstGeom>
          <a:noFill/>
        </p:spPr>
        <p:txBody>
          <a:bodyPr wrap="square" rtlCol="0">
            <a:spAutoFit/>
          </a:bodyPr>
          <a:lstStyle/>
          <a:p>
            <a:r>
              <a:rPr lang="en-US" sz="4000" dirty="0" smtClean="0"/>
              <a:t>What’s the problem?</a:t>
            </a:r>
            <a:endParaRPr lang="en-US" sz="4000" dirty="0"/>
          </a:p>
        </p:txBody>
      </p:sp>
      <p:sp>
        <p:nvSpPr>
          <p:cNvPr id="4" name="TextBox 3"/>
          <p:cNvSpPr txBox="1"/>
          <p:nvPr/>
        </p:nvSpPr>
        <p:spPr>
          <a:xfrm>
            <a:off x="457200" y="1985058"/>
            <a:ext cx="8041460" cy="707886"/>
          </a:xfrm>
          <a:prstGeom prst="rect">
            <a:avLst/>
          </a:prstGeom>
          <a:noFill/>
        </p:spPr>
        <p:txBody>
          <a:bodyPr wrap="square" rtlCol="0">
            <a:spAutoFit/>
          </a:bodyPr>
          <a:lstStyle/>
          <a:p>
            <a:r>
              <a:rPr lang="en-US" sz="2000" b="1" dirty="0" smtClean="0"/>
              <a:t>Activities</a:t>
            </a:r>
            <a:r>
              <a:rPr lang="en-US" sz="2000" dirty="0" smtClean="0"/>
              <a:t>:  Driving OHVs, hiking, horseback riding, picnicking, fishing, wildlife viewing, rock climbing.</a:t>
            </a:r>
          </a:p>
        </p:txBody>
      </p:sp>
      <p:sp>
        <p:nvSpPr>
          <p:cNvPr id="3" name="TextBox 2"/>
          <p:cNvSpPr txBox="1"/>
          <p:nvPr/>
        </p:nvSpPr>
        <p:spPr>
          <a:xfrm>
            <a:off x="462642" y="4502235"/>
            <a:ext cx="8300357" cy="1631216"/>
          </a:xfrm>
          <a:prstGeom prst="rect">
            <a:avLst/>
          </a:prstGeom>
          <a:noFill/>
        </p:spPr>
        <p:txBody>
          <a:bodyPr wrap="square" rtlCol="0">
            <a:spAutoFit/>
          </a:bodyPr>
          <a:lstStyle/>
          <a:p>
            <a:r>
              <a:rPr lang="en-US" sz="2000" b="1" dirty="0" smtClean="0"/>
              <a:t>Benefits</a:t>
            </a:r>
            <a:r>
              <a:rPr lang="en-US" sz="2000" dirty="0" smtClean="0"/>
              <a:t>:</a:t>
            </a:r>
          </a:p>
          <a:p>
            <a:r>
              <a:rPr lang="en-US" sz="2000" dirty="0" smtClean="0"/>
              <a:t>Restored </a:t>
            </a:r>
            <a:r>
              <a:rPr lang="en-US" sz="2000" dirty="0"/>
              <a:t>mind from </a:t>
            </a:r>
            <a:r>
              <a:rPr lang="en-US" sz="2000" dirty="0" smtClean="0"/>
              <a:t>unwanted stress</a:t>
            </a:r>
            <a:endParaRPr lang="en-US" sz="2000" dirty="0"/>
          </a:p>
          <a:p>
            <a:r>
              <a:rPr lang="en-US" sz="2000" dirty="0" smtClean="0"/>
              <a:t>Improved </a:t>
            </a:r>
            <a:r>
              <a:rPr lang="en-US" sz="2000" dirty="0"/>
              <a:t>outdoor </a:t>
            </a:r>
            <a:r>
              <a:rPr lang="en-US" sz="2000" dirty="0" smtClean="0"/>
              <a:t>recreation skills</a:t>
            </a:r>
            <a:endParaRPr lang="en-US" sz="2000" dirty="0"/>
          </a:p>
          <a:p>
            <a:r>
              <a:rPr lang="en-US" sz="2000" dirty="0" smtClean="0"/>
              <a:t>Improved </a:t>
            </a:r>
            <a:r>
              <a:rPr lang="en-US" sz="2000" dirty="0"/>
              <a:t>physical fitness </a:t>
            </a:r>
            <a:r>
              <a:rPr lang="en-US" sz="2000" dirty="0" smtClean="0"/>
              <a:t>and mental </a:t>
            </a:r>
            <a:r>
              <a:rPr lang="en-US" sz="2000" dirty="0"/>
              <a:t>health</a:t>
            </a:r>
          </a:p>
          <a:p>
            <a:r>
              <a:rPr lang="en-US" sz="2000" dirty="0" smtClean="0"/>
              <a:t>Increased </a:t>
            </a:r>
            <a:r>
              <a:rPr lang="en-US" sz="2000" dirty="0"/>
              <a:t>awareness </a:t>
            </a:r>
            <a:r>
              <a:rPr lang="en-US" sz="2000" dirty="0" smtClean="0"/>
              <a:t>and protection of natural landscapes.</a:t>
            </a:r>
            <a:endParaRPr lang="en-US" sz="2000" dirty="0"/>
          </a:p>
        </p:txBody>
      </p:sp>
      <p:sp>
        <p:nvSpPr>
          <p:cNvPr id="5" name="TextBox 4"/>
          <p:cNvSpPr txBox="1"/>
          <p:nvPr/>
        </p:nvSpPr>
        <p:spPr>
          <a:xfrm>
            <a:off x="446314" y="2867542"/>
            <a:ext cx="8117660" cy="1631216"/>
          </a:xfrm>
          <a:prstGeom prst="rect">
            <a:avLst/>
          </a:prstGeom>
          <a:noFill/>
        </p:spPr>
        <p:txBody>
          <a:bodyPr wrap="square" rtlCol="0">
            <a:spAutoFit/>
          </a:bodyPr>
          <a:lstStyle/>
          <a:p>
            <a:r>
              <a:rPr lang="en-US" sz="2000" b="1" dirty="0" smtClean="0"/>
              <a:t>Experiences</a:t>
            </a:r>
            <a:r>
              <a:rPr lang="en-US" sz="2000" dirty="0" smtClean="0"/>
              <a:t>:</a:t>
            </a:r>
            <a:endParaRPr lang="en-US" sz="2000" dirty="0"/>
          </a:p>
          <a:p>
            <a:r>
              <a:rPr lang="en-US" sz="2000" dirty="0" smtClean="0"/>
              <a:t>Enjoying </a:t>
            </a:r>
            <a:r>
              <a:rPr lang="en-US" sz="2000" dirty="0"/>
              <a:t>an escape </a:t>
            </a:r>
            <a:r>
              <a:rPr lang="en-US" sz="2000" dirty="0" smtClean="0"/>
              <a:t>from crowds </a:t>
            </a:r>
            <a:r>
              <a:rPr lang="en-US" sz="2000" dirty="0"/>
              <a:t>and </a:t>
            </a:r>
            <a:r>
              <a:rPr lang="en-US" sz="2000" dirty="0" smtClean="0"/>
              <a:t>people</a:t>
            </a:r>
            <a:endParaRPr lang="en-US" sz="2000" dirty="0"/>
          </a:p>
          <a:p>
            <a:r>
              <a:rPr lang="en-US" sz="2000" dirty="0" smtClean="0"/>
              <a:t>Learning </a:t>
            </a:r>
            <a:r>
              <a:rPr lang="en-US" sz="2000" dirty="0"/>
              <a:t>outdoor </a:t>
            </a:r>
            <a:r>
              <a:rPr lang="en-US" sz="2000" dirty="0" smtClean="0"/>
              <a:t>skills; Enjoying </a:t>
            </a:r>
            <a:r>
              <a:rPr lang="en-US" sz="2000" dirty="0"/>
              <a:t>getting </a:t>
            </a:r>
            <a:r>
              <a:rPr lang="en-US" sz="2000" dirty="0" smtClean="0"/>
              <a:t>physical exercise</a:t>
            </a:r>
            <a:endParaRPr lang="en-US" sz="2000" dirty="0"/>
          </a:p>
          <a:p>
            <a:r>
              <a:rPr lang="en-US" sz="2000" dirty="0" smtClean="0"/>
              <a:t>Testing </a:t>
            </a:r>
            <a:r>
              <a:rPr lang="en-US" sz="2000" dirty="0"/>
              <a:t>your </a:t>
            </a:r>
            <a:r>
              <a:rPr lang="en-US" sz="2000" dirty="0" smtClean="0"/>
              <a:t>endurance; Sensory </a:t>
            </a:r>
            <a:r>
              <a:rPr lang="en-US" sz="2000" dirty="0"/>
              <a:t>experiences of </a:t>
            </a:r>
            <a:r>
              <a:rPr lang="en-US" sz="2000" dirty="0" smtClean="0"/>
              <a:t>a landscape</a:t>
            </a:r>
            <a:endParaRPr lang="en-US" sz="2000" dirty="0"/>
          </a:p>
          <a:p>
            <a:endParaRPr lang="en-US" sz="2000" dirty="0"/>
          </a:p>
        </p:txBody>
      </p:sp>
    </p:spTree>
    <p:extLst>
      <p:ext uri="{BB962C8B-B14F-4D97-AF65-F5344CB8AC3E}">
        <p14:creationId xmlns:p14="http://schemas.microsoft.com/office/powerpoint/2010/main" val="278139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31</a:t>
            </a:fld>
            <a:endParaRPr lang="en-US" sz="1400" b="1">
              <a:solidFill>
                <a:schemeClr val="dk1"/>
              </a:solidFill>
              <a:latin typeface="Source Sans Pro"/>
              <a:ea typeface="Source Sans Pro"/>
              <a:cs typeface="Source Sans Pro"/>
              <a:sym typeface="Source Sans Pro"/>
            </a:endParaRPr>
          </a:p>
        </p:txBody>
      </p:sp>
      <p:sp>
        <p:nvSpPr>
          <p:cNvPr id="2" name="TextBox 1"/>
          <p:cNvSpPr txBox="1"/>
          <p:nvPr/>
        </p:nvSpPr>
        <p:spPr>
          <a:xfrm>
            <a:off x="381000" y="1022071"/>
            <a:ext cx="8117660" cy="707886"/>
          </a:xfrm>
          <a:prstGeom prst="rect">
            <a:avLst/>
          </a:prstGeom>
          <a:noFill/>
        </p:spPr>
        <p:txBody>
          <a:bodyPr wrap="square" rtlCol="0">
            <a:spAutoFit/>
          </a:bodyPr>
          <a:lstStyle/>
          <a:p>
            <a:r>
              <a:rPr lang="en-US" sz="4000" dirty="0" smtClean="0"/>
              <a:t>What’s the problem?</a:t>
            </a:r>
            <a:endParaRPr lang="en-US" sz="4000" dirty="0"/>
          </a:p>
        </p:txBody>
      </p:sp>
      <p:sp>
        <p:nvSpPr>
          <p:cNvPr id="4" name="TextBox 3"/>
          <p:cNvSpPr txBox="1"/>
          <p:nvPr/>
        </p:nvSpPr>
        <p:spPr>
          <a:xfrm>
            <a:off x="457200" y="1985058"/>
            <a:ext cx="8041460" cy="400110"/>
          </a:xfrm>
          <a:prstGeom prst="rect">
            <a:avLst/>
          </a:prstGeom>
          <a:noFill/>
        </p:spPr>
        <p:txBody>
          <a:bodyPr wrap="square" rtlCol="0">
            <a:spAutoFit/>
          </a:bodyPr>
          <a:lstStyle/>
          <a:p>
            <a:r>
              <a:rPr lang="en-US" sz="2000" b="1" dirty="0" smtClean="0"/>
              <a:t>Activities</a:t>
            </a:r>
            <a:r>
              <a:rPr lang="en-US" sz="2000" dirty="0" smtClean="0"/>
              <a:t>:  Trail-based non-motorized recreation activities</a:t>
            </a:r>
          </a:p>
        </p:txBody>
      </p:sp>
      <p:sp>
        <p:nvSpPr>
          <p:cNvPr id="3" name="TextBox 2"/>
          <p:cNvSpPr txBox="1"/>
          <p:nvPr/>
        </p:nvSpPr>
        <p:spPr>
          <a:xfrm>
            <a:off x="462642" y="4502235"/>
            <a:ext cx="8300357" cy="1631216"/>
          </a:xfrm>
          <a:prstGeom prst="rect">
            <a:avLst/>
          </a:prstGeom>
          <a:noFill/>
        </p:spPr>
        <p:txBody>
          <a:bodyPr wrap="square" rtlCol="0">
            <a:spAutoFit/>
          </a:bodyPr>
          <a:lstStyle/>
          <a:p>
            <a:r>
              <a:rPr lang="en-US" sz="2000" b="1" dirty="0" smtClean="0"/>
              <a:t>Benefits</a:t>
            </a:r>
            <a:r>
              <a:rPr lang="en-US" sz="2000" dirty="0" smtClean="0"/>
              <a:t>:</a:t>
            </a:r>
          </a:p>
          <a:p>
            <a:r>
              <a:rPr lang="en-US" sz="2000" dirty="0" smtClean="0"/>
              <a:t>Restored </a:t>
            </a:r>
            <a:r>
              <a:rPr lang="en-US" sz="2000" dirty="0"/>
              <a:t>mind from </a:t>
            </a:r>
            <a:r>
              <a:rPr lang="en-US" sz="2000" dirty="0" smtClean="0"/>
              <a:t>unwanted stress</a:t>
            </a:r>
            <a:endParaRPr lang="en-US" sz="2000" dirty="0"/>
          </a:p>
          <a:p>
            <a:r>
              <a:rPr lang="en-US" sz="2000" dirty="0" smtClean="0"/>
              <a:t>Improved </a:t>
            </a:r>
            <a:r>
              <a:rPr lang="en-US" sz="2000" dirty="0"/>
              <a:t>outdoor </a:t>
            </a:r>
            <a:r>
              <a:rPr lang="en-US" sz="2000" dirty="0" smtClean="0"/>
              <a:t>recreation skills</a:t>
            </a:r>
            <a:endParaRPr lang="en-US" sz="2000" dirty="0"/>
          </a:p>
          <a:p>
            <a:r>
              <a:rPr lang="en-US" sz="2000" dirty="0" smtClean="0"/>
              <a:t>Improved </a:t>
            </a:r>
            <a:r>
              <a:rPr lang="en-US" sz="2000" dirty="0"/>
              <a:t>physical fitness </a:t>
            </a:r>
            <a:r>
              <a:rPr lang="en-US" sz="2000" dirty="0" smtClean="0"/>
              <a:t>and mental </a:t>
            </a:r>
            <a:r>
              <a:rPr lang="en-US" sz="2000" dirty="0"/>
              <a:t>health</a:t>
            </a:r>
          </a:p>
          <a:p>
            <a:r>
              <a:rPr lang="en-US" sz="2000" dirty="0" smtClean="0"/>
              <a:t>Increased </a:t>
            </a:r>
            <a:r>
              <a:rPr lang="en-US" sz="2000" dirty="0"/>
              <a:t>awareness </a:t>
            </a:r>
            <a:r>
              <a:rPr lang="en-US" sz="2000" dirty="0" smtClean="0"/>
              <a:t>and protection of natural landscapes.</a:t>
            </a:r>
            <a:endParaRPr lang="en-US" sz="2000" dirty="0"/>
          </a:p>
        </p:txBody>
      </p:sp>
      <p:sp>
        <p:nvSpPr>
          <p:cNvPr id="5" name="TextBox 4"/>
          <p:cNvSpPr txBox="1"/>
          <p:nvPr/>
        </p:nvSpPr>
        <p:spPr>
          <a:xfrm>
            <a:off x="457200" y="2695151"/>
            <a:ext cx="8117660" cy="1631216"/>
          </a:xfrm>
          <a:prstGeom prst="rect">
            <a:avLst/>
          </a:prstGeom>
          <a:noFill/>
        </p:spPr>
        <p:txBody>
          <a:bodyPr wrap="square" rtlCol="0">
            <a:spAutoFit/>
          </a:bodyPr>
          <a:lstStyle/>
          <a:p>
            <a:r>
              <a:rPr lang="en-US" sz="2000" b="1" dirty="0" smtClean="0"/>
              <a:t>Experiences</a:t>
            </a:r>
            <a:r>
              <a:rPr lang="en-US" sz="2000" dirty="0" smtClean="0"/>
              <a:t>:</a:t>
            </a:r>
            <a:endParaRPr lang="en-US" sz="2000" dirty="0"/>
          </a:p>
          <a:p>
            <a:r>
              <a:rPr lang="en-US" sz="2000" dirty="0" smtClean="0"/>
              <a:t>Enjoying </a:t>
            </a:r>
            <a:r>
              <a:rPr lang="en-US" sz="2000" dirty="0"/>
              <a:t>an escape </a:t>
            </a:r>
            <a:r>
              <a:rPr lang="en-US" sz="2000" dirty="0" smtClean="0"/>
              <a:t>from crowds </a:t>
            </a:r>
            <a:r>
              <a:rPr lang="en-US" sz="2000" dirty="0"/>
              <a:t>and </a:t>
            </a:r>
            <a:r>
              <a:rPr lang="en-US" sz="2000" dirty="0" smtClean="0"/>
              <a:t>people</a:t>
            </a:r>
            <a:endParaRPr lang="en-US" sz="2000" dirty="0"/>
          </a:p>
          <a:p>
            <a:r>
              <a:rPr lang="en-US" sz="2000" dirty="0" smtClean="0"/>
              <a:t>Learning </a:t>
            </a:r>
            <a:r>
              <a:rPr lang="en-US" sz="2000" dirty="0"/>
              <a:t>outdoor </a:t>
            </a:r>
            <a:r>
              <a:rPr lang="en-US" sz="2000" dirty="0" smtClean="0"/>
              <a:t>skills; Enjoying </a:t>
            </a:r>
            <a:r>
              <a:rPr lang="en-US" sz="2000" dirty="0"/>
              <a:t>getting </a:t>
            </a:r>
            <a:r>
              <a:rPr lang="en-US" sz="2000" dirty="0" smtClean="0"/>
              <a:t>physical exercise</a:t>
            </a:r>
            <a:endParaRPr lang="en-US" sz="2000" dirty="0"/>
          </a:p>
          <a:p>
            <a:r>
              <a:rPr lang="en-US" sz="2000" dirty="0" smtClean="0"/>
              <a:t>Testing </a:t>
            </a:r>
            <a:r>
              <a:rPr lang="en-US" sz="2000" dirty="0"/>
              <a:t>your </a:t>
            </a:r>
            <a:r>
              <a:rPr lang="en-US" sz="2000" dirty="0" smtClean="0"/>
              <a:t>endurance; Sensory </a:t>
            </a:r>
            <a:r>
              <a:rPr lang="en-US" sz="2000" dirty="0"/>
              <a:t>experiences of </a:t>
            </a:r>
            <a:r>
              <a:rPr lang="en-US" sz="2000" dirty="0" smtClean="0"/>
              <a:t>a landscape</a:t>
            </a:r>
            <a:endParaRPr lang="en-US" sz="2000" dirty="0"/>
          </a:p>
          <a:p>
            <a:endParaRPr lang="en-US" sz="2000" dirty="0"/>
          </a:p>
        </p:txBody>
      </p:sp>
    </p:spTree>
    <p:extLst>
      <p:ext uri="{BB962C8B-B14F-4D97-AF65-F5344CB8AC3E}">
        <p14:creationId xmlns:p14="http://schemas.microsoft.com/office/powerpoint/2010/main" val="1586027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32</a:t>
            </a:fld>
            <a:endParaRPr lang="en-US" sz="1400" b="1">
              <a:solidFill>
                <a:schemeClr val="dk1"/>
              </a:solidFill>
              <a:latin typeface="Source Sans Pro"/>
              <a:ea typeface="Source Sans Pro"/>
              <a:cs typeface="Source Sans Pro"/>
              <a:sym typeface="Source Sans Pro"/>
            </a:endParaRPr>
          </a:p>
        </p:txBody>
      </p:sp>
      <p:sp>
        <p:nvSpPr>
          <p:cNvPr id="2" name="TextBox 1"/>
          <p:cNvSpPr txBox="1"/>
          <p:nvPr/>
        </p:nvSpPr>
        <p:spPr>
          <a:xfrm>
            <a:off x="381000" y="1022071"/>
            <a:ext cx="8117660" cy="707886"/>
          </a:xfrm>
          <a:prstGeom prst="rect">
            <a:avLst/>
          </a:prstGeom>
          <a:noFill/>
        </p:spPr>
        <p:txBody>
          <a:bodyPr wrap="square" rtlCol="0">
            <a:spAutoFit/>
          </a:bodyPr>
          <a:lstStyle/>
          <a:p>
            <a:r>
              <a:rPr lang="en-US" sz="4000" dirty="0" smtClean="0"/>
              <a:t>What’s the problem?</a:t>
            </a:r>
            <a:endParaRPr lang="en-US" sz="4000" dirty="0"/>
          </a:p>
        </p:txBody>
      </p:sp>
      <p:sp>
        <p:nvSpPr>
          <p:cNvPr id="4" name="TextBox 3"/>
          <p:cNvSpPr txBox="1"/>
          <p:nvPr/>
        </p:nvSpPr>
        <p:spPr>
          <a:xfrm>
            <a:off x="457200" y="1785004"/>
            <a:ext cx="7965260" cy="4524315"/>
          </a:xfrm>
          <a:prstGeom prst="rect">
            <a:avLst/>
          </a:prstGeom>
          <a:noFill/>
        </p:spPr>
        <p:txBody>
          <a:bodyPr wrap="square" rtlCol="0">
            <a:spAutoFit/>
          </a:bodyPr>
          <a:lstStyle/>
          <a:p>
            <a:r>
              <a:rPr lang="en-US" sz="3200" dirty="0"/>
              <a:t>Issue SRPs as </a:t>
            </a:r>
            <a:r>
              <a:rPr lang="en-US" sz="3200" dirty="0" smtClean="0"/>
              <a:t>a discretionary </a:t>
            </a:r>
            <a:r>
              <a:rPr lang="en-US" sz="3200" dirty="0"/>
              <a:t>action </a:t>
            </a:r>
            <a:r>
              <a:rPr lang="en-US" sz="3200" dirty="0" smtClean="0"/>
              <a:t>as a means </a:t>
            </a:r>
            <a:r>
              <a:rPr lang="en-US" sz="3200" dirty="0"/>
              <a:t>to: help </a:t>
            </a:r>
            <a:r>
              <a:rPr lang="en-US" sz="3200" dirty="0" smtClean="0"/>
              <a:t>meet management </a:t>
            </a:r>
            <a:r>
              <a:rPr lang="en-US" sz="3200" dirty="0"/>
              <a:t>objectives</a:t>
            </a:r>
            <a:r>
              <a:rPr lang="en-US" sz="3200" dirty="0" smtClean="0"/>
              <a:t>, provide  opportunities for economic </a:t>
            </a:r>
            <a:r>
              <a:rPr lang="en-US" sz="3200" dirty="0"/>
              <a:t>activity, </a:t>
            </a:r>
            <a:r>
              <a:rPr lang="en-US" sz="3200" dirty="0" smtClean="0"/>
              <a:t>facilitate recreational </a:t>
            </a:r>
            <a:r>
              <a:rPr lang="en-US" sz="3200" dirty="0"/>
              <a:t>use of the </a:t>
            </a:r>
            <a:r>
              <a:rPr lang="en-US" sz="3200" dirty="0" smtClean="0"/>
              <a:t>public lands</a:t>
            </a:r>
            <a:r>
              <a:rPr lang="en-US" sz="3200" dirty="0"/>
              <a:t>, direct visitor use</a:t>
            </a:r>
            <a:r>
              <a:rPr lang="en-US" sz="3200" dirty="0" smtClean="0"/>
              <a:t>, </a:t>
            </a:r>
            <a:endParaRPr lang="en-US" sz="3200" dirty="0"/>
          </a:p>
          <a:p>
            <a:r>
              <a:rPr lang="en-US" sz="3200" dirty="0"/>
              <a:t>protect recreational </a:t>
            </a:r>
            <a:r>
              <a:rPr lang="en-US" sz="3200" dirty="0" smtClean="0"/>
              <a:t>and natural </a:t>
            </a:r>
            <a:r>
              <a:rPr lang="en-US" sz="3200" dirty="0"/>
              <a:t>resources, </a:t>
            </a:r>
            <a:r>
              <a:rPr lang="en-US" sz="3200" dirty="0" smtClean="0"/>
              <a:t>and provide </a:t>
            </a:r>
            <a:r>
              <a:rPr lang="en-US" sz="3200" dirty="0"/>
              <a:t>for the health </a:t>
            </a:r>
            <a:r>
              <a:rPr lang="en-US" sz="3200" dirty="0" smtClean="0"/>
              <a:t>and safety </a:t>
            </a:r>
            <a:r>
              <a:rPr lang="en-US" sz="3200" dirty="0"/>
              <a:t>of visitors. </a:t>
            </a:r>
            <a:r>
              <a:rPr lang="en-US" sz="3200" dirty="0" smtClean="0"/>
              <a:t>Priority would </a:t>
            </a:r>
            <a:r>
              <a:rPr lang="en-US" sz="3200" dirty="0"/>
              <a:t>be given </a:t>
            </a:r>
            <a:r>
              <a:rPr lang="en-US" sz="3200" dirty="0" smtClean="0"/>
              <a:t>to community oriented activities</a:t>
            </a:r>
            <a:r>
              <a:rPr lang="en-US" dirty="0"/>
              <a:t>.</a:t>
            </a:r>
            <a:endParaRPr lang="en-US" dirty="0"/>
          </a:p>
        </p:txBody>
      </p:sp>
    </p:spTree>
    <p:extLst>
      <p:ext uri="{BB962C8B-B14F-4D97-AF65-F5344CB8AC3E}">
        <p14:creationId xmlns:p14="http://schemas.microsoft.com/office/powerpoint/2010/main" val="120456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33</a:t>
            </a:fld>
            <a:endParaRPr lang="en-US" sz="1400" b="1">
              <a:solidFill>
                <a:schemeClr val="dk1"/>
              </a:solidFill>
              <a:latin typeface="Source Sans Pro"/>
              <a:ea typeface="Source Sans Pro"/>
              <a:cs typeface="Source Sans Pro"/>
              <a:sym typeface="Source Sans Pro"/>
            </a:endParaRPr>
          </a:p>
        </p:txBody>
      </p:sp>
      <p:sp>
        <p:nvSpPr>
          <p:cNvPr id="2" name="TextBox 1"/>
          <p:cNvSpPr txBox="1"/>
          <p:nvPr/>
        </p:nvSpPr>
        <p:spPr>
          <a:xfrm>
            <a:off x="381000" y="1022071"/>
            <a:ext cx="8117660" cy="707886"/>
          </a:xfrm>
          <a:prstGeom prst="rect">
            <a:avLst/>
          </a:prstGeom>
          <a:noFill/>
        </p:spPr>
        <p:txBody>
          <a:bodyPr wrap="square" rtlCol="0">
            <a:spAutoFit/>
          </a:bodyPr>
          <a:lstStyle/>
          <a:p>
            <a:r>
              <a:rPr lang="en-US" sz="4000" dirty="0" smtClean="0"/>
              <a:t>What’s the problem?</a:t>
            </a:r>
            <a:endParaRPr lang="en-US" sz="4000" dirty="0"/>
          </a:p>
        </p:txBody>
      </p:sp>
      <p:sp>
        <p:nvSpPr>
          <p:cNvPr id="4" name="TextBox 3"/>
          <p:cNvSpPr txBox="1"/>
          <p:nvPr/>
        </p:nvSpPr>
        <p:spPr>
          <a:xfrm>
            <a:off x="533400" y="2362089"/>
            <a:ext cx="7965260" cy="2062103"/>
          </a:xfrm>
          <a:prstGeom prst="rect">
            <a:avLst/>
          </a:prstGeom>
          <a:noFill/>
        </p:spPr>
        <p:txBody>
          <a:bodyPr wrap="square" rtlCol="0">
            <a:spAutoFit/>
          </a:bodyPr>
          <a:lstStyle/>
          <a:p>
            <a:r>
              <a:rPr lang="en-US" sz="3200" dirty="0"/>
              <a:t>Work to provide access </a:t>
            </a:r>
            <a:r>
              <a:rPr lang="en-US" sz="3200" dirty="0" smtClean="0"/>
              <a:t>to public </a:t>
            </a:r>
            <a:r>
              <a:rPr lang="en-US" sz="3200" dirty="0"/>
              <a:t>land for hunting</a:t>
            </a:r>
            <a:r>
              <a:rPr lang="en-US" sz="3200" dirty="0" smtClean="0"/>
              <a:t>, fishing</a:t>
            </a:r>
            <a:r>
              <a:rPr lang="en-US" sz="3200" dirty="0"/>
              <a:t>, and other </a:t>
            </a:r>
            <a:r>
              <a:rPr lang="en-US" sz="3200" dirty="0" smtClean="0"/>
              <a:t>dispersed recreation </a:t>
            </a:r>
            <a:r>
              <a:rPr lang="en-US" sz="3200" dirty="0"/>
              <a:t>activities </a:t>
            </a:r>
            <a:r>
              <a:rPr lang="en-US" sz="3200" dirty="0" smtClean="0"/>
              <a:t>in balance </a:t>
            </a:r>
            <a:r>
              <a:rPr lang="en-US" sz="3200" dirty="0"/>
              <a:t>with other </a:t>
            </a:r>
            <a:r>
              <a:rPr lang="en-US" sz="3200" dirty="0" smtClean="0"/>
              <a:t>resource considerations</a:t>
            </a:r>
            <a:r>
              <a:rPr lang="en-US" sz="3200" dirty="0"/>
              <a:t>.</a:t>
            </a:r>
            <a:endParaRPr lang="en-US" sz="3200" dirty="0"/>
          </a:p>
        </p:txBody>
      </p:sp>
    </p:spTree>
    <p:extLst>
      <p:ext uri="{BB962C8B-B14F-4D97-AF65-F5344CB8AC3E}">
        <p14:creationId xmlns:p14="http://schemas.microsoft.com/office/powerpoint/2010/main" val="2216229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36510" y="-35859"/>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34</a:t>
            </a:fld>
            <a:endParaRPr lang="en-US" sz="1400" b="1">
              <a:solidFill>
                <a:schemeClr val="dk1"/>
              </a:solidFill>
              <a:latin typeface="Source Sans Pro"/>
              <a:ea typeface="Source Sans Pro"/>
              <a:cs typeface="Source Sans Pro"/>
              <a:sym typeface="Source Sans Pro"/>
            </a:endParaRPr>
          </a:p>
        </p:txBody>
      </p:sp>
      <p:sp>
        <p:nvSpPr>
          <p:cNvPr id="2" name="TextBox 1"/>
          <p:cNvSpPr txBox="1"/>
          <p:nvPr/>
        </p:nvSpPr>
        <p:spPr>
          <a:xfrm>
            <a:off x="381000" y="1022071"/>
            <a:ext cx="8117660" cy="707886"/>
          </a:xfrm>
          <a:prstGeom prst="rect">
            <a:avLst/>
          </a:prstGeom>
          <a:noFill/>
        </p:spPr>
        <p:txBody>
          <a:bodyPr wrap="square" rtlCol="0">
            <a:spAutoFit/>
          </a:bodyPr>
          <a:lstStyle/>
          <a:p>
            <a:r>
              <a:rPr lang="en-US" sz="4000" dirty="0" smtClean="0"/>
              <a:t>What’s the problem?</a:t>
            </a:r>
            <a:endParaRPr lang="en-US" sz="4000" dirty="0"/>
          </a:p>
        </p:txBody>
      </p:sp>
      <p:sp>
        <p:nvSpPr>
          <p:cNvPr id="4" name="TextBox 3"/>
          <p:cNvSpPr txBox="1"/>
          <p:nvPr/>
        </p:nvSpPr>
        <p:spPr>
          <a:xfrm>
            <a:off x="381000" y="2303211"/>
            <a:ext cx="7965260" cy="3539430"/>
          </a:xfrm>
          <a:prstGeom prst="rect">
            <a:avLst/>
          </a:prstGeom>
          <a:noFill/>
        </p:spPr>
        <p:txBody>
          <a:bodyPr wrap="square" rtlCol="0">
            <a:spAutoFit/>
          </a:bodyPr>
          <a:lstStyle/>
          <a:p>
            <a:r>
              <a:rPr lang="en-US" sz="3200" dirty="0" smtClean="0"/>
              <a:t>Within the Red River SRMA:</a:t>
            </a:r>
          </a:p>
          <a:p>
            <a:endParaRPr lang="en-US" sz="3200" dirty="0"/>
          </a:p>
          <a:p>
            <a:r>
              <a:rPr lang="en-US" sz="3200" dirty="0" smtClean="0"/>
              <a:t>Prohibit recreational target shooting on 5,000 acres.</a:t>
            </a:r>
          </a:p>
          <a:p>
            <a:endParaRPr lang="en-US" sz="3200" dirty="0" smtClean="0"/>
          </a:p>
          <a:p>
            <a:r>
              <a:rPr lang="en-US" sz="3200" dirty="0" smtClean="0"/>
              <a:t>Allow recreational target shooting on 10,000 acres.</a:t>
            </a:r>
          </a:p>
        </p:txBody>
      </p:sp>
    </p:spTree>
    <p:extLst>
      <p:ext uri="{BB962C8B-B14F-4D97-AF65-F5344CB8AC3E}">
        <p14:creationId xmlns:p14="http://schemas.microsoft.com/office/powerpoint/2010/main" val="57087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0" y="7923"/>
            <a:ext cx="9144000" cy="6858000"/>
          </a:xfrm>
          <a:prstGeom prst="rect">
            <a:avLst/>
          </a:prstGeom>
          <a:noFill/>
          <a:ln>
            <a:noFill/>
          </a:ln>
        </p:spPr>
      </p:pic>
      <p:sp>
        <p:nvSpPr>
          <p:cNvPr id="105" name="Shape 105"/>
          <p:cNvSpPr txBox="1"/>
          <p:nvPr/>
        </p:nvSpPr>
        <p:spPr>
          <a:xfrm>
            <a:off x="149925" y="960516"/>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35</a:t>
            </a:fld>
            <a:endParaRPr lang="en-US" sz="1400" b="1">
              <a:solidFill>
                <a:schemeClr val="dk1"/>
              </a:solidFill>
              <a:latin typeface="Source Sans Pro"/>
              <a:ea typeface="Source Sans Pro"/>
              <a:cs typeface="Source Sans Pro"/>
              <a:sym typeface="Source Sans Pro"/>
            </a:endParaRPr>
          </a:p>
        </p:txBody>
      </p:sp>
      <p:sp>
        <p:nvSpPr>
          <p:cNvPr id="2" name="TextBox 1"/>
          <p:cNvSpPr txBox="1"/>
          <p:nvPr/>
        </p:nvSpPr>
        <p:spPr>
          <a:xfrm>
            <a:off x="304800" y="1143000"/>
            <a:ext cx="8534400" cy="4708981"/>
          </a:xfrm>
          <a:prstGeom prst="rect">
            <a:avLst/>
          </a:prstGeom>
          <a:noFill/>
        </p:spPr>
        <p:txBody>
          <a:bodyPr wrap="square" rtlCol="0">
            <a:spAutoFit/>
          </a:bodyPr>
          <a:lstStyle/>
          <a:p>
            <a:r>
              <a:rPr lang="en-US" sz="2000" b="1" dirty="0" smtClean="0"/>
              <a:t>Common LUP Issues:</a:t>
            </a:r>
          </a:p>
          <a:p>
            <a:endParaRPr lang="en-US" sz="2000" dirty="0"/>
          </a:p>
          <a:p>
            <a:r>
              <a:rPr lang="en-US" sz="2000" dirty="0" smtClean="0"/>
              <a:t>Implementation Decisions</a:t>
            </a:r>
          </a:p>
          <a:p>
            <a:endParaRPr lang="en-US" sz="2000" dirty="0" smtClean="0"/>
          </a:p>
          <a:p>
            <a:r>
              <a:rPr lang="en-US" sz="2000" dirty="0"/>
              <a:t>Recreation </a:t>
            </a:r>
            <a:r>
              <a:rPr lang="en-US" sz="2000" dirty="0" smtClean="0"/>
              <a:t>Goals and Objectives </a:t>
            </a:r>
            <a:r>
              <a:rPr lang="en-US" sz="2000" dirty="0"/>
              <a:t>– not enough, or too many.</a:t>
            </a:r>
          </a:p>
          <a:p>
            <a:endParaRPr lang="en-US" sz="2000" dirty="0" smtClean="0"/>
          </a:p>
          <a:p>
            <a:r>
              <a:rPr lang="en-US" sz="2000" dirty="0"/>
              <a:t>SRMA and ERMA </a:t>
            </a:r>
            <a:r>
              <a:rPr lang="en-US" sz="2000" dirty="0" smtClean="0"/>
              <a:t>objectives,</a:t>
            </a:r>
            <a:endParaRPr lang="en-US" sz="2000" dirty="0"/>
          </a:p>
          <a:p>
            <a:r>
              <a:rPr lang="en-US" sz="2000" dirty="0" smtClean="0"/>
              <a:t> </a:t>
            </a:r>
            <a:endParaRPr lang="en-US" sz="2000" dirty="0" smtClean="0"/>
          </a:p>
          <a:p>
            <a:r>
              <a:rPr lang="en-US" sz="2000" dirty="0" smtClean="0"/>
              <a:t>Statements of </a:t>
            </a:r>
            <a:r>
              <a:rPr lang="en-US" sz="2000" dirty="0" smtClean="0"/>
              <a:t>policy or BMPs </a:t>
            </a:r>
            <a:r>
              <a:rPr lang="en-US" sz="2000" dirty="0" smtClean="0"/>
              <a:t>/ </a:t>
            </a:r>
            <a:r>
              <a:rPr lang="en-US" sz="2000" dirty="0" smtClean="0"/>
              <a:t>non-decisions.</a:t>
            </a:r>
            <a:endParaRPr lang="en-US" sz="2000" dirty="0" smtClean="0"/>
          </a:p>
          <a:p>
            <a:endParaRPr lang="en-US" sz="2000" dirty="0"/>
          </a:p>
          <a:p>
            <a:r>
              <a:rPr lang="en-US" sz="2000" dirty="0" smtClean="0"/>
              <a:t>Formatting by SRMA instead of by LUP decision</a:t>
            </a:r>
            <a:r>
              <a:rPr lang="en-US" sz="2000" dirty="0" smtClean="0"/>
              <a:t>.</a:t>
            </a:r>
          </a:p>
          <a:p>
            <a:endParaRPr lang="en-US" sz="2000" dirty="0"/>
          </a:p>
          <a:p>
            <a:r>
              <a:rPr lang="en-US" sz="2000" dirty="0" smtClean="0"/>
              <a:t>Restrictions </a:t>
            </a:r>
            <a:r>
              <a:rPr lang="en-US" sz="2000" dirty="0" smtClean="0"/>
              <a:t>on shooting sports (acres, location, analysis, Roundtable</a:t>
            </a:r>
            <a:r>
              <a:rPr lang="en-US" sz="2000" dirty="0" smtClean="0"/>
              <a:t>)</a:t>
            </a:r>
          </a:p>
          <a:p>
            <a:endParaRPr lang="en-US" sz="2000" dirty="0" smtClean="0"/>
          </a:p>
          <a:p>
            <a:endParaRPr lang="en-US" sz="2000" dirty="0"/>
          </a:p>
        </p:txBody>
      </p:sp>
    </p:spTree>
    <p:extLst>
      <p:ext uri="{BB962C8B-B14F-4D97-AF65-F5344CB8AC3E}">
        <p14:creationId xmlns:p14="http://schemas.microsoft.com/office/powerpoint/2010/main" val="165754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 name="TextBox 1"/>
          <p:cNvSpPr txBox="1"/>
          <p:nvPr/>
        </p:nvSpPr>
        <p:spPr>
          <a:xfrm>
            <a:off x="838200" y="1524000"/>
            <a:ext cx="6934200" cy="707886"/>
          </a:xfrm>
          <a:prstGeom prst="rect">
            <a:avLst/>
          </a:prstGeom>
          <a:noFill/>
        </p:spPr>
        <p:txBody>
          <a:bodyPr wrap="square" rtlCol="0">
            <a:spAutoFit/>
          </a:bodyPr>
          <a:lstStyle/>
          <a:p>
            <a:r>
              <a:rPr lang="en-US" sz="4000" dirty="0" smtClean="0">
                <a:solidFill>
                  <a:schemeClr val="bg1"/>
                </a:solidFill>
              </a:rPr>
              <a:t>Why is Planning Important?</a:t>
            </a:r>
          </a:p>
        </p:txBody>
      </p:sp>
      <p:sp>
        <p:nvSpPr>
          <p:cNvPr id="3" name="TextBox 2"/>
          <p:cNvSpPr txBox="1"/>
          <p:nvPr/>
        </p:nvSpPr>
        <p:spPr>
          <a:xfrm>
            <a:off x="838200" y="2590800"/>
            <a:ext cx="6477000" cy="4031873"/>
          </a:xfrm>
          <a:prstGeom prst="rect">
            <a:avLst/>
          </a:prstGeom>
          <a:noFill/>
        </p:spPr>
        <p:txBody>
          <a:bodyPr wrap="square" rtlCol="0">
            <a:spAutoFit/>
          </a:bodyPr>
          <a:lstStyle/>
          <a:p>
            <a:r>
              <a:rPr lang="en-US" sz="3200" dirty="0" err="1" smtClean="0">
                <a:solidFill>
                  <a:schemeClr val="bg1"/>
                </a:solidFill>
              </a:rPr>
              <a:t>eBikes</a:t>
            </a:r>
            <a:r>
              <a:rPr lang="en-US" sz="3200" dirty="0" smtClean="0">
                <a:solidFill>
                  <a:schemeClr val="bg1"/>
                </a:solidFill>
              </a:rPr>
              <a:t>?</a:t>
            </a:r>
          </a:p>
          <a:p>
            <a:endParaRPr lang="en-US" sz="3200" dirty="0">
              <a:solidFill>
                <a:schemeClr val="bg1"/>
              </a:solidFill>
            </a:endParaRPr>
          </a:p>
          <a:p>
            <a:r>
              <a:rPr lang="en-US" sz="3200" dirty="0" smtClean="0">
                <a:solidFill>
                  <a:schemeClr val="bg1"/>
                </a:solidFill>
              </a:rPr>
              <a:t>Rec.gov reservations?</a:t>
            </a:r>
          </a:p>
          <a:p>
            <a:endParaRPr lang="en-US" sz="3200" dirty="0">
              <a:solidFill>
                <a:schemeClr val="bg1"/>
              </a:solidFill>
            </a:endParaRPr>
          </a:p>
          <a:p>
            <a:r>
              <a:rPr lang="en-US" sz="3200" dirty="0" smtClean="0">
                <a:solidFill>
                  <a:schemeClr val="bg1"/>
                </a:solidFill>
              </a:rPr>
              <a:t>Airbnb SRPs?</a:t>
            </a:r>
          </a:p>
          <a:p>
            <a:endParaRPr lang="en-US" sz="3200" dirty="0">
              <a:solidFill>
                <a:schemeClr val="bg1"/>
              </a:solidFill>
            </a:endParaRPr>
          </a:p>
          <a:p>
            <a:r>
              <a:rPr lang="en-US" sz="3200" dirty="0" smtClean="0">
                <a:solidFill>
                  <a:schemeClr val="bg1"/>
                </a:solidFill>
              </a:rPr>
              <a:t>Fees?</a:t>
            </a:r>
          </a:p>
          <a:p>
            <a:endParaRPr lang="en-US" sz="3200" dirty="0">
              <a:solidFill>
                <a:schemeClr val="bg1"/>
              </a:solidFill>
            </a:endParaRPr>
          </a:p>
        </p:txBody>
      </p:sp>
      <p:sp>
        <p:nvSpPr>
          <p:cNvPr id="4" name="Rectangle 3"/>
          <p:cNvSpPr/>
          <p:nvPr/>
        </p:nvSpPr>
        <p:spPr>
          <a:xfrm rot="20723119">
            <a:off x="1577820" y="2464621"/>
            <a:ext cx="6007385" cy="1569660"/>
          </a:xfrm>
          <a:prstGeom prst="rect">
            <a:avLst/>
          </a:prstGeom>
          <a:solidFill>
            <a:schemeClr val="tx1"/>
          </a:solidFill>
        </p:spPr>
        <p:txBody>
          <a:bodyPr wrap="square" lIns="91440" tIns="45720" rIns="91440" bIns="45720">
            <a:spAutoFit/>
          </a:bodyPr>
          <a:lstStyle/>
          <a:p>
            <a:pPr algn="ctr"/>
            <a:r>
              <a:rPr lang="en-US" sz="9600" b="1" dirty="0" smtClean="0">
                <a:ln w="22225">
                  <a:solidFill>
                    <a:srgbClr val="FFFF00"/>
                  </a:solidFill>
                  <a:prstDash val="solid"/>
                </a:ln>
                <a:solidFill>
                  <a:srgbClr val="FFFF00"/>
                </a:solidFill>
              </a:rPr>
              <a:t>WHY???</a:t>
            </a:r>
            <a:endParaRPr lang="en-US" sz="9600" b="1" dirty="0">
              <a:ln w="22225">
                <a:solidFill>
                  <a:srgbClr val="FFFF00"/>
                </a:solidFill>
                <a:prstDash val="solid"/>
              </a:ln>
              <a:solidFill>
                <a:srgbClr val="FFFF00"/>
              </a:solidFill>
            </a:endParaRPr>
          </a:p>
        </p:txBody>
      </p:sp>
    </p:spTree>
    <p:extLst>
      <p:ext uri="{BB962C8B-B14F-4D97-AF65-F5344CB8AC3E}">
        <p14:creationId xmlns:p14="http://schemas.microsoft.com/office/powerpoint/2010/main" val="2568239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a:stretch/>
        </p:blipFill>
        <p:spPr>
          <a:xfrm>
            <a:off x="-72008" y="-20211"/>
            <a:ext cx="9144000" cy="6858000"/>
          </a:xfrm>
          <a:prstGeom prst="rect">
            <a:avLst/>
          </a:prstGeom>
          <a:noFill/>
          <a:ln>
            <a:noFill/>
          </a:ln>
        </p:spPr>
      </p:pic>
      <p:sp>
        <p:nvSpPr>
          <p:cNvPr id="199" name="Shape 199"/>
          <p:cNvSpPr txBox="1"/>
          <p:nvPr/>
        </p:nvSpPr>
        <p:spPr>
          <a:xfrm>
            <a:off x="59056" y="914400"/>
            <a:ext cx="8460675" cy="5943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dirty="0" smtClean="0">
                <a:solidFill>
                  <a:schemeClr val="dk1"/>
                </a:solidFill>
                <a:latin typeface="Source Sans Pro"/>
                <a:ea typeface="Source Sans Pro"/>
                <a:cs typeface="Source Sans Pro"/>
                <a:sym typeface="Source Sans Pro"/>
              </a:rPr>
              <a:t>What can you do?</a:t>
            </a:r>
          </a:p>
          <a:p>
            <a:pPr marL="0" marR="0" lvl="0" indent="0" algn="l" rtl="0">
              <a:spcBef>
                <a:spcPts val="0"/>
              </a:spcBef>
              <a:buSzPct val="25000"/>
              <a:buNone/>
            </a:pPr>
            <a:endParaRPr lang="en-US" sz="3200" dirty="0" smtClean="0">
              <a:solidFill>
                <a:schemeClr val="dk1"/>
              </a:solidFill>
              <a:latin typeface="Source Sans Pro"/>
              <a:ea typeface="Source Sans Pro"/>
              <a:cs typeface="Source Sans Pro"/>
              <a:sym typeface="Source Sans Pro"/>
            </a:endParaRPr>
          </a:p>
          <a:p>
            <a:pPr marL="914400" marR="0" lvl="0" indent="-914400" algn="l" rtl="0">
              <a:spcBef>
                <a:spcPts val="0"/>
              </a:spcBef>
              <a:buSzPct val="25000"/>
              <a:buFont typeface="Wingdings" panose="05000000000000000000" pitchFamily="2" charset="2"/>
              <a:buChar char="§"/>
            </a:pPr>
            <a:r>
              <a:rPr lang="en-US" sz="3200" dirty="0" smtClean="0">
                <a:solidFill>
                  <a:schemeClr val="dk1"/>
                </a:solidFill>
                <a:latin typeface="Source Sans Pro"/>
                <a:ea typeface="Source Sans Pro"/>
                <a:cs typeface="Source Sans Pro"/>
                <a:sym typeface="Source Sans Pro"/>
              </a:rPr>
              <a:t>Take the Planning for R&amp;VS Course</a:t>
            </a:r>
          </a:p>
          <a:p>
            <a:pPr marL="914400" marR="0" lvl="0" indent="-914400" algn="l" rtl="0">
              <a:spcBef>
                <a:spcPts val="0"/>
              </a:spcBef>
              <a:buSzPct val="25000"/>
              <a:buFont typeface="Wingdings" panose="05000000000000000000" pitchFamily="2" charset="2"/>
              <a:buChar char="§"/>
            </a:pPr>
            <a:endParaRPr lang="en-US" sz="3200" dirty="0" smtClean="0">
              <a:solidFill>
                <a:schemeClr val="dk1"/>
              </a:solidFill>
              <a:latin typeface="Source Sans Pro"/>
              <a:ea typeface="Source Sans Pro"/>
              <a:cs typeface="Source Sans Pro"/>
              <a:sym typeface="Source Sans Pro"/>
            </a:endParaRPr>
          </a:p>
          <a:p>
            <a:pPr marL="914400" marR="0" lvl="0" indent="-914400" algn="l" rtl="0">
              <a:spcBef>
                <a:spcPts val="0"/>
              </a:spcBef>
              <a:buSzPct val="25000"/>
              <a:buFont typeface="Wingdings" panose="05000000000000000000" pitchFamily="2" charset="2"/>
              <a:buChar char="§"/>
            </a:pPr>
            <a:r>
              <a:rPr lang="en-US" sz="3200" dirty="0" smtClean="0">
                <a:solidFill>
                  <a:schemeClr val="dk1"/>
                </a:solidFill>
                <a:latin typeface="Source Sans Pro"/>
                <a:ea typeface="Source Sans Pro"/>
                <a:cs typeface="Source Sans Pro"/>
                <a:sym typeface="Source Sans Pro"/>
              </a:rPr>
              <a:t>Host the Short Course in Your State</a:t>
            </a:r>
          </a:p>
          <a:p>
            <a:pPr marL="914400" marR="0" lvl="0" indent="-914400" algn="l" rtl="0">
              <a:spcBef>
                <a:spcPts val="0"/>
              </a:spcBef>
              <a:buSzPct val="25000"/>
              <a:buFont typeface="Wingdings" panose="05000000000000000000" pitchFamily="2" charset="2"/>
              <a:buChar char="§"/>
            </a:pPr>
            <a:endParaRPr lang="en-US" sz="3200" dirty="0" smtClean="0">
              <a:solidFill>
                <a:schemeClr val="dk1"/>
              </a:solidFill>
              <a:latin typeface="Source Sans Pro"/>
              <a:ea typeface="Source Sans Pro"/>
              <a:cs typeface="Source Sans Pro"/>
              <a:sym typeface="Source Sans Pro"/>
            </a:endParaRPr>
          </a:p>
          <a:p>
            <a:pPr marL="914400" marR="0" lvl="0" indent="-914400" algn="l" rtl="0">
              <a:spcBef>
                <a:spcPts val="0"/>
              </a:spcBef>
              <a:buSzPct val="25000"/>
              <a:buFont typeface="Wingdings" panose="05000000000000000000" pitchFamily="2" charset="2"/>
              <a:buChar char="§"/>
            </a:pPr>
            <a:r>
              <a:rPr lang="en-US" sz="3200" dirty="0" smtClean="0">
                <a:solidFill>
                  <a:schemeClr val="dk1"/>
                </a:solidFill>
                <a:latin typeface="Source Sans Pro"/>
                <a:ea typeface="Source Sans Pro"/>
                <a:cs typeface="Source Sans Pro"/>
                <a:sym typeface="Source Sans Pro"/>
              </a:rPr>
              <a:t>Invite a Planning for R&amp;VS cadre member to your state recreation meetings. </a:t>
            </a:r>
          </a:p>
          <a:p>
            <a:pPr marL="914400" marR="0" lvl="0" indent="-914400" algn="l" rtl="0">
              <a:spcBef>
                <a:spcPts val="0"/>
              </a:spcBef>
              <a:buSzPct val="25000"/>
              <a:buFont typeface="Wingdings" panose="05000000000000000000" pitchFamily="2" charset="2"/>
              <a:buChar char="§"/>
            </a:pPr>
            <a:endParaRPr lang="en-US" sz="3200" dirty="0" smtClean="0">
              <a:solidFill>
                <a:schemeClr val="dk1"/>
              </a:solidFill>
              <a:latin typeface="Source Sans Pro"/>
              <a:ea typeface="Source Sans Pro"/>
              <a:cs typeface="Source Sans Pro"/>
              <a:sym typeface="Source Sans Pro"/>
            </a:endParaRPr>
          </a:p>
          <a:p>
            <a:pPr marL="914400" marR="0" lvl="0" indent="-914400" algn="l" rtl="0">
              <a:spcBef>
                <a:spcPts val="0"/>
              </a:spcBef>
              <a:buSzPct val="25000"/>
              <a:buFont typeface="Wingdings" panose="05000000000000000000" pitchFamily="2" charset="2"/>
              <a:buChar char="§"/>
            </a:pPr>
            <a:r>
              <a:rPr lang="en-US" sz="3200" dirty="0" smtClean="0">
                <a:solidFill>
                  <a:schemeClr val="dk1"/>
                </a:solidFill>
                <a:latin typeface="Source Sans Pro"/>
                <a:ea typeface="Source Sans Pro"/>
                <a:cs typeface="Source Sans Pro"/>
                <a:sym typeface="Source Sans Pro"/>
              </a:rPr>
              <a:t>Get ahead of the PLAN!</a:t>
            </a:r>
            <a:endParaRPr lang="en-US" sz="3200" dirty="0">
              <a:solidFill>
                <a:schemeClr val="dk1"/>
              </a:solidFill>
              <a:latin typeface="Source Sans Pro"/>
              <a:ea typeface="Source Sans Pro"/>
              <a:cs typeface="Source Sans Pro"/>
              <a:sym typeface="Source Sans Pro"/>
            </a:endParaRPr>
          </a:p>
          <a:p>
            <a:pPr marL="0" marR="0" lvl="0" indent="0" algn="l" rtl="0">
              <a:spcBef>
                <a:spcPts val="0"/>
              </a:spcBef>
              <a:buSzPct val="25000"/>
              <a:buNone/>
            </a:pPr>
            <a:endParaRPr lang="en-US" sz="3200" dirty="0" smtClean="0">
              <a:solidFill>
                <a:schemeClr val="dk1"/>
              </a:solidFill>
              <a:latin typeface="Source Sans Pro"/>
              <a:ea typeface="Source Sans Pro"/>
              <a:cs typeface="Source Sans Pro"/>
              <a:sym typeface="Source Sans Pro"/>
            </a:endParaRPr>
          </a:p>
          <a:p>
            <a:pPr marL="0" marR="0" lvl="0" indent="0" algn="l" rtl="0">
              <a:spcBef>
                <a:spcPts val="0"/>
              </a:spcBef>
              <a:buSzPct val="25000"/>
              <a:buNone/>
            </a:pPr>
            <a:endParaRPr lang="en-US" sz="3200" dirty="0">
              <a:solidFill>
                <a:schemeClr val="dk1"/>
              </a:solidFill>
              <a:latin typeface="Source Sans Pro"/>
              <a:ea typeface="Source Sans Pro"/>
              <a:cs typeface="Source Sans Pro"/>
              <a:sym typeface="Source Sans Pro"/>
            </a:endParaRPr>
          </a:p>
          <a:p>
            <a:pPr marL="0" marR="0" lvl="0" indent="0" algn="l" rtl="0">
              <a:spcBef>
                <a:spcPts val="0"/>
              </a:spcBef>
              <a:buSzPct val="25000"/>
              <a:buNone/>
            </a:pPr>
            <a:endParaRPr lang="en-US" sz="3200" dirty="0" smtClean="0">
              <a:solidFill>
                <a:schemeClr val="dk1"/>
              </a:solidFill>
              <a:latin typeface="Source Sans Pro"/>
              <a:ea typeface="Source Sans Pro"/>
              <a:cs typeface="Source Sans Pro"/>
              <a:sym typeface="Source Sans Pro"/>
            </a:endParaRPr>
          </a:p>
          <a:p>
            <a:pPr marL="0" marR="0" lvl="0" indent="0" algn="l" rtl="0">
              <a:spcBef>
                <a:spcPts val="0"/>
              </a:spcBef>
              <a:buSzPct val="25000"/>
              <a:buNone/>
            </a:pPr>
            <a:endParaRPr lang="en-US" sz="3200" dirty="0">
              <a:solidFill>
                <a:schemeClr val="dk1"/>
              </a:solidFill>
              <a:latin typeface="Source Sans Pro"/>
              <a:ea typeface="Source Sans Pro"/>
              <a:cs typeface="Source Sans Pro"/>
              <a:sym typeface="Source Sans Pro"/>
            </a:endParaRPr>
          </a:p>
          <a:p>
            <a:pPr marL="0" marR="0" lvl="0" indent="0" algn="l" rtl="0">
              <a:spcBef>
                <a:spcPts val="0"/>
              </a:spcBef>
              <a:buSzPct val="25000"/>
              <a:buNone/>
            </a:pPr>
            <a:endParaRPr lang="en-US" sz="3200" dirty="0">
              <a:solidFill>
                <a:schemeClr val="dk1"/>
              </a:solidFill>
              <a:latin typeface="Source Sans Pro"/>
              <a:ea typeface="Source Sans Pro"/>
              <a:cs typeface="Source Sans Pro"/>
              <a:sym typeface="Source Sans Pro"/>
            </a:endParaRPr>
          </a:p>
        </p:txBody>
      </p:sp>
      <p:sp>
        <p:nvSpPr>
          <p:cNvPr id="204" name="Shape 204"/>
          <p:cNvSpPr txBox="1"/>
          <p:nvPr/>
        </p:nvSpPr>
        <p:spPr>
          <a:xfrm>
            <a:off x="5022942" y="3285676"/>
            <a:ext cx="290842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lt1"/>
                </a:solidFill>
                <a:latin typeface="Source Sans Pro"/>
                <a:ea typeface="Source Sans Pro"/>
                <a:cs typeface="Source Sans Pro"/>
                <a:sym typeface="Source Sans Pro"/>
              </a:rPr>
              <a:t>Mustang Twilight Ride, Nevada.</a:t>
            </a:r>
          </a:p>
        </p:txBody>
      </p:sp>
      <p:sp>
        <p:nvSpPr>
          <p:cNvPr id="206" name="Shape 206"/>
          <p:cNvSpPr txBox="1"/>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37</a:t>
            </a:fld>
            <a:endParaRPr lang="en-US" sz="1400" b="1">
              <a:solidFill>
                <a:schemeClr val="dk1"/>
              </a:solidFill>
              <a:latin typeface="Source Sans Pro"/>
              <a:ea typeface="Source Sans Pro"/>
              <a:cs typeface="Source Sans Pro"/>
              <a:sym typeface="Source Sans Pr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a:stretch/>
        </p:blipFill>
        <p:spPr>
          <a:xfrm>
            <a:off x="-72008" y="-20211"/>
            <a:ext cx="9144000" cy="6858000"/>
          </a:xfrm>
          <a:prstGeom prst="rect">
            <a:avLst/>
          </a:prstGeom>
          <a:noFill/>
          <a:ln>
            <a:noFill/>
          </a:ln>
        </p:spPr>
      </p:pic>
      <p:sp>
        <p:nvSpPr>
          <p:cNvPr id="204" name="Shape 204"/>
          <p:cNvSpPr txBox="1"/>
          <p:nvPr/>
        </p:nvSpPr>
        <p:spPr>
          <a:xfrm>
            <a:off x="5022942" y="3285676"/>
            <a:ext cx="290842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lt1"/>
                </a:solidFill>
                <a:latin typeface="Source Sans Pro"/>
                <a:ea typeface="Source Sans Pro"/>
                <a:cs typeface="Source Sans Pro"/>
                <a:sym typeface="Source Sans Pro"/>
              </a:rPr>
              <a:t>Mustang Twilight Ride, Nevada.</a:t>
            </a:r>
          </a:p>
        </p:txBody>
      </p:sp>
      <p:sp>
        <p:nvSpPr>
          <p:cNvPr id="206" name="Shape 206"/>
          <p:cNvSpPr txBox="1"/>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38</a:t>
            </a:fld>
            <a:endParaRPr lang="en-US" sz="1400" b="1">
              <a:solidFill>
                <a:schemeClr val="dk1"/>
              </a:solidFill>
              <a:latin typeface="Source Sans Pro"/>
              <a:ea typeface="Source Sans Pro"/>
              <a:cs typeface="Source Sans Pro"/>
              <a:sym typeface="Source Sans Pro"/>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353" y="967142"/>
            <a:ext cx="7397277" cy="5547958"/>
          </a:xfrm>
          <a:prstGeom prst="rect">
            <a:avLst/>
          </a:prstGeom>
        </p:spPr>
      </p:pic>
      <p:sp>
        <p:nvSpPr>
          <p:cNvPr id="199" name="Shape 199"/>
          <p:cNvSpPr txBox="1"/>
          <p:nvPr/>
        </p:nvSpPr>
        <p:spPr>
          <a:xfrm>
            <a:off x="990600" y="967142"/>
            <a:ext cx="4350067" cy="15696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dirty="0">
                <a:solidFill>
                  <a:schemeClr val="bg1"/>
                </a:solidFill>
                <a:effectLst>
                  <a:outerShdw blurRad="38100" dist="38100" dir="2700000" algn="tl">
                    <a:srgbClr val="000000">
                      <a:alpha val="43137"/>
                    </a:srgbClr>
                  </a:outerShdw>
                </a:effectLst>
                <a:latin typeface="Source Sans Pro"/>
                <a:ea typeface="Source Sans Pro"/>
                <a:cs typeface="Source Sans Pro"/>
                <a:sym typeface="Source Sans Pro"/>
              </a:rPr>
              <a:t>Questions/</a:t>
            </a:r>
          </a:p>
          <a:p>
            <a:pPr marL="0" marR="0" lvl="0" indent="0" algn="l" rtl="0">
              <a:spcBef>
                <a:spcPts val="0"/>
              </a:spcBef>
              <a:buSzPct val="25000"/>
              <a:buNone/>
            </a:pPr>
            <a:r>
              <a:rPr lang="en-US" sz="4800" dirty="0">
                <a:solidFill>
                  <a:schemeClr val="bg1"/>
                </a:solidFill>
                <a:effectLst>
                  <a:outerShdw blurRad="38100" dist="38100" dir="2700000" algn="tl">
                    <a:srgbClr val="000000">
                      <a:alpha val="43137"/>
                    </a:srgbClr>
                  </a:outerShdw>
                </a:effectLst>
                <a:latin typeface="Source Sans Pro"/>
                <a:ea typeface="Source Sans Pro"/>
                <a:cs typeface="Source Sans Pro"/>
                <a:sym typeface="Source Sans Pro"/>
              </a:rPr>
              <a:t>Discussion</a:t>
            </a:r>
          </a:p>
        </p:txBody>
      </p:sp>
    </p:spTree>
    <p:extLst>
      <p:ext uri="{BB962C8B-B14F-4D97-AF65-F5344CB8AC3E}">
        <p14:creationId xmlns:p14="http://schemas.microsoft.com/office/powerpoint/2010/main" val="231644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a:off x="0" y="0"/>
            <a:ext cx="9144000" cy="6858000"/>
          </a:xfrm>
          <a:prstGeom prst="rect">
            <a:avLst/>
          </a:prstGeom>
          <a:noFill/>
          <a:ln>
            <a:noFill/>
          </a:ln>
        </p:spPr>
      </p:pic>
      <p:grpSp>
        <p:nvGrpSpPr>
          <p:cNvPr id="10" name="Group 9"/>
          <p:cNvGrpSpPr/>
          <p:nvPr/>
        </p:nvGrpSpPr>
        <p:grpSpPr>
          <a:xfrm>
            <a:off x="251519" y="1524000"/>
            <a:ext cx="8587681" cy="4002938"/>
            <a:chOff x="186641" y="0"/>
            <a:chExt cx="6485137" cy="2554589"/>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86641" y="0"/>
              <a:ext cx="6485137" cy="2554589"/>
            </a:xfrm>
            <a:prstGeom prst="rect">
              <a:avLst/>
            </a:prstGeom>
            <a:noFill/>
            <a:ln w="9525">
              <a:noFill/>
              <a:miter lim="800000"/>
              <a:headEnd/>
              <a:tailEnd/>
            </a:ln>
          </p:spPr>
        </p:pic>
        <p:sp>
          <p:nvSpPr>
            <p:cNvPr id="13" name="Text Box 2"/>
            <p:cNvSpPr txBox="1">
              <a:spLocks noChangeArrowheads="1"/>
            </p:cNvSpPr>
            <p:nvPr/>
          </p:nvSpPr>
          <p:spPr bwMode="auto">
            <a:xfrm>
              <a:off x="1036553" y="1923900"/>
              <a:ext cx="4799127" cy="54864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200">
                  <a:solidFill>
                    <a:srgbClr val="FFFFFF"/>
                  </a:solidFill>
                  <a:effectLst/>
                  <a:latin typeface="Calibri" panose="020F0502020204030204" pitchFamily="34" charset="0"/>
                  <a:ea typeface="Calibri" panose="020F0502020204030204" pitchFamily="34" charset="0"/>
                  <a:cs typeface="Calibri" panose="020F0502020204030204" pitchFamily="34" charset="0"/>
                </a:rPr>
                <a:t>Salt Lake City, Utah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1036554" y="1333500"/>
              <a:ext cx="4746625" cy="54864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800">
                  <a:solidFill>
                    <a:srgbClr val="FFFFFF"/>
                  </a:solidFill>
                  <a:effectLst/>
                  <a:latin typeface="Calibri" panose="020F0502020204030204" pitchFamily="34" charset="0"/>
                  <a:ea typeface="Calibri" panose="020F0502020204030204" pitchFamily="34" charset="0"/>
                  <a:cs typeface="Calibri" panose="020F0502020204030204" pitchFamily="34" charset="0"/>
                </a:rPr>
                <a:t>August 13</a:t>
              </a:r>
              <a:r>
                <a:rPr lang="en-US" sz="2800" baseline="30000">
                  <a:solidFill>
                    <a:srgbClr val="FFFFFF"/>
                  </a:solidFill>
                  <a:effectLst/>
                  <a:latin typeface="Calibri" panose="020F0502020204030204" pitchFamily="34" charset="0"/>
                  <a:ea typeface="Calibri" panose="020F0502020204030204" pitchFamily="34" charset="0"/>
                  <a:cs typeface="Calibri" panose="020F0502020204030204" pitchFamily="34" charset="0"/>
                </a:rPr>
                <a:t>th</a:t>
              </a:r>
              <a:r>
                <a:rPr lang="en-US" sz="2800">
                  <a:solidFill>
                    <a:srgbClr val="FFFFFF"/>
                  </a:solidFill>
                  <a:effectLst/>
                  <a:latin typeface="Calibri" panose="020F0502020204030204" pitchFamily="34" charset="0"/>
                  <a:ea typeface="Calibri" panose="020F0502020204030204" pitchFamily="34" charset="0"/>
                  <a:cs typeface="Calibri" panose="020F0502020204030204" pitchFamily="34" charset="0"/>
                </a:rPr>
                <a:t>-17</a:t>
              </a:r>
              <a:r>
                <a:rPr lang="en-US" sz="2800" baseline="30000">
                  <a:solidFill>
                    <a:srgbClr val="FFFFFF"/>
                  </a:solidFill>
                  <a:effectLst/>
                  <a:latin typeface="Calibri" panose="020F0502020204030204" pitchFamily="34" charset="0"/>
                  <a:ea typeface="Calibri" panose="020F0502020204030204" pitchFamily="34" charset="0"/>
                  <a:cs typeface="Calibri" panose="020F0502020204030204" pitchFamily="34" charset="0"/>
                </a:rPr>
                <a:t>th</a:t>
              </a:r>
              <a:r>
                <a:rPr lang="en-US" sz="2800">
                  <a:solidFill>
                    <a:srgbClr val="FFFFFF"/>
                  </a:solidFill>
                  <a:effectLst/>
                  <a:latin typeface="Calibri" panose="020F0502020204030204" pitchFamily="34" charset="0"/>
                  <a:ea typeface="Calibri" panose="020F0502020204030204" pitchFamily="34" charset="0"/>
                  <a:cs typeface="Calibri" panose="020F0502020204030204" pitchFamily="34" charset="0"/>
                </a:rPr>
                <a:t>, 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67247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a:off x="0" y="0"/>
            <a:ext cx="9144000" cy="6858000"/>
          </a:xfrm>
          <a:prstGeom prst="rect">
            <a:avLst/>
          </a:prstGeom>
          <a:noFill/>
          <a:ln>
            <a:noFill/>
          </a:ln>
        </p:spPr>
      </p:pic>
      <p:grpSp>
        <p:nvGrpSpPr>
          <p:cNvPr id="16" name="Group 15"/>
          <p:cNvGrpSpPr/>
          <p:nvPr/>
        </p:nvGrpSpPr>
        <p:grpSpPr>
          <a:xfrm>
            <a:off x="381000" y="1389221"/>
            <a:ext cx="8382000" cy="4079558"/>
            <a:chOff x="0" y="0"/>
            <a:chExt cx="6309360" cy="2367915"/>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0" y="0"/>
              <a:ext cx="6309360" cy="2367915"/>
            </a:xfrm>
            <a:prstGeom prst="rect">
              <a:avLst/>
            </a:prstGeom>
            <a:noFill/>
            <a:ln w="9525">
              <a:noFill/>
              <a:miter lim="800000"/>
              <a:headEnd/>
              <a:tailEnd/>
            </a:ln>
          </p:spPr>
        </p:pic>
        <p:sp>
          <p:nvSpPr>
            <p:cNvPr id="18" name="Text Box 2"/>
            <p:cNvSpPr txBox="1">
              <a:spLocks noChangeArrowheads="1"/>
            </p:cNvSpPr>
            <p:nvPr/>
          </p:nvSpPr>
          <p:spPr bwMode="auto">
            <a:xfrm>
              <a:off x="828675" y="1781175"/>
              <a:ext cx="4669050" cy="508549"/>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200">
                  <a:solidFill>
                    <a:srgbClr val="FFFFFF"/>
                  </a:solidFill>
                  <a:effectLst/>
                  <a:latin typeface="Calibri" panose="020F0502020204030204" pitchFamily="34" charset="0"/>
                  <a:ea typeface="Calibri" panose="020F0502020204030204" pitchFamily="34" charset="0"/>
                  <a:cs typeface="Calibri" panose="020F0502020204030204" pitchFamily="34" charset="0"/>
                </a:rPr>
                <a:t>Your Field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p:cNvSpPr txBox="1">
              <a:spLocks noChangeArrowheads="1"/>
            </p:cNvSpPr>
            <p:nvPr/>
          </p:nvSpPr>
          <p:spPr bwMode="auto">
            <a:xfrm>
              <a:off x="828675" y="1238250"/>
              <a:ext cx="4617970" cy="508549"/>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800">
                  <a:solidFill>
                    <a:srgbClr val="FFFFFF"/>
                  </a:solidFill>
                  <a:effectLst/>
                  <a:latin typeface="Calibri" panose="020F0502020204030204" pitchFamily="34" charset="0"/>
                  <a:ea typeface="Calibri" panose="020F0502020204030204" pitchFamily="34" charset="0"/>
                  <a:cs typeface="Calibri" panose="020F0502020204030204" pitchFamily="34" charset="0"/>
                </a:rPr>
                <a:t>Short Course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41184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 name="Rectangle 6"/>
          <p:cNvSpPr/>
          <p:nvPr/>
        </p:nvSpPr>
        <p:spPr>
          <a:xfrm>
            <a:off x="1524000" y="1066800"/>
            <a:ext cx="6248400" cy="5078313"/>
          </a:xfrm>
          <a:prstGeom prst="rect">
            <a:avLst/>
          </a:prstGeom>
          <a:solidFill>
            <a:schemeClr val="tx1">
              <a:lumMod val="95000"/>
            </a:schemeClr>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Confused? </a:t>
            </a:r>
          </a:p>
          <a:p>
            <a:pPr algn="ctr"/>
            <a:r>
              <a:rPr lang="en-US" sz="5400" b="1" dirty="0" smtClean="0">
                <a:ln w="50800"/>
                <a:solidFill>
                  <a:schemeClr val="bg1">
                    <a:shade val="50000"/>
                  </a:schemeClr>
                </a:solidFill>
              </a:rPr>
              <a:t>BBM </a:t>
            </a:r>
          </a:p>
          <a:p>
            <a:pPr algn="ctr"/>
            <a:r>
              <a:rPr lang="en-US" sz="5400" b="1" dirty="0" smtClean="0">
                <a:ln w="50800"/>
                <a:solidFill>
                  <a:schemeClr val="bg1">
                    <a:shade val="50000"/>
                  </a:schemeClr>
                </a:solidFill>
              </a:rPr>
              <a:t>OFM </a:t>
            </a:r>
          </a:p>
          <a:p>
            <a:pPr algn="ctr"/>
            <a:r>
              <a:rPr lang="en-US" sz="5400" b="1" dirty="0" smtClean="0">
                <a:ln w="50800"/>
                <a:solidFill>
                  <a:schemeClr val="bg1">
                    <a:shade val="50000"/>
                  </a:schemeClr>
                </a:solidFill>
              </a:rPr>
              <a:t>FFA</a:t>
            </a:r>
          </a:p>
          <a:p>
            <a:pPr algn="ctr"/>
            <a:r>
              <a:rPr lang="en-US" sz="5400" b="1" dirty="0" smtClean="0">
                <a:ln w="50800"/>
                <a:solidFill>
                  <a:schemeClr val="bg1">
                    <a:shade val="50000"/>
                  </a:schemeClr>
                </a:solidFill>
              </a:rPr>
              <a:t>QVC</a:t>
            </a:r>
          </a:p>
          <a:p>
            <a:pPr algn="ctr"/>
            <a:r>
              <a:rPr lang="en-US" sz="5400" b="1" dirty="0" smtClean="0">
                <a:ln w="50800"/>
                <a:solidFill>
                  <a:schemeClr val="bg1">
                    <a:shade val="50000"/>
                  </a:schemeClr>
                </a:solidFill>
              </a:rPr>
              <a:t>???</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3233781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 name="Rectangle 6"/>
          <p:cNvSpPr/>
          <p:nvPr/>
        </p:nvSpPr>
        <p:spPr>
          <a:xfrm>
            <a:off x="-16291" y="987972"/>
            <a:ext cx="3493264" cy="923330"/>
          </a:xfrm>
          <a:prstGeom prst="rect">
            <a:avLst/>
          </a:prstGeom>
          <a:solidFill>
            <a:schemeClr val="tx1">
              <a:lumMod val="95000"/>
            </a:schemeClr>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Doing?</a:t>
            </a:r>
            <a:endParaRPr lang="en-US" sz="5400" b="1" cap="none" spc="0" dirty="0">
              <a:ln w="50800"/>
              <a:solidFill>
                <a:schemeClr val="bg1">
                  <a:shade val="50000"/>
                </a:schemeClr>
              </a:solidFill>
              <a:effectLst/>
            </a:endParaRPr>
          </a:p>
        </p:txBody>
      </p:sp>
      <p:sp>
        <p:nvSpPr>
          <p:cNvPr id="8" name="Rectangle 7"/>
          <p:cNvSpPr/>
          <p:nvPr/>
        </p:nvSpPr>
        <p:spPr>
          <a:xfrm>
            <a:off x="-16291" y="2438400"/>
            <a:ext cx="3493264" cy="1754326"/>
          </a:xfrm>
          <a:prstGeom prst="rect">
            <a:avLst/>
          </a:prstGeom>
          <a:solidFill>
            <a:schemeClr val="tx1">
              <a:lumMod val="95000"/>
            </a:schemeClr>
          </a:solid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Feeling, </a:t>
            </a:r>
          </a:p>
          <a:p>
            <a:pPr algn="ctr"/>
            <a:r>
              <a:rPr lang="en-US" sz="5400" b="1" dirty="0" smtClean="0">
                <a:ln w="50800"/>
                <a:solidFill>
                  <a:schemeClr val="bg1">
                    <a:shade val="50000"/>
                  </a:schemeClr>
                </a:solidFill>
              </a:rPr>
              <a:t>Thinking</a:t>
            </a:r>
            <a:r>
              <a:rPr lang="en-US" sz="5400" b="1" cap="none" spc="0" dirty="0" smtClean="0">
                <a:ln w="50800"/>
                <a:solidFill>
                  <a:schemeClr val="bg1">
                    <a:shade val="50000"/>
                  </a:schemeClr>
                </a:solidFill>
                <a:effectLst/>
              </a:rPr>
              <a:t>?</a:t>
            </a:r>
            <a:endParaRPr lang="en-US" sz="5400" b="1" cap="none" spc="0" dirty="0">
              <a:ln w="50800"/>
              <a:solidFill>
                <a:schemeClr val="bg1">
                  <a:shade val="50000"/>
                </a:schemeClr>
              </a:solidFill>
              <a:effectLst/>
            </a:endParaRPr>
          </a:p>
        </p:txBody>
      </p:sp>
      <p:sp>
        <p:nvSpPr>
          <p:cNvPr id="9" name="Rectangle 8"/>
          <p:cNvSpPr/>
          <p:nvPr/>
        </p:nvSpPr>
        <p:spPr>
          <a:xfrm>
            <a:off x="-16291" y="4708635"/>
            <a:ext cx="3493264" cy="1754326"/>
          </a:xfrm>
          <a:prstGeom prst="rect">
            <a:avLst/>
          </a:prstGeom>
          <a:solidFill>
            <a:schemeClr val="tx1">
              <a:lumMod val="95000"/>
            </a:schemeClr>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Lasting </a:t>
            </a:r>
          </a:p>
          <a:p>
            <a:pPr algn="ctr"/>
            <a:r>
              <a:rPr lang="en-US" sz="5400" b="1" cap="none" spc="0" dirty="0" smtClean="0">
                <a:ln w="50800"/>
                <a:solidFill>
                  <a:schemeClr val="bg1">
                    <a:shade val="50000"/>
                  </a:schemeClr>
                </a:solidFill>
                <a:effectLst/>
              </a:rPr>
              <a:t>Effects?</a:t>
            </a:r>
            <a:endParaRPr lang="en-US" sz="5400" b="1" cap="none" spc="0" dirty="0">
              <a:ln w="50800"/>
              <a:solidFill>
                <a:schemeClr val="bg1">
                  <a:shade val="50000"/>
                </a:schemeClr>
              </a:solidFill>
              <a:effectLst/>
            </a:endParaRPr>
          </a:p>
        </p:txBody>
      </p:sp>
      <p:sp>
        <p:nvSpPr>
          <p:cNvPr id="10" name="Right Arrow 9"/>
          <p:cNvSpPr/>
          <p:nvPr/>
        </p:nvSpPr>
        <p:spPr>
          <a:xfrm>
            <a:off x="3814928" y="1231548"/>
            <a:ext cx="1524000" cy="45720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10"/>
          <p:cNvSpPr/>
          <p:nvPr/>
        </p:nvSpPr>
        <p:spPr>
          <a:xfrm>
            <a:off x="3814928" y="3099650"/>
            <a:ext cx="1524000" cy="45720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ight Arrow 11"/>
          <p:cNvSpPr/>
          <p:nvPr/>
        </p:nvSpPr>
        <p:spPr>
          <a:xfrm>
            <a:off x="3836147" y="5357198"/>
            <a:ext cx="1524000" cy="45720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5512088" y="998483"/>
            <a:ext cx="3647151" cy="923330"/>
          </a:xfrm>
          <a:prstGeom prst="rect">
            <a:avLst/>
          </a:prstGeom>
          <a:solidFill>
            <a:schemeClr val="tx1">
              <a:lumMod val="95000"/>
            </a:schemeClr>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Activity</a:t>
            </a:r>
            <a:endParaRPr lang="en-US" sz="5400" b="1" cap="none" spc="0" dirty="0">
              <a:ln w="50800"/>
              <a:solidFill>
                <a:schemeClr val="bg1">
                  <a:shade val="50000"/>
                </a:schemeClr>
              </a:solidFill>
              <a:effectLst/>
            </a:endParaRPr>
          </a:p>
        </p:txBody>
      </p:sp>
      <p:sp>
        <p:nvSpPr>
          <p:cNvPr id="14" name="Rectangle 13"/>
          <p:cNvSpPr/>
          <p:nvPr/>
        </p:nvSpPr>
        <p:spPr>
          <a:xfrm>
            <a:off x="5512088" y="2438400"/>
            <a:ext cx="3631912" cy="1754326"/>
          </a:xfrm>
          <a:prstGeom prst="rect">
            <a:avLst/>
          </a:prstGeom>
          <a:solidFill>
            <a:schemeClr val="tx1">
              <a:lumMod val="95000"/>
            </a:schemeClr>
          </a:solidFill>
        </p:spPr>
        <p:txBody>
          <a:bodyPr wrap="none" lIns="91440" tIns="45720" rIns="91440" bIns="45720" anchor="ct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Experience</a:t>
            </a:r>
            <a:endParaRPr lang="en-US" sz="5400" b="1" cap="none" spc="0" dirty="0">
              <a:ln w="50800"/>
              <a:solidFill>
                <a:schemeClr val="bg1">
                  <a:shade val="50000"/>
                </a:schemeClr>
              </a:solidFill>
              <a:effectLst/>
            </a:endParaRPr>
          </a:p>
        </p:txBody>
      </p:sp>
      <p:sp>
        <p:nvSpPr>
          <p:cNvPr id="15" name="Rectangle 14"/>
          <p:cNvSpPr/>
          <p:nvPr/>
        </p:nvSpPr>
        <p:spPr>
          <a:xfrm>
            <a:off x="5512090" y="4708635"/>
            <a:ext cx="3631910" cy="1754326"/>
          </a:xfrm>
          <a:prstGeom prst="rect">
            <a:avLst/>
          </a:prstGeom>
          <a:solidFill>
            <a:schemeClr val="tx1">
              <a:lumMod val="95000"/>
            </a:schemeClr>
          </a:solidFill>
        </p:spPr>
        <p:txBody>
          <a:bodyPr wrap="square" lIns="91440" tIns="45720" rIns="91440" bIns="45720" anchor="ct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Outcomes</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3755114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0" y="7923"/>
            <a:ext cx="9144000" cy="6858000"/>
          </a:xfrm>
          <a:prstGeom prst="rect">
            <a:avLst/>
          </a:prstGeom>
          <a:noFill/>
          <a:ln>
            <a:noFill/>
          </a:ln>
        </p:spPr>
      </p:pic>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8</a:t>
            </a:fld>
            <a:endParaRPr lang="en-US" sz="1400" b="1">
              <a:solidFill>
                <a:schemeClr val="dk1"/>
              </a:solidFill>
              <a:latin typeface="Source Sans Pro"/>
              <a:ea typeface="Source Sans Pro"/>
              <a:cs typeface="Source Sans Pro"/>
              <a:sym typeface="Source Sans Pro"/>
            </a:endParaRPr>
          </a:p>
        </p:txBody>
      </p:sp>
      <p:sp>
        <p:nvSpPr>
          <p:cNvPr id="7" name="Content Placeholder 7"/>
          <p:cNvSpPr txBox="1">
            <a:spLocks/>
          </p:cNvSpPr>
          <p:nvPr/>
        </p:nvSpPr>
        <p:spPr>
          <a:xfrm>
            <a:off x="152400" y="2133601"/>
            <a:ext cx="4724400" cy="304799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dirty="0" smtClean="0"/>
              <a:t>“</a:t>
            </a:r>
            <a:r>
              <a:rPr lang="en-US" sz="2400" u="sng" dirty="0" smtClean="0"/>
              <a:t>Applying Knowledge About the Benefits of Leisure</a:t>
            </a:r>
            <a:r>
              <a:rPr lang="en-US" sz="2400" dirty="0" smtClean="0"/>
              <a:t>” Workshop (half practitioners, half social scientists).</a:t>
            </a:r>
          </a:p>
          <a:p>
            <a:endParaRPr lang="en-US" sz="2400" dirty="0" smtClean="0"/>
          </a:p>
          <a:p>
            <a:r>
              <a:rPr lang="en-US" sz="2400" dirty="0" smtClean="0"/>
              <a:t>Requested </a:t>
            </a:r>
            <a:r>
              <a:rPr lang="en-US" sz="2400" u="sng" dirty="0" smtClean="0"/>
              <a:t>pilot projects</a:t>
            </a:r>
            <a:r>
              <a:rPr lang="en-US" sz="2400" dirty="0" smtClean="0"/>
              <a:t> to initiate benefits research  and planning.</a:t>
            </a:r>
          </a:p>
          <a:p>
            <a:endParaRPr lang="en-US" sz="2400" dirty="0" smtClean="0"/>
          </a:p>
          <a:p>
            <a:endParaRPr lang="en-US" sz="2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18771" y="2186980"/>
            <a:ext cx="3920429" cy="2613619"/>
          </a:xfrm>
          <a:prstGeom prst="rect">
            <a:avLst/>
          </a:prstGeom>
        </p:spPr>
      </p:pic>
      <p:sp>
        <p:nvSpPr>
          <p:cNvPr id="9" name="Title 1"/>
          <p:cNvSpPr txBox="1">
            <a:spLocks/>
          </p:cNvSpPr>
          <p:nvPr/>
        </p:nvSpPr>
        <p:spPr>
          <a:xfrm>
            <a:off x="304800" y="1043981"/>
            <a:ext cx="8229600" cy="11430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200" dirty="0" smtClean="0">
                <a:solidFill>
                  <a:schemeClr val="tx1"/>
                </a:solidFill>
              </a:rPr>
              <a:t>Evolution of Benefits in BLM – </a:t>
            </a:r>
          </a:p>
          <a:p>
            <a:r>
              <a:rPr lang="en-US" sz="3200" dirty="0" smtClean="0">
                <a:solidFill>
                  <a:schemeClr val="tx1"/>
                </a:solidFill>
              </a:rPr>
              <a:t>1991 Benefits Workshop, Estes Park CO</a:t>
            </a:r>
            <a:endParaRPr lang="en-US" sz="3200" dirty="0">
              <a:solidFill>
                <a:schemeClr val="tx1"/>
              </a:solidFill>
            </a:endParaRPr>
          </a:p>
        </p:txBody>
      </p:sp>
      <p:sp>
        <p:nvSpPr>
          <p:cNvPr id="4" name="TextBox 3"/>
          <p:cNvSpPr txBox="1"/>
          <p:nvPr/>
        </p:nvSpPr>
        <p:spPr>
          <a:xfrm>
            <a:off x="152400" y="5371595"/>
            <a:ext cx="8229600" cy="461665"/>
          </a:xfrm>
          <a:prstGeom prst="rect">
            <a:avLst/>
          </a:prstGeom>
          <a:noFill/>
        </p:spPr>
        <p:txBody>
          <a:bodyPr wrap="square" rtlCol="0">
            <a:spAutoFit/>
          </a:bodyPr>
          <a:lstStyle/>
          <a:p>
            <a:r>
              <a:rPr lang="en-US" sz="2400" u="sng" dirty="0"/>
              <a:t>BLM </a:t>
            </a:r>
            <a:r>
              <a:rPr lang="en-US" sz="2400" dirty="0"/>
              <a:t>– Don </a:t>
            </a:r>
            <a:r>
              <a:rPr lang="en-US" sz="2400" dirty="0" err="1"/>
              <a:t>Bruns</a:t>
            </a:r>
            <a:r>
              <a:rPr lang="en-US" sz="2400" dirty="0"/>
              <a:t> &amp; Grand Junction </a:t>
            </a:r>
            <a:r>
              <a:rPr lang="en-US" sz="2400" dirty="0" smtClean="0"/>
              <a:t>Manager and staff.</a:t>
            </a:r>
            <a:endParaRPr lang="en-US" sz="2400" dirty="0"/>
          </a:p>
        </p:txBody>
      </p:sp>
    </p:spTree>
    <p:extLst>
      <p:ext uri="{BB962C8B-B14F-4D97-AF65-F5344CB8AC3E}">
        <p14:creationId xmlns:p14="http://schemas.microsoft.com/office/powerpoint/2010/main" val="177383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0" y="7923"/>
            <a:ext cx="9144000" cy="6858000"/>
          </a:xfrm>
          <a:prstGeom prst="rect">
            <a:avLst/>
          </a:prstGeom>
          <a:noFill/>
          <a:ln>
            <a:noFill/>
          </a:ln>
        </p:spPr>
      </p:pic>
      <p:sp>
        <p:nvSpPr>
          <p:cNvPr id="105" name="Shape 105"/>
          <p:cNvSpPr txBox="1"/>
          <p:nvPr/>
        </p:nvSpPr>
        <p:spPr>
          <a:xfrm>
            <a:off x="176973" y="969352"/>
            <a:ext cx="842493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800" dirty="0">
              <a:solidFill>
                <a:schemeClr val="dk1"/>
              </a:solidFill>
              <a:latin typeface="Source Sans Pro"/>
              <a:ea typeface="Source Sans Pro"/>
              <a:cs typeface="Source Sans Pro"/>
              <a:sym typeface="Source Sans Pro"/>
            </a:endParaRPr>
          </a:p>
        </p:txBody>
      </p:sp>
      <p:sp>
        <p:nvSpPr>
          <p:cNvPr id="106" name="Shape 106"/>
          <p:cNvSpPr txBox="1">
            <a:spLocks noGrp="1"/>
          </p:cNvSpPr>
          <p:nvPr>
            <p:ph type="sldNum" idx="12"/>
          </p:nvPr>
        </p:nvSpPr>
        <p:spPr>
          <a:xfrm>
            <a:off x="7046911" y="6309319"/>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a:solidFill>
                  <a:schemeClr val="dk1"/>
                </a:solidFill>
                <a:latin typeface="Source Sans Pro"/>
                <a:ea typeface="Source Sans Pro"/>
                <a:cs typeface="Source Sans Pro"/>
                <a:sym typeface="Source Sans Pro"/>
              </a:rPr>
              <a:t>9</a:t>
            </a:fld>
            <a:endParaRPr lang="en-US" sz="1400" b="1">
              <a:solidFill>
                <a:schemeClr val="dk1"/>
              </a:solidFill>
              <a:latin typeface="Source Sans Pro"/>
              <a:ea typeface="Source Sans Pro"/>
              <a:cs typeface="Source Sans Pro"/>
              <a:sym typeface="Source Sans Pro"/>
            </a:endParaRPr>
          </a:p>
        </p:txBody>
      </p:sp>
      <p:sp>
        <p:nvSpPr>
          <p:cNvPr id="5" name="Title 1"/>
          <p:cNvSpPr txBox="1">
            <a:spLocks/>
          </p:cNvSpPr>
          <p:nvPr/>
        </p:nvSpPr>
        <p:spPr>
          <a:xfrm>
            <a:off x="274641" y="900547"/>
            <a:ext cx="8229600" cy="648880"/>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000" dirty="0" smtClean="0">
                <a:solidFill>
                  <a:schemeClr val="tx1"/>
                </a:solidFill>
              </a:rPr>
              <a:t>Evolution of Benefits in BLM – First Pilot Project</a:t>
            </a:r>
            <a:endParaRPr lang="en-US" sz="3000" dirty="0">
              <a:solidFill>
                <a:schemeClr val="tx1"/>
              </a:solidFill>
            </a:endParaRPr>
          </a:p>
        </p:txBody>
      </p:sp>
      <p:sp>
        <p:nvSpPr>
          <p:cNvPr id="6" name="Content Placeholder 2"/>
          <p:cNvSpPr txBox="1">
            <a:spLocks/>
          </p:cNvSpPr>
          <p:nvPr/>
        </p:nvSpPr>
        <p:spPr>
          <a:xfrm>
            <a:off x="0" y="1524193"/>
            <a:ext cx="4273552" cy="293049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dirty="0" smtClean="0"/>
              <a:t>This </a:t>
            </a:r>
            <a:r>
              <a:rPr lang="en-US" sz="2400" u="sng" dirty="0" smtClean="0"/>
              <a:t>first pilot </a:t>
            </a:r>
            <a:r>
              <a:rPr lang="en-US" sz="2400" dirty="0" smtClean="0"/>
              <a:t>: </a:t>
            </a:r>
          </a:p>
          <a:p>
            <a:r>
              <a:rPr lang="en-US" sz="2400" dirty="0" smtClean="0"/>
              <a:t>Integrated Resource Management Plan of the Ruby Canyons/Black Ridge recreation area, 1998 </a:t>
            </a:r>
          </a:p>
          <a:p>
            <a:r>
              <a:rPr lang="en-US" sz="2400" dirty="0" smtClean="0"/>
              <a:t>(now McInnis Canyons NCA).</a:t>
            </a:r>
            <a:endParaRPr lang="en-US" sz="2400" dirty="0"/>
          </a:p>
        </p:txBody>
      </p:sp>
      <p:pic>
        <p:nvPicPr>
          <p:cNvPr id="7" name="Content Placeholder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10873" y="1610561"/>
            <a:ext cx="4113823" cy="3174440"/>
          </a:xfrm>
          <a:prstGeom prst="rect">
            <a:avLst/>
          </a:prstGeom>
        </p:spPr>
      </p:pic>
      <p:sp>
        <p:nvSpPr>
          <p:cNvPr id="8" name="Rectangle 1" descr="Lower Colorado River"/>
          <p:cNvSpPr>
            <a:spLocks noChangeArrowheads="1"/>
          </p:cNvSpPr>
          <p:nvPr/>
        </p:nvSpPr>
        <p:spPr bwMode="auto">
          <a:xfrm>
            <a:off x="925098" y="4381889"/>
            <a:ext cx="2580101" cy="1927429"/>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9" name="Rectangle 2" descr="Kokopelli's on River"/>
          <p:cNvSpPr>
            <a:spLocks noChangeArrowheads="1"/>
          </p:cNvSpPr>
          <p:nvPr/>
        </p:nvSpPr>
        <p:spPr bwMode="auto">
          <a:xfrm>
            <a:off x="4913311" y="4441440"/>
            <a:ext cx="2133600" cy="16764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4050941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8237</TotalTime>
  <Words>1865</Words>
  <Application>Microsoft Office PowerPoint</Application>
  <PresentationFormat>On-screen Show (4:3)</PresentationFormat>
  <Paragraphs>411</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Source Sans Pro</vt:lpstr>
      <vt:lpstr>Wingdings</vt:lpstr>
      <vt:lpstr>Arial</vt:lpstr>
      <vt:lpstr>Times New Roman</vt:lpstr>
      <vt:lpstr>Cambria</vt:lpstr>
      <vt:lpstr>Eras Bold ITC</vt:lpstr>
      <vt:lpstr>Calibri</vt:lpstr>
      <vt:lpstr>ＭＳ Ｐゴシック</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Jeppesen, David K</dc:creator>
  <cp:lastModifiedBy>Morgan, Dorothy M</cp:lastModifiedBy>
  <cp:revision>79</cp:revision>
  <dcterms:modified xsi:type="dcterms:W3CDTF">2018-06-07T07:05:20Z</dcterms:modified>
</cp:coreProperties>
</file>