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21"/>
  </p:notesMasterIdLst>
  <p:sldIdLst>
    <p:sldId id="256" r:id="rId4"/>
    <p:sldId id="257" r:id="rId5"/>
    <p:sldId id="259" r:id="rId6"/>
    <p:sldId id="277" r:id="rId7"/>
    <p:sldId id="260" r:id="rId8"/>
    <p:sldId id="261" r:id="rId9"/>
    <p:sldId id="263" r:id="rId10"/>
    <p:sldId id="264" r:id="rId11"/>
    <p:sldId id="265" r:id="rId12"/>
    <p:sldId id="281" r:id="rId13"/>
    <p:sldId id="268" r:id="rId14"/>
    <p:sldId id="271" r:id="rId15"/>
    <p:sldId id="272" r:id="rId16"/>
    <p:sldId id="279" r:id="rId17"/>
    <p:sldId id="280" r:id="rId18"/>
    <p:sldId id="273" r:id="rId19"/>
    <p:sldId id="274" r:id="rId20"/>
  </p:sldIdLst>
  <p:sldSz cx="9144000" cy="5143500" type="screen16x9"/>
  <p:notesSz cx="6858000" cy="9144000"/>
  <p:embeddedFontLst>
    <p:embeddedFont>
      <p:font typeface="Roboto" panose="02000000000000000000" pitchFamily="2" charset="0"/>
      <p:regular r:id="rId22"/>
      <p:bold r:id="rId23"/>
      <p:italic r:id="rId24"/>
      <p:boldItalic r:id="rId25"/>
    </p:embeddedFont>
    <p:embeddedFont>
      <p:font typeface="Wingdings 2" panose="05020102010507070707" pitchFamily="18" charset="2"/>
      <p:regular r:id="rId26"/>
    </p:embeddedFont>
    <p:embeddedFont>
      <p:font typeface="Lucida Sans" panose="020B0602030504020204" pitchFamily="34" charset="0"/>
      <p:regular r:id="rId27"/>
      <p:bold r:id="rId28"/>
      <p:italic r:id="rId29"/>
      <p:boldItalic r:id="rId30"/>
    </p:embeddedFont>
    <p:embeddedFont>
      <p:font typeface="Roboto Medium" panose="02000000000000000000" pitchFamily="2" charset="0"/>
      <p:regular r:id="rId31"/>
      <p:bold r:id="rId32"/>
      <p:italic r:id="rId33"/>
      <p:boldItalic r:id="rId34"/>
    </p:embeddedFont>
    <p:embeddedFont>
      <p:font typeface="Book Antiqua" panose="02040602050305030304" pitchFamily="18" charset="0"/>
      <p:regular r:id="rId35"/>
      <p:bold r:id="rId36"/>
      <p:italic r:id="rId37"/>
      <p:boldItalic r:id="rId38"/>
    </p:embeddedFont>
    <p:embeddedFont>
      <p:font typeface="Wingdings 3" panose="05040102010807070707" pitchFamily="18" charset="2"/>
      <p:regular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othy Morg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6" autoAdjust="0"/>
  </p:normalViewPr>
  <p:slideViewPr>
    <p:cSldViewPr snapToGrid="0">
      <p:cViewPr varScale="1">
        <p:scale>
          <a:sx n="78" d="100"/>
          <a:sy n="78" d="100"/>
        </p:scale>
        <p:origin x="117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Based on the previous IDFG requests which alternative best supports their request? AND which alternative best supports SO 3356? </a:t>
            </a:r>
            <a:endParaRPr sz="120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Alt. C : Why...Provides the most acres to support non-motorized hunting opportunities  </a:t>
            </a:r>
            <a:endParaRPr sz="1200">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174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Shape 24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This table depicts ORSCs clipped to Big Game Migration corridors.</a:t>
            </a:r>
            <a:endParaRPr sz="120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Which alternative best supports the Secretarial Order 3362?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8" name="Shape 24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Shape 27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Based on the previous IDFG requests which alternative best supports their request? </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Alt. C : Why...Provides the most acres to support non-motorized hunting </a:t>
            </a:r>
            <a:r>
              <a:rPr lang="en" sz="1200" dirty="0" smtClean="0">
                <a:solidFill>
                  <a:schemeClr val="dk1"/>
                </a:solidFill>
                <a:latin typeface="Calibri"/>
                <a:ea typeface="Calibri"/>
                <a:cs typeface="Calibri"/>
                <a:sym typeface="Calibri"/>
              </a:rPr>
              <a:t>opportunities. </a:t>
            </a:r>
            <a:endParaRPr sz="1200" dirty="0">
              <a:solidFill>
                <a:schemeClr val="dk1"/>
              </a:solidFill>
              <a:latin typeface="Calibri"/>
              <a:ea typeface="Calibri"/>
              <a:cs typeface="Calibri"/>
              <a:sym typeface="Calibri"/>
            </a:endParaRPr>
          </a:p>
        </p:txBody>
      </p:sp>
      <p:sp>
        <p:nvSpPr>
          <p:cNvPr id="273" name="Shape 27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Shape 28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Based on the previous IDFG requests which alternative best supports their request? </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Alt. C : Why...Provides the most acres to support non-motorized hunting opportunities AND </a:t>
            </a:r>
            <a:endParaRPr sz="1200" dirty="0">
              <a:solidFill>
                <a:schemeClr val="dk1"/>
              </a:solidFill>
              <a:latin typeface="Calibri"/>
              <a:ea typeface="Calibri"/>
              <a:cs typeface="Calibri"/>
              <a:sym typeface="Calibri"/>
            </a:endParaRPr>
          </a:p>
        </p:txBody>
      </p:sp>
      <p:sp>
        <p:nvSpPr>
          <p:cNvPr id="281" name="Shape 28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t>Tools we have help BLM </a:t>
            </a:r>
            <a:r>
              <a:rPr lang="en-US" b="0" u="sng" dirty="0" smtClean="0"/>
              <a:t>produce</a:t>
            </a:r>
            <a:r>
              <a:rPr lang="en-US" b="0" u="none" baseline="0" dirty="0" smtClean="0"/>
              <a:t> recreation opportunities.  It is important to learn from our customers about their recreation opportunities (experiences and benefits) so BLM can incorporate supportive management actions, to influence/modify settings which in turn </a:t>
            </a:r>
            <a:r>
              <a:rPr lang="en-US" b="0" u="sng" baseline="0" dirty="0" smtClean="0"/>
              <a:t>produce</a:t>
            </a:r>
            <a:r>
              <a:rPr lang="en-US" b="0" u="none" baseline="0" dirty="0" smtClean="0"/>
              <a:t> quality recreation opportunities.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203DF-B004-4AAF-AC5C-B1624D629702}"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439772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Shape 28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Tools within the R&amp;VS program can and should be used when dealing with issues within whatever quadrant you are in at the moment.  For this to happen they must always be at the forefront of your mind.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03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Shape 28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Tools within the R&amp;VS program can and should be used when dealing with issues within whatever quadrant you are in at the moment.  For this to happen they must always be at the forefront of your mind.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Shape 29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7" name="Shape 29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Shape 15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dirty="0">
                <a:solidFill>
                  <a:schemeClr val="dk1"/>
                </a:solidFill>
                <a:latin typeface="Calibri"/>
                <a:ea typeface="Calibri"/>
                <a:cs typeface="Calibri"/>
                <a:sym typeface="Calibri"/>
              </a:rPr>
              <a:t>Ask:</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How much time is spent in these phases of planning at a field office? </a:t>
            </a:r>
            <a:endParaRPr sz="1200" dirty="0">
              <a:solidFill>
                <a:schemeClr val="dk1"/>
              </a:solidFill>
              <a:latin typeface="Calibri"/>
              <a:ea typeface="Calibri"/>
              <a:cs typeface="Calibri"/>
              <a:sym typeface="Calibri"/>
            </a:endParaRPr>
          </a:p>
          <a:p>
            <a:pPr marL="914400" marR="0" lvl="1"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Years, decades!</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Where do Secretarial orders fall into this cycle? : evaluate and adjust….migration corridors, increase recreation opportunities, take kids outside</a:t>
            </a:r>
            <a:endParaRPr sz="1200" dirty="0">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dirty="0" smtClean="0">
                <a:solidFill>
                  <a:schemeClr val="dk1"/>
                </a:solidFill>
              </a:rPr>
              <a:t>Using BLM’s recreation planning framework (outcomes focused framework) and recreation setting characteristics to assist with implementation actions and analysis </a:t>
            </a:r>
            <a:endParaRPr sz="1200" b="0" i="0" u="none" strike="noStrike" cap="none" dirty="0">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973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Shape 16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tools are available to us during these phases of planning? </a:t>
            </a:r>
            <a:endParaRPr sz="1200">
              <a:solidFill>
                <a:schemeClr val="dk1"/>
              </a:solidFill>
              <a:latin typeface="Calibri"/>
              <a:ea typeface="Calibri"/>
              <a:cs typeface="Calibri"/>
              <a:sym typeface="Calibri"/>
            </a:endParaRPr>
          </a:p>
          <a:p>
            <a:pPr marL="914400" marR="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Outcomes and RSCs</a:t>
            </a:r>
            <a:endParaRPr sz="1200">
              <a:solidFill>
                <a:schemeClr val="dk1"/>
              </a:solidFill>
              <a:latin typeface="Calibri"/>
              <a:ea typeface="Calibri"/>
              <a:cs typeface="Calibri"/>
              <a:sym typeface="Calibri"/>
            </a:endParaRPr>
          </a:p>
          <a:p>
            <a:pPr marL="45720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Shape 18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dirty="0">
                <a:solidFill>
                  <a:schemeClr val="dk1"/>
                </a:solidFill>
                <a:latin typeface="Calibri"/>
                <a:ea typeface="Calibri"/>
                <a:cs typeface="Calibri"/>
                <a:sym typeface="Calibri"/>
              </a:rPr>
              <a:t>Latest example/opportunity to collect some OFM data.  Challis FO partnered with University of Idaho and the City of Challis to collect some Outcome data.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Shape 20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dirty="0">
                <a:solidFill>
                  <a:schemeClr val="dk1"/>
                </a:solidFill>
                <a:latin typeface="Calibri"/>
                <a:ea typeface="Calibri"/>
                <a:cs typeface="Calibri"/>
                <a:sym typeface="Calibri"/>
              </a:rPr>
              <a:t>IDFG comment letter on the Wood River Valley  TMP. </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1st highlight: Identified general recreation experiences and benefits</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2nd highlight: Desired Physical setting and Operational setting.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1st bullet: IDFG data to support changes to Operational Settings,</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2nd and 3rd bullets:  more info about the hunting “activity” and desired physical settings.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Discuss how survey’s were conducted…….incorporate OFM survey questions into IDFG survey……….look into these opportunities. </a:t>
            </a:r>
            <a:endParaRPr lang="en"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Is there an opportunity to hang out a a game check station and conduct</a:t>
            </a:r>
            <a:r>
              <a:rPr lang="en" sz="1200" baseline="0" dirty="0" smtClean="0">
                <a:solidFill>
                  <a:schemeClr val="dk1"/>
                </a:solidFill>
                <a:latin typeface="Calibri"/>
                <a:ea typeface="Calibri"/>
                <a:cs typeface="Calibri"/>
                <a:sym typeface="Calibri"/>
              </a:rPr>
              <a:t> some informal interviews to better understand the activity, experiences, benefits and settings?  This is how rec planners increase </a:t>
            </a:r>
            <a:r>
              <a:rPr lang="en-US" sz="1200" baseline="0" dirty="0" smtClean="0">
                <a:solidFill>
                  <a:schemeClr val="dk1"/>
                </a:solidFill>
                <a:latin typeface="Calibri"/>
                <a:ea typeface="Calibri"/>
                <a:cs typeface="Calibri"/>
                <a:sym typeface="Calibri"/>
              </a:rPr>
              <a:t>their </a:t>
            </a:r>
            <a:r>
              <a:rPr lang="en" sz="1200" baseline="0" dirty="0" smtClean="0">
                <a:solidFill>
                  <a:schemeClr val="dk1"/>
                </a:solidFill>
                <a:latin typeface="Calibri"/>
                <a:ea typeface="Calibri"/>
                <a:cs typeface="Calibri"/>
                <a:sym typeface="Calibri"/>
              </a:rPr>
              <a:t>professional knowledge and become better subject matter experts. </a:t>
            </a:r>
            <a:endParaRPr sz="1200" dirty="0">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Based on the previous IDFG requests which alternative best supports their request? AND which alternative best supports SO 3356? </a:t>
            </a:r>
            <a:endParaRPr sz="120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Alt. C : Why...Provides the most acres to support non-motorized hunting opportunities  </a:t>
            </a:r>
            <a:endParaRPr sz="1200">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Shape 62"/>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Shape 75"/>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Shape 8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Shape 8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Shape 9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Shape 10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Shape 108"/>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Shape 115"/>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Shape 12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36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B5E038F-C2F6-4466-A815-657D81CC1A2C}" type="datetimeFigureOut">
              <a:rPr lang="en-US" smtClean="0"/>
              <a:t>6/7/2018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4B9FCF9-BC39-4DCD-BEF1-7F4B466C1783}" type="slidenum">
              <a:rPr lang="en-US" smtClean="0"/>
              <a:t>‹#›</a:t>
            </a:fld>
            <a:endParaRPr 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38018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9FCF9-BC39-4DCD-BEF1-7F4B466C1783}" type="slidenum">
              <a:rPr lang="en-US" smtClean="0"/>
              <a:t>‹#›</a:t>
            </a:fld>
            <a:endParaRPr lang="en-US"/>
          </a:p>
        </p:txBody>
      </p:sp>
    </p:spTree>
    <p:extLst>
      <p:ext uri="{BB962C8B-B14F-4D97-AF65-F5344CB8AC3E}">
        <p14:creationId xmlns:p14="http://schemas.microsoft.com/office/powerpoint/2010/main" val="265808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36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54864" indent="0" algn="l">
              <a:buNone/>
              <a:defRPr sz="15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5E038F-C2F6-4466-A815-657D81CC1A2C}"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4812507"/>
            <a:ext cx="762000" cy="273844"/>
          </a:xfrm>
        </p:spPr>
        <p:txBody>
          <a:bodyPr/>
          <a:lstStyle/>
          <a:p>
            <a:fld id="{E4B9FCF9-BC39-4DCD-BEF1-7F4B466C1783}" type="slidenum">
              <a:rPr lang="en-US" smtClean="0"/>
              <a:t>‹#›</a:t>
            </a:fld>
            <a:endParaRPr lang="en-US"/>
          </a:p>
        </p:txBody>
      </p:sp>
    </p:spTree>
    <p:extLst>
      <p:ext uri="{BB962C8B-B14F-4D97-AF65-F5344CB8AC3E}">
        <p14:creationId xmlns:p14="http://schemas.microsoft.com/office/powerpoint/2010/main" val="270961448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195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195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9FCF9-BC39-4DCD-BEF1-7F4B466C1783}" type="slidenum">
              <a:rPr lang="en-US" smtClean="0"/>
              <a:t>‹#›</a:t>
            </a:fld>
            <a:endParaRPr lang="en-US"/>
          </a:p>
        </p:txBody>
      </p:sp>
    </p:spTree>
    <p:extLst>
      <p:ext uri="{BB962C8B-B14F-4D97-AF65-F5344CB8AC3E}">
        <p14:creationId xmlns:p14="http://schemas.microsoft.com/office/powerpoint/2010/main" val="255428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1800" b="0" cap="all" baseline="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1800" b="0" cap="all" baseline="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5E038F-C2F6-4466-A815-657D81CC1A2C}" type="datetimeFigureOut">
              <a:rPr lang="en-US" smtClean="0"/>
              <a:t>6/7/2018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9FCF9-BC39-4DCD-BEF1-7F4B466C1783}" type="slidenum">
              <a:rPr lang="en-US" smtClean="0"/>
              <a:t>‹#›</a:t>
            </a:fld>
            <a:endParaRPr lang="en-US"/>
          </a:p>
        </p:txBody>
      </p:sp>
    </p:spTree>
    <p:extLst>
      <p:ext uri="{BB962C8B-B14F-4D97-AF65-F5344CB8AC3E}">
        <p14:creationId xmlns:p14="http://schemas.microsoft.com/office/powerpoint/2010/main" val="1986733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5E038F-C2F6-4466-A815-657D81CC1A2C}" type="datetimeFigureOut">
              <a:rPr lang="en-US" smtClean="0"/>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9FCF9-BC39-4DCD-BEF1-7F4B466C1783}" type="slidenum">
              <a:rPr lang="en-US" smtClean="0"/>
              <a:t>‹#›</a:t>
            </a:fld>
            <a:endParaRPr lang="en-US"/>
          </a:p>
        </p:txBody>
      </p:sp>
    </p:spTree>
    <p:extLst>
      <p:ext uri="{BB962C8B-B14F-4D97-AF65-F5344CB8AC3E}">
        <p14:creationId xmlns:p14="http://schemas.microsoft.com/office/powerpoint/2010/main" val="1266062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E038F-C2F6-4466-A815-657D81CC1A2C}" type="datetimeFigureOut">
              <a:rPr lang="en-US" smtClean="0"/>
              <a:t>6/7/2018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9FCF9-BC39-4DCD-BEF1-7F4B466C1783}" type="slidenum">
              <a:rPr lang="en-US" smtClean="0"/>
              <a:t>‹#›</a:t>
            </a:fld>
            <a:endParaRPr lang="en-US"/>
          </a:p>
        </p:txBody>
      </p:sp>
    </p:spTree>
    <p:extLst>
      <p:ext uri="{BB962C8B-B14F-4D97-AF65-F5344CB8AC3E}">
        <p14:creationId xmlns:p14="http://schemas.microsoft.com/office/powerpoint/2010/main" val="204909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165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9"/>
            <a:ext cx="5111750" cy="4389835"/>
          </a:xfrm>
        </p:spPr>
        <p:txBody>
          <a:bodyPr/>
          <a:lstStyle>
            <a:lvl1pPr>
              <a:defRPr sz="1950"/>
            </a:lvl1pPr>
            <a:lvl2pPr>
              <a:defRPr sz="1800"/>
            </a:lvl2pPr>
            <a:lvl3pPr>
              <a:defRPr sz="1650"/>
            </a:lvl3pPr>
            <a:lvl4pPr>
              <a:defRPr sz="150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9FCF9-BC39-4DCD-BEF1-7F4B466C1783}" type="slidenum">
              <a:rPr lang="en-US" smtClean="0"/>
              <a:t>‹#›</a:t>
            </a:fld>
            <a:endParaRPr lang="en-US"/>
          </a:p>
        </p:txBody>
      </p:sp>
    </p:spTree>
    <p:extLst>
      <p:ext uri="{BB962C8B-B14F-4D97-AF65-F5344CB8AC3E}">
        <p14:creationId xmlns:p14="http://schemas.microsoft.com/office/powerpoint/2010/main" val="1452337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1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4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05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5E038F-C2F6-4466-A815-657D81CC1A2C}"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9FCF9-BC39-4DCD-BEF1-7F4B466C1783}" type="slidenum">
              <a:rPr lang="en-US" smtClean="0"/>
              <a:t>‹#›</a:t>
            </a:fld>
            <a:endParaRPr lang="en-US"/>
          </a:p>
        </p:txBody>
      </p:sp>
    </p:spTree>
    <p:extLst>
      <p:ext uri="{BB962C8B-B14F-4D97-AF65-F5344CB8AC3E}">
        <p14:creationId xmlns:p14="http://schemas.microsoft.com/office/powerpoint/2010/main" val="2399233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9FCF9-BC39-4DCD-BEF1-7F4B466C1783}" type="slidenum">
              <a:rPr lang="en-US" smtClean="0"/>
              <a:t>‹#›</a:t>
            </a:fld>
            <a:endParaRPr lang="en-US"/>
          </a:p>
        </p:txBody>
      </p:sp>
    </p:spTree>
    <p:extLst>
      <p:ext uri="{BB962C8B-B14F-4D97-AF65-F5344CB8AC3E}">
        <p14:creationId xmlns:p14="http://schemas.microsoft.com/office/powerpoint/2010/main" val="1920792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9FCF9-BC39-4DCD-BEF1-7F4B466C1783}" type="slidenum">
              <a:rPr lang="en-US" smtClean="0"/>
              <a:t>‹#›</a:t>
            </a:fld>
            <a:endParaRPr lang="en-US"/>
          </a:p>
        </p:txBody>
      </p:sp>
    </p:spTree>
    <p:extLst>
      <p:ext uri="{BB962C8B-B14F-4D97-AF65-F5344CB8AC3E}">
        <p14:creationId xmlns:p14="http://schemas.microsoft.com/office/powerpoint/2010/main" val="162624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Shape 52"/>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chemeClr val="bg2">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900">
                <a:solidFill>
                  <a:schemeClr val="tx1">
                    <a:shade val="50000"/>
                  </a:schemeClr>
                </a:solidFill>
              </a:defRPr>
            </a:lvl1pPr>
          </a:lstStyle>
          <a:p>
            <a:fld id="{7B5E038F-C2F6-4466-A815-657D81CC1A2C}" type="datetimeFigureOut">
              <a:rPr lang="en-US" smtClean="0"/>
              <a:t>6/7/2018</a:t>
            </a:fld>
            <a:endParaRPr 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9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900">
                <a:solidFill>
                  <a:schemeClr val="tx1">
                    <a:shade val="50000"/>
                  </a:schemeClr>
                </a:solidFill>
              </a:defRPr>
            </a:lvl1pPr>
          </a:lstStyle>
          <a:p>
            <a:fld id="{E4B9FCF9-BC39-4DCD-BEF1-7F4B466C1783}" type="slidenum">
              <a:rPr lang="en-US" smtClean="0"/>
              <a:t>‹#›</a:t>
            </a:fld>
            <a:endParaRPr lang="en-US"/>
          </a:p>
        </p:txBody>
      </p:sp>
    </p:spTree>
    <p:extLst>
      <p:ext uri="{BB962C8B-B14F-4D97-AF65-F5344CB8AC3E}">
        <p14:creationId xmlns:p14="http://schemas.microsoft.com/office/powerpoint/2010/main" val="51528276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075"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11480" indent="-308610" algn="l" rtl="0" eaLnBrk="1" latinLnBrk="0" hangingPunct="1">
        <a:spcBef>
          <a:spcPct val="20000"/>
        </a:spcBef>
        <a:buClr>
          <a:schemeClr val="tx1">
            <a:shade val="95000"/>
          </a:schemeClr>
        </a:buClr>
        <a:buSzPct val="65000"/>
        <a:buFont typeface="Wingdings 2"/>
        <a:buChar char=""/>
        <a:defRPr kumimoji="0" sz="2100" kern="1200">
          <a:solidFill>
            <a:schemeClr val="tx1"/>
          </a:solidFill>
          <a:latin typeface="+mn-lt"/>
          <a:ea typeface="+mn-ea"/>
          <a:cs typeface="+mn-cs"/>
        </a:defRPr>
      </a:lvl1pPr>
      <a:lvl2pPr marL="651510" indent="-212598" algn="l" rtl="0" eaLnBrk="1" latinLnBrk="0" hangingPunct="1">
        <a:spcBef>
          <a:spcPct val="20000"/>
        </a:spcBef>
        <a:buClr>
          <a:schemeClr val="tx1"/>
        </a:buClr>
        <a:buSzPct val="80000"/>
        <a:buFont typeface="Wingdings 2"/>
        <a:buChar char=""/>
        <a:defRPr kumimoji="0" sz="1800" kern="1200">
          <a:solidFill>
            <a:schemeClr val="tx1"/>
          </a:solidFill>
          <a:latin typeface="+mn-lt"/>
          <a:ea typeface="+mn-ea"/>
          <a:cs typeface="+mn-cs"/>
        </a:defRPr>
      </a:lvl2pPr>
      <a:lvl3pPr marL="850392" indent="-171450" algn="l" rtl="0" eaLnBrk="1" latinLnBrk="0" hangingPunct="1">
        <a:spcBef>
          <a:spcPct val="20000"/>
        </a:spcBef>
        <a:buClr>
          <a:schemeClr val="tx1"/>
        </a:buClr>
        <a:buSzPct val="95000"/>
        <a:buFont typeface="Wingdings"/>
        <a:buChar char=""/>
        <a:defRPr kumimoji="0" sz="1650" kern="1200">
          <a:solidFill>
            <a:schemeClr val="tx1"/>
          </a:solidFill>
          <a:latin typeface="+mn-lt"/>
          <a:ea typeface="+mn-ea"/>
          <a:cs typeface="+mn-cs"/>
        </a:defRPr>
      </a:lvl3pPr>
      <a:lvl4pPr marL="1014984" indent="-137160" algn="l" rtl="0" eaLnBrk="1" latinLnBrk="0" hangingPunct="1">
        <a:spcBef>
          <a:spcPct val="20000"/>
        </a:spcBef>
        <a:buClr>
          <a:schemeClr val="tx1"/>
        </a:buClr>
        <a:buSzPct val="100000"/>
        <a:buFont typeface="Wingdings 3"/>
        <a:buChar char=""/>
        <a:defRPr kumimoji="0" sz="1500" kern="1200">
          <a:solidFill>
            <a:schemeClr val="tx1"/>
          </a:solidFill>
          <a:latin typeface="+mn-lt"/>
          <a:ea typeface="+mn-ea"/>
          <a:cs typeface="+mn-cs"/>
        </a:defRPr>
      </a:lvl4pPr>
      <a:lvl5pPr marL="1159002" indent="-137160" algn="l" rtl="0" eaLnBrk="1" latinLnBrk="0" hangingPunct="1">
        <a:spcBef>
          <a:spcPct val="20000"/>
        </a:spcBef>
        <a:buClr>
          <a:schemeClr val="tx1"/>
        </a:buClr>
        <a:buFont typeface="Wingdings 2"/>
        <a:buChar char=""/>
        <a:defRPr kumimoji="0" sz="1500" kern="1200">
          <a:solidFill>
            <a:schemeClr val="tx1"/>
          </a:solidFill>
          <a:latin typeface="+mn-lt"/>
          <a:ea typeface="+mn-ea"/>
          <a:cs typeface="+mn-cs"/>
        </a:defRPr>
      </a:lvl5pPr>
      <a:lvl6pPr marL="1323594" indent="-137160" algn="l" rtl="0" eaLnBrk="1" latinLnBrk="0" hangingPunct="1">
        <a:spcBef>
          <a:spcPct val="20000"/>
        </a:spcBef>
        <a:buClr>
          <a:schemeClr val="tx1"/>
        </a:buClr>
        <a:buFont typeface="Wingdings 3"/>
        <a:buChar char=""/>
        <a:defRPr kumimoji="0" sz="1350" kern="1200">
          <a:solidFill>
            <a:schemeClr val="tx1"/>
          </a:solidFill>
          <a:latin typeface="+mn-lt"/>
          <a:ea typeface="+mn-ea"/>
          <a:cs typeface="+mn-cs"/>
        </a:defRPr>
      </a:lvl6pPr>
      <a:lvl7pPr marL="1474470" indent="-137160" algn="l" rtl="0" eaLnBrk="1" latinLnBrk="0" hangingPunct="1">
        <a:spcBef>
          <a:spcPct val="20000"/>
        </a:spcBef>
        <a:buClr>
          <a:schemeClr val="tx1"/>
        </a:buClr>
        <a:buFont typeface="Wingdings 2"/>
        <a:buChar char=""/>
        <a:defRPr kumimoji="0" sz="1200" kern="1200">
          <a:solidFill>
            <a:schemeClr val="tx1"/>
          </a:solidFill>
          <a:latin typeface="+mn-lt"/>
          <a:ea typeface="+mn-ea"/>
          <a:cs typeface="+mn-cs"/>
        </a:defRPr>
      </a:lvl7pPr>
      <a:lvl8pPr marL="1625346" indent="-137160" algn="l" rtl="0" eaLnBrk="1" latinLnBrk="0" hangingPunct="1">
        <a:spcBef>
          <a:spcPct val="20000"/>
        </a:spcBef>
        <a:buClr>
          <a:schemeClr val="tx1"/>
        </a:buClr>
        <a:buFont typeface="Wingdings 2"/>
        <a:buChar char=""/>
        <a:defRPr kumimoji="0" sz="1050" kern="1200">
          <a:solidFill>
            <a:schemeClr val="tx1"/>
          </a:solidFill>
          <a:latin typeface="+mn-lt"/>
          <a:ea typeface="+mn-ea"/>
          <a:cs typeface="+mn-cs"/>
        </a:defRPr>
      </a:lvl8pPr>
      <a:lvl9pPr marL="1776222" indent="-137160" algn="l" rtl="0" eaLnBrk="1" latinLnBrk="0" hangingPunct="1">
        <a:spcBef>
          <a:spcPct val="20000"/>
        </a:spcBef>
        <a:buClr>
          <a:schemeClr val="tx1"/>
        </a:buClr>
        <a:buFont typeface="Wingdings 2"/>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re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t="940" b="-940"/>
          <a:stretch/>
        </p:blipFill>
        <p:spPr>
          <a:xfrm>
            <a:off x="110475" y="48325"/>
            <a:ext cx="8830825" cy="5143500"/>
          </a:xfrm>
          <a:prstGeom prst="rect">
            <a:avLst/>
          </a:prstGeom>
          <a:noFill/>
          <a:ln>
            <a:noFill/>
          </a:ln>
        </p:spPr>
      </p:pic>
      <p:sp>
        <p:nvSpPr>
          <p:cNvPr id="131" name="Shape 131"/>
          <p:cNvSpPr txBox="1"/>
          <p:nvPr/>
        </p:nvSpPr>
        <p:spPr>
          <a:xfrm>
            <a:off x="179512" y="698525"/>
            <a:ext cx="8424936" cy="5309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000" b="1">
                <a:solidFill>
                  <a:schemeClr val="lt1"/>
                </a:solidFill>
                <a:latin typeface="Roboto"/>
                <a:ea typeface="Roboto"/>
                <a:cs typeface="Roboto"/>
                <a:sym typeface="Roboto"/>
              </a:rPr>
              <a:t>Outcomes Focused Management Framework</a:t>
            </a:r>
            <a:endParaRPr sz="3000" b="1">
              <a:solidFill>
                <a:schemeClr val="lt1"/>
              </a:solidFill>
              <a:latin typeface="Roboto"/>
              <a:ea typeface="Roboto"/>
              <a:cs typeface="Roboto"/>
              <a:sym typeface="Roboto"/>
            </a:endParaRPr>
          </a:p>
        </p:txBody>
      </p:sp>
      <p:sp>
        <p:nvSpPr>
          <p:cNvPr id="132" name="Shape 132"/>
          <p:cNvSpPr txBox="1"/>
          <p:nvPr/>
        </p:nvSpPr>
        <p:spPr>
          <a:xfrm>
            <a:off x="179512" y="1545636"/>
            <a:ext cx="7416824" cy="3000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chemeClr val="lt1"/>
                </a:solidFill>
                <a:latin typeface="Roboto Medium"/>
                <a:ea typeface="Roboto Medium"/>
                <a:cs typeface="Roboto Medium"/>
                <a:sym typeface="Roboto Medium"/>
              </a:rPr>
              <a:t>Supporting Text</a:t>
            </a:r>
            <a:endParaRPr sz="2000">
              <a:solidFill>
                <a:schemeClr val="lt1"/>
              </a:solidFill>
              <a:latin typeface="Roboto Medium"/>
              <a:ea typeface="Roboto Medium"/>
              <a:cs typeface="Roboto Medium"/>
              <a:sym typeface="Roboto Medium"/>
            </a:endParaRPr>
          </a:p>
        </p:txBody>
      </p:sp>
      <p:sp>
        <p:nvSpPr>
          <p:cNvPr id="133" name="Shape 133"/>
          <p:cNvSpPr/>
          <p:nvPr/>
        </p:nvSpPr>
        <p:spPr>
          <a:xfrm>
            <a:off x="229288" y="652625"/>
            <a:ext cx="8712000" cy="459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9CC00"/>
              </a:solidFill>
              <a:latin typeface="Calibri"/>
              <a:ea typeface="Calibri"/>
              <a:cs typeface="Calibri"/>
              <a:sym typeface="Calibri"/>
            </a:endParaRPr>
          </a:p>
        </p:txBody>
      </p:sp>
      <p:sp>
        <p:nvSpPr>
          <p:cNvPr id="134" name="Shape 134"/>
          <p:cNvSpPr/>
          <p:nvPr/>
        </p:nvSpPr>
        <p:spPr>
          <a:xfrm>
            <a:off x="229288" y="1417237"/>
            <a:ext cx="8712000" cy="459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Shape 136"/>
          <p:cNvSpPr txBox="1"/>
          <p:nvPr/>
        </p:nvSpPr>
        <p:spPr>
          <a:xfrm>
            <a:off x="4327400" y="1700749"/>
            <a:ext cx="3744300" cy="287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800" b="1" dirty="0">
                <a:solidFill>
                  <a:schemeClr val="dk1"/>
                </a:solidFill>
                <a:latin typeface="Calibri"/>
                <a:ea typeface="Calibri"/>
                <a:cs typeface="Calibri"/>
                <a:sym typeface="Calibri"/>
              </a:rPr>
              <a:t>John Kurtz, </a:t>
            </a: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800" b="1" dirty="0">
                <a:solidFill>
                  <a:schemeClr val="dk1"/>
                </a:solidFill>
                <a:latin typeface="Calibri"/>
                <a:ea typeface="Calibri"/>
                <a:cs typeface="Calibri"/>
                <a:sym typeface="Calibri"/>
              </a:rPr>
              <a:t>Shoshone Field Office Outdoor Recreation Planner</a:t>
            </a: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6271" r="17626" b="768"/>
          <a:stretch/>
        </p:blipFill>
        <p:spPr>
          <a:xfrm>
            <a:off x="432486" y="1779333"/>
            <a:ext cx="2750575" cy="31015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26" name="Shape 2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10</a:t>
            </a:fld>
            <a:endParaRPr sz="1200">
              <a:solidFill>
                <a:srgbClr val="888888"/>
              </a:solidFill>
              <a:latin typeface="Calibri"/>
              <a:ea typeface="Calibri"/>
              <a:cs typeface="Calibri"/>
              <a:sym typeface="Calibri"/>
            </a:endParaRPr>
          </a:p>
        </p:txBody>
      </p:sp>
      <p:sp>
        <p:nvSpPr>
          <p:cNvPr id="227" name="Shape 227"/>
          <p:cNvSpPr txBox="1"/>
          <p:nvPr/>
        </p:nvSpPr>
        <p:spPr>
          <a:xfrm>
            <a:off x="768625" y="1420725"/>
            <a:ext cx="8094600" cy="33894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None/>
            </a:pPr>
            <a:endParaRPr/>
          </a:p>
        </p:txBody>
      </p:sp>
      <p:pic>
        <p:nvPicPr>
          <p:cNvPr id="228" name="Shape 228"/>
          <p:cNvPicPr preferRelativeResize="0"/>
          <p:nvPr/>
        </p:nvPicPr>
        <p:blipFill>
          <a:blip r:embed="rId4">
            <a:alphaModFix/>
          </a:blip>
          <a:stretch>
            <a:fillRect/>
          </a:stretch>
        </p:blipFill>
        <p:spPr>
          <a:xfrm>
            <a:off x="276150" y="1068800"/>
            <a:ext cx="8685275" cy="3005875"/>
          </a:xfrm>
          <a:prstGeom prst="rect">
            <a:avLst/>
          </a:prstGeom>
          <a:noFill/>
          <a:ln>
            <a:noFill/>
          </a:ln>
        </p:spPr>
      </p:pic>
    </p:spTree>
    <p:extLst>
      <p:ext uri="{BB962C8B-B14F-4D97-AF65-F5344CB8AC3E}">
        <p14:creationId xmlns:p14="http://schemas.microsoft.com/office/powerpoint/2010/main" val="105986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51" name="Shape 2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11</a:t>
            </a:fld>
            <a:endParaRPr sz="1200">
              <a:solidFill>
                <a:srgbClr val="888888"/>
              </a:solidFill>
              <a:latin typeface="Calibri"/>
              <a:ea typeface="Calibri"/>
              <a:cs typeface="Calibri"/>
              <a:sym typeface="Calibri"/>
            </a:endParaRPr>
          </a:p>
        </p:txBody>
      </p:sp>
      <p:sp>
        <p:nvSpPr>
          <p:cNvPr id="252" name="Shape 252"/>
          <p:cNvSpPr txBox="1"/>
          <p:nvPr/>
        </p:nvSpPr>
        <p:spPr>
          <a:xfrm>
            <a:off x="768625" y="1420725"/>
            <a:ext cx="8094600" cy="33894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None/>
            </a:pPr>
            <a:endParaRPr/>
          </a:p>
        </p:txBody>
      </p:sp>
      <p:pic>
        <p:nvPicPr>
          <p:cNvPr id="253" name="Shape 253"/>
          <p:cNvPicPr preferRelativeResize="0"/>
          <p:nvPr/>
        </p:nvPicPr>
        <p:blipFill>
          <a:blip r:embed="rId4">
            <a:alphaModFix/>
          </a:blip>
          <a:stretch>
            <a:fillRect/>
          </a:stretch>
        </p:blipFill>
        <p:spPr>
          <a:xfrm>
            <a:off x="359000" y="925650"/>
            <a:ext cx="8457450" cy="32922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76" name="Shape 27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12</a:t>
            </a:fld>
            <a:endParaRPr sz="1200">
              <a:solidFill>
                <a:srgbClr val="888888"/>
              </a:solidFill>
              <a:latin typeface="Calibri"/>
              <a:ea typeface="Calibri"/>
              <a:cs typeface="Calibri"/>
              <a:sym typeface="Calibri"/>
            </a:endParaRPr>
          </a:p>
        </p:txBody>
      </p:sp>
      <p:sp>
        <p:nvSpPr>
          <p:cNvPr id="277" name="Shape 277"/>
          <p:cNvSpPr txBox="1"/>
          <p:nvPr/>
        </p:nvSpPr>
        <p:spPr>
          <a:xfrm>
            <a:off x="768625" y="1420725"/>
            <a:ext cx="8094600" cy="3077134"/>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 sz="2000" b="1" dirty="0">
                <a:solidFill>
                  <a:schemeClr val="dk1"/>
                </a:solidFill>
              </a:rPr>
              <a:t>These data (OFM and Settings) can be used for:</a:t>
            </a:r>
            <a:endParaRPr sz="2000" b="1" dirty="0">
              <a:solidFill>
                <a:schemeClr val="dk1"/>
              </a:solidFill>
            </a:endParaRPr>
          </a:p>
          <a:p>
            <a:pPr marL="0" lvl="0" indent="0" algn="ctr" rtl="0">
              <a:lnSpc>
                <a:spcPct val="115000"/>
              </a:lnSpc>
              <a:spcBef>
                <a:spcPts val="0"/>
              </a:spcBef>
              <a:spcAft>
                <a:spcPts val="0"/>
              </a:spcAft>
              <a:buNone/>
            </a:pPr>
            <a:r>
              <a:rPr lang="en" sz="2000" b="1" dirty="0">
                <a:solidFill>
                  <a:schemeClr val="dk1"/>
                </a:solidFill>
              </a:rPr>
              <a:t> </a:t>
            </a:r>
            <a:endParaRPr sz="2000" b="1" dirty="0">
              <a:solidFill>
                <a:schemeClr val="dk1"/>
              </a:solidFill>
            </a:endParaRPr>
          </a:p>
          <a:p>
            <a:pPr marL="914400" lvl="1" indent="-298450" rtl="0">
              <a:lnSpc>
                <a:spcPct val="115000"/>
              </a:lnSpc>
              <a:spcBef>
                <a:spcPts val="0"/>
              </a:spcBef>
              <a:spcAft>
                <a:spcPts val="0"/>
              </a:spcAft>
              <a:buClr>
                <a:schemeClr val="dk1"/>
              </a:buClr>
              <a:buSzPts val="1100"/>
              <a:buChar char="○"/>
            </a:pPr>
            <a:r>
              <a:rPr lang="en" sz="2000" b="1" dirty="0">
                <a:solidFill>
                  <a:schemeClr val="dk1"/>
                </a:solidFill>
              </a:rPr>
              <a:t>Existing conditions and analysis (EA Chapter 3 &amp; 4)</a:t>
            </a:r>
            <a:endParaRPr sz="2000" b="1" dirty="0">
              <a:solidFill>
                <a:schemeClr val="dk1"/>
              </a:solidFill>
            </a:endParaRPr>
          </a:p>
          <a:p>
            <a:pPr marL="457200" lvl="0" indent="0" rtl="0">
              <a:lnSpc>
                <a:spcPct val="115000"/>
              </a:lnSpc>
              <a:spcBef>
                <a:spcPts val="0"/>
              </a:spcBef>
              <a:spcAft>
                <a:spcPts val="0"/>
              </a:spcAft>
              <a:buNone/>
            </a:pPr>
            <a:endParaRPr sz="2000" b="1" dirty="0">
              <a:solidFill>
                <a:schemeClr val="dk1"/>
              </a:solidFill>
            </a:endParaRPr>
          </a:p>
          <a:p>
            <a:pPr marL="914400" lvl="1" indent="-298450" rtl="0">
              <a:lnSpc>
                <a:spcPct val="115000"/>
              </a:lnSpc>
              <a:spcBef>
                <a:spcPts val="0"/>
              </a:spcBef>
              <a:spcAft>
                <a:spcPts val="0"/>
              </a:spcAft>
              <a:buClr>
                <a:schemeClr val="dk1"/>
              </a:buClr>
              <a:buSzPts val="1100"/>
              <a:buChar char="○"/>
            </a:pPr>
            <a:r>
              <a:rPr lang="en" sz="2000" b="1" dirty="0">
                <a:solidFill>
                  <a:schemeClr val="dk1"/>
                </a:solidFill>
              </a:rPr>
              <a:t>FONSI (include as a beneficial impact) and</a:t>
            </a:r>
            <a:endParaRPr sz="2000" b="1" dirty="0">
              <a:solidFill>
                <a:schemeClr val="dk1"/>
              </a:solidFill>
            </a:endParaRPr>
          </a:p>
          <a:p>
            <a:pPr marL="457200" lvl="0" indent="0" rtl="0">
              <a:lnSpc>
                <a:spcPct val="115000"/>
              </a:lnSpc>
              <a:spcBef>
                <a:spcPts val="0"/>
              </a:spcBef>
              <a:spcAft>
                <a:spcPts val="0"/>
              </a:spcAft>
              <a:buNone/>
            </a:pPr>
            <a:endParaRPr sz="2000" b="1" dirty="0">
              <a:solidFill>
                <a:schemeClr val="dk1"/>
              </a:solidFill>
            </a:endParaRPr>
          </a:p>
          <a:p>
            <a:pPr marL="914400" lvl="1" indent="-298450" rtl="0">
              <a:lnSpc>
                <a:spcPct val="115000"/>
              </a:lnSpc>
              <a:spcBef>
                <a:spcPts val="0"/>
              </a:spcBef>
              <a:spcAft>
                <a:spcPts val="0"/>
              </a:spcAft>
              <a:buClr>
                <a:schemeClr val="dk1"/>
              </a:buClr>
              <a:buSzPts val="1100"/>
              <a:buChar char="○"/>
            </a:pPr>
            <a:r>
              <a:rPr lang="en" sz="2000" b="1" dirty="0">
                <a:solidFill>
                  <a:schemeClr val="dk1"/>
                </a:solidFill>
              </a:rPr>
              <a:t>Decision</a:t>
            </a:r>
            <a:endParaRPr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84" name="Shape 28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13</a:t>
            </a:fld>
            <a:endParaRPr sz="1200">
              <a:solidFill>
                <a:srgbClr val="888888"/>
              </a:solidFill>
              <a:latin typeface="Calibri"/>
              <a:ea typeface="Calibri"/>
              <a:cs typeface="Calibri"/>
              <a:sym typeface="Calibri"/>
            </a:endParaRPr>
          </a:p>
        </p:txBody>
      </p:sp>
      <p:sp>
        <p:nvSpPr>
          <p:cNvPr id="285" name="Shape 285"/>
          <p:cNvSpPr txBox="1"/>
          <p:nvPr/>
        </p:nvSpPr>
        <p:spPr>
          <a:xfrm>
            <a:off x="296562" y="1420725"/>
            <a:ext cx="3842953" cy="2446940"/>
          </a:xfrm>
          <a:prstGeom prst="rect">
            <a:avLst/>
          </a:prstGeom>
          <a:noFill/>
          <a:ln>
            <a:noFill/>
          </a:ln>
        </p:spPr>
        <p:txBody>
          <a:bodyPr spcFirstLastPara="1" wrap="square" lIns="91425" tIns="45700" rIns="91425" bIns="45700" anchor="ctr" anchorCtr="0">
            <a:noAutofit/>
          </a:bodyPr>
          <a:lstStyle/>
          <a:p>
            <a:pPr marL="615950" lvl="1" rtl="0">
              <a:lnSpc>
                <a:spcPct val="115000"/>
              </a:lnSpc>
              <a:spcBef>
                <a:spcPts val="0"/>
              </a:spcBef>
              <a:spcAft>
                <a:spcPts val="0"/>
              </a:spcAft>
              <a:buClr>
                <a:schemeClr val="dk1"/>
              </a:buClr>
              <a:buSzPts val="1100"/>
            </a:pPr>
            <a:r>
              <a:rPr lang="en" sz="1800" b="1" dirty="0">
                <a:solidFill>
                  <a:schemeClr val="dk1"/>
                </a:solidFill>
              </a:rPr>
              <a:t>Take home </a:t>
            </a:r>
            <a:r>
              <a:rPr lang="en" sz="1800" b="1" dirty="0" smtClean="0">
                <a:solidFill>
                  <a:schemeClr val="dk1"/>
                </a:solidFill>
              </a:rPr>
              <a:t>message, ……….</a:t>
            </a:r>
            <a:r>
              <a:rPr lang="en" sz="1800" b="1" dirty="0">
                <a:solidFill>
                  <a:schemeClr val="dk1"/>
                </a:solidFill>
              </a:rPr>
              <a:t>use the tools we have effectively and efficiently no matter what stage of planning you are in!</a:t>
            </a:r>
            <a:endParaRPr sz="1800" b="1" dirty="0"/>
          </a:p>
        </p:txBody>
      </p:sp>
      <p:pic>
        <p:nvPicPr>
          <p:cNvPr id="2" name="Picture 1" descr="Debra De-Jong's Marketing &amp; PR Blog: Nine &lt;strong&gt;Effective&lt;/strong&g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946" y="1196944"/>
            <a:ext cx="3810000" cy="2857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28950" y="1200150"/>
            <a:ext cx="1714500" cy="815579"/>
          </a:xfrm>
          <a:prstGeom prst="rect">
            <a:avLst/>
          </a:prstGeom>
          <a:gradFill rotWithShape="1">
            <a:gsLst>
              <a:gs pos="0">
                <a:srgbClr val="006600"/>
              </a:gs>
              <a:gs pos="100000">
                <a:srgbClr val="001700"/>
              </a:gs>
            </a:gsLst>
            <a:lin ang="5400000" scaled="1"/>
          </a:gradFill>
          <a:ln w="12700">
            <a:solidFill>
              <a:srgbClr val="003300"/>
            </a:solidFill>
            <a:miter lim="800000"/>
            <a:headEnd/>
            <a:tailEnd/>
          </a:ln>
        </p:spPr>
        <p:txBody>
          <a:bodyPr/>
          <a:lstStyle>
            <a:lvl1pPr eaLnBrk="0" hangingPunct="0">
              <a:defRPr sz="1400" b="1">
                <a:solidFill>
                  <a:srgbClr val="FFFF00"/>
                </a:solidFill>
                <a:latin typeface="Comic Sans MS" pitchFamily="66" charset="0"/>
              </a:defRPr>
            </a:lvl1pPr>
            <a:lvl2pPr marL="742950" indent="-285750" eaLnBrk="0" hangingPunct="0">
              <a:defRPr sz="1400" b="1">
                <a:solidFill>
                  <a:srgbClr val="FFFF00"/>
                </a:solidFill>
                <a:latin typeface="Comic Sans MS" pitchFamily="66" charset="0"/>
              </a:defRPr>
            </a:lvl2pPr>
            <a:lvl3pPr marL="1143000" indent="-228600" eaLnBrk="0" hangingPunct="0">
              <a:defRPr sz="1400" b="1">
                <a:solidFill>
                  <a:srgbClr val="FFFF00"/>
                </a:solidFill>
                <a:latin typeface="Comic Sans MS" pitchFamily="66" charset="0"/>
              </a:defRPr>
            </a:lvl3pPr>
            <a:lvl4pPr marL="1600200" indent="-228600" eaLnBrk="0" hangingPunct="0">
              <a:defRPr sz="1400" b="1">
                <a:solidFill>
                  <a:srgbClr val="FFFF00"/>
                </a:solidFill>
                <a:latin typeface="Comic Sans MS" pitchFamily="66" charset="0"/>
              </a:defRPr>
            </a:lvl4pPr>
            <a:lvl5pPr marL="2057400" indent="-228600" eaLnBrk="0" hangingPunct="0">
              <a:defRPr sz="1400" b="1">
                <a:solidFill>
                  <a:srgbClr val="FFFF00"/>
                </a:solidFill>
                <a:latin typeface="Comic Sans MS" pitchFamily="66" charset="0"/>
              </a:defRPr>
            </a:lvl5pPr>
            <a:lvl6pPr marL="2514600" indent="-228600" eaLnBrk="0" fontAlgn="base" hangingPunct="0">
              <a:lnSpc>
                <a:spcPct val="140000"/>
              </a:lnSpc>
              <a:spcBef>
                <a:spcPct val="0"/>
              </a:spcBef>
              <a:spcAft>
                <a:spcPct val="0"/>
              </a:spcAft>
              <a:defRPr sz="1400" b="1">
                <a:solidFill>
                  <a:srgbClr val="FFFF00"/>
                </a:solidFill>
                <a:latin typeface="Comic Sans MS" pitchFamily="66" charset="0"/>
              </a:defRPr>
            </a:lvl6pPr>
            <a:lvl7pPr marL="2971800" indent="-228600" eaLnBrk="0" fontAlgn="base" hangingPunct="0">
              <a:lnSpc>
                <a:spcPct val="140000"/>
              </a:lnSpc>
              <a:spcBef>
                <a:spcPct val="0"/>
              </a:spcBef>
              <a:spcAft>
                <a:spcPct val="0"/>
              </a:spcAft>
              <a:defRPr sz="1400" b="1">
                <a:solidFill>
                  <a:srgbClr val="FFFF00"/>
                </a:solidFill>
                <a:latin typeface="Comic Sans MS" pitchFamily="66" charset="0"/>
              </a:defRPr>
            </a:lvl7pPr>
            <a:lvl8pPr marL="3429000" indent="-228600" eaLnBrk="0" fontAlgn="base" hangingPunct="0">
              <a:lnSpc>
                <a:spcPct val="140000"/>
              </a:lnSpc>
              <a:spcBef>
                <a:spcPct val="0"/>
              </a:spcBef>
              <a:spcAft>
                <a:spcPct val="0"/>
              </a:spcAft>
              <a:defRPr sz="1400" b="1">
                <a:solidFill>
                  <a:srgbClr val="FFFF00"/>
                </a:solidFill>
                <a:latin typeface="Comic Sans MS" pitchFamily="66" charset="0"/>
              </a:defRPr>
            </a:lvl8pPr>
            <a:lvl9pPr marL="3886200" indent="-228600" eaLnBrk="0" fontAlgn="base" hangingPunct="0">
              <a:lnSpc>
                <a:spcPct val="140000"/>
              </a:lnSpc>
              <a:spcBef>
                <a:spcPct val="0"/>
              </a:spcBef>
              <a:spcAft>
                <a:spcPct val="0"/>
              </a:spcAft>
              <a:defRPr sz="1400" b="1">
                <a:solidFill>
                  <a:srgbClr val="FFFF00"/>
                </a:solidFill>
                <a:latin typeface="Comic Sans MS" pitchFamily="66" charset="0"/>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en-US" sz="1200" b="1" i="0" u="sng" strike="noStrike" kern="1200" cap="none" spc="0" normalizeH="0" baseline="0" noProof="0">
                <a:ln>
                  <a:noFill/>
                </a:ln>
                <a:solidFill>
                  <a:srgbClr val="FFFFFF"/>
                </a:solidFill>
                <a:effectLst/>
                <a:uLnTx/>
                <a:uFillTx/>
                <a:latin typeface="Arial" charset="0"/>
                <a:ea typeface="Times New Roman" pitchFamily="18" charset="0"/>
                <a:cs typeface="Arial" charset="0"/>
                <a:sym typeface="Arial"/>
              </a:rPr>
              <a:t>Recreation Settings</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en-US" sz="1200" b="1" i="0" u="none" strike="noStrike" kern="1200" cap="none" spc="0" normalizeH="0" baseline="0" noProof="0">
                <a:ln>
                  <a:noFill/>
                </a:ln>
                <a:solidFill>
                  <a:prstClr val="black"/>
                </a:solidFill>
                <a:effectLst/>
                <a:uLnTx/>
                <a:uFillTx/>
                <a:latin typeface="Arial" charset="0"/>
                <a:ea typeface="Times New Roman" pitchFamily="18" charset="0"/>
                <a:cs typeface="Arial" charset="0"/>
                <a:sym typeface="Arial"/>
              </a:rPr>
              <a:t>Physical, Social &amp; Administrative</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en-US" sz="1200" b="1" i="0" u="none" strike="noStrike" kern="1200" cap="none" spc="0" normalizeH="0" baseline="0" noProof="0">
                <a:ln>
                  <a:noFill/>
                </a:ln>
                <a:solidFill>
                  <a:prstClr val="black"/>
                </a:solidFill>
                <a:effectLst/>
                <a:uLnTx/>
                <a:uFillTx/>
                <a:latin typeface="Arial" charset="0"/>
                <a:ea typeface="Times New Roman" pitchFamily="18" charset="0"/>
                <a:cs typeface="Arial" charset="0"/>
                <a:sym typeface="Arial"/>
              </a:rPr>
              <a:t>Attributes</a:t>
            </a:r>
          </a:p>
        </p:txBody>
      </p:sp>
      <p:sp>
        <p:nvSpPr>
          <p:cNvPr id="26628" name="Rectangle 4"/>
          <p:cNvSpPr>
            <a:spLocks noChangeArrowheads="1"/>
          </p:cNvSpPr>
          <p:nvPr/>
        </p:nvSpPr>
        <p:spPr bwMode="auto">
          <a:xfrm>
            <a:off x="1314451" y="1241822"/>
            <a:ext cx="1578769" cy="875109"/>
          </a:xfrm>
          <a:prstGeom prst="rect">
            <a:avLst/>
          </a:prstGeom>
          <a:gradFill rotWithShape="1">
            <a:gsLst>
              <a:gs pos="0">
                <a:srgbClr val="0000FF"/>
              </a:gs>
              <a:gs pos="100000">
                <a:srgbClr val="000080"/>
              </a:gs>
            </a:gsLst>
            <a:lin ang="5400000" scaled="1"/>
          </a:gradFill>
          <a:ln w="12700">
            <a:solidFill>
              <a:srgbClr val="000066"/>
            </a:solidFill>
            <a:miter lim="800000"/>
            <a:headEnd/>
            <a:tailEnd/>
          </a:ln>
        </p:spPr>
        <p:txBody>
          <a:bodyPr/>
          <a:lstStyle>
            <a:lvl1pPr eaLnBrk="0" hangingPunct="0">
              <a:defRPr sz="1400" b="1">
                <a:solidFill>
                  <a:srgbClr val="FFFF00"/>
                </a:solidFill>
                <a:latin typeface="Comic Sans MS" pitchFamily="66" charset="0"/>
              </a:defRPr>
            </a:lvl1pPr>
            <a:lvl2pPr marL="742950" indent="-285750" eaLnBrk="0" hangingPunct="0">
              <a:defRPr sz="1400" b="1">
                <a:solidFill>
                  <a:srgbClr val="FFFF00"/>
                </a:solidFill>
                <a:latin typeface="Comic Sans MS" pitchFamily="66" charset="0"/>
              </a:defRPr>
            </a:lvl2pPr>
            <a:lvl3pPr marL="1143000" indent="-228600" eaLnBrk="0" hangingPunct="0">
              <a:defRPr sz="1400" b="1">
                <a:solidFill>
                  <a:srgbClr val="FFFF00"/>
                </a:solidFill>
                <a:latin typeface="Comic Sans MS" pitchFamily="66" charset="0"/>
              </a:defRPr>
            </a:lvl3pPr>
            <a:lvl4pPr marL="1600200" indent="-228600" eaLnBrk="0" hangingPunct="0">
              <a:defRPr sz="1400" b="1">
                <a:solidFill>
                  <a:srgbClr val="FFFF00"/>
                </a:solidFill>
                <a:latin typeface="Comic Sans MS" pitchFamily="66" charset="0"/>
              </a:defRPr>
            </a:lvl4pPr>
            <a:lvl5pPr marL="2057400" indent="-228600" eaLnBrk="0" hangingPunct="0">
              <a:defRPr sz="1400" b="1">
                <a:solidFill>
                  <a:srgbClr val="FFFF00"/>
                </a:solidFill>
                <a:latin typeface="Comic Sans MS" pitchFamily="66" charset="0"/>
              </a:defRPr>
            </a:lvl5pPr>
            <a:lvl6pPr marL="2514600" indent="-228600" eaLnBrk="0" fontAlgn="base" hangingPunct="0">
              <a:lnSpc>
                <a:spcPct val="140000"/>
              </a:lnSpc>
              <a:spcBef>
                <a:spcPct val="0"/>
              </a:spcBef>
              <a:spcAft>
                <a:spcPct val="0"/>
              </a:spcAft>
              <a:defRPr sz="1400" b="1">
                <a:solidFill>
                  <a:srgbClr val="FFFF00"/>
                </a:solidFill>
                <a:latin typeface="Comic Sans MS" pitchFamily="66" charset="0"/>
              </a:defRPr>
            </a:lvl6pPr>
            <a:lvl7pPr marL="2971800" indent="-228600" eaLnBrk="0" fontAlgn="base" hangingPunct="0">
              <a:lnSpc>
                <a:spcPct val="140000"/>
              </a:lnSpc>
              <a:spcBef>
                <a:spcPct val="0"/>
              </a:spcBef>
              <a:spcAft>
                <a:spcPct val="0"/>
              </a:spcAft>
              <a:defRPr sz="1400" b="1">
                <a:solidFill>
                  <a:srgbClr val="FFFF00"/>
                </a:solidFill>
                <a:latin typeface="Comic Sans MS" pitchFamily="66" charset="0"/>
              </a:defRPr>
            </a:lvl7pPr>
            <a:lvl8pPr marL="3429000" indent="-228600" eaLnBrk="0" fontAlgn="base" hangingPunct="0">
              <a:lnSpc>
                <a:spcPct val="140000"/>
              </a:lnSpc>
              <a:spcBef>
                <a:spcPct val="0"/>
              </a:spcBef>
              <a:spcAft>
                <a:spcPct val="0"/>
              </a:spcAft>
              <a:defRPr sz="1400" b="1">
                <a:solidFill>
                  <a:srgbClr val="FFFF00"/>
                </a:solidFill>
                <a:latin typeface="Comic Sans MS" pitchFamily="66" charset="0"/>
              </a:defRPr>
            </a:lvl8pPr>
            <a:lvl9pPr marL="3886200" indent="-228600" eaLnBrk="0" fontAlgn="base" hangingPunct="0">
              <a:lnSpc>
                <a:spcPct val="140000"/>
              </a:lnSpc>
              <a:spcBef>
                <a:spcPct val="0"/>
              </a:spcBef>
              <a:spcAft>
                <a:spcPct val="0"/>
              </a:spcAft>
              <a:defRPr sz="1400" b="1">
                <a:solidFill>
                  <a:srgbClr val="FFFF00"/>
                </a:solidFill>
                <a:latin typeface="Comic Sans MS" pitchFamily="66" charset="0"/>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en-US" sz="1200" b="1" i="0" u="none" strike="noStrike" kern="1200" cap="none" spc="0" normalizeH="0" baseline="0" noProof="0">
                <a:ln>
                  <a:noFill/>
                </a:ln>
                <a:solidFill>
                  <a:prstClr val="black"/>
                </a:solidFill>
                <a:effectLst/>
                <a:uLnTx/>
                <a:uFillTx/>
                <a:latin typeface="Arial" charset="0"/>
                <a:ea typeface="Times New Roman" pitchFamily="18" charset="0"/>
                <a:cs typeface="Arial" charset="0"/>
                <a:sym typeface="Arial"/>
              </a:rPr>
              <a:t>Management,</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en-US" sz="1200" b="1" i="0" u="none" strike="noStrike" kern="1200" cap="none" spc="0" normalizeH="0" baseline="0" noProof="0">
                <a:ln>
                  <a:noFill/>
                </a:ln>
                <a:solidFill>
                  <a:prstClr val="black"/>
                </a:solidFill>
                <a:effectLst/>
                <a:uLnTx/>
                <a:uFillTx/>
                <a:latin typeface="Arial" charset="0"/>
                <a:ea typeface="Times New Roman" pitchFamily="18" charset="0"/>
                <a:cs typeface="Arial" charset="0"/>
                <a:sym typeface="Arial"/>
              </a:rPr>
              <a:t>Administration, Marketing &amp; Monitoring Actions</a:t>
            </a:r>
          </a:p>
        </p:txBody>
      </p:sp>
      <p:sp>
        <p:nvSpPr>
          <p:cNvPr id="620550" name="Text Box 6"/>
          <p:cNvSpPr txBox="1">
            <a:spLocks noChangeArrowheads="1"/>
          </p:cNvSpPr>
          <p:nvPr/>
        </p:nvSpPr>
        <p:spPr bwMode="auto">
          <a:xfrm>
            <a:off x="3028950" y="2000251"/>
            <a:ext cx="1714500" cy="3333220"/>
          </a:xfrm>
          <a:prstGeom prst="rect">
            <a:avLst/>
          </a:prstGeom>
          <a:gradFill rotWithShape="1">
            <a:gsLst>
              <a:gs pos="0">
                <a:srgbClr val="009900"/>
              </a:gs>
              <a:gs pos="100000">
                <a:srgbClr val="00CC00">
                  <a:alpha val="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213" indent="-49213" defTabSz="114300" eaLnBrk="0" hangingPunct="0">
              <a:defRPr sz="1400" b="1">
                <a:solidFill>
                  <a:srgbClr val="FFFF00"/>
                </a:solidFill>
                <a:latin typeface="Comic Sans MS" pitchFamily="66" charset="0"/>
              </a:defRPr>
            </a:lvl1pPr>
            <a:lvl2pPr marL="742950" indent="-285750" defTabSz="114300" eaLnBrk="0" hangingPunct="0">
              <a:defRPr sz="1400" b="1">
                <a:solidFill>
                  <a:srgbClr val="FFFF00"/>
                </a:solidFill>
                <a:latin typeface="Comic Sans MS" pitchFamily="66" charset="0"/>
              </a:defRPr>
            </a:lvl2pPr>
            <a:lvl3pPr marL="1143000" indent="-228600" defTabSz="114300" eaLnBrk="0" hangingPunct="0">
              <a:defRPr sz="1400" b="1">
                <a:solidFill>
                  <a:srgbClr val="FFFF00"/>
                </a:solidFill>
                <a:latin typeface="Comic Sans MS" pitchFamily="66" charset="0"/>
              </a:defRPr>
            </a:lvl3pPr>
            <a:lvl4pPr marL="1600200" indent="-228600" defTabSz="114300" eaLnBrk="0" hangingPunct="0">
              <a:defRPr sz="1400" b="1">
                <a:solidFill>
                  <a:srgbClr val="FFFF00"/>
                </a:solidFill>
                <a:latin typeface="Comic Sans MS" pitchFamily="66" charset="0"/>
              </a:defRPr>
            </a:lvl4pPr>
            <a:lvl5pPr marL="2057400" indent="-228600" defTabSz="114300" eaLnBrk="0" hangingPunct="0">
              <a:defRPr sz="1400" b="1">
                <a:solidFill>
                  <a:srgbClr val="FFFF00"/>
                </a:solidFill>
                <a:latin typeface="Comic Sans MS" pitchFamily="66" charset="0"/>
              </a:defRPr>
            </a:lvl5pPr>
            <a:lvl6pPr marL="2514600" indent="-228600" defTabSz="114300" eaLnBrk="0" fontAlgn="base" hangingPunct="0">
              <a:lnSpc>
                <a:spcPct val="140000"/>
              </a:lnSpc>
              <a:spcBef>
                <a:spcPct val="0"/>
              </a:spcBef>
              <a:spcAft>
                <a:spcPct val="0"/>
              </a:spcAft>
              <a:defRPr sz="1400" b="1">
                <a:solidFill>
                  <a:srgbClr val="FFFF00"/>
                </a:solidFill>
                <a:latin typeface="Comic Sans MS" pitchFamily="66" charset="0"/>
              </a:defRPr>
            </a:lvl6pPr>
            <a:lvl7pPr marL="2971800" indent="-228600" defTabSz="114300" eaLnBrk="0" fontAlgn="base" hangingPunct="0">
              <a:lnSpc>
                <a:spcPct val="140000"/>
              </a:lnSpc>
              <a:spcBef>
                <a:spcPct val="0"/>
              </a:spcBef>
              <a:spcAft>
                <a:spcPct val="0"/>
              </a:spcAft>
              <a:defRPr sz="1400" b="1">
                <a:solidFill>
                  <a:srgbClr val="FFFF00"/>
                </a:solidFill>
                <a:latin typeface="Comic Sans MS" pitchFamily="66" charset="0"/>
              </a:defRPr>
            </a:lvl7pPr>
            <a:lvl8pPr marL="3429000" indent="-228600" defTabSz="114300" eaLnBrk="0" fontAlgn="base" hangingPunct="0">
              <a:lnSpc>
                <a:spcPct val="140000"/>
              </a:lnSpc>
              <a:spcBef>
                <a:spcPct val="0"/>
              </a:spcBef>
              <a:spcAft>
                <a:spcPct val="0"/>
              </a:spcAft>
              <a:defRPr sz="1400" b="1">
                <a:solidFill>
                  <a:srgbClr val="FFFF00"/>
                </a:solidFill>
                <a:latin typeface="Comic Sans MS" pitchFamily="66" charset="0"/>
              </a:defRPr>
            </a:lvl8pPr>
            <a:lvl9pPr marL="3886200" indent="-228600" defTabSz="114300" eaLnBrk="0" fontAlgn="base" hangingPunct="0">
              <a:lnSpc>
                <a:spcPct val="140000"/>
              </a:lnSpc>
              <a:spcBef>
                <a:spcPct val="0"/>
              </a:spcBef>
              <a:spcAft>
                <a:spcPct val="0"/>
              </a:spcAft>
              <a:defRPr sz="1400" b="1">
                <a:solidFill>
                  <a:srgbClr val="FFFF00"/>
                </a:solidFill>
                <a:latin typeface="Comic Sans MS" pitchFamily="66" charset="0"/>
              </a:defRPr>
            </a:lvl9pPr>
          </a:lstStyle>
          <a:p>
            <a:pPr marL="36910" marR="0" lvl="0" indent="-36910" algn="l" defTabSz="85725" rtl="0" eaLnBrk="1" fontAlgn="auto" latinLnBrk="0" hangingPunct="1">
              <a:lnSpc>
                <a:spcPct val="70000"/>
              </a:lnSpc>
              <a:spcBef>
                <a:spcPct val="50000"/>
              </a:spcBef>
              <a:spcAft>
                <a:spcPts val="0"/>
              </a:spcAft>
              <a:buClrTx/>
              <a:buSzTx/>
              <a:buFont typeface="Arial"/>
              <a:buNone/>
              <a:tabLst/>
              <a:defRPr/>
            </a:pPr>
            <a:r>
              <a:rPr kumimoji="0" lang="en-US" altLang="en-US" sz="1200" b="1" i="0" u="sng" strike="noStrike" kern="1200" cap="none" spc="0" normalizeH="0" baseline="0" noProof="0" dirty="0">
                <a:ln>
                  <a:noFill/>
                </a:ln>
                <a:solidFill>
                  <a:prstClr val="white"/>
                </a:solidFill>
                <a:effectLst/>
                <a:uLnTx/>
                <a:uFillTx/>
                <a:latin typeface="Arial" charset="0"/>
                <a:ea typeface="+mn-ea"/>
                <a:cs typeface="Arial"/>
                <a:sym typeface="Arial"/>
              </a:rPr>
              <a:t>Physical Setting</a:t>
            </a:r>
          </a:p>
          <a:p>
            <a:pPr marL="36910" marR="0" lvl="0" indent="-36910" algn="l" defTabSz="85725" rtl="0" eaLnBrk="1" fontAlgn="auto" latinLnBrk="0" hangingPunct="1">
              <a:lnSpc>
                <a:spcPct val="50000"/>
              </a:lnSpc>
              <a:spcBef>
                <a:spcPct val="50000"/>
              </a:spcBef>
              <a:spcAft>
                <a:spcPts val="0"/>
              </a:spcAft>
              <a:buClrTx/>
              <a:buSzTx/>
              <a:buFont typeface="Arial"/>
              <a:buNone/>
              <a:tabLst/>
              <a:defRPr/>
            </a:pPr>
            <a:r>
              <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rPr>
              <a:t>	</a:t>
            </a:r>
            <a:r>
              <a:rPr kumimoji="0" lang="en-US" altLang="en-US" sz="1050" b="1" i="1" u="none" strike="noStrike" kern="1200" cap="none" spc="0" normalizeH="0" baseline="0" noProof="0" dirty="0">
                <a:ln>
                  <a:noFill/>
                </a:ln>
                <a:solidFill>
                  <a:prstClr val="white"/>
                </a:solidFill>
                <a:effectLst/>
                <a:uLnTx/>
                <a:uFillTx/>
                <a:latin typeface="Arial" charset="0"/>
                <a:ea typeface="+mn-ea"/>
                <a:cs typeface="Arial"/>
                <a:sym typeface="Arial"/>
              </a:rPr>
              <a:t>Level of:</a:t>
            </a:r>
          </a:p>
          <a:p>
            <a:pPr marL="36910" marR="0" lvl="0" indent="-36910" algn="l" defTabSz="85725" rtl="0" eaLnBrk="1" fontAlgn="auto" latinLnBrk="0" hangingPunct="1">
              <a:lnSpc>
                <a:spcPct val="60000"/>
              </a:lnSpc>
              <a:spcBef>
                <a:spcPct val="50000"/>
              </a:spcBef>
              <a:spcAft>
                <a:spcPts val="0"/>
              </a:spcAft>
              <a:buClrTx/>
              <a:buSzTx/>
              <a:buFont typeface="Arial"/>
              <a:buNone/>
              <a:tabLst/>
              <a:defRPr/>
            </a:pPr>
            <a:r>
              <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rPr>
              <a:t>		</a:t>
            </a: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Remoteness - high</a:t>
            </a:r>
          </a:p>
          <a:p>
            <a:pPr marL="36910" marR="0" lvl="0" indent="-36910" algn="l" defTabSz="85725" rtl="0" eaLnBrk="1" fontAlgn="auto" latinLnBrk="0" hangingPunct="1">
              <a:lnSpc>
                <a:spcPct val="7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Naturalness</a:t>
            </a:r>
            <a:r>
              <a:rPr kumimoji="0" lang="en-US" altLang="en-US" sz="1050" b="0" i="0" u="none" strike="noStrike" kern="1200" cap="none" spc="0" normalizeH="0" baseline="0" noProof="0" dirty="0">
                <a:ln>
                  <a:noFill/>
                </a:ln>
                <a:solidFill>
                  <a:prstClr val="white"/>
                </a:solidFill>
                <a:effectLst/>
                <a:uLnTx/>
                <a:uFillTx/>
                <a:latin typeface="Arial" charset="0"/>
                <a:ea typeface="+mn-ea"/>
                <a:cs typeface="Arial"/>
                <a:sym typeface="Arial"/>
              </a:rPr>
              <a:t> </a:t>
            </a: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high</a:t>
            </a:r>
          </a:p>
          <a:p>
            <a:pPr marL="36910" marR="0" lvl="0" indent="-36910" algn="l" defTabSz="85725" rtl="0" eaLnBrk="1" fontAlgn="auto" latinLnBrk="0" hangingPunct="1">
              <a:lnSpc>
                <a:spcPct val="7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Facilities</a:t>
            </a:r>
            <a:r>
              <a:rPr kumimoji="0" lang="en-US" altLang="en-US" sz="1050" b="0" i="0" u="none" strike="noStrike" kern="1200" cap="none" spc="0" normalizeH="0" baseline="0" noProof="0" dirty="0">
                <a:ln>
                  <a:noFill/>
                </a:ln>
                <a:solidFill>
                  <a:prstClr val="white"/>
                </a:solidFill>
                <a:effectLst/>
                <a:uLnTx/>
                <a:uFillTx/>
                <a:latin typeface="Arial" charset="0"/>
                <a:ea typeface="+mn-ea"/>
                <a:cs typeface="Arial"/>
                <a:sym typeface="Arial"/>
              </a:rPr>
              <a:t> </a:t>
            </a: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low</a:t>
            </a:r>
          </a:p>
          <a:p>
            <a:pPr marL="36910" marR="0" lvl="0" indent="-36910" algn="l" defTabSz="85725" rtl="0" eaLnBrk="1" fontAlgn="auto" latinLnBrk="0" hangingPunct="1">
              <a:lnSpc>
                <a:spcPct val="70000"/>
              </a:lnSpc>
              <a:spcBef>
                <a:spcPct val="50000"/>
              </a:spcBef>
              <a:spcAft>
                <a:spcPts val="0"/>
              </a:spcAft>
              <a:buClrTx/>
              <a:buSzTx/>
              <a:buFont typeface="Arial"/>
              <a:buNone/>
              <a:tabLst/>
              <a:defRPr/>
            </a:pPr>
            <a:r>
              <a:rPr kumimoji="0" lang="en-US" altLang="en-US" sz="1200" b="1" i="0" u="sng" strike="noStrike" kern="1200" cap="none" spc="0" normalizeH="0" baseline="0" noProof="0" dirty="0">
                <a:ln>
                  <a:noFill/>
                </a:ln>
                <a:solidFill>
                  <a:prstClr val="white"/>
                </a:solidFill>
                <a:effectLst/>
                <a:uLnTx/>
                <a:uFillTx/>
                <a:latin typeface="Arial" charset="0"/>
                <a:ea typeface="+mn-ea"/>
                <a:cs typeface="Arial"/>
                <a:sym typeface="Arial"/>
              </a:rPr>
              <a:t>Social Setting</a:t>
            </a:r>
          </a:p>
          <a:p>
            <a:pPr marL="36910" marR="0" lvl="0" indent="-36910" algn="l" defTabSz="85725" rtl="0" eaLnBrk="1" fontAlgn="auto" latinLnBrk="0" hangingPunct="1">
              <a:lnSpc>
                <a:spcPct val="50000"/>
              </a:lnSpc>
              <a:spcBef>
                <a:spcPct val="50000"/>
              </a:spcBef>
              <a:spcAft>
                <a:spcPts val="0"/>
              </a:spcAft>
              <a:buClrTx/>
              <a:buSzTx/>
              <a:buFont typeface="Arial"/>
              <a:buNone/>
              <a:tabLst/>
              <a:defRPr/>
            </a:pPr>
            <a:r>
              <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rPr>
              <a:t>	</a:t>
            </a:r>
            <a:r>
              <a:rPr kumimoji="0" lang="en-US" altLang="en-US" sz="1050" b="1" i="1" u="none" strike="noStrike" kern="1200" cap="none" spc="0" normalizeH="0" baseline="0" noProof="0" dirty="0">
                <a:ln>
                  <a:noFill/>
                </a:ln>
                <a:solidFill>
                  <a:prstClr val="white"/>
                </a:solidFill>
                <a:effectLst/>
                <a:uLnTx/>
                <a:uFillTx/>
                <a:latin typeface="Arial" charset="0"/>
                <a:ea typeface="+mn-ea"/>
                <a:cs typeface="Arial"/>
                <a:sym typeface="Arial"/>
              </a:rPr>
              <a:t>Level of:</a:t>
            </a:r>
          </a:p>
          <a:p>
            <a:pPr marL="36910" marR="0" lvl="0" indent="-36910" algn="l" defTabSz="85725" rtl="0" eaLnBrk="1" fontAlgn="auto" latinLnBrk="0" hangingPunct="1">
              <a:lnSpc>
                <a:spcPct val="7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Contacts - low</a:t>
            </a:r>
          </a:p>
          <a:p>
            <a:pPr marL="36910" marR="0" lvl="0" indent="-36910" algn="l" defTabSz="85725" rtl="0" eaLnBrk="1" fontAlgn="auto" latinLnBrk="0" hangingPunct="1">
              <a:lnSpc>
                <a:spcPct val="7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Group Size - small</a:t>
            </a:r>
          </a:p>
          <a:p>
            <a:pPr marL="36910" marR="0" lvl="0" indent="-36910" algn="l" defTabSz="85725" rtl="0" eaLnBrk="1" fontAlgn="auto" latinLnBrk="0" hangingPunct="1">
              <a:lnSpc>
                <a:spcPct val="7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Evidence of Use</a:t>
            </a:r>
            <a:r>
              <a:rPr kumimoji="0" lang="en-US" altLang="en-US" sz="1050" b="0" i="0" u="none" strike="noStrike" kern="1200" cap="none" spc="0" normalizeH="0" baseline="0" noProof="0" dirty="0">
                <a:ln>
                  <a:noFill/>
                </a:ln>
                <a:solidFill>
                  <a:prstClr val="white"/>
                </a:solidFill>
                <a:effectLst/>
                <a:uLnTx/>
                <a:uFillTx/>
                <a:latin typeface="Arial" charset="0"/>
                <a:ea typeface="+mn-ea"/>
                <a:cs typeface="Arial"/>
                <a:sym typeface="Arial"/>
              </a:rPr>
              <a:t> </a:t>
            </a: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low</a:t>
            </a:r>
          </a:p>
          <a:p>
            <a:pPr marL="36910" marR="0" lvl="0" indent="-36910" algn="l" defTabSz="85725" rtl="0" eaLnBrk="1" fontAlgn="auto" latinLnBrk="0" hangingPunct="1">
              <a:lnSpc>
                <a:spcPct val="85000"/>
              </a:lnSpc>
              <a:spcBef>
                <a:spcPct val="50000"/>
              </a:spcBef>
              <a:spcAft>
                <a:spcPts val="0"/>
              </a:spcAft>
              <a:buClrTx/>
              <a:buSzTx/>
              <a:buFont typeface="Arial"/>
              <a:buNone/>
              <a:tabLst/>
              <a:defRPr/>
            </a:pPr>
            <a:r>
              <a:rPr kumimoji="0" lang="en-US" altLang="en-US" sz="1200" b="1" i="0" u="sng" strike="noStrike" kern="1200" cap="none" spc="0" normalizeH="0" baseline="0" noProof="0" dirty="0">
                <a:ln>
                  <a:noFill/>
                </a:ln>
                <a:solidFill>
                  <a:prstClr val="white"/>
                </a:solidFill>
                <a:effectLst/>
                <a:uLnTx/>
                <a:uFillTx/>
                <a:latin typeface="Arial" charset="0"/>
                <a:ea typeface="+mn-ea"/>
                <a:cs typeface="Arial"/>
                <a:sym typeface="Arial"/>
              </a:rPr>
              <a:t>Operational Setting </a:t>
            </a: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36910" marR="0" lvl="0" indent="-36910" algn="l" defTabSz="85725" rtl="0" eaLnBrk="1" fontAlgn="auto" latinLnBrk="0" hangingPunct="1">
              <a:lnSpc>
                <a:spcPct val="50000"/>
              </a:lnSpc>
              <a:spcBef>
                <a:spcPct val="50000"/>
              </a:spcBef>
              <a:spcAft>
                <a:spcPts val="0"/>
              </a:spcAft>
              <a:buClrTx/>
              <a:buSzTx/>
              <a:buFont typeface="Arial"/>
              <a:buNone/>
              <a:tabLst/>
              <a:defRPr/>
            </a:pPr>
            <a:r>
              <a:rPr kumimoji="0" lang="en-US" altLang="en-US" sz="1050" b="1" i="1" u="none" strike="noStrike" kern="1200" cap="none" spc="0" normalizeH="0" baseline="0" noProof="0" dirty="0">
                <a:ln>
                  <a:noFill/>
                </a:ln>
                <a:solidFill>
                  <a:prstClr val="white"/>
                </a:solidFill>
                <a:effectLst/>
                <a:uLnTx/>
                <a:uFillTx/>
                <a:latin typeface="Arial" charset="0"/>
                <a:ea typeface="+mn-ea"/>
                <a:cs typeface="Arial"/>
                <a:sym typeface="Arial"/>
              </a:rPr>
              <a:t>Level of:</a:t>
            </a:r>
          </a:p>
          <a:p>
            <a:pPr marL="36910" marR="0" lvl="0" indent="-36910" algn="l" defTabSz="85725" rtl="0" eaLnBrk="1" fontAlgn="auto" latinLnBrk="0" hangingPunct="1">
              <a:lnSpc>
                <a:spcPct val="7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Motorized Use</a:t>
            </a:r>
            <a:r>
              <a:rPr kumimoji="0" lang="en-US" altLang="en-US" sz="1050" b="0" i="0" u="none" strike="noStrike" kern="1200" cap="none" spc="0" normalizeH="0" baseline="0" noProof="0" dirty="0">
                <a:ln>
                  <a:noFill/>
                </a:ln>
                <a:solidFill>
                  <a:prstClr val="white"/>
                </a:solidFill>
                <a:effectLst/>
                <a:uLnTx/>
                <a:uFillTx/>
                <a:latin typeface="Arial" charset="0"/>
                <a:ea typeface="+mn-ea"/>
                <a:cs typeface="Arial"/>
                <a:sym typeface="Arial"/>
              </a:rPr>
              <a:t> </a:t>
            </a: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none</a:t>
            </a:r>
          </a:p>
          <a:p>
            <a:pPr marL="36910" marR="0" lvl="0" indent="-36910" algn="l" defTabSz="85725" rtl="0" eaLnBrk="1" fontAlgn="auto" latinLnBrk="0" hangingPunct="1">
              <a:lnSpc>
                <a:spcPct val="7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Visitor Services</a:t>
            </a:r>
            <a:r>
              <a:rPr kumimoji="0" lang="en-US" altLang="en-US" sz="1050" b="0" i="0" u="none" strike="noStrike" kern="1200" cap="none" spc="0" normalizeH="0" baseline="0" noProof="0" dirty="0">
                <a:ln>
                  <a:noFill/>
                </a:ln>
                <a:solidFill>
                  <a:prstClr val="white"/>
                </a:solidFill>
                <a:effectLst/>
                <a:uLnTx/>
                <a:uFillTx/>
                <a:latin typeface="Arial" charset="0"/>
                <a:ea typeface="+mn-ea"/>
                <a:cs typeface="Arial"/>
                <a:sym typeface="Arial"/>
              </a:rPr>
              <a:t> </a:t>
            </a: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mod.</a:t>
            </a:r>
          </a:p>
          <a:p>
            <a:pPr marL="36910" marR="0" lvl="0" indent="-36910" algn="l" defTabSz="85725" rtl="0" eaLnBrk="1" fontAlgn="auto" latinLnBrk="0" hangingPunct="1">
              <a:lnSpc>
                <a:spcPct val="7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Mgmt. Controls</a:t>
            </a:r>
            <a:r>
              <a:rPr kumimoji="0" lang="en-US" altLang="en-US" sz="1050" b="0" i="0" u="none" strike="noStrike" kern="1200" cap="none" spc="0" normalizeH="0" baseline="0" noProof="0" dirty="0">
                <a:ln>
                  <a:noFill/>
                </a:ln>
                <a:solidFill>
                  <a:prstClr val="white"/>
                </a:solidFill>
                <a:effectLst/>
                <a:uLnTx/>
                <a:uFillTx/>
                <a:latin typeface="Arial" charset="0"/>
                <a:ea typeface="+mn-ea"/>
                <a:cs typeface="Arial"/>
                <a:sym typeface="Arial"/>
              </a:rPr>
              <a:t> </a:t>
            </a: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high</a:t>
            </a:r>
          </a:p>
          <a:p>
            <a:pPr marL="36910" marR="0" lvl="0" indent="-36910" algn="l" defTabSz="85725" rtl="0" eaLnBrk="1" fontAlgn="auto" latinLnBrk="0" hangingPunct="1">
              <a:lnSpc>
                <a:spcPct val="100000"/>
              </a:lnSpc>
              <a:spcBef>
                <a:spcPct val="50000"/>
              </a:spcBef>
              <a:spcAft>
                <a:spcPts val="0"/>
              </a:spcAft>
              <a:buClrTx/>
              <a:buSzTx/>
              <a:buFontTx/>
              <a:buChar char="•"/>
              <a:tabLst/>
              <a:defRPr/>
            </a:pPr>
            <a:endPar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endParaRPr>
          </a:p>
        </p:txBody>
      </p:sp>
      <p:sp>
        <p:nvSpPr>
          <p:cNvPr id="620551" name="Text Box 7"/>
          <p:cNvSpPr txBox="1">
            <a:spLocks noChangeArrowheads="1"/>
          </p:cNvSpPr>
          <p:nvPr/>
        </p:nvSpPr>
        <p:spPr bwMode="auto">
          <a:xfrm>
            <a:off x="4840886" y="1714296"/>
            <a:ext cx="1314450" cy="4616648"/>
          </a:xfrm>
          <a:prstGeom prst="rect">
            <a:avLst/>
          </a:prstGeom>
          <a:gradFill rotWithShape="1">
            <a:gsLst>
              <a:gs pos="0">
                <a:srgbClr val="FF9933"/>
              </a:gs>
              <a:gs pos="100000">
                <a:srgbClr val="FF6600">
                  <a:alpha val="3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FFFF00"/>
                </a:solidFill>
                <a:latin typeface="Comic Sans MS" pitchFamily="66" charset="0"/>
              </a:defRPr>
            </a:lvl1pPr>
            <a:lvl2pPr marL="742950" indent="-285750" eaLnBrk="0" hangingPunct="0">
              <a:defRPr sz="1400" b="1">
                <a:solidFill>
                  <a:srgbClr val="FFFF00"/>
                </a:solidFill>
                <a:latin typeface="Comic Sans MS" pitchFamily="66" charset="0"/>
              </a:defRPr>
            </a:lvl2pPr>
            <a:lvl3pPr marL="1143000" indent="-228600" eaLnBrk="0" hangingPunct="0">
              <a:defRPr sz="1400" b="1">
                <a:solidFill>
                  <a:srgbClr val="FFFF00"/>
                </a:solidFill>
                <a:latin typeface="Comic Sans MS" pitchFamily="66" charset="0"/>
              </a:defRPr>
            </a:lvl3pPr>
            <a:lvl4pPr marL="1600200" indent="-228600" eaLnBrk="0" hangingPunct="0">
              <a:defRPr sz="1400" b="1">
                <a:solidFill>
                  <a:srgbClr val="FFFF00"/>
                </a:solidFill>
                <a:latin typeface="Comic Sans MS" pitchFamily="66" charset="0"/>
              </a:defRPr>
            </a:lvl4pPr>
            <a:lvl5pPr marL="2057400" indent="-228600" eaLnBrk="0" hangingPunct="0">
              <a:defRPr sz="1400" b="1">
                <a:solidFill>
                  <a:srgbClr val="FFFF00"/>
                </a:solidFill>
                <a:latin typeface="Comic Sans MS" pitchFamily="66" charset="0"/>
              </a:defRPr>
            </a:lvl5pPr>
            <a:lvl6pPr marL="2514600" indent="-228600" eaLnBrk="0" fontAlgn="base" hangingPunct="0">
              <a:lnSpc>
                <a:spcPct val="140000"/>
              </a:lnSpc>
              <a:spcBef>
                <a:spcPct val="0"/>
              </a:spcBef>
              <a:spcAft>
                <a:spcPct val="0"/>
              </a:spcAft>
              <a:defRPr sz="1400" b="1">
                <a:solidFill>
                  <a:srgbClr val="FFFF00"/>
                </a:solidFill>
                <a:latin typeface="Comic Sans MS" pitchFamily="66" charset="0"/>
              </a:defRPr>
            </a:lvl6pPr>
            <a:lvl7pPr marL="2971800" indent="-228600" eaLnBrk="0" fontAlgn="base" hangingPunct="0">
              <a:lnSpc>
                <a:spcPct val="140000"/>
              </a:lnSpc>
              <a:spcBef>
                <a:spcPct val="0"/>
              </a:spcBef>
              <a:spcAft>
                <a:spcPct val="0"/>
              </a:spcAft>
              <a:defRPr sz="1400" b="1">
                <a:solidFill>
                  <a:srgbClr val="FFFF00"/>
                </a:solidFill>
                <a:latin typeface="Comic Sans MS" pitchFamily="66" charset="0"/>
              </a:defRPr>
            </a:lvl7pPr>
            <a:lvl8pPr marL="3429000" indent="-228600" eaLnBrk="0" fontAlgn="base" hangingPunct="0">
              <a:lnSpc>
                <a:spcPct val="140000"/>
              </a:lnSpc>
              <a:spcBef>
                <a:spcPct val="0"/>
              </a:spcBef>
              <a:spcAft>
                <a:spcPct val="0"/>
              </a:spcAft>
              <a:defRPr sz="1400" b="1">
                <a:solidFill>
                  <a:srgbClr val="FFFF00"/>
                </a:solidFill>
                <a:latin typeface="Comic Sans MS" pitchFamily="66" charset="0"/>
              </a:defRPr>
            </a:lvl8pPr>
            <a:lvl9pPr marL="3886200" indent="-228600" eaLnBrk="0" fontAlgn="base" hangingPunct="0">
              <a:lnSpc>
                <a:spcPct val="140000"/>
              </a:lnSpc>
              <a:spcBef>
                <a:spcPct val="0"/>
              </a:spcBef>
              <a:spcAft>
                <a:spcPct val="0"/>
              </a:spcAft>
              <a:defRPr sz="1400" b="1">
                <a:solidFill>
                  <a:srgbClr val="FFFF00"/>
                </a:solidFill>
                <a:latin typeface="Comic Sans MS" pitchFamily="66" charset="0"/>
              </a:defRPr>
            </a:lvl9pPr>
          </a:lstStyle>
          <a:p>
            <a:pPr marL="0" marR="0" lvl="0" indent="0" algn="l" defTabSz="685800" rtl="0" eaLnBrk="1" fontAlgn="auto" latinLnBrk="0" hangingPunct="1">
              <a:lnSpc>
                <a:spcPct val="100000"/>
              </a:lnSpc>
              <a:spcBef>
                <a:spcPct val="50000"/>
              </a:spcBef>
              <a:spcAft>
                <a:spcPts val="0"/>
              </a:spcAft>
              <a:buClrTx/>
              <a:buSzTx/>
              <a:buFont typeface="Arial"/>
              <a:buNone/>
              <a:tabLst/>
              <a:defRPr/>
            </a:pPr>
            <a:endParaRPr kumimoji="0" lang="en-US" altLang="en-US" sz="1050" b="1" i="0" u="sng"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 typeface="Arial"/>
              <a:buNone/>
              <a:tabLst/>
              <a:defRPr/>
            </a:pPr>
            <a:r>
              <a:rPr kumimoji="0" lang="en-US" altLang="en-US" sz="1200" b="1" i="0" u="sng" strike="noStrike" kern="1200" cap="none" spc="0" normalizeH="0" baseline="0" noProof="0" dirty="0">
                <a:ln>
                  <a:noFill/>
                </a:ln>
                <a:solidFill>
                  <a:prstClr val="white"/>
                </a:solidFill>
                <a:effectLst/>
                <a:uLnTx/>
                <a:uFillTx/>
                <a:latin typeface="Arial" charset="0"/>
                <a:ea typeface="+mn-ea"/>
                <a:cs typeface="Arial"/>
                <a:sym typeface="Arial"/>
              </a:rPr>
              <a:t>Recreation Opportunities</a:t>
            </a:r>
          </a:p>
          <a:p>
            <a:pPr marL="0" marR="0" lvl="0" indent="0" algn="l" defTabSz="685800" rtl="0" eaLnBrk="1" fontAlgn="auto" latinLnBrk="0" hangingPunct="1">
              <a:lnSpc>
                <a:spcPct val="10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Hiking</a:t>
            </a:r>
          </a:p>
          <a:p>
            <a:pPr marL="0" marR="0" lvl="0" indent="0" algn="l" defTabSz="685800" rtl="0" eaLnBrk="1" fontAlgn="auto" latinLnBrk="0" hangingPunct="1">
              <a:lnSpc>
                <a:spcPct val="10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Wildlife Viewing</a:t>
            </a:r>
          </a:p>
          <a:p>
            <a:pPr marL="0" marR="0" lvl="0" indent="0" algn="l" defTabSz="685800" rtl="0" eaLnBrk="1" fontAlgn="auto" latinLnBrk="0" hangingPunct="1">
              <a:lnSpc>
                <a:spcPct val="100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Interpretation Program</a:t>
            </a:r>
          </a:p>
          <a:p>
            <a:pPr marL="0" marR="0" lvl="0" indent="0" algn="l" defTabSz="685800" rtl="0" eaLnBrk="1" fontAlgn="auto" latinLnBrk="0" hangingPunct="1">
              <a:lnSpc>
                <a:spcPct val="100000"/>
              </a:lnSpc>
              <a:spcBef>
                <a:spcPct val="50000"/>
              </a:spcBef>
              <a:spcAft>
                <a:spcPts val="0"/>
              </a:spcAft>
              <a:buClrTx/>
              <a:buSzTx/>
              <a:buFont typeface="Arial"/>
              <a:buNone/>
              <a:tabLst/>
              <a:defRPr/>
            </a:pPr>
            <a:endPar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 typeface="Arial"/>
              <a:buNone/>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 typeface="Arial"/>
              <a:buNone/>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 typeface="Arial"/>
              <a:buNone/>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 typeface="Arial"/>
              <a:buNone/>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 typeface="Arial"/>
              <a:buNone/>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 typeface="Arial"/>
              <a:buNone/>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 typeface="Arial"/>
              <a:buNone/>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 typeface="Arial"/>
              <a:buNone/>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Tx/>
              <a:buChar char="•"/>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685800" rtl="0" eaLnBrk="1" fontAlgn="auto" latinLnBrk="0" hangingPunct="1">
              <a:lnSpc>
                <a:spcPct val="100000"/>
              </a:lnSpc>
              <a:spcBef>
                <a:spcPct val="50000"/>
              </a:spcBef>
              <a:spcAft>
                <a:spcPts val="0"/>
              </a:spcAft>
              <a:buClrTx/>
              <a:buSzTx/>
              <a:buFontTx/>
              <a:buChar char="•"/>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p:txBody>
      </p:sp>
      <p:sp>
        <p:nvSpPr>
          <p:cNvPr id="620552" name="Text Box 8"/>
          <p:cNvSpPr txBox="1">
            <a:spLocks noChangeArrowheads="1"/>
          </p:cNvSpPr>
          <p:nvPr/>
        </p:nvSpPr>
        <p:spPr bwMode="auto">
          <a:xfrm>
            <a:off x="6286500" y="1771650"/>
            <a:ext cx="1543050" cy="3703706"/>
          </a:xfrm>
          <a:prstGeom prst="rect">
            <a:avLst/>
          </a:prstGeom>
          <a:gradFill rotWithShape="1">
            <a:gsLst>
              <a:gs pos="0">
                <a:srgbClr val="FFFF00">
                  <a:alpha val="73000"/>
                </a:srgbClr>
              </a:gs>
              <a:gs pos="100000">
                <a:srgbClr val="FFFFB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 eaLnBrk="0" hangingPunct="0">
              <a:defRPr sz="1400" b="1">
                <a:solidFill>
                  <a:srgbClr val="FFFF00"/>
                </a:solidFill>
                <a:latin typeface="Comic Sans MS" pitchFamily="66" charset="0"/>
              </a:defRPr>
            </a:lvl1pPr>
            <a:lvl2pPr marL="742950" indent="-285750" defTabSz="114300" eaLnBrk="0" hangingPunct="0">
              <a:defRPr sz="1400" b="1">
                <a:solidFill>
                  <a:srgbClr val="FFFF00"/>
                </a:solidFill>
                <a:latin typeface="Comic Sans MS" pitchFamily="66" charset="0"/>
              </a:defRPr>
            </a:lvl2pPr>
            <a:lvl3pPr marL="1143000" indent="-228600" defTabSz="114300" eaLnBrk="0" hangingPunct="0">
              <a:defRPr sz="1400" b="1">
                <a:solidFill>
                  <a:srgbClr val="FFFF00"/>
                </a:solidFill>
                <a:latin typeface="Comic Sans MS" pitchFamily="66" charset="0"/>
              </a:defRPr>
            </a:lvl3pPr>
            <a:lvl4pPr marL="1600200" indent="-228600" defTabSz="114300" eaLnBrk="0" hangingPunct="0">
              <a:defRPr sz="1400" b="1">
                <a:solidFill>
                  <a:srgbClr val="FFFF00"/>
                </a:solidFill>
                <a:latin typeface="Comic Sans MS" pitchFamily="66" charset="0"/>
              </a:defRPr>
            </a:lvl4pPr>
            <a:lvl5pPr marL="2057400" indent="-228600" defTabSz="114300" eaLnBrk="0" hangingPunct="0">
              <a:defRPr sz="1400" b="1">
                <a:solidFill>
                  <a:srgbClr val="FFFF00"/>
                </a:solidFill>
                <a:latin typeface="Comic Sans MS" pitchFamily="66" charset="0"/>
              </a:defRPr>
            </a:lvl5pPr>
            <a:lvl6pPr marL="2514600" indent="-228600" defTabSz="114300" eaLnBrk="0" fontAlgn="base" hangingPunct="0">
              <a:lnSpc>
                <a:spcPct val="140000"/>
              </a:lnSpc>
              <a:spcBef>
                <a:spcPct val="0"/>
              </a:spcBef>
              <a:spcAft>
                <a:spcPct val="0"/>
              </a:spcAft>
              <a:defRPr sz="1400" b="1">
                <a:solidFill>
                  <a:srgbClr val="FFFF00"/>
                </a:solidFill>
                <a:latin typeface="Comic Sans MS" pitchFamily="66" charset="0"/>
              </a:defRPr>
            </a:lvl6pPr>
            <a:lvl7pPr marL="2971800" indent="-228600" defTabSz="114300" eaLnBrk="0" fontAlgn="base" hangingPunct="0">
              <a:lnSpc>
                <a:spcPct val="140000"/>
              </a:lnSpc>
              <a:spcBef>
                <a:spcPct val="0"/>
              </a:spcBef>
              <a:spcAft>
                <a:spcPct val="0"/>
              </a:spcAft>
              <a:defRPr sz="1400" b="1">
                <a:solidFill>
                  <a:srgbClr val="FFFF00"/>
                </a:solidFill>
                <a:latin typeface="Comic Sans MS" pitchFamily="66" charset="0"/>
              </a:defRPr>
            </a:lvl7pPr>
            <a:lvl8pPr marL="3429000" indent="-228600" defTabSz="114300" eaLnBrk="0" fontAlgn="base" hangingPunct="0">
              <a:lnSpc>
                <a:spcPct val="140000"/>
              </a:lnSpc>
              <a:spcBef>
                <a:spcPct val="0"/>
              </a:spcBef>
              <a:spcAft>
                <a:spcPct val="0"/>
              </a:spcAft>
              <a:defRPr sz="1400" b="1">
                <a:solidFill>
                  <a:srgbClr val="FFFF00"/>
                </a:solidFill>
                <a:latin typeface="Comic Sans MS" pitchFamily="66" charset="0"/>
              </a:defRPr>
            </a:lvl8pPr>
            <a:lvl9pPr marL="3886200" indent="-228600" defTabSz="114300" eaLnBrk="0" fontAlgn="base" hangingPunct="0">
              <a:lnSpc>
                <a:spcPct val="140000"/>
              </a:lnSpc>
              <a:spcBef>
                <a:spcPct val="0"/>
              </a:spcBef>
              <a:spcAft>
                <a:spcPct val="0"/>
              </a:spcAft>
              <a:defRPr sz="1400" b="1">
                <a:solidFill>
                  <a:srgbClr val="FFFF00"/>
                </a:solidFill>
                <a:latin typeface="Comic Sans MS" pitchFamily="66" charset="0"/>
              </a:defRPr>
            </a:lvl9pPr>
          </a:lstStyle>
          <a:p>
            <a:pPr marL="0" marR="0" lvl="0" indent="0" algn="l" defTabSz="85725" rtl="0" eaLnBrk="1" fontAlgn="auto" latinLnBrk="0" hangingPunct="1">
              <a:lnSpc>
                <a:spcPct val="75000"/>
              </a:lnSpc>
              <a:spcBef>
                <a:spcPct val="50000"/>
              </a:spcBef>
              <a:spcAft>
                <a:spcPts val="0"/>
              </a:spcAft>
              <a:buClrTx/>
              <a:buSzTx/>
              <a:buFont typeface="Arial"/>
              <a:buNone/>
              <a:tabLst/>
              <a:defRPr/>
            </a:pPr>
            <a:r>
              <a:rPr kumimoji="0" lang="en-US" altLang="en-US" sz="1200" b="1" i="0" u="sng" strike="noStrike" kern="1200" cap="none" spc="0" normalizeH="0" baseline="0" noProof="0" dirty="0">
                <a:ln>
                  <a:noFill/>
                </a:ln>
                <a:solidFill>
                  <a:prstClr val="black"/>
                </a:solidFill>
                <a:effectLst/>
                <a:uLnTx/>
                <a:uFillTx/>
                <a:latin typeface="Arial" charset="0"/>
                <a:ea typeface="+mn-ea"/>
                <a:cs typeface="Arial"/>
                <a:sym typeface="Arial"/>
              </a:rPr>
              <a:t>Experiences</a:t>
            </a:r>
          </a:p>
          <a:p>
            <a:pPr marL="0" marR="0" lvl="0" indent="0" algn="l" defTabSz="85725" rtl="0" eaLnBrk="1" fontAlgn="auto" latinLnBrk="0" hangingPunct="1">
              <a:lnSpc>
                <a:spcPct val="75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black"/>
                </a:solidFill>
                <a:effectLst/>
                <a:uLnTx/>
                <a:uFillTx/>
                <a:latin typeface="Arial" charset="0"/>
                <a:ea typeface="+mn-ea"/>
                <a:cs typeface="Arial"/>
                <a:sym typeface="Arial"/>
              </a:rPr>
              <a:t>	Enjoying wildlife 	viewing</a:t>
            </a:r>
          </a:p>
          <a:p>
            <a:pPr marL="0" marR="0" lvl="0" indent="0" algn="l" defTabSz="85725" rtl="0" eaLnBrk="1" fontAlgn="auto" latinLnBrk="0" hangingPunct="1">
              <a:lnSpc>
                <a:spcPct val="75000"/>
              </a:lnSpc>
              <a:spcBef>
                <a:spcPct val="50000"/>
              </a:spcBef>
              <a:spcAft>
                <a:spcPts val="0"/>
              </a:spcAft>
              <a:buClrTx/>
              <a:buSzTx/>
              <a:buFont typeface="Arial"/>
              <a:buNone/>
              <a:tabLst/>
              <a:defRPr/>
            </a:pPr>
            <a:r>
              <a:rPr kumimoji="0" lang="en-US" altLang="en-US" sz="1200" b="1" i="0" u="sng" strike="noStrike" kern="1200" cap="none" spc="0" normalizeH="0" baseline="0" noProof="0" dirty="0">
                <a:ln>
                  <a:noFill/>
                </a:ln>
                <a:solidFill>
                  <a:prstClr val="black"/>
                </a:solidFill>
                <a:effectLst/>
                <a:uLnTx/>
                <a:uFillTx/>
                <a:latin typeface="Arial" charset="0"/>
                <a:ea typeface="+mn-ea"/>
                <a:cs typeface="Arial"/>
                <a:sym typeface="Arial"/>
              </a:rPr>
              <a:t>Personal Benefits</a:t>
            </a:r>
          </a:p>
          <a:p>
            <a:pPr marL="0" marR="0" lvl="0" indent="0" algn="l" defTabSz="85725" rtl="0" eaLnBrk="1" fontAlgn="auto" latinLnBrk="0" hangingPunct="1">
              <a:lnSpc>
                <a:spcPct val="75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black"/>
                </a:solidFill>
                <a:effectLst/>
                <a:uLnTx/>
                <a:uFillTx/>
                <a:latin typeface="Arial" charset="0"/>
                <a:ea typeface="+mn-ea"/>
                <a:cs typeface="Arial"/>
                <a:sym typeface="Arial"/>
              </a:rPr>
              <a:t>	Improved 	environmental 	(wildlife) awareness</a:t>
            </a:r>
            <a:endParaRPr kumimoji="0" lang="en-US" altLang="en-US" sz="1050" b="1" i="0" u="sng" strike="noStrike" kern="1200" cap="none" spc="0" normalizeH="0" baseline="0" noProof="0" dirty="0">
              <a:ln>
                <a:noFill/>
              </a:ln>
              <a:solidFill>
                <a:prstClr val="black"/>
              </a:solidFill>
              <a:effectLst/>
              <a:uLnTx/>
              <a:uFillTx/>
              <a:latin typeface="Arial" charset="0"/>
              <a:ea typeface="+mn-ea"/>
              <a:cs typeface="Arial"/>
              <a:sym typeface="Arial"/>
            </a:endParaRPr>
          </a:p>
          <a:p>
            <a:pPr marL="0" marR="0" lvl="0" indent="0" algn="l" defTabSz="85725" rtl="0" eaLnBrk="1" fontAlgn="auto" latinLnBrk="0" hangingPunct="1">
              <a:lnSpc>
                <a:spcPct val="85000"/>
              </a:lnSpc>
              <a:spcBef>
                <a:spcPct val="50000"/>
              </a:spcBef>
              <a:spcAft>
                <a:spcPts val="0"/>
              </a:spcAft>
              <a:buClrTx/>
              <a:buSzTx/>
              <a:buFont typeface="Arial"/>
              <a:buNone/>
              <a:tabLst/>
              <a:defRPr/>
            </a:pPr>
            <a:r>
              <a:rPr kumimoji="0" lang="en-US" altLang="en-US" sz="1200" b="1" i="0" u="sng" strike="noStrike" kern="1200" cap="none" spc="0" normalizeH="0" baseline="0" noProof="0" dirty="0">
                <a:ln>
                  <a:noFill/>
                </a:ln>
                <a:solidFill>
                  <a:prstClr val="black"/>
                </a:solidFill>
                <a:effectLst/>
                <a:uLnTx/>
                <a:uFillTx/>
                <a:latin typeface="Arial" charset="0"/>
                <a:ea typeface="+mn-ea"/>
                <a:cs typeface="Arial"/>
                <a:sym typeface="Arial"/>
              </a:rPr>
              <a:t>Community Benefits</a:t>
            </a:r>
          </a:p>
          <a:p>
            <a:pPr marL="90488" marR="0" lvl="0" indent="-90488" algn="l" defTabSz="85725" rtl="0" eaLnBrk="1" fontAlgn="auto" latinLnBrk="0" hangingPunct="1">
              <a:lnSpc>
                <a:spcPct val="75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black"/>
                </a:solidFill>
                <a:effectLst/>
                <a:uLnTx/>
                <a:uFillTx/>
                <a:latin typeface="Arial" charset="0"/>
                <a:ea typeface="+mn-ea"/>
                <a:cs typeface="Arial"/>
                <a:sym typeface="Arial"/>
              </a:rPr>
              <a:t>	Improved      community identify</a:t>
            </a:r>
          </a:p>
          <a:p>
            <a:pPr marL="0" marR="0" lvl="0" indent="0" algn="l" defTabSz="85725" rtl="0" eaLnBrk="1" fontAlgn="auto" latinLnBrk="0" hangingPunct="1">
              <a:lnSpc>
                <a:spcPct val="85000"/>
              </a:lnSpc>
              <a:spcBef>
                <a:spcPct val="50000"/>
              </a:spcBef>
              <a:spcAft>
                <a:spcPts val="0"/>
              </a:spcAft>
              <a:buClrTx/>
              <a:buSzTx/>
              <a:buFont typeface="Arial"/>
              <a:buNone/>
              <a:tabLst/>
              <a:defRPr/>
            </a:pPr>
            <a:r>
              <a:rPr kumimoji="0" lang="en-US" altLang="en-US" sz="1200" b="1" i="0" u="sng" strike="noStrike" kern="1200" cap="none" spc="0" normalizeH="0" baseline="0" noProof="0" dirty="0">
                <a:ln>
                  <a:noFill/>
                </a:ln>
                <a:solidFill>
                  <a:prstClr val="black"/>
                </a:solidFill>
                <a:effectLst/>
                <a:uLnTx/>
                <a:uFillTx/>
                <a:latin typeface="Arial" charset="0"/>
                <a:ea typeface="+mn-ea"/>
                <a:cs typeface="Arial"/>
                <a:sym typeface="Arial"/>
              </a:rPr>
              <a:t>Environmental Benefits</a:t>
            </a:r>
          </a:p>
          <a:p>
            <a:pPr marL="0" marR="0" lvl="0" indent="0" algn="l" defTabSz="85725" rtl="0" eaLnBrk="1" fontAlgn="auto" latinLnBrk="0" hangingPunct="1">
              <a:lnSpc>
                <a:spcPct val="75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black"/>
                </a:solidFill>
                <a:effectLst/>
                <a:uLnTx/>
                <a:uFillTx/>
                <a:latin typeface="Arial" charset="0"/>
                <a:ea typeface="+mn-ea"/>
                <a:cs typeface="Arial"/>
                <a:sym typeface="Arial"/>
              </a:rPr>
              <a:t>	Increased wildlife 	stewardship &amp; 	preservation</a:t>
            </a:r>
          </a:p>
          <a:p>
            <a:pPr marL="0" marR="0" lvl="0" indent="0" algn="l" defTabSz="85725" rtl="0" eaLnBrk="1" fontAlgn="auto" latinLnBrk="0" hangingPunct="1">
              <a:lnSpc>
                <a:spcPct val="75000"/>
              </a:lnSpc>
              <a:spcBef>
                <a:spcPct val="50000"/>
              </a:spcBef>
              <a:spcAft>
                <a:spcPts val="0"/>
              </a:spcAft>
              <a:buClrTx/>
              <a:buSzTx/>
              <a:buFont typeface="Arial"/>
              <a:buNone/>
              <a:tabLst/>
              <a:defRPr/>
            </a:pPr>
            <a:r>
              <a:rPr kumimoji="0" lang="en-US" altLang="en-US" sz="1200" b="1" i="0" u="sng" strike="noStrike" kern="1200" cap="none" spc="0" normalizeH="0" baseline="0" noProof="0" dirty="0">
                <a:ln>
                  <a:noFill/>
                </a:ln>
                <a:solidFill>
                  <a:prstClr val="black"/>
                </a:solidFill>
                <a:effectLst/>
                <a:uLnTx/>
                <a:uFillTx/>
                <a:latin typeface="Arial" charset="0"/>
                <a:ea typeface="+mn-ea"/>
                <a:cs typeface="Arial"/>
                <a:sym typeface="Arial"/>
              </a:rPr>
              <a:t>Economic Benefits</a:t>
            </a:r>
          </a:p>
          <a:p>
            <a:pPr marL="0" marR="0" lvl="0" indent="0" algn="l" defTabSz="85725" rtl="0" eaLnBrk="1" fontAlgn="auto" latinLnBrk="0" hangingPunct="1">
              <a:lnSpc>
                <a:spcPct val="75000"/>
              </a:lnSpc>
              <a:spcBef>
                <a:spcPct val="50000"/>
              </a:spcBef>
              <a:spcAft>
                <a:spcPts val="0"/>
              </a:spcAft>
              <a:buClrTx/>
              <a:buSzTx/>
              <a:buFont typeface="Arial"/>
              <a:buNone/>
              <a:tabLst/>
              <a:defRPr/>
            </a:pPr>
            <a:r>
              <a:rPr kumimoji="0" lang="en-US" altLang="en-US" sz="1050" b="1" i="0" u="none" strike="noStrike" kern="1200" cap="none" spc="0" normalizeH="0" baseline="0" noProof="0" dirty="0">
                <a:ln>
                  <a:noFill/>
                </a:ln>
                <a:solidFill>
                  <a:prstClr val="black"/>
                </a:solidFill>
                <a:effectLst/>
                <a:uLnTx/>
                <a:uFillTx/>
                <a:latin typeface="Arial" charset="0"/>
                <a:ea typeface="+mn-ea"/>
                <a:cs typeface="Arial"/>
                <a:sym typeface="Arial"/>
              </a:rPr>
              <a:t>	Increased local 	economic stability</a:t>
            </a:r>
          </a:p>
          <a:p>
            <a:pPr marL="0" marR="0" lvl="0" indent="0" algn="l" defTabSz="85725" rtl="0" eaLnBrk="1" fontAlgn="auto" latinLnBrk="0" hangingPunct="1">
              <a:lnSpc>
                <a:spcPct val="75000"/>
              </a:lnSpc>
              <a:spcBef>
                <a:spcPct val="50000"/>
              </a:spcBef>
              <a:spcAft>
                <a:spcPts val="0"/>
              </a:spcAft>
              <a:buClrTx/>
              <a:buSzTx/>
              <a:buFont typeface="Arial"/>
              <a:buNone/>
              <a:tabLst/>
              <a:defRPr/>
            </a:pPr>
            <a:endParaRPr kumimoji="0" lang="en-US" altLang="en-US" sz="1050" b="1" i="0" u="none" strike="noStrike" kern="1200" cap="none" spc="0" normalizeH="0" baseline="0" noProof="0" dirty="0">
              <a:ln>
                <a:noFill/>
              </a:ln>
              <a:solidFill>
                <a:srgbClr val="FFFF66"/>
              </a:solidFill>
              <a:effectLst/>
              <a:uLnTx/>
              <a:uFillTx/>
              <a:latin typeface="Arial" charset="0"/>
              <a:ea typeface="+mn-ea"/>
              <a:cs typeface="Arial"/>
              <a:sym typeface="Arial"/>
            </a:endParaRPr>
          </a:p>
        </p:txBody>
      </p:sp>
      <p:pic>
        <p:nvPicPr>
          <p:cNvPr id="26633" name="Picture 9" descr="vip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742951"/>
            <a:ext cx="1600200" cy="136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GirlBearPack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887" y="736392"/>
            <a:ext cx="133131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bear_view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742950"/>
            <a:ext cx="15430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560" name="AutoShape 16"/>
          <p:cNvSpPr>
            <a:spLocks noChangeArrowheads="1"/>
          </p:cNvSpPr>
          <p:nvPr/>
        </p:nvSpPr>
        <p:spPr bwMode="auto">
          <a:xfrm rot="2108742" flipV="1">
            <a:off x="4134200" y="2813984"/>
            <a:ext cx="914400" cy="638640"/>
          </a:xfrm>
          <a:custGeom>
            <a:avLst/>
            <a:gdLst>
              <a:gd name="G0" fmla="+- -417051 0 0"/>
              <a:gd name="G1" fmla="+- -11041987 0 0"/>
              <a:gd name="G2" fmla="+- -417051 0 -11041987"/>
              <a:gd name="G3" fmla="+- 10800 0 0"/>
              <a:gd name="G4" fmla="+- 0 0 -417051"/>
              <a:gd name="T0" fmla="*/ 360 256 1"/>
              <a:gd name="T1" fmla="*/ 0 256 1"/>
              <a:gd name="G5" fmla="+- G2 T0 T1"/>
              <a:gd name="G6" fmla="?: G2 G2 G5"/>
              <a:gd name="G7" fmla="+- 0 0 G6"/>
              <a:gd name="G8" fmla="+- 5386 0 0"/>
              <a:gd name="G9" fmla="+- 0 0 -11041987"/>
              <a:gd name="G10" fmla="+- 5386 0 2700"/>
              <a:gd name="G11" fmla="cos G10 -417051"/>
              <a:gd name="G12" fmla="sin G10 -417051"/>
              <a:gd name="G13" fmla="cos 13500 -417051"/>
              <a:gd name="G14" fmla="sin 13500 -417051"/>
              <a:gd name="G15" fmla="+- G11 10800 0"/>
              <a:gd name="G16" fmla="+- G12 10800 0"/>
              <a:gd name="G17" fmla="+- G13 10800 0"/>
              <a:gd name="G18" fmla="+- G14 10800 0"/>
              <a:gd name="G19" fmla="*/ 5386 1 2"/>
              <a:gd name="G20" fmla="+- G19 5400 0"/>
              <a:gd name="G21" fmla="cos G20 -417051"/>
              <a:gd name="G22" fmla="sin G20 -417051"/>
              <a:gd name="G23" fmla="+- G21 10800 0"/>
              <a:gd name="G24" fmla="+- G12 G23 G22"/>
              <a:gd name="G25" fmla="+- G22 G23 G11"/>
              <a:gd name="G26" fmla="cos 10800 -417051"/>
              <a:gd name="G27" fmla="sin 10800 -417051"/>
              <a:gd name="G28" fmla="cos 5386 -417051"/>
              <a:gd name="G29" fmla="sin 5386 -417051"/>
              <a:gd name="G30" fmla="+- G26 10800 0"/>
              <a:gd name="G31" fmla="+- G27 10800 0"/>
              <a:gd name="G32" fmla="+- G28 10800 0"/>
              <a:gd name="G33" fmla="+- G29 10800 0"/>
              <a:gd name="G34" fmla="+- G19 5400 0"/>
              <a:gd name="G35" fmla="cos G34 -11041987"/>
              <a:gd name="G36" fmla="sin G34 -11041987"/>
              <a:gd name="G37" fmla="+/ -11041987 -417051 2"/>
              <a:gd name="T2" fmla="*/ 180 256 1"/>
              <a:gd name="T3" fmla="*/ 0 256 1"/>
              <a:gd name="G38" fmla="+- G37 T2 T3"/>
              <a:gd name="G39" fmla="?: G2 G37 G38"/>
              <a:gd name="G40" fmla="cos 10800 G39"/>
              <a:gd name="G41" fmla="sin 10800 G39"/>
              <a:gd name="G42" fmla="cos 5386 G39"/>
              <a:gd name="G43" fmla="sin 5386 G39"/>
              <a:gd name="G44" fmla="+- G40 10800 0"/>
              <a:gd name="G45" fmla="+- G41 10800 0"/>
              <a:gd name="G46" fmla="+- G42 10800 0"/>
              <a:gd name="G47" fmla="+- G43 10800 0"/>
              <a:gd name="G48" fmla="+- G35 10800 0"/>
              <a:gd name="G49" fmla="+- G36 10800 0"/>
              <a:gd name="T4" fmla="*/ 11285 w 21600"/>
              <a:gd name="T5" fmla="*/ 10 h 21600"/>
              <a:gd name="T6" fmla="*/ 2869 w 21600"/>
              <a:gd name="T7" fmla="*/ 9184 h 21600"/>
              <a:gd name="T8" fmla="*/ 11041 w 21600"/>
              <a:gd name="T9" fmla="*/ 5419 h 21600"/>
              <a:gd name="T10" fmla="*/ 24216 w 21600"/>
              <a:gd name="T11" fmla="*/ 9303 h 21600"/>
              <a:gd name="T12" fmla="*/ 19443 w 21600"/>
              <a:gd name="T13" fmla="*/ 15276 h 21600"/>
              <a:gd name="T14" fmla="*/ 13469 w 21600"/>
              <a:gd name="T15" fmla="*/ 1050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152" y="10203"/>
                </a:moveTo>
                <a:cubicBezTo>
                  <a:pt x="15848" y="7476"/>
                  <a:pt x="13543" y="5414"/>
                  <a:pt x="10800" y="5414"/>
                </a:cubicBezTo>
                <a:cubicBezTo>
                  <a:pt x="8239" y="5413"/>
                  <a:pt x="6033" y="7216"/>
                  <a:pt x="5522" y="9725"/>
                </a:cubicBezTo>
                <a:lnTo>
                  <a:pt x="217" y="8644"/>
                </a:lnTo>
                <a:cubicBezTo>
                  <a:pt x="1241" y="3613"/>
                  <a:pt x="5666" y="-1"/>
                  <a:pt x="10800" y="0"/>
                </a:cubicBezTo>
                <a:cubicBezTo>
                  <a:pt x="16301" y="0"/>
                  <a:pt x="20923" y="4135"/>
                  <a:pt x="21533" y="9602"/>
                </a:cubicBezTo>
                <a:lnTo>
                  <a:pt x="24216" y="9303"/>
                </a:lnTo>
                <a:lnTo>
                  <a:pt x="19443" y="15276"/>
                </a:lnTo>
                <a:lnTo>
                  <a:pt x="13469" y="10502"/>
                </a:lnTo>
                <a:lnTo>
                  <a:pt x="16152" y="10203"/>
                </a:lnTo>
                <a:close/>
              </a:path>
            </a:pathLst>
          </a:custGeom>
          <a:solidFill>
            <a:srgbClr val="000000"/>
          </a:solidFill>
          <a:ln w="9525" algn="ctr">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ook Antiqua"/>
              <a:ea typeface="+mn-ea"/>
              <a:cs typeface="Arial"/>
              <a:sym typeface="Arial"/>
            </a:endParaRPr>
          </a:p>
        </p:txBody>
      </p:sp>
      <p:sp>
        <p:nvSpPr>
          <p:cNvPr id="26649" name="WordArt 17"/>
          <p:cNvSpPr>
            <a:spLocks noChangeArrowheads="1" noChangeShapeType="1" noTextEdit="1"/>
          </p:cNvSpPr>
          <p:nvPr/>
        </p:nvSpPr>
        <p:spPr bwMode="auto">
          <a:xfrm rot="1301221">
            <a:off x="4266477" y="3168057"/>
            <a:ext cx="585216" cy="174365"/>
          </a:xfrm>
          <a:prstGeom prst="rect">
            <a:avLst/>
          </a:prstGeom>
        </p:spPr>
        <p:txBody>
          <a:bodyPr wrap="none" fromWordArt="1">
            <a:prstTxWarp prst="textArchDown">
              <a:avLst/>
            </a:prstTxWarp>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rPr>
              <a:t>Produce</a:t>
            </a:r>
          </a:p>
        </p:txBody>
      </p:sp>
      <p:sp>
        <p:nvSpPr>
          <p:cNvPr id="620563" name="AutoShape 19"/>
          <p:cNvSpPr>
            <a:spLocks noChangeArrowheads="1"/>
          </p:cNvSpPr>
          <p:nvPr/>
        </p:nvSpPr>
        <p:spPr bwMode="auto">
          <a:xfrm rot="2259034" flipV="1">
            <a:off x="5526963" y="3046742"/>
            <a:ext cx="857250" cy="751958"/>
          </a:xfrm>
          <a:custGeom>
            <a:avLst/>
            <a:gdLst>
              <a:gd name="G0" fmla="+- -417051 0 0"/>
              <a:gd name="G1" fmla="+- -11041987 0 0"/>
              <a:gd name="G2" fmla="+- -417051 0 -11041987"/>
              <a:gd name="G3" fmla="+- 10800 0 0"/>
              <a:gd name="G4" fmla="+- 0 0 -417051"/>
              <a:gd name="T0" fmla="*/ 360 256 1"/>
              <a:gd name="T1" fmla="*/ 0 256 1"/>
              <a:gd name="G5" fmla="+- G2 T0 T1"/>
              <a:gd name="G6" fmla="?: G2 G2 G5"/>
              <a:gd name="G7" fmla="+- 0 0 G6"/>
              <a:gd name="G8" fmla="+- 5386 0 0"/>
              <a:gd name="G9" fmla="+- 0 0 -11041987"/>
              <a:gd name="G10" fmla="+- 5386 0 2700"/>
              <a:gd name="G11" fmla="cos G10 -417051"/>
              <a:gd name="G12" fmla="sin G10 -417051"/>
              <a:gd name="G13" fmla="cos 13500 -417051"/>
              <a:gd name="G14" fmla="sin 13500 -417051"/>
              <a:gd name="G15" fmla="+- G11 10800 0"/>
              <a:gd name="G16" fmla="+- G12 10800 0"/>
              <a:gd name="G17" fmla="+- G13 10800 0"/>
              <a:gd name="G18" fmla="+- G14 10800 0"/>
              <a:gd name="G19" fmla="*/ 5386 1 2"/>
              <a:gd name="G20" fmla="+- G19 5400 0"/>
              <a:gd name="G21" fmla="cos G20 -417051"/>
              <a:gd name="G22" fmla="sin G20 -417051"/>
              <a:gd name="G23" fmla="+- G21 10800 0"/>
              <a:gd name="G24" fmla="+- G12 G23 G22"/>
              <a:gd name="G25" fmla="+- G22 G23 G11"/>
              <a:gd name="G26" fmla="cos 10800 -417051"/>
              <a:gd name="G27" fmla="sin 10800 -417051"/>
              <a:gd name="G28" fmla="cos 5386 -417051"/>
              <a:gd name="G29" fmla="sin 5386 -417051"/>
              <a:gd name="G30" fmla="+- G26 10800 0"/>
              <a:gd name="G31" fmla="+- G27 10800 0"/>
              <a:gd name="G32" fmla="+- G28 10800 0"/>
              <a:gd name="G33" fmla="+- G29 10800 0"/>
              <a:gd name="G34" fmla="+- G19 5400 0"/>
              <a:gd name="G35" fmla="cos G34 -11041987"/>
              <a:gd name="G36" fmla="sin G34 -11041987"/>
              <a:gd name="G37" fmla="+/ -11041987 -417051 2"/>
              <a:gd name="T2" fmla="*/ 180 256 1"/>
              <a:gd name="T3" fmla="*/ 0 256 1"/>
              <a:gd name="G38" fmla="+- G37 T2 T3"/>
              <a:gd name="G39" fmla="?: G2 G37 G38"/>
              <a:gd name="G40" fmla="cos 10800 G39"/>
              <a:gd name="G41" fmla="sin 10800 G39"/>
              <a:gd name="G42" fmla="cos 5386 G39"/>
              <a:gd name="G43" fmla="sin 5386 G39"/>
              <a:gd name="G44" fmla="+- G40 10800 0"/>
              <a:gd name="G45" fmla="+- G41 10800 0"/>
              <a:gd name="G46" fmla="+- G42 10800 0"/>
              <a:gd name="G47" fmla="+- G43 10800 0"/>
              <a:gd name="G48" fmla="+- G35 10800 0"/>
              <a:gd name="G49" fmla="+- G36 10800 0"/>
              <a:gd name="T4" fmla="*/ 11285 w 21600"/>
              <a:gd name="T5" fmla="*/ 10 h 21600"/>
              <a:gd name="T6" fmla="*/ 2869 w 21600"/>
              <a:gd name="T7" fmla="*/ 9184 h 21600"/>
              <a:gd name="T8" fmla="*/ 11041 w 21600"/>
              <a:gd name="T9" fmla="*/ 5419 h 21600"/>
              <a:gd name="T10" fmla="*/ 24216 w 21600"/>
              <a:gd name="T11" fmla="*/ 9303 h 21600"/>
              <a:gd name="T12" fmla="*/ 19443 w 21600"/>
              <a:gd name="T13" fmla="*/ 15276 h 21600"/>
              <a:gd name="T14" fmla="*/ 13469 w 21600"/>
              <a:gd name="T15" fmla="*/ 1050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152" y="10203"/>
                </a:moveTo>
                <a:cubicBezTo>
                  <a:pt x="15848" y="7476"/>
                  <a:pt x="13543" y="5414"/>
                  <a:pt x="10800" y="5414"/>
                </a:cubicBezTo>
                <a:cubicBezTo>
                  <a:pt x="8239" y="5413"/>
                  <a:pt x="6033" y="7216"/>
                  <a:pt x="5522" y="9725"/>
                </a:cubicBezTo>
                <a:lnTo>
                  <a:pt x="217" y="8644"/>
                </a:lnTo>
                <a:cubicBezTo>
                  <a:pt x="1241" y="3613"/>
                  <a:pt x="5666" y="-1"/>
                  <a:pt x="10800" y="0"/>
                </a:cubicBezTo>
                <a:cubicBezTo>
                  <a:pt x="16301" y="0"/>
                  <a:pt x="20923" y="4135"/>
                  <a:pt x="21533" y="9602"/>
                </a:cubicBezTo>
                <a:lnTo>
                  <a:pt x="24216" y="9303"/>
                </a:lnTo>
                <a:lnTo>
                  <a:pt x="19443" y="15276"/>
                </a:lnTo>
                <a:lnTo>
                  <a:pt x="13469" y="10502"/>
                </a:lnTo>
                <a:lnTo>
                  <a:pt x="16152" y="10203"/>
                </a:lnTo>
                <a:close/>
              </a:path>
            </a:pathLst>
          </a:custGeom>
          <a:solidFill>
            <a:srgbClr val="000000"/>
          </a:solidFill>
          <a:ln w="9525" algn="ctr">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ook Antiqua"/>
              <a:ea typeface="+mn-ea"/>
              <a:cs typeface="Arial"/>
              <a:sym typeface="Arial"/>
            </a:endParaRPr>
          </a:p>
        </p:txBody>
      </p:sp>
      <p:sp>
        <p:nvSpPr>
          <p:cNvPr id="26647" name="WordArt 20"/>
          <p:cNvSpPr>
            <a:spLocks noChangeArrowheads="1" noChangeShapeType="1" noTextEdit="1"/>
          </p:cNvSpPr>
          <p:nvPr/>
        </p:nvSpPr>
        <p:spPr bwMode="auto">
          <a:xfrm rot="1451513">
            <a:off x="5665052" y="3474009"/>
            <a:ext cx="548640" cy="193996"/>
          </a:xfrm>
          <a:prstGeom prst="rect">
            <a:avLst/>
          </a:prstGeom>
        </p:spPr>
        <p:txBody>
          <a:bodyPr wrap="none" fromWordArt="1">
            <a:prstTxWarp prst="textArchDown">
              <a:avLst/>
            </a:prstTxWarp>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rPr>
              <a:t>Facilitate</a:t>
            </a:r>
          </a:p>
        </p:txBody>
      </p:sp>
      <p:sp>
        <p:nvSpPr>
          <p:cNvPr id="620565" name="Text Box 21"/>
          <p:cNvSpPr txBox="1">
            <a:spLocks noChangeArrowheads="1"/>
          </p:cNvSpPr>
          <p:nvPr/>
        </p:nvSpPr>
        <p:spPr bwMode="auto">
          <a:xfrm>
            <a:off x="1314450" y="2114551"/>
            <a:ext cx="1600200" cy="3538661"/>
          </a:xfrm>
          <a:prstGeom prst="rect">
            <a:avLst/>
          </a:prstGeom>
          <a:gradFill rotWithShape="1">
            <a:gsLst>
              <a:gs pos="0">
                <a:srgbClr val="4791FF"/>
              </a:gs>
              <a:gs pos="100000">
                <a:srgbClr val="3399FF">
                  <a:alpha val="10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33363" eaLnBrk="0" hangingPunct="0">
              <a:tabLst>
                <a:tab pos="115888" algn="l"/>
              </a:tabLst>
              <a:defRPr sz="1400" b="1">
                <a:solidFill>
                  <a:srgbClr val="FFFF00"/>
                </a:solidFill>
                <a:latin typeface="Comic Sans MS" pitchFamily="66" charset="0"/>
              </a:defRPr>
            </a:lvl1pPr>
            <a:lvl2pPr marL="742950" indent="-285750" defTabSz="233363" eaLnBrk="0" hangingPunct="0">
              <a:tabLst>
                <a:tab pos="115888" algn="l"/>
              </a:tabLst>
              <a:defRPr sz="1400" b="1">
                <a:solidFill>
                  <a:srgbClr val="FFFF00"/>
                </a:solidFill>
                <a:latin typeface="Comic Sans MS" pitchFamily="66" charset="0"/>
              </a:defRPr>
            </a:lvl2pPr>
            <a:lvl3pPr marL="1143000" indent="-228600" defTabSz="233363" eaLnBrk="0" hangingPunct="0">
              <a:tabLst>
                <a:tab pos="115888" algn="l"/>
              </a:tabLst>
              <a:defRPr sz="1400" b="1">
                <a:solidFill>
                  <a:srgbClr val="FFFF00"/>
                </a:solidFill>
                <a:latin typeface="Comic Sans MS" pitchFamily="66" charset="0"/>
              </a:defRPr>
            </a:lvl3pPr>
            <a:lvl4pPr marL="1600200" indent="-228600" defTabSz="233363" eaLnBrk="0" hangingPunct="0">
              <a:tabLst>
                <a:tab pos="115888" algn="l"/>
              </a:tabLst>
              <a:defRPr sz="1400" b="1">
                <a:solidFill>
                  <a:srgbClr val="FFFF00"/>
                </a:solidFill>
                <a:latin typeface="Comic Sans MS" pitchFamily="66" charset="0"/>
              </a:defRPr>
            </a:lvl4pPr>
            <a:lvl5pPr marL="2057400" indent="-228600" defTabSz="233363" eaLnBrk="0" hangingPunct="0">
              <a:tabLst>
                <a:tab pos="115888" algn="l"/>
              </a:tabLst>
              <a:defRPr sz="1400" b="1">
                <a:solidFill>
                  <a:srgbClr val="FFFF00"/>
                </a:solidFill>
                <a:latin typeface="Comic Sans MS" pitchFamily="66" charset="0"/>
              </a:defRPr>
            </a:lvl5pPr>
            <a:lvl6pPr marL="2514600" indent="-228600" defTabSz="233363" eaLnBrk="0" fontAlgn="base" hangingPunct="0">
              <a:lnSpc>
                <a:spcPct val="140000"/>
              </a:lnSpc>
              <a:spcBef>
                <a:spcPct val="0"/>
              </a:spcBef>
              <a:spcAft>
                <a:spcPct val="0"/>
              </a:spcAft>
              <a:tabLst>
                <a:tab pos="115888" algn="l"/>
              </a:tabLst>
              <a:defRPr sz="1400" b="1">
                <a:solidFill>
                  <a:srgbClr val="FFFF00"/>
                </a:solidFill>
                <a:latin typeface="Comic Sans MS" pitchFamily="66" charset="0"/>
              </a:defRPr>
            </a:lvl6pPr>
            <a:lvl7pPr marL="2971800" indent="-228600" defTabSz="233363" eaLnBrk="0" fontAlgn="base" hangingPunct="0">
              <a:lnSpc>
                <a:spcPct val="140000"/>
              </a:lnSpc>
              <a:spcBef>
                <a:spcPct val="0"/>
              </a:spcBef>
              <a:spcAft>
                <a:spcPct val="0"/>
              </a:spcAft>
              <a:tabLst>
                <a:tab pos="115888" algn="l"/>
              </a:tabLst>
              <a:defRPr sz="1400" b="1">
                <a:solidFill>
                  <a:srgbClr val="FFFF00"/>
                </a:solidFill>
                <a:latin typeface="Comic Sans MS" pitchFamily="66" charset="0"/>
              </a:defRPr>
            </a:lvl7pPr>
            <a:lvl8pPr marL="3429000" indent="-228600" defTabSz="233363" eaLnBrk="0" fontAlgn="base" hangingPunct="0">
              <a:lnSpc>
                <a:spcPct val="140000"/>
              </a:lnSpc>
              <a:spcBef>
                <a:spcPct val="0"/>
              </a:spcBef>
              <a:spcAft>
                <a:spcPct val="0"/>
              </a:spcAft>
              <a:tabLst>
                <a:tab pos="115888" algn="l"/>
              </a:tabLst>
              <a:defRPr sz="1400" b="1">
                <a:solidFill>
                  <a:srgbClr val="FFFF00"/>
                </a:solidFill>
                <a:latin typeface="Comic Sans MS" pitchFamily="66" charset="0"/>
              </a:defRPr>
            </a:lvl8pPr>
            <a:lvl9pPr marL="3886200" indent="-228600" defTabSz="233363" eaLnBrk="0" fontAlgn="base" hangingPunct="0">
              <a:lnSpc>
                <a:spcPct val="140000"/>
              </a:lnSpc>
              <a:spcBef>
                <a:spcPct val="0"/>
              </a:spcBef>
              <a:spcAft>
                <a:spcPct val="0"/>
              </a:spcAft>
              <a:tabLst>
                <a:tab pos="115888" algn="l"/>
              </a:tabLst>
              <a:defRPr sz="1400" b="1">
                <a:solidFill>
                  <a:srgbClr val="FFFF00"/>
                </a:solidFill>
                <a:latin typeface="Comic Sans MS" pitchFamily="66" charset="0"/>
              </a:defRPr>
            </a:lvl9pPr>
          </a:lstStyle>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200" b="1" i="0" u="sng" strike="noStrike" kern="1200" cap="none" spc="0" normalizeH="0" baseline="0" noProof="0" dirty="0">
                <a:ln>
                  <a:noFill/>
                </a:ln>
                <a:solidFill>
                  <a:prstClr val="white"/>
                </a:solidFill>
                <a:effectLst/>
                <a:uLnTx/>
                <a:uFillTx/>
                <a:latin typeface="Arial" charset="0"/>
                <a:ea typeface="+mn-ea"/>
                <a:cs typeface="Arial"/>
                <a:sym typeface="Arial"/>
              </a:rPr>
              <a:t>Management</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Management Actions</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Trail Building</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Signing</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Visitor Patrols</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200" b="1" i="0" u="sng" strike="noStrike" kern="1200" cap="none" spc="0" normalizeH="0" baseline="0" noProof="0" dirty="0">
                <a:ln>
                  <a:noFill/>
                </a:ln>
                <a:solidFill>
                  <a:prstClr val="white"/>
                </a:solidFill>
                <a:effectLst/>
                <a:uLnTx/>
                <a:uFillTx/>
                <a:latin typeface="Arial" charset="0"/>
                <a:ea typeface="+mn-ea"/>
                <a:cs typeface="Arial"/>
                <a:sym typeface="Arial"/>
              </a:rPr>
              <a:t>Administration</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Allowable Uses</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Visitor Limits</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Budget Duties</a:t>
            </a:r>
          </a:p>
          <a:p>
            <a:pPr marL="0" marR="0" lvl="0" indent="0" algn="l" defTabSz="175022" rtl="0" eaLnBrk="1" fontAlgn="auto" latinLnBrk="0" hangingPunct="1">
              <a:lnSpc>
                <a:spcPct val="85000"/>
              </a:lnSpc>
              <a:spcBef>
                <a:spcPct val="50000"/>
              </a:spcBef>
              <a:spcAft>
                <a:spcPts val="0"/>
              </a:spcAft>
              <a:buClrTx/>
              <a:buSzTx/>
              <a:buFont typeface="Arial"/>
              <a:buNone/>
              <a:tabLst>
                <a:tab pos="86916" algn="l"/>
              </a:tabLst>
              <a:defRPr/>
            </a:pPr>
            <a:r>
              <a:rPr kumimoji="0" lang="en-US" altLang="en-US" sz="1200" b="1" i="0" u="sng" strike="noStrike" kern="1200" cap="none" spc="0" normalizeH="0" baseline="0" noProof="0" dirty="0">
                <a:ln>
                  <a:noFill/>
                </a:ln>
                <a:solidFill>
                  <a:prstClr val="white"/>
                </a:solidFill>
                <a:effectLst/>
                <a:uLnTx/>
                <a:uFillTx/>
                <a:latin typeface="Arial" charset="0"/>
                <a:ea typeface="+mn-ea"/>
                <a:cs typeface="Arial"/>
                <a:sym typeface="Arial"/>
              </a:rPr>
              <a:t>Marketing / Education</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Naturalist Program</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Brochures</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200" b="1" i="0" u="sng" strike="noStrike" kern="1200" cap="none" spc="0" normalizeH="0" baseline="0" noProof="0" dirty="0">
                <a:ln>
                  <a:noFill/>
                </a:ln>
                <a:solidFill>
                  <a:prstClr val="white"/>
                </a:solidFill>
                <a:effectLst/>
                <a:uLnTx/>
                <a:uFillTx/>
                <a:latin typeface="Arial" charset="0"/>
                <a:ea typeface="+mn-ea"/>
                <a:cs typeface="Arial"/>
                <a:sym typeface="Arial"/>
              </a:rPr>
              <a:t>Monitoring</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r>
              <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rPr>
              <a:t>	LAC</a:t>
            </a: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endParaRPr kumimoji="0" lang="en-US" altLang="en-US" sz="1050" b="1" i="0" u="none" strike="noStrike" kern="1200" cap="none" spc="0" normalizeH="0" baseline="0" noProof="0" dirty="0">
              <a:ln>
                <a:noFill/>
              </a:ln>
              <a:solidFill>
                <a:prstClr val="white"/>
              </a:solidFill>
              <a:effectLst/>
              <a:uLnTx/>
              <a:uFillTx/>
              <a:latin typeface="Arial" charset="0"/>
              <a:ea typeface="+mn-ea"/>
              <a:cs typeface="Arial"/>
              <a:sym typeface="Arial"/>
            </a:endParaRPr>
          </a:p>
          <a:p>
            <a:pPr marL="0" marR="0" lvl="0" indent="0" algn="l" defTabSz="175022" rtl="0" eaLnBrk="1" fontAlgn="auto" latinLnBrk="0" hangingPunct="1">
              <a:lnSpc>
                <a:spcPct val="70000"/>
              </a:lnSpc>
              <a:spcBef>
                <a:spcPct val="50000"/>
              </a:spcBef>
              <a:spcAft>
                <a:spcPts val="0"/>
              </a:spcAft>
              <a:buClrTx/>
              <a:buSzTx/>
              <a:buFont typeface="Arial"/>
              <a:buNone/>
              <a:tabLst>
                <a:tab pos="86916" algn="l"/>
              </a:tabLst>
              <a:defRPr/>
            </a:pPr>
            <a:endParaRPr kumimoji="0" lang="en-US" altLang="en-US" sz="1200" b="1" i="0" u="none" strike="noStrike" kern="1200" cap="none" spc="0" normalizeH="0" baseline="0" noProof="0" dirty="0">
              <a:ln>
                <a:noFill/>
              </a:ln>
              <a:solidFill>
                <a:prstClr val="white"/>
              </a:solidFill>
              <a:effectLst/>
              <a:uLnTx/>
              <a:uFillTx/>
              <a:latin typeface="Arial" charset="0"/>
              <a:ea typeface="+mn-ea"/>
              <a:cs typeface="Arial"/>
              <a:sym typeface="Arial"/>
            </a:endParaRPr>
          </a:p>
        </p:txBody>
      </p:sp>
      <p:sp>
        <p:nvSpPr>
          <p:cNvPr id="620567" name="AutoShape 23"/>
          <p:cNvSpPr>
            <a:spLocks noChangeArrowheads="1"/>
          </p:cNvSpPr>
          <p:nvPr/>
        </p:nvSpPr>
        <p:spPr bwMode="auto">
          <a:xfrm rot="20937570">
            <a:off x="2169745" y="2531162"/>
            <a:ext cx="912019" cy="776496"/>
          </a:xfrm>
          <a:custGeom>
            <a:avLst/>
            <a:gdLst>
              <a:gd name="G0" fmla="+- -417051 0 0"/>
              <a:gd name="G1" fmla="+- -11041987 0 0"/>
              <a:gd name="G2" fmla="+- -417051 0 -11041987"/>
              <a:gd name="G3" fmla="+- 10800 0 0"/>
              <a:gd name="G4" fmla="+- 0 0 -417051"/>
              <a:gd name="T0" fmla="*/ 360 256 1"/>
              <a:gd name="T1" fmla="*/ 0 256 1"/>
              <a:gd name="G5" fmla="+- G2 T0 T1"/>
              <a:gd name="G6" fmla="?: G2 G2 G5"/>
              <a:gd name="G7" fmla="+- 0 0 G6"/>
              <a:gd name="G8" fmla="+- 5386 0 0"/>
              <a:gd name="G9" fmla="+- 0 0 -11041987"/>
              <a:gd name="G10" fmla="+- 5386 0 2700"/>
              <a:gd name="G11" fmla="cos G10 -417051"/>
              <a:gd name="G12" fmla="sin G10 -417051"/>
              <a:gd name="G13" fmla="cos 13500 -417051"/>
              <a:gd name="G14" fmla="sin 13500 -417051"/>
              <a:gd name="G15" fmla="+- G11 10800 0"/>
              <a:gd name="G16" fmla="+- G12 10800 0"/>
              <a:gd name="G17" fmla="+- G13 10800 0"/>
              <a:gd name="G18" fmla="+- G14 10800 0"/>
              <a:gd name="G19" fmla="*/ 5386 1 2"/>
              <a:gd name="G20" fmla="+- G19 5400 0"/>
              <a:gd name="G21" fmla="cos G20 -417051"/>
              <a:gd name="G22" fmla="sin G20 -417051"/>
              <a:gd name="G23" fmla="+- G21 10800 0"/>
              <a:gd name="G24" fmla="+- G12 G23 G22"/>
              <a:gd name="G25" fmla="+- G22 G23 G11"/>
              <a:gd name="G26" fmla="cos 10800 -417051"/>
              <a:gd name="G27" fmla="sin 10800 -417051"/>
              <a:gd name="G28" fmla="cos 5386 -417051"/>
              <a:gd name="G29" fmla="sin 5386 -417051"/>
              <a:gd name="G30" fmla="+- G26 10800 0"/>
              <a:gd name="G31" fmla="+- G27 10800 0"/>
              <a:gd name="G32" fmla="+- G28 10800 0"/>
              <a:gd name="G33" fmla="+- G29 10800 0"/>
              <a:gd name="G34" fmla="+- G19 5400 0"/>
              <a:gd name="G35" fmla="cos G34 -11041987"/>
              <a:gd name="G36" fmla="sin G34 -11041987"/>
              <a:gd name="G37" fmla="+/ -11041987 -417051 2"/>
              <a:gd name="T2" fmla="*/ 180 256 1"/>
              <a:gd name="T3" fmla="*/ 0 256 1"/>
              <a:gd name="G38" fmla="+- G37 T2 T3"/>
              <a:gd name="G39" fmla="?: G2 G37 G38"/>
              <a:gd name="G40" fmla="cos 10800 G39"/>
              <a:gd name="G41" fmla="sin 10800 G39"/>
              <a:gd name="G42" fmla="cos 5386 G39"/>
              <a:gd name="G43" fmla="sin 5386 G39"/>
              <a:gd name="G44" fmla="+- G40 10800 0"/>
              <a:gd name="G45" fmla="+- G41 10800 0"/>
              <a:gd name="G46" fmla="+- G42 10800 0"/>
              <a:gd name="G47" fmla="+- G43 10800 0"/>
              <a:gd name="G48" fmla="+- G35 10800 0"/>
              <a:gd name="G49" fmla="+- G36 10800 0"/>
              <a:gd name="T4" fmla="*/ 11285 w 21600"/>
              <a:gd name="T5" fmla="*/ 10 h 21600"/>
              <a:gd name="T6" fmla="*/ 2869 w 21600"/>
              <a:gd name="T7" fmla="*/ 9184 h 21600"/>
              <a:gd name="T8" fmla="*/ 11041 w 21600"/>
              <a:gd name="T9" fmla="*/ 5419 h 21600"/>
              <a:gd name="T10" fmla="*/ 24216 w 21600"/>
              <a:gd name="T11" fmla="*/ 9303 h 21600"/>
              <a:gd name="T12" fmla="*/ 19443 w 21600"/>
              <a:gd name="T13" fmla="*/ 15276 h 21600"/>
              <a:gd name="T14" fmla="*/ 13469 w 21600"/>
              <a:gd name="T15" fmla="*/ 1050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152" y="10203"/>
                </a:moveTo>
                <a:cubicBezTo>
                  <a:pt x="15848" y="7476"/>
                  <a:pt x="13543" y="5414"/>
                  <a:pt x="10800" y="5414"/>
                </a:cubicBezTo>
                <a:cubicBezTo>
                  <a:pt x="8239" y="5413"/>
                  <a:pt x="6033" y="7216"/>
                  <a:pt x="5522" y="9725"/>
                </a:cubicBezTo>
                <a:lnTo>
                  <a:pt x="217" y="8644"/>
                </a:lnTo>
                <a:cubicBezTo>
                  <a:pt x="1241" y="3613"/>
                  <a:pt x="5666" y="-1"/>
                  <a:pt x="10800" y="0"/>
                </a:cubicBezTo>
                <a:cubicBezTo>
                  <a:pt x="16301" y="0"/>
                  <a:pt x="20923" y="4135"/>
                  <a:pt x="21533" y="9602"/>
                </a:cubicBezTo>
                <a:lnTo>
                  <a:pt x="24216" y="9303"/>
                </a:lnTo>
                <a:lnTo>
                  <a:pt x="19443" y="15276"/>
                </a:lnTo>
                <a:lnTo>
                  <a:pt x="13469" y="10502"/>
                </a:lnTo>
                <a:lnTo>
                  <a:pt x="16152" y="10203"/>
                </a:lnTo>
                <a:close/>
              </a:path>
            </a:pathLst>
          </a:custGeom>
          <a:solidFill>
            <a:srgbClr val="000000"/>
          </a:solidFill>
          <a:ln w="19050" algn="ctr">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ook Antiqua"/>
              <a:ea typeface="+mn-ea"/>
              <a:cs typeface="Arial"/>
              <a:sym typeface="Arial"/>
            </a:endParaRPr>
          </a:p>
        </p:txBody>
      </p:sp>
      <p:sp>
        <p:nvSpPr>
          <p:cNvPr id="26645" name="WordArt 24"/>
          <p:cNvSpPr>
            <a:spLocks noChangeArrowheads="1" noChangeShapeType="1" noTextEdit="1"/>
          </p:cNvSpPr>
          <p:nvPr/>
        </p:nvSpPr>
        <p:spPr bwMode="auto">
          <a:xfrm>
            <a:off x="2336815" y="2647108"/>
            <a:ext cx="604754" cy="216107"/>
          </a:xfrm>
          <a:prstGeom prst="rect">
            <a:avLst/>
          </a:prstGeom>
        </p:spPr>
        <p:txBody>
          <a:bodyPr wrap="none" fromWordArt="1">
            <a:prstTxWarp prst="textArchUp">
              <a:avLst/>
            </a:prstTxWarp>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a typeface="+mn-ea"/>
                <a:cs typeface="Arial"/>
                <a:sym typeface="Arial"/>
              </a:rPr>
              <a:t>I</a:t>
            </a:r>
            <a:r>
              <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rPr>
              <a:t>nteract with</a:t>
            </a:r>
          </a:p>
        </p:txBody>
      </p:sp>
      <p:pic>
        <p:nvPicPr>
          <p:cNvPr id="26643" name="Picture 25" descr="mcnei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950" y="742950"/>
            <a:ext cx="17145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4840887" y="4748684"/>
            <a:ext cx="1731364" cy="26545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125" b="0" i="0" u="none" strike="noStrike" kern="1200" cap="none" spc="0" normalizeH="0" baseline="0" noProof="0" dirty="0">
                <a:ln>
                  <a:noFill/>
                </a:ln>
                <a:solidFill>
                  <a:srgbClr val="C0BEAF">
                    <a:lumMod val="75000"/>
                  </a:srgbClr>
                </a:solidFill>
                <a:effectLst/>
                <a:uLnTx/>
                <a:uFillTx/>
                <a:latin typeface="Book Antiqua"/>
                <a:ea typeface="+mn-ea"/>
                <a:cs typeface="Arial"/>
                <a:sym typeface="Arial"/>
              </a:rPr>
              <a:t>Handbook Page I-2</a:t>
            </a:r>
          </a:p>
        </p:txBody>
      </p:sp>
      <p:sp>
        <p:nvSpPr>
          <p:cNvPr id="21" name="Rectangle 20"/>
          <p:cNvSpPr/>
          <p:nvPr/>
        </p:nvSpPr>
        <p:spPr>
          <a:xfrm>
            <a:off x="1542874" y="-19819"/>
            <a:ext cx="603242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Cubie Wallpaper?</a:t>
            </a:r>
            <a:endParaRPr lang="en-US" sz="5400" b="1" cap="none" spc="0" dirty="0">
              <a:ln/>
              <a:solidFill>
                <a:schemeClr val="accent3"/>
              </a:solidFill>
              <a:effectLst/>
            </a:endParaRPr>
          </a:p>
        </p:txBody>
      </p:sp>
    </p:spTree>
    <p:extLst>
      <p:ext uri="{BB962C8B-B14F-4D97-AF65-F5344CB8AC3E}">
        <p14:creationId xmlns:p14="http://schemas.microsoft.com/office/powerpoint/2010/main" val="2800051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Shape 29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92" name="Shape 29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15</a:t>
            </a:fld>
            <a:endParaRPr sz="1200">
              <a:solidFill>
                <a:srgbClr val="888888"/>
              </a:solidFill>
              <a:latin typeface="Calibri"/>
              <a:ea typeface="Calibri"/>
              <a:cs typeface="Calibri"/>
              <a:sym typeface="Calibri"/>
            </a:endParaRPr>
          </a:p>
        </p:txBody>
      </p:sp>
      <p:pic>
        <p:nvPicPr>
          <p:cNvPr id="5" name="Shape 175"/>
          <p:cNvPicPr preferRelativeResize="0"/>
          <p:nvPr/>
        </p:nvPicPr>
        <p:blipFill>
          <a:blip r:embed="rId4">
            <a:alphaModFix/>
          </a:blip>
          <a:stretch>
            <a:fillRect/>
          </a:stretch>
        </p:blipFill>
        <p:spPr>
          <a:xfrm>
            <a:off x="1828705" y="1360702"/>
            <a:ext cx="5486590" cy="3304224"/>
          </a:xfrm>
          <a:prstGeom prst="rect">
            <a:avLst/>
          </a:prstGeom>
          <a:noFill/>
          <a:ln>
            <a:noFill/>
          </a:ln>
        </p:spPr>
      </p:pic>
      <p:sp>
        <p:nvSpPr>
          <p:cNvPr id="3" name="Rectangle 2"/>
          <p:cNvSpPr/>
          <p:nvPr/>
        </p:nvSpPr>
        <p:spPr>
          <a:xfrm>
            <a:off x="1587578" y="437372"/>
            <a:ext cx="603242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Cubie Wallpaper?</a:t>
            </a:r>
            <a:endParaRPr lang="en-US" sz="5400" b="1" cap="none" spc="0" dirty="0">
              <a:ln/>
              <a:solidFill>
                <a:schemeClr val="accent3"/>
              </a:solidFill>
              <a:effectLst/>
            </a:endParaRPr>
          </a:p>
        </p:txBody>
      </p:sp>
    </p:spTree>
    <p:extLst>
      <p:ext uri="{BB962C8B-B14F-4D97-AF65-F5344CB8AC3E}">
        <p14:creationId xmlns:p14="http://schemas.microsoft.com/office/powerpoint/2010/main" val="2624478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Shape 29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92" name="Shape 29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16</a:t>
            </a:fld>
            <a:endParaRPr sz="1200">
              <a:solidFill>
                <a:srgbClr val="888888"/>
              </a:solidFill>
              <a:latin typeface="Calibri"/>
              <a:ea typeface="Calibri"/>
              <a:cs typeface="Calibri"/>
              <a:sym typeface="Calibri"/>
            </a:endParaRPr>
          </a:p>
        </p:txBody>
      </p:sp>
      <p:pic>
        <p:nvPicPr>
          <p:cNvPr id="293" name="Shape 293"/>
          <p:cNvPicPr preferRelativeResize="0"/>
          <p:nvPr/>
        </p:nvPicPr>
        <p:blipFill>
          <a:blip r:embed="rId4">
            <a:alphaModFix/>
          </a:blip>
          <a:stretch>
            <a:fillRect/>
          </a:stretch>
        </p:blipFill>
        <p:spPr>
          <a:xfrm>
            <a:off x="1988350" y="433824"/>
            <a:ext cx="4827574" cy="460735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00" name="Shape 30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17</a:t>
            </a:fld>
            <a:endParaRPr sz="1200">
              <a:solidFill>
                <a:srgbClr val="888888"/>
              </a:solidFill>
              <a:latin typeface="Calibri"/>
              <a:ea typeface="Calibri"/>
              <a:cs typeface="Calibri"/>
              <a:sym typeface="Calibri"/>
            </a:endParaRPr>
          </a:p>
        </p:txBody>
      </p:sp>
      <p:pic>
        <p:nvPicPr>
          <p:cNvPr id="302" name="Shape 302"/>
          <p:cNvPicPr preferRelativeResize="0"/>
          <p:nvPr/>
        </p:nvPicPr>
        <p:blipFill>
          <a:blip r:embed="rId4">
            <a:alphaModFix/>
          </a:blip>
          <a:stretch>
            <a:fillRect/>
          </a:stretch>
        </p:blipFill>
        <p:spPr>
          <a:xfrm>
            <a:off x="3336323" y="1248032"/>
            <a:ext cx="5350477" cy="3895468"/>
          </a:xfrm>
          <a:prstGeom prst="rect">
            <a:avLst/>
          </a:prstGeom>
          <a:noFill/>
          <a:ln>
            <a:noFill/>
          </a:ln>
        </p:spPr>
      </p:pic>
      <p:sp>
        <p:nvSpPr>
          <p:cNvPr id="2" name="Rectangle 1"/>
          <p:cNvSpPr/>
          <p:nvPr/>
        </p:nvSpPr>
        <p:spPr>
          <a:xfrm rot="19122165">
            <a:off x="-94605" y="2311321"/>
            <a:ext cx="357020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Questions</a:t>
            </a:r>
            <a:endParaRPr lang="en-US" sz="5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43" name="Shape 1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2</a:t>
            </a:fld>
            <a:endParaRPr sz="1200">
              <a:solidFill>
                <a:srgbClr val="888888"/>
              </a:solidFill>
              <a:latin typeface="Calibri"/>
              <a:ea typeface="Calibri"/>
              <a:cs typeface="Calibri"/>
              <a:sym typeface="Calibri"/>
            </a:endParaRPr>
          </a:p>
        </p:txBody>
      </p:sp>
      <p:sp>
        <p:nvSpPr>
          <p:cNvPr id="144" name="Shape 144"/>
          <p:cNvSpPr txBox="1"/>
          <p:nvPr/>
        </p:nvSpPr>
        <p:spPr>
          <a:xfrm>
            <a:off x="864678" y="914285"/>
            <a:ext cx="7241354" cy="3027519"/>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SzPts val="1100"/>
              <a:buNone/>
            </a:pPr>
            <a:endParaRPr sz="1100" dirty="0">
              <a:solidFill>
                <a:schemeClr val="dk1"/>
              </a:solidFill>
            </a:endParaRPr>
          </a:p>
          <a:p>
            <a:pPr marL="0" lvl="0" indent="0" rtl="0">
              <a:lnSpc>
                <a:spcPct val="115000"/>
              </a:lnSpc>
              <a:spcBef>
                <a:spcPts val="0"/>
              </a:spcBef>
              <a:spcAft>
                <a:spcPts val="0"/>
              </a:spcAft>
              <a:buSzPts val="1100"/>
              <a:buNone/>
            </a:pPr>
            <a:endParaRPr sz="1100" dirty="0">
              <a:solidFill>
                <a:schemeClr val="dk1"/>
              </a:solidFill>
            </a:endParaRPr>
          </a:p>
          <a:p>
            <a:pPr marL="0" lvl="0" indent="0" rtl="0">
              <a:lnSpc>
                <a:spcPct val="115000"/>
              </a:lnSpc>
              <a:spcBef>
                <a:spcPts val="0"/>
              </a:spcBef>
              <a:spcAft>
                <a:spcPts val="0"/>
              </a:spcAft>
              <a:buSzPts val="1100"/>
              <a:buNone/>
            </a:pPr>
            <a:endParaRPr sz="1100" dirty="0">
              <a:solidFill>
                <a:schemeClr val="dk1"/>
              </a:solidFill>
            </a:endParaRPr>
          </a:p>
          <a:p>
            <a:pPr>
              <a:lnSpc>
                <a:spcPct val="115000"/>
              </a:lnSpc>
              <a:buClr>
                <a:schemeClr val="dk1"/>
              </a:buClr>
              <a:buSzPts val="1100"/>
            </a:pPr>
            <a:r>
              <a:rPr lang="en" sz="2000" b="1" dirty="0" smtClean="0">
                <a:solidFill>
                  <a:schemeClr val="dk1"/>
                </a:solidFill>
              </a:rPr>
              <a:t>Session Objective </a:t>
            </a:r>
            <a:r>
              <a:rPr lang="en" sz="2000" b="1" dirty="0">
                <a:solidFill>
                  <a:schemeClr val="dk1"/>
                </a:solidFill>
              </a:rPr>
              <a:t>– </a:t>
            </a:r>
            <a:r>
              <a:rPr lang="en" sz="2000" b="1" dirty="0" smtClean="0">
                <a:solidFill>
                  <a:schemeClr val="dk1"/>
                </a:solidFill>
              </a:rPr>
              <a:t>Participants </a:t>
            </a:r>
            <a:r>
              <a:rPr lang="en" sz="2000" b="1" dirty="0">
                <a:solidFill>
                  <a:schemeClr val="dk1"/>
                </a:solidFill>
              </a:rPr>
              <a:t>will be valuable resources to </a:t>
            </a:r>
            <a:r>
              <a:rPr lang="en" sz="2000" b="1" dirty="0" smtClean="0">
                <a:solidFill>
                  <a:schemeClr val="dk1"/>
                </a:solidFill>
              </a:rPr>
              <a:t>field </a:t>
            </a:r>
            <a:r>
              <a:rPr lang="en" sz="2000" b="1" dirty="0">
                <a:solidFill>
                  <a:schemeClr val="dk1"/>
                </a:solidFill>
              </a:rPr>
              <a:t>recreation planners </a:t>
            </a:r>
            <a:r>
              <a:rPr lang="en" sz="2000" b="1" dirty="0" smtClean="0">
                <a:solidFill>
                  <a:schemeClr val="dk1"/>
                </a:solidFill>
              </a:rPr>
              <a:t>when designing/planning and analyzing </a:t>
            </a:r>
            <a:r>
              <a:rPr lang="en" sz="2000" b="1" dirty="0">
                <a:solidFill>
                  <a:schemeClr val="dk1"/>
                </a:solidFill>
              </a:rPr>
              <a:t>impacts to </a:t>
            </a:r>
            <a:r>
              <a:rPr lang="en-US" sz="2000" b="1" dirty="0"/>
              <a:t>any action - including recreation decisions on </a:t>
            </a:r>
            <a:r>
              <a:rPr lang="en-US" sz="2000" b="1" dirty="0" err="1"/>
              <a:t>ebikes</a:t>
            </a:r>
            <a:r>
              <a:rPr lang="en-US" sz="2000" b="1" dirty="0"/>
              <a:t>, SRPs, making sites </a:t>
            </a:r>
            <a:r>
              <a:rPr lang="en-US" sz="2000" b="1" dirty="0" err="1" smtClean="0"/>
              <a:t>reserveable</a:t>
            </a:r>
            <a:r>
              <a:rPr lang="en-US" sz="2000" b="1" dirty="0" smtClean="0"/>
              <a:t> </a:t>
            </a:r>
            <a:r>
              <a:rPr lang="en-US" sz="2000" b="1" dirty="0"/>
              <a:t>on </a:t>
            </a:r>
            <a:r>
              <a:rPr lang="en-US" sz="2000" b="1" dirty="0">
                <a:hlinkClick r:id="rId4"/>
              </a:rPr>
              <a:t>rec.gov</a:t>
            </a:r>
            <a:r>
              <a:rPr lang="en-US" sz="2000" b="1" dirty="0"/>
              <a:t>, charging fees </a:t>
            </a:r>
            <a:r>
              <a:rPr lang="en-US" sz="2000" b="1" dirty="0" err="1"/>
              <a:t>etc</a:t>
            </a:r>
            <a:r>
              <a:rPr lang="en-US" sz="2000" b="1" dirty="0"/>
              <a:t>; as well as actions related to oil and gas, ROWs, </a:t>
            </a:r>
            <a:r>
              <a:rPr lang="en-US" sz="2000" b="1" dirty="0" smtClean="0"/>
              <a:t>TTM</a:t>
            </a:r>
            <a:r>
              <a:rPr lang="en" sz="2000" b="1" dirty="0" smtClean="0">
                <a:solidFill>
                  <a:schemeClr val="dk1"/>
                </a:solidFill>
              </a:rPr>
              <a:t>, hunting</a:t>
            </a:r>
            <a:r>
              <a:rPr lang="en" sz="2000" b="1" dirty="0">
                <a:solidFill>
                  <a:schemeClr val="dk1"/>
                </a:solidFill>
              </a:rPr>
              <a:t>, fishing, </a:t>
            </a:r>
            <a:r>
              <a:rPr lang="en" sz="2000" b="1" dirty="0" smtClean="0">
                <a:solidFill>
                  <a:schemeClr val="dk1"/>
                </a:solidFill>
              </a:rPr>
              <a:t>shooting sports access and increasing recreation opportunities.  </a:t>
            </a:r>
            <a:r>
              <a:rPr lang="en-US" dirty="0"/>
              <a:t> </a:t>
            </a:r>
            <a:endParaRPr lang="en" sz="1100" dirty="0">
              <a:solidFill>
                <a:schemeClr val="dk1"/>
              </a:solidFill>
            </a:endParaRPr>
          </a:p>
          <a:p>
            <a:pPr marL="0" lvl="0" indent="0" rtl="0">
              <a:lnSpc>
                <a:spcPct val="115000"/>
              </a:lnSpc>
              <a:spcBef>
                <a:spcPts val="0"/>
              </a:spcBef>
              <a:spcAft>
                <a:spcPts val="0"/>
              </a:spcAft>
              <a:buClr>
                <a:schemeClr val="dk1"/>
              </a:buClr>
              <a:buSzPts val="1100"/>
              <a:buFont typeface="Arial"/>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a:stretch/>
        </p:blipFill>
        <p:spPr>
          <a:xfrm>
            <a:off x="61787" y="0"/>
            <a:ext cx="8962075" cy="5041174"/>
          </a:xfrm>
          <a:prstGeom prst="rect">
            <a:avLst/>
          </a:prstGeom>
          <a:noFill/>
          <a:ln>
            <a:noFill/>
          </a:ln>
          <a:effectLst>
            <a:reflection endPos="30000" dist="38100" dir="5400000" fadeDir="5400012" sy="-100000" algn="bl" rotWithShape="0"/>
          </a:effectLst>
        </p:spPr>
      </p:pic>
      <p:sp>
        <p:nvSpPr>
          <p:cNvPr id="159" name="Shape 15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3</a:t>
            </a:fld>
            <a:endParaRPr sz="1200">
              <a:solidFill>
                <a:srgbClr val="888888"/>
              </a:solidFill>
              <a:latin typeface="Calibri"/>
              <a:ea typeface="Calibri"/>
              <a:cs typeface="Calibri"/>
              <a:sym typeface="Calibri"/>
            </a:endParaRPr>
          </a:p>
        </p:txBody>
      </p:sp>
      <p:grpSp>
        <p:nvGrpSpPr>
          <p:cNvPr id="2" name="Group 1"/>
          <p:cNvGrpSpPr/>
          <p:nvPr/>
        </p:nvGrpSpPr>
        <p:grpSpPr>
          <a:xfrm>
            <a:off x="2360200" y="770525"/>
            <a:ext cx="5213825" cy="4223850"/>
            <a:chOff x="2360200" y="770525"/>
            <a:chExt cx="5213825" cy="4223850"/>
          </a:xfrm>
        </p:grpSpPr>
        <p:pic>
          <p:nvPicPr>
            <p:cNvPr id="160" name="Shape 160"/>
            <p:cNvPicPr preferRelativeResize="0"/>
            <p:nvPr/>
          </p:nvPicPr>
          <p:blipFill>
            <a:blip r:embed="rId4">
              <a:alphaModFix/>
            </a:blip>
            <a:stretch>
              <a:fillRect/>
            </a:stretch>
          </p:blipFill>
          <p:spPr>
            <a:xfrm>
              <a:off x="2360200" y="770525"/>
              <a:ext cx="5213825" cy="4223850"/>
            </a:xfrm>
            <a:prstGeom prst="rect">
              <a:avLst/>
            </a:prstGeom>
            <a:noFill/>
            <a:ln>
              <a:noFill/>
            </a:ln>
          </p:spPr>
        </p:pic>
        <p:sp>
          <p:nvSpPr>
            <p:cNvPr id="161" name="Shape 161"/>
            <p:cNvSpPr/>
            <p:nvPr/>
          </p:nvSpPr>
          <p:spPr>
            <a:xfrm>
              <a:off x="5233250" y="4328825"/>
              <a:ext cx="1436100" cy="476400"/>
            </a:xfrm>
            <a:prstGeom prst="roundRect">
              <a:avLst>
                <a:gd name="adj" fmla="val 16667"/>
              </a:avLst>
            </a:pr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3458925" y="4425475"/>
              <a:ext cx="1083900" cy="379800"/>
            </a:xfrm>
            <a:prstGeom prst="roundRect">
              <a:avLst>
                <a:gd name="adj" fmla="val 16667"/>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2457550" y="2804125"/>
              <a:ext cx="1149900" cy="330900"/>
            </a:xfrm>
            <a:prstGeom prst="roundRect">
              <a:avLst>
                <a:gd name="adj" fmla="val 16667"/>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a:off x="3528775" y="1181500"/>
              <a:ext cx="905700" cy="330900"/>
            </a:xfrm>
            <a:prstGeom prst="roundRect">
              <a:avLst>
                <a:gd name="adj" fmla="val 16667"/>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4542825" y="1512400"/>
              <a:ext cx="1506500" cy="2559875"/>
            </a:xfrm>
            <a:custGeom>
              <a:avLst/>
              <a:gdLst/>
              <a:ahLst/>
              <a:cxnLst/>
              <a:rect l="0" t="0" r="0" b="0"/>
              <a:pathLst>
                <a:path w="60260" h="102395" extrusionOk="0">
                  <a:moveTo>
                    <a:pt x="0" y="0"/>
                  </a:moveTo>
                  <a:lnTo>
                    <a:pt x="13630" y="3463"/>
                  </a:lnTo>
                  <a:lnTo>
                    <a:pt x="26548" y="8819"/>
                  </a:lnTo>
                  <a:lnTo>
                    <a:pt x="41671" y="16381"/>
                  </a:lnTo>
                  <a:lnTo>
                    <a:pt x="47972" y="22367"/>
                  </a:lnTo>
                  <a:lnTo>
                    <a:pt x="53328" y="30559"/>
                  </a:lnTo>
                  <a:lnTo>
                    <a:pt x="57109" y="39381"/>
                  </a:lnTo>
                  <a:lnTo>
                    <a:pt x="59630" y="48518"/>
                  </a:lnTo>
                  <a:lnTo>
                    <a:pt x="60260" y="57340"/>
                  </a:lnTo>
                  <a:lnTo>
                    <a:pt x="59315" y="63326"/>
                  </a:lnTo>
                  <a:lnTo>
                    <a:pt x="58054" y="69943"/>
                  </a:lnTo>
                  <a:lnTo>
                    <a:pt x="56164" y="76244"/>
                  </a:lnTo>
                  <a:lnTo>
                    <a:pt x="54589" y="80970"/>
                  </a:lnTo>
                  <a:lnTo>
                    <a:pt x="51438" y="91052"/>
                  </a:lnTo>
                  <a:lnTo>
                    <a:pt x="48602" y="97984"/>
                  </a:lnTo>
                  <a:lnTo>
                    <a:pt x="46397" y="102395"/>
                  </a:lnTo>
                </a:path>
              </a:pathLst>
            </a:custGeom>
            <a:noFill/>
            <a:ln w="114300" cap="flat" cmpd="sng">
              <a:solidFill>
                <a:srgbClr val="00FF00"/>
              </a:solidFill>
              <a:prstDash val="solid"/>
              <a:round/>
              <a:headEnd type="none" w="med" len="med"/>
              <a:tailEnd type="none" w="med" len="med"/>
            </a:ln>
          </p:spPr>
        </p:sp>
        <p:sp>
          <p:nvSpPr>
            <p:cNvPr id="166" name="Shape 166"/>
            <p:cNvSpPr/>
            <p:nvPr/>
          </p:nvSpPr>
          <p:spPr>
            <a:xfrm rot="1491314">
              <a:off x="5614967" y="3879494"/>
              <a:ext cx="224825" cy="324162"/>
            </a:xfrm>
            <a:prstGeom prst="downArrow">
              <a:avLst>
                <a:gd name="adj1" fmla="val 50000"/>
                <a:gd name="adj2" fmla="val 50000"/>
              </a:avLst>
            </a:prstGeom>
            <a:solidFill>
              <a:srgbClr val="00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43" name="Shape 1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4</a:t>
            </a:fld>
            <a:endParaRPr sz="1200">
              <a:solidFill>
                <a:srgbClr val="888888"/>
              </a:solidFill>
              <a:latin typeface="Calibri"/>
              <a:ea typeface="Calibri"/>
              <a:cs typeface="Calibri"/>
              <a:sym typeface="Calibri"/>
            </a:endParaRPr>
          </a:p>
        </p:txBody>
      </p:sp>
      <p:sp>
        <p:nvSpPr>
          <p:cNvPr id="144" name="Shape 144"/>
          <p:cNvSpPr txBox="1"/>
          <p:nvPr/>
        </p:nvSpPr>
        <p:spPr>
          <a:xfrm>
            <a:off x="815250" y="939000"/>
            <a:ext cx="3138912" cy="3311724"/>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SzPts val="1100"/>
              <a:buNone/>
            </a:pPr>
            <a:endParaRPr sz="1100" dirty="0">
              <a:solidFill>
                <a:schemeClr val="dk1"/>
              </a:solidFill>
            </a:endParaRPr>
          </a:p>
          <a:p>
            <a:pPr marL="0" lvl="0" indent="0" rtl="0">
              <a:lnSpc>
                <a:spcPct val="115000"/>
              </a:lnSpc>
              <a:spcBef>
                <a:spcPts val="0"/>
              </a:spcBef>
              <a:spcAft>
                <a:spcPts val="0"/>
              </a:spcAft>
              <a:buSzPts val="1100"/>
              <a:buNone/>
            </a:pPr>
            <a:endParaRPr sz="1100" dirty="0">
              <a:solidFill>
                <a:schemeClr val="dk1"/>
              </a:solidFill>
            </a:endParaRPr>
          </a:p>
          <a:p>
            <a:pPr marL="0" lvl="0" indent="0" rtl="0">
              <a:lnSpc>
                <a:spcPct val="115000"/>
              </a:lnSpc>
              <a:spcBef>
                <a:spcPts val="0"/>
              </a:spcBef>
              <a:spcAft>
                <a:spcPts val="0"/>
              </a:spcAft>
              <a:buSzPts val="1100"/>
              <a:buNone/>
            </a:pPr>
            <a:endParaRPr sz="1100" dirty="0">
              <a:solidFill>
                <a:schemeClr val="dk1"/>
              </a:solidFill>
            </a:endParaRPr>
          </a:p>
          <a:p>
            <a:pPr>
              <a:lnSpc>
                <a:spcPct val="115000"/>
              </a:lnSpc>
              <a:buClr>
                <a:schemeClr val="dk1"/>
              </a:buClr>
              <a:buSzPts val="1100"/>
            </a:pPr>
            <a:endParaRPr lang="en" sz="1100" dirty="0">
              <a:solidFill>
                <a:schemeClr val="dk1"/>
              </a:solidFill>
            </a:endParaRPr>
          </a:p>
          <a:p>
            <a:pPr>
              <a:lnSpc>
                <a:spcPct val="115000"/>
              </a:lnSpc>
              <a:buClr>
                <a:schemeClr val="dk1"/>
              </a:buClr>
              <a:buSzPts val="1100"/>
            </a:pPr>
            <a:r>
              <a:rPr lang="en-US" sz="2000" b="1" dirty="0" smtClean="0">
                <a:solidFill>
                  <a:schemeClr val="dk1"/>
                </a:solidFill>
              </a:rPr>
              <a:t>What tools do are at our disposal?</a:t>
            </a:r>
          </a:p>
          <a:p>
            <a:pPr>
              <a:lnSpc>
                <a:spcPct val="115000"/>
              </a:lnSpc>
              <a:buClr>
                <a:schemeClr val="dk1"/>
              </a:buClr>
              <a:buSzPts val="1100"/>
            </a:pPr>
            <a:endParaRPr lang="en-US" sz="2000" b="1" dirty="0">
              <a:solidFill>
                <a:schemeClr val="dk1"/>
              </a:solidFill>
            </a:endParaRPr>
          </a:p>
          <a:p>
            <a:pPr>
              <a:lnSpc>
                <a:spcPct val="115000"/>
              </a:lnSpc>
              <a:buClr>
                <a:schemeClr val="dk1"/>
              </a:buClr>
              <a:buSzPts val="1100"/>
            </a:pPr>
            <a:r>
              <a:rPr lang="en-US" sz="2000" b="1" dirty="0" smtClean="0">
                <a:solidFill>
                  <a:schemeClr val="dk1"/>
                </a:solidFill>
              </a:rPr>
              <a:t>What tool(s) are going to give you the information you need?</a:t>
            </a:r>
          </a:p>
          <a:p>
            <a:pPr>
              <a:lnSpc>
                <a:spcPct val="115000"/>
              </a:lnSpc>
              <a:buClr>
                <a:schemeClr val="dk1"/>
              </a:buClr>
              <a:buSzPts val="1100"/>
            </a:pPr>
            <a:endParaRPr lang="en-US" dirty="0">
              <a:solidFill>
                <a:schemeClr val="dk1"/>
              </a:solidFill>
            </a:endParaRPr>
          </a:p>
          <a:p>
            <a:pPr marL="0" lvl="0" indent="0" rtl="0">
              <a:lnSpc>
                <a:spcPct val="115000"/>
              </a:lnSpc>
              <a:spcBef>
                <a:spcPts val="0"/>
              </a:spcBef>
              <a:spcAft>
                <a:spcPts val="0"/>
              </a:spcAft>
              <a:buClr>
                <a:schemeClr val="dk1"/>
              </a:buClr>
              <a:buSzPts val="1100"/>
              <a:buFont typeface="Arial"/>
              <a:buNone/>
            </a:pPr>
            <a:endParaRPr dirty="0"/>
          </a:p>
        </p:txBody>
      </p:sp>
      <p:pic>
        <p:nvPicPr>
          <p:cNvPr id="6" name="Picture 5" descr="kirstinwiki - Build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99000">
            <a:off x="4730836" y="1013165"/>
            <a:ext cx="3497623" cy="3497623"/>
          </a:xfrm>
          <a:prstGeom prst="rect">
            <a:avLst/>
          </a:prstGeom>
        </p:spPr>
      </p:pic>
    </p:spTree>
    <p:extLst>
      <p:ext uri="{BB962C8B-B14F-4D97-AF65-F5344CB8AC3E}">
        <p14:creationId xmlns:p14="http://schemas.microsoft.com/office/powerpoint/2010/main" val="383584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a:stretch/>
        </p:blipFill>
        <p:spPr>
          <a:xfrm>
            <a:off x="90950" y="47250"/>
            <a:ext cx="8962075" cy="5096250"/>
          </a:xfrm>
          <a:prstGeom prst="rect">
            <a:avLst/>
          </a:prstGeom>
          <a:noFill/>
          <a:ln>
            <a:noFill/>
          </a:ln>
          <a:effectLst>
            <a:reflection endPos="30000" dist="38100" dir="5400000" fadeDir="5400012" sy="-100000" algn="bl" rotWithShape="0"/>
          </a:effectLst>
        </p:spPr>
      </p:pic>
      <p:sp>
        <p:nvSpPr>
          <p:cNvPr id="173" name="Shape 17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5</a:t>
            </a:fld>
            <a:endParaRPr sz="1200">
              <a:solidFill>
                <a:srgbClr val="888888"/>
              </a:solidFill>
              <a:latin typeface="Calibri"/>
              <a:ea typeface="Calibri"/>
              <a:cs typeface="Calibri"/>
              <a:sym typeface="Calibri"/>
            </a:endParaRPr>
          </a:p>
        </p:txBody>
      </p:sp>
      <p:pic>
        <p:nvPicPr>
          <p:cNvPr id="174" name="Shape 174"/>
          <p:cNvPicPr preferRelativeResize="0"/>
          <p:nvPr/>
        </p:nvPicPr>
        <p:blipFill>
          <a:blip r:embed="rId4">
            <a:alphaModFix/>
          </a:blip>
          <a:stretch>
            <a:fillRect/>
          </a:stretch>
        </p:blipFill>
        <p:spPr>
          <a:xfrm>
            <a:off x="299450" y="1311550"/>
            <a:ext cx="2690151" cy="3304225"/>
          </a:xfrm>
          <a:prstGeom prst="rect">
            <a:avLst/>
          </a:prstGeom>
          <a:noFill/>
          <a:ln>
            <a:noFill/>
          </a:ln>
        </p:spPr>
      </p:pic>
      <p:pic>
        <p:nvPicPr>
          <p:cNvPr id="175" name="Shape 175"/>
          <p:cNvPicPr preferRelativeResize="0"/>
          <p:nvPr/>
        </p:nvPicPr>
        <p:blipFill>
          <a:blip r:embed="rId5">
            <a:alphaModFix/>
          </a:blip>
          <a:stretch>
            <a:fillRect/>
          </a:stretch>
        </p:blipFill>
        <p:spPr>
          <a:xfrm>
            <a:off x="3292710" y="1503475"/>
            <a:ext cx="5486590" cy="3304224"/>
          </a:xfrm>
          <a:prstGeom prst="rect">
            <a:avLst/>
          </a:prstGeom>
          <a:noFill/>
          <a:ln>
            <a:noFill/>
          </a:ln>
        </p:spPr>
      </p:pic>
      <p:sp>
        <p:nvSpPr>
          <p:cNvPr id="176" name="Shape 176"/>
          <p:cNvSpPr/>
          <p:nvPr/>
        </p:nvSpPr>
        <p:spPr>
          <a:xfrm rot="-449691">
            <a:off x="4473975" y="728406"/>
            <a:ext cx="3646898" cy="48689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38761D"/>
                </a:solidFill>
                <a:latin typeface="Arial"/>
              </a:rPr>
              <a:t>Settings Data</a:t>
            </a:r>
          </a:p>
        </p:txBody>
      </p:sp>
      <p:sp>
        <p:nvSpPr>
          <p:cNvPr id="177" name="Shape 177"/>
          <p:cNvSpPr/>
          <p:nvPr/>
        </p:nvSpPr>
        <p:spPr>
          <a:xfrm rot="-750626">
            <a:off x="450096" y="466179"/>
            <a:ext cx="3129738" cy="564824"/>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FF00"/>
                </a:solidFill>
                <a:latin typeface="Arial"/>
              </a:rPr>
              <a:t>Outcomes Data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a:stretch/>
        </p:blipFill>
        <p:spPr>
          <a:xfrm>
            <a:off x="64875" y="49700"/>
            <a:ext cx="9144000" cy="5143500"/>
          </a:xfrm>
          <a:prstGeom prst="rect">
            <a:avLst/>
          </a:prstGeom>
          <a:noFill/>
          <a:ln>
            <a:noFill/>
          </a:ln>
        </p:spPr>
      </p:pic>
      <p:sp>
        <p:nvSpPr>
          <p:cNvPr id="184" name="Shape 18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6</a:t>
            </a:fld>
            <a:endParaRPr sz="1200">
              <a:solidFill>
                <a:srgbClr val="888888"/>
              </a:solidFill>
              <a:latin typeface="Calibri"/>
              <a:ea typeface="Calibri"/>
              <a:cs typeface="Calibri"/>
              <a:sym typeface="Calibri"/>
            </a:endParaRPr>
          </a:p>
        </p:txBody>
      </p:sp>
      <p:grpSp>
        <p:nvGrpSpPr>
          <p:cNvPr id="186" name="Shape 186"/>
          <p:cNvGrpSpPr/>
          <p:nvPr/>
        </p:nvGrpSpPr>
        <p:grpSpPr>
          <a:xfrm>
            <a:off x="388950" y="586850"/>
            <a:ext cx="8273831" cy="4301201"/>
            <a:chOff x="1760550" y="586850"/>
            <a:chExt cx="8273831" cy="4301201"/>
          </a:xfrm>
        </p:grpSpPr>
        <p:pic>
          <p:nvPicPr>
            <p:cNvPr id="187" name="Shape 187"/>
            <p:cNvPicPr preferRelativeResize="0"/>
            <p:nvPr/>
          </p:nvPicPr>
          <p:blipFill>
            <a:blip r:embed="rId4">
              <a:alphaModFix/>
            </a:blip>
            <a:stretch>
              <a:fillRect/>
            </a:stretch>
          </p:blipFill>
          <p:spPr>
            <a:xfrm>
              <a:off x="1760550" y="586850"/>
              <a:ext cx="3521051" cy="4301201"/>
            </a:xfrm>
            <a:prstGeom prst="rect">
              <a:avLst/>
            </a:prstGeom>
            <a:noFill/>
            <a:ln>
              <a:noFill/>
            </a:ln>
          </p:spPr>
        </p:pic>
        <p:sp>
          <p:nvSpPr>
            <p:cNvPr id="188" name="Shape 188"/>
            <p:cNvSpPr/>
            <p:nvPr/>
          </p:nvSpPr>
          <p:spPr>
            <a:xfrm>
              <a:off x="5184900" y="3196700"/>
              <a:ext cx="1822800" cy="489900"/>
            </a:xfrm>
            <a:prstGeom prst="leftArrow">
              <a:avLst>
                <a:gd name="adj1" fmla="val 46499"/>
                <a:gd name="adj2" fmla="val 50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rot="20849374">
              <a:off x="6904643" y="3404188"/>
              <a:ext cx="3129738" cy="564824"/>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rgbClr val="FFFF00"/>
                  </a:solidFill>
                  <a:latin typeface="Arial"/>
                </a:rPr>
                <a:t>Outcomes Data</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p:cNvPicPr preferRelativeResize="0"/>
          <p:nvPr/>
        </p:nvPicPr>
        <p:blipFill rotWithShape="1">
          <a:blip r:embed="rId3">
            <a:alphaModFix/>
          </a:blip>
          <a:srcRect/>
          <a:stretch/>
        </p:blipFill>
        <p:spPr>
          <a:xfrm>
            <a:off x="41425" y="0"/>
            <a:ext cx="9144000" cy="5143500"/>
          </a:xfrm>
          <a:prstGeom prst="rect">
            <a:avLst/>
          </a:prstGeom>
          <a:noFill/>
          <a:ln>
            <a:noFill/>
          </a:ln>
        </p:spPr>
      </p:pic>
      <p:sp>
        <p:nvSpPr>
          <p:cNvPr id="204" name="Shape 20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7</a:t>
            </a:fld>
            <a:endParaRPr sz="1200">
              <a:solidFill>
                <a:srgbClr val="888888"/>
              </a:solidFill>
              <a:latin typeface="Calibri"/>
              <a:ea typeface="Calibri"/>
              <a:cs typeface="Calibri"/>
              <a:sym typeface="Calibri"/>
            </a:endParaRPr>
          </a:p>
        </p:txBody>
      </p:sp>
      <p:sp>
        <p:nvSpPr>
          <p:cNvPr id="205" name="Shape 205"/>
          <p:cNvSpPr txBox="1"/>
          <p:nvPr/>
        </p:nvSpPr>
        <p:spPr>
          <a:xfrm>
            <a:off x="768625" y="1420725"/>
            <a:ext cx="8094600" cy="33894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SzPts val="1100"/>
              <a:buNone/>
            </a:pPr>
            <a:endParaRPr/>
          </a:p>
        </p:txBody>
      </p:sp>
      <p:pic>
        <p:nvPicPr>
          <p:cNvPr id="206" name="Shape 206"/>
          <p:cNvPicPr preferRelativeResize="0"/>
          <p:nvPr/>
        </p:nvPicPr>
        <p:blipFill>
          <a:blip r:embed="rId4">
            <a:alphaModFix/>
          </a:blip>
          <a:stretch>
            <a:fillRect/>
          </a:stretch>
        </p:blipFill>
        <p:spPr>
          <a:xfrm>
            <a:off x="95100" y="740075"/>
            <a:ext cx="7209400" cy="4203500"/>
          </a:xfrm>
          <a:prstGeom prst="rect">
            <a:avLst/>
          </a:prstGeom>
          <a:noFill/>
          <a:ln>
            <a:noFill/>
          </a:ln>
        </p:spPr>
      </p:pic>
      <p:sp>
        <p:nvSpPr>
          <p:cNvPr id="207" name="Shape 207"/>
          <p:cNvSpPr/>
          <p:nvPr/>
        </p:nvSpPr>
        <p:spPr>
          <a:xfrm rot="-366685">
            <a:off x="7214243" y="1686447"/>
            <a:ext cx="1704555" cy="400816"/>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FF00"/>
                </a:solidFill>
                <a:latin typeface="Arial"/>
              </a:rPr>
              <a:t>Outcomes</a:t>
            </a:r>
          </a:p>
        </p:txBody>
      </p:sp>
      <p:sp>
        <p:nvSpPr>
          <p:cNvPr id="208" name="Shape 208"/>
          <p:cNvSpPr/>
          <p:nvPr/>
        </p:nvSpPr>
        <p:spPr>
          <a:xfrm rot="-449692">
            <a:off x="7199163" y="3410384"/>
            <a:ext cx="1801029" cy="103043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38761D"/>
                </a:solidFill>
                <a:latin typeface="Arial"/>
              </a:rPr>
              <a:t>Desired </a:t>
            </a:r>
            <a:br>
              <a:rPr b="0" i="0">
                <a:ln w="9525" cap="flat" cmpd="sng">
                  <a:solidFill>
                    <a:schemeClr val="dk2"/>
                  </a:solidFill>
                  <a:prstDash val="solid"/>
                  <a:round/>
                  <a:headEnd type="none" w="sm" len="sm"/>
                  <a:tailEnd type="none" w="sm" len="sm"/>
                </a:ln>
                <a:solidFill>
                  <a:srgbClr val="38761D"/>
                </a:solidFill>
                <a:latin typeface="Arial"/>
              </a:rPr>
            </a:br>
            <a:r>
              <a:rPr b="0" i="0">
                <a:ln w="9525" cap="flat" cmpd="sng">
                  <a:solidFill>
                    <a:schemeClr val="dk2"/>
                  </a:solidFill>
                  <a:prstDash val="solid"/>
                  <a:round/>
                  <a:headEnd type="none" w="sm" len="sm"/>
                  <a:tailEnd type="none" w="sm" len="sm"/>
                </a:ln>
                <a:solidFill>
                  <a:srgbClr val="38761D"/>
                </a:solidFill>
                <a:latin typeface="Arial"/>
              </a:rPr>
              <a:t>Settings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15" name="Shape 2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8</a:t>
            </a:fld>
            <a:endParaRPr sz="1200">
              <a:solidFill>
                <a:srgbClr val="888888"/>
              </a:solidFill>
              <a:latin typeface="Calibri"/>
              <a:ea typeface="Calibri"/>
              <a:cs typeface="Calibri"/>
              <a:sym typeface="Calibri"/>
            </a:endParaRPr>
          </a:p>
        </p:txBody>
      </p:sp>
      <p:sp>
        <p:nvSpPr>
          <p:cNvPr id="216" name="Shape 216"/>
          <p:cNvSpPr txBox="1"/>
          <p:nvPr/>
        </p:nvSpPr>
        <p:spPr>
          <a:xfrm>
            <a:off x="768625" y="1420725"/>
            <a:ext cx="8094600" cy="33894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SzPts val="1100"/>
              <a:buNone/>
            </a:pPr>
            <a:endParaRPr/>
          </a:p>
        </p:txBody>
      </p:sp>
      <p:pic>
        <p:nvPicPr>
          <p:cNvPr id="217" name="Shape 217"/>
          <p:cNvPicPr preferRelativeResize="0"/>
          <p:nvPr/>
        </p:nvPicPr>
        <p:blipFill>
          <a:blip r:embed="rId4">
            <a:alphaModFix/>
          </a:blip>
          <a:stretch>
            <a:fillRect/>
          </a:stretch>
        </p:blipFill>
        <p:spPr>
          <a:xfrm>
            <a:off x="128325" y="611150"/>
            <a:ext cx="7924401" cy="4377450"/>
          </a:xfrm>
          <a:prstGeom prst="rect">
            <a:avLst/>
          </a:prstGeom>
          <a:noFill/>
          <a:ln>
            <a:noFill/>
          </a:ln>
        </p:spPr>
      </p:pic>
      <p:sp>
        <p:nvSpPr>
          <p:cNvPr id="218" name="Shape 218"/>
          <p:cNvSpPr/>
          <p:nvPr/>
        </p:nvSpPr>
        <p:spPr>
          <a:xfrm rot="-449681">
            <a:off x="7582276" y="555096"/>
            <a:ext cx="1421092" cy="546937"/>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38761D"/>
                </a:solidFill>
                <a:latin typeface="Arial"/>
              </a:rPr>
              <a:t>Operational</a:t>
            </a:r>
            <a:br>
              <a:rPr b="0" i="0">
                <a:ln w="9525" cap="flat" cmpd="sng">
                  <a:solidFill>
                    <a:schemeClr val="dk2"/>
                  </a:solidFill>
                  <a:prstDash val="solid"/>
                  <a:round/>
                  <a:headEnd type="none" w="sm" len="sm"/>
                  <a:tailEnd type="none" w="sm" len="sm"/>
                </a:ln>
                <a:solidFill>
                  <a:srgbClr val="38761D"/>
                </a:solidFill>
                <a:latin typeface="Arial"/>
              </a:rPr>
            </a:br>
            <a:r>
              <a:rPr b="0" i="0">
                <a:ln w="9525" cap="flat" cmpd="sng">
                  <a:solidFill>
                    <a:schemeClr val="dk2"/>
                  </a:solidFill>
                  <a:prstDash val="solid"/>
                  <a:round/>
                  <a:headEnd type="none" w="sm" len="sm"/>
                  <a:tailEnd type="none" w="sm" len="sm"/>
                </a:ln>
                <a:solidFill>
                  <a:srgbClr val="38761D"/>
                </a:solidFill>
                <a:latin typeface="Arial"/>
              </a:rPr>
              <a:t>Settings</a:t>
            </a:r>
          </a:p>
        </p:txBody>
      </p:sp>
      <p:sp>
        <p:nvSpPr>
          <p:cNvPr id="219" name="Shape 219"/>
          <p:cNvSpPr/>
          <p:nvPr/>
        </p:nvSpPr>
        <p:spPr>
          <a:xfrm rot="-449676">
            <a:off x="7029215" y="3909954"/>
            <a:ext cx="2101664" cy="40772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38761D"/>
                </a:solidFill>
                <a:latin typeface="Arial"/>
              </a:rPr>
              <a:t>Activity and</a:t>
            </a:r>
            <a:br>
              <a:rPr b="0" i="0">
                <a:ln w="9525" cap="flat" cmpd="sng">
                  <a:solidFill>
                    <a:schemeClr val="dk2"/>
                  </a:solidFill>
                  <a:prstDash val="solid"/>
                  <a:round/>
                  <a:headEnd type="none" w="sm" len="sm"/>
                  <a:tailEnd type="none" w="sm" len="sm"/>
                </a:ln>
                <a:solidFill>
                  <a:srgbClr val="38761D"/>
                </a:solidFill>
                <a:latin typeface="Arial"/>
              </a:rPr>
            </a:br>
            <a:r>
              <a:rPr b="0" i="0">
                <a:ln w="9525" cap="flat" cmpd="sng">
                  <a:solidFill>
                    <a:schemeClr val="dk2"/>
                  </a:solidFill>
                  <a:prstDash val="solid"/>
                  <a:round/>
                  <a:headEnd type="none" w="sm" len="sm"/>
                  <a:tailEnd type="none" w="sm" len="sm"/>
                </a:ln>
                <a:solidFill>
                  <a:srgbClr val="38761D"/>
                </a:solidFill>
                <a:latin typeface="Arial"/>
              </a:rPr>
              <a:t>Physical Settings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26" name="Shape 2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9</a:t>
            </a:fld>
            <a:endParaRPr sz="1200">
              <a:solidFill>
                <a:srgbClr val="888888"/>
              </a:solidFill>
              <a:latin typeface="Calibri"/>
              <a:ea typeface="Calibri"/>
              <a:cs typeface="Calibri"/>
              <a:sym typeface="Calibri"/>
            </a:endParaRPr>
          </a:p>
        </p:txBody>
      </p:sp>
      <p:sp>
        <p:nvSpPr>
          <p:cNvPr id="227" name="Shape 227"/>
          <p:cNvSpPr txBox="1"/>
          <p:nvPr/>
        </p:nvSpPr>
        <p:spPr>
          <a:xfrm>
            <a:off x="768625" y="1420725"/>
            <a:ext cx="8094600" cy="3389400"/>
          </a:xfrm>
          <a:prstGeom prst="rect">
            <a:avLst/>
          </a:prstGeom>
          <a:noFill/>
          <a:ln>
            <a:noFill/>
          </a:ln>
        </p:spPr>
        <p:txBody>
          <a:bodyPr spcFirstLastPara="1" wrap="square" lIns="91425" tIns="45700" rIns="91425" bIns="45700" anchor="t" anchorCtr="0">
            <a:noAutofit/>
          </a:bodyPr>
          <a:lstStyle/>
          <a:p>
            <a:pPr lvl="0">
              <a:lnSpc>
                <a:spcPct val="115000"/>
              </a:lnSpc>
            </a:pPr>
            <a:r>
              <a:rPr lang="en-US" sz="1800" b="1" dirty="0"/>
              <a:t>Secretarial Order </a:t>
            </a:r>
            <a:r>
              <a:rPr lang="en-US" sz="1800" b="1" i="1" dirty="0"/>
              <a:t>3356, Hunting, Fishing, Recreational Shooting, and Wildlife Conservation Opportunities and Coordination with States, Tribes, and </a:t>
            </a:r>
            <a:r>
              <a:rPr lang="en-US" sz="1800" b="1" i="1" dirty="0" smtClean="0"/>
              <a:t>Territories</a:t>
            </a:r>
            <a:r>
              <a:rPr lang="en-US" sz="1800" b="1" dirty="0" smtClean="0"/>
              <a:t>.</a:t>
            </a:r>
            <a:r>
              <a:rPr lang="en-US" sz="1800" b="1" dirty="0"/>
              <a:t>  This section requires the Bureau of Land Management (BLM) to "incorporate </a:t>
            </a:r>
            <a:r>
              <a:rPr lang="en-US" sz="1800" b="1" u="sng" dirty="0"/>
              <a:t>analysis of the impacts </a:t>
            </a:r>
            <a:r>
              <a:rPr lang="en-US" sz="1800" b="1" dirty="0"/>
              <a:t>of Federal land and water management actions on hunting, fishing, and recreational shooting access in planning and decision making</a:t>
            </a:r>
            <a:r>
              <a:rPr lang="en-US" sz="1800" b="1" dirty="0" smtClean="0"/>
              <a:t>.“ </a:t>
            </a:r>
            <a:endParaRPr sz="1800" b="1" dirty="0"/>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715</Words>
  <Application>Microsoft Office PowerPoint</Application>
  <PresentationFormat>On-screen Show (16:9)</PresentationFormat>
  <Paragraphs>165</Paragraphs>
  <Slides>17</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Roboto</vt:lpstr>
      <vt:lpstr>Wingdings</vt:lpstr>
      <vt:lpstr>Wingdings 2</vt:lpstr>
      <vt:lpstr>Lucida Sans</vt:lpstr>
      <vt:lpstr>Arial</vt:lpstr>
      <vt:lpstr>Times New Roman</vt:lpstr>
      <vt:lpstr>Roboto Medium</vt:lpstr>
      <vt:lpstr>Book Antiqua</vt:lpstr>
      <vt:lpstr>Wingdings 3</vt:lpstr>
      <vt:lpstr>Calibri</vt:lpstr>
      <vt:lpstr>Simple Light</vt:lpstr>
      <vt:lpstr>Office Theme</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Kurtz, John D</dc:creator>
  <cp:lastModifiedBy>Kurtz, John D</cp:lastModifiedBy>
  <cp:revision>19</cp:revision>
  <dcterms:modified xsi:type="dcterms:W3CDTF">2018-06-07T18:10:28Z</dcterms:modified>
</cp:coreProperties>
</file>