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handoutMasterIdLst>
    <p:handoutMasterId r:id="rId58"/>
  </p:handoutMasterIdLst>
  <p:sldIdLst>
    <p:sldId id="377" r:id="rId2"/>
    <p:sldId id="415" r:id="rId3"/>
    <p:sldId id="453" r:id="rId4"/>
    <p:sldId id="460" r:id="rId5"/>
    <p:sldId id="452" r:id="rId6"/>
    <p:sldId id="425" r:id="rId7"/>
    <p:sldId id="347" r:id="rId8"/>
    <p:sldId id="346" r:id="rId9"/>
    <p:sldId id="422" r:id="rId10"/>
    <p:sldId id="386" r:id="rId11"/>
    <p:sldId id="354" r:id="rId12"/>
    <p:sldId id="395" r:id="rId13"/>
    <p:sldId id="349" r:id="rId14"/>
    <p:sldId id="402" r:id="rId15"/>
    <p:sldId id="396" r:id="rId16"/>
    <p:sldId id="474" r:id="rId17"/>
    <p:sldId id="473" r:id="rId18"/>
    <p:sldId id="469" r:id="rId19"/>
    <p:sldId id="470" r:id="rId20"/>
    <p:sldId id="484" r:id="rId21"/>
    <p:sldId id="471" r:id="rId22"/>
    <p:sldId id="475" r:id="rId23"/>
    <p:sldId id="421" r:id="rId24"/>
    <p:sldId id="417" r:id="rId25"/>
    <p:sldId id="418" r:id="rId26"/>
    <p:sldId id="423" r:id="rId27"/>
    <p:sldId id="426" r:id="rId28"/>
    <p:sldId id="468" r:id="rId29"/>
    <p:sldId id="369" r:id="rId30"/>
    <p:sldId id="401" r:id="rId31"/>
    <p:sldId id="461" r:id="rId32"/>
    <p:sldId id="348" r:id="rId33"/>
    <p:sldId id="480" r:id="rId34"/>
    <p:sldId id="463" r:id="rId35"/>
    <p:sldId id="381" r:id="rId36"/>
    <p:sldId id="404" r:id="rId37"/>
    <p:sldId id="413" r:id="rId38"/>
    <p:sldId id="399" r:id="rId39"/>
    <p:sldId id="355" r:id="rId40"/>
    <p:sldId id="370" r:id="rId41"/>
    <p:sldId id="382" r:id="rId42"/>
    <p:sldId id="380" r:id="rId43"/>
    <p:sldId id="481" r:id="rId44"/>
    <p:sldId id="388" r:id="rId45"/>
    <p:sldId id="389" r:id="rId46"/>
    <p:sldId id="403" r:id="rId47"/>
    <p:sldId id="373" r:id="rId48"/>
    <p:sldId id="476" r:id="rId49"/>
    <p:sldId id="449" r:id="rId50"/>
    <p:sldId id="428" r:id="rId51"/>
    <p:sldId id="479" r:id="rId52"/>
    <p:sldId id="465" r:id="rId53"/>
    <p:sldId id="483" r:id="rId54"/>
    <p:sldId id="438" r:id="rId55"/>
    <p:sldId id="482" r:id="rId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D"/>
    <a:srgbClr val="FFFF97"/>
    <a:srgbClr val="FFFFEB"/>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9" autoAdjust="0"/>
    <p:restoredTop sz="82516" autoAdjust="0"/>
  </p:normalViewPr>
  <p:slideViewPr>
    <p:cSldViewPr>
      <p:cViewPr varScale="1">
        <p:scale>
          <a:sx n="90" d="100"/>
          <a:sy n="90" d="100"/>
        </p:scale>
        <p:origin x="-2032" y="-96"/>
      </p:cViewPr>
      <p:guideLst>
        <p:guide orient="horz" pos="2160"/>
        <p:guide pos="2880"/>
      </p:guideLst>
    </p:cSldViewPr>
  </p:slideViewPr>
  <p:outlineViewPr>
    <p:cViewPr>
      <p:scale>
        <a:sx n="33" d="100"/>
        <a:sy n="33" d="100"/>
      </p:scale>
      <p:origin x="0" y="-6774"/>
    </p:cViewPr>
  </p:outlineViewPr>
  <p:notesTextViewPr>
    <p:cViewPr>
      <p:scale>
        <a:sx n="1" d="1"/>
        <a:sy n="1" d="1"/>
      </p:scale>
      <p:origin x="0" y="0"/>
    </p:cViewPr>
  </p:notesTextViewPr>
  <p:sorterViewPr>
    <p:cViewPr varScale="1">
      <p:scale>
        <a:sx n="100" d="100"/>
        <a:sy n="100" d="100"/>
      </p:scale>
      <p:origin x="0" y="768"/>
    </p:cViewPr>
  </p:sorterViewPr>
  <p:notesViewPr>
    <p:cSldViewPr>
      <p:cViewPr varScale="1">
        <p:scale>
          <a:sx n="56" d="100"/>
          <a:sy n="56" d="100"/>
        </p:scale>
        <p:origin x="283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30372684-1A8D-4A38-89E3-D06C0DE12218}" type="datetimeFigureOut">
              <a:rPr lang="en-US" smtClean="0"/>
              <a:t>6/3/18</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F4340906-B444-475E-A8C2-5CCBDCFB1F94}" type="slidenum">
              <a:rPr lang="en-US" smtClean="0"/>
              <a:t>‹#›</a:t>
            </a:fld>
            <a:endParaRPr lang="en-US"/>
          </a:p>
        </p:txBody>
      </p:sp>
    </p:spTree>
    <p:extLst>
      <p:ext uri="{BB962C8B-B14F-4D97-AF65-F5344CB8AC3E}">
        <p14:creationId xmlns:p14="http://schemas.microsoft.com/office/powerpoint/2010/main" val="1285070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7BDAF593-311E-4087-B1B2-071253CFB582}" type="datetimeFigureOut">
              <a:rPr lang="en-US" smtClean="0"/>
              <a:t>6/3/18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vl1pPr>
          </a:lstStyle>
          <a:p>
            <a:fld id="{394E1D86-DCDA-4A74-A8A0-64245CD367C3}" type="slidenum">
              <a:rPr lang="en-US" smtClean="0"/>
              <a:t>‹#›</a:t>
            </a:fld>
            <a:endParaRPr lang="en-US"/>
          </a:p>
        </p:txBody>
      </p:sp>
    </p:spTree>
    <p:extLst>
      <p:ext uri="{BB962C8B-B14F-4D97-AF65-F5344CB8AC3E}">
        <p14:creationId xmlns:p14="http://schemas.microsoft.com/office/powerpoint/2010/main" val="1067303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1</a:t>
            </a:fld>
            <a:endParaRPr lang="en-US"/>
          </a:p>
        </p:txBody>
      </p:sp>
    </p:spTree>
    <p:extLst>
      <p:ext uri="{BB962C8B-B14F-4D97-AF65-F5344CB8AC3E}">
        <p14:creationId xmlns:p14="http://schemas.microsoft.com/office/powerpoint/2010/main" val="80185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11</a:t>
            </a:fld>
            <a:endParaRPr lang="en-US"/>
          </a:p>
        </p:txBody>
      </p:sp>
    </p:spTree>
    <p:extLst>
      <p:ext uri="{BB962C8B-B14F-4D97-AF65-F5344CB8AC3E}">
        <p14:creationId xmlns:p14="http://schemas.microsoft.com/office/powerpoint/2010/main" val="273241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4E1D86-DCDA-4A74-A8A0-64245CD367C3}" type="slidenum">
              <a:rPr lang="en-US" smtClean="0"/>
              <a:t>12</a:t>
            </a:fld>
            <a:endParaRPr lang="en-US"/>
          </a:p>
        </p:txBody>
      </p:sp>
    </p:spTree>
    <p:extLst>
      <p:ext uri="{BB962C8B-B14F-4D97-AF65-F5344CB8AC3E}">
        <p14:creationId xmlns:p14="http://schemas.microsoft.com/office/powerpoint/2010/main" val="148124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13</a:t>
            </a:fld>
            <a:endParaRPr lang="en-US"/>
          </a:p>
        </p:txBody>
      </p:sp>
    </p:spTree>
    <p:extLst>
      <p:ext uri="{BB962C8B-B14F-4D97-AF65-F5344CB8AC3E}">
        <p14:creationId xmlns:p14="http://schemas.microsoft.com/office/powerpoint/2010/main" val="3535146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An</a:t>
            </a:r>
            <a:r>
              <a:rPr lang="en-US" baseline="0" dirty="0" smtClean="0"/>
              <a:t> American Tradition</a:t>
            </a:r>
          </a:p>
          <a:p>
            <a:endParaRPr lang="en-US" baseline="0" dirty="0" smtClean="0"/>
          </a:p>
        </p:txBody>
      </p:sp>
      <p:sp>
        <p:nvSpPr>
          <p:cNvPr id="4" name="Slide Number Placeholder 3"/>
          <p:cNvSpPr>
            <a:spLocks noGrp="1"/>
          </p:cNvSpPr>
          <p:nvPr>
            <p:ph type="sldNum" sz="quarter" idx="10"/>
          </p:nvPr>
        </p:nvSpPr>
        <p:spPr/>
        <p:txBody>
          <a:bodyPr/>
          <a:lstStyle/>
          <a:p>
            <a:fld id="{394E1D86-DCDA-4A74-A8A0-64245CD367C3}" type="slidenum">
              <a:rPr lang="en-US" smtClean="0"/>
              <a:t>14</a:t>
            </a:fld>
            <a:endParaRPr lang="en-US"/>
          </a:p>
        </p:txBody>
      </p:sp>
    </p:spTree>
    <p:extLst>
      <p:ext uri="{BB962C8B-B14F-4D97-AF65-F5344CB8AC3E}">
        <p14:creationId xmlns:p14="http://schemas.microsoft.com/office/powerpoint/2010/main" val="4159190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Site</a:t>
            </a:r>
            <a:r>
              <a:rPr lang="en-US" baseline="0" dirty="0" smtClean="0"/>
              <a:t> Taos Brewery &amp; Pub  5 min. from RIO Grande and its growth etc.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15</a:t>
            </a:fld>
            <a:endParaRPr lang="en-US"/>
          </a:p>
        </p:txBody>
      </p:sp>
    </p:spTree>
    <p:extLst>
      <p:ext uri="{BB962C8B-B14F-4D97-AF65-F5344CB8AC3E}">
        <p14:creationId xmlns:p14="http://schemas.microsoft.com/office/powerpoint/2010/main" val="779425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394E1D86-DCDA-4A74-A8A0-64245CD367C3}" type="slidenum">
              <a:rPr lang="en-US" smtClean="0"/>
              <a:t>16</a:t>
            </a:fld>
            <a:endParaRPr lang="en-US"/>
          </a:p>
        </p:txBody>
      </p:sp>
    </p:spTree>
    <p:extLst>
      <p:ext uri="{BB962C8B-B14F-4D97-AF65-F5344CB8AC3E}">
        <p14:creationId xmlns:p14="http://schemas.microsoft.com/office/powerpoint/2010/main" val="137537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706438"/>
            <a:ext cx="4711700" cy="3533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D614F-30E8-BA43-8BAD-0EE01FCE7A15}" type="slidenum">
              <a:rPr lang="en-US" smtClean="0"/>
              <a:t>17</a:t>
            </a:fld>
            <a:endParaRPr lang="en-US" dirty="0"/>
          </a:p>
        </p:txBody>
      </p:sp>
    </p:spTree>
    <p:extLst>
      <p:ext uri="{BB962C8B-B14F-4D97-AF65-F5344CB8AC3E}">
        <p14:creationId xmlns:p14="http://schemas.microsoft.com/office/powerpoint/2010/main" val="2587112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706438"/>
            <a:ext cx="4711700" cy="3533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D614F-30E8-BA43-8BAD-0EE01FCE7A15}" type="slidenum">
              <a:rPr lang="en-US" smtClean="0"/>
              <a:t>19</a:t>
            </a:fld>
            <a:endParaRPr lang="en-US" dirty="0"/>
          </a:p>
        </p:txBody>
      </p:sp>
    </p:spTree>
    <p:extLst>
      <p:ext uri="{BB962C8B-B14F-4D97-AF65-F5344CB8AC3E}">
        <p14:creationId xmlns:p14="http://schemas.microsoft.com/office/powerpoint/2010/main" val="3628875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97804-56BA-0E43-BF73-FEE985011E99}" type="slidenum">
              <a:rPr lang="en-US" smtClean="0"/>
              <a:t>20</a:t>
            </a:fld>
            <a:endParaRPr lang="en-US"/>
          </a:p>
        </p:txBody>
      </p:sp>
    </p:spTree>
    <p:extLst>
      <p:ext uri="{BB962C8B-B14F-4D97-AF65-F5344CB8AC3E}">
        <p14:creationId xmlns:p14="http://schemas.microsoft.com/office/powerpoint/2010/main" val="314574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97804-56BA-0E43-BF73-FEE985011E99}" type="slidenum">
              <a:rPr lang="en-US" smtClean="0"/>
              <a:t>21</a:t>
            </a:fld>
            <a:endParaRPr lang="en-US"/>
          </a:p>
        </p:txBody>
      </p:sp>
    </p:spTree>
    <p:extLst>
      <p:ext uri="{BB962C8B-B14F-4D97-AF65-F5344CB8AC3E}">
        <p14:creationId xmlns:p14="http://schemas.microsoft.com/office/powerpoint/2010/main" val="415149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2</a:t>
            </a:fld>
            <a:endParaRPr lang="en-US"/>
          </a:p>
        </p:txBody>
      </p:sp>
    </p:spTree>
    <p:extLst>
      <p:ext uri="{BB962C8B-B14F-4D97-AF65-F5344CB8AC3E}">
        <p14:creationId xmlns:p14="http://schemas.microsoft.com/office/powerpoint/2010/main" val="3700044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897804-56BA-0E43-BF73-FEE985011E99}" type="slidenum">
              <a:rPr lang="en-US" smtClean="0"/>
              <a:t>22</a:t>
            </a:fld>
            <a:endParaRPr lang="en-US"/>
          </a:p>
        </p:txBody>
      </p:sp>
    </p:spTree>
    <p:extLst>
      <p:ext uri="{BB962C8B-B14F-4D97-AF65-F5344CB8AC3E}">
        <p14:creationId xmlns:p14="http://schemas.microsoft.com/office/powerpoint/2010/main" val="2581099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23</a:t>
            </a:fld>
            <a:endParaRPr lang="en-US"/>
          </a:p>
        </p:txBody>
      </p:sp>
    </p:spTree>
    <p:extLst>
      <p:ext uri="{BB962C8B-B14F-4D97-AF65-F5344CB8AC3E}">
        <p14:creationId xmlns:p14="http://schemas.microsoft.com/office/powerpoint/2010/main" val="365419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968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Public </a:t>
            </a:r>
            <a:r>
              <a:rPr lang="en-US" dirty="0" smtClean="0"/>
              <a:t>Law 111-145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625371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Strategy guides</a:t>
            </a:r>
            <a:r>
              <a:rPr lang="en-US" baseline="0" dirty="0" smtClean="0"/>
              <a:t> Federal Agencies to implement the following actions </a:t>
            </a:r>
            <a:endParaRPr lang="en-US" baseline="0" dirty="0" smtClean="0"/>
          </a:p>
          <a:p>
            <a:endParaRPr lang="en-US" baseline="0" dirty="0" smtClean="0"/>
          </a:p>
          <a:p>
            <a:r>
              <a:rPr lang="en-US" baseline="0" dirty="0" smtClean="0"/>
              <a:t>Re-issued and signed by President Trump in 6/17</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26</a:t>
            </a:fld>
            <a:endParaRPr lang="en-US"/>
          </a:p>
        </p:txBody>
      </p:sp>
    </p:spTree>
    <p:extLst>
      <p:ext uri="{BB962C8B-B14F-4D97-AF65-F5344CB8AC3E}">
        <p14:creationId xmlns:p14="http://schemas.microsoft.com/office/powerpoint/2010/main" val="3816374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27</a:t>
            </a:fld>
            <a:endParaRPr lang="en-US"/>
          </a:p>
        </p:txBody>
      </p:sp>
    </p:spTree>
    <p:extLst>
      <p:ext uri="{BB962C8B-B14F-4D97-AF65-F5344CB8AC3E}">
        <p14:creationId xmlns:p14="http://schemas.microsoft.com/office/powerpoint/2010/main" val="2573503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28</a:t>
            </a:fld>
            <a:endParaRPr lang="en-US"/>
          </a:p>
        </p:txBody>
      </p:sp>
    </p:spTree>
    <p:extLst>
      <p:ext uri="{BB962C8B-B14F-4D97-AF65-F5344CB8AC3E}">
        <p14:creationId xmlns:p14="http://schemas.microsoft.com/office/powerpoint/2010/main" val="3824403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29</a:t>
            </a:fld>
            <a:endParaRPr lang="en-US"/>
          </a:p>
        </p:txBody>
      </p:sp>
    </p:spTree>
    <p:extLst>
      <p:ext uri="{BB962C8B-B14F-4D97-AF65-F5344CB8AC3E}">
        <p14:creationId xmlns:p14="http://schemas.microsoft.com/office/powerpoint/2010/main" val="3272758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 relationship,</a:t>
            </a:r>
            <a:r>
              <a:rPr lang="en-US" baseline="0" dirty="0" smtClean="0"/>
              <a:t> and it’s has to be managed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30</a:t>
            </a:fld>
            <a:endParaRPr lang="en-US"/>
          </a:p>
        </p:txBody>
      </p:sp>
    </p:spTree>
    <p:extLst>
      <p:ext uri="{BB962C8B-B14F-4D97-AF65-F5344CB8AC3E}">
        <p14:creationId xmlns:p14="http://schemas.microsoft.com/office/powerpoint/2010/main" val="351084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31</a:t>
            </a:fld>
            <a:endParaRPr lang="en-US"/>
          </a:p>
        </p:txBody>
      </p:sp>
    </p:spTree>
    <p:extLst>
      <p:ext uri="{BB962C8B-B14F-4D97-AF65-F5344CB8AC3E}">
        <p14:creationId xmlns:p14="http://schemas.microsoft.com/office/powerpoint/2010/main" val="173959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a:t>
            </a:fld>
            <a:endParaRPr lang="en-US"/>
          </a:p>
        </p:txBody>
      </p:sp>
    </p:spTree>
    <p:extLst>
      <p:ext uri="{BB962C8B-B14F-4D97-AF65-F5344CB8AC3E}">
        <p14:creationId xmlns:p14="http://schemas.microsoft.com/office/powerpoint/2010/main" val="87190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32</a:t>
            </a:fld>
            <a:endParaRPr lang="en-US"/>
          </a:p>
        </p:txBody>
      </p:sp>
    </p:spTree>
    <p:extLst>
      <p:ext uri="{BB962C8B-B14F-4D97-AF65-F5344CB8AC3E}">
        <p14:creationId xmlns:p14="http://schemas.microsoft.com/office/powerpoint/2010/main" val="1338773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94E1D86-DCDA-4A74-A8A0-64245CD367C3}" type="slidenum">
              <a:rPr lang="en-US" smtClean="0"/>
              <a:t>34</a:t>
            </a:fld>
            <a:endParaRPr lang="en-US"/>
          </a:p>
        </p:txBody>
      </p:sp>
    </p:spTree>
    <p:extLst>
      <p:ext uri="{BB962C8B-B14F-4D97-AF65-F5344CB8AC3E}">
        <p14:creationId xmlns:p14="http://schemas.microsoft.com/office/powerpoint/2010/main" val="3118109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Tourism is Ecosystem Service</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35</a:t>
            </a:fld>
            <a:endParaRPr lang="en-US"/>
          </a:p>
        </p:txBody>
      </p:sp>
    </p:spTree>
    <p:extLst>
      <p:ext uri="{BB962C8B-B14F-4D97-AF65-F5344CB8AC3E}">
        <p14:creationId xmlns:p14="http://schemas.microsoft.com/office/powerpoint/2010/main" val="1136517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Visitor Settings</a:t>
            </a:r>
            <a:r>
              <a:rPr lang="en-US" baseline="0" dirty="0" smtClean="0"/>
              <a:t> and landscapes </a:t>
            </a:r>
          </a:p>
          <a:p>
            <a:endParaRPr lang="en-US" baseline="0" dirty="0" smtClean="0"/>
          </a:p>
          <a:p>
            <a:r>
              <a:rPr lang="en-US" baseline="0" dirty="0" smtClean="0"/>
              <a:t>Can be mapped, measured, allocated and monitored </a:t>
            </a:r>
          </a:p>
        </p:txBody>
      </p:sp>
      <p:sp>
        <p:nvSpPr>
          <p:cNvPr id="4" name="Slide Number Placeholder 3"/>
          <p:cNvSpPr>
            <a:spLocks noGrp="1"/>
          </p:cNvSpPr>
          <p:nvPr>
            <p:ph type="sldNum" sz="quarter" idx="10"/>
          </p:nvPr>
        </p:nvSpPr>
        <p:spPr/>
        <p:txBody>
          <a:bodyPr/>
          <a:lstStyle/>
          <a:p>
            <a:fld id="{394E1D86-DCDA-4A74-A8A0-64245CD367C3}" type="slidenum">
              <a:rPr lang="en-US" smtClean="0"/>
              <a:t>36</a:t>
            </a:fld>
            <a:endParaRPr lang="en-US"/>
          </a:p>
        </p:txBody>
      </p:sp>
    </p:spTree>
    <p:extLst>
      <p:ext uri="{BB962C8B-B14F-4D97-AF65-F5344CB8AC3E}">
        <p14:creationId xmlns:p14="http://schemas.microsoft.com/office/powerpoint/2010/main" val="3564169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Experiences  a management choice     what type of use?  how many people at what time or season? </a:t>
            </a:r>
            <a:endParaRPr lang="en-US" dirty="0" smtClean="0"/>
          </a:p>
          <a:p>
            <a:r>
              <a:rPr lang="en-US" dirty="0" smtClean="0"/>
              <a:t> motorized</a:t>
            </a:r>
          </a:p>
          <a:p>
            <a:endParaRPr lang="en-US" dirty="0" smtClean="0"/>
          </a:p>
          <a:p>
            <a:r>
              <a:rPr lang="en-US" dirty="0" smtClean="0"/>
              <a:t>Can be mapped, measured, allocated,</a:t>
            </a:r>
            <a:r>
              <a:rPr lang="en-US" baseline="0" dirty="0" smtClean="0"/>
              <a:t> monitored</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37</a:t>
            </a:fld>
            <a:endParaRPr lang="en-US"/>
          </a:p>
        </p:txBody>
      </p:sp>
    </p:spTree>
    <p:extLst>
      <p:ext uri="{BB962C8B-B14F-4D97-AF65-F5344CB8AC3E}">
        <p14:creationId xmlns:p14="http://schemas.microsoft.com/office/powerpoint/2010/main" val="2550965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38</a:t>
            </a:fld>
            <a:endParaRPr lang="en-US"/>
          </a:p>
        </p:txBody>
      </p:sp>
    </p:spTree>
    <p:extLst>
      <p:ext uri="{BB962C8B-B14F-4D97-AF65-F5344CB8AC3E}">
        <p14:creationId xmlns:p14="http://schemas.microsoft.com/office/powerpoint/2010/main" val="1327098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39</a:t>
            </a:fld>
            <a:endParaRPr lang="en-US"/>
          </a:p>
        </p:txBody>
      </p:sp>
    </p:spTree>
    <p:extLst>
      <p:ext uri="{BB962C8B-B14F-4D97-AF65-F5344CB8AC3E}">
        <p14:creationId xmlns:p14="http://schemas.microsoft.com/office/powerpoint/2010/main" val="633862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40</a:t>
            </a:fld>
            <a:endParaRPr lang="en-US"/>
          </a:p>
        </p:txBody>
      </p:sp>
    </p:spTree>
    <p:extLst>
      <p:ext uri="{BB962C8B-B14F-4D97-AF65-F5344CB8AC3E}">
        <p14:creationId xmlns:p14="http://schemas.microsoft.com/office/powerpoint/2010/main" val="3677133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p:txBody>
      </p:sp>
      <p:sp>
        <p:nvSpPr>
          <p:cNvPr id="4" name="Slide Number Placeholder 3"/>
          <p:cNvSpPr>
            <a:spLocks noGrp="1"/>
          </p:cNvSpPr>
          <p:nvPr>
            <p:ph type="sldNum" sz="quarter" idx="10"/>
          </p:nvPr>
        </p:nvSpPr>
        <p:spPr/>
        <p:txBody>
          <a:bodyPr/>
          <a:lstStyle/>
          <a:p>
            <a:fld id="{394E1D86-DCDA-4A74-A8A0-64245CD367C3}" type="slidenum">
              <a:rPr lang="en-US" smtClean="0"/>
              <a:t>41</a:t>
            </a:fld>
            <a:endParaRPr lang="en-US"/>
          </a:p>
        </p:txBody>
      </p:sp>
    </p:spTree>
    <p:extLst>
      <p:ext uri="{BB962C8B-B14F-4D97-AF65-F5344CB8AC3E}">
        <p14:creationId xmlns:p14="http://schemas.microsoft.com/office/powerpoint/2010/main" val="1697584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42</a:t>
            </a:fld>
            <a:endParaRPr lang="en-US"/>
          </a:p>
        </p:txBody>
      </p:sp>
    </p:spTree>
    <p:extLst>
      <p:ext uri="{BB962C8B-B14F-4D97-AF65-F5344CB8AC3E}">
        <p14:creationId xmlns:p14="http://schemas.microsoft.com/office/powerpoint/2010/main" val="179018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a:t>
            </a:fld>
            <a:endParaRPr lang="en-US"/>
          </a:p>
        </p:txBody>
      </p:sp>
    </p:spTree>
    <p:extLst>
      <p:ext uri="{BB962C8B-B14F-4D97-AF65-F5344CB8AC3E}">
        <p14:creationId xmlns:p14="http://schemas.microsoft.com/office/powerpoint/2010/main" val="1431826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43</a:t>
            </a:fld>
            <a:endParaRPr lang="en-US"/>
          </a:p>
        </p:txBody>
      </p:sp>
    </p:spTree>
    <p:extLst>
      <p:ext uri="{BB962C8B-B14F-4D97-AF65-F5344CB8AC3E}">
        <p14:creationId xmlns:p14="http://schemas.microsoft.com/office/powerpoint/2010/main" val="3021316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want to share the </a:t>
            </a:r>
            <a:r>
              <a:rPr lang="en-US" baseline="0" dirty="0" smtClean="0"/>
              <a:t> F</a:t>
            </a:r>
            <a:r>
              <a:rPr lang="en-US" dirty="0" smtClean="0"/>
              <a:t>inal with</a:t>
            </a:r>
            <a:r>
              <a:rPr lang="en-US" baseline="0" dirty="0" smtClean="0"/>
              <a:t> these Federal Travel and Tourism  </a:t>
            </a:r>
            <a:r>
              <a:rPr lang="en-US" dirty="0" smtClean="0"/>
              <a:t> Partners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44</a:t>
            </a:fld>
            <a:endParaRPr lang="en-US"/>
          </a:p>
        </p:txBody>
      </p:sp>
    </p:spTree>
    <p:extLst>
      <p:ext uri="{BB962C8B-B14F-4D97-AF65-F5344CB8AC3E}">
        <p14:creationId xmlns:p14="http://schemas.microsoft.com/office/powerpoint/2010/main" val="2367392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Will want to Share the Final with these Industry</a:t>
            </a:r>
            <a:r>
              <a:rPr lang="en-US" baseline="0" dirty="0" smtClean="0"/>
              <a:t> Partners-1 of 2 slides</a:t>
            </a:r>
          </a:p>
          <a:p>
            <a:endParaRPr lang="en-US" baseline="0" dirty="0" smtClean="0"/>
          </a:p>
          <a:p>
            <a:r>
              <a:rPr lang="en-US" baseline="0" dirty="0" smtClean="0"/>
              <a:t>FYI…graphic is  something BLM Partnered with to provide, at one time</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45</a:t>
            </a:fld>
            <a:endParaRPr lang="en-US"/>
          </a:p>
        </p:txBody>
      </p:sp>
    </p:spTree>
    <p:extLst>
      <p:ext uri="{BB962C8B-B14F-4D97-AF65-F5344CB8AC3E}">
        <p14:creationId xmlns:p14="http://schemas.microsoft.com/office/powerpoint/2010/main" val="3930307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46</a:t>
            </a:fld>
            <a:endParaRPr lang="en-US"/>
          </a:p>
        </p:txBody>
      </p:sp>
    </p:spTree>
    <p:extLst>
      <p:ext uri="{BB962C8B-B14F-4D97-AF65-F5344CB8AC3E}">
        <p14:creationId xmlns:p14="http://schemas.microsoft.com/office/powerpoint/2010/main" val="3978051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47</a:t>
            </a:fld>
            <a:endParaRPr lang="en-US"/>
          </a:p>
        </p:txBody>
      </p:sp>
    </p:spTree>
    <p:extLst>
      <p:ext uri="{BB962C8B-B14F-4D97-AF65-F5344CB8AC3E}">
        <p14:creationId xmlns:p14="http://schemas.microsoft.com/office/powerpoint/2010/main" val="566978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48</a:t>
            </a:fld>
            <a:endParaRPr lang="en-US"/>
          </a:p>
        </p:txBody>
      </p:sp>
    </p:spTree>
    <p:extLst>
      <p:ext uri="{BB962C8B-B14F-4D97-AF65-F5344CB8AC3E}">
        <p14:creationId xmlns:p14="http://schemas.microsoft.com/office/powerpoint/2010/main" val="26400975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49</a:t>
            </a:fld>
            <a:endParaRPr lang="en-US"/>
          </a:p>
        </p:txBody>
      </p:sp>
    </p:spTree>
    <p:extLst>
      <p:ext uri="{BB962C8B-B14F-4D97-AF65-F5344CB8AC3E}">
        <p14:creationId xmlns:p14="http://schemas.microsoft.com/office/powerpoint/2010/main" val="4164251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BA9755-F6E7-4E5B-9768-19C96E19D112}" type="slidenum">
              <a:rPr lang="en-US" altLang="en-US"/>
              <a:pPr/>
              <a:t>50</a:t>
            </a:fld>
            <a:endParaRPr lang="en-US" alt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6504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51</a:t>
            </a:fld>
            <a:endParaRPr lang="en-US"/>
          </a:p>
        </p:txBody>
      </p:sp>
    </p:spTree>
    <p:extLst>
      <p:ext uri="{BB962C8B-B14F-4D97-AF65-F5344CB8AC3E}">
        <p14:creationId xmlns:p14="http://schemas.microsoft.com/office/powerpoint/2010/main" val="16217499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706438"/>
            <a:ext cx="4711700" cy="3533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D614F-30E8-BA43-8BAD-0EE01FCE7A15}" type="slidenum">
              <a:rPr lang="en-US" smtClean="0"/>
              <a:t>54</a:t>
            </a:fld>
            <a:endParaRPr lang="en-US" dirty="0"/>
          </a:p>
        </p:txBody>
      </p:sp>
    </p:spTree>
    <p:extLst>
      <p:ext uri="{BB962C8B-B14F-4D97-AF65-F5344CB8AC3E}">
        <p14:creationId xmlns:p14="http://schemas.microsoft.com/office/powerpoint/2010/main" val="220136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5</a:t>
            </a:fld>
            <a:endParaRPr lang="en-US"/>
          </a:p>
        </p:txBody>
      </p:sp>
    </p:spTree>
    <p:extLst>
      <p:ext uri="{BB962C8B-B14F-4D97-AF65-F5344CB8AC3E}">
        <p14:creationId xmlns:p14="http://schemas.microsoft.com/office/powerpoint/2010/main" val="1804742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55</a:t>
            </a:fld>
            <a:endParaRPr lang="en-US"/>
          </a:p>
        </p:txBody>
      </p:sp>
    </p:spTree>
    <p:extLst>
      <p:ext uri="{BB962C8B-B14F-4D97-AF65-F5344CB8AC3E}">
        <p14:creationId xmlns:p14="http://schemas.microsoft.com/office/powerpoint/2010/main" val="330958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 service Industry</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6</a:t>
            </a:fld>
            <a:endParaRPr lang="en-US"/>
          </a:p>
        </p:txBody>
      </p:sp>
    </p:spTree>
    <p:extLst>
      <p:ext uri="{BB962C8B-B14F-4D97-AF65-F5344CB8AC3E}">
        <p14:creationId xmlns:p14="http://schemas.microsoft.com/office/powerpoint/2010/main" val="111446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Use “Hide-Slide” if you don’t want to</a:t>
            </a:r>
            <a:r>
              <a:rPr lang="en-US" baseline="0" dirty="0" smtClean="0"/>
              <a:t> use this.</a:t>
            </a:r>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7</a:t>
            </a:fld>
            <a:endParaRPr lang="en-US"/>
          </a:p>
        </p:txBody>
      </p:sp>
    </p:spTree>
    <p:extLst>
      <p:ext uri="{BB962C8B-B14F-4D97-AF65-F5344CB8AC3E}">
        <p14:creationId xmlns:p14="http://schemas.microsoft.com/office/powerpoint/2010/main" val="317985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BLM States’ travel and tourism</a:t>
            </a:r>
            <a:r>
              <a:rPr lang="en-US" baseline="0" dirty="0" smtClean="0"/>
              <a:t> economic impact summary</a:t>
            </a:r>
            <a:endParaRPr lang="en-US" dirty="0" smtClean="0"/>
          </a:p>
          <a:p>
            <a:endParaRPr lang="en-US" dirty="0" smtClean="0"/>
          </a:p>
          <a:p>
            <a:r>
              <a:rPr lang="en-US" dirty="0" smtClean="0"/>
              <a:t>Source:  U.S. Travel Assoc.</a:t>
            </a:r>
          </a:p>
          <a:p>
            <a:endParaRPr lang="en-US" dirty="0" smtClean="0"/>
          </a:p>
        </p:txBody>
      </p:sp>
      <p:sp>
        <p:nvSpPr>
          <p:cNvPr id="4" name="Slide Number Placeholder 3"/>
          <p:cNvSpPr>
            <a:spLocks noGrp="1"/>
          </p:cNvSpPr>
          <p:nvPr>
            <p:ph type="sldNum" sz="quarter" idx="10"/>
          </p:nvPr>
        </p:nvSpPr>
        <p:spPr/>
        <p:txBody>
          <a:bodyPr/>
          <a:lstStyle/>
          <a:p>
            <a:fld id="{394E1D86-DCDA-4A74-A8A0-64245CD367C3}" type="slidenum">
              <a:rPr lang="en-US" smtClean="0"/>
              <a:t>8</a:t>
            </a:fld>
            <a:endParaRPr lang="en-US"/>
          </a:p>
        </p:txBody>
      </p:sp>
    </p:spTree>
    <p:extLst>
      <p:ext uri="{BB962C8B-B14F-4D97-AF65-F5344CB8AC3E}">
        <p14:creationId xmlns:p14="http://schemas.microsoft.com/office/powerpoint/2010/main" val="1373448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4E1D86-DCDA-4A74-A8A0-64245CD367C3}" type="slidenum">
              <a:rPr lang="en-US" smtClean="0"/>
              <a:t>10</a:t>
            </a:fld>
            <a:endParaRPr lang="en-US"/>
          </a:p>
        </p:txBody>
      </p:sp>
    </p:spTree>
    <p:extLst>
      <p:ext uri="{BB962C8B-B14F-4D97-AF65-F5344CB8AC3E}">
        <p14:creationId xmlns:p14="http://schemas.microsoft.com/office/powerpoint/2010/main" val="2821993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15" name="Date Placeholder 14"/>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16" name="Slide Number Placeholder 15"/>
          <p:cNvSpPr>
            <a:spLocks noGrp="1"/>
          </p:cNvSpPr>
          <p:nvPr>
            <p:ph type="sldNum" sz="quarter" idx="11"/>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17" name="Footer Placeholder 16"/>
          <p:cNvSpPr>
            <a:spLocks noGrp="1"/>
          </p:cNvSpPr>
          <p:nvPr>
            <p:ph type="ftr" sz="quarter" idx="12"/>
          </p:nvPr>
        </p:nvSpPr>
        <p:spPr/>
        <p:txBody>
          <a:bodyPr/>
          <a:lstStyle/>
          <a:p>
            <a:endParaRPr lang="en-US" dirty="0">
              <a:solidFill>
                <a:srgbClr val="FEFAC9"/>
              </a:solidFill>
            </a:endParaRPr>
          </a:p>
        </p:txBody>
      </p:sp>
    </p:spTree>
    <p:extLst>
      <p:ext uri="{BB962C8B-B14F-4D97-AF65-F5344CB8AC3E}">
        <p14:creationId xmlns:p14="http://schemas.microsoft.com/office/powerpoint/2010/main" val="311948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Tree>
    <p:extLst>
      <p:ext uri="{BB962C8B-B14F-4D97-AF65-F5344CB8AC3E}">
        <p14:creationId xmlns:p14="http://schemas.microsoft.com/office/powerpoint/2010/main" val="160853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Tree>
    <p:extLst>
      <p:ext uri="{BB962C8B-B14F-4D97-AF65-F5344CB8AC3E}">
        <p14:creationId xmlns:p14="http://schemas.microsoft.com/office/powerpoint/2010/main" val="4277351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9812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4114800"/>
            <a:ext cx="4076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124200" y="6248400"/>
            <a:ext cx="2895600" cy="457200"/>
          </a:xfrm>
        </p:spPr>
        <p:txBody>
          <a:bodyPr/>
          <a:lstStyle>
            <a:lvl1pPr>
              <a:defRPr/>
            </a:lvl1pPr>
          </a:lstStyle>
          <a:p>
            <a:endParaRPr lang="en-US" altLang="en-US"/>
          </a:p>
        </p:txBody>
      </p:sp>
    </p:spTree>
    <p:extLst>
      <p:ext uri="{BB962C8B-B14F-4D97-AF65-F5344CB8AC3E}">
        <p14:creationId xmlns:p14="http://schemas.microsoft.com/office/powerpoint/2010/main" val="3838034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51677" y="272606"/>
            <a:ext cx="2980462" cy="858753"/>
          </a:xfrm>
          <a:prstGeom prst="rect">
            <a:avLst/>
          </a:prstGeom>
        </p:spPr>
        <p:txBody>
          <a:bodyPr vert="horz" lIns="91440" tIns="45720" rIns="91440" bIns="45720" rtlCol="0" anchor="t">
            <a:noAutofit/>
          </a:bodyPr>
          <a:lstStyle>
            <a:lvl1pPr algn="l">
              <a:lnSpc>
                <a:spcPct val="80000"/>
              </a:lnSpc>
              <a:defRPr sz="1600"/>
            </a:lvl1pPr>
          </a:lstStyle>
          <a:p>
            <a:r>
              <a:rPr lang="en-US" dirty="0"/>
              <a:t>Click to edit Master title style</a:t>
            </a:r>
            <a:endParaRPr lang="en-GB" dirty="0"/>
          </a:p>
        </p:txBody>
      </p:sp>
      <p:sp>
        <p:nvSpPr>
          <p:cNvPr id="5" name="Text Placeholder 2"/>
          <p:cNvSpPr>
            <a:spLocks noGrp="1"/>
          </p:cNvSpPr>
          <p:nvPr>
            <p:ph type="body" sz="quarter" idx="18" hasCustomPrompt="1"/>
          </p:nvPr>
        </p:nvSpPr>
        <p:spPr>
          <a:xfrm>
            <a:off x="-3117" y="347647"/>
            <a:ext cx="154793" cy="180973"/>
          </a:xfrm>
          <a:prstGeom prst="rect">
            <a:avLst/>
          </a:prstGeom>
          <a:solidFill>
            <a:schemeClr val="tx1"/>
          </a:solidFill>
          <a:ln>
            <a:noFill/>
          </a:ln>
        </p:spPr>
        <p:txBody>
          <a:bodyPr/>
          <a:lstStyle>
            <a:lvl1pPr marL="0" indent="0">
              <a:buNone/>
              <a:defRPr sz="100" baseline="0"/>
            </a:lvl1pPr>
          </a:lstStyle>
          <a:p>
            <a:pPr lvl="0"/>
            <a:r>
              <a:rPr lang="en-US" dirty="0"/>
              <a:t> </a:t>
            </a:r>
            <a:endParaRPr lang="en-GB" dirty="0"/>
          </a:p>
        </p:txBody>
      </p:sp>
    </p:spTree>
    <p:extLst>
      <p:ext uri="{BB962C8B-B14F-4D97-AF65-F5344CB8AC3E}">
        <p14:creationId xmlns:p14="http://schemas.microsoft.com/office/powerpoint/2010/main" val="274276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A43AE277-F709-4AD8-9C2E-D41031CAC6BB}" type="slidenum">
              <a:rPr lang="en-US" smtClean="0">
                <a:solidFill>
                  <a:srgbClr val="FEFAC9"/>
                </a:solidFill>
              </a:rPr>
              <a:pPr/>
              <a:t>‹#›</a:t>
            </a:fld>
            <a:endParaRPr lang="en-US" dirty="0">
              <a:solidFill>
                <a:srgbClr val="FEFAC9"/>
              </a:solidFill>
            </a:endParaRPr>
          </a:p>
        </p:txBody>
      </p:sp>
      <p:sp>
        <p:nvSpPr>
          <p:cNvPr id="16" name="Footer Placeholder 15"/>
          <p:cNvSpPr>
            <a:spLocks noGrp="1"/>
          </p:cNvSpPr>
          <p:nvPr>
            <p:ph type="ftr" sz="quarter" idx="16"/>
          </p:nvPr>
        </p:nvSpPr>
        <p:spPr/>
        <p:txBody>
          <a:bodyPr/>
          <a:lstStyle/>
          <a:p>
            <a:endParaRPr lang="en-US" dirty="0">
              <a:solidFill>
                <a:srgbClr val="FEFAC9"/>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418971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353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6" name="Footer Placeholder 5"/>
          <p:cNvSpPr>
            <a:spLocks noGrp="1"/>
          </p:cNvSpPr>
          <p:nvPr>
            <p:ph type="ftr" sz="quarter" idx="11"/>
          </p:nvPr>
        </p:nvSpPr>
        <p:spPr/>
        <p:txBody>
          <a:bodyPr/>
          <a:lstStyle/>
          <a:p>
            <a:endParaRPr lang="en-US" dirty="0">
              <a:solidFill>
                <a:srgbClr val="FEFAC9"/>
              </a:solidFill>
            </a:endParaRPr>
          </a:p>
        </p:txBody>
      </p:sp>
      <p:sp>
        <p:nvSpPr>
          <p:cNvPr id="7" name="Slide Number Placeholder 6"/>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4510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8" name="Footer Placeholder 7"/>
          <p:cNvSpPr>
            <a:spLocks noGrp="1"/>
          </p:cNvSpPr>
          <p:nvPr>
            <p:ph type="ftr" sz="quarter" idx="11"/>
          </p:nvPr>
        </p:nvSpPr>
        <p:spPr/>
        <p:txBody>
          <a:bodyPr/>
          <a:lstStyle/>
          <a:p>
            <a:endParaRPr lang="en-US" dirty="0">
              <a:solidFill>
                <a:srgbClr val="FEFAC9"/>
              </a:solidFill>
            </a:endParaRPr>
          </a:p>
        </p:txBody>
      </p:sp>
      <p:sp>
        <p:nvSpPr>
          <p:cNvPr id="7" name="Date Placeholder 6"/>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92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4" name="Footer Placeholder 3"/>
          <p:cNvSpPr>
            <a:spLocks noGrp="1"/>
          </p:cNvSpPr>
          <p:nvPr>
            <p:ph type="ftr" sz="quarter" idx="11"/>
          </p:nvPr>
        </p:nvSpPr>
        <p:spPr/>
        <p:txBody>
          <a:bodyPr/>
          <a:lstStyle/>
          <a:p>
            <a:endParaRPr lang="en-US" dirty="0">
              <a:solidFill>
                <a:srgbClr val="FEFAC9"/>
              </a:solidFill>
            </a:endParaRPr>
          </a:p>
        </p:txBody>
      </p:sp>
      <p:sp>
        <p:nvSpPr>
          <p:cNvPr id="5" name="Slide Number Placeholder 4"/>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60294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3" name="Footer Placeholder 2"/>
          <p:cNvSpPr>
            <a:spLocks noGrp="1"/>
          </p:cNvSpPr>
          <p:nvPr>
            <p:ph type="ftr" sz="quarter" idx="11"/>
          </p:nvPr>
        </p:nvSpPr>
        <p:spPr/>
        <p:txBody>
          <a:bodyPr/>
          <a:lstStyle/>
          <a:p>
            <a:endParaRPr lang="en-US" dirty="0">
              <a:solidFill>
                <a:srgbClr val="FEFAC9"/>
              </a:solidFill>
            </a:endParaRPr>
          </a:p>
        </p:txBody>
      </p:sp>
      <p:sp>
        <p:nvSpPr>
          <p:cNvPr id="4" name="Slide Number Placeholder 3"/>
          <p:cNvSpPr>
            <a:spLocks noGrp="1"/>
          </p:cNvSpPr>
          <p:nvPr>
            <p:ph type="sldNum" sz="quarter" idx="12"/>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Tree>
    <p:extLst>
      <p:ext uri="{BB962C8B-B14F-4D97-AF65-F5344CB8AC3E}">
        <p14:creationId xmlns:p14="http://schemas.microsoft.com/office/powerpoint/2010/main" val="25021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9" name="Slide Number Placeholder 8"/>
          <p:cNvSpPr>
            <a:spLocks noGrp="1"/>
          </p:cNvSpPr>
          <p:nvPr>
            <p:ph type="sldNum" sz="quarter" idx="15"/>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10" name="Footer Placeholder 9"/>
          <p:cNvSpPr>
            <a:spLocks noGrp="1"/>
          </p:cNvSpPr>
          <p:nvPr>
            <p:ph type="ftr" sz="quarter" idx="16"/>
          </p:nvPr>
        </p:nvSpPr>
        <p:spPr/>
        <p:txBody>
          <a:bodyPr/>
          <a:lstStyle/>
          <a:p>
            <a:endParaRPr lang="en-US" dirty="0">
              <a:solidFill>
                <a:srgbClr val="FEFAC9"/>
              </a:solidFill>
            </a:endParaRPr>
          </a:p>
        </p:txBody>
      </p:sp>
    </p:spTree>
    <p:extLst>
      <p:ext uri="{BB962C8B-B14F-4D97-AF65-F5344CB8AC3E}">
        <p14:creationId xmlns:p14="http://schemas.microsoft.com/office/powerpoint/2010/main" val="108263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9" name="Slide Number Placeholder 8"/>
          <p:cNvSpPr>
            <a:spLocks noGrp="1"/>
          </p:cNvSpPr>
          <p:nvPr>
            <p:ph type="sldNum" sz="quarter" idx="11"/>
          </p:nvPr>
        </p:nvSpPr>
        <p:spPr/>
        <p:txBody>
          <a:bodyPr/>
          <a:lstStyle/>
          <a:p>
            <a:fld id="{A43AE277-F709-4AD8-9C2E-D41031CAC6BB}" type="slidenum">
              <a:rPr lang="en-US" smtClean="0">
                <a:solidFill>
                  <a:srgbClr val="FEFAC9"/>
                </a:solidFill>
              </a:rPr>
              <a:pPr/>
              <a:t>‹#›</a:t>
            </a:fld>
            <a:endParaRPr lang="en-US" dirty="0">
              <a:solidFill>
                <a:srgbClr val="FEFAC9"/>
              </a:solidFill>
            </a:endParaRPr>
          </a:p>
        </p:txBody>
      </p:sp>
      <p:sp>
        <p:nvSpPr>
          <p:cNvPr id="10" name="Footer Placeholder 9"/>
          <p:cNvSpPr>
            <a:spLocks noGrp="1"/>
          </p:cNvSpPr>
          <p:nvPr>
            <p:ph type="ftr" sz="quarter" idx="12"/>
          </p:nvPr>
        </p:nvSpPr>
        <p:spPr/>
        <p:txBody>
          <a:bodyPr/>
          <a:lstStyle/>
          <a:p>
            <a:endParaRPr lang="en-US" dirty="0">
              <a:solidFill>
                <a:srgbClr val="FEFAC9"/>
              </a:solidFill>
            </a:endParaRPr>
          </a:p>
        </p:txBody>
      </p:sp>
    </p:spTree>
    <p:extLst>
      <p:ext uri="{BB962C8B-B14F-4D97-AF65-F5344CB8AC3E}">
        <p14:creationId xmlns:p14="http://schemas.microsoft.com/office/powerpoint/2010/main" val="2755248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8A4B4DB-D992-49EE-8B75-234CC47A2EE3}" type="datetimeFigureOut">
              <a:rPr lang="en-US" smtClean="0">
                <a:solidFill>
                  <a:srgbClr val="FEFAC9"/>
                </a:solidFill>
              </a:rPr>
              <a:pPr/>
              <a:t>6/3/18</a:t>
            </a:fld>
            <a:endParaRPr lang="en-US" dirty="0">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43AE277-F709-4AD8-9C2E-D41031CAC6BB}" type="slidenum">
              <a:rPr lang="en-US" smtClean="0">
                <a:solidFill>
                  <a:srgbClr val="FEFAC9"/>
                </a:solidFill>
              </a:rPr>
              <a:pPr/>
              <a:t>‹#›</a:t>
            </a:fld>
            <a:endParaRPr lang="en-US" dirty="0">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3184629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Franklin Gothic Medium" panose="020B0603020102020204" pitchFamily="34" charset="0"/>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Franklin Gothic Book" panose="020B0503020102020204" pitchFamily="34" charset="0"/>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Franklin Gothic Book" panose="020B0503020102020204" pitchFamily="34" charset="0"/>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Franklin Gothic Book" panose="020B0503020102020204" pitchFamily="34" charset="0"/>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Franklin Gothic Book" panose="020B0503020102020204" pitchFamily="34" charset="0"/>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Franklin Gothic Book" panose="020B0503020102020204" pitchFamily="34" charset="0"/>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hyperlink" Target="https://ultimaxtravel.wordpress.com/category/travel-deals/"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9" Type="http://schemas.openxmlformats.org/officeDocument/2006/relationships/image" Target="../media/image27.png"/><Relationship Id="rId20" Type="http://schemas.openxmlformats.org/officeDocument/2006/relationships/image" Target="../media/image38.png"/><Relationship Id="rId21" Type="http://schemas.openxmlformats.org/officeDocument/2006/relationships/image" Target="../media/image39.jpeg"/><Relationship Id="rId22" Type="http://schemas.openxmlformats.org/officeDocument/2006/relationships/image" Target="../media/image40.jpeg"/><Relationship Id="rId23" Type="http://schemas.openxmlformats.org/officeDocument/2006/relationships/image" Target="../media/image41.jpeg"/><Relationship Id="rId10" Type="http://schemas.openxmlformats.org/officeDocument/2006/relationships/image" Target="../media/image28.jpeg"/><Relationship Id="rId11" Type="http://schemas.openxmlformats.org/officeDocument/2006/relationships/image" Target="../media/image29.png"/><Relationship Id="rId12" Type="http://schemas.openxmlformats.org/officeDocument/2006/relationships/image" Target="../media/image30.jpe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jpeg"/><Relationship Id="rId16" Type="http://schemas.openxmlformats.org/officeDocument/2006/relationships/image" Target="../media/image34.jpeg"/><Relationship Id="rId17" Type="http://schemas.openxmlformats.org/officeDocument/2006/relationships/image" Target="../media/image35.png"/><Relationship Id="rId18" Type="http://schemas.openxmlformats.org/officeDocument/2006/relationships/image" Target="../media/image36.jpeg"/><Relationship Id="rId19"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image" Target="../media/image20.jpeg"/><Relationship Id="rId3" Type="http://schemas.openxmlformats.org/officeDocument/2006/relationships/image" Target="../media/image21.gif"/><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business/success/brand-usa" TargetMode="External"/><Relationship Id="rId4" Type="http://schemas.openxmlformats.org/officeDocument/2006/relationships/image" Target="../media/image45.g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8.png"/><Relationship Id="rId5" Type="http://schemas.openxmlformats.org/officeDocument/2006/relationships/image" Target="../media/image59.jp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4.jp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6.jpeg"/><Relationship Id="rId5"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trr.umt.edu/files/2016EconomicReview.pdf" TargetMode="Externa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53001" y="76201"/>
            <a:ext cx="4191000" cy="914400"/>
          </a:xfrm>
        </p:spPr>
        <p:txBody>
          <a:bodyPr>
            <a:normAutofit/>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p:txBody>
      </p:sp>
      <p:pic>
        <p:nvPicPr>
          <p:cNvPr id="11" name="Picture 2" descr="S:\WO400\Photos\Wildernesses\Arizona\Paria Canyon-Vermilion Cliffs Wilderness\2The Wav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77000"/>
            <a:ext cx="9107311" cy="381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stal Com Seaweed Family Plots - Copy"/>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514600" y="25549"/>
            <a:ext cx="4114800" cy="6527651"/>
          </a:xfrm>
          <a:prstGeom prst="rect">
            <a:avLst/>
          </a:prstGeom>
          <a:noFill/>
          <a:ln>
            <a:noFill/>
          </a:ln>
        </p:spPr>
      </p:pic>
    </p:spTree>
    <p:extLst>
      <p:ext uri="{BB962C8B-B14F-4D97-AF65-F5344CB8AC3E}">
        <p14:creationId xmlns:p14="http://schemas.microsoft.com/office/powerpoint/2010/main" val="37026573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257801" y="0"/>
            <a:ext cx="3886200" cy="971688"/>
          </a:xfrm>
        </p:spPr>
        <p:txBody>
          <a:bodyPr>
            <a:normAutofit fontScale="85000" lnSpcReduction="10000"/>
          </a:bodyPr>
          <a:lstStyle/>
          <a:p>
            <a:pPr marL="0" indent="0" algn="ctr">
              <a:buClr>
                <a:schemeClr val="tx1"/>
              </a:buClr>
              <a:buNone/>
            </a:pPr>
            <a:r>
              <a:rPr lang="en-US" sz="2800" b="1" dirty="0" smtClean="0">
                <a:ln w="2540">
                  <a:noFill/>
                  <a:prstDash val="solid"/>
                </a:ln>
                <a:latin typeface="Rockwell Condensed" panose="02060603050405020104" pitchFamily="18" charset="0"/>
              </a:rPr>
              <a:t>Direct Spending</a:t>
            </a:r>
          </a:p>
          <a:p>
            <a:pPr marL="0" indent="0" algn="ctr">
              <a:buClr>
                <a:schemeClr val="tx1"/>
              </a:buClr>
              <a:buNone/>
            </a:pPr>
            <a:r>
              <a:rPr lang="en-US" sz="2800" b="1" dirty="0" smtClean="0">
                <a:ln w="2540">
                  <a:noFill/>
                  <a:prstDash val="solid"/>
                </a:ln>
                <a:latin typeface="Rockwell Condensed" panose="02060603050405020104" pitchFamily="18" charset="0"/>
              </a:rPr>
              <a:t>Domestic &amp; International </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0" y="1447800"/>
            <a:ext cx="9144000" cy="4647426"/>
          </a:xfrm>
          <a:prstGeom prst="rect">
            <a:avLst/>
          </a:prstGeom>
          <a:noFill/>
        </p:spPr>
        <p:txBody>
          <a:bodyPr wrap="square" rtlCol="0">
            <a:spAutoFit/>
          </a:bodyPr>
          <a:lstStyle/>
          <a:p>
            <a:r>
              <a:rPr lang="en-US" sz="2800" b="1" dirty="0" smtClean="0"/>
              <a:t>$</a:t>
            </a:r>
            <a:r>
              <a:rPr lang="en-US" sz="2800" b="1" dirty="0" smtClean="0"/>
              <a:t>718.4 </a:t>
            </a:r>
            <a:r>
              <a:rPr lang="en-US" sz="2800" b="1" dirty="0" smtClean="0"/>
              <a:t> </a:t>
            </a:r>
            <a:r>
              <a:rPr lang="en-US" sz="2800" b="1" dirty="0" smtClean="0"/>
              <a:t>Billion in </a:t>
            </a:r>
            <a:r>
              <a:rPr lang="en-US" sz="2800" b="1" dirty="0" smtClean="0"/>
              <a:t>2017</a:t>
            </a:r>
            <a:endParaRPr lang="en-US" sz="2800" b="1" dirty="0" smtClean="0"/>
          </a:p>
          <a:p>
            <a:r>
              <a:rPr lang="en-US" dirty="0" smtClean="0"/>
              <a:t>                                    </a:t>
            </a:r>
          </a:p>
          <a:p>
            <a:endParaRPr lang="en-US" dirty="0">
              <a:solidFill>
                <a:schemeClr val="bg2">
                  <a:lumMod val="60000"/>
                  <a:lumOff val="40000"/>
                </a:schemeClr>
              </a:solidFill>
            </a:endParaRPr>
          </a:p>
          <a:p>
            <a:r>
              <a:rPr lang="en-US" dirty="0" smtClean="0">
                <a:solidFill>
                  <a:schemeClr val="bg2">
                    <a:lumMod val="60000"/>
                    <a:lumOff val="40000"/>
                  </a:schemeClr>
                </a:solidFill>
              </a:rPr>
              <a:t> </a:t>
            </a:r>
            <a:r>
              <a:rPr lang="en-US" sz="2000" b="1" dirty="0" smtClean="0">
                <a:solidFill>
                  <a:srgbClr val="92D050"/>
                </a:solidFill>
              </a:rPr>
              <a:t>$</a:t>
            </a:r>
            <a:r>
              <a:rPr lang="en-US" sz="2000" b="1" dirty="0">
                <a:solidFill>
                  <a:srgbClr val="92D050"/>
                </a:solidFill>
              </a:rPr>
              <a:t>2</a:t>
            </a:r>
            <a:r>
              <a:rPr lang="en-US" sz="2000" b="1" dirty="0" smtClean="0">
                <a:solidFill>
                  <a:srgbClr val="92D050"/>
                </a:solidFill>
              </a:rPr>
              <a:t>.8 </a:t>
            </a:r>
            <a:r>
              <a:rPr lang="en-US" sz="2000" b="1" dirty="0" smtClean="0">
                <a:solidFill>
                  <a:srgbClr val="92D050"/>
                </a:solidFill>
              </a:rPr>
              <a:t>Billion/day</a:t>
            </a:r>
          </a:p>
          <a:p>
            <a:r>
              <a:rPr lang="en-US" sz="2000" dirty="0">
                <a:solidFill>
                  <a:srgbClr val="92D050"/>
                </a:solidFill>
              </a:rPr>
              <a:t> </a:t>
            </a:r>
            <a:r>
              <a:rPr lang="en-US" sz="2000" dirty="0" smtClean="0">
                <a:solidFill>
                  <a:srgbClr val="92D050"/>
                </a:solidFill>
              </a:rPr>
              <a:t>                             </a:t>
            </a:r>
            <a:r>
              <a:rPr lang="en-US" sz="2000" b="1" dirty="0" smtClean="0">
                <a:solidFill>
                  <a:srgbClr val="92D050"/>
                </a:solidFill>
              </a:rPr>
              <a:t>$</a:t>
            </a:r>
            <a:r>
              <a:rPr lang="en-US" sz="2000" b="1" dirty="0" smtClean="0">
                <a:solidFill>
                  <a:srgbClr val="92D050"/>
                </a:solidFill>
              </a:rPr>
              <a:t>118.2  </a:t>
            </a:r>
            <a:r>
              <a:rPr lang="en-US" sz="2000" b="1" dirty="0">
                <a:solidFill>
                  <a:srgbClr val="92D050"/>
                </a:solidFill>
              </a:rPr>
              <a:t>M</a:t>
            </a:r>
            <a:r>
              <a:rPr lang="en-US" sz="2000" b="1" dirty="0" smtClean="0">
                <a:solidFill>
                  <a:srgbClr val="92D050"/>
                </a:solidFill>
              </a:rPr>
              <a:t>illion</a:t>
            </a:r>
            <a:r>
              <a:rPr lang="en-US" sz="2000" b="1" dirty="0" smtClean="0">
                <a:solidFill>
                  <a:srgbClr val="92D050"/>
                </a:solidFill>
              </a:rPr>
              <a:t>/hour</a:t>
            </a:r>
          </a:p>
          <a:p>
            <a:r>
              <a:rPr lang="en-US" sz="2000" dirty="0">
                <a:solidFill>
                  <a:srgbClr val="92D050"/>
                </a:solidFill>
              </a:rPr>
              <a:t> </a:t>
            </a:r>
            <a:r>
              <a:rPr lang="en-US" sz="2000" dirty="0" smtClean="0">
                <a:solidFill>
                  <a:srgbClr val="92D050"/>
                </a:solidFill>
              </a:rPr>
              <a:t>                                                                 </a:t>
            </a:r>
            <a:r>
              <a:rPr lang="en-US" sz="2000" b="1" dirty="0" smtClean="0">
                <a:solidFill>
                  <a:srgbClr val="92D050"/>
                </a:solidFill>
              </a:rPr>
              <a:t>$</a:t>
            </a:r>
            <a:r>
              <a:rPr lang="en-US" sz="2000" b="1" dirty="0" smtClean="0">
                <a:solidFill>
                  <a:srgbClr val="92D050"/>
                </a:solidFill>
              </a:rPr>
              <a:t>2.0</a:t>
            </a:r>
            <a:r>
              <a:rPr lang="en-US" sz="2000" b="1" dirty="0" smtClean="0">
                <a:solidFill>
                  <a:srgbClr val="92D050"/>
                </a:solidFill>
              </a:rPr>
              <a:t> </a:t>
            </a:r>
            <a:r>
              <a:rPr lang="en-US" sz="2000" b="1" dirty="0" smtClean="0">
                <a:solidFill>
                  <a:srgbClr val="92D050"/>
                </a:solidFill>
              </a:rPr>
              <a:t>Million/minute</a:t>
            </a:r>
          </a:p>
          <a:p>
            <a:r>
              <a:rPr lang="en-US" sz="2000" dirty="0">
                <a:solidFill>
                  <a:srgbClr val="92D050"/>
                </a:solidFill>
              </a:rPr>
              <a:t> </a:t>
            </a:r>
            <a:r>
              <a:rPr lang="en-US" sz="2000" dirty="0" smtClean="0">
                <a:solidFill>
                  <a:srgbClr val="92D050"/>
                </a:solidFill>
              </a:rPr>
              <a:t>                                                                                                     </a:t>
            </a:r>
            <a:r>
              <a:rPr lang="en-US" sz="2000" b="1" dirty="0" smtClean="0">
                <a:solidFill>
                  <a:srgbClr val="92D050"/>
                </a:solidFill>
              </a:rPr>
              <a:t>$</a:t>
            </a:r>
            <a:r>
              <a:rPr lang="en-US" sz="2000" b="1" dirty="0" smtClean="0">
                <a:solidFill>
                  <a:srgbClr val="92D050"/>
                </a:solidFill>
              </a:rPr>
              <a:t>32,800</a:t>
            </a:r>
            <a:r>
              <a:rPr lang="en-US" sz="2000" b="1" dirty="0" smtClean="0">
                <a:solidFill>
                  <a:srgbClr val="92D050"/>
                </a:solidFill>
              </a:rPr>
              <a:t>/second</a:t>
            </a:r>
          </a:p>
          <a:p>
            <a:endParaRPr lang="en-US" sz="2000" b="1" dirty="0">
              <a:solidFill>
                <a:srgbClr val="92D050"/>
              </a:solidFill>
            </a:endParaRPr>
          </a:p>
          <a:p>
            <a:endParaRPr lang="en-US" sz="2000" b="1" dirty="0" smtClean="0">
              <a:solidFill>
                <a:srgbClr val="92D050"/>
              </a:solidFill>
            </a:endParaRPr>
          </a:p>
          <a:p>
            <a:endParaRPr lang="en-US" sz="2000" b="1" dirty="0" smtClean="0">
              <a:solidFill>
                <a:srgbClr val="92D050"/>
              </a:solidFill>
            </a:endParaRPr>
          </a:p>
          <a:p>
            <a:r>
              <a:rPr lang="en-US" sz="2000" b="1" dirty="0" smtClean="0">
                <a:solidFill>
                  <a:srgbClr val="92D050"/>
                </a:solidFill>
              </a:rPr>
              <a:t>                    Generated 112.3 Billion in Tax Revenue </a:t>
            </a:r>
            <a:endParaRPr lang="en-US" sz="2000" b="1" dirty="0" smtClean="0">
              <a:solidFill>
                <a:srgbClr val="92D050"/>
              </a:solidFill>
            </a:endParaRPr>
          </a:p>
          <a:p>
            <a:r>
              <a:rPr lang="en-US" dirty="0">
                <a:solidFill>
                  <a:srgbClr val="92D050"/>
                </a:solidFill>
              </a:rPr>
              <a:t> </a:t>
            </a:r>
            <a:r>
              <a:rPr lang="en-US" dirty="0" smtClean="0">
                <a:solidFill>
                  <a:srgbClr val="92D050"/>
                </a:solidFill>
              </a:rPr>
              <a:t>                                                                                                                                               </a:t>
            </a:r>
          </a:p>
          <a:p>
            <a:r>
              <a:rPr lang="en-US" dirty="0"/>
              <a:t> </a:t>
            </a:r>
            <a:r>
              <a:rPr lang="en-US" dirty="0" smtClean="0"/>
              <a:t>  </a:t>
            </a:r>
            <a:endParaRPr lang="en-US" dirty="0" smtClean="0"/>
          </a:p>
          <a:p>
            <a:r>
              <a:rPr lang="en-US" dirty="0" smtClean="0"/>
              <a:t>                                                                                                       </a:t>
            </a:r>
            <a:endParaRPr lang="en-US" dirty="0"/>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sp>
        <p:nvSpPr>
          <p:cNvPr id="46" name="Curved Down Arrow 45"/>
          <p:cNvSpPr/>
          <p:nvPr/>
        </p:nvSpPr>
        <p:spPr>
          <a:xfrm>
            <a:off x="2057400" y="2362200"/>
            <a:ext cx="457200" cy="381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urved Down Arrow 46"/>
          <p:cNvSpPr/>
          <p:nvPr/>
        </p:nvSpPr>
        <p:spPr>
          <a:xfrm>
            <a:off x="4415277" y="2632967"/>
            <a:ext cx="457200" cy="381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urved Down Arrow 47"/>
          <p:cNvSpPr/>
          <p:nvPr/>
        </p:nvSpPr>
        <p:spPr>
          <a:xfrm>
            <a:off x="6722919" y="3013967"/>
            <a:ext cx="457200" cy="381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5775781"/>
            <a:ext cx="9144000" cy="108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87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629400" y="2350532"/>
            <a:ext cx="1778884" cy="369332"/>
          </a:xfrm>
          <a:prstGeom prst="rect">
            <a:avLst/>
          </a:prstGeom>
        </p:spPr>
        <p:txBody>
          <a:bodyPr wrap="none">
            <a:spAutoFit/>
          </a:bodyPr>
          <a:lstStyle/>
          <a:p>
            <a:pPr algn="r">
              <a:spcBef>
                <a:spcPts val="0"/>
              </a:spcBef>
              <a:buClr>
                <a:schemeClr val="accent2"/>
              </a:buClr>
              <a:buSzPct val="85000"/>
            </a:pPr>
            <a:r>
              <a:rPr lang="en-US" b="1" dirty="0">
                <a:ln w="12700">
                  <a:noFill/>
                  <a:prstDash val="solid"/>
                </a:ln>
                <a:solidFill>
                  <a:srgbClr val="FFFFCC"/>
                </a:solidFill>
                <a:effectLst>
                  <a:outerShdw blurRad="41275" dist="20320" dir="1800000" algn="tl" rotWithShape="0">
                    <a:srgbClr val="000000">
                      <a:alpha val="40000"/>
                    </a:srgbClr>
                  </a:outerShdw>
                </a:effectLst>
                <a:latin typeface="Rockwell Condensed" panose="02060603050405020104" pitchFamily="18" charset="0"/>
              </a:rPr>
              <a:t>ELT October 2104</a:t>
            </a:r>
          </a:p>
        </p:txBody>
      </p:sp>
      <p:sp>
        <p:nvSpPr>
          <p:cNvPr id="12" name="Rectangle 11"/>
          <p:cNvSpPr/>
          <p:nvPr/>
        </p:nvSpPr>
        <p:spPr>
          <a:xfrm>
            <a:off x="533400" y="977900"/>
            <a:ext cx="8360229" cy="707886"/>
          </a:xfrm>
          <a:prstGeom prst="rect">
            <a:avLst/>
          </a:prstGeom>
        </p:spPr>
        <p:txBody>
          <a:bodyPr wrap="square">
            <a:spAutoFit/>
          </a:bodyPr>
          <a:lstStyle/>
          <a:p>
            <a:r>
              <a:rPr lang="en-US" sz="4000" dirty="0" smtClean="0">
                <a:ln w="2540">
                  <a:noFill/>
                  <a:prstDash val="solid"/>
                </a:ln>
                <a:latin typeface="Franklin Gothic Medium" panose="020B0603020102020204" pitchFamily="34" charset="0"/>
              </a:rPr>
              <a:t>What Visitors?</a:t>
            </a:r>
            <a:endParaRPr lang="en-US" sz="4000" dirty="0">
              <a:ln w="2540">
                <a:noFill/>
                <a:prstDash val="solid"/>
              </a:ln>
              <a:effectLst/>
              <a:latin typeface="Franklin Gothic Medium" panose="020B0603020102020204" pitchFamily="34" charset="0"/>
            </a:endParaRPr>
          </a:p>
        </p:txBody>
      </p:sp>
      <p:pic>
        <p:nvPicPr>
          <p:cNvPr id="13" name="Picture 2" descr="S:\WO400\Photos\Wildernesses\Arizona\Paria Canyon-Vermilion Cliffs Wilderness\2The Wav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185575"/>
            <a:ext cx="9144000" cy="467242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866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410201" y="0"/>
            <a:ext cx="3733800" cy="971688"/>
          </a:xfrm>
        </p:spPr>
        <p:txBody>
          <a:bodyPr>
            <a:normAutofit fontScale="85000" lnSpcReduction="10000"/>
          </a:bodyPr>
          <a:lstStyle/>
          <a:p>
            <a:pPr marL="0" indent="0" algn="ctr">
              <a:buClr>
                <a:schemeClr val="tx1"/>
              </a:buClr>
              <a:buNone/>
            </a:pPr>
            <a:endParaRPr lang="en-US" sz="2800" b="1" dirty="0" smtClean="0">
              <a:ln w="2540">
                <a:noFill/>
                <a:prstDash val="solid"/>
              </a:ln>
              <a:latin typeface="Rockwell Condensed" panose="02060603050405020104" pitchFamily="18" charset="0"/>
            </a:endParaRPr>
          </a:p>
          <a:p>
            <a:pPr marL="0" indent="0" algn="ctr">
              <a:buClr>
                <a:schemeClr val="tx1"/>
              </a:buClr>
              <a:buNone/>
            </a:pPr>
            <a:r>
              <a:rPr lang="en-US" sz="2800" b="1" dirty="0" smtClean="0">
                <a:ln w="2540">
                  <a:noFill/>
                  <a:prstDash val="solid"/>
                </a:ln>
                <a:latin typeface="Rockwell Condensed" panose="02060603050405020104" pitchFamily="18" charset="0"/>
              </a:rPr>
              <a:t>Who’s Coming to Visit? </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0" y="1215757"/>
            <a:ext cx="9144000" cy="461665"/>
          </a:xfrm>
          <a:prstGeom prst="rect">
            <a:avLst/>
          </a:prstGeom>
          <a:noFill/>
        </p:spPr>
        <p:txBody>
          <a:bodyPr wrap="square" rtlCol="0">
            <a:spAutoFit/>
          </a:bodyPr>
          <a:lstStyle/>
          <a:p>
            <a:r>
              <a:rPr lang="en-US" sz="2400" b="1" dirty="0" smtClean="0">
                <a:solidFill>
                  <a:schemeClr val="bg2">
                    <a:lumMod val="60000"/>
                    <a:lumOff val="40000"/>
                  </a:schemeClr>
                </a:solidFill>
              </a:rPr>
              <a:t> </a:t>
            </a:r>
            <a:r>
              <a:rPr lang="en-US" sz="2400" b="1" dirty="0" smtClean="0">
                <a:solidFill>
                  <a:srgbClr val="92D050"/>
                </a:solidFill>
              </a:rPr>
              <a:t>14 markets that generate 85% of inbound travelers to the USA</a:t>
            </a:r>
            <a:endParaRPr lang="en-US" sz="2400" b="1" dirty="0">
              <a:solidFill>
                <a:srgbClr val="92D050"/>
              </a:solidFill>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l="2353" t="11591" b="19672"/>
          <a:stretch/>
        </p:blipFill>
        <p:spPr>
          <a:xfrm>
            <a:off x="499947" y="1902578"/>
            <a:ext cx="8077201" cy="4389938"/>
          </a:xfrm>
          <a:prstGeom prst="rect">
            <a:avLst/>
          </a:prstGeom>
        </p:spPr>
      </p:pic>
    </p:spTree>
    <p:extLst>
      <p:ext uri="{BB962C8B-B14F-4D97-AF65-F5344CB8AC3E}">
        <p14:creationId xmlns:p14="http://schemas.microsoft.com/office/powerpoint/2010/main" val="204067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381000" y="152400"/>
            <a:ext cx="8763000" cy="914400"/>
          </a:xfrm>
        </p:spPr>
        <p:txBody>
          <a:bodyPr>
            <a:normAutofit fontScale="90000"/>
          </a:bodyPr>
          <a:lstStyle/>
          <a:p>
            <a:pPr>
              <a:lnSpc>
                <a:spcPts val="1800"/>
              </a:lnSpc>
            </a:pPr>
            <a:r>
              <a:rPr lang="en-US" sz="2800" dirty="0" smtClean="0"/>
              <a:t>U.S. International </a:t>
            </a:r>
            <a:r>
              <a:rPr lang="en-US" sz="2800" dirty="0"/>
              <a:t>Representation</a:t>
            </a:r>
            <a:r>
              <a:rPr lang="en-US" sz="2800" dirty="0" smtClean="0"/>
              <a:t>:</a:t>
            </a:r>
            <a:br>
              <a:rPr lang="en-US" sz="2800" dirty="0" smtClean="0"/>
            </a:br>
            <a:r>
              <a:rPr lang="en-US" sz="2800" dirty="0"/>
              <a:t/>
            </a:r>
            <a:br>
              <a:rPr lang="en-US" sz="2800" dirty="0"/>
            </a:br>
            <a:r>
              <a:rPr lang="en-US" sz="2800" dirty="0"/>
              <a:t>13 Offices Covering 21 Markets, Expanding to 25 Markets</a:t>
            </a:r>
            <a:br>
              <a:rPr lang="en-US" sz="2800" dirty="0"/>
            </a:br>
            <a:endParaRPr lang="en-US" sz="2800" dirty="0"/>
          </a:p>
        </p:txBody>
      </p:sp>
      <p:pic>
        <p:nvPicPr>
          <p:cNvPr id="4" name="Picture 3"/>
          <p:cNvPicPr>
            <a:picLocks noChangeAspect="1"/>
          </p:cNvPicPr>
          <p:nvPr/>
        </p:nvPicPr>
        <p:blipFill>
          <a:blip r:embed="rId3"/>
          <a:stretch>
            <a:fillRect/>
          </a:stretch>
        </p:blipFill>
        <p:spPr>
          <a:xfrm>
            <a:off x="283724" y="990600"/>
            <a:ext cx="8422472" cy="5562601"/>
          </a:xfrm>
          <a:prstGeom prst="rect">
            <a:avLst/>
          </a:prstGeom>
        </p:spPr>
      </p:pic>
    </p:spTree>
    <p:extLst>
      <p:ext uri="{BB962C8B-B14F-4D97-AF65-F5344CB8AC3E}">
        <p14:creationId xmlns:p14="http://schemas.microsoft.com/office/powerpoint/2010/main" val="2825059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876801" y="0"/>
            <a:ext cx="4267200" cy="971688"/>
          </a:xfrm>
        </p:spPr>
        <p:txBody>
          <a:bodyPr>
            <a:normAutofit fontScale="85000" lnSpcReduction="10000"/>
          </a:bodyPr>
          <a:lstStyle/>
          <a:p>
            <a:pPr marL="0" indent="0" algn="ctr">
              <a:buClr>
                <a:schemeClr val="tx1"/>
              </a:buClr>
              <a:buNone/>
            </a:pPr>
            <a:endParaRPr lang="en-US" sz="2800" b="1" dirty="0" smtClean="0">
              <a:ln w="2540">
                <a:noFill/>
                <a:prstDash val="solid"/>
              </a:ln>
              <a:latin typeface="Rockwell Condensed" panose="02060603050405020104" pitchFamily="18" charset="0"/>
            </a:endParaRPr>
          </a:p>
          <a:p>
            <a:pPr marL="0" indent="0" algn="ctr">
              <a:buClr>
                <a:schemeClr val="tx1"/>
              </a:buClr>
              <a:buNone/>
            </a:pPr>
            <a:r>
              <a:rPr lang="en-US" sz="2800" b="1" dirty="0" smtClean="0">
                <a:ln w="2540">
                  <a:noFill/>
                  <a:prstDash val="solid"/>
                </a:ln>
                <a:latin typeface="Rockwell Condensed" panose="02060603050405020104" pitchFamily="18" charset="0"/>
              </a:rPr>
              <a:t>Domestic Travel &amp; Tourism </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499947" y="1447800"/>
            <a:ext cx="7958253" cy="2585323"/>
          </a:xfrm>
          <a:prstGeom prst="rect">
            <a:avLst/>
          </a:prstGeom>
          <a:noFill/>
        </p:spPr>
        <p:txBody>
          <a:bodyPr wrap="square" rtlCol="0">
            <a:spAutoFit/>
          </a:bodyPr>
          <a:lstStyle/>
          <a:p>
            <a:r>
              <a:rPr lang="en-US" sz="2400" b="1" dirty="0" smtClean="0">
                <a:solidFill>
                  <a:srgbClr val="92D050"/>
                </a:solidFill>
              </a:rPr>
              <a:t>U.S residents took  1.7 billion leisure trips  in 2014</a:t>
            </a:r>
          </a:p>
          <a:p>
            <a:endParaRPr lang="en-US" sz="2400" b="1" dirty="0">
              <a:solidFill>
                <a:srgbClr val="92D050"/>
              </a:solidFill>
            </a:endParaRPr>
          </a:p>
          <a:p>
            <a:r>
              <a:rPr lang="en-US" sz="2400" b="1" dirty="0" smtClean="0">
                <a:solidFill>
                  <a:srgbClr val="92D050"/>
                </a:solidFill>
              </a:rPr>
              <a:t>Three 0ut of four  domestic trips taken  for leisure purposes  (78%)</a:t>
            </a:r>
          </a:p>
          <a:p>
            <a:endParaRPr lang="en-US" sz="2400" b="1" dirty="0" smtClean="0">
              <a:solidFill>
                <a:srgbClr val="92D050"/>
              </a:solidFill>
            </a:endParaRPr>
          </a:p>
          <a:p>
            <a:r>
              <a:rPr lang="en-US" sz="2400" b="1" dirty="0" smtClean="0">
                <a:solidFill>
                  <a:srgbClr val="92D050"/>
                </a:solidFill>
              </a:rPr>
              <a:t>U.S. Road-trips on the rise </a:t>
            </a:r>
            <a:endParaRPr lang="en-US" sz="2400" b="1" dirty="0">
              <a:solidFill>
                <a:srgbClr val="92D050"/>
              </a:solidFill>
            </a:endParaRPr>
          </a:p>
          <a:p>
            <a:r>
              <a:rPr lang="en-US" dirty="0" smtClean="0"/>
              <a:t> </a:t>
            </a:r>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http://you-trax.com/wp-content/uploads/2015/09/family-road-trip.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8758" y="2961652"/>
            <a:ext cx="2898774" cy="16588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ttp://www.healthyfamilymatters.com/wp-content/uploads/2015/05/family-road-trip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4635311"/>
            <a:ext cx="3051174" cy="17162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thewisefamily.com/wp-content/uploads/road-trips-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653" y="4004028"/>
            <a:ext cx="3095105" cy="188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749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0" y="76201"/>
            <a:ext cx="4572001" cy="895488"/>
          </a:xfrm>
        </p:spPr>
        <p:txBody>
          <a:bodyPr>
            <a:normAutofit fontScale="77500" lnSpcReduction="20000"/>
          </a:bodyPr>
          <a:lstStyle/>
          <a:p>
            <a:pPr marL="0" indent="0" algn="ctr">
              <a:buClr>
                <a:schemeClr val="tx1"/>
              </a:buClr>
              <a:buNone/>
            </a:pPr>
            <a:endParaRPr lang="en-US" sz="2800" b="1" dirty="0" smtClean="0">
              <a:ln w="2540">
                <a:noFill/>
                <a:prstDash val="solid"/>
              </a:ln>
              <a:latin typeface="Rockwell Condensed" panose="02060603050405020104" pitchFamily="18" charset="0"/>
            </a:endParaRPr>
          </a:p>
          <a:p>
            <a:pPr marL="0" indent="0" algn="ctr">
              <a:buClr>
                <a:schemeClr val="tx1"/>
              </a:buClr>
              <a:buNone/>
            </a:pPr>
            <a:r>
              <a:rPr lang="en-US" sz="2800" b="1" dirty="0" smtClean="0">
                <a:ln w="2540">
                  <a:noFill/>
                  <a:prstDash val="solid"/>
                </a:ln>
                <a:latin typeface="Rockwell Condensed" panose="02060603050405020104" pitchFamily="18" charset="0"/>
              </a:rPr>
              <a:t>Domestic Travel &amp; Tourism Jobs</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368715" y="1636494"/>
            <a:ext cx="5062653" cy="4154984"/>
          </a:xfrm>
          <a:prstGeom prst="rect">
            <a:avLst/>
          </a:prstGeom>
          <a:noFill/>
        </p:spPr>
        <p:txBody>
          <a:bodyPr wrap="square" rtlCol="0">
            <a:spAutoFit/>
          </a:bodyPr>
          <a:lstStyle/>
          <a:p>
            <a:r>
              <a:rPr lang="en-US" sz="2400" b="1" dirty="0" smtClean="0"/>
              <a:t>Travel and Tourism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 One of  the top 10 industries in 49 States &amp; DC</a:t>
            </a:r>
          </a:p>
          <a:p>
            <a:endParaRPr lang="en-US" sz="2400" dirty="0"/>
          </a:p>
          <a:p>
            <a:pPr marL="342900" indent="-342900">
              <a:buFont typeface="Arial" panose="020B0604020202020204" pitchFamily="34" charset="0"/>
              <a:buChar char="•"/>
            </a:pPr>
            <a:r>
              <a:rPr lang="en-US" sz="2400" dirty="0" smtClean="0">
                <a:solidFill>
                  <a:srgbClr val="92D050"/>
                </a:solidFill>
              </a:rPr>
              <a:t>Generates 14.8 million jobs</a:t>
            </a:r>
          </a:p>
          <a:p>
            <a:pPr marL="342900" indent="-342900">
              <a:buFont typeface="Arial" panose="020B0604020202020204" pitchFamily="34" charset="0"/>
              <a:buChar char="•"/>
            </a:pPr>
            <a:endParaRPr lang="en-US" sz="2400" dirty="0" smtClean="0">
              <a:solidFill>
                <a:srgbClr val="92D050"/>
              </a:solidFill>
            </a:endParaRPr>
          </a:p>
          <a:p>
            <a:r>
              <a:rPr lang="en-US" sz="2400" dirty="0" smtClean="0">
                <a:solidFill>
                  <a:srgbClr val="92D050"/>
                </a:solidFill>
              </a:rPr>
              <a:t>           7.9 million jobs </a:t>
            </a:r>
            <a:r>
              <a:rPr lang="en-US" sz="2400" dirty="0">
                <a:solidFill>
                  <a:srgbClr val="92D050"/>
                </a:solidFill>
              </a:rPr>
              <a:t>d</a:t>
            </a:r>
            <a:r>
              <a:rPr lang="en-US" sz="2400" dirty="0" smtClean="0">
                <a:solidFill>
                  <a:srgbClr val="92D050"/>
                </a:solidFill>
              </a:rPr>
              <a:t>irect to travel industry</a:t>
            </a:r>
          </a:p>
          <a:p>
            <a:r>
              <a:rPr lang="en-US" sz="2400" dirty="0">
                <a:solidFill>
                  <a:srgbClr val="92D050"/>
                </a:solidFill>
              </a:rPr>
              <a:t> </a:t>
            </a:r>
            <a:r>
              <a:rPr lang="en-US" sz="2400" dirty="0" smtClean="0">
                <a:solidFill>
                  <a:srgbClr val="92D050"/>
                </a:solidFill>
              </a:rPr>
              <a:t>          6.9 million jobs indirect  to related industries </a:t>
            </a:r>
            <a:endParaRPr lang="en-US" sz="2400" dirty="0">
              <a:solidFill>
                <a:srgbClr val="92D050"/>
              </a:solidFill>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https://upload.wikimedia.org/wikipedia/commons/4/45/Ute_Mountain_and_upper_Rio_Grande_go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676400"/>
            <a:ext cx="3062058" cy="459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67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86200" y="1"/>
            <a:ext cx="5257801" cy="971688"/>
          </a:xfrm>
        </p:spPr>
        <p:txBody>
          <a:bodyPr>
            <a:noAutofit/>
          </a:bodyPr>
          <a:lstStyle/>
          <a:p>
            <a:pPr marL="0" indent="0" algn="ctr">
              <a:buClr>
                <a:schemeClr val="tx1"/>
              </a:buClr>
              <a:buNone/>
            </a:pPr>
            <a:endParaRPr lang="en-US" sz="2800" b="1" dirty="0" smtClean="0">
              <a:ln w="2540">
                <a:noFill/>
                <a:prstDash val="solid"/>
              </a:ln>
              <a:latin typeface="Rockwell Condensed" panose="02060603050405020104" pitchFamily="18" charset="0"/>
            </a:endParaRPr>
          </a:p>
          <a:p>
            <a:pPr marL="0" indent="0" algn="ctr">
              <a:buClr>
                <a:schemeClr val="tx1"/>
              </a:buClr>
              <a:buNone/>
            </a:pPr>
            <a:r>
              <a:rPr lang="en-US" sz="2800" b="1" dirty="0" smtClean="0">
                <a:ln w="2540">
                  <a:noFill/>
                  <a:prstDash val="solid"/>
                </a:ln>
                <a:latin typeface="Rockwell Condensed" panose="02060603050405020104" pitchFamily="18" charset="0"/>
              </a:rPr>
              <a:t>  </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1" y="1009512"/>
            <a:ext cx="9144001" cy="2585323"/>
          </a:xfrm>
          <a:prstGeom prst="rect">
            <a:avLst/>
          </a:prstGeom>
          <a:noFill/>
        </p:spPr>
        <p:txBody>
          <a:bodyPr wrap="square" rtlCol="0">
            <a:spAutoFit/>
          </a:bodyPr>
          <a:lstStyle/>
          <a:p>
            <a:endParaRPr lang="en-US" dirty="0"/>
          </a:p>
          <a:p>
            <a:r>
              <a:rPr lang="en-US" sz="2400" dirty="0" smtClean="0"/>
              <a:t>What do we really know about who’s coming?  What they want?</a:t>
            </a:r>
          </a:p>
          <a:p>
            <a:endParaRPr lang="en-US" sz="2400" dirty="0" smtClean="0"/>
          </a:p>
          <a:p>
            <a:endParaRPr lang="en-US" sz="2400" dirty="0"/>
          </a:p>
          <a:p>
            <a:r>
              <a:rPr lang="en-US" sz="2400" dirty="0" smtClean="0"/>
              <a:t>Do we plan</a:t>
            </a:r>
            <a:r>
              <a:rPr lang="mr-IN" sz="2400" dirty="0" smtClean="0"/>
              <a:t>………</a:t>
            </a:r>
            <a:endParaRPr lang="en-US" sz="2400" dirty="0" smtClean="0"/>
          </a:p>
          <a:p>
            <a:endParaRPr lang="en-US" sz="2400" dirty="0"/>
          </a:p>
          <a:p>
            <a:r>
              <a:rPr lang="en-US" sz="2400" dirty="0" smtClean="0"/>
              <a:t>or do we just react?</a:t>
            </a:r>
            <a:endParaRPr lang="en-US" sz="2400" dirty="0" smtClean="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6477000"/>
            <a:ext cx="9144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7708" b="7906"/>
          <a:stretch/>
        </p:blipFill>
        <p:spPr>
          <a:xfrm>
            <a:off x="2590800" y="1905000"/>
            <a:ext cx="6553200" cy="4536538"/>
          </a:xfrm>
          <a:prstGeom prst="rect">
            <a:avLst/>
          </a:prstGeom>
        </p:spPr>
      </p:pic>
    </p:spTree>
    <p:extLst>
      <p:ext uri="{BB962C8B-B14F-4D97-AF65-F5344CB8AC3E}">
        <p14:creationId xmlns:p14="http://schemas.microsoft.com/office/powerpoint/2010/main" val="955874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6801" y="1712383"/>
            <a:ext cx="65" cy="300082"/>
          </a:xfrm>
          <a:prstGeom prst="rect">
            <a:avLst/>
          </a:prstGeom>
          <a:noFill/>
        </p:spPr>
        <p:txBody>
          <a:bodyPr wrap="none" lIns="0" rIns="0" rtlCol="0">
            <a:spAutoFit/>
          </a:bodyPr>
          <a:lstStyle/>
          <a:p>
            <a:endParaRPr lang="en-US" sz="135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3284" y="857251"/>
            <a:ext cx="6404492" cy="5139722"/>
          </a:xfrm>
          <a:prstGeom prst="rect">
            <a:avLst/>
          </a:prstGeom>
        </p:spPr>
      </p:pic>
      <p:sp>
        <p:nvSpPr>
          <p:cNvPr id="7" name="TextBox 6"/>
          <p:cNvSpPr txBox="1"/>
          <p:nvPr/>
        </p:nvSpPr>
        <p:spPr>
          <a:xfrm>
            <a:off x="209802" y="5549257"/>
            <a:ext cx="2458943" cy="300082"/>
          </a:xfrm>
          <a:prstGeom prst="rect">
            <a:avLst/>
          </a:prstGeom>
          <a:noFill/>
        </p:spPr>
        <p:txBody>
          <a:bodyPr wrap="none" rtlCol="0">
            <a:spAutoFit/>
          </a:bodyPr>
          <a:lstStyle/>
          <a:p>
            <a:r>
              <a:rPr lang="en-US" sz="1350" dirty="0"/>
              <a:t>Image 1 source </a:t>
            </a:r>
            <a:r>
              <a:rPr lang="en-US" sz="1350" dirty="0">
                <a:hlinkClick r:id="rId4"/>
              </a:rPr>
              <a:t>Ulti-Max Travel</a:t>
            </a:r>
            <a:endParaRPr lang="en-US" sz="1350" dirty="0"/>
          </a:p>
        </p:txBody>
      </p:sp>
    </p:spTree>
    <p:extLst>
      <p:ext uri="{BB962C8B-B14F-4D97-AF65-F5344CB8AC3E}">
        <p14:creationId xmlns:p14="http://schemas.microsoft.com/office/powerpoint/2010/main" val="42492619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Placeholder 1"/>
          <p:cNvSpPr>
            <a:spLocks noGrp="1"/>
          </p:cNvSpPr>
          <p:nvPr>
            <p:ph type="title"/>
          </p:nvPr>
        </p:nvSpPr>
        <p:spPr>
          <a:xfrm>
            <a:off x="151676" y="1061704"/>
            <a:ext cx="4913624" cy="644065"/>
          </a:xfrm>
          <a:prstGeom prst="rect">
            <a:avLst/>
          </a:prstGeom>
        </p:spPr>
        <p:txBody>
          <a:bodyPr vert="horz" lIns="91440" tIns="45720" rIns="91440" bIns="45720" rtlCol="0" anchor="t" anchorCtr="0">
            <a:noAutofit/>
          </a:bodyPr>
          <a:lstStyle>
            <a:lvl1pPr algn="l">
              <a:lnSpc>
                <a:spcPct val="80000"/>
              </a:lnSpc>
              <a:defRPr sz="1600">
                <a:solidFill>
                  <a:schemeClr val="bg1"/>
                </a:solidFill>
              </a:defRPr>
            </a:lvl1pPr>
          </a:lstStyle>
          <a:p>
            <a:r>
              <a:rPr lang="en-US" sz="1800" dirty="0">
                <a:solidFill>
                  <a:schemeClr val="tx1"/>
                </a:solidFill>
                <a:latin typeface="Arial Rounded MT Bold" charset="0"/>
                <a:ea typeface="Arial Rounded MT Bold" charset="0"/>
                <a:cs typeface="Arial Rounded MT Bold" charset="0"/>
              </a:rPr>
              <a:t>Social Networks Timeline </a:t>
            </a:r>
            <a:br>
              <a:rPr lang="en-US" sz="1800" dirty="0">
                <a:solidFill>
                  <a:schemeClr val="tx1"/>
                </a:solidFill>
                <a:latin typeface="Arial Rounded MT Bold" charset="0"/>
                <a:ea typeface="Arial Rounded MT Bold" charset="0"/>
                <a:cs typeface="Arial Rounded MT Bold" charset="0"/>
              </a:rPr>
            </a:br>
            <a:r>
              <a:rPr lang="en-US" sz="1800" dirty="0">
                <a:solidFill>
                  <a:schemeClr val="tx1"/>
                </a:solidFill>
                <a:latin typeface="Arial Rounded MT Bold" charset="0"/>
                <a:ea typeface="Arial Rounded MT Bold" charset="0"/>
                <a:cs typeface="Arial Rounded MT Bold" charset="0"/>
              </a:rPr>
              <a:t/>
            </a:r>
            <a:br>
              <a:rPr lang="en-US" sz="1800" dirty="0">
                <a:solidFill>
                  <a:schemeClr val="tx1"/>
                </a:solidFill>
                <a:latin typeface="Arial Rounded MT Bold" charset="0"/>
                <a:ea typeface="Arial Rounded MT Bold" charset="0"/>
                <a:cs typeface="Arial Rounded MT Bold" charset="0"/>
              </a:rPr>
            </a:br>
            <a:r>
              <a:rPr lang="en-US" sz="1050" i="1" dirty="0">
                <a:solidFill>
                  <a:schemeClr val="tx1"/>
                </a:solidFill>
                <a:latin typeface="Arial Rounded MT Bold" charset="0"/>
                <a:ea typeface="Arial Rounded MT Bold" charset="0"/>
                <a:cs typeface="Arial Rounded MT Bold" charset="0"/>
              </a:rPr>
              <a:t>Courtesy of </a:t>
            </a:r>
            <a:r>
              <a:rPr lang="en-US" sz="1050" i="1" dirty="0" err="1">
                <a:solidFill>
                  <a:schemeClr val="tx1"/>
                </a:solidFill>
                <a:latin typeface="Arial Rounded MT Bold" charset="0"/>
                <a:ea typeface="Arial Rounded MT Bold" charset="0"/>
                <a:cs typeface="Arial Rounded MT Bold" charset="0"/>
              </a:rPr>
              <a:t>MediaCom</a:t>
            </a:r>
            <a:endParaRPr lang="en-GB" sz="1050" i="1" dirty="0">
              <a:solidFill>
                <a:schemeClr val="tx1"/>
              </a:solidFill>
              <a:latin typeface="Arial Rounded MT Bold" charset="0"/>
              <a:ea typeface="Arial Rounded MT Bold" charset="0"/>
              <a:cs typeface="Arial Rounded MT Bold" charset="0"/>
            </a:endParaRPr>
          </a:p>
        </p:txBody>
      </p:sp>
      <p:sp>
        <p:nvSpPr>
          <p:cNvPr id="4" name="Text Placeholder 3"/>
          <p:cNvSpPr>
            <a:spLocks noGrp="1"/>
          </p:cNvSpPr>
          <p:nvPr>
            <p:ph type="body" sz="quarter" idx="18"/>
          </p:nvPr>
        </p:nvSpPr>
        <p:spPr/>
        <p:txBody>
          <a:bodyPr/>
          <a:lstStyle/>
          <a:p>
            <a:endParaRPr lang="en-GB" dirty="0"/>
          </a:p>
        </p:txBody>
      </p:sp>
      <p:grpSp>
        <p:nvGrpSpPr>
          <p:cNvPr id="23" name="Group 22"/>
          <p:cNvGrpSpPr/>
          <p:nvPr/>
        </p:nvGrpSpPr>
        <p:grpSpPr>
          <a:xfrm>
            <a:off x="1389050" y="2935508"/>
            <a:ext cx="1432094" cy="1152636"/>
            <a:chOff x="1598067" y="2771010"/>
            <a:chExt cx="1909458" cy="1536848"/>
          </a:xfrm>
        </p:grpSpPr>
        <p:pic>
          <p:nvPicPr>
            <p:cNvPr id="95" name="Picture 6" descr="http://www.techpandora.com/wp-content/uploads/2014/10/logo-orku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98067" y="3774062"/>
              <a:ext cx="543371" cy="533796"/>
            </a:xfrm>
            <a:prstGeom prst="rect">
              <a:avLst/>
            </a:prstGeom>
            <a:noFill/>
            <a:extLst>
              <a:ext uri="{909E8E84-426E-40dd-AFC4-6F175D3DCCD1}">
                <a14:hiddenFill xmlns:a14="http://schemas.microsoft.com/office/drawing/2010/main">
                  <a:solidFill>
                    <a:srgbClr val="FFFFFF"/>
                  </a:solidFill>
                </a14:hiddenFill>
              </a:ext>
            </a:extLst>
          </p:spPr>
        </p:pic>
        <p:grpSp>
          <p:nvGrpSpPr>
            <p:cNvPr id="135" name="Group 134"/>
            <p:cNvGrpSpPr/>
            <p:nvPr/>
          </p:nvGrpSpPr>
          <p:grpSpPr>
            <a:xfrm>
              <a:off x="2117010" y="2771010"/>
              <a:ext cx="1390515" cy="1468273"/>
              <a:chOff x="2306527" y="724051"/>
              <a:chExt cx="1390515" cy="1468273"/>
            </a:xfrm>
          </p:grpSpPr>
          <p:cxnSp>
            <p:nvCxnSpPr>
              <p:cNvPr id="136" name="Straight Connector 5"/>
              <p:cNvCxnSpPr/>
              <p:nvPr/>
            </p:nvCxnSpPr>
            <p:spPr>
              <a:xfrm rot="5400000">
                <a:off x="1968247" y="1072670"/>
                <a:ext cx="1003053" cy="305816"/>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37" name="Text Placeholder 11"/>
              <p:cNvSpPr txBox="1">
                <a:spLocks/>
              </p:cNvSpPr>
              <p:nvPr/>
            </p:nvSpPr>
            <p:spPr>
              <a:xfrm>
                <a:off x="2306527" y="1699437"/>
                <a:ext cx="1390515"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BB392"/>
                    </a:solidFill>
                    <a:latin typeface="Franklin Gothic Demi"/>
                  </a:rPr>
                  <a:t>Orkut Launches</a:t>
                </a:r>
                <a:endParaRPr lang="en-GB" sz="788" dirty="0">
                  <a:solidFill>
                    <a:srgbClr val="3BB392"/>
                  </a:solidFill>
                </a:endParaRPr>
              </a:p>
            </p:txBody>
          </p:sp>
        </p:grpSp>
      </p:grpSp>
      <p:grpSp>
        <p:nvGrpSpPr>
          <p:cNvPr id="31" name="Group 30"/>
          <p:cNvGrpSpPr/>
          <p:nvPr/>
        </p:nvGrpSpPr>
        <p:grpSpPr>
          <a:xfrm>
            <a:off x="341066" y="2870490"/>
            <a:ext cx="8427350" cy="349285"/>
            <a:chOff x="454754" y="2684320"/>
            <a:chExt cx="11236467" cy="465713"/>
          </a:xfrm>
        </p:grpSpPr>
        <p:grpSp>
          <p:nvGrpSpPr>
            <p:cNvPr id="30" name="Group 29"/>
            <p:cNvGrpSpPr/>
            <p:nvPr/>
          </p:nvGrpSpPr>
          <p:grpSpPr>
            <a:xfrm>
              <a:off x="708171" y="2684320"/>
              <a:ext cx="10983050" cy="465713"/>
              <a:chOff x="708171" y="2684320"/>
              <a:chExt cx="10983050" cy="465713"/>
            </a:xfrm>
          </p:grpSpPr>
          <p:grpSp>
            <p:nvGrpSpPr>
              <p:cNvPr id="8" name="Group 7"/>
              <p:cNvGrpSpPr/>
              <p:nvPr/>
            </p:nvGrpSpPr>
            <p:grpSpPr>
              <a:xfrm>
                <a:off x="830538" y="2691908"/>
                <a:ext cx="10860683" cy="458125"/>
                <a:chOff x="-524422" y="2792377"/>
                <a:chExt cx="10860683" cy="458125"/>
              </a:xfrm>
            </p:grpSpPr>
            <p:cxnSp>
              <p:nvCxnSpPr>
                <p:cNvPr id="32" name="Straight Connector 31"/>
                <p:cNvCxnSpPr>
                  <a:stCxn id="63" idx="6"/>
                  <a:endCxn id="139" idx="6"/>
                </p:cNvCxnSpPr>
                <p:nvPr/>
              </p:nvCxnSpPr>
              <p:spPr>
                <a:xfrm flipH="1" flipV="1">
                  <a:off x="-524422" y="2853561"/>
                  <a:ext cx="10607268" cy="6118"/>
                </a:xfrm>
                <a:prstGeom prst="line">
                  <a:avLst/>
                </a:prstGeom>
                <a:ln w="381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603134"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39" name="Text Placeholder 11"/>
                <p:cNvSpPr txBox="1">
                  <a:spLocks/>
                </p:cNvSpPr>
                <p:nvPr/>
              </p:nvSpPr>
              <p:spPr>
                <a:xfrm>
                  <a:off x="1360800"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2005</a:t>
                  </a:r>
                  <a:endParaRPr lang="en-GB" sz="600" dirty="0">
                    <a:solidFill>
                      <a:srgbClr val="4A4A49">
                        <a:lumMod val="60000"/>
                        <a:lumOff val="40000"/>
                      </a:srgbClr>
                    </a:solidFill>
                  </a:endParaRPr>
                </a:p>
              </p:txBody>
            </p:sp>
            <p:sp>
              <p:nvSpPr>
                <p:cNvPr id="53" name="Oval 52"/>
                <p:cNvSpPr/>
                <p:nvPr/>
              </p:nvSpPr>
              <p:spPr>
                <a:xfrm>
                  <a:off x="2362893"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54" name="Oval 53"/>
                <p:cNvSpPr/>
                <p:nvPr/>
              </p:nvSpPr>
              <p:spPr>
                <a:xfrm>
                  <a:off x="3122651"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55" name="Oval 54"/>
                <p:cNvSpPr/>
                <p:nvPr/>
              </p:nvSpPr>
              <p:spPr>
                <a:xfrm>
                  <a:off x="3882410"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56" name="Oval 55"/>
                <p:cNvSpPr/>
                <p:nvPr/>
              </p:nvSpPr>
              <p:spPr>
                <a:xfrm>
                  <a:off x="4642169"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57" name="Oval 56"/>
                <p:cNvSpPr/>
                <p:nvPr/>
              </p:nvSpPr>
              <p:spPr>
                <a:xfrm>
                  <a:off x="5401927"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58" name="Oval 57"/>
                <p:cNvSpPr/>
                <p:nvPr/>
              </p:nvSpPr>
              <p:spPr>
                <a:xfrm>
                  <a:off x="6161686"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59" name="Oval 58"/>
                <p:cNvSpPr/>
                <p:nvPr/>
              </p:nvSpPr>
              <p:spPr>
                <a:xfrm>
                  <a:off x="6921445"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60" name="Oval 59"/>
                <p:cNvSpPr/>
                <p:nvPr/>
              </p:nvSpPr>
              <p:spPr>
                <a:xfrm>
                  <a:off x="7681203"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61" name="Oval 60"/>
                <p:cNvSpPr/>
                <p:nvPr/>
              </p:nvSpPr>
              <p:spPr>
                <a:xfrm>
                  <a:off x="8440962"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62" name="Oval 61"/>
                <p:cNvSpPr/>
                <p:nvPr/>
              </p:nvSpPr>
              <p:spPr>
                <a:xfrm>
                  <a:off x="9200721"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63" name="Oval 62"/>
                <p:cNvSpPr/>
                <p:nvPr/>
              </p:nvSpPr>
              <p:spPr>
                <a:xfrm>
                  <a:off x="9960479"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66" name="Text Placeholder 11"/>
                <p:cNvSpPr txBox="1">
                  <a:spLocks/>
                </p:cNvSpPr>
                <p:nvPr/>
              </p:nvSpPr>
              <p:spPr>
                <a:xfrm>
                  <a:off x="2119551"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2006</a:t>
                  </a:r>
                  <a:endParaRPr lang="en-GB" sz="600" dirty="0">
                    <a:solidFill>
                      <a:srgbClr val="4A4A49">
                        <a:lumMod val="60000"/>
                        <a:lumOff val="40000"/>
                      </a:srgbClr>
                    </a:solidFill>
                  </a:endParaRPr>
                </a:p>
              </p:txBody>
            </p:sp>
            <p:sp>
              <p:nvSpPr>
                <p:cNvPr id="67" name="Text Placeholder 11"/>
                <p:cNvSpPr txBox="1">
                  <a:spLocks/>
                </p:cNvSpPr>
                <p:nvPr/>
              </p:nvSpPr>
              <p:spPr>
                <a:xfrm>
                  <a:off x="2878301"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2007</a:t>
                  </a:r>
                  <a:endParaRPr lang="en-GB" sz="600" dirty="0">
                    <a:solidFill>
                      <a:srgbClr val="4A4A49">
                        <a:lumMod val="60000"/>
                        <a:lumOff val="40000"/>
                      </a:srgbClr>
                    </a:solidFill>
                  </a:endParaRPr>
                </a:p>
              </p:txBody>
            </p:sp>
            <p:sp>
              <p:nvSpPr>
                <p:cNvPr id="68" name="Text Placeholder 11"/>
                <p:cNvSpPr txBox="1">
                  <a:spLocks/>
                </p:cNvSpPr>
                <p:nvPr/>
              </p:nvSpPr>
              <p:spPr>
                <a:xfrm>
                  <a:off x="3637052"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2008</a:t>
                  </a:r>
                  <a:endParaRPr lang="en-GB" sz="600" dirty="0">
                    <a:solidFill>
                      <a:srgbClr val="4A4A49">
                        <a:lumMod val="60000"/>
                        <a:lumOff val="40000"/>
                      </a:srgbClr>
                    </a:solidFill>
                  </a:endParaRPr>
                </a:p>
              </p:txBody>
            </p:sp>
            <p:sp>
              <p:nvSpPr>
                <p:cNvPr id="69" name="Text Placeholder 11"/>
                <p:cNvSpPr txBox="1">
                  <a:spLocks/>
                </p:cNvSpPr>
                <p:nvPr/>
              </p:nvSpPr>
              <p:spPr>
                <a:xfrm>
                  <a:off x="4395803"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2009</a:t>
                  </a:r>
                  <a:endParaRPr lang="en-GB" sz="600" dirty="0">
                    <a:solidFill>
                      <a:srgbClr val="4A4A49">
                        <a:lumMod val="60000"/>
                        <a:lumOff val="40000"/>
                      </a:srgbClr>
                    </a:solidFill>
                  </a:endParaRPr>
                </a:p>
              </p:txBody>
            </p:sp>
            <p:sp>
              <p:nvSpPr>
                <p:cNvPr id="70" name="Text Placeholder 11"/>
                <p:cNvSpPr txBox="1">
                  <a:spLocks/>
                </p:cNvSpPr>
                <p:nvPr/>
              </p:nvSpPr>
              <p:spPr>
                <a:xfrm>
                  <a:off x="5154553"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2010</a:t>
                  </a:r>
                  <a:endParaRPr lang="en-GB" sz="600" dirty="0">
                    <a:solidFill>
                      <a:srgbClr val="4A4A49">
                        <a:lumMod val="60000"/>
                        <a:lumOff val="40000"/>
                      </a:srgbClr>
                    </a:solidFill>
                  </a:endParaRPr>
                </a:p>
              </p:txBody>
            </p:sp>
            <p:sp>
              <p:nvSpPr>
                <p:cNvPr id="71" name="Text Placeholder 11"/>
                <p:cNvSpPr txBox="1">
                  <a:spLocks/>
                </p:cNvSpPr>
                <p:nvPr/>
              </p:nvSpPr>
              <p:spPr>
                <a:xfrm>
                  <a:off x="5913304"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2011</a:t>
                  </a:r>
                  <a:endParaRPr lang="en-GB" sz="600" dirty="0">
                    <a:solidFill>
                      <a:srgbClr val="4A4A49">
                        <a:lumMod val="60000"/>
                        <a:lumOff val="40000"/>
                      </a:srgbClr>
                    </a:solidFill>
                  </a:endParaRPr>
                </a:p>
              </p:txBody>
            </p:sp>
            <p:sp>
              <p:nvSpPr>
                <p:cNvPr id="72" name="Text Placeholder 11"/>
                <p:cNvSpPr txBox="1">
                  <a:spLocks/>
                </p:cNvSpPr>
                <p:nvPr/>
              </p:nvSpPr>
              <p:spPr>
                <a:xfrm>
                  <a:off x="6672055"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2012</a:t>
                  </a:r>
                  <a:endParaRPr lang="en-GB" sz="600" dirty="0">
                    <a:solidFill>
                      <a:srgbClr val="4A4A49">
                        <a:lumMod val="60000"/>
                        <a:lumOff val="40000"/>
                      </a:srgbClr>
                    </a:solidFill>
                  </a:endParaRPr>
                </a:p>
              </p:txBody>
            </p:sp>
            <p:sp>
              <p:nvSpPr>
                <p:cNvPr id="73" name="Text Placeholder 11"/>
                <p:cNvSpPr txBox="1">
                  <a:spLocks/>
                </p:cNvSpPr>
                <p:nvPr/>
              </p:nvSpPr>
              <p:spPr>
                <a:xfrm>
                  <a:off x="7430805"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2013</a:t>
                  </a:r>
                  <a:endParaRPr lang="en-GB" sz="600" dirty="0">
                    <a:solidFill>
                      <a:srgbClr val="4A4A49">
                        <a:lumMod val="60000"/>
                        <a:lumOff val="40000"/>
                      </a:srgbClr>
                    </a:solidFill>
                  </a:endParaRPr>
                </a:p>
              </p:txBody>
            </p:sp>
            <p:sp>
              <p:nvSpPr>
                <p:cNvPr id="74" name="Text Placeholder 11"/>
                <p:cNvSpPr txBox="1">
                  <a:spLocks/>
                </p:cNvSpPr>
                <p:nvPr/>
              </p:nvSpPr>
              <p:spPr>
                <a:xfrm>
                  <a:off x="8189556"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2014</a:t>
                  </a:r>
                  <a:endParaRPr lang="en-GB" sz="600" dirty="0">
                    <a:solidFill>
                      <a:srgbClr val="4A4A49">
                        <a:lumMod val="60000"/>
                        <a:lumOff val="40000"/>
                      </a:srgbClr>
                    </a:solidFill>
                  </a:endParaRPr>
                </a:p>
              </p:txBody>
            </p:sp>
            <p:sp>
              <p:nvSpPr>
                <p:cNvPr id="75" name="Text Placeholder 11"/>
                <p:cNvSpPr txBox="1">
                  <a:spLocks/>
                </p:cNvSpPr>
                <p:nvPr/>
              </p:nvSpPr>
              <p:spPr>
                <a:xfrm>
                  <a:off x="8948307"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2015</a:t>
                  </a:r>
                  <a:endParaRPr lang="en-GB" sz="600" dirty="0">
                    <a:solidFill>
                      <a:srgbClr val="4A4A49">
                        <a:lumMod val="60000"/>
                        <a:lumOff val="40000"/>
                      </a:srgbClr>
                    </a:solidFill>
                  </a:endParaRPr>
                </a:p>
              </p:txBody>
            </p:sp>
            <p:sp>
              <p:nvSpPr>
                <p:cNvPr id="76" name="Text Placeholder 11"/>
                <p:cNvSpPr txBox="1">
                  <a:spLocks/>
                </p:cNvSpPr>
                <p:nvPr/>
              </p:nvSpPr>
              <p:spPr>
                <a:xfrm>
                  <a:off x="9707061"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2016</a:t>
                  </a:r>
                  <a:endParaRPr lang="en-GB" sz="600" dirty="0">
                    <a:solidFill>
                      <a:srgbClr val="4A4A49">
                        <a:lumMod val="60000"/>
                        <a:lumOff val="40000"/>
                      </a:srgbClr>
                    </a:solidFill>
                  </a:endParaRPr>
                </a:p>
              </p:txBody>
            </p:sp>
            <p:sp>
              <p:nvSpPr>
                <p:cNvPr id="83" name="Oval 82"/>
                <p:cNvSpPr/>
                <p:nvPr/>
              </p:nvSpPr>
              <p:spPr>
                <a:xfrm>
                  <a:off x="876957" y="2792377"/>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87" name="Text Placeholder 11"/>
                <p:cNvSpPr txBox="1">
                  <a:spLocks/>
                </p:cNvSpPr>
                <p:nvPr/>
              </p:nvSpPr>
              <p:spPr>
                <a:xfrm>
                  <a:off x="619600" y="2997574"/>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2004</a:t>
                  </a:r>
                  <a:endParaRPr lang="en-GB" sz="600" dirty="0">
                    <a:solidFill>
                      <a:srgbClr val="4A4A49">
                        <a:lumMod val="60000"/>
                        <a:lumOff val="40000"/>
                      </a:srgbClr>
                    </a:solidFill>
                  </a:endParaRPr>
                </a:p>
              </p:txBody>
            </p:sp>
          </p:grpSp>
          <p:sp>
            <p:nvSpPr>
              <p:cNvPr id="138" name="Oval 137"/>
              <p:cNvSpPr/>
              <p:nvPr/>
            </p:nvSpPr>
            <p:spPr>
              <a:xfrm>
                <a:off x="1471535" y="2684320"/>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sp>
            <p:nvSpPr>
              <p:cNvPr id="139" name="Oval 138"/>
              <p:cNvSpPr/>
              <p:nvPr/>
            </p:nvSpPr>
            <p:spPr>
              <a:xfrm>
                <a:off x="708171" y="2691908"/>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dirty="0">
                  <a:solidFill>
                    <a:srgbClr val="FFFFFF"/>
                  </a:solidFill>
                </a:endParaRPr>
              </a:p>
            </p:txBody>
          </p:sp>
        </p:grpSp>
        <p:sp>
          <p:nvSpPr>
            <p:cNvPr id="141" name="Text Placeholder 11"/>
            <p:cNvSpPr txBox="1">
              <a:spLocks/>
            </p:cNvSpPr>
            <p:nvPr/>
          </p:nvSpPr>
          <p:spPr>
            <a:xfrm>
              <a:off x="454754" y="2883047"/>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2002</a:t>
              </a:r>
              <a:endParaRPr lang="en-GB" sz="600" dirty="0">
                <a:solidFill>
                  <a:srgbClr val="4A4A49">
                    <a:lumMod val="60000"/>
                    <a:lumOff val="40000"/>
                  </a:srgbClr>
                </a:solidFill>
              </a:endParaRPr>
            </a:p>
          </p:txBody>
        </p:sp>
        <p:sp>
          <p:nvSpPr>
            <p:cNvPr id="142" name="Text Placeholder 11"/>
            <p:cNvSpPr txBox="1">
              <a:spLocks/>
            </p:cNvSpPr>
            <p:nvPr/>
          </p:nvSpPr>
          <p:spPr>
            <a:xfrm>
              <a:off x="1219988" y="288880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2003</a:t>
              </a:r>
              <a:endParaRPr lang="en-GB" sz="600" dirty="0">
                <a:solidFill>
                  <a:srgbClr val="4A4A49">
                    <a:lumMod val="60000"/>
                    <a:lumOff val="40000"/>
                  </a:srgbClr>
                </a:solidFill>
              </a:endParaRPr>
            </a:p>
          </p:txBody>
        </p:sp>
      </p:grpSp>
      <p:grpSp>
        <p:nvGrpSpPr>
          <p:cNvPr id="37" name="Group 36"/>
          <p:cNvGrpSpPr/>
          <p:nvPr/>
        </p:nvGrpSpPr>
        <p:grpSpPr>
          <a:xfrm>
            <a:off x="457993" y="2127417"/>
            <a:ext cx="1355263" cy="743073"/>
            <a:chOff x="610657" y="1650146"/>
            <a:chExt cx="1807017" cy="990764"/>
          </a:xfrm>
        </p:grpSpPr>
        <p:pic>
          <p:nvPicPr>
            <p:cNvPr id="90" name="Picture 2" descr="http://www.brandsoftheworld.com/sites/default/files/styles/logo-thumbnail/public/092010/logo_myspace_0.gif?itok=Is8aGvR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657" y="1700080"/>
              <a:ext cx="494723" cy="494723"/>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142"/>
            <p:cNvGrpSpPr/>
            <p:nvPr/>
          </p:nvGrpSpPr>
          <p:grpSpPr>
            <a:xfrm>
              <a:off x="1140377" y="1650146"/>
              <a:ext cx="1277297" cy="990764"/>
              <a:chOff x="10463538" y="2012341"/>
              <a:chExt cx="1277297" cy="990764"/>
            </a:xfrm>
          </p:grpSpPr>
          <p:cxnSp>
            <p:nvCxnSpPr>
              <p:cNvPr id="144" name="Straight Connector 5"/>
              <p:cNvCxnSpPr>
                <a:stCxn id="138" idx="0"/>
              </p:cNvCxnSpPr>
              <p:nvPr/>
            </p:nvCxnSpPr>
            <p:spPr>
              <a:xfrm rot="5400000" flipH="1" flipV="1">
                <a:off x="10673207" y="2774208"/>
                <a:ext cx="411570" cy="46224"/>
              </a:xfrm>
              <a:prstGeom prst="bentConnector3">
                <a:avLst>
                  <a:gd name="adj1" fmla="val 50000"/>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45" name="Text Placeholder 11"/>
              <p:cNvSpPr txBox="1">
                <a:spLocks/>
              </p:cNvSpPr>
              <p:nvPr/>
            </p:nvSpPr>
            <p:spPr>
              <a:xfrm>
                <a:off x="10463538" y="2012341"/>
                <a:ext cx="1277297"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err="1">
                    <a:solidFill>
                      <a:srgbClr val="363061"/>
                    </a:solidFill>
                    <a:latin typeface="Franklin Gothic Demi"/>
                  </a:rPr>
                  <a:t>MySpace</a:t>
                </a:r>
                <a:r>
                  <a:rPr lang="en-GB" sz="1200" dirty="0">
                    <a:solidFill>
                      <a:srgbClr val="363061"/>
                    </a:solidFill>
                    <a:latin typeface="Franklin Gothic Demi"/>
                  </a:rPr>
                  <a:t> Launches</a:t>
                </a:r>
                <a:endParaRPr lang="en-GB" sz="1200" dirty="0">
                  <a:solidFill>
                    <a:srgbClr val="363061"/>
                  </a:solidFill>
                </a:endParaRPr>
              </a:p>
              <a:p>
                <a:pPr marL="0" indent="0">
                  <a:buNone/>
                </a:pPr>
                <a:endParaRPr lang="en-GB" sz="1200" dirty="0">
                  <a:solidFill>
                    <a:srgbClr val="363061"/>
                  </a:solidFill>
                </a:endParaRPr>
              </a:p>
            </p:txBody>
          </p:sp>
        </p:grpSp>
      </p:grpSp>
      <p:grpSp>
        <p:nvGrpSpPr>
          <p:cNvPr id="45" name="Group 44"/>
          <p:cNvGrpSpPr/>
          <p:nvPr/>
        </p:nvGrpSpPr>
        <p:grpSpPr>
          <a:xfrm>
            <a:off x="248149" y="2909317"/>
            <a:ext cx="1183161" cy="1160663"/>
            <a:chOff x="245574" y="2737705"/>
            <a:chExt cx="1577548" cy="1547550"/>
          </a:xfrm>
        </p:grpSpPr>
        <p:grpSp>
          <p:nvGrpSpPr>
            <p:cNvPr id="150" name="Group 149"/>
            <p:cNvGrpSpPr/>
            <p:nvPr/>
          </p:nvGrpSpPr>
          <p:grpSpPr>
            <a:xfrm>
              <a:off x="708171" y="2737705"/>
              <a:ext cx="1114951" cy="1507267"/>
              <a:chOff x="7731487" y="787655"/>
              <a:chExt cx="1114009" cy="1507267"/>
            </a:xfrm>
          </p:grpSpPr>
          <p:cxnSp>
            <p:nvCxnSpPr>
              <p:cNvPr id="151" name="Straight Connector 5"/>
              <p:cNvCxnSpPr/>
              <p:nvPr/>
            </p:nvCxnSpPr>
            <p:spPr>
              <a:xfrm rot="5400000" flipH="1" flipV="1">
                <a:off x="7388696" y="1224137"/>
                <a:ext cx="1073620" cy="200655"/>
              </a:xfrm>
              <a:prstGeom prst="bentConnector3">
                <a:avLst>
                  <a:gd name="adj1" fmla="val 50000"/>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52" name="Text Placeholder 11"/>
              <p:cNvSpPr txBox="1">
                <a:spLocks/>
              </p:cNvSpPr>
              <p:nvPr/>
            </p:nvSpPr>
            <p:spPr>
              <a:xfrm>
                <a:off x="7731487" y="1802035"/>
                <a:ext cx="1114009"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487BB"/>
                    </a:solidFill>
                    <a:latin typeface="Franklin Gothic Demi"/>
                  </a:rPr>
                  <a:t>LinkedIn Launches</a:t>
                </a:r>
                <a:br>
                  <a:rPr lang="en-GB" sz="1200" dirty="0">
                    <a:solidFill>
                      <a:srgbClr val="3487BB"/>
                    </a:solidFill>
                    <a:latin typeface="Franklin Gothic Demi"/>
                  </a:rPr>
                </a:br>
                <a:endParaRPr lang="en-GB" sz="1200" dirty="0">
                  <a:solidFill>
                    <a:srgbClr val="3487BB"/>
                  </a:solidFill>
                </a:endParaRPr>
              </a:p>
              <a:p>
                <a:pPr marL="0" indent="0">
                  <a:buNone/>
                </a:pPr>
                <a:endParaRPr lang="en-GB" sz="1200" dirty="0">
                  <a:solidFill>
                    <a:srgbClr val="3487BB"/>
                  </a:solidFill>
                </a:endParaRPr>
              </a:p>
            </p:txBody>
          </p:sp>
        </p:grpSp>
        <p:pic>
          <p:nvPicPr>
            <p:cNvPr id="2050" name="Picture 2" descr="https://upload.wikimedia.org/wikipedia/commons/thumb/c/ca/LinkedIn_logo_initials.png/768px-LinkedIn_logo_initial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5574" y="3811324"/>
              <a:ext cx="473931" cy="4739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p:cNvGrpSpPr/>
          <p:nvPr/>
        </p:nvGrpSpPr>
        <p:grpSpPr>
          <a:xfrm>
            <a:off x="1535851" y="1726371"/>
            <a:ext cx="1212749" cy="1177451"/>
            <a:chOff x="2381348" y="1057031"/>
            <a:chExt cx="1616999" cy="1569935"/>
          </a:xfrm>
        </p:grpSpPr>
        <p:grpSp>
          <p:nvGrpSpPr>
            <p:cNvPr id="9" name="Group 8"/>
            <p:cNvGrpSpPr/>
            <p:nvPr/>
          </p:nvGrpSpPr>
          <p:grpSpPr>
            <a:xfrm>
              <a:off x="2764434" y="1057031"/>
              <a:ext cx="1233913" cy="1569935"/>
              <a:chOff x="1920180" y="1383743"/>
              <a:chExt cx="1233913" cy="1569935"/>
            </a:xfrm>
          </p:grpSpPr>
          <p:cxnSp>
            <p:nvCxnSpPr>
              <p:cNvPr id="93" name="Straight Connector 5"/>
              <p:cNvCxnSpPr/>
              <p:nvPr/>
            </p:nvCxnSpPr>
            <p:spPr>
              <a:xfrm rot="5400000" flipH="1" flipV="1">
                <a:off x="1594746" y="2434584"/>
                <a:ext cx="941358" cy="96830"/>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02" name="Text Placeholder 11"/>
              <p:cNvSpPr txBox="1">
                <a:spLocks/>
              </p:cNvSpPr>
              <p:nvPr/>
            </p:nvSpPr>
            <p:spPr>
              <a:xfrm>
                <a:off x="1920180" y="1383743"/>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200" dirty="0">
                    <a:solidFill>
                      <a:srgbClr val="3BB392"/>
                    </a:solidFill>
                    <a:latin typeface="Franklin Gothic Demi"/>
                  </a:rPr>
                  <a:t>Facebook Launches</a:t>
                </a:r>
                <a:endParaRPr lang="en-GB" sz="788" dirty="0">
                  <a:solidFill>
                    <a:srgbClr val="3BB392"/>
                  </a:solidFill>
                </a:endParaRPr>
              </a:p>
            </p:txBody>
          </p:sp>
        </p:grpSp>
        <p:pic>
          <p:nvPicPr>
            <p:cNvPr id="2052" name="Picture 4" descr="https://www.facebookbrand.com/img/fb-ar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81348" y="1127280"/>
              <a:ext cx="473931" cy="4739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2379214" y="2188375"/>
            <a:ext cx="1211247" cy="686421"/>
            <a:chOff x="3377016" y="1731570"/>
            <a:chExt cx="1614996" cy="915228"/>
          </a:xfrm>
        </p:grpSpPr>
        <p:grpSp>
          <p:nvGrpSpPr>
            <p:cNvPr id="10" name="Group 9"/>
            <p:cNvGrpSpPr/>
            <p:nvPr/>
          </p:nvGrpSpPr>
          <p:grpSpPr>
            <a:xfrm>
              <a:off x="3684271" y="1731570"/>
              <a:ext cx="1307741" cy="915228"/>
              <a:chOff x="4809629" y="1913732"/>
              <a:chExt cx="1307741" cy="915228"/>
            </a:xfrm>
          </p:grpSpPr>
          <p:cxnSp>
            <p:nvCxnSpPr>
              <p:cNvPr id="86" name="Straight Connector 5"/>
              <p:cNvCxnSpPr/>
              <p:nvPr/>
            </p:nvCxnSpPr>
            <p:spPr>
              <a:xfrm rot="10800000">
                <a:off x="4809629" y="2468789"/>
                <a:ext cx="635398" cy="360171"/>
              </a:xfrm>
              <a:prstGeom prst="bentConnector3">
                <a:avLst>
                  <a:gd name="adj1" fmla="val 20304"/>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3" name="Text Placeholder 11"/>
              <p:cNvSpPr txBox="1">
                <a:spLocks/>
              </p:cNvSpPr>
              <p:nvPr/>
            </p:nvSpPr>
            <p:spPr>
              <a:xfrm>
                <a:off x="4915106" y="1913732"/>
                <a:ext cx="1202264"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A2C617"/>
                    </a:solidFill>
                    <a:latin typeface="Franklin Gothic Demi"/>
                  </a:rPr>
                  <a:t>Twitter Launches</a:t>
                </a:r>
                <a:br>
                  <a:rPr lang="en-GB" sz="1200" dirty="0">
                    <a:solidFill>
                      <a:srgbClr val="A2C617"/>
                    </a:solidFill>
                    <a:latin typeface="Franklin Gothic Demi"/>
                  </a:rPr>
                </a:br>
                <a:endParaRPr lang="en-GB" sz="1200" dirty="0">
                  <a:solidFill>
                    <a:srgbClr val="A2C617"/>
                  </a:solidFill>
                </a:endParaRPr>
              </a:p>
              <a:p>
                <a:pPr marL="0" indent="0">
                  <a:buNone/>
                </a:pPr>
                <a:endParaRPr lang="en-GB" sz="1200" dirty="0">
                  <a:solidFill>
                    <a:srgbClr val="A2C617"/>
                  </a:solidFill>
                </a:endParaRPr>
              </a:p>
            </p:txBody>
          </p:sp>
        </p:grpSp>
        <p:pic>
          <p:nvPicPr>
            <p:cNvPr id="2054" name="Picture 6" descr="https://pmcdeadline2.files.wordpress.com/2014/06/twitter-logo.png?w=97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77016" y="1803029"/>
              <a:ext cx="445507" cy="445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3" name="Group 2052"/>
          <p:cNvGrpSpPr/>
          <p:nvPr/>
        </p:nvGrpSpPr>
        <p:grpSpPr>
          <a:xfrm>
            <a:off x="2921016" y="1730184"/>
            <a:ext cx="1385166" cy="1173638"/>
            <a:chOff x="4240001" y="1060505"/>
            <a:chExt cx="1846888" cy="1564851"/>
          </a:xfrm>
        </p:grpSpPr>
        <p:grpSp>
          <p:nvGrpSpPr>
            <p:cNvPr id="158" name="Group 157"/>
            <p:cNvGrpSpPr/>
            <p:nvPr/>
          </p:nvGrpSpPr>
          <p:grpSpPr>
            <a:xfrm>
              <a:off x="4777749" y="1060505"/>
              <a:ext cx="1309140" cy="1564851"/>
              <a:chOff x="245574" y="3752085"/>
              <a:chExt cx="1309140" cy="1564851"/>
            </a:xfrm>
          </p:grpSpPr>
          <p:grpSp>
            <p:nvGrpSpPr>
              <p:cNvPr id="159" name="Group 158"/>
              <p:cNvGrpSpPr/>
              <p:nvPr/>
            </p:nvGrpSpPr>
            <p:grpSpPr>
              <a:xfrm>
                <a:off x="456494" y="3752085"/>
                <a:ext cx="1098220" cy="1564851"/>
                <a:chOff x="7480021" y="1802035"/>
                <a:chExt cx="1097292" cy="1564851"/>
              </a:xfrm>
            </p:grpSpPr>
            <p:cxnSp>
              <p:nvCxnSpPr>
                <p:cNvPr id="161" name="Straight Connector 5"/>
                <p:cNvCxnSpPr/>
                <p:nvPr/>
              </p:nvCxnSpPr>
              <p:spPr>
                <a:xfrm rot="16200000" flipV="1">
                  <a:off x="7155725" y="2767666"/>
                  <a:ext cx="923516" cy="274924"/>
                </a:xfrm>
                <a:prstGeom prst="bentConnector3">
                  <a:avLst>
                    <a:gd name="adj1" fmla="val 50000"/>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62" name="Text Placeholder 11"/>
                <p:cNvSpPr txBox="1">
                  <a:spLocks/>
                </p:cNvSpPr>
                <p:nvPr/>
              </p:nvSpPr>
              <p:spPr>
                <a:xfrm>
                  <a:off x="7731488" y="1802035"/>
                  <a:ext cx="845825"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487BB"/>
                      </a:solidFill>
                      <a:latin typeface="Franklin Gothic Demi"/>
                    </a:rPr>
                    <a:t>Display Ads</a:t>
                  </a:r>
                  <a:endParaRPr lang="en-GB" sz="1200" dirty="0">
                    <a:solidFill>
                      <a:srgbClr val="3487BB"/>
                    </a:solidFill>
                  </a:endParaRPr>
                </a:p>
                <a:p>
                  <a:pPr marL="0" indent="0">
                    <a:buNone/>
                  </a:pPr>
                  <a:endParaRPr lang="en-GB" sz="1200" dirty="0">
                    <a:solidFill>
                      <a:srgbClr val="3487BB"/>
                    </a:solidFill>
                  </a:endParaRPr>
                </a:p>
              </p:txBody>
            </p:sp>
          </p:grpSp>
          <p:pic>
            <p:nvPicPr>
              <p:cNvPr id="160" name="Picture 2" descr="https://upload.wikimedia.org/wikipedia/commons/thumb/c/ca/LinkedIn_logo_initials.png/768px-LinkedIn_logo_initial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5574" y="3811324"/>
                <a:ext cx="473931" cy="473931"/>
              </a:xfrm>
              <a:prstGeom prst="rect">
                <a:avLst/>
              </a:prstGeom>
              <a:noFill/>
              <a:extLst>
                <a:ext uri="{909E8E84-426E-40dd-AFC4-6F175D3DCCD1}">
                  <a14:hiddenFill xmlns:a14="http://schemas.microsoft.com/office/drawing/2010/main">
                    <a:solidFill>
                      <a:srgbClr val="FFFFFF"/>
                    </a:solidFill>
                  </a14:hiddenFill>
                </a:ext>
              </a:extLst>
            </p:spPr>
          </p:pic>
        </p:grpSp>
        <p:pic>
          <p:nvPicPr>
            <p:cNvPr id="164" name="Picture 4" descr="https://www.facebookbrand.com/img/fb-ar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0001" y="1119744"/>
              <a:ext cx="473931" cy="4739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0" name="Group 2069"/>
          <p:cNvGrpSpPr/>
          <p:nvPr/>
        </p:nvGrpSpPr>
        <p:grpSpPr>
          <a:xfrm>
            <a:off x="4306495" y="1432945"/>
            <a:ext cx="1741628" cy="1437170"/>
            <a:chOff x="5741994" y="767593"/>
            <a:chExt cx="2322170" cy="1916226"/>
          </a:xfrm>
        </p:grpSpPr>
        <p:grpSp>
          <p:nvGrpSpPr>
            <p:cNvPr id="2064" name="Group 2063"/>
            <p:cNvGrpSpPr/>
            <p:nvPr/>
          </p:nvGrpSpPr>
          <p:grpSpPr>
            <a:xfrm>
              <a:off x="5753492" y="767593"/>
              <a:ext cx="2310672" cy="1916226"/>
              <a:chOff x="6084732" y="691847"/>
              <a:chExt cx="2310672" cy="1916226"/>
            </a:xfrm>
          </p:grpSpPr>
          <p:grpSp>
            <p:nvGrpSpPr>
              <p:cNvPr id="169" name="Group 168"/>
              <p:cNvGrpSpPr/>
              <p:nvPr/>
            </p:nvGrpSpPr>
            <p:grpSpPr>
              <a:xfrm>
                <a:off x="6555517" y="691847"/>
                <a:ext cx="1839887" cy="1916226"/>
                <a:chOff x="10595430" y="1479849"/>
                <a:chExt cx="1839887" cy="1916226"/>
              </a:xfrm>
            </p:grpSpPr>
            <p:cxnSp>
              <p:nvCxnSpPr>
                <p:cNvPr id="170" name="Straight Connector 5"/>
                <p:cNvCxnSpPr/>
                <p:nvPr/>
              </p:nvCxnSpPr>
              <p:spPr>
                <a:xfrm rot="5400000" flipH="1" flipV="1">
                  <a:off x="10483263" y="2822382"/>
                  <a:ext cx="692967" cy="454419"/>
                </a:xfrm>
                <a:prstGeom prst="bentConnector3">
                  <a:avLst>
                    <a:gd name="adj1" fmla="val 50000"/>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71" name="Text Placeholder 11"/>
                <p:cNvSpPr txBox="1">
                  <a:spLocks/>
                </p:cNvSpPr>
                <p:nvPr/>
              </p:nvSpPr>
              <p:spPr>
                <a:xfrm>
                  <a:off x="10595430" y="1479849"/>
                  <a:ext cx="1839887"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63061"/>
                      </a:solidFill>
                      <a:latin typeface="Franklin Gothic Demi"/>
                    </a:rPr>
                    <a:t>Launches:</a:t>
                  </a:r>
                </a:p>
                <a:p>
                  <a:pPr marL="0" indent="0">
                    <a:buNone/>
                  </a:pPr>
                  <a:r>
                    <a:rPr lang="en-GB" sz="1200" dirty="0">
                      <a:solidFill>
                        <a:srgbClr val="363061"/>
                      </a:solidFill>
                      <a:latin typeface="Franklin Gothic Demi"/>
                    </a:rPr>
                    <a:t>Foursquare</a:t>
                  </a:r>
                </a:p>
                <a:p>
                  <a:pPr marL="0" indent="0">
                    <a:buNone/>
                  </a:pPr>
                  <a:r>
                    <a:rPr lang="en-GB" sz="1200" dirty="0" err="1">
                      <a:solidFill>
                        <a:srgbClr val="363061"/>
                      </a:solidFill>
                      <a:latin typeface="Franklin Gothic Demi"/>
                    </a:rPr>
                    <a:t>Seina</a:t>
                  </a:r>
                  <a:r>
                    <a:rPr lang="en-GB" sz="1200" dirty="0">
                      <a:solidFill>
                        <a:srgbClr val="363061"/>
                      </a:solidFill>
                      <a:latin typeface="Franklin Gothic Demi"/>
                    </a:rPr>
                    <a:t> Weibo</a:t>
                  </a:r>
                </a:p>
                <a:p>
                  <a:pPr marL="0" indent="0">
                    <a:buNone/>
                  </a:pPr>
                  <a:r>
                    <a:rPr lang="en-GB" sz="1200" dirty="0">
                      <a:solidFill>
                        <a:srgbClr val="363061"/>
                      </a:solidFill>
                      <a:latin typeface="Franklin Gothic Demi"/>
                    </a:rPr>
                    <a:t>WhatsApp</a:t>
                  </a:r>
                  <a:endParaRPr lang="en-GB" sz="1200" dirty="0">
                    <a:solidFill>
                      <a:srgbClr val="363061"/>
                    </a:solidFill>
                  </a:endParaRPr>
                </a:p>
                <a:p>
                  <a:pPr marL="0" indent="0">
                    <a:buNone/>
                  </a:pPr>
                  <a:endParaRPr lang="en-GB" sz="1200" dirty="0">
                    <a:solidFill>
                      <a:srgbClr val="363061"/>
                    </a:solidFill>
                  </a:endParaRPr>
                </a:p>
              </p:txBody>
            </p:sp>
          </p:grpSp>
          <p:pic>
            <p:nvPicPr>
              <p:cNvPr id="2061" name="Picture 8" descr="https://www.seeklogo.net/wp-content/uploads/2014/07/new-Foursquare-logo-vector.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084732" y="799544"/>
                <a:ext cx="409532" cy="452139"/>
              </a:xfrm>
              <a:prstGeom prst="rect">
                <a:avLst/>
              </a:prstGeom>
              <a:noFill/>
              <a:extLst>
                <a:ext uri="{909E8E84-426E-40dd-AFC4-6F175D3DCCD1}">
                  <a14:hiddenFill xmlns:a14="http://schemas.microsoft.com/office/drawing/2010/main">
                    <a:solidFill>
                      <a:srgbClr val="FFFFFF"/>
                    </a:solidFill>
                  </a14:hiddenFill>
                </a:ext>
              </a:extLst>
            </p:spPr>
          </p:pic>
        </p:grpSp>
        <p:pic>
          <p:nvPicPr>
            <p:cNvPr id="2066" name="Picture 10" descr="https://upload.wikimedia.org/wikipedia/en/thumb/6/6e/Sina_Weibo.svg/948px-Sina_Weibo.svg.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72862" y="1286495"/>
              <a:ext cx="458520" cy="371459"/>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6" descr="http://i0.wp.com/www.thegadgetox.net/wp-content/uploads/2016/02/whatsapp-logo-vector.png?fit=1150%2C116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41994" y="1710626"/>
              <a:ext cx="470498" cy="4758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1237011" y="3219775"/>
            <a:ext cx="5957797" cy="2152537"/>
            <a:chOff x="1649347" y="3150033"/>
            <a:chExt cx="7943729" cy="2870049"/>
          </a:xfrm>
        </p:grpSpPr>
        <p:grpSp>
          <p:nvGrpSpPr>
            <p:cNvPr id="101" name="Group 100"/>
            <p:cNvGrpSpPr/>
            <p:nvPr/>
          </p:nvGrpSpPr>
          <p:grpSpPr>
            <a:xfrm>
              <a:off x="1649347" y="5561957"/>
              <a:ext cx="7943729" cy="458125"/>
              <a:chOff x="619600" y="2792377"/>
              <a:chExt cx="7943729" cy="458125"/>
            </a:xfrm>
          </p:grpSpPr>
          <p:cxnSp>
            <p:nvCxnSpPr>
              <p:cNvPr id="107" name="Straight Connector 106"/>
              <p:cNvCxnSpPr>
                <a:stCxn id="118" idx="6"/>
              </p:cNvCxnSpPr>
              <p:nvPr/>
            </p:nvCxnSpPr>
            <p:spPr>
              <a:xfrm flipH="1">
                <a:off x="965745" y="2859679"/>
                <a:ext cx="7597584" cy="0"/>
              </a:xfrm>
              <a:prstGeom prst="line">
                <a:avLst/>
              </a:prstGeom>
              <a:ln w="381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8" name="Oval 107"/>
              <p:cNvSpPr/>
              <p:nvPr/>
            </p:nvSpPr>
            <p:spPr>
              <a:xfrm>
                <a:off x="1603134"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0" name="Oval 109"/>
              <p:cNvSpPr/>
              <p:nvPr/>
            </p:nvSpPr>
            <p:spPr>
              <a:xfrm>
                <a:off x="2362893"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1" name="Oval 110"/>
              <p:cNvSpPr/>
              <p:nvPr/>
            </p:nvSpPr>
            <p:spPr>
              <a:xfrm>
                <a:off x="3122651"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2" name="Oval 111"/>
              <p:cNvSpPr/>
              <p:nvPr/>
            </p:nvSpPr>
            <p:spPr>
              <a:xfrm>
                <a:off x="3882410"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3" name="Oval 112"/>
              <p:cNvSpPr/>
              <p:nvPr/>
            </p:nvSpPr>
            <p:spPr>
              <a:xfrm>
                <a:off x="4642169"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4" name="Oval 113"/>
              <p:cNvSpPr/>
              <p:nvPr/>
            </p:nvSpPr>
            <p:spPr>
              <a:xfrm>
                <a:off x="5401927"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5" name="Oval 114"/>
              <p:cNvSpPr/>
              <p:nvPr/>
            </p:nvSpPr>
            <p:spPr>
              <a:xfrm>
                <a:off x="6161686"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6" name="Oval 115"/>
              <p:cNvSpPr/>
              <p:nvPr/>
            </p:nvSpPr>
            <p:spPr>
              <a:xfrm>
                <a:off x="6921445"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7" name="Oval 116"/>
              <p:cNvSpPr/>
              <p:nvPr/>
            </p:nvSpPr>
            <p:spPr>
              <a:xfrm>
                <a:off x="7681203"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18" name="Oval 117"/>
              <p:cNvSpPr/>
              <p:nvPr/>
            </p:nvSpPr>
            <p:spPr>
              <a:xfrm>
                <a:off x="8440962" y="2798495"/>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25" name="Text Placeholder 11"/>
              <p:cNvSpPr txBox="1">
                <a:spLocks/>
              </p:cNvSpPr>
              <p:nvPr/>
            </p:nvSpPr>
            <p:spPr>
              <a:xfrm>
                <a:off x="5154553" y="2990136"/>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2011</a:t>
                </a:r>
                <a:endParaRPr lang="en-GB" sz="600" dirty="0">
                  <a:solidFill>
                    <a:srgbClr val="4A4A49">
                      <a:lumMod val="60000"/>
                      <a:lumOff val="40000"/>
                    </a:srgbClr>
                  </a:solidFill>
                </a:endParaRPr>
              </a:p>
            </p:txBody>
          </p:sp>
          <p:sp>
            <p:nvSpPr>
              <p:cNvPr id="132" name="Oval 131"/>
              <p:cNvSpPr/>
              <p:nvPr/>
            </p:nvSpPr>
            <p:spPr>
              <a:xfrm>
                <a:off x="876957" y="2792377"/>
                <a:ext cx="122367" cy="12236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GB">
                  <a:solidFill>
                    <a:srgbClr val="FFFFFF"/>
                  </a:solidFill>
                </a:endParaRPr>
              </a:p>
            </p:txBody>
          </p:sp>
          <p:sp>
            <p:nvSpPr>
              <p:cNvPr id="133" name="Text Placeholder 11"/>
              <p:cNvSpPr txBox="1">
                <a:spLocks/>
              </p:cNvSpPr>
              <p:nvPr/>
            </p:nvSpPr>
            <p:spPr>
              <a:xfrm>
                <a:off x="619600" y="2997574"/>
                <a:ext cx="629200" cy="25292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000" dirty="0">
                    <a:solidFill>
                      <a:srgbClr val="4A4A49">
                        <a:lumMod val="60000"/>
                        <a:lumOff val="40000"/>
                      </a:srgbClr>
                    </a:solidFill>
                    <a:latin typeface="Franklin Gothic Demi"/>
                  </a:rPr>
                  <a:t>2010</a:t>
                </a:r>
                <a:endParaRPr lang="en-GB" sz="600" dirty="0">
                  <a:solidFill>
                    <a:srgbClr val="4A4A49">
                      <a:lumMod val="60000"/>
                      <a:lumOff val="40000"/>
                    </a:srgbClr>
                  </a:solidFill>
                </a:endParaRPr>
              </a:p>
            </p:txBody>
          </p:sp>
        </p:grpSp>
        <p:cxnSp>
          <p:nvCxnSpPr>
            <p:cNvPr id="166" name="Straight Connector 165"/>
            <p:cNvCxnSpPr/>
            <p:nvPr/>
          </p:nvCxnSpPr>
          <p:spPr>
            <a:xfrm>
              <a:off x="7776104" y="3150033"/>
              <a:ext cx="1755788" cy="2249281"/>
            </a:xfrm>
            <a:prstGeom prst="line">
              <a:avLst/>
            </a:prstGeom>
            <a:ln w="38100"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2157828" y="3157471"/>
              <a:ext cx="4645656" cy="2241843"/>
            </a:xfrm>
            <a:prstGeom prst="line">
              <a:avLst/>
            </a:prstGeom>
            <a:ln w="38100"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a:off x="2440049" y="2978125"/>
            <a:ext cx="1250039" cy="756303"/>
            <a:chOff x="3253398" y="2827833"/>
            <a:chExt cx="1666719" cy="1008404"/>
          </a:xfrm>
        </p:grpSpPr>
        <p:grpSp>
          <p:nvGrpSpPr>
            <p:cNvPr id="221" name="Group 220"/>
            <p:cNvGrpSpPr/>
            <p:nvPr/>
          </p:nvGrpSpPr>
          <p:grpSpPr>
            <a:xfrm>
              <a:off x="3717853" y="2827833"/>
              <a:ext cx="1202264" cy="970819"/>
              <a:chOff x="4972762" y="1465770"/>
              <a:chExt cx="1202264" cy="970819"/>
            </a:xfrm>
          </p:grpSpPr>
          <p:cxnSp>
            <p:nvCxnSpPr>
              <p:cNvPr id="223" name="Straight Connector 5"/>
              <p:cNvCxnSpPr/>
              <p:nvPr/>
            </p:nvCxnSpPr>
            <p:spPr>
              <a:xfrm rot="5400000" flipH="1" flipV="1">
                <a:off x="5631581" y="1732452"/>
                <a:ext cx="713632" cy="180267"/>
              </a:xfrm>
              <a:prstGeom prst="bentConnector3">
                <a:avLst>
                  <a:gd name="adj1" fmla="val 1187"/>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24" name="Text Placeholder 11"/>
              <p:cNvSpPr txBox="1">
                <a:spLocks/>
              </p:cNvSpPr>
              <p:nvPr/>
            </p:nvSpPr>
            <p:spPr>
              <a:xfrm>
                <a:off x="4972762" y="1943702"/>
                <a:ext cx="1202264"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A2C617"/>
                    </a:solidFill>
                    <a:latin typeface="Franklin Gothic Demi"/>
                  </a:rPr>
                  <a:t>Tumblr Launches</a:t>
                </a:r>
                <a:endParaRPr lang="en-GB" sz="1200" dirty="0">
                  <a:solidFill>
                    <a:srgbClr val="A2C617"/>
                  </a:solidFill>
                </a:endParaRPr>
              </a:p>
            </p:txBody>
          </p:sp>
        </p:grpSp>
        <p:pic>
          <p:nvPicPr>
            <p:cNvPr id="225" name="Picture 20" descr="http://www.drawingnow.com/file/videos/image/how-to-draw-the-tumblr-logo.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253398" y="3350011"/>
              <a:ext cx="498801" cy="486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 name="Group 227"/>
          <p:cNvGrpSpPr/>
          <p:nvPr/>
        </p:nvGrpSpPr>
        <p:grpSpPr>
          <a:xfrm>
            <a:off x="621229" y="4357044"/>
            <a:ext cx="1225787" cy="703792"/>
            <a:chOff x="11059140" y="4114389"/>
            <a:chExt cx="1634383" cy="938389"/>
          </a:xfrm>
        </p:grpSpPr>
        <p:grpSp>
          <p:nvGrpSpPr>
            <p:cNvPr id="236" name="Group 235"/>
            <p:cNvGrpSpPr/>
            <p:nvPr/>
          </p:nvGrpSpPr>
          <p:grpSpPr>
            <a:xfrm>
              <a:off x="11459610" y="4114389"/>
              <a:ext cx="1233913" cy="938389"/>
              <a:chOff x="1920180" y="1383743"/>
              <a:chExt cx="1233913" cy="938389"/>
            </a:xfrm>
          </p:grpSpPr>
          <p:cxnSp>
            <p:nvCxnSpPr>
              <p:cNvPr id="238" name="Straight Connector 5"/>
              <p:cNvCxnSpPr>
                <a:stCxn id="132" idx="0"/>
              </p:cNvCxnSpPr>
              <p:nvPr/>
            </p:nvCxnSpPr>
            <p:spPr>
              <a:xfrm rot="16200000" flipV="1">
                <a:off x="2231457" y="1894296"/>
                <a:ext cx="395228" cy="460444"/>
              </a:xfrm>
              <a:prstGeom prst="bentConnector2">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39" name="Text Placeholder 11"/>
              <p:cNvSpPr txBox="1">
                <a:spLocks/>
              </p:cNvSpPr>
              <p:nvPr/>
            </p:nvSpPr>
            <p:spPr>
              <a:xfrm>
                <a:off x="1920180" y="1383743"/>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200" dirty="0">
                    <a:solidFill>
                      <a:srgbClr val="3BB392"/>
                    </a:solidFill>
                    <a:latin typeface="Franklin Gothic Demi"/>
                  </a:rPr>
                  <a:t>Pinterest Launches</a:t>
                </a:r>
                <a:endParaRPr lang="en-GB" sz="788" dirty="0">
                  <a:solidFill>
                    <a:srgbClr val="3BB392"/>
                  </a:solidFill>
                </a:endParaRPr>
              </a:p>
            </p:txBody>
          </p:sp>
        </p:grpSp>
        <p:pic>
          <p:nvPicPr>
            <p:cNvPr id="227" name="Picture 22" descr="http://www.socialtalent.co/wp-content/uploads/2015/11/Pinterest-Logo.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059140" y="4193477"/>
              <a:ext cx="497300" cy="497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0" name="Group 239"/>
          <p:cNvGrpSpPr/>
          <p:nvPr/>
        </p:nvGrpSpPr>
        <p:grpSpPr>
          <a:xfrm>
            <a:off x="568265" y="5125082"/>
            <a:ext cx="1769181" cy="673136"/>
            <a:chOff x="757686" y="5690442"/>
            <a:chExt cx="2358908" cy="897515"/>
          </a:xfrm>
        </p:grpSpPr>
        <p:grpSp>
          <p:nvGrpSpPr>
            <p:cNvPr id="272" name="Group 271"/>
            <p:cNvGrpSpPr/>
            <p:nvPr/>
          </p:nvGrpSpPr>
          <p:grpSpPr>
            <a:xfrm>
              <a:off x="1882681" y="5690442"/>
              <a:ext cx="1233913" cy="824550"/>
              <a:chOff x="1920180" y="1052080"/>
              <a:chExt cx="1233913" cy="824550"/>
            </a:xfrm>
          </p:grpSpPr>
          <p:cxnSp>
            <p:nvCxnSpPr>
              <p:cNvPr id="274" name="Straight Connector 5"/>
              <p:cNvCxnSpPr>
                <a:stCxn id="108" idx="4"/>
              </p:cNvCxnSpPr>
              <p:nvPr/>
            </p:nvCxnSpPr>
            <p:spPr>
              <a:xfrm rot="5400000">
                <a:off x="2398996" y="983684"/>
                <a:ext cx="264173" cy="400965"/>
              </a:xfrm>
              <a:prstGeom prst="bentConnector2">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75" name="Text Placeholder 11"/>
              <p:cNvSpPr txBox="1">
                <a:spLocks/>
              </p:cNvSpPr>
              <p:nvPr/>
            </p:nvSpPr>
            <p:spPr>
              <a:xfrm>
                <a:off x="1920180" y="1383743"/>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BB392"/>
                    </a:solidFill>
                    <a:latin typeface="Franklin Gothic Demi"/>
                  </a:rPr>
                  <a:t>Yahoo buys Tumblr</a:t>
                </a:r>
                <a:endParaRPr lang="en-GB" sz="788" dirty="0">
                  <a:solidFill>
                    <a:srgbClr val="3BB392"/>
                  </a:solidFill>
                </a:endParaRPr>
              </a:p>
            </p:txBody>
          </p:sp>
        </p:grpSp>
        <p:pic>
          <p:nvPicPr>
            <p:cNvPr id="234" name="Picture 24" descr="http://www.theinquirer.net/IMG/786/256786/yahoo-logo-2013.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7686" y="6145239"/>
              <a:ext cx="665010" cy="374068"/>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20" descr="http://www.drawingnow.com/file/videos/image/how-to-draw-the-tumblr-logo.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436676" y="6101731"/>
              <a:ext cx="498801" cy="486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2" name="Group 241"/>
          <p:cNvGrpSpPr/>
          <p:nvPr/>
        </p:nvGrpSpPr>
        <p:grpSpPr>
          <a:xfrm>
            <a:off x="1891299" y="4338217"/>
            <a:ext cx="1254650" cy="695090"/>
            <a:chOff x="2521731" y="4641288"/>
            <a:chExt cx="1672867" cy="926787"/>
          </a:xfrm>
        </p:grpSpPr>
        <p:grpSp>
          <p:nvGrpSpPr>
            <p:cNvPr id="246" name="Group 245"/>
            <p:cNvGrpSpPr/>
            <p:nvPr/>
          </p:nvGrpSpPr>
          <p:grpSpPr>
            <a:xfrm>
              <a:off x="2960685" y="4641288"/>
              <a:ext cx="1233913" cy="926787"/>
              <a:chOff x="1994059" y="1400363"/>
              <a:chExt cx="1233913" cy="926787"/>
            </a:xfrm>
          </p:grpSpPr>
          <p:cxnSp>
            <p:nvCxnSpPr>
              <p:cNvPr id="248" name="Straight Connector 5"/>
              <p:cNvCxnSpPr>
                <a:stCxn id="110" idx="0"/>
              </p:cNvCxnSpPr>
              <p:nvPr/>
            </p:nvCxnSpPr>
            <p:spPr>
              <a:xfrm rot="16200000" flipV="1">
                <a:off x="2214728" y="2054679"/>
                <a:ext cx="415678" cy="129263"/>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49" name="Text Placeholder 11"/>
              <p:cNvSpPr txBox="1">
                <a:spLocks/>
              </p:cNvSpPr>
              <p:nvPr/>
            </p:nvSpPr>
            <p:spPr>
              <a:xfrm>
                <a:off x="1994059" y="1400363"/>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200" dirty="0">
                    <a:solidFill>
                      <a:srgbClr val="3BB392"/>
                    </a:solidFill>
                    <a:latin typeface="Franklin Gothic Demi"/>
                  </a:rPr>
                  <a:t>Instagram Launches</a:t>
                </a:r>
                <a:endParaRPr lang="en-GB" sz="788" dirty="0">
                  <a:solidFill>
                    <a:srgbClr val="3BB392"/>
                  </a:solidFill>
                </a:endParaRPr>
              </a:p>
            </p:txBody>
          </p:sp>
        </p:grpSp>
        <p:pic>
          <p:nvPicPr>
            <p:cNvPr id="241" name="Picture 26" descr="http://3835642c2693476aa717-d4b78efce91b9730bcca725cf9bb0b37.r51.cf1.rackcdn.com/Multi-Color_Logo_thumbnail200.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521731" y="4691269"/>
              <a:ext cx="509224" cy="509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4" name="Group 243"/>
          <p:cNvGrpSpPr/>
          <p:nvPr/>
        </p:nvGrpSpPr>
        <p:grpSpPr>
          <a:xfrm>
            <a:off x="2415444" y="5087217"/>
            <a:ext cx="1306597" cy="710256"/>
            <a:chOff x="3220592" y="5639956"/>
            <a:chExt cx="1742129" cy="947008"/>
          </a:xfrm>
        </p:grpSpPr>
        <p:grpSp>
          <p:nvGrpSpPr>
            <p:cNvPr id="277" name="Group 276"/>
            <p:cNvGrpSpPr/>
            <p:nvPr/>
          </p:nvGrpSpPr>
          <p:grpSpPr>
            <a:xfrm>
              <a:off x="3672575" y="5639956"/>
              <a:ext cx="1290146" cy="833382"/>
              <a:chOff x="2052043" y="1043318"/>
              <a:chExt cx="1290146" cy="833382"/>
            </a:xfrm>
          </p:grpSpPr>
          <p:cxnSp>
            <p:nvCxnSpPr>
              <p:cNvPr id="279" name="Straight Connector 5"/>
              <p:cNvCxnSpPr/>
              <p:nvPr/>
            </p:nvCxnSpPr>
            <p:spPr>
              <a:xfrm flipV="1">
                <a:off x="2052043" y="1043318"/>
                <a:ext cx="539861" cy="279313"/>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80" name="Text Placeholder 11"/>
              <p:cNvSpPr txBox="1">
                <a:spLocks/>
              </p:cNvSpPr>
              <p:nvPr/>
            </p:nvSpPr>
            <p:spPr>
              <a:xfrm>
                <a:off x="2108276" y="1383813"/>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err="1">
                    <a:solidFill>
                      <a:srgbClr val="3BB392"/>
                    </a:solidFill>
                    <a:latin typeface="Franklin Gothic Demi"/>
                  </a:rPr>
                  <a:t>Kik</a:t>
                </a:r>
                <a:r>
                  <a:rPr lang="en-GB" sz="1200" dirty="0">
                    <a:solidFill>
                      <a:srgbClr val="3BB392"/>
                    </a:solidFill>
                    <a:latin typeface="Franklin Gothic Demi"/>
                  </a:rPr>
                  <a:t> Launches</a:t>
                </a:r>
                <a:endParaRPr lang="en-GB" sz="788" dirty="0">
                  <a:solidFill>
                    <a:srgbClr val="3BB392"/>
                  </a:solidFill>
                </a:endParaRPr>
              </a:p>
            </p:txBody>
          </p:sp>
        </p:grpSp>
        <p:pic>
          <p:nvPicPr>
            <p:cNvPr id="243" name="Picture 28" descr="https://lh6.ggpht.com/sRWS6JpaUYQPxdSPv7BLUWOsA9L7IRcvQOjT6GD5x2QMsaM5N2Glk88o7BjA2tWEMaRG=w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20592" y="6010916"/>
              <a:ext cx="576048" cy="576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5" name="Group 304"/>
          <p:cNvGrpSpPr/>
          <p:nvPr/>
        </p:nvGrpSpPr>
        <p:grpSpPr>
          <a:xfrm>
            <a:off x="3118286" y="4339900"/>
            <a:ext cx="1284856" cy="706847"/>
            <a:chOff x="4157714" y="4643533"/>
            <a:chExt cx="1713141" cy="942462"/>
          </a:xfrm>
        </p:grpSpPr>
        <p:grpSp>
          <p:nvGrpSpPr>
            <p:cNvPr id="251" name="Group 250"/>
            <p:cNvGrpSpPr/>
            <p:nvPr/>
          </p:nvGrpSpPr>
          <p:grpSpPr>
            <a:xfrm>
              <a:off x="4636942" y="4643533"/>
              <a:ext cx="1233913" cy="942462"/>
              <a:chOff x="2051206" y="1423712"/>
              <a:chExt cx="1233913" cy="942462"/>
            </a:xfrm>
          </p:grpSpPr>
          <p:cxnSp>
            <p:nvCxnSpPr>
              <p:cNvPr id="253" name="Straight Connector 5"/>
              <p:cNvCxnSpPr>
                <a:stCxn id="112" idx="1"/>
              </p:cNvCxnSpPr>
              <p:nvPr/>
            </p:nvCxnSpPr>
            <p:spPr>
              <a:xfrm rot="16200000" flipV="1">
                <a:off x="2037826" y="2059658"/>
                <a:ext cx="410456" cy="202575"/>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54" name="Text Placeholder 11"/>
              <p:cNvSpPr txBox="1">
                <a:spLocks/>
              </p:cNvSpPr>
              <p:nvPr/>
            </p:nvSpPr>
            <p:spPr>
              <a:xfrm>
                <a:off x="2051206" y="1423712"/>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err="1">
                    <a:solidFill>
                      <a:srgbClr val="3BB392"/>
                    </a:solidFill>
                    <a:latin typeface="Franklin Gothic Demi"/>
                  </a:rPr>
                  <a:t>KakaoTalk</a:t>
                </a:r>
                <a:r>
                  <a:rPr lang="en-GB" sz="1200" dirty="0">
                    <a:solidFill>
                      <a:srgbClr val="3BB392"/>
                    </a:solidFill>
                    <a:latin typeface="Franklin Gothic Demi"/>
                  </a:rPr>
                  <a:t> Launches</a:t>
                </a:r>
                <a:endParaRPr lang="en-GB" sz="788" dirty="0">
                  <a:solidFill>
                    <a:srgbClr val="3BB392"/>
                  </a:solidFill>
                </a:endParaRPr>
              </a:p>
            </p:txBody>
          </p:sp>
        </p:grpSp>
        <p:pic>
          <p:nvPicPr>
            <p:cNvPr id="304" name="Picture 30" descr="https://heavensnation.files.wordpress.com/2013/06/kakaotalk-logo.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157714" y="4658490"/>
              <a:ext cx="516857" cy="5082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7" name="Group 306"/>
          <p:cNvGrpSpPr/>
          <p:nvPr/>
        </p:nvGrpSpPr>
        <p:grpSpPr>
          <a:xfrm>
            <a:off x="4363808" y="4334223"/>
            <a:ext cx="1235163" cy="678643"/>
            <a:chOff x="5818411" y="4635963"/>
            <a:chExt cx="1646884" cy="904857"/>
          </a:xfrm>
        </p:grpSpPr>
        <p:grpSp>
          <p:nvGrpSpPr>
            <p:cNvPr id="256" name="Group 255"/>
            <p:cNvGrpSpPr/>
            <p:nvPr/>
          </p:nvGrpSpPr>
          <p:grpSpPr>
            <a:xfrm>
              <a:off x="6072763" y="4635963"/>
              <a:ext cx="1392532" cy="904857"/>
              <a:chOff x="1892351" y="1463117"/>
              <a:chExt cx="1392532" cy="904857"/>
            </a:xfrm>
          </p:grpSpPr>
          <p:cxnSp>
            <p:nvCxnSpPr>
              <p:cNvPr id="258" name="Straight Connector 5"/>
              <p:cNvCxnSpPr/>
              <p:nvPr/>
            </p:nvCxnSpPr>
            <p:spPr>
              <a:xfrm flipV="1">
                <a:off x="1892351" y="1955718"/>
                <a:ext cx="249415" cy="412256"/>
              </a:xfrm>
              <a:prstGeom prst="bentConnector2">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59" name="Text Placeholder 11"/>
              <p:cNvSpPr txBox="1">
                <a:spLocks/>
              </p:cNvSpPr>
              <p:nvPr/>
            </p:nvSpPr>
            <p:spPr>
              <a:xfrm>
                <a:off x="2050970" y="1463117"/>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BB392"/>
                    </a:solidFill>
                    <a:latin typeface="Franklin Gothic Demi"/>
                  </a:rPr>
                  <a:t>Twitter Ads Launch</a:t>
                </a:r>
                <a:endParaRPr lang="en-GB" sz="788" dirty="0">
                  <a:solidFill>
                    <a:srgbClr val="3BB392"/>
                  </a:solidFill>
                </a:endParaRPr>
              </a:p>
            </p:txBody>
          </p:sp>
        </p:grpSp>
        <p:pic>
          <p:nvPicPr>
            <p:cNvPr id="315" name="Picture 6" descr="https://pmcdeadline2.files.wordpress.com/2014/06/twitter-logo.png?w=97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18411" y="4710875"/>
              <a:ext cx="445507" cy="445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8" name="Group 307"/>
          <p:cNvGrpSpPr/>
          <p:nvPr/>
        </p:nvGrpSpPr>
        <p:grpSpPr>
          <a:xfrm>
            <a:off x="3578728" y="5102764"/>
            <a:ext cx="1452125" cy="732415"/>
            <a:chOff x="4771637" y="5660685"/>
            <a:chExt cx="1936166" cy="976553"/>
          </a:xfrm>
        </p:grpSpPr>
        <p:grpSp>
          <p:nvGrpSpPr>
            <p:cNvPr id="282" name="Group 281"/>
            <p:cNvGrpSpPr/>
            <p:nvPr/>
          </p:nvGrpSpPr>
          <p:grpSpPr>
            <a:xfrm>
              <a:off x="5159822" y="5660685"/>
              <a:ext cx="1547981" cy="791479"/>
              <a:chOff x="1920180" y="1085151"/>
              <a:chExt cx="1547981" cy="791479"/>
            </a:xfrm>
          </p:grpSpPr>
          <p:cxnSp>
            <p:nvCxnSpPr>
              <p:cNvPr id="284" name="Straight Connector 5"/>
              <p:cNvCxnSpPr/>
              <p:nvPr/>
            </p:nvCxnSpPr>
            <p:spPr>
              <a:xfrm rot="5400000" flipH="1" flipV="1">
                <a:off x="2197932" y="1154441"/>
                <a:ext cx="318413" cy="179833"/>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85" name="Text Placeholder 11"/>
              <p:cNvSpPr txBox="1">
                <a:spLocks/>
              </p:cNvSpPr>
              <p:nvPr/>
            </p:nvSpPr>
            <p:spPr>
              <a:xfrm>
                <a:off x="1920180" y="1383743"/>
                <a:ext cx="1547981"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BB392"/>
                    </a:solidFill>
                    <a:latin typeface="Franklin Gothic Demi"/>
                  </a:rPr>
                  <a:t>Social Network Movie</a:t>
                </a:r>
                <a:endParaRPr lang="en-GB" sz="788" dirty="0">
                  <a:solidFill>
                    <a:srgbClr val="3BB392"/>
                  </a:solidFill>
                </a:endParaRPr>
              </a:p>
            </p:txBody>
          </p:sp>
        </p:grpSp>
        <p:pic>
          <p:nvPicPr>
            <p:cNvPr id="2080" name="Picture 32" descr="http://t2.gstatic.com/images?q=tbn:ANd9GcTj268E01VcjLW3fNrO2z10WpXs7WMeciAB9wYSOA2DI-le_NQH"/>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771637" y="5954615"/>
              <a:ext cx="455082" cy="6826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2" name="Group 311"/>
          <p:cNvGrpSpPr/>
          <p:nvPr/>
        </p:nvGrpSpPr>
        <p:grpSpPr>
          <a:xfrm>
            <a:off x="5097253" y="5111642"/>
            <a:ext cx="1159471" cy="597841"/>
            <a:chOff x="6796337" y="5672522"/>
            <a:chExt cx="1545961" cy="797121"/>
          </a:xfrm>
        </p:grpSpPr>
        <p:grpSp>
          <p:nvGrpSpPr>
            <p:cNvPr id="287" name="Group 286"/>
            <p:cNvGrpSpPr/>
            <p:nvPr/>
          </p:nvGrpSpPr>
          <p:grpSpPr>
            <a:xfrm>
              <a:off x="7245849" y="5672522"/>
              <a:ext cx="1096449" cy="776346"/>
              <a:chOff x="2411531" y="1100937"/>
              <a:chExt cx="1096449" cy="776346"/>
            </a:xfrm>
          </p:grpSpPr>
          <p:cxnSp>
            <p:nvCxnSpPr>
              <p:cNvPr id="289" name="Straight Connector 5"/>
              <p:cNvCxnSpPr>
                <a:endCxn id="115" idx="5"/>
              </p:cNvCxnSpPr>
              <p:nvPr/>
            </p:nvCxnSpPr>
            <p:spPr>
              <a:xfrm rot="16200000" flipV="1">
                <a:off x="2411949" y="1150550"/>
                <a:ext cx="426718" cy="327492"/>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90" name="Text Placeholder 11"/>
              <p:cNvSpPr txBox="1">
                <a:spLocks/>
              </p:cNvSpPr>
              <p:nvPr/>
            </p:nvSpPr>
            <p:spPr>
              <a:xfrm>
                <a:off x="2411531" y="1384396"/>
                <a:ext cx="1096449"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DB8631"/>
                    </a:solidFill>
                    <a:latin typeface="Franklin Gothic Demi"/>
                  </a:rPr>
                  <a:t>Line Launches</a:t>
                </a:r>
                <a:endParaRPr lang="en-GB" sz="788" dirty="0">
                  <a:solidFill>
                    <a:srgbClr val="DB8631"/>
                  </a:solidFill>
                </a:endParaRPr>
              </a:p>
            </p:txBody>
          </p:sp>
        </p:grpSp>
        <p:pic>
          <p:nvPicPr>
            <p:cNvPr id="2082" name="Picture 34" descr="http://vignette2.wikia.nocookie.net/logopedia/images/b/b1/Line_app_logo.png/revision/latest?cb=20150215174201"/>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796337" y="6013364"/>
              <a:ext cx="456279" cy="4562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4" name="Group 313"/>
          <p:cNvGrpSpPr/>
          <p:nvPr/>
        </p:nvGrpSpPr>
        <p:grpSpPr>
          <a:xfrm>
            <a:off x="5585107" y="4347687"/>
            <a:ext cx="1299955" cy="604937"/>
            <a:chOff x="7446809" y="4653915"/>
            <a:chExt cx="1733273" cy="806583"/>
          </a:xfrm>
        </p:grpSpPr>
        <p:grpSp>
          <p:nvGrpSpPr>
            <p:cNvPr id="261" name="Group 260"/>
            <p:cNvGrpSpPr/>
            <p:nvPr/>
          </p:nvGrpSpPr>
          <p:grpSpPr>
            <a:xfrm>
              <a:off x="7946169" y="4653915"/>
              <a:ext cx="1233913" cy="806583"/>
              <a:chOff x="2127460" y="1452348"/>
              <a:chExt cx="1233913" cy="806583"/>
            </a:xfrm>
          </p:grpSpPr>
          <p:cxnSp>
            <p:nvCxnSpPr>
              <p:cNvPr id="263" name="Straight Connector 5"/>
              <p:cNvCxnSpPr/>
              <p:nvPr/>
            </p:nvCxnSpPr>
            <p:spPr>
              <a:xfrm rot="16200000" flipV="1">
                <a:off x="2041781" y="2055704"/>
                <a:ext cx="303213" cy="103242"/>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64" name="Text Placeholder 11"/>
              <p:cNvSpPr txBox="1">
                <a:spLocks/>
              </p:cNvSpPr>
              <p:nvPr/>
            </p:nvSpPr>
            <p:spPr>
              <a:xfrm>
                <a:off x="2127460" y="1452348"/>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DB8631"/>
                    </a:solidFill>
                    <a:latin typeface="Franklin Gothic Demi"/>
                  </a:rPr>
                  <a:t>WeChat Launches</a:t>
                </a:r>
                <a:endParaRPr lang="en-GB" sz="788" dirty="0">
                  <a:solidFill>
                    <a:srgbClr val="DB8631"/>
                  </a:solidFill>
                </a:endParaRPr>
              </a:p>
            </p:txBody>
          </p:sp>
        </p:grpSp>
        <p:pic>
          <p:nvPicPr>
            <p:cNvPr id="2086" name="Picture 38" descr="http://campuslife.co.za/wp-content/uploads/2014/09/WeChat-Logo-official.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446809" y="4674690"/>
              <a:ext cx="516713" cy="501709"/>
            </a:xfrm>
            <a:prstGeom prst="rect">
              <a:avLst/>
            </a:prstGeom>
            <a:noFill/>
            <a:extLst>
              <a:ext uri="{909E8E84-426E-40dd-AFC4-6F175D3DCCD1}">
                <a14:hiddenFill xmlns:a14="http://schemas.microsoft.com/office/drawing/2010/main">
                  <a:solidFill>
                    <a:srgbClr val="FFFFFF"/>
                  </a:solidFill>
                </a14:hiddenFill>
              </a:ext>
            </a:extLst>
          </p:spPr>
        </p:pic>
      </p:grpSp>
      <p:sp>
        <p:nvSpPr>
          <p:cNvPr id="317" name="AutoShape 40" descr="https://worldvectorlogo.com/logos/facebook-messenger.svg"/>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grpSp>
        <p:nvGrpSpPr>
          <p:cNvPr id="319" name="Group 318"/>
          <p:cNvGrpSpPr/>
          <p:nvPr/>
        </p:nvGrpSpPr>
        <p:grpSpPr>
          <a:xfrm>
            <a:off x="6227701" y="5068044"/>
            <a:ext cx="1233732" cy="615678"/>
            <a:chOff x="8303601" y="5614392"/>
            <a:chExt cx="1644976" cy="820904"/>
          </a:xfrm>
        </p:grpSpPr>
        <p:grpSp>
          <p:nvGrpSpPr>
            <p:cNvPr id="292" name="Group 291"/>
            <p:cNvGrpSpPr/>
            <p:nvPr/>
          </p:nvGrpSpPr>
          <p:grpSpPr>
            <a:xfrm>
              <a:off x="8601326" y="5614392"/>
              <a:ext cx="1347251" cy="810517"/>
              <a:chOff x="2128711" y="1057112"/>
              <a:chExt cx="1347251" cy="810517"/>
            </a:xfrm>
          </p:grpSpPr>
          <p:cxnSp>
            <p:nvCxnSpPr>
              <p:cNvPr id="294" name="Straight Connector 5"/>
              <p:cNvCxnSpPr/>
              <p:nvPr/>
            </p:nvCxnSpPr>
            <p:spPr>
              <a:xfrm rot="16200000" flipV="1">
                <a:off x="2114940" y="1070883"/>
                <a:ext cx="340223" cy="312681"/>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95" name="Text Placeholder 11"/>
              <p:cNvSpPr txBox="1">
                <a:spLocks/>
              </p:cNvSpPr>
              <p:nvPr/>
            </p:nvSpPr>
            <p:spPr>
              <a:xfrm>
                <a:off x="2242049" y="1374742"/>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DB8631"/>
                    </a:solidFill>
                    <a:latin typeface="Franklin Gothic Demi"/>
                  </a:rPr>
                  <a:t>Messenger Launches</a:t>
                </a:r>
                <a:endParaRPr lang="en-GB" sz="788" dirty="0">
                  <a:solidFill>
                    <a:srgbClr val="DB8631"/>
                  </a:solidFill>
                </a:endParaRPr>
              </a:p>
            </p:txBody>
          </p:sp>
        </p:grpSp>
        <p:pic>
          <p:nvPicPr>
            <p:cNvPr id="2092" name="Picture 44" descr="https://www.seeklogo.net/wp-content/uploads/2015/08/facebook-messenger-logo.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303601" y="6000971"/>
              <a:ext cx="434325" cy="4343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1" name="Group 2080"/>
          <p:cNvGrpSpPr/>
          <p:nvPr/>
        </p:nvGrpSpPr>
        <p:grpSpPr>
          <a:xfrm>
            <a:off x="6808933" y="4322542"/>
            <a:ext cx="1381235" cy="737534"/>
            <a:chOff x="9036163" y="4647442"/>
            <a:chExt cx="1841646" cy="983379"/>
          </a:xfrm>
        </p:grpSpPr>
        <p:grpSp>
          <p:nvGrpSpPr>
            <p:cNvPr id="266" name="Group 265"/>
            <p:cNvGrpSpPr/>
            <p:nvPr/>
          </p:nvGrpSpPr>
          <p:grpSpPr>
            <a:xfrm>
              <a:off x="9036163" y="4647442"/>
              <a:ext cx="1841646" cy="983379"/>
              <a:chOff x="1577143" y="1425959"/>
              <a:chExt cx="1841646" cy="983379"/>
            </a:xfrm>
          </p:grpSpPr>
          <p:cxnSp>
            <p:nvCxnSpPr>
              <p:cNvPr id="268" name="Straight Connector 5"/>
              <p:cNvCxnSpPr/>
              <p:nvPr/>
            </p:nvCxnSpPr>
            <p:spPr>
              <a:xfrm flipV="1">
                <a:off x="1577143" y="1955718"/>
                <a:ext cx="564623" cy="453620"/>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69" name="Text Placeholder 11"/>
              <p:cNvSpPr txBox="1">
                <a:spLocks/>
              </p:cNvSpPr>
              <p:nvPr/>
            </p:nvSpPr>
            <p:spPr>
              <a:xfrm>
                <a:off x="2184876" y="1425959"/>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DB8631"/>
                    </a:solidFill>
                    <a:latin typeface="Franklin Gothic Demi"/>
                  </a:rPr>
                  <a:t>G+ Launches</a:t>
                </a:r>
                <a:endParaRPr lang="en-GB" sz="788" dirty="0">
                  <a:solidFill>
                    <a:srgbClr val="DB8631"/>
                  </a:solidFill>
                </a:endParaRPr>
              </a:p>
            </p:txBody>
          </p:sp>
        </p:grpSp>
        <p:pic>
          <p:nvPicPr>
            <p:cNvPr id="2094" name="Picture 46" descr="http://cdn.arstechnica.net/wp-content/uploads/2015/09/GooglePlus-logos-02-980x980.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227882" y="4706311"/>
              <a:ext cx="440460" cy="4404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8" name="Group 2087"/>
          <p:cNvGrpSpPr/>
          <p:nvPr/>
        </p:nvGrpSpPr>
        <p:grpSpPr>
          <a:xfrm>
            <a:off x="7276618" y="5111642"/>
            <a:ext cx="1523729" cy="584069"/>
            <a:chOff x="9575157" y="5672523"/>
            <a:chExt cx="2031638" cy="778758"/>
          </a:xfrm>
        </p:grpSpPr>
        <p:grpSp>
          <p:nvGrpSpPr>
            <p:cNvPr id="297" name="Group 296"/>
            <p:cNvGrpSpPr/>
            <p:nvPr/>
          </p:nvGrpSpPr>
          <p:grpSpPr>
            <a:xfrm>
              <a:off x="9575157" y="5672523"/>
              <a:ext cx="2031638" cy="710002"/>
              <a:chOff x="1462231" y="1095327"/>
              <a:chExt cx="2031638" cy="710002"/>
            </a:xfrm>
          </p:grpSpPr>
          <p:cxnSp>
            <p:nvCxnSpPr>
              <p:cNvPr id="299" name="Straight Connector 5"/>
              <p:cNvCxnSpPr>
                <a:endCxn id="118" idx="5"/>
              </p:cNvCxnSpPr>
              <p:nvPr/>
            </p:nvCxnSpPr>
            <p:spPr>
              <a:xfrm rot="10800000">
                <a:off x="1462231" y="1095327"/>
                <a:ext cx="553341" cy="246747"/>
              </a:xfrm>
              <a:prstGeom prst="bentConnector2">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00" name="Text Placeholder 11"/>
              <p:cNvSpPr txBox="1">
                <a:spLocks/>
              </p:cNvSpPr>
              <p:nvPr/>
            </p:nvSpPr>
            <p:spPr>
              <a:xfrm>
                <a:off x="2259956" y="1312442"/>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DB8631"/>
                    </a:solidFill>
                    <a:latin typeface="Franklin Gothic Demi"/>
                  </a:rPr>
                  <a:t>LinkedIn IPO</a:t>
                </a:r>
                <a:endParaRPr lang="en-GB" sz="788" dirty="0">
                  <a:solidFill>
                    <a:srgbClr val="DB8631"/>
                  </a:solidFill>
                </a:endParaRPr>
              </a:p>
            </p:txBody>
          </p:sp>
        </p:grpSp>
        <p:pic>
          <p:nvPicPr>
            <p:cNvPr id="338" name="Picture 2" descr="https://upload.wikimedia.org/wikipedia/commons/thumb/c/ca/LinkedIn_logo_initials.png/768px-LinkedIn_logo_initial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7627" y="5977350"/>
              <a:ext cx="473931" cy="4739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9" name="Group 2088"/>
          <p:cNvGrpSpPr/>
          <p:nvPr/>
        </p:nvGrpSpPr>
        <p:grpSpPr>
          <a:xfrm>
            <a:off x="5395813" y="2280323"/>
            <a:ext cx="1659518" cy="600446"/>
            <a:chOff x="8456720" y="1736963"/>
            <a:chExt cx="2212690" cy="800594"/>
          </a:xfrm>
        </p:grpSpPr>
        <p:grpSp>
          <p:nvGrpSpPr>
            <p:cNvPr id="340" name="Group 339"/>
            <p:cNvGrpSpPr/>
            <p:nvPr/>
          </p:nvGrpSpPr>
          <p:grpSpPr>
            <a:xfrm>
              <a:off x="8456720" y="1736963"/>
              <a:ext cx="2212690" cy="800594"/>
              <a:chOff x="3847395" y="2133578"/>
              <a:chExt cx="2212690" cy="800594"/>
            </a:xfrm>
          </p:grpSpPr>
          <p:grpSp>
            <p:nvGrpSpPr>
              <p:cNvPr id="343" name="Group 342"/>
              <p:cNvGrpSpPr/>
              <p:nvPr/>
            </p:nvGrpSpPr>
            <p:grpSpPr>
              <a:xfrm>
                <a:off x="4466123" y="2133578"/>
                <a:ext cx="1593962" cy="800594"/>
                <a:chOff x="6957921" y="2875108"/>
                <a:chExt cx="1592616" cy="800594"/>
              </a:xfrm>
            </p:grpSpPr>
            <p:cxnSp>
              <p:nvCxnSpPr>
                <p:cNvPr id="345" name="Straight Connector 5"/>
                <p:cNvCxnSpPr>
                  <a:stCxn id="59" idx="0"/>
                </p:cNvCxnSpPr>
                <p:nvPr/>
              </p:nvCxnSpPr>
              <p:spPr>
                <a:xfrm rot="16200000" flipV="1">
                  <a:off x="7133602" y="3327383"/>
                  <a:ext cx="172638" cy="524000"/>
                </a:xfrm>
                <a:prstGeom prst="bentConnector2">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46" name="Text Placeholder 11"/>
                <p:cNvSpPr txBox="1">
                  <a:spLocks/>
                </p:cNvSpPr>
                <p:nvPr/>
              </p:nvSpPr>
              <p:spPr>
                <a:xfrm>
                  <a:off x="7339211" y="2875108"/>
                  <a:ext cx="1211326"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487BB"/>
                      </a:solidFill>
                      <a:latin typeface="Franklin Gothic Demi"/>
                    </a:rPr>
                    <a:t>FB buys Instagram</a:t>
                  </a:r>
                  <a:endParaRPr lang="en-GB" sz="1200" dirty="0">
                    <a:solidFill>
                      <a:srgbClr val="3487BB"/>
                    </a:solidFill>
                  </a:endParaRPr>
                </a:p>
                <a:p>
                  <a:pPr marL="0" indent="0">
                    <a:buNone/>
                  </a:pPr>
                  <a:endParaRPr lang="en-GB" sz="1200" dirty="0">
                    <a:solidFill>
                      <a:srgbClr val="3487BB"/>
                    </a:solidFill>
                  </a:endParaRPr>
                </a:p>
              </p:txBody>
            </p:sp>
          </p:grpSp>
          <p:pic>
            <p:nvPicPr>
              <p:cNvPr id="342" name="Picture 4" descr="https://www.facebookbrand.com/img/fb-ar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7395" y="2192817"/>
                <a:ext cx="473931" cy="473931"/>
              </a:xfrm>
              <a:prstGeom prst="rect">
                <a:avLst/>
              </a:prstGeom>
              <a:noFill/>
              <a:extLst>
                <a:ext uri="{909E8E84-426E-40dd-AFC4-6F175D3DCCD1}">
                  <a14:hiddenFill xmlns:a14="http://schemas.microsoft.com/office/drawing/2010/main">
                    <a:solidFill>
                      <a:srgbClr val="FFFFFF"/>
                    </a:solidFill>
                  </a14:hiddenFill>
                </a:ext>
              </a:extLst>
            </p:spPr>
          </p:pic>
        </p:grpSp>
        <p:pic>
          <p:nvPicPr>
            <p:cNvPr id="347" name="Picture 26" descr="http://3835642c2693476aa717-d4b78efce91b9730bcca725cf9bb0b37.r51.cf1.rackcdn.com/Multi-Color_Logo_thumbnail200.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959482" y="1779371"/>
              <a:ext cx="509224" cy="509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1" name="Group 350"/>
          <p:cNvGrpSpPr/>
          <p:nvPr/>
        </p:nvGrpSpPr>
        <p:grpSpPr>
          <a:xfrm>
            <a:off x="6136921" y="3214196"/>
            <a:ext cx="1359863" cy="634082"/>
            <a:chOff x="4355832" y="808590"/>
            <a:chExt cx="1813151" cy="845442"/>
          </a:xfrm>
        </p:grpSpPr>
        <p:grpSp>
          <p:nvGrpSpPr>
            <p:cNvPr id="353" name="Group 352"/>
            <p:cNvGrpSpPr/>
            <p:nvPr/>
          </p:nvGrpSpPr>
          <p:grpSpPr>
            <a:xfrm>
              <a:off x="4840800" y="808590"/>
              <a:ext cx="1328183" cy="845442"/>
              <a:chOff x="7332279" y="1550120"/>
              <a:chExt cx="1327061" cy="845442"/>
            </a:xfrm>
          </p:grpSpPr>
          <p:cxnSp>
            <p:nvCxnSpPr>
              <p:cNvPr id="355" name="Straight Connector 5"/>
              <p:cNvCxnSpPr>
                <a:endCxn id="73" idx="2"/>
              </p:cNvCxnSpPr>
              <p:nvPr/>
            </p:nvCxnSpPr>
            <p:spPr>
              <a:xfrm flipV="1">
                <a:off x="7422988" y="1550120"/>
                <a:ext cx="341762" cy="328256"/>
              </a:xfrm>
              <a:prstGeom prst="bentConnector2">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56" name="Text Placeholder 11"/>
              <p:cNvSpPr txBox="1">
                <a:spLocks/>
              </p:cNvSpPr>
              <p:nvPr/>
            </p:nvSpPr>
            <p:spPr>
              <a:xfrm>
                <a:off x="7332279" y="1902675"/>
                <a:ext cx="1327061"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487BB"/>
                    </a:solidFill>
                    <a:latin typeface="Franklin Gothic Demi"/>
                  </a:rPr>
                  <a:t>Timeline</a:t>
                </a:r>
                <a:endParaRPr lang="en-GB" sz="1200" dirty="0">
                  <a:solidFill>
                    <a:srgbClr val="3487BB"/>
                  </a:solidFill>
                </a:endParaRPr>
              </a:p>
              <a:p>
                <a:pPr marL="0" indent="0">
                  <a:buNone/>
                </a:pPr>
                <a:endParaRPr lang="en-GB" sz="1200" dirty="0">
                  <a:solidFill>
                    <a:srgbClr val="3487BB"/>
                  </a:solidFill>
                </a:endParaRPr>
              </a:p>
            </p:txBody>
          </p:sp>
        </p:grpSp>
        <p:pic>
          <p:nvPicPr>
            <p:cNvPr id="354" name="Picture 4" descr="https://www.facebookbrand.com/img/fb-ar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5832" y="1121357"/>
              <a:ext cx="473931" cy="4739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7" name="Group 356"/>
          <p:cNvGrpSpPr/>
          <p:nvPr/>
        </p:nvGrpSpPr>
        <p:grpSpPr>
          <a:xfrm>
            <a:off x="5904741" y="1760762"/>
            <a:ext cx="1372179" cy="1174151"/>
            <a:chOff x="3725922" y="701176"/>
            <a:chExt cx="1829572" cy="1565534"/>
          </a:xfrm>
        </p:grpSpPr>
        <p:grpSp>
          <p:nvGrpSpPr>
            <p:cNvPr id="358" name="Group 357"/>
            <p:cNvGrpSpPr/>
            <p:nvPr/>
          </p:nvGrpSpPr>
          <p:grpSpPr>
            <a:xfrm>
              <a:off x="4227311" y="770369"/>
              <a:ext cx="1328183" cy="1496341"/>
              <a:chOff x="6719308" y="1511899"/>
              <a:chExt cx="1327061" cy="1496341"/>
            </a:xfrm>
          </p:grpSpPr>
          <p:cxnSp>
            <p:nvCxnSpPr>
              <p:cNvPr id="360" name="Straight Connector 5"/>
              <p:cNvCxnSpPr/>
              <p:nvPr/>
            </p:nvCxnSpPr>
            <p:spPr>
              <a:xfrm rot="16200000" flipV="1">
                <a:off x="6535001" y="2458758"/>
                <a:ext cx="1093475" cy="5490"/>
              </a:xfrm>
              <a:prstGeom prst="bentConnector3">
                <a:avLst>
                  <a:gd name="adj1" fmla="val 50000"/>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61" name="Text Placeholder 11"/>
              <p:cNvSpPr txBox="1">
                <a:spLocks/>
              </p:cNvSpPr>
              <p:nvPr/>
            </p:nvSpPr>
            <p:spPr>
              <a:xfrm>
                <a:off x="6719308" y="1511899"/>
                <a:ext cx="1327061"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487BB"/>
                    </a:solidFill>
                    <a:latin typeface="Franklin Gothic Demi"/>
                  </a:rPr>
                  <a:t>FB IPO</a:t>
                </a:r>
                <a:endParaRPr lang="en-GB" sz="1200" dirty="0">
                  <a:solidFill>
                    <a:srgbClr val="3487BB"/>
                  </a:solidFill>
                </a:endParaRPr>
              </a:p>
              <a:p>
                <a:pPr marL="0" indent="0">
                  <a:buNone/>
                </a:pPr>
                <a:endParaRPr lang="en-GB" sz="1200" dirty="0">
                  <a:solidFill>
                    <a:srgbClr val="3487BB"/>
                  </a:solidFill>
                </a:endParaRPr>
              </a:p>
            </p:txBody>
          </p:sp>
        </p:grpSp>
        <p:pic>
          <p:nvPicPr>
            <p:cNvPr id="359" name="Picture 4" descr="https://www.facebookbrand.com/img/fb-ar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922" y="701176"/>
              <a:ext cx="473931" cy="4739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1" name="Group 200"/>
          <p:cNvGrpSpPr/>
          <p:nvPr/>
        </p:nvGrpSpPr>
        <p:grpSpPr>
          <a:xfrm>
            <a:off x="6833018" y="2004932"/>
            <a:ext cx="1356275" cy="917136"/>
            <a:chOff x="9110690" y="1530243"/>
            <a:chExt cx="1808367" cy="1222848"/>
          </a:xfrm>
        </p:grpSpPr>
        <p:grpSp>
          <p:nvGrpSpPr>
            <p:cNvPr id="372" name="Group 371"/>
            <p:cNvGrpSpPr/>
            <p:nvPr/>
          </p:nvGrpSpPr>
          <p:grpSpPr>
            <a:xfrm>
              <a:off x="9407107" y="1530243"/>
              <a:ext cx="1511950" cy="1222848"/>
              <a:chOff x="6511109" y="1365399"/>
              <a:chExt cx="1510672" cy="1222848"/>
            </a:xfrm>
          </p:grpSpPr>
          <p:cxnSp>
            <p:nvCxnSpPr>
              <p:cNvPr id="374" name="Straight Connector 5"/>
              <p:cNvCxnSpPr>
                <a:endCxn id="346" idx="3"/>
              </p:cNvCxnSpPr>
              <p:nvPr/>
            </p:nvCxnSpPr>
            <p:spPr>
              <a:xfrm rot="16200000" flipV="1">
                <a:off x="6238738" y="2251402"/>
                <a:ext cx="609216" cy="64473"/>
              </a:xfrm>
              <a:prstGeom prst="bentConnector2">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75" name="Text Placeholder 11"/>
              <p:cNvSpPr txBox="1">
                <a:spLocks/>
              </p:cNvSpPr>
              <p:nvPr/>
            </p:nvSpPr>
            <p:spPr>
              <a:xfrm>
                <a:off x="6694720" y="1365399"/>
                <a:ext cx="1327061"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487BB"/>
                    </a:solidFill>
                    <a:latin typeface="Franklin Gothic Demi"/>
                  </a:rPr>
                  <a:t>Twitter </a:t>
                </a:r>
              </a:p>
              <a:p>
                <a:pPr marL="0" indent="0">
                  <a:buNone/>
                </a:pPr>
                <a:r>
                  <a:rPr lang="en-GB" sz="1200" dirty="0">
                    <a:solidFill>
                      <a:srgbClr val="3487BB"/>
                    </a:solidFill>
                    <a:latin typeface="Franklin Gothic Demi"/>
                  </a:rPr>
                  <a:t>IPO</a:t>
                </a:r>
                <a:endParaRPr lang="en-GB" sz="1200" dirty="0">
                  <a:solidFill>
                    <a:srgbClr val="3487BB"/>
                  </a:solidFill>
                </a:endParaRPr>
              </a:p>
              <a:p>
                <a:pPr marL="0" indent="0">
                  <a:buNone/>
                </a:pPr>
                <a:endParaRPr lang="en-GB" sz="1200" dirty="0">
                  <a:solidFill>
                    <a:srgbClr val="3487BB"/>
                  </a:solidFill>
                </a:endParaRPr>
              </a:p>
            </p:txBody>
          </p:sp>
        </p:grpSp>
        <p:pic>
          <p:nvPicPr>
            <p:cNvPr id="377" name="Picture 6" descr="https://pmcdeadline2.files.wordpress.com/2014/06/twitter-logo.png?w=97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10690" y="1634599"/>
              <a:ext cx="445507" cy="445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0" name="Group 2109"/>
          <p:cNvGrpSpPr/>
          <p:nvPr/>
        </p:nvGrpSpPr>
        <p:grpSpPr>
          <a:xfrm>
            <a:off x="7135872" y="3214195"/>
            <a:ext cx="1686095" cy="851849"/>
            <a:chOff x="9514496" y="3142594"/>
            <a:chExt cx="2248126" cy="1135798"/>
          </a:xfrm>
        </p:grpSpPr>
        <p:grpSp>
          <p:nvGrpSpPr>
            <p:cNvPr id="384" name="Group 383"/>
            <p:cNvGrpSpPr/>
            <p:nvPr/>
          </p:nvGrpSpPr>
          <p:grpSpPr>
            <a:xfrm>
              <a:off x="9856659" y="3142594"/>
              <a:ext cx="1905963" cy="1135798"/>
              <a:chOff x="10676411" y="1536502"/>
              <a:chExt cx="1905963" cy="1135798"/>
            </a:xfrm>
          </p:grpSpPr>
          <p:cxnSp>
            <p:nvCxnSpPr>
              <p:cNvPr id="386" name="Straight Connector 5"/>
              <p:cNvCxnSpPr>
                <a:stCxn id="74" idx="2"/>
              </p:cNvCxnSpPr>
              <p:nvPr/>
            </p:nvCxnSpPr>
            <p:spPr>
              <a:xfrm rot="5400000">
                <a:off x="10385223" y="1827690"/>
                <a:ext cx="584833" cy="2458"/>
              </a:xfrm>
              <a:prstGeom prst="bentConnector3">
                <a:avLst>
                  <a:gd name="adj1" fmla="val 50000"/>
                </a:avLst>
              </a:prstGeom>
              <a:ln w="285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387" name="Text Placeholder 11"/>
              <p:cNvSpPr txBox="1">
                <a:spLocks/>
              </p:cNvSpPr>
              <p:nvPr/>
            </p:nvSpPr>
            <p:spPr>
              <a:xfrm>
                <a:off x="10742487" y="2179413"/>
                <a:ext cx="1839887"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err="1">
                    <a:solidFill>
                      <a:srgbClr val="363061"/>
                    </a:solidFill>
                    <a:latin typeface="Franklin Gothic Demi"/>
                  </a:rPr>
                  <a:t>ello</a:t>
                </a:r>
                <a:r>
                  <a:rPr lang="en-GB" sz="1200" dirty="0">
                    <a:solidFill>
                      <a:srgbClr val="363061"/>
                    </a:solidFill>
                    <a:latin typeface="Franklin Gothic Demi"/>
                  </a:rPr>
                  <a:t> Launch </a:t>
                </a:r>
                <a:endParaRPr lang="en-GB" sz="1200" dirty="0">
                  <a:solidFill>
                    <a:srgbClr val="363061"/>
                  </a:solidFill>
                </a:endParaRPr>
              </a:p>
              <a:p>
                <a:pPr marL="0" indent="0">
                  <a:buNone/>
                </a:pPr>
                <a:endParaRPr lang="en-GB" sz="1200" dirty="0">
                  <a:solidFill>
                    <a:srgbClr val="363061"/>
                  </a:solidFill>
                </a:endParaRPr>
              </a:p>
            </p:txBody>
          </p:sp>
        </p:grpSp>
        <p:pic>
          <p:nvPicPr>
            <p:cNvPr id="2108" name="Picture 48" descr="https://ello.co/wtf/assets/Logo1-911af02e5a990ee723fc8b39a6fd3721.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514496" y="3838298"/>
              <a:ext cx="434081" cy="4340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6" name="Group 195"/>
          <p:cNvGrpSpPr/>
          <p:nvPr/>
        </p:nvGrpSpPr>
        <p:grpSpPr>
          <a:xfrm>
            <a:off x="7673449" y="3214197"/>
            <a:ext cx="1307804" cy="1215547"/>
            <a:chOff x="10231264" y="3142595"/>
            <a:chExt cx="1743739" cy="1620729"/>
          </a:xfrm>
        </p:grpSpPr>
        <p:grpSp>
          <p:nvGrpSpPr>
            <p:cNvPr id="395" name="Group 394"/>
            <p:cNvGrpSpPr/>
            <p:nvPr/>
          </p:nvGrpSpPr>
          <p:grpSpPr>
            <a:xfrm>
              <a:off x="10617867" y="3142595"/>
              <a:ext cx="1357136" cy="1501485"/>
              <a:chOff x="1796957" y="375145"/>
              <a:chExt cx="1357136" cy="1501485"/>
            </a:xfrm>
          </p:grpSpPr>
          <p:cxnSp>
            <p:nvCxnSpPr>
              <p:cNvPr id="397" name="Straight Connector 5"/>
              <p:cNvCxnSpPr>
                <a:endCxn id="75" idx="2"/>
              </p:cNvCxnSpPr>
              <p:nvPr/>
            </p:nvCxnSpPr>
            <p:spPr>
              <a:xfrm rot="16200000" flipV="1">
                <a:off x="1701067" y="471035"/>
                <a:ext cx="889354" cy="697573"/>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98" name="Text Placeholder 11"/>
              <p:cNvSpPr txBox="1">
                <a:spLocks/>
              </p:cNvSpPr>
              <p:nvPr/>
            </p:nvSpPr>
            <p:spPr>
              <a:xfrm>
                <a:off x="1920180" y="1383743"/>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BB392"/>
                    </a:solidFill>
                    <a:latin typeface="Franklin Gothic Demi"/>
                  </a:rPr>
                  <a:t>Peach Launches</a:t>
                </a:r>
                <a:endParaRPr lang="en-GB" sz="788" dirty="0">
                  <a:solidFill>
                    <a:srgbClr val="3BB392"/>
                  </a:solidFill>
                </a:endParaRPr>
              </a:p>
            </p:txBody>
          </p:sp>
        </p:grpSp>
        <p:pic>
          <p:nvPicPr>
            <p:cNvPr id="195" name="Picture 50" descr="http://data.crazyengineers.com/attachments/peach-logo-jpg.19535/"/>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10231264" y="4208736"/>
              <a:ext cx="554588" cy="554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9" name="Group 198"/>
          <p:cNvGrpSpPr/>
          <p:nvPr/>
        </p:nvGrpSpPr>
        <p:grpSpPr>
          <a:xfrm>
            <a:off x="7768064" y="1637288"/>
            <a:ext cx="1216772" cy="1207874"/>
            <a:chOff x="10357418" y="1040051"/>
            <a:chExt cx="1622363" cy="1610498"/>
          </a:xfrm>
        </p:grpSpPr>
        <p:grpSp>
          <p:nvGrpSpPr>
            <p:cNvPr id="406" name="Group 405"/>
            <p:cNvGrpSpPr/>
            <p:nvPr/>
          </p:nvGrpSpPr>
          <p:grpSpPr>
            <a:xfrm>
              <a:off x="10798409" y="1040051"/>
              <a:ext cx="1181372" cy="1610498"/>
              <a:chOff x="7164758" y="1756388"/>
              <a:chExt cx="1180374" cy="1610498"/>
            </a:xfrm>
          </p:grpSpPr>
          <p:cxnSp>
            <p:nvCxnSpPr>
              <p:cNvPr id="408" name="Straight Connector 5"/>
              <p:cNvCxnSpPr/>
              <p:nvPr/>
            </p:nvCxnSpPr>
            <p:spPr>
              <a:xfrm rot="16200000" flipV="1">
                <a:off x="6954678" y="2566618"/>
                <a:ext cx="1054581" cy="545955"/>
              </a:xfrm>
              <a:prstGeom prst="bentConnector3">
                <a:avLst>
                  <a:gd name="adj1" fmla="val 50000"/>
                </a:avLst>
              </a:prstGeom>
              <a:ln w="285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409" name="Text Placeholder 11"/>
              <p:cNvSpPr txBox="1">
                <a:spLocks/>
              </p:cNvSpPr>
              <p:nvPr/>
            </p:nvSpPr>
            <p:spPr>
              <a:xfrm>
                <a:off x="7164758" y="1756388"/>
                <a:ext cx="1180374"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3487BB"/>
                    </a:solidFill>
                    <a:latin typeface="Franklin Gothic Demi"/>
                  </a:rPr>
                  <a:t>Messenger Ads</a:t>
                </a:r>
                <a:endParaRPr lang="en-GB" sz="1200" dirty="0">
                  <a:solidFill>
                    <a:srgbClr val="3487BB"/>
                  </a:solidFill>
                </a:endParaRPr>
              </a:p>
              <a:p>
                <a:pPr marL="0" indent="0">
                  <a:buNone/>
                </a:pPr>
                <a:endParaRPr lang="en-GB" sz="1200" dirty="0">
                  <a:solidFill>
                    <a:srgbClr val="3487BB"/>
                  </a:solidFill>
                </a:endParaRPr>
              </a:p>
            </p:txBody>
          </p:sp>
        </p:grpSp>
        <p:pic>
          <p:nvPicPr>
            <p:cNvPr id="410" name="Picture 44" descr="https://www.seeklogo.net/wp-content/uploads/2015/08/facebook-messenger-logo.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357418" y="1130237"/>
              <a:ext cx="434325" cy="4343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 name="Group 204"/>
          <p:cNvGrpSpPr/>
          <p:nvPr/>
        </p:nvGrpSpPr>
        <p:grpSpPr>
          <a:xfrm>
            <a:off x="7232583" y="4734738"/>
            <a:ext cx="1661560" cy="426840"/>
            <a:chOff x="9632413" y="5128211"/>
            <a:chExt cx="2215413" cy="569120"/>
          </a:xfrm>
        </p:grpSpPr>
        <p:grpSp>
          <p:nvGrpSpPr>
            <p:cNvPr id="416" name="Group 415"/>
            <p:cNvGrpSpPr/>
            <p:nvPr/>
          </p:nvGrpSpPr>
          <p:grpSpPr>
            <a:xfrm>
              <a:off x="9632413" y="5128211"/>
              <a:ext cx="2215413" cy="492887"/>
              <a:chOff x="1252153" y="1269447"/>
              <a:chExt cx="2215413" cy="492887"/>
            </a:xfrm>
          </p:grpSpPr>
          <p:cxnSp>
            <p:nvCxnSpPr>
              <p:cNvPr id="418" name="Straight Connector 5"/>
              <p:cNvCxnSpPr/>
              <p:nvPr/>
            </p:nvCxnSpPr>
            <p:spPr>
              <a:xfrm rot="10800000" flipV="1">
                <a:off x="1252153" y="1463807"/>
                <a:ext cx="402215" cy="132699"/>
              </a:xfrm>
              <a:prstGeom prst="bentConnector3">
                <a:avLst>
                  <a:gd name="adj1" fmla="val 50000"/>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19" name="Text Placeholder 11"/>
              <p:cNvSpPr txBox="1">
                <a:spLocks/>
              </p:cNvSpPr>
              <p:nvPr/>
            </p:nvSpPr>
            <p:spPr>
              <a:xfrm>
                <a:off x="2233653" y="1269447"/>
                <a:ext cx="1233913" cy="4928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dirty="0">
                    <a:solidFill>
                      <a:srgbClr val="DB8631"/>
                    </a:solidFill>
                    <a:latin typeface="Franklin Gothic Demi"/>
                  </a:rPr>
                  <a:t>Snapchat Launches</a:t>
                </a:r>
                <a:endParaRPr lang="en-GB" sz="788" dirty="0">
                  <a:solidFill>
                    <a:srgbClr val="DB8631"/>
                  </a:solidFill>
                </a:endParaRPr>
              </a:p>
            </p:txBody>
          </p:sp>
        </p:grpSp>
        <p:pic>
          <p:nvPicPr>
            <p:cNvPr id="204" name="Picture 52" descr="http://www.freelogovectors.net/wp-content/uploads/2014/05/snapchat-logo.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0109296" y="5156382"/>
              <a:ext cx="540949" cy="5409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8271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6"/>
                                        </p:tgtEl>
                                        <p:attrNameLst>
                                          <p:attrName>style.visibility</p:attrName>
                                        </p:attrNameLst>
                                      </p:cBhvr>
                                      <p:to>
                                        <p:strVal val="visible"/>
                                      </p:to>
                                    </p:set>
                                    <p:anim calcmode="lin" valueType="num">
                                      <p:cBhvr additive="base">
                                        <p:cTn id="37" dur="500" fill="hold"/>
                                        <p:tgtEl>
                                          <p:spTgt spid="226"/>
                                        </p:tgtEl>
                                        <p:attrNameLst>
                                          <p:attrName>ppt_x</p:attrName>
                                        </p:attrNameLst>
                                      </p:cBhvr>
                                      <p:tavLst>
                                        <p:tav tm="0">
                                          <p:val>
                                            <p:strVal val="#ppt_x"/>
                                          </p:val>
                                        </p:tav>
                                        <p:tav tm="100000">
                                          <p:val>
                                            <p:strVal val="#ppt_x"/>
                                          </p:val>
                                        </p:tav>
                                      </p:tavLst>
                                    </p:anim>
                                    <p:anim calcmode="lin" valueType="num">
                                      <p:cBhvr additive="base">
                                        <p:cTn id="38"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53"/>
                                        </p:tgtEl>
                                        <p:attrNameLst>
                                          <p:attrName>style.visibility</p:attrName>
                                        </p:attrNameLst>
                                      </p:cBhvr>
                                      <p:to>
                                        <p:strVal val="visible"/>
                                      </p:to>
                                    </p:set>
                                    <p:anim calcmode="lin" valueType="num">
                                      <p:cBhvr additive="base">
                                        <p:cTn id="43" dur="500" fill="hold"/>
                                        <p:tgtEl>
                                          <p:spTgt spid="2053"/>
                                        </p:tgtEl>
                                        <p:attrNameLst>
                                          <p:attrName>ppt_x</p:attrName>
                                        </p:attrNameLst>
                                      </p:cBhvr>
                                      <p:tavLst>
                                        <p:tav tm="0">
                                          <p:val>
                                            <p:strVal val="#ppt_x"/>
                                          </p:val>
                                        </p:tav>
                                        <p:tav tm="100000">
                                          <p:val>
                                            <p:strVal val="#ppt_x"/>
                                          </p:val>
                                        </p:tav>
                                      </p:tavLst>
                                    </p:anim>
                                    <p:anim calcmode="lin" valueType="num">
                                      <p:cBhvr additive="base">
                                        <p:cTn id="44"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70"/>
                                        </p:tgtEl>
                                        <p:attrNameLst>
                                          <p:attrName>style.visibility</p:attrName>
                                        </p:attrNameLst>
                                      </p:cBhvr>
                                      <p:to>
                                        <p:strVal val="visible"/>
                                      </p:to>
                                    </p:set>
                                    <p:anim calcmode="lin" valueType="num">
                                      <p:cBhvr additive="base">
                                        <p:cTn id="49" dur="500" fill="hold"/>
                                        <p:tgtEl>
                                          <p:spTgt spid="2070"/>
                                        </p:tgtEl>
                                        <p:attrNameLst>
                                          <p:attrName>ppt_x</p:attrName>
                                        </p:attrNameLst>
                                      </p:cBhvr>
                                      <p:tavLst>
                                        <p:tav tm="0">
                                          <p:val>
                                            <p:strVal val="#ppt_x"/>
                                          </p:val>
                                        </p:tav>
                                        <p:tav tm="100000">
                                          <p:val>
                                            <p:strVal val="#ppt_x"/>
                                          </p:val>
                                        </p:tav>
                                      </p:tavLst>
                                    </p:anim>
                                    <p:anim calcmode="lin" valueType="num">
                                      <p:cBhvr additive="base">
                                        <p:cTn id="50" dur="500" fill="hold"/>
                                        <p:tgtEl>
                                          <p:spTgt spid="207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6"/>
                                        </p:tgtEl>
                                        <p:attrNameLst>
                                          <p:attrName>style.visibility</p:attrName>
                                        </p:attrNameLst>
                                      </p:cBhvr>
                                      <p:to>
                                        <p:strVal val="visible"/>
                                      </p:to>
                                    </p:set>
                                    <p:anim calcmode="lin" valueType="num">
                                      <p:cBhvr additive="base">
                                        <p:cTn id="55" dur="500" fill="hold"/>
                                        <p:tgtEl>
                                          <p:spTgt spid="176"/>
                                        </p:tgtEl>
                                        <p:attrNameLst>
                                          <p:attrName>ppt_x</p:attrName>
                                        </p:attrNameLst>
                                      </p:cBhvr>
                                      <p:tavLst>
                                        <p:tav tm="0">
                                          <p:val>
                                            <p:strVal val="#ppt_x"/>
                                          </p:val>
                                        </p:tav>
                                        <p:tav tm="100000">
                                          <p:val>
                                            <p:strVal val="#ppt_x"/>
                                          </p:val>
                                        </p:tav>
                                      </p:tavLst>
                                    </p:anim>
                                    <p:anim calcmode="lin" valueType="num">
                                      <p:cBhvr additive="base">
                                        <p:cTn id="56"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8"/>
                                        </p:tgtEl>
                                        <p:attrNameLst>
                                          <p:attrName>style.visibility</p:attrName>
                                        </p:attrNameLst>
                                      </p:cBhvr>
                                      <p:to>
                                        <p:strVal val="visible"/>
                                      </p:to>
                                    </p:set>
                                    <p:anim calcmode="lin" valueType="num">
                                      <p:cBhvr additive="base">
                                        <p:cTn id="61" dur="500" fill="hold"/>
                                        <p:tgtEl>
                                          <p:spTgt spid="228"/>
                                        </p:tgtEl>
                                        <p:attrNameLst>
                                          <p:attrName>ppt_x</p:attrName>
                                        </p:attrNameLst>
                                      </p:cBhvr>
                                      <p:tavLst>
                                        <p:tav tm="0">
                                          <p:val>
                                            <p:strVal val="#ppt_x"/>
                                          </p:val>
                                        </p:tav>
                                        <p:tav tm="100000">
                                          <p:val>
                                            <p:strVal val="#ppt_x"/>
                                          </p:val>
                                        </p:tav>
                                      </p:tavLst>
                                    </p:anim>
                                    <p:anim calcmode="lin" valueType="num">
                                      <p:cBhvr additive="base">
                                        <p:cTn id="62"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0"/>
                                        </p:tgtEl>
                                        <p:attrNameLst>
                                          <p:attrName>style.visibility</p:attrName>
                                        </p:attrNameLst>
                                      </p:cBhvr>
                                      <p:to>
                                        <p:strVal val="visible"/>
                                      </p:to>
                                    </p:set>
                                    <p:anim calcmode="lin" valueType="num">
                                      <p:cBhvr additive="base">
                                        <p:cTn id="67" dur="500" fill="hold"/>
                                        <p:tgtEl>
                                          <p:spTgt spid="240"/>
                                        </p:tgtEl>
                                        <p:attrNameLst>
                                          <p:attrName>ppt_x</p:attrName>
                                        </p:attrNameLst>
                                      </p:cBhvr>
                                      <p:tavLst>
                                        <p:tav tm="0">
                                          <p:val>
                                            <p:strVal val="#ppt_x"/>
                                          </p:val>
                                        </p:tav>
                                        <p:tav tm="100000">
                                          <p:val>
                                            <p:strVal val="#ppt_x"/>
                                          </p:val>
                                        </p:tav>
                                      </p:tavLst>
                                    </p:anim>
                                    <p:anim calcmode="lin" valueType="num">
                                      <p:cBhvr additive="base">
                                        <p:cTn id="68"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42"/>
                                        </p:tgtEl>
                                        <p:attrNameLst>
                                          <p:attrName>style.visibility</p:attrName>
                                        </p:attrNameLst>
                                      </p:cBhvr>
                                      <p:to>
                                        <p:strVal val="visible"/>
                                      </p:to>
                                    </p:set>
                                    <p:anim calcmode="lin" valueType="num">
                                      <p:cBhvr additive="base">
                                        <p:cTn id="73" dur="500" fill="hold"/>
                                        <p:tgtEl>
                                          <p:spTgt spid="242"/>
                                        </p:tgtEl>
                                        <p:attrNameLst>
                                          <p:attrName>ppt_x</p:attrName>
                                        </p:attrNameLst>
                                      </p:cBhvr>
                                      <p:tavLst>
                                        <p:tav tm="0">
                                          <p:val>
                                            <p:strVal val="#ppt_x"/>
                                          </p:val>
                                        </p:tav>
                                        <p:tav tm="100000">
                                          <p:val>
                                            <p:strVal val="#ppt_x"/>
                                          </p:val>
                                        </p:tav>
                                      </p:tavLst>
                                    </p:anim>
                                    <p:anim calcmode="lin" valueType="num">
                                      <p:cBhvr additive="base">
                                        <p:cTn id="74"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44"/>
                                        </p:tgtEl>
                                        <p:attrNameLst>
                                          <p:attrName>style.visibility</p:attrName>
                                        </p:attrNameLst>
                                      </p:cBhvr>
                                      <p:to>
                                        <p:strVal val="visible"/>
                                      </p:to>
                                    </p:set>
                                    <p:anim calcmode="lin" valueType="num">
                                      <p:cBhvr additive="base">
                                        <p:cTn id="79" dur="500" fill="hold"/>
                                        <p:tgtEl>
                                          <p:spTgt spid="244"/>
                                        </p:tgtEl>
                                        <p:attrNameLst>
                                          <p:attrName>ppt_x</p:attrName>
                                        </p:attrNameLst>
                                      </p:cBhvr>
                                      <p:tavLst>
                                        <p:tav tm="0">
                                          <p:val>
                                            <p:strVal val="#ppt_x"/>
                                          </p:val>
                                        </p:tav>
                                        <p:tav tm="100000">
                                          <p:val>
                                            <p:strVal val="#ppt_x"/>
                                          </p:val>
                                        </p:tav>
                                      </p:tavLst>
                                    </p:anim>
                                    <p:anim calcmode="lin" valueType="num">
                                      <p:cBhvr additive="base">
                                        <p:cTn id="80" dur="500" fill="hold"/>
                                        <p:tgtEl>
                                          <p:spTgt spid="24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05"/>
                                        </p:tgtEl>
                                        <p:attrNameLst>
                                          <p:attrName>style.visibility</p:attrName>
                                        </p:attrNameLst>
                                      </p:cBhvr>
                                      <p:to>
                                        <p:strVal val="visible"/>
                                      </p:to>
                                    </p:set>
                                    <p:anim calcmode="lin" valueType="num">
                                      <p:cBhvr additive="base">
                                        <p:cTn id="85" dur="500" fill="hold"/>
                                        <p:tgtEl>
                                          <p:spTgt spid="305"/>
                                        </p:tgtEl>
                                        <p:attrNameLst>
                                          <p:attrName>ppt_x</p:attrName>
                                        </p:attrNameLst>
                                      </p:cBhvr>
                                      <p:tavLst>
                                        <p:tav tm="0">
                                          <p:val>
                                            <p:strVal val="#ppt_x"/>
                                          </p:val>
                                        </p:tav>
                                        <p:tav tm="100000">
                                          <p:val>
                                            <p:strVal val="#ppt_x"/>
                                          </p:val>
                                        </p:tav>
                                      </p:tavLst>
                                    </p:anim>
                                    <p:anim calcmode="lin" valueType="num">
                                      <p:cBhvr additive="base">
                                        <p:cTn id="86" dur="500" fill="hold"/>
                                        <p:tgtEl>
                                          <p:spTgt spid="30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08"/>
                                        </p:tgtEl>
                                        <p:attrNameLst>
                                          <p:attrName>style.visibility</p:attrName>
                                        </p:attrNameLst>
                                      </p:cBhvr>
                                      <p:to>
                                        <p:strVal val="visible"/>
                                      </p:to>
                                    </p:set>
                                    <p:anim calcmode="lin" valueType="num">
                                      <p:cBhvr additive="base">
                                        <p:cTn id="91" dur="500" fill="hold"/>
                                        <p:tgtEl>
                                          <p:spTgt spid="308"/>
                                        </p:tgtEl>
                                        <p:attrNameLst>
                                          <p:attrName>ppt_x</p:attrName>
                                        </p:attrNameLst>
                                      </p:cBhvr>
                                      <p:tavLst>
                                        <p:tav tm="0">
                                          <p:val>
                                            <p:strVal val="#ppt_x"/>
                                          </p:val>
                                        </p:tav>
                                        <p:tav tm="100000">
                                          <p:val>
                                            <p:strVal val="#ppt_x"/>
                                          </p:val>
                                        </p:tav>
                                      </p:tavLst>
                                    </p:anim>
                                    <p:anim calcmode="lin" valueType="num">
                                      <p:cBhvr additive="base">
                                        <p:cTn id="92" dur="500" fill="hold"/>
                                        <p:tgtEl>
                                          <p:spTgt spid="30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07"/>
                                        </p:tgtEl>
                                        <p:attrNameLst>
                                          <p:attrName>style.visibility</p:attrName>
                                        </p:attrNameLst>
                                      </p:cBhvr>
                                      <p:to>
                                        <p:strVal val="visible"/>
                                      </p:to>
                                    </p:set>
                                    <p:anim calcmode="lin" valueType="num">
                                      <p:cBhvr additive="base">
                                        <p:cTn id="97" dur="500" fill="hold"/>
                                        <p:tgtEl>
                                          <p:spTgt spid="307"/>
                                        </p:tgtEl>
                                        <p:attrNameLst>
                                          <p:attrName>ppt_x</p:attrName>
                                        </p:attrNameLst>
                                      </p:cBhvr>
                                      <p:tavLst>
                                        <p:tav tm="0">
                                          <p:val>
                                            <p:strVal val="#ppt_x"/>
                                          </p:val>
                                        </p:tav>
                                        <p:tav tm="100000">
                                          <p:val>
                                            <p:strVal val="#ppt_x"/>
                                          </p:val>
                                        </p:tav>
                                      </p:tavLst>
                                    </p:anim>
                                    <p:anim calcmode="lin" valueType="num">
                                      <p:cBhvr additive="base">
                                        <p:cTn id="98" dur="500" fill="hold"/>
                                        <p:tgtEl>
                                          <p:spTgt spid="30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12"/>
                                        </p:tgtEl>
                                        <p:attrNameLst>
                                          <p:attrName>style.visibility</p:attrName>
                                        </p:attrNameLst>
                                      </p:cBhvr>
                                      <p:to>
                                        <p:strVal val="visible"/>
                                      </p:to>
                                    </p:set>
                                    <p:anim calcmode="lin" valueType="num">
                                      <p:cBhvr additive="base">
                                        <p:cTn id="103" dur="500" fill="hold"/>
                                        <p:tgtEl>
                                          <p:spTgt spid="312"/>
                                        </p:tgtEl>
                                        <p:attrNameLst>
                                          <p:attrName>ppt_x</p:attrName>
                                        </p:attrNameLst>
                                      </p:cBhvr>
                                      <p:tavLst>
                                        <p:tav tm="0">
                                          <p:val>
                                            <p:strVal val="#ppt_x"/>
                                          </p:val>
                                        </p:tav>
                                        <p:tav tm="100000">
                                          <p:val>
                                            <p:strVal val="#ppt_x"/>
                                          </p:val>
                                        </p:tav>
                                      </p:tavLst>
                                    </p:anim>
                                    <p:anim calcmode="lin" valueType="num">
                                      <p:cBhvr additive="base">
                                        <p:cTn id="104" dur="500" fill="hold"/>
                                        <p:tgtEl>
                                          <p:spTgt spid="31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14"/>
                                        </p:tgtEl>
                                        <p:attrNameLst>
                                          <p:attrName>style.visibility</p:attrName>
                                        </p:attrNameLst>
                                      </p:cBhvr>
                                      <p:to>
                                        <p:strVal val="visible"/>
                                      </p:to>
                                    </p:set>
                                    <p:anim calcmode="lin" valueType="num">
                                      <p:cBhvr additive="base">
                                        <p:cTn id="109" dur="500" fill="hold"/>
                                        <p:tgtEl>
                                          <p:spTgt spid="314"/>
                                        </p:tgtEl>
                                        <p:attrNameLst>
                                          <p:attrName>ppt_x</p:attrName>
                                        </p:attrNameLst>
                                      </p:cBhvr>
                                      <p:tavLst>
                                        <p:tav tm="0">
                                          <p:val>
                                            <p:strVal val="#ppt_x"/>
                                          </p:val>
                                        </p:tav>
                                        <p:tav tm="100000">
                                          <p:val>
                                            <p:strVal val="#ppt_x"/>
                                          </p:val>
                                        </p:tav>
                                      </p:tavLst>
                                    </p:anim>
                                    <p:anim calcmode="lin" valueType="num">
                                      <p:cBhvr additive="base">
                                        <p:cTn id="110" dur="500" fill="hold"/>
                                        <p:tgtEl>
                                          <p:spTgt spid="31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19"/>
                                        </p:tgtEl>
                                        <p:attrNameLst>
                                          <p:attrName>style.visibility</p:attrName>
                                        </p:attrNameLst>
                                      </p:cBhvr>
                                      <p:to>
                                        <p:strVal val="visible"/>
                                      </p:to>
                                    </p:set>
                                    <p:anim calcmode="lin" valueType="num">
                                      <p:cBhvr additive="base">
                                        <p:cTn id="115" dur="500" fill="hold"/>
                                        <p:tgtEl>
                                          <p:spTgt spid="319"/>
                                        </p:tgtEl>
                                        <p:attrNameLst>
                                          <p:attrName>ppt_x</p:attrName>
                                        </p:attrNameLst>
                                      </p:cBhvr>
                                      <p:tavLst>
                                        <p:tav tm="0">
                                          <p:val>
                                            <p:strVal val="#ppt_x"/>
                                          </p:val>
                                        </p:tav>
                                        <p:tav tm="100000">
                                          <p:val>
                                            <p:strVal val="#ppt_x"/>
                                          </p:val>
                                        </p:tav>
                                      </p:tavLst>
                                    </p:anim>
                                    <p:anim calcmode="lin" valueType="num">
                                      <p:cBhvr additive="base">
                                        <p:cTn id="116" dur="500" fill="hold"/>
                                        <p:tgtEl>
                                          <p:spTgt spid="31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2081"/>
                                        </p:tgtEl>
                                        <p:attrNameLst>
                                          <p:attrName>style.visibility</p:attrName>
                                        </p:attrNameLst>
                                      </p:cBhvr>
                                      <p:to>
                                        <p:strVal val="visible"/>
                                      </p:to>
                                    </p:set>
                                    <p:anim calcmode="lin" valueType="num">
                                      <p:cBhvr additive="base">
                                        <p:cTn id="121" dur="500" fill="hold"/>
                                        <p:tgtEl>
                                          <p:spTgt spid="2081"/>
                                        </p:tgtEl>
                                        <p:attrNameLst>
                                          <p:attrName>ppt_x</p:attrName>
                                        </p:attrNameLst>
                                      </p:cBhvr>
                                      <p:tavLst>
                                        <p:tav tm="0">
                                          <p:val>
                                            <p:strVal val="#ppt_x"/>
                                          </p:val>
                                        </p:tav>
                                        <p:tav tm="100000">
                                          <p:val>
                                            <p:strVal val="#ppt_x"/>
                                          </p:val>
                                        </p:tav>
                                      </p:tavLst>
                                    </p:anim>
                                    <p:anim calcmode="lin" valueType="num">
                                      <p:cBhvr additive="base">
                                        <p:cTn id="122" dur="500" fill="hold"/>
                                        <p:tgtEl>
                                          <p:spTgt spid="2081"/>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2088"/>
                                        </p:tgtEl>
                                        <p:attrNameLst>
                                          <p:attrName>style.visibility</p:attrName>
                                        </p:attrNameLst>
                                      </p:cBhvr>
                                      <p:to>
                                        <p:strVal val="visible"/>
                                      </p:to>
                                    </p:set>
                                    <p:anim calcmode="lin" valueType="num">
                                      <p:cBhvr additive="base">
                                        <p:cTn id="127" dur="500" fill="hold"/>
                                        <p:tgtEl>
                                          <p:spTgt spid="2088"/>
                                        </p:tgtEl>
                                        <p:attrNameLst>
                                          <p:attrName>ppt_x</p:attrName>
                                        </p:attrNameLst>
                                      </p:cBhvr>
                                      <p:tavLst>
                                        <p:tav tm="0">
                                          <p:val>
                                            <p:strVal val="#ppt_x"/>
                                          </p:val>
                                        </p:tav>
                                        <p:tav tm="100000">
                                          <p:val>
                                            <p:strVal val="#ppt_x"/>
                                          </p:val>
                                        </p:tav>
                                      </p:tavLst>
                                    </p:anim>
                                    <p:anim calcmode="lin" valueType="num">
                                      <p:cBhvr additive="base">
                                        <p:cTn id="128" dur="500" fill="hold"/>
                                        <p:tgtEl>
                                          <p:spTgt spid="2088"/>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205"/>
                                        </p:tgtEl>
                                        <p:attrNameLst>
                                          <p:attrName>style.visibility</p:attrName>
                                        </p:attrNameLst>
                                      </p:cBhvr>
                                      <p:to>
                                        <p:strVal val="visible"/>
                                      </p:to>
                                    </p:set>
                                    <p:anim calcmode="lin" valueType="num">
                                      <p:cBhvr additive="base">
                                        <p:cTn id="133" dur="500" fill="hold"/>
                                        <p:tgtEl>
                                          <p:spTgt spid="205"/>
                                        </p:tgtEl>
                                        <p:attrNameLst>
                                          <p:attrName>ppt_x</p:attrName>
                                        </p:attrNameLst>
                                      </p:cBhvr>
                                      <p:tavLst>
                                        <p:tav tm="0">
                                          <p:val>
                                            <p:strVal val="#ppt_x"/>
                                          </p:val>
                                        </p:tav>
                                        <p:tav tm="100000">
                                          <p:val>
                                            <p:strVal val="#ppt_x"/>
                                          </p:val>
                                        </p:tav>
                                      </p:tavLst>
                                    </p:anim>
                                    <p:anim calcmode="lin" valueType="num">
                                      <p:cBhvr additive="base">
                                        <p:cTn id="134" dur="500" fill="hold"/>
                                        <p:tgtEl>
                                          <p:spTgt spid="20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2089"/>
                                        </p:tgtEl>
                                        <p:attrNameLst>
                                          <p:attrName>style.visibility</p:attrName>
                                        </p:attrNameLst>
                                      </p:cBhvr>
                                      <p:to>
                                        <p:strVal val="visible"/>
                                      </p:to>
                                    </p:set>
                                    <p:anim calcmode="lin" valueType="num">
                                      <p:cBhvr additive="base">
                                        <p:cTn id="139" dur="500" fill="hold"/>
                                        <p:tgtEl>
                                          <p:spTgt spid="2089"/>
                                        </p:tgtEl>
                                        <p:attrNameLst>
                                          <p:attrName>ppt_x</p:attrName>
                                        </p:attrNameLst>
                                      </p:cBhvr>
                                      <p:tavLst>
                                        <p:tav tm="0">
                                          <p:val>
                                            <p:strVal val="#ppt_x"/>
                                          </p:val>
                                        </p:tav>
                                        <p:tav tm="100000">
                                          <p:val>
                                            <p:strVal val="#ppt_x"/>
                                          </p:val>
                                        </p:tav>
                                      </p:tavLst>
                                    </p:anim>
                                    <p:anim calcmode="lin" valueType="num">
                                      <p:cBhvr additive="base">
                                        <p:cTn id="140"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357"/>
                                        </p:tgtEl>
                                        <p:attrNameLst>
                                          <p:attrName>style.visibility</p:attrName>
                                        </p:attrNameLst>
                                      </p:cBhvr>
                                      <p:to>
                                        <p:strVal val="visible"/>
                                      </p:to>
                                    </p:set>
                                    <p:anim calcmode="lin" valueType="num">
                                      <p:cBhvr additive="base">
                                        <p:cTn id="145" dur="500" fill="hold"/>
                                        <p:tgtEl>
                                          <p:spTgt spid="357"/>
                                        </p:tgtEl>
                                        <p:attrNameLst>
                                          <p:attrName>ppt_x</p:attrName>
                                        </p:attrNameLst>
                                      </p:cBhvr>
                                      <p:tavLst>
                                        <p:tav tm="0">
                                          <p:val>
                                            <p:strVal val="#ppt_x"/>
                                          </p:val>
                                        </p:tav>
                                        <p:tav tm="100000">
                                          <p:val>
                                            <p:strVal val="#ppt_x"/>
                                          </p:val>
                                        </p:tav>
                                      </p:tavLst>
                                    </p:anim>
                                    <p:anim calcmode="lin" valueType="num">
                                      <p:cBhvr additive="base">
                                        <p:cTn id="146" dur="500" fill="hold"/>
                                        <p:tgtEl>
                                          <p:spTgt spid="357"/>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nodeType="clickEffect">
                                  <p:stCondLst>
                                    <p:cond delay="0"/>
                                  </p:stCondLst>
                                  <p:childTnLst>
                                    <p:set>
                                      <p:cBhvr>
                                        <p:cTn id="150" dur="1" fill="hold">
                                          <p:stCondLst>
                                            <p:cond delay="0"/>
                                          </p:stCondLst>
                                        </p:cTn>
                                        <p:tgtEl>
                                          <p:spTgt spid="351"/>
                                        </p:tgtEl>
                                        <p:attrNameLst>
                                          <p:attrName>style.visibility</p:attrName>
                                        </p:attrNameLst>
                                      </p:cBhvr>
                                      <p:to>
                                        <p:strVal val="visible"/>
                                      </p:to>
                                    </p:set>
                                    <p:anim calcmode="lin" valueType="num">
                                      <p:cBhvr additive="base">
                                        <p:cTn id="151" dur="500" fill="hold"/>
                                        <p:tgtEl>
                                          <p:spTgt spid="351"/>
                                        </p:tgtEl>
                                        <p:attrNameLst>
                                          <p:attrName>ppt_x</p:attrName>
                                        </p:attrNameLst>
                                      </p:cBhvr>
                                      <p:tavLst>
                                        <p:tav tm="0">
                                          <p:val>
                                            <p:strVal val="#ppt_x"/>
                                          </p:val>
                                        </p:tav>
                                        <p:tav tm="100000">
                                          <p:val>
                                            <p:strVal val="#ppt_x"/>
                                          </p:val>
                                        </p:tav>
                                      </p:tavLst>
                                    </p:anim>
                                    <p:anim calcmode="lin" valueType="num">
                                      <p:cBhvr additive="base">
                                        <p:cTn id="152" dur="500" fill="hold"/>
                                        <p:tgtEl>
                                          <p:spTgt spid="351"/>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201"/>
                                        </p:tgtEl>
                                        <p:attrNameLst>
                                          <p:attrName>style.visibility</p:attrName>
                                        </p:attrNameLst>
                                      </p:cBhvr>
                                      <p:to>
                                        <p:strVal val="visible"/>
                                      </p:to>
                                    </p:set>
                                    <p:anim calcmode="lin" valueType="num">
                                      <p:cBhvr additive="base">
                                        <p:cTn id="157" dur="500" fill="hold"/>
                                        <p:tgtEl>
                                          <p:spTgt spid="201"/>
                                        </p:tgtEl>
                                        <p:attrNameLst>
                                          <p:attrName>ppt_x</p:attrName>
                                        </p:attrNameLst>
                                      </p:cBhvr>
                                      <p:tavLst>
                                        <p:tav tm="0">
                                          <p:val>
                                            <p:strVal val="#ppt_x"/>
                                          </p:val>
                                        </p:tav>
                                        <p:tav tm="100000">
                                          <p:val>
                                            <p:strVal val="#ppt_x"/>
                                          </p:val>
                                        </p:tav>
                                      </p:tavLst>
                                    </p:anim>
                                    <p:anim calcmode="lin" valueType="num">
                                      <p:cBhvr additive="base">
                                        <p:cTn id="158"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2110"/>
                                        </p:tgtEl>
                                        <p:attrNameLst>
                                          <p:attrName>style.visibility</p:attrName>
                                        </p:attrNameLst>
                                      </p:cBhvr>
                                      <p:to>
                                        <p:strVal val="visible"/>
                                      </p:to>
                                    </p:set>
                                    <p:anim calcmode="lin" valueType="num">
                                      <p:cBhvr additive="base">
                                        <p:cTn id="163" dur="500" fill="hold"/>
                                        <p:tgtEl>
                                          <p:spTgt spid="2110"/>
                                        </p:tgtEl>
                                        <p:attrNameLst>
                                          <p:attrName>ppt_x</p:attrName>
                                        </p:attrNameLst>
                                      </p:cBhvr>
                                      <p:tavLst>
                                        <p:tav tm="0">
                                          <p:val>
                                            <p:strVal val="#ppt_x"/>
                                          </p:val>
                                        </p:tav>
                                        <p:tav tm="100000">
                                          <p:val>
                                            <p:strVal val="#ppt_x"/>
                                          </p:val>
                                        </p:tav>
                                      </p:tavLst>
                                    </p:anim>
                                    <p:anim calcmode="lin" valueType="num">
                                      <p:cBhvr additive="base">
                                        <p:cTn id="164" dur="500" fill="hold"/>
                                        <p:tgtEl>
                                          <p:spTgt spid="2110"/>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nodeType="clickEffect">
                                  <p:stCondLst>
                                    <p:cond delay="0"/>
                                  </p:stCondLst>
                                  <p:childTnLst>
                                    <p:set>
                                      <p:cBhvr>
                                        <p:cTn id="168" dur="1" fill="hold">
                                          <p:stCondLst>
                                            <p:cond delay="0"/>
                                          </p:stCondLst>
                                        </p:cTn>
                                        <p:tgtEl>
                                          <p:spTgt spid="196"/>
                                        </p:tgtEl>
                                        <p:attrNameLst>
                                          <p:attrName>style.visibility</p:attrName>
                                        </p:attrNameLst>
                                      </p:cBhvr>
                                      <p:to>
                                        <p:strVal val="visible"/>
                                      </p:to>
                                    </p:set>
                                    <p:anim calcmode="lin" valueType="num">
                                      <p:cBhvr additive="base">
                                        <p:cTn id="169" dur="500" fill="hold"/>
                                        <p:tgtEl>
                                          <p:spTgt spid="196"/>
                                        </p:tgtEl>
                                        <p:attrNameLst>
                                          <p:attrName>ppt_x</p:attrName>
                                        </p:attrNameLst>
                                      </p:cBhvr>
                                      <p:tavLst>
                                        <p:tav tm="0">
                                          <p:val>
                                            <p:strVal val="#ppt_x"/>
                                          </p:val>
                                        </p:tav>
                                        <p:tav tm="100000">
                                          <p:val>
                                            <p:strVal val="#ppt_x"/>
                                          </p:val>
                                        </p:tav>
                                      </p:tavLst>
                                    </p:anim>
                                    <p:anim calcmode="lin" valueType="num">
                                      <p:cBhvr additive="base">
                                        <p:cTn id="170"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nodeType="clickEffect">
                                  <p:stCondLst>
                                    <p:cond delay="0"/>
                                  </p:stCondLst>
                                  <p:childTnLst>
                                    <p:set>
                                      <p:cBhvr>
                                        <p:cTn id="174" dur="1" fill="hold">
                                          <p:stCondLst>
                                            <p:cond delay="0"/>
                                          </p:stCondLst>
                                        </p:cTn>
                                        <p:tgtEl>
                                          <p:spTgt spid="199"/>
                                        </p:tgtEl>
                                        <p:attrNameLst>
                                          <p:attrName>style.visibility</p:attrName>
                                        </p:attrNameLst>
                                      </p:cBhvr>
                                      <p:to>
                                        <p:strVal val="visible"/>
                                      </p:to>
                                    </p:set>
                                    <p:anim calcmode="lin" valueType="num">
                                      <p:cBhvr additive="base">
                                        <p:cTn id="175" dur="500" fill="hold"/>
                                        <p:tgtEl>
                                          <p:spTgt spid="199"/>
                                        </p:tgtEl>
                                        <p:attrNameLst>
                                          <p:attrName>ppt_x</p:attrName>
                                        </p:attrNameLst>
                                      </p:cBhvr>
                                      <p:tavLst>
                                        <p:tav tm="0">
                                          <p:val>
                                            <p:strVal val="#ppt_x"/>
                                          </p:val>
                                        </p:tav>
                                        <p:tav tm="100000">
                                          <p:val>
                                            <p:strVal val="#ppt_x"/>
                                          </p:val>
                                        </p:tav>
                                      </p:tavLst>
                                    </p:anim>
                                    <p:anim calcmode="lin" valueType="num">
                                      <p:cBhvr additive="base">
                                        <p:cTn id="176"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6801" y="1712383"/>
            <a:ext cx="65" cy="300082"/>
          </a:xfrm>
          <a:prstGeom prst="rect">
            <a:avLst/>
          </a:prstGeom>
          <a:noFill/>
        </p:spPr>
        <p:txBody>
          <a:bodyPr wrap="none" lIns="0" rIns="0" rtlCol="0">
            <a:spAutoFit/>
          </a:bodyPr>
          <a:lstStyle/>
          <a:p>
            <a:endParaRPr lang="en-US" sz="1350" dirty="0"/>
          </a:p>
        </p:txBody>
      </p:sp>
      <p:sp>
        <p:nvSpPr>
          <p:cNvPr id="5" name="Title 4"/>
          <p:cNvSpPr>
            <a:spLocks noGrp="1"/>
          </p:cNvSpPr>
          <p:nvPr>
            <p:ph type="title"/>
          </p:nvPr>
        </p:nvSpPr>
        <p:spPr>
          <a:xfrm>
            <a:off x="414338" y="1032012"/>
            <a:ext cx="7105814" cy="580675"/>
          </a:xfrm>
        </p:spPr>
        <p:txBody>
          <a:bodyPr>
            <a:normAutofit fontScale="90000"/>
          </a:bodyPr>
          <a:lstStyle/>
          <a:p>
            <a:r>
              <a:rPr lang="en-US" dirty="0">
                <a:latin typeface="Arial Rounded MT Bold" charset="0"/>
                <a:ea typeface="Arial Rounded MT Bold" charset="0"/>
                <a:cs typeface="Arial Rounded MT Bold" charset="0"/>
              </a:rPr>
              <a:t>Defining Success</a:t>
            </a:r>
          </a:p>
        </p:txBody>
      </p:sp>
      <p:pic>
        <p:nvPicPr>
          <p:cNvPr id="2" name="Picture 1"/>
          <p:cNvPicPr>
            <a:picLocks noChangeAspect="1"/>
          </p:cNvPicPr>
          <p:nvPr/>
        </p:nvPicPr>
        <p:blipFill>
          <a:blip r:embed="rId3"/>
          <a:stretch>
            <a:fillRect/>
          </a:stretch>
        </p:blipFill>
        <p:spPr>
          <a:xfrm>
            <a:off x="0" y="857250"/>
            <a:ext cx="9214538" cy="4973436"/>
          </a:xfrm>
          <a:prstGeom prst="rect">
            <a:avLst/>
          </a:prstGeom>
        </p:spPr>
      </p:pic>
      <p:sp>
        <p:nvSpPr>
          <p:cNvPr id="3" name="Rectangle 2"/>
          <p:cNvSpPr/>
          <p:nvPr/>
        </p:nvSpPr>
        <p:spPr>
          <a:xfrm>
            <a:off x="1" y="2156739"/>
            <a:ext cx="2954655" cy="300082"/>
          </a:xfrm>
          <a:prstGeom prst="rect">
            <a:avLst/>
          </a:prstGeom>
        </p:spPr>
        <p:txBody>
          <a:bodyPr wrap="none">
            <a:spAutoFit/>
          </a:bodyPr>
          <a:lstStyle/>
          <a:p>
            <a:r>
              <a:rPr lang="en-US" sz="1350" b="1" i="1" dirty="0">
                <a:latin typeface="Arial Rounded MT Bold"/>
                <a:cs typeface="Arial Rounded MT Bold"/>
              </a:rPr>
              <a:t>Source Simply Measured 	</a:t>
            </a:r>
            <a:endParaRPr lang="en-US" sz="1350" i="1" dirty="0"/>
          </a:p>
        </p:txBody>
      </p:sp>
    </p:spTree>
    <p:extLst>
      <p:ext uri="{BB962C8B-B14F-4D97-AF65-F5344CB8AC3E}">
        <p14:creationId xmlns:p14="http://schemas.microsoft.com/office/powerpoint/2010/main" val="19301844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629400" y="2350532"/>
            <a:ext cx="1778884" cy="369332"/>
          </a:xfrm>
          <a:prstGeom prst="rect">
            <a:avLst/>
          </a:prstGeom>
        </p:spPr>
        <p:txBody>
          <a:bodyPr wrap="none">
            <a:spAutoFit/>
          </a:bodyPr>
          <a:lstStyle/>
          <a:p>
            <a:pPr algn="r">
              <a:spcBef>
                <a:spcPts val="0"/>
              </a:spcBef>
              <a:buClr>
                <a:schemeClr val="accent2"/>
              </a:buClr>
              <a:buSzPct val="85000"/>
            </a:pPr>
            <a:r>
              <a:rPr lang="en-US" b="1" dirty="0">
                <a:ln w="12700">
                  <a:noFill/>
                  <a:prstDash val="solid"/>
                </a:ln>
                <a:solidFill>
                  <a:srgbClr val="FFFFCC"/>
                </a:solidFill>
                <a:effectLst>
                  <a:outerShdw blurRad="41275" dist="20320" dir="1800000" algn="tl" rotWithShape="0">
                    <a:srgbClr val="000000">
                      <a:alpha val="40000"/>
                    </a:srgbClr>
                  </a:outerShdw>
                </a:effectLst>
                <a:latin typeface="Rockwell Condensed" panose="02060603050405020104" pitchFamily="18" charset="0"/>
              </a:rPr>
              <a:t>ELT October 2104</a:t>
            </a:r>
          </a:p>
        </p:txBody>
      </p: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BLM Tourism &amp; Community Service Program </a:t>
            </a:r>
            <a:endParaRPr lang="en-US" sz="36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33400" y="1725555"/>
            <a:ext cx="8305800" cy="5132445"/>
          </a:xfrm>
          <a:prstGeom prst="rect">
            <a:avLst/>
          </a:prstGeom>
        </p:spPr>
      </p:pic>
    </p:spTree>
    <p:extLst>
      <p:ext uri="{BB962C8B-B14F-4D97-AF65-F5344CB8AC3E}">
        <p14:creationId xmlns:p14="http://schemas.microsoft.com/office/powerpoint/2010/main" val="40223220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0" y="152400"/>
            <a:ext cx="5953030" cy="3886201"/>
          </a:xfrm>
          <a:prstGeom prst="rect">
            <a:avLst/>
          </a:prstGeom>
        </p:spPr>
      </p:pic>
      <p:pic>
        <p:nvPicPr>
          <p:cNvPr id="4" name="Picture 3"/>
          <p:cNvPicPr>
            <a:picLocks noChangeAspect="1"/>
          </p:cNvPicPr>
          <p:nvPr/>
        </p:nvPicPr>
        <p:blipFill>
          <a:blip r:embed="rId4"/>
          <a:stretch>
            <a:fillRect/>
          </a:stretch>
        </p:blipFill>
        <p:spPr>
          <a:xfrm>
            <a:off x="3429000" y="2971800"/>
            <a:ext cx="5341774" cy="3733800"/>
          </a:xfrm>
          <a:prstGeom prst="rect">
            <a:avLst/>
          </a:prstGeom>
        </p:spPr>
      </p:pic>
    </p:spTree>
    <p:extLst>
      <p:ext uri="{BB962C8B-B14F-4D97-AF65-F5344CB8AC3E}">
        <p14:creationId xmlns:p14="http://schemas.microsoft.com/office/powerpoint/2010/main" val="902063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USA Case Study</a:t>
            </a:r>
          </a:p>
        </p:txBody>
      </p:sp>
      <p:sp>
        <p:nvSpPr>
          <p:cNvPr id="3" name="Content Placeholder 2"/>
          <p:cNvSpPr>
            <a:spLocks noGrp="1"/>
          </p:cNvSpPr>
          <p:nvPr>
            <p:ph idx="1"/>
          </p:nvPr>
        </p:nvSpPr>
        <p:spPr>
          <a:xfrm>
            <a:off x="802386" y="2448306"/>
            <a:ext cx="3034219" cy="3038094"/>
          </a:xfrm>
        </p:spPr>
        <p:txBody>
          <a:bodyPr>
            <a:normAutofit fontScale="62500" lnSpcReduction="20000"/>
          </a:bodyPr>
          <a:lstStyle/>
          <a:p>
            <a:r>
              <a:rPr lang="en-US" dirty="0"/>
              <a:t>6-week video </a:t>
            </a:r>
            <a:r>
              <a:rPr lang="en-US" dirty="0">
                <a:hlinkClick r:id="rId3"/>
              </a:rPr>
              <a:t>campaign </a:t>
            </a:r>
            <a:endParaRPr lang="en-US" dirty="0"/>
          </a:p>
          <a:p>
            <a:r>
              <a:rPr lang="en-US" b="1" dirty="0"/>
              <a:t>Tactics Employed</a:t>
            </a:r>
            <a:r>
              <a:rPr lang="en-US" dirty="0"/>
              <a:t>: A/B testing, retargeting, logo upfront, campaign optimizations </a:t>
            </a:r>
          </a:p>
          <a:p>
            <a:r>
              <a:rPr lang="en-US" b="1" dirty="0"/>
              <a:t>Results: </a:t>
            </a:r>
          </a:p>
          <a:p>
            <a:pPr lvl="1"/>
            <a:r>
              <a:rPr lang="en-US" dirty="0"/>
              <a:t>28.9 million video views </a:t>
            </a:r>
          </a:p>
          <a:p>
            <a:pPr lvl="1"/>
            <a:r>
              <a:rPr lang="en-US" dirty="0"/>
              <a:t>6.7 million views (15 seconds or longer) </a:t>
            </a:r>
          </a:p>
          <a:p>
            <a:pPr lvl="1"/>
            <a:r>
              <a:rPr lang="en-US" dirty="0"/>
              <a:t>12% higher view through rate (phase 1 to phase 2) </a:t>
            </a:r>
          </a:p>
          <a:p>
            <a:pPr lvl="1"/>
            <a:r>
              <a:rPr lang="en-US" dirty="0"/>
              <a:t>21% higher view through rate (phase 1 to phase 3) </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605" y="2427732"/>
            <a:ext cx="5307395" cy="2986295"/>
          </a:xfrm>
          <a:prstGeom prst="rect">
            <a:avLst/>
          </a:prstGeom>
        </p:spPr>
      </p:pic>
    </p:spTree>
    <p:extLst>
      <p:ext uri="{BB962C8B-B14F-4D97-AF65-F5344CB8AC3E}">
        <p14:creationId xmlns:p14="http://schemas.microsoft.com/office/powerpoint/2010/main" val="4129001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85" t="12193" b="8292"/>
          <a:stretch/>
        </p:blipFill>
        <p:spPr>
          <a:xfrm>
            <a:off x="0" y="857250"/>
            <a:ext cx="9144000" cy="5143500"/>
          </a:xfrm>
          <a:prstGeom prst="rect">
            <a:avLst/>
          </a:prstGeom>
        </p:spPr>
      </p:pic>
      <p:sp>
        <p:nvSpPr>
          <p:cNvPr id="7" name="Title 1"/>
          <p:cNvSpPr txBox="1">
            <a:spLocks/>
          </p:cNvSpPr>
          <p:nvPr/>
        </p:nvSpPr>
        <p:spPr>
          <a:xfrm>
            <a:off x="479120" y="4582858"/>
            <a:ext cx="6845363" cy="553807"/>
          </a:xfrm>
          <a:prstGeom prst="rect">
            <a:avLst/>
          </a:prstGeom>
        </p:spPr>
        <p:txBody>
          <a:bodyPr lIns="91438" tIns="45719" rIns="91438" bIns="45719"/>
          <a:lstStyle>
            <a:lvl1pPr algn="l" defTabSz="914400" rtl="0" eaLnBrk="1" latinLnBrk="0" hangingPunct="1">
              <a:lnSpc>
                <a:spcPct val="85000"/>
              </a:lnSpc>
              <a:spcBef>
                <a:spcPts val="0"/>
              </a:spcBef>
              <a:spcAft>
                <a:spcPts val="1200"/>
              </a:spcAft>
              <a:buNone/>
              <a:defRPr lang="en-US" sz="2500" kern="1200" dirty="0">
                <a:solidFill>
                  <a:schemeClr val="tx2"/>
                </a:solidFill>
                <a:latin typeface="+mj-lt"/>
                <a:ea typeface="+mj-ea"/>
                <a:cs typeface="Gotham Light" pitchFamily="50" charset="0"/>
              </a:defRPr>
            </a:lvl1pPr>
          </a:lstStyle>
          <a:p>
            <a:r>
              <a:rPr lang="en-US" sz="28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Rounded MT Bold" charset="0"/>
                <a:ea typeface="Arial Rounded MT Bold" charset="0"/>
                <a:cs typeface="Arial Rounded MT Bold" charset="0"/>
              </a:rPr>
              <a:t>Visuals that transport you</a:t>
            </a:r>
          </a:p>
        </p:txBody>
      </p:sp>
    </p:spTree>
    <p:extLst>
      <p:ext uri="{BB962C8B-B14F-4D97-AF65-F5344CB8AC3E}">
        <p14:creationId xmlns:p14="http://schemas.microsoft.com/office/powerpoint/2010/main" val="36169179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2800" dirty="0" smtClean="0">
                <a:ln w="2540">
                  <a:noFill/>
                  <a:prstDash val="solid"/>
                </a:ln>
                <a:latin typeface="Franklin Gothic Medium" panose="020B0603020102020204" pitchFamily="34" charset="0"/>
              </a:rPr>
              <a:t>Why a  Federal National Travel &amp; Tourism Program?</a:t>
            </a:r>
            <a:endParaRPr lang="en-US" sz="28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185575"/>
            <a:ext cx="9144000" cy="467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93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971800" y="0"/>
            <a:ext cx="6172201" cy="971688"/>
          </a:xfrm>
        </p:spPr>
        <p:txBody>
          <a:bodyPr>
            <a:normAutofit fontScale="40000" lnSpcReduction="2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r>
              <a:rPr lang="en-US" sz="5100" b="1" dirty="0" smtClean="0">
                <a:ln w="2540">
                  <a:noFill/>
                  <a:prstDash val="solid"/>
                </a:ln>
                <a:latin typeface="Rockwell Condensed" panose="02060603050405020104" pitchFamily="18" charset="0"/>
              </a:rPr>
              <a:t>National Travel &amp; Tourism Strategy for the </a:t>
            </a:r>
          </a:p>
          <a:p>
            <a:pPr marL="0" indent="0" algn="ctr">
              <a:buClr>
                <a:schemeClr val="tx1"/>
              </a:buClr>
              <a:buNone/>
            </a:pPr>
            <a:r>
              <a:rPr lang="en-US" sz="5100" b="1" dirty="0" smtClean="0">
                <a:ln w="2540">
                  <a:noFill/>
                  <a:prstDash val="solid"/>
                </a:ln>
                <a:latin typeface="Rockwell Condensed" panose="02060603050405020104" pitchFamily="18" charset="0"/>
              </a:rPr>
              <a:t>United States </a:t>
            </a:r>
            <a:endParaRPr lang="en-US" sz="5100" b="1" dirty="0">
              <a:ln w="2540">
                <a:noFill/>
                <a:prstDash val="solid"/>
              </a:ln>
              <a:latin typeface="Rockwell Condensed" panose="02060603050405020104" pitchFamily="18" charset="0"/>
            </a:endParaRPr>
          </a:p>
        </p:txBody>
      </p:sp>
      <p:sp>
        <p:nvSpPr>
          <p:cNvPr id="3" name="TextBox 2"/>
          <p:cNvSpPr txBox="1"/>
          <p:nvPr/>
        </p:nvSpPr>
        <p:spPr>
          <a:xfrm>
            <a:off x="304800" y="1371600"/>
            <a:ext cx="8534400" cy="7940635"/>
          </a:xfrm>
          <a:prstGeom prst="rect">
            <a:avLst/>
          </a:prstGeom>
          <a:noFill/>
        </p:spPr>
        <p:txBody>
          <a:bodyPr wrap="square" rtlCol="0">
            <a:spAutoFit/>
          </a:bodyPr>
          <a:lstStyle/>
          <a:p>
            <a:r>
              <a:rPr lang="en-US" sz="2400" b="1" dirty="0" smtClean="0">
                <a:solidFill>
                  <a:srgbClr val="92D050"/>
                </a:solidFill>
              </a:rPr>
              <a:t>                               Executive Order  13497 </a:t>
            </a:r>
          </a:p>
          <a:p>
            <a:endParaRPr lang="en-US" sz="2400" b="1" dirty="0">
              <a:solidFill>
                <a:srgbClr val="92D050"/>
              </a:solidFill>
            </a:endParaRPr>
          </a:p>
          <a:p>
            <a:r>
              <a:rPr lang="en-US" sz="2400" b="1" dirty="0">
                <a:solidFill>
                  <a:prstClr val="white"/>
                </a:solidFill>
              </a:rPr>
              <a:t> </a:t>
            </a:r>
            <a:r>
              <a:rPr lang="en-US" b="1" dirty="0" smtClean="0">
                <a:solidFill>
                  <a:srgbClr val="92D050"/>
                </a:solidFill>
              </a:rPr>
              <a:t>Created </a:t>
            </a:r>
            <a:r>
              <a:rPr lang="en-US" b="1" dirty="0">
                <a:solidFill>
                  <a:srgbClr val="92D050"/>
                </a:solidFill>
              </a:rPr>
              <a:t>a National Travel &amp; Tourism </a:t>
            </a:r>
          </a:p>
          <a:p>
            <a:r>
              <a:rPr lang="en-US" b="1" dirty="0">
                <a:solidFill>
                  <a:srgbClr val="92D050"/>
                </a:solidFill>
              </a:rPr>
              <a:t>  </a:t>
            </a:r>
            <a:r>
              <a:rPr lang="en-US" b="1" dirty="0" smtClean="0">
                <a:solidFill>
                  <a:srgbClr val="92D050"/>
                </a:solidFill>
              </a:rPr>
              <a:t>Office for the U.S.</a:t>
            </a:r>
          </a:p>
          <a:p>
            <a:endParaRPr lang="en-US" b="1" dirty="0" smtClean="0">
              <a:solidFill>
                <a:srgbClr val="92D050"/>
              </a:solidFill>
            </a:endParaRPr>
          </a:p>
          <a:p>
            <a:r>
              <a:rPr lang="en-US" b="1" dirty="0" smtClean="0">
                <a:solidFill>
                  <a:srgbClr val="92D050"/>
                </a:solidFill>
              </a:rPr>
              <a:t>Ordered a National Travel &amp; Tourism</a:t>
            </a:r>
          </a:p>
          <a:p>
            <a:r>
              <a:rPr lang="en-US" b="1" dirty="0" smtClean="0">
                <a:solidFill>
                  <a:srgbClr val="92D050"/>
                </a:solidFill>
              </a:rPr>
              <a:t>Strategy for the U.S.  </a:t>
            </a:r>
          </a:p>
          <a:p>
            <a:endParaRPr lang="en-US" b="1" dirty="0">
              <a:solidFill>
                <a:prstClr val="white"/>
              </a:solidFill>
            </a:endParaRPr>
          </a:p>
          <a:p>
            <a:r>
              <a:rPr lang="en-US" b="1" dirty="0" smtClean="0">
                <a:solidFill>
                  <a:prstClr val="white"/>
                </a:solidFill>
              </a:rPr>
              <a:t>     - Domestic and International Visitors</a:t>
            </a:r>
          </a:p>
          <a:p>
            <a:endParaRPr lang="en-US" b="1" dirty="0" smtClean="0">
              <a:solidFill>
                <a:prstClr val="white"/>
              </a:solidFill>
            </a:endParaRPr>
          </a:p>
          <a:p>
            <a:r>
              <a:rPr lang="en-US" b="1" dirty="0" smtClean="0">
                <a:solidFill>
                  <a:prstClr val="white"/>
                </a:solidFill>
              </a:rPr>
              <a:t>     - Work Across the Federal Government</a:t>
            </a:r>
          </a:p>
          <a:p>
            <a:endParaRPr lang="en-US" b="1" dirty="0">
              <a:solidFill>
                <a:prstClr val="white"/>
              </a:solidFill>
            </a:endParaRPr>
          </a:p>
          <a:p>
            <a:r>
              <a:rPr lang="en-US" b="1" dirty="0" smtClean="0">
                <a:solidFill>
                  <a:prstClr val="white"/>
                </a:solidFill>
              </a:rPr>
              <a:t>    - Work with Travel &amp;Tourism Industry</a:t>
            </a:r>
          </a:p>
          <a:p>
            <a:r>
              <a:rPr lang="en-US" b="1" dirty="0" smtClean="0">
                <a:solidFill>
                  <a:prstClr val="white"/>
                </a:solidFill>
              </a:rPr>
              <a:t>       Partners</a:t>
            </a:r>
          </a:p>
          <a:p>
            <a:endParaRPr lang="en-US" b="1" dirty="0">
              <a:solidFill>
                <a:prstClr val="white"/>
              </a:solidFill>
            </a:endParaRPr>
          </a:p>
          <a:p>
            <a:r>
              <a:rPr lang="en-US" b="1" dirty="0" smtClean="0">
                <a:solidFill>
                  <a:prstClr val="white"/>
                </a:solidFill>
              </a:rPr>
              <a:t>     - Federal Agencies Develop Detailed </a:t>
            </a:r>
          </a:p>
          <a:p>
            <a:r>
              <a:rPr lang="en-US" b="1" dirty="0" smtClean="0">
                <a:solidFill>
                  <a:prstClr val="white"/>
                </a:solidFill>
              </a:rPr>
              <a:t>       Action Plans to Implement</a:t>
            </a:r>
          </a:p>
          <a:p>
            <a:endParaRPr lang="en-US" sz="2400" b="1" dirty="0">
              <a:solidFill>
                <a:prstClr val="white"/>
              </a:solidFill>
            </a:endParaRPr>
          </a:p>
          <a:p>
            <a:endParaRPr lang="en-US" sz="2400" b="1" dirty="0" smtClean="0">
              <a:solidFill>
                <a:prstClr val="white"/>
              </a:solidFill>
            </a:endParaRPr>
          </a:p>
          <a:p>
            <a:endParaRPr lang="en-US" sz="2400" b="1" dirty="0">
              <a:solidFill>
                <a:prstClr val="white"/>
              </a:solidFill>
            </a:endParaRPr>
          </a:p>
          <a:p>
            <a:r>
              <a:rPr lang="en-US" sz="2400" b="1" dirty="0" smtClean="0">
                <a:solidFill>
                  <a:prstClr val="white"/>
                </a:solidFill>
              </a:rPr>
              <a:t> </a:t>
            </a:r>
          </a:p>
          <a:p>
            <a:endParaRPr lang="en-US" sz="2400" b="1" dirty="0" smtClean="0">
              <a:solidFill>
                <a:prstClr val="white"/>
              </a:solidFill>
            </a:endParaRPr>
          </a:p>
          <a:p>
            <a:endParaRPr lang="en-US" sz="2400" b="1" dirty="0">
              <a:solidFill>
                <a:prstClr val="white"/>
              </a:solidFill>
            </a:endParaRPr>
          </a:p>
          <a:p>
            <a:endParaRPr lang="en-US" sz="2400" b="1" dirty="0" smtClean="0">
              <a:solidFill>
                <a:prstClr val="white"/>
              </a:solidFill>
            </a:endParaRPr>
          </a:p>
          <a:p>
            <a:endParaRPr lang="en-US" dirty="0">
              <a:solidFill>
                <a:prstClr val="white"/>
              </a:solidFill>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G:\DESERT\DESERT RU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2489083"/>
            <a:ext cx="3581400" cy="36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646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276600" y="0"/>
            <a:ext cx="5867401" cy="971688"/>
          </a:xfrm>
        </p:spPr>
        <p:txBody>
          <a:bodyPr>
            <a:normAutofit lnSpcReduction="1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r>
              <a:rPr lang="en-US" sz="3000" b="1" dirty="0" smtClean="0">
                <a:ln w="2540">
                  <a:noFill/>
                  <a:prstDash val="solid"/>
                </a:ln>
                <a:latin typeface="Rockwell Condensed" panose="02060603050405020104" pitchFamily="18" charset="0"/>
              </a:rPr>
              <a:t>Brand USA</a:t>
            </a:r>
            <a:endParaRPr lang="en-US" sz="3000" b="1" dirty="0">
              <a:ln w="2540">
                <a:noFill/>
                <a:prstDash val="solid"/>
              </a:ln>
              <a:latin typeface="Rockwell Condensed" panose="02060603050405020104" pitchFamily="18" charset="0"/>
            </a:endParaRPr>
          </a:p>
        </p:txBody>
      </p:sp>
      <p:sp>
        <p:nvSpPr>
          <p:cNvPr id="3" name="TextBox 2"/>
          <p:cNvSpPr txBox="1"/>
          <p:nvPr/>
        </p:nvSpPr>
        <p:spPr>
          <a:xfrm>
            <a:off x="609600" y="1446053"/>
            <a:ext cx="7170058" cy="5539978"/>
          </a:xfrm>
          <a:prstGeom prst="rect">
            <a:avLst/>
          </a:prstGeom>
          <a:noFill/>
        </p:spPr>
        <p:txBody>
          <a:bodyPr wrap="square" rtlCol="0">
            <a:spAutoFit/>
          </a:bodyPr>
          <a:lstStyle/>
          <a:p>
            <a:r>
              <a:rPr lang="en-US" sz="2400" b="1" dirty="0" smtClean="0">
                <a:solidFill>
                  <a:prstClr val="white"/>
                </a:solidFill>
              </a:rPr>
              <a:t>Congress Passes the </a:t>
            </a:r>
          </a:p>
          <a:p>
            <a:r>
              <a:rPr lang="en-US" sz="2400" b="1" dirty="0" smtClean="0">
                <a:solidFill>
                  <a:prstClr val="white"/>
                </a:solidFill>
              </a:rPr>
              <a:t>Travel Promotion Act</a:t>
            </a:r>
          </a:p>
          <a:p>
            <a:endParaRPr lang="en-US" sz="2400" b="1" dirty="0" smtClean="0">
              <a:solidFill>
                <a:prstClr val="white"/>
              </a:solidFill>
            </a:endParaRPr>
          </a:p>
          <a:p>
            <a:endParaRPr lang="en-US" sz="2400" b="1" dirty="0">
              <a:solidFill>
                <a:prstClr val="white"/>
              </a:solidFill>
            </a:endParaRPr>
          </a:p>
          <a:p>
            <a:r>
              <a:rPr lang="en-US" sz="2400" b="1" dirty="0" smtClean="0">
                <a:solidFill>
                  <a:prstClr val="white"/>
                </a:solidFill>
              </a:rPr>
              <a:t>Public Private Partner for</a:t>
            </a:r>
          </a:p>
          <a:p>
            <a:r>
              <a:rPr lang="en-US" sz="2400" b="1" dirty="0" smtClean="0">
                <a:solidFill>
                  <a:prstClr val="white"/>
                </a:solidFill>
              </a:rPr>
              <a:t>US Government</a:t>
            </a:r>
          </a:p>
          <a:p>
            <a:endParaRPr lang="en-US" sz="2400" b="1" dirty="0">
              <a:solidFill>
                <a:prstClr val="white"/>
              </a:solidFill>
            </a:endParaRPr>
          </a:p>
          <a:p>
            <a:r>
              <a:rPr lang="en-US" sz="2400" b="1" dirty="0" smtClean="0">
                <a:solidFill>
                  <a:prstClr val="white"/>
                </a:solidFill>
              </a:rPr>
              <a:t>Market the U.S. to</a:t>
            </a:r>
          </a:p>
          <a:p>
            <a:r>
              <a:rPr lang="en-US" sz="2400" b="1" dirty="0" smtClean="0">
                <a:solidFill>
                  <a:prstClr val="white"/>
                </a:solidFill>
              </a:rPr>
              <a:t>The </a:t>
            </a:r>
            <a:r>
              <a:rPr lang="en-US" sz="2400" b="1" dirty="0" smtClean="0">
                <a:solidFill>
                  <a:prstClr val="white"/>
                </a:solidFill>
              </a:rPr>
              <a:t>world</a:t>
            </a:r>
          </a:p>
          <a:p>
            <a:endParaRPr lang="en-US" sz="2400" b="1" dirty="0">
              <a:solidFill>
                <a:prstClr val="white"/>
              </a:solidFill>
            </a:endParaRPr>
          </a:p>
          <a:p>
            <a:r>
              <a:rPr lang="en-US" sz="2400" b="1" dirty="0" smtClean="0">
                <a:solidFill>
                  <a:prstClr val="white"/>
                </a:solidFill>
              </a:rPr>
              <a:t>IPW Partnerships </a:t>
            </a:r>
            <a:endParaRPr lang="en-US" sz="2400" b="1" dirty="0" smtClean="0">
              <a:solidFill>
                <a:prstClr val="white"/>
              </a:solidFill>
            </a:endParaRPr>
          </a:p>
          <a:p>
            <a:endParaRPr lang="en-US" sz="2400" b="1" dirty="0" smtClean="0">
              <a:solidFill>
                <a:prstClr val="white"/>
              </a:solidFill>
            </a:endParaRPr>
          </a:p>
          <a:p>
            <a:endParaRPr lang="en-US" sz="2400" b="1" dirty="0">
              <a:solidFill>
                <a:prstClr val="white"/>
              </a:solidFill>
            </a:endParaRPr>
          </a:p>
          <a:p>
            <a:r>
              <a:rPr lang="en-US" sz="2400" b="1" dirty="0" smtClean="0">
                <a:solidFill>
                  <a:prstClr val="white"/>
                </a:solidFill>
              </a:rPr>
              <a:t> </a:t>
            </a:r>
          </a:p>
          <a:p>
            <a:endParaRPr lang="en-US" dirty="0">
              <a:solidFill>
                <a:prstClr val="white"/>
              </a:solidFill>
            </a:endParaRPr>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photos montana cowboys and horseb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1" y="3657600"/>
            <a:ext cx="4876800" cy="252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437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2800" dirty="0" smtClean="0">
                <a:ln w="2540">
                  <a:noFill/>
                  <a:prstDash val="solid"/>
                </a:ln>
                <a:latin typeface="Franklin Gothic Medium" panose="020B0603020102020204" pitchFamily="34" charset="0"/>
              </a:rPr>
              <a:t>National Travel &amp; Tourism Strategy for the U.S.</a:t>
            </a:r>
            <a:endParaRPr lang="en-US" sz="28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752600"/>
            <a:ext cx="9144000" cy="7848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2385" y="1677067"/>
            <a:ext cx="8207829" cy="4216539"/>
          </a:xfrm>
          <a:prstGeom prst="rect">
            <a:avLst/>
          </a:prstGeom>
          <a:noFill/>
        </p:spPr>
        <p:txBody>
          <a:bodyPr wrap="square" rtlCol="0">
            <a:spAutoFit/>
          </a:bodyPr>
          <a:lstStyle/>
          <a:p>
            <a:pPr algn="ctr"/>
            <a:endParaRPr lang="en-US" b="1" dirty="0" smtClean="0">
              <a:solidFill>
                <a:srgbClr val="92D050"/>
              </a:solidFill>
            </a:endParaRPr>
          </a:p>
          <a:p>
            <a:pPr algn="ctr"/>
            <a:r>
              <a:rPr lang="en-US" sz="2400" b="1" dirty="0" smtClean="0">
                <a:solidFill>
                  <a:srgbClr val="92D050"/>
                </a:solidFill>
              </a:rPr>
              <a:t>Promote</a:t>
            </a:r>
            <a:r>
              <a:rPr lang="en-US" sz="2000" b="1" dirty="0" smtClean="0">
                <a:solidFill>
                  <a:srgbClr val="92D050"/>
                </a:solidFill>
              </a:rPr>
              <a:t> </a:t>
            </a:r>
            <a:r>
              <a:rPr lang="en-US" sz="2000" b="1" dirty="0" smtClean="0"/>
              <a:t>domestic &amp; international tourism throughout the U.S.</a:t>
            </a:r>
          </a:p>
          <a:p>
            <a:pPr algn="ctr"/>
            <a:endParaRPr lang="en-US" sz="2000" b="1" dirty="0" smtClean="0"/>
          </a:p>
          <a:p>
            <a:pPr algn="ctr"/>
            <a:r>
              <a:rPr lang="en-US" sz="2400" b="1" dirty="0" smtClean="0">
                <a:solidFill>
                  <a:srgbClr val="92D050"/>
                </a:solidFill>
              </a:rPr>
              <a:t>Increase</a:t>
            </a:r>
            <a:r>
              <a:rPr lang="en-US" sz="2400" b="1" dirty="0" smtClean="0"/>
              <a:t> </a:t>
            </a:r>
            <a:r>
              <a:rPr lang="en-US" sz="2000" b="1" dirty="0" smtClean="0"/>
              <a:t>U.S market share, supporting job creation across the nation</a:t>
            </a:r>
          </a:p>
          <a:p>
            <a:pPr algn="ctr"/>
            <a:endParaRPr lang="en-US" sz="2000" b="1" dirty="0"/>
          </a:p>
          <a:p>
            <a:pPr algn="ctr"/>
            <a:r>
              <a:rPr lang="en-US" sz="2400" b="1" dirty="0" smtClean="0">
                <a:solidFill>
                  <a:srgbClr val="92D050"/>
                </a:solidFill>
              </a:rPr>
              <a:t>Communicate</a:t>
            </a:r>
            <a:r>
              <a:rPr lang="en-US" sz="2000" b="1" dirty="0" smtClean="0"/>
              <a:t> tourism opportunities in the U.S. to a larger domestic and international audience </a:t>
            </a:r>
          </a:p>
          <a:p>
            <a:pPr algn="ctr"/>
            <a:endParaRPr lang="en-US" sz="2000" b="1" dirty="0"/>
          </a:p>
          <a:p>
            <a:pPr algn="ctr"/>
            <a:r>
              <a:rPr lang="en-US" sz="2000" b="1" dirty="0"/>
              <a:t>M</a:t>
            </a:r>
            <a:r>
              <a:rPr lang="en-US" sz="2000" b="1" dirty="0" smtClean="0"/>
              <a:t>ake travel and tourism a </a:t>
            </a:r>
            <a:r>
              <a:rPr lang="en-US" sz="2400" b="1" dirty="0">
                <a:solidFill>
                  <a:srgbClr val="92D050"/>
                </a:solidFill>
              </a:rPr>
              <a:t>P</a:t>
            </a:r>
            <a:r>
              <a:rPr lang="en-US" sz="2400" b="1" dirty="0" smtClean="0">
                <a:solidFill>
                  <a:srgbClr val="92D050"/>
                </a:solidFill>
              </a:rPr>
              <a:t>riority</a:t>
            </a:r>
            <a:endParaRPr lang="en-US" sz="2400" b="1" dirty="0" smtClean="0">
              <a:solidFill>
                <a:srgbClr val="92D050"/>
              </a:solidFill>
            </a:endParaRPr>
          </a:p>
          <a:p>
            <a:pPr algn="ctr"/>
            <a:endParaRPr lang="en-US" b="1" dirty="0"/>
          </a:p>
          <a:p>
            <a:pPr algn="ctr"/>
            <a:endParaRPr lang="en-US" dirty="0"/>
          </a:p>
          <a:p>
            <a:endParaRPr lang="en-US" dirty="0"/>
          </a:p>
        </p:txBody>
      </p:sp>
    </p:spTree>
    <p:extLst>
      <p:ext uri="{BB962C8B-B14F-4D97-AF65-F5344CB8AC3E}">
        <p14:creationId xmlns:p14="http://schemas.microsoft.com/office/powerpoint/2010/main" val="263475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2800" dirty="0" smtClean="0">
                <a:ln w="2540">
                  <a:noFill/>
                  <a:prstDash val="solid"/>
                </a:ln>
                <a:latin typeface="Franklin Gothic Medium" panose="020B0603020102020204" pitchFamily="34" charset="0"/>
              </a:rPr>
              <a:t>National Travel &amp; Tourism Strategy for the U.S.</a:t>
            </a:r>
            <a:endParaRPr lang="en-US" sz="28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752600"/>
            <a:ext cx="9258300" cy="806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599" y="2133600"/>
            <a:ext cx="8207829" cy="3662541"/>
          </a:xfrm>
          <a:prstGeom prst="rect">
            <a:avLst/>
          </a:prstGeom>
          <a:noFill/>
        </p:spPr>
        <p:txBody>
          <a:bodyPr wrap="square" rtlCol="0">
            <a:spAutoFit/>
          </a:bodyPr>
          <a:lstStyle/>
          <a:p>
            <a:pPr algn="ctr"/>
            <a:r>
              <a:rPr lang="en-US" sz="2400" b="1" dirty="0" smtClean="0">
                <a:solidFill>
                  <a:srgbClr val="92D050"/>
                </a:solidFill>
              </a:rPr>
              <a:t>Coordinate</a:t>
            </a:r>
            <a:r>
              <a:rPr lang="en-US" sz="2000" b="1" dirty="0" smtClean="0">
                <a:solidFill>
                  <a:srgbClr val="92D050"/>
                </a:solidFill>
              </a:rPr>
              <a:t> </a:t>
            </a:r>
            <a:r>
              <a:rPr lang="en-US" sz="2000" b="1" dirty="0" smtClean="0"/>
              <a:t>efforts among federal agencies, Brand USA  </a:t>
            </a:r>
          </a:p>
          <a:p>
            <a:pPr algn="ctr"/>
            <a:endParaRPr lang="en-US" sz="2000" dirty="0"/>
          </a:p>
          <a:p>
            <a:pPr algn="ctr"/>
            <a:r>
              <a:rPr lang="en-US" sz="2400" b="1" dirty="0" smtClean="0">
                <a:solidFill>
                  <a:srgbClr val="92D050"/>
                </a:solidFill>
              </a:rPr>
              <a:t>Work</a:t>
            </a:r>
            <a:r>
              <a:rPr lang="en-US" sz="2400" b="1" dirty="0" smtClean="0"/>
              <a:t> </a:t>
            </a:r>
            <a:r>
              <a:rPr lang="en-US" sz="2000" b="1" dirty="0" smtClean="0"/>
              <a:t>with partners in a collaborative effort to meet  demand and provide an outstanding American experience</a:t>
            </a:r>
          </a:p>
          <a:p>
            <a:pPr algn="ctr"/>
            <a:endParaRPr lang="en-US" sz="2000" dirty="0"/>
          </a:p>
          <a:p>
            <a:pPr algn="ctr"/>
            <a:r>
              <a:rPr lang="en-US" sz="2400" b="1" dirty="0" smtClean="0">
                <a:solidFill>
                  <a:srgbClr val="92D050"/>
                </a:solidFill>
              </a:rPr>
              <a:t>Develop</a:t>
            </a:r>
            <a:r>
              <a:rPr lang="en-US" sz="2000" dirty="0" smtClean="0"/>
              <a:t> </a:t>
            </a:r>
            <a:r>
              <a:rPr lang="en-US" sz="2000" b="1" dirty="0" smtClean="0"/>
              <a:t>detailed implementation plans </a:t>
            </a:r>
          </a:p>
          <a:p>
            <a:pPr algn="ctr"/>
            <a:endParaRPr lang="en-US" sz="2000" dirty="0"/>
          </a:p>
          <a:p>
            <a:pPr algn="ctr"/>
            <a:r>
              <a:rPr lang="en-US" sz="2400" b="1" dirty="0" smtClean="0">
                <a:solidFill>
                  <a:srgbClr val="92D050"/>
                </a:solidFill>
              </a:rPr>
              <a:t>Ensure</a:t>
            </a:r>
            <a:r>
              <a:rPr lang="en-US" sz="2000" b="1" dirty="0" smtClean="0"/>
              <a:t>  </a:t>
            </a:r>
            <a:r>
              <a:rPr lang="en-US" sz="2000" b="1" dirty="0"/>
              <a:t>that government services meet demand and our resources are protected for future generations.” </a:t>
            </a:r>
            <a:endParaRPr lang="en-US" sz="2000" b="1" dirty="0" smtClean="0"/>
          </a:p>
          <a:p>
            <a:pPr algn="ctr"/>
            <a:endParaRPr lang="en-US" dirty="0"/>
          </a:p>
          <a:p>
            <a:endParaRPr lang="en-US" dirty="0"/>
          </a:p>
        </p:txBody>
      </p:sp>
    </p:spTree>
    <p:extLst>
      <p:ext uri="{BB962C8B-B14F-4D97-AF65-F5344CB8AC3E}">
        <p14:creationId xmlns:p14="http://schemas.microsoft.com/office/powerpoint/2010/main" val="2437967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3200" b="1" dirty="0" smtClean="0">
                <a:ln w="2540">
                  <a:noFill/>
                  <a:prstDash val="solid"/>
                </a:ln>
                <a:latin typeface="Franklin Gothic Medium" panose="020B0603020102020204" pitchFamily="34" charset="0"/>
              </a:rPr>
              <a:t>N A T I V E   Act  -  2016</a:t>
            </a:r>
            <a:endParaRPr lang="en-US" sz="3200" b="1"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752600"/>
            <a:ext cx="9144000" cy="10920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95400" y="2285999"/>
            <a:ext cx="6858000" cy="4647426"/>
          </a:xfrm>
          <a:prstGeom prst="rect">
            <a:avLst/>
          </a:prstGeom>
          <a:noFill/>
        </p:spPr>
        <p:txBody>
          <a:bodyPr wrap="square" rtlCol="0">
            <a:spAutoFit/>
          </a:bodyPr>
          <a:lstStyle/>
          <a:p>
            <a:r>
              <a:rPr lang="en-US" sz="2400" b="1" dirty="0" smtClean="0">
                <a:solidFill>
                  <a:srgbClr val="92D050"/>
                </a:solidFill>
              </a:rPr>
              <a:t>Enhance</a:t>
            </a:r>
            <a:r>
              <a:rPr lang="en-US" sz="2400" dirty="0" smtClean="0"/>
              <a:t>  and integrate Native American tourism</a:t>
            </a:r>
          </a:p>
          <a:p>
            <a:endParaRPr lang="en-US" sz="2400" dirty="0" smtClean="0"/>
          </a:p>
          <a:p>
            <a:r>
              <a:rPr lang="en-US" sz="2400" b="1" dirty="0" smtClean="0">
                <a:solidFill>
                  <a:srgbClr val="92D050"/>
                </a:solidFill>
              </a:rPr>
              <a:t>Empower</a:t>
            </a:r>
            <a:r>
              <a:rPr lang="en-US" sz="2400" dirty="0" smtClean="0"/>
              <a:t> Native American communities</a:t>
            </a:r>
          </a:p>
          <a:p>
            <a:endParaRPr lang="en-US" sz="2400" dirty="0" smtClean="0"/>
          </a:p>
          <a:p>
            <a:r>
              <a:rPr lang="en-US" sz="2400" b="1" dirty="0" smtClean="0">
                <a:solidFill>
                  <a:srgbClr val="92D050"/>
                </a:solidFill>
              </a:rPr>
              <a:t>Increase </a:t>
            </a:r>
            <a:r>
              <a:rPr lang="en-US" sz="2400" dirty="0" smtClean="0"/>
              <a:t>coordination and collaboration with Federal tourism assets</a:t>
            </a:r>
          </a:p>
          <a:p>
            <a:endParaRPr lang="en-US" sz="2400" dirty="0" smtClean="0"/>
          </a:p>
          <a:p>
            <a:r>
              <a:rPr lang="en-US" sz="2400" b="1" dirty="0" smtClean="0">
                <a:solidFill>
                  <a:srgbClr val="92D050"/>
                </a:solidFill>
              </a:rPr>
              <a:t>Expand</a:t>
            </a:r>
            <a:r>
              <a:rPr lang="en-US" sz="2400" dirty="0" smtClean="0"/>
              <a:t> heritage and cultural  tourism opportunities in the U.S</a:t>
            </a:r>
            <a:r>
              <a:rPr lang="en-US" sz="2400" dirty="0" smtClean="0"/>
              <a:t>.</a:t>
            </a:r>
          </a:p>
          <a:p>
            <a:endParaRPr lang="en-US" sz="2400" dirty="0"/>
          </a:p>
          <a:p>
            <a:r>
              <a:rPr lang="en-US" sz="2800" b="1" i="1" dirty="0" smtClean="0">
                <a:solidFill>
                  <a:schemeClr val="tx2">
                    <a:lumMod val="75000"/>
                  </a:schemeClr>
                </a:solidFill>
              </a:rPr>
              <a:t>Highlights the Special Role of Public Lands</a:t>
            </a:r>
            <a:r>
              <a:rPr lang="en-US" sz="2800" b="1" i="1" dirty="0" smtClean="0">
                <a:solidFill>
                  <a:schemeClr val="accent1"/>
                </a:solidFill>
              </a:rPr>
              <a:t>.</a:t>
            </a:r>
            <a:endParaRPr lang="en-US" sz="2800" b="1" i="1" dirty="0">
              <a:solidFill>
                <a:schemeClr val="accent1"/>
              </a:solidFill>
            </a:endParaRPr>
          </a:p>
        </p:txBody>
      </p:sp>
    </p:spTree>
    <p:extLst>
      <p:ext uri="{BB962C8B-B14F-4D97-AF65-F5344CB8AC3E}">
        <p14:creationId xmlns:p14="http://schemas.microsoft.com/office/powerpoint/2010/main" val="211793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2400" dirty="0" smtClean="0">
                <a:ln w="2540">
                  <a:noFill/>
                  <a:prstDash val="solid"/>
                </a:ln>
                <a:latin typeface="Franklin Gothic Medium" panose="020B0603020102020204" pitchFamily="34" charset="0"/>
              </a:rPr>
              <a:t>What is  BLM’s Role in Implementing the National Strategy?</a:t>
            </a:r>
            <a:endParaRPr lang="en-US" sz="24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185575"/>
            <a:ext cx="9144000" cy="467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55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53001" y="76201"/>
            <a:ext cx="4191000" cy="914400"/>
          </a:xfrm>
        </p:spPr>
        <p:txBody>
          <a:bodyPr>
            <a:normAutofit/>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endParaRPr lang="en-US" sz="4500" b="1" dirty="0">
              <a:ln w="2540">
                <a:noFill/>
                <a:prstDash val="solid"/>
              </a:ln>
              <a:latin typeface="Rockwell Condensed" panose="02060603050405020104" pitchFamily="18" charset="0"/>
            </a:endParaRPr>
          </a:p>
        </p:txBody>
      </p:sp>
      <p:sp>
        <p:nvSpPr>
          <p:cNvPr id="3" name="TextBox 2"/>
          <p:cNvSpPr txBox="1"/>
          <p:nvPr/>
        </p:nvSpPr>
        <p:spPr>
          <a:xfrm>
            <a:off x="228600" y="152400"/>
            <a:ext cx="8686800" cy="10802954"/>
          </a:xfrm>
          <a:prstGeom prst="rect">
            <a:avLst/>
          </a:prstGeom>
          <a:noFill/>
        </p:spPr>
        <p:txBody>
          <a:bodyPr wrap="square" rtlCol="0">
            <a:spAutoFit/>
          </a:bodyPr>
          <a:lstStyle/>
          <a:p>
            <a:r>
              <a:rPr lang="en-US" sz="2400" b="1" i="1" dirty="0" smtClean="0">
                <a:solidFill>
                  <a:schemeClr val="tx2"/>
                </a:solidFill>
              </a:rPr>
              <a:t>MA </a:t>
            </a:r>
            <a:r>
              <a:rPr lang="en-US" sz="2400" b="1" i="1" dirty="0" smtClean="0">
                <a:solidFill>
                  <a:schemeClr val="tx2"/>
                </a:solidFill>
              </a:rPr>
              <a:t>Outdoor Recreation Planning</a:t>
            </a:r>
          </a:p>
          <a:p>
            <a:r>
              <a:rPr lang="en-US" sz="2400" b="1" i="1" dirty="0" smtClean="0">
                <a:solidFill>
                  <a:srgbClr val="92D050"/>
                </a:solidFill>
              </a:rPr>
              <a:t>Inventoried Northern NM for Wilderness </a:t>
            </a:r>
            <a:r>
              <a:rPr lang="en-US" sz="2400" b="1" i="1" dirty="0" smtClean="0">
                <a:solidFill>
                  <a:srgbClr val="92D050"/>
                </a:solidFill>
              </a:rPr>
              <a:t>Potential &amp; Participated 5 World Wilderness Congresses</a:t>
            </a:r>
            <a:endParaRPr lang="en-US" sz="2400" b="1" i="1" dirty="0" smtClean="0">
              <a:solidFill>
                <a:srgbClr val="92D050"/>
              </a:solidFill>
            </a:endParaRPr>
          </a:p>
          <a:p>
            <a:r>
              <a:rPr lang="en-US" sz="2400" b="1" i="1" dirty="0" smtClean="0">
                <a:solidFill>
                  <a:schemeClr val="tx2"/>
                </a:solidFill>
              </a:rPr>
              <a:t>Field Office  Program Lead Wilderness, Recreation, OHVs, Forestry</a:t>
            </a:r>
          </a:p>
          <a:p>
            <a:r>
              <a:rPr lang="en-US" sz="2400" b="1" i="1" dirty="0" smtClean="0">
                <a:solidFill>
                  <a:srgbClr val="92D050"/>
                </a:solidFill>
              </a:rPr>
              <a:t>Supervisor Multi-Resource Staff FO</a:t>
            </a:r>
          </a:p>
          <a:p>
            <a:r>
              <a:rPr lang="en-US" sz="2400" b="1" i="1" dirty="0" smtClean="0">
                <a:solidFill>
                  <a:schemeClr val="tx2"/>
                </a:solidFill>
              </a:rPr>
              <a:t>EIS/RMP Manager for El </a:t>
            </a:r>
            <a:r>
              <a:rPr lang="en-US" sz="2400" b="1" i="1" dirty="0" err="1" smtClean="0">
                <a:solidFill>
                  <a:schemeClr val="tx2"/>
                </a:solidFill>
              </a:rPr>
              <a:t>Malpais</a:t>
            </a:r>
            <a:r>
              <a:rPr lang="en-US" sz="2400" b="1" i="1" dirty="0" smtClean="0">
                <a:solidFill>
                  <a:schemeClr val="tx2"/>
                </a:solidFill>
              </a:rPr>
              <a:t> NCA (BLM &amp; NPS</a:t>
            </a:r>
            <a:r>
              <a:rPr lang="en-US" sz="2400" b="1" i="1" dirty="0" smtClean="0">
                <a:solidFill>
                  <a:schemeClr val="tx2"/>
                </a:solidFill>
              </a:rPr>
              <a:t>)</a:t>
            </a:r>
          </a:p>
          <a:p>
            <a:r>
              <a:rPr lang="en-US" sz="2400" b="1" i="1" dirty="0" smtClean="0">
                <a:solidFill>
                  <a:schemeClr val="tx2"/>
                </a:solidFill>
              </a:rPr>
              <a:t>Post Graduate UNM Anderson School of Management</a:t>
            </a:r>
            <a:endParaRPr lang="en-US" sz="2400" b="1" i="1" dirty="0" smtClean="0">
              <a:solidFill>
                <a:schemeClr val="tx2"/>
              </a:solidFill>
            </a:endParaRPr>
          </a:p>
          <a:p>
            <a:r>
              <a:rPr lang="en-US" sz="2400" b="1" i="1" dirty="0" smtClean="0">
                <a:solidFill>
                  <a:srgbClr val="92D050"/>
                </a:solidFill>
              </a:rPr>
              <a:t>Manager Environmental Consultant - 9 years</a:t>
            </a:r>
          </a:p>
          <a:p>
            <a:r>
              <a:rPr lang="en-US" sz="2400" b="1" i="1" dirty="0" smtClean="0">
                <a:solidFill>
                  <a:schemeClr val="tx2"/>
                </a:solidFill>
              </a:rPr>
              <a:t>NM State </a:t>
            </a:r>
            <a:r>
              <a:rPr lang="en-US" sz="2400" b="1" i="1" dirty="0" smtClean="0">
                <a:solidFill>
                  <a:schemeClr val="tx2"/>
                </a:solidFill>
              </a:rPr>
              <a:t>Lead</a:t>
            </a:r>
            <a:r>
              <a:rPr lang="en-US" sz="2400" b="1" i="1" dirty="0" smtClean="0">
                <a:solidFill>
                  <a:schemeClr val="tx2"/>
                </a:solidFill>
              </a:rPr>
              <a:t> </a:t>
            </a:r>
            <a:r>
              <a:rPr lang="en-US" sz="2400" b="1" i="1" dirty="0" smtClean="0">
                <a:solidFill>
                  <a:schemeClr val="tx2"/>
                </a:solidFill>
              </a:rPr>
              <a:t>Lead Wilderness, Recreation, OHV, NLCS</a:t>
            </a:r>
          </a:p>
          <a:p>
            <a:r>
              <a:rPr lang="en-US" sz="2400" b="1" i="1" dirty="0" smtClean="0">
                <a:solidFill>
                  <a:srgbClr val="92D050"/>
                </a:solidFill>
              </a:rPr>
              <a:t>WO 200 -  Recreation,  Tourism Program Lead , Planning</a:t>
            </a:r>
          </a:p>
          <a:p>
            <a:r>
              <a:rPr lang="en-US" sz="2400" b="1" i="1" dirty="0" smtClean="0">
                <a:solidFill>
                  <a:schemeClr val="tx2"/>
                </a:solidFill>
              </a:rPr>
              <a:t>WO 400- National Program Lead </a:t>
            </a:r>
            <a:r>
              <a:rPr lang="en-US" sz="2400" b="1" i="1" dirty="0" smtClean="0">
                <a:solidFill>
                  <a:schemeClr val="tx2"/>
                </a:solidFill>
              </a:rPr>
              <a:t>Tourism &amp; Community Assistance</a:t>
            </a:r>
          </a:p>
          <a:p>
            <a:r>
              <a:rPr lang="en-US" sz="2400" b="1" i="1" dirty="0" smtClean="0">
                <a:solidFill>
                  <a:schemeClr val="tx2"/>
                </a:solidFill>
              </a:rPr>
              <a:t>ITAP </a:t>
            </a:r>
            <a:r>
              <a:rPr lang="en-US" sz="2400" b="1" i="1" dirty="0" smtClean="0">
                <a:solidFill>
                  <a:schemeClr val="tx2"/>
                </a:solidFill>
              </a:rPr>
              <a:t> Indonesia- 2 details</a:t>
            </a:r>
          </a:p>
          <a:p>
            <a:r>
              <a:rPr lang="en-US" sz="2400" b="1" i="1" dirty="0" smtClean="0">
                <a:solidFill>
                  <a:srgbClr val="008000"/>
                </a:solidFill>
              </a:rPr>
              <a:t>Cultural Heritage Tourism Certification-International </a:t>
            </a:r>
            <a:r>
              <a:rPr lang="en-US" sz="2400" b="1" i="1" dirty="0" smtClean="0"/>
              <a:t>Tourism Department  GWU</a:t>
            </a:r>
          </a:p>
          <a:p>
            <a:r>
              <a:rPr lang="en-US" sz="2400" b="1" i="1" dirty="0" smtClean="0">
                <a:solidFill>
                  <a:srgbClr val="008000"/>
                </a:solidFill>
              </a:rPr>
              <a:t>National </a:t>
            </a:r>
            <a:r>
              <a:rPr lang="en-US" sz="2400" b="1" i="1" dirty="0" err="1" smtClean="0">
                <a:solidFill>
                  <a:srgbClr val="008000"/>
                </a:solidFill>
              </a:rPr>
              <a:t>Geotourism</a:t>
            </a:r>
            <a:r>
              <a:rPr lang="en-US" sz="2400" b="1" i="1" dirty="0" smtClean="0">
                <a:solidFill>
                  <a:srgbClr val="008000"/>
                </a:solidFill>
              </a:rPr>
              <a:t> Council</a:t>
            </a:r>
          </a:p>
          <a:p>
            <a:r>
              <a:rPr lang="en-US" sz="2400" b="1" i="1" dirty="0" smtClean="0"/>
              <a:t>National Lewis &amp; Clark </a:t>
            </a:r>
            <a:r>
              <a:rPr lang="en-US" sz="2400" b="1" i="1" dirty="0" err="1" smtClean="0"/>
              <a:t>Geotourism</a:t>
            </a:r>
            <a:r>
              <a:rPr lang="en-US" sz="2400" b="1" i="1" dirty="0" smtClean="0"/>
              <a:t> Advisory Council </a:t>
            </a:r>
            <a:endParaRPr lang="en-US" sz="2400" b="1" i="1" dirty="0" smtClean="0"/>
          </a:p>
          <a:p>
            <a:endParaRPr lang="en-US" sz="2400" b="1" i="1" dirty="0" smtClean="0"/>
          </a:p>
          <a:p>
            <a:endParaRPr lang="en-US" sz="2400" b="1" i="1" dirty="0"/>
          </a:p>
          <a:p>
            <a:endParaRPr lang="en-US" sz="2400" b="1" i="1" dirty="0" smtClean="0"/>
          </a:p>
          <a:p>
            <a:endParaRPr lang="en-US" sz="2400" b="1" i="1" dirty="0"/>
          </a:p>
          <a:p>
            <a:endParaRPr lang="en-US" sz="2400" b="1" i="1" dirty="0" smtClean="0"/>
          </a:p>
          <a:p>
            <a:endParaRPr lang="en-US" sz="2400" b="1" i="1" dirty="0"/>
          </a:p>
          <a:p>
            <a:endParaRPr lang="en-US" sz="2400" b="1" i="1" dirty="0" smtClean="0"/>
          </a:p>
          <a:p>
            <a:endParaRPr lang="en-US" sz="2400" b="1" i="1" dirty="0"/>
          </a:p>
          <a:p>
            <a:endParaRPr lang="en-US" sz="2400" b="1" i="1" dirty="0" smtClean="0"/>
          </a:p>
          <a:p>
            <a:endParaRPr lang="en-US" sz="2400" b="1" i="1" dirty="0" smtClean="0">
              <a:solidFill>
                <a:srgbClr val="92D050"/>
              </a:solidFill>
            </a:endParaRPr>
          </a:p>
        </p:txBody>
      </p:sp>
      <p:pic>
        <p:nvPicPr>
          <p:cNvPr id="11" name="Picture 2" descr="S:\WO400\Photos\Wildernesses\Arizona\Paria Canyon-Vermilion Cliffs Wilderness\2The Wav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V="1">
            <a:off x="0" y="6857999"/>
            <a:ext cx="9144000"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4923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828800"/>
          </a:xfrm>
        </p:spPr>
        <p:txBody>
          <a:bodyPr>
            <a:normAutofit fontScale="90000"/>
          </a:bodyPr>
          <a:lstStyle/>
          <a:p>
            <a:r>
              <a:rPr lang="en-US" sz="2800" dirty="0" smtClean="0"/>
              <a:t/>
            </a:r>
            <a:br>
              <a:rPr lang="en-US" sz="2800" dirty="0" smtClean="0"/>
            </a:br>
            <a:r>
              <a:rPr lang="en-US" sz="3100" b="1" dirty="0" smtClean="0">
                <a:solidFill>
                  <a:srgbClr val="92D050"/>
                </a:solidFill>
              </a:rPr>
              <a:t>BLM’s Challenge:</a:t>
            </a:r>
            <a:r>
              <a:rPr lang="en-US" sz="3100" b="1" dirty="0" smtClean="0"/>
              <a:t>  </a:t>
            </a:r>
            <a:r>
              <a:rPr lang="en-US" sz="2800" b="1" dirty="0" smtClean="0">
                <a:solidFill>
                  <a:schemeClr val="tx1"/>
                </a:solidFill>
              </a:rPr>
              <a:t>“</a:t>
            </a:r>
            <a:r>
              <a:rPr lang="en-US" sz="2800" i="1" dirty="0" smtClean="0">
                <a:solidFill>
                  <a:schemeClr val="tx1"/>
                </a:solidFill>
              </a:rPr>
              <a:t>The National Strategy recognized that the role of government  is to create the conditions for growth by ensuring  that government services meet demand and our resources are protected for future generations.”  </a:t>
            </a:r>
            <a:endParaRPr lang="en-US" sz="2800" i="1" dirty="0">
              <a:solidFill>
                <a:schemeClr val="tx1"/>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4600" y="2514600"/>
            <a:ext cx="3962400" cy="3447664"/>
          </a:xfrm>
        </p:spPr>
      </p:pic>
      <p:pic>
        <p:nvPicPr>
          <p:cNvPr id="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6248400"/>
            <a:ext cx="91440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200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BLM Tourism &amp; Community Service Program </a:t>
            </a:r>
            <a:endParaRPr lang="en-US" sz="36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486401" y="4038600"/>
            <a:ext cx="3657600" cy="2819400"/>
          </a:xfrm>
          <a:prstGeom prst="rect">
            <a:avLst/>
          </a:prstGeom>
        </p:spPr>
      </p:pic>
      <p:sp>
        <p:nvSpPr>
          <p:cNvPr id="3" name="TextBox 2"/>
          <p:cNvSpPr txBox="1"/>
          <p:nvPr/>
        </p:nvSpPr>
        <p:spPr>
          <a:xfrm>
            <a:off x="228600" y="1752601"/>
            <a:ext cx="8763000" cy="5139868"/>
          </a:xfrm>
          <a:prstGeom prst="rect">
            <a:avLst/>
          </a:prstGeom>
          <a:noFill/>
        </p:spPr>
        <p:txBody>
          <a:bodyPr wrap="square" rtlCol="0">
            <a:spAutoFit/>
          </a:bodyPr>
          <a:lstStyle/>
          <a:p>
            <a:r>
              <a:rPr lang="en-US" sz="2400" dirty="0" smtClean="0"/>
              <a:t>Support Conservation, Commerce, Community, and </a:t>
            </a:r>
            <a:r>
              <a:rPr lang="en-US" sz="2400" dirty="0"/>
              <a:t>C</a:t>
            </a:r>
            <a:r>
              <a:rPr lang="en-US" sz="2400" dirty="0" smtClean="0"/>
              <a:t>ulture through Sustainable Tourism</a:t>
            </a:r>
          </a:p>
          <a:p>
            <a:endParaRPr lang="en-US" sz="2400" dirty="0"/>
          </a:p>
          <a:p>
            <a:r>
              <a:rPr lang="en-US" sz="2400" dirty="0"/>
              <a:t>Managing </a:t>
            </a:r>
            <a:r>
              <a:rPr lang="en-US" sz="2400" dirty="0" smtClean="0"/>
              <a:t>“new </a:t>
            </a:r>
            <a:r>
              <a:rPr lang="en-US" sz="2400" dirty="0"/>
              <a:t>&amp; </a:t>
            </a:r>
            <a:r>
              <a:rPr lang="en-US" sz="2400" dirty="0" smtClean="0"/>
              <a:t>emerging values</a:t>
            </a:r>
            <a:r>
              <a:rPr lang="en-US" sz="2400" dirty="0"/>
              <a:t>” </a:t>
            </a:r>
            <a:r>
              <a:rPr lang="en-US" sz="2400" dirty="0" smtClean="0"/>
              <a:t> </a:t>
            </a:r>
            <a:r>
              <a:rPr lang="en-US" sz="2000" dirty="0" smtClean="0"/>
              <a:t>FLPMA</a:t>
            </a:r>
          </a:p>
          <a:p>
            <a:endParaRPr lang="en-US" sz="2400" dirty="0"/>
          </a:p>
          <a:p>
            <a:r>
              <a:rPr lang="en-US" sz="2400" dirty="0" smtClean="0"/>
              <a:t>Plan for and manage </a:t>
            </a:r>
            <a:r>
              <a:rPr lang="en-US" sz="2400" dirty="0"/>
              <a:t>t</a:t>
            </a:r>
            <a:r>
              <a:rPr lang="en-US" sz="2400" dirty="0" smtClean="0"/>
              <a:t>ravel &amp; tourism in partnership with federal, state, tribal and private travel and tourism partners</a:t>
            </a:r>
          </a:p>
          <a:p>
            <a:endParaRPr lang="en-US" sz="2400" dirty="0"/>
          </a:p>
          <a:p>
            <a:r>
              <a:rPr lang="en-US" sz="2400" dirty="0" smtClean="0"/>
              <a:t>Provide and enhance visitor settings, visitor experiences and visitor services, while conserving public lands and waters for future generations.</a:t>
            </a:r>
          </a:p>
          <a:p>
            <a:endParaRPr lang="en-US" sz="3200" dirty="0"/>
          </a:p>
          <a:p>
            <a:endParaRPr lang="en-US" sz="3200" dirty="0"/>
          </a:p>
        </p:txBody>
      </p:sp>
    </p:spTree>
    <p:extLst>
      <p:ext uri="{BB962C8B-B14F-4D97-AF65-F5344CB8AC3E}">
        <p14:creationId xmlns:p14="http://schemas.microsoft.com/office/powerpoint/2010/main" val="21571890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629400" y="2350532"/>
            <a:ext cx="1778884" cy="369332"/>
          </a:xfrm>
          <a:prstGeom prst="rect">
            <a:avLst/>
          </a:prstGeom>
        </p:spPr>
        <p:txBody>
          <a:bodyPr wrap="none">
            <a:spAutoFit/>
          </a:bodyPr>
          <a:lstStyle/>
          <a:p>
            <a:pPr algn="r">
              <a:spcBef>
                <a:spcPts val="0"/>
              </a:spcBef>
              <a:buClr>
                <a:schemeClr val="accent2"/>
              </a:buClr>
              <a:buSzPct val="85000"/>
            </a:pPr>
            <a:r>
              <a:rPr lang="en-US" b="1" dirty="0">
                <a:ln w="12700">
                  <a:noFill/>
                  <a:prstDash val="solid"/>
                </a:ln>
                <a:solidFill>
                  <a:srgbClr val="FFFFCC"/>
                </a:solidFill>
                <a:effectLst>
                  <a:outerShdw blurRad="41275" dist="20320" dir="1800000" algn="tl" rotWithShape="0">
                    <a:srgbClr val="000000">
                      <a:alpha val="40000"/>
                    </a:srgbClr>
                  </a:outerShdw>
                </a:effectLst>
                <a:latin typeface="Rockwell Condensed" panose="02060603050405020104" pitchFamily="18" charset="0"/>
              </a:rPr>
              <a:t>ELT October 2104</a:t>
            </a:r>
          </a:p>
        </p:txBody>
      </p:sp>
      <p:sp>
        <p:nvSpPr>
          <p:cNvPr id="12" name="Rectangle 11"/>
          <p:cNvSpPr/>
          <p:nvPr/>
        </p:nvSpPr>
        <p:spPr>
          <a:xfrm>
            <a:off x="152400" y="977900"/>
            <a:ext cx="89916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3200" dirty="0" smtClean="0">
                <a:ln w="2540">
                  <a:noFill/>
                  <a:prstDash val="solid"/>
                </a:ln>
                <a:latin typeface="Franklin Gothic Medium" panose="020B0603020102020204" pitchFamily="34" charset="0"/>
              </a:rPr>
              <a:t>BLM  Draft National Travel &amp; Tourism Action Plan </a:t>
            </a:r>
            <a:endParaRPr lang="en-US" sz="3200" dirty="0">
              <a:ln w="2540">
                <a:noFill/>
                <a:prstDash val="solid"/>
              </a:ln>
              <a:effectLst/>
              <a:latin typeface="Franklin Gothic Medium" panose="020B0603020102020204" pitchFamily="34" charset="0"/>
            </a:endParaRPr>
          </a:p>
        </p:txBody>
      </p:sp>
      <p:pic>
        <p:nvPicPr>
          <p:cNvPr id="13" name="Picture 2" descr="S:\WO400\Photos\Wildernesses\Arizona\Paria Canyon-Vermilion Cliffs Wilderness\2The Wav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185575"/>
            <a:ext cx="9144000" cy="467242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8667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25400"/>
            <a:ext cx="5486400" cy="6675822"/>
          </a:xfrm>
          <a:prstGeom prst="rect">
            <a:avLst/>
          </a:prstGeom>
        </p:spPr>
      </p:pic>
    </p:spTree>
    <p:extLst>
      <p:ext uri="{BB962C8B-B14F-4D97-AF65-F5344CB8AC3E}">
        <p14:creationId xmlns:p14="http://schemas.microsoft.com/office/powerpoint/2010/main" val="40964000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343400" y="0"/>
            <a:ext cx="4800601" cy="971688"/>
          </a:xfrm>
        </p:spPr>
        <p:txBody>
          <a:bodyPr>
            <a:normAutofit fontScale="25000" lnSpcReduction="2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endParaRPr lang="en-US" sz="4000" b="1" dirty="0" smtClean="0">
              <a:ln w="2540">
                <a:noFill/>
                <a:prstDash val="solid"/>
              </a:ln>
              <a:latin typeface="Rockwell Condensed" panose="02060603050405020104" pitchFamily="18" charset="0"/>
            </a:endParaRPr>
          </a:p>
          <a:p>
            <a:pPr marL="0" indent="0" algn="ctr">
              <a:buClr>
                <a:schemeClr val="tx1"/>
              </a:buClr>
              <a:buNone/>
            </a:pPr>
            <a:endParaRPr lang="en-US" sz="4000" b="1" dirty="0">
              <a:ln w="2540">
                <a:noFill/>
                <a:prstDash val="solid"/>
              </a:ln>
              <a:latin typeface="Rockwell Condensed" panose="02060603050405020104" pitchFamily="18" charset="0"/>
            </a:endParaRPr>
          </a:p>
          <a:p>
            <a:pPr marL="0" indent="0" algn="ctr">
              <a:buClr>
                <a:schemeClr val="tx1"/>
              </a:buClr>
              <a:buNone/>
            </a:pPr>
            <a:r>
              <a:rPr lang="en-US" sz="11200" b="1" dirty="0" smtClean="0">
                <a:ln w="2540">
                  <a:noFill/>
                  <a:prstDash val="solid"/>
                </a:ln>
                <a:latin typeface="Rockwell Condensed" panose="02060603050405020104" pitchFamily="18" charset="0"/>
              </a:rPr>
              <a:t>BLM’s  Approach </a:t>
            </a:r>
          </a:p>
          <a:p>
            <a:pPr marL="0" indent="0" algn="ctr">
              <a:buClr>
                <a:schemeClr val="tx1"/>
              </a:buClr>
              <a:buNone/>
            </a:pPr>
            <a:r>
              <a:rPr lang="en-US" sz="2400" b="1" dirty="0" smtClean="0">
                <a:ln w="2540">
                  <a:noFill/>
                  <a:prstDash val="solid"/>
                </a:ln>
                <a:latin typeface="Rockwell Condensed" panose="02060603050405020104" pitchFamily="18" charset="0"/>
              </a:rPr>
              <a:t> </a:t>
            </a:r>
            <a:endParaRPr lang="en-US" sz="2400" b="1" dirty="0">
              <a:ln w="2540">
                <a:noFill/>
                <a:prstDash val="solid"/>
              </a:ln>
              <a:latin typeface="Rockwell Condensed" panose="02060603050405020104" pitchFamily="18" charset="0"/>
            </a:endParaRPr>
          </a:p>
        </p:txBody>
      </p:sp>
      <p:sp>
        <p:nvSpPr>
          <p:cNvPr id="3" name="TextBox 2"/>
          <p:cNvSpPr txBox="1"/>
          <p:nvPr/>
        </p:nvSpPr>
        <p:spPr>
          <a:xfrm>
            <a:off x="228600" y="1447800"/>
            <a:ext cx="7924800" cy="6217087"/>
          </a:xfrm>
          <a:prstGeom prst="rect">
            <a:avLst/>
          </a:prstGeom>
          <a:noFill/>
        </p:spPr>
        <p:txBody>
          <a:bodyPr wrap="square" rtlCol="0">
            <a:spAutoFit/>
          </a:bodyPr>
          <a:lstStyle/>
          <a:p>
            <a:r>
              <a:rPr lang="en-US" dirty="0" smtClean="0"/>
              <a:t> </a:t>
            </a:r>
            <a:r>
              <a:rPr lang="en-US" sz="2800" b="1" dirty="0">
                <a:solidFill>
                  <a:srgbClr val="92D050"/>
                </a:solidFill>
              </a:rPr>
              <a:t>Sustainable Tourism </a:t>
            </a:r>
          </a:p>
          <a:p>
            <a:endParaRPr lang="en-US" sz="1600" b="1" dirty="0">
              <a:solidFill>
                <a:schemeClr val="bg2">
                  <a:lumMod val="40000"/>
                  <a:lumOff val="60000"/>
                </a:schemeClr>
              </a:solidFill>
            </a:endParaRPr>
          </a:p>
          <a:p>
            <a:r>
              <a:rPr lang="en-US" sz="2000" b="1" i="1" dirty="0">
                <a:effectLst>
                  <a:outerShdw blurRad="38100" dist="38100" dir="2700000" algn="tl">
                    <a:srgbClr val="000000">
                      <a:alpha val="43137"/>
                    </a:srgbClr>
                  </a:outerShdw>
                </a:effectLst>
              </a:rPr>
              <a:t>Tourism that takes full account of its </a:t>
            </a:r>
          </a:p>
          <a:p>
            <a:r>
              <a:rPr lang="en-US" sz="2000" b="1" i="1" dirty="0">
                <a:effectLst>
                  <a:outerShdw blurRad="38100" dist="38100" dir="2700000" algn="tl">
                    <a:srgbClr val="000000">
                      <a:alpha val="43137"/>
                    </a:srgbClr>
                  </a:outerShdw>
                </a:effectLst>
              </a:rPr>
              <a:t>current and future economic, social, </a:t>
            </a:r>
          </a:p>
          <a:p>
            <a:r>
              <a:rPr lang="en-US" sz="2000" b="1" i="1" dirty="0">
                <a:effectLst>
                  <a:outerShdw blurRad="38100" dist="38100" dir="2700000" algn="tl">
                    <a:srgbClr val="000000">
                      <a:alpha val="43137"/>
                    </a:srgbClr>
                  </a:outerShdw>
                </a:effectLst>
              </a:rPr>
              <a:t>and environmental impacts, </a:t>
            </a:r>
          </a:p>
          <a:p>
            <a:r>
              <a:rPr lang="en-US" sz="2000" b="1" i="1" dirty="0">
                <a:effectLst>
                  <a:outerShdw blurRad="38100" dist="38100" dir="2700000" algn="tl">
                    <a:srgbClr val="000000">
                      <a:alpha val="43137"/>
                    </a:srgbClr>
                  </a:outerShdw>
                </a:effectLst>
              </a:rPr>
              <a:t>addressing the needs of visitors, </a:t>
            </a:r>
          </a:p>
          <a:p>
            <a:r>
              <a:rPr lang="en-US" sz="2000" b="1" i="1" dirty="0">
                <a:effectLst>
                  <a:outerShdw blurRad="38100" dist="38100" dir="2700000" algn="tl">
                    <a:srgbClr val="000000">
                      <a:alpha val="43137"/>
                    </a:srgbClr>
                  </a:outerShdw>
                </a:effectLst>
              </a:rPr>
              <a:t>the industry, </a:t>
            </a:r>
          </a:p>
          <a:p>
            <a:r>
              <a:rPr lang="en-US" sz="2000" b="1" i="1" dirty="0">
                <a:effectLst>
                  <a:outerShdw blurRad="38100" dist="38100" dir="2700000" algn="tl">
                    <a:srgbClr val="000000">
                      <a:alpha val="43137"/>
                    </a:srgbClr>
                  </a:outerShdw>
                </a:effectLst>
              </a:rPr>
              <a:t>the environment, </a:t>
            </a:r>
          </a:p>
          <a:p>
            <a:r>
              <a:rPr lang="en-US" sz="2000" b="1" i="1" dirty="0">
                <a:effectLst>
                  <a:outerShdw blurRad="38100" dist="38100" dir="2700000" algn="tl">
                    <a:srgbClr val="000000">
                      <a:alpha val="43137"/>
                    </a:srgbClr>
                  </a:outerShdw>
                </a:effectLst>
              </a:rPr>
              <a:t>And host communities.</a:t>
            </a:r>
          </a:p>
          <a:p>
            <a:endParaRPr lang="en-US" i="1" dirty="0">
              <a:effectLst>
                <a:outerShdw blurRad="38100" dist="38100" dir="2700000" algn="tl">
                  <a:srgbClr val="000000">
                    <a:alpha val="43137"/>
                  </a:srgbClr>
                </a:outerShdw>
              </a:effectLst>
            </a:endParaRPr>
          </a:p>
          <a:p>
            <a:endParaRPr lang="en-US" dirty="0" smtClean="0"/>
          </a:p>
          <a:p>
            <a:endParaRPr lang="en-US" dirty="0" smtClean="0"/>
          </a:p>
          <a:p>
            <a:pPr marL="285750" indent="-285750">
              <a:buFont typeface="Arial" panose="020B0604020202020204" pitchFamily="34" charset="0"/>
              <a:buChar char="•"/>
            </a:pPr>
            <a:r>
              <a:rPr lang="en-US" dirty="0" smtClean="0"/>
              <a:t>Conserve  and enhance visitor </a:t>
            </a:r>
            <a:r>
              <a:rPr lang="en-US" dirty="0"/>
              <a:t>settings and visitor </a:t>
            </a:r>
            <a:r>
              <a:rPr lang="en-US" dirty="0" smtClean="0"/>
              <a:t>experiences</a:t>
            </a:r>
          </a:p>
          <a:p>
            <a:pPr marL="285750" indent="-285750">
              <a:buFont typeface="Arial" panose="020B0604020202020204" pitchFamily="34" charset="0"/>
              <a:buChar char="•"/>
            </a:pPr>
            <a:r>
              <a:rPr lang="en-US" dirty="0"/>
              <a:t>P</a:t>
            </a:r>
            <a:r>
              <a:rPr lang="en-US" dirty="0" smtClean="0"/>
              <a:t>rovide outstanding visitor services  </a:t>
            </a:r>
          </a:p>
          <a:p>
            <a:pPr marL="285750" indent="-285750">
              <a:buFont typeface="Arial" panose="020B0604020202020204" pitchFamily="34" charset="0"/>
              <a:buChar char="•"/>
            </a:pPr>
            <a:r>
              <a:rPr lang="en-US" dirty="0" smtClean="0"/>
              <a:t>Contribute to the economy and communities </a:t>
            </a:r>
          </a:p>
          <a:p>
            <a:pPr marL="285750" indent="-285750">
              <a:buFont typeface="Arial" panose="020B0604020202020204" pitchFamily="34" charset="0"/>
              <a:buChar char="•"/>
            </a:pPr>
            <a:r>
              <a:rPr lang="en-US" dirty="0" smtClean="0"/>
              <a:t>Help provide  economic, social and cultural benefits for our tourism partners and visitors </a:t>
            </a:r>
          </a:p>
          <a:p>
            <a:endParaRPr lang="en-US" dirty="0"/>
          </a:p>
          <a:p>
            <a:endParaRPr lang="en-US" sz="1600" dirty="0" smtClean="0"/>
          </a:p>
          <a:p>
            <a:endParaRPr lang="en-US" dirty="0"/>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447800"/>
            <a:ext cx="4018787" cy="3285828"/>
          </a:xfrm>
          <a:prstGeom prst="rect">
            <a:avLst/>
          </a:prstGeom>
        </p:spPr>
      </p:pic>
    </p:spTree>
    <p:extLst>
      <p:ext uri="{BB962C8B-B14F-4D97-AF65-F5344CB8AC3E}">
        <p14:creationId xmlns:p14="http://schemas.microsoft.com/office/powerpoint/2010/main" val="19733123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267200" y="0"/>
            <a:ext cx="4876801" cy="971688"/>
          </a:xfrm>
        </p:spPr>
        <p:txBody>
          <a:bodyPr>
            <a:normAutofit fontScale="25000" lnSpcReduction="20000"/>
          </a:bodyPr>
          <a:lstStyle/>
          <a:p>
            <a:pPr marL="0" indent="0" algn="ctr">
              <a:buClr>
                <a:schemeClr val="tx1"/>
              </a:buClr>
              <a:buNone/>
            </a:pPr>
            <a:endParaRPr lang="en-US" sz="2400" b="1" dirty="0">
              <a:ln w="2540">
                <a:noFill/>
                <a:prstDash val="solid"/>
              </a:ln>
              <a:latin typeface="Rockwell Condensed" panose="02060603050405020104" pitchFamily="18" charset="0"/>
            </a:endParaRPr>
          </a:p>
          <a:p>
            <a:pPr marL="0" indent="0" algn="ctr">
              <a:buClr>
                <a:schemeClr val="tx1"/>
              </a:buClr>
              <a:buNone/>
            </a:pPr>
            <a:r>
              <a:rPr lang="en-US" sz="11200" b="1" dirty="0" smtClean="0">
                <a:ln w="2540">
                  <a:noFill/>
                  <a:prstDash val="solid"/>
                </a:ln>
                <a:latin typeface="Rockwell Condensed" panose="02060603050405020104" pitchFamily="18" charset="0"/>
              </a:rPr>
              <a:t>Planning for &amp; Managing Tourism </a:t>
            </a:r>
          </a:p>
          <a:p>
            <a:pPr marL="0" indent="0" algn="ctr">
              <a:buClr>
                <a:schemeClr val="tx1"/>
              </a:buClr>
              <a:buNone/>
            </a:pPr>
            <a:r>
              <a:rPr lang="en-US" sz="2400" b="1" dirty="0" smtClean="0">
                <a:ln w="2540">
                  <a:noFill/>
                  <a:prstDash val="solid"/>
                </a:ln>
                <a:latin typeface="Rockwell Condensed" panose="02060603050405020104" pitchFamily="18" charset="0"/>
              </a:rPr>
              <a:t> </a:t>
            </a:r>
            <a:endParaRPr lang="en-US" sz="2400" b="1" dirty="0">
              <a:ln w="2540">
                <a:noFill/>
                <a:prstDash val="solid"/>
              </a:ln>
              <a:latin typeface="Rockwell Condensed" panose="02060603050405020104" pitchFamily="18" charset="0"/>
            </a:endParaRPr>
          </a:p>
        </p:txBody>
      </p:sp>
      <p:sp>
        <p:nvSpPr>
          <p:cNvPr id="3" name="TextBox 2"/>
          <p:cNvSpPr txBox="1"/>
          <p:nvPr/>
        </p:nvSpPr>
        <p:spPr>
          <a:xfrm>
            <a:off x="152400" y="1172207"/>
            <a:ext cx="5486400" cy="5909310"/>
          </a:xfrm>
          <a:prstGeom prst="rect">
            <a:avLst/>
          </a:prstGeom>
          <a:noFill/>
        </p:spPr>
        <p:txBody>
          <a:bodyPr wrap="square" rtlCol="0">
            <a:spAutoFit/>
          </a:bodyPr>
          <a:lstStyle/>
          <a:p>
            <a:r>
              <a:rPr lang="en-US" sz="2000" b="1" dirty="0" smtClean="0">
                <a:solidFill>
                  <a:srgbClr val="92D050"/>
                </a:solidFill>
              </a:rPr>
              <a:t> </a:t>
            </a:r>
          </a:p>
          <a:p>
            <a:r>
              <a:rPr lang="en-US" sz="2400" b="1" dirty="0" smtClean="0"/>
              <a:t>BLM  Manages</a:t>
            </a:r>
          </a:p>
          <a:p>
            <a:endParaRPr lang="en-US" sz="2400" b="1" dirty="0" smtClean="0">
              <a:solidFill>
                <a:srgbClr val="92D050"/>
              </a:solidFill>
            </a:endParaRPr>
          </a:p>
          <a:p>
            <a:r>
              <a:rPr lang="en-US" sz="2400" b="1" dirty="0" smtClean="0">
                <a:solidFill>
                  <a:srgbClr val="92D050"/>
                </a:solidFill>
              </a:rPr>
              <a:t>        Visitor </a:t>
            </a:r>
            <a:r>
              <a:rPr lang="en-US" sz="2400" b="1" dirty="0">
                <a:solidFill>
                  <a:srgbClr val="92D050"/>
                </a:solidFill>
              </a:rPr>
              <a:t>S</a:t>
            </a:r>
            <a:r>
              <a:rPr lang="en-US" sz="2400" b="1" dirty="0" smtClean="0">
                <a:solidFill>
                  <a:srgbClr val="92D050"/>
                </a:solidFill>
              </a:rPr>
              <a:t>ettings </a:t>
            </a:r>
          </a:p>
          <a:p>
            <a:endParaRPr lang="en-US" sz="2400" b="1" dirty="0" smtClean="0">
              <a:solidFill>
                <a:srgbClr val="92D050"/>
              </a:solidFill>
            </a:endParaRPr>
          </a:p>
          <a:p>
            <a:r>
              <a:rPr lang="en-US" sz="2400" b="1" dirty="0" smtClean="0">
                <a:solidFill>
                  <a:srgbClr val="92D050"/>
                </a:solidFill>
              </a:rPr>
              <a:t>               Visitor Experiences</a:t>
            </a:r>
          </a:p>
          <a:p>
            <a:endParaRPr lang="en-US" sz="2000" b="1" dirty="0" smtClean="0">
              <a:solidFill>
                <a:srgbClr val="92D050"/>
              </a:solidFill>
            </a:endParaRPr>
          </a:p>
          <a:p>
            <a:endParaRPr lang="en-US" sz="2000" b="1" dirty="0" smtClean="0">
              <a:solidFill>
                <a:srgbClr val="92D050"/>
              </a:solidFill>
            </a:endParaRPr>
          </a:p>
          <a:p>
            <a:r>
              <a:rPr lang="en-US" sz="2000" b="1" dirty="0"/>
              <a:t>W</a:t>
            </a:r>
            <a:r>
              <a:rPr lang="en-US" sz="2000" b="1" dirty="0" smtClean="0"/>
              <a:t>ith BLM’s  travel and tourism partners</a:t>
            </a:r>
          </a:p>
          <a:p>
            <a:endParaRPr lang="en-US" sz="2000" b="1" dirty="0"/>
          </a:p>
          <a:p>
            <a:r>
              <a:rPr lang="en-US" sz="2000" b="1" dirty="0" smtClean="0"/>
              <a:t> BLM provides world class service</a:t>
            </a:r>
          </a:p>
          <a:p>
            <a:endParaRPr lang="en-US" sz="2000" b="1" dirty="0"/>
          </a:p>
          <a:p>
            <a:r>
              <a:rPr lang="en-US" sz="2000" b="1" dirty="0" smtClean="0"/>
              <a:t>And an outstanding American visitor </a:t>
            </a:r>
          </a:p>
          <a:p>
            <a:r>
              <a:rPr lang="en-US" sz="2000" b="1" dirty="0" smtClean="0"/>
              <a:t>experience </a:t>
            </a:r>
          </a:p>
          <a:p>
            <a:endParaRPr lang="en-US" sz="2000" b="1" dirty="0" smtClean="0"/>
          </a:p>
          <a:p>
            <a:endParaRPr lang="en-US" sz="2000" b="1" dirty="0"/>
          </a:p>
          <a:p>
            <a:endParaRPr lang="en-US" sz="2000" b="1" dirty="0" smtClean="0"/>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374283"/>
            <a:ext cx="3360232" cy="4833609"/>
          </a:xfrm>
          <a:prstGeom prst="rect">
            <a:avLst/>
          </a:prstGeom>
        </p:spPr>
      </p:pic>
    </p:spTree>
    <p:extLst>
      <p:ext uri="{BB962C8B-B14F-4D97-AF65-F5344CB8AC3E}">
        <p14:creationId xmlns:p14="http://schemas.microsoft.com/office/powerpoint/2010/main" val="36891280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5" name="Picture 3" descr="dogsled"/>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58438" y="892536"/>
            <a:ext cx="4836226" cy="2993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7956" name="Picture 4" descr="1335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37" t="5034" r="-33540" b="-29990"/>
          <a:stretch>
            <a:fillRect/>
          </a:stretch>
        </p:blipFill>
        <p:spPr>
          <a:xfrm>
            <a:off x="958437" y="3331110"/>
            <a:ext cx="5759501" cy="3904629"/>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7957" name="Picture 5" descr="Amasa Back Trail (2)"/>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208551" y="2969716"/>
            <a:ext cx="2866374" cy="21714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7959" name="Picture 7" descr="WSM4a11"/>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a:xfrm>
            <a:off x="5702119" y="685799"/>
            <a:ext cx="2911436" cy="23137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410199" y="5083709"/>
            <a:ext cx="3733801" cy="1446550"/>
          </a:xfrm>
          <a:prstGeom prst="rect">
            <a:avLst/>
          </a:prstGeom>
          <a:noFill/>
        </p:spPr>
        <p:txBody>
          <a:bodyPr wrap="square" rtlCol="0">
            <a:spAutoFit/>
          </a:bodyPr>
          <a:lstStyle/>
          <a:p>
            <a:r>
              <a:rPr lang="en-US" sz="4400" b="1" dirty="0" smtClean="0"/>
              <a:t>Visitor</a:t>
            </a:r>
          </a:p>
          <a:p>
            <a:r>
              <a:rPr lang="en-US" sz="4400" b="1" dirty="0" smtClean="0"/>
              <a:t>Settings </a:t>
            </a:r>
            <a:endParaRPr lang="en-US" sz="4400" b="1" dirty="0"/>
          </a:p>
        </p:txBody>
      </p:sp>
      <p:sp>
        <p:nvSpPr>
          <p:cNvPr id="3" name="TextBox 2"/>
          <p:cNvSpPr txBox="1"/>
          <p:nvPr/>
        </p:nvSpPr>
        <p:spPr>
          <a:xfrm>
            <a:off x="228599" y="6400800"/>
            <a:ext cx="8384956" cy="369332"/>
          </a:xfrm>
          <a:prstGeom prst="rect">
            <a:avLst/>
          </a:prstGeom>
          <a:noFill/>
        </p:spPr>
        <p:txBody>
          <a:bodyPr wrap="square" rtlCol="0">
            <a:spAutoFit/>
          </a:bodyPr>
          <a:lstStyle/>
          <a:p>
            <a:r>
              <a:rPr lang="en-US" dirty="0" smtClean="0">
                <a:solidFill>
                  <a:schemeClr val="bg2">
                    <a:lumMod val="60000"/>
                    <a:lumOff val="40000"/>
                  </a:schemeClr>
                </a:solidFill>
              </a:rPr>
              <a:t>      </a:t>
            </a:r>
            <a:r>
              <a:rPr lang="en-US" b="1" dirty="0" smtClean="0">
                <a:solidFill>
                  <a:schemeClr val="bg2">
                    <a:lumMod val="60000"/>
                    <a:lumOff val="40000"/>
                  </a:schemeClr>
                </a:solidFill>
              </a:rPr>
              <a:t>Primitive?   Semi-Primitive?   Developed?   Motorized?  Non- motorized?</a:t>
            </a:r>
            <a:endParaRPr lang="en-US" b="1" dirty="0">
              <a:solidFill>
                <a:schemeClr val="bg2">
                  <a:lumMod val="60000"/>
                  <a:lumOff val="40000"/>
                </a:schemeClr>
              </a:solidFill>
            </a:endParaRPr>
          </a:p>
        </p:txBody>
      </p:sp>
      <p:pic>
        <p:nvPicPr>
          <p:cNvPr id="11" name="Picture 10" descr="G:\Animals\horsesrunn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437" y="174560"/>
            <a:ext cx="2697085" cy="19590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13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37956"/>
                                        </p:tgtEl>
                                        <p:attrNameLst>
                                          <p:attrName>style.visibility</p:attrName>
                                        </p:attrNameLst>
                                      </p:cBhvr>
                                      <p:to>
                                        <p:strVal val="visible"/>
                                      </p:to>
                                    </p:set>
                                    <p:animEffect transition="in" filter="dissolve">
                                      <p:cBhvr>
                                        <p:cTn id="7" dur="500"/>
                                        <p:tgtEl>
                                          <p:spTgt spid="63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6"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3-media1.fl.yelpcdn.com/bphoto/xOjkGFtUYXOHS8rZ1XiG4g/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 y="1108781"/>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0898" y="3283012"/>
            <a:ext cx="3429000" cy="228445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4859" y="1355305"/>
            <a:ext cx="2838283" cy="1892188"/>
          </a:xfrm>
          <a:prstGeom prst="rect">
            <a:avLst/>
          </a:prstGeom>
        </p:spPr>
      </p:pic>
      <p:sp>
        <p:nvSpPr>
          <p:cNvPr id="4" name="TextBox 3"/>
          <p:cNvSpPr txBox="1"/>
          <p:nvPr/>
        </p:nvSpPr>
        <p:spPr>
          <a:xfrm>
            <a:off x="0" y="6248400"/>
            <a:ext cx="9372600" cy="338554"/>
          </a:xfrm>
          <a:prstGeom prst="rect">
            <a:avLst/>
          </a:prstGeom>
          <a:noFill/>
        </p:spPr>
        <p:txBody>
          <a:bodyPr wrap="square" rtlCol="0">
            <a:spAutoFit/>
          </a:bodyPr>
          <a:lstStyle/>
          <a:p>
            <a:r>
              <a:rPr lang="en-US" sz="1600" b="1" dirty="0" smtClean="0">
                <a:solidFill>
                  <a:schemeClr val="bg2">
                    <a:lumMod val="60000"/>
                    <a:lumOff val="40000"/>
                  </a:schemeClr>
                </a:solidFill>
              </a:rPr>
              <a:t>      Type of activities?   Noisy or Quiet?   How many people and when?   Structured or open? </a:t>
            </a:r>
            <a:endParaRPr lang="en-US" sz="1600" b="1" dirty="0">
              <a:solidFill>
                <a:schemeClr val="bg2">
                  <a:lumMod val="60000"/>
                  <a:lumOff val="40000"/>
                </a:schemeClr>
              </a:solidFill>
            </a:endParaRPr>
          </a:p>
        </p:txBody>
      </p:sp>
      <p:pic>
        <p:nvPicPr>
          <p:cNvPr id="12" name="Picture 8" descr="Petro &amp; Kid"/>
          <p:cNvPicPr>
            <a:picLocks noChangeAspect="1" noChangeArrowheads="1"/>
          </p:cNvPicPr>
          <p:nvPr/>
        </p:nvPicPr>
        <p:blipFill>
          <a:blip r:embed="rId7">
            <a:lum bright="-40000" contrast="-44000"/>
            <a:extLst>
              <a:ext uri="{28A0092B-C50C-407E-A947-70E740481C1C}">
                <a14:useLocalDpi xmlns:a14="http://schemas.microsoft.com/office/drawing/2010/main" val="0"/>
              </a:ext>
            </a:extLst>
          </a:blip>
          <a:srcRect/>
          <a:stretch>
            <a:fillRect/>
          </a:stretch>
        </p:blipFill>
        <p:spPr>
          <a:xfrm>
            <a:off x="152400" y="4196641"/>
            <a:ext cx="2897378" cy="1714775"/>
          </a:xfrm>
          <a:prstGeom prst="rect">
            <a:avLst/>
          </a:prstGeom>
          <a:ln/>
        </p:spPr>
      </p:pic>
      <p:sp>
        <p:nvSpPr>
          <p:cNvPr id="13" name="TextBox 12"/>
          <p:cNvSpPr txBox="1"/>
          <p:nvPr/>
        </p:nvSpPr>
        <p:spPr>
          <a:xfrm>
            <a:off x="5562600" y="4576974"/>
            <a:ext cx="3429000" cy="1569660"/>
          </a:xfrm>
          <a:prstGeom prst="rect">
            <a:avLst/>
          </a:prstGeom>
          <a:noFill/>
        </p:spPr>
        <p:txBody>
          <a:bodyPr wrap="square" rtlCol="0">
            <a:spAutoFit/>
          </a:bodyPr>
          <a:lstStyle/>
          <a:p>
            <a:r>
              <a:rPr lang="en-US" dirty="0" smtClean="0"/>
              <a:t> </a:t>
            </a:r>
            <a:r>
              <a:rPr lang="en-US" sz="4800" b="1" dirty="0" smtClean="0"/>
              <a:t>Visitor</a:t>
            </a:r>
            <a:r>
              <a:rPr lang="en-US" sz="2800" b="1" dirty="0" smtClean="0"/>
              <a:t> </a:t>
            </a:r>
            <a:r>
              <a:rPr lang="en-US" sz="4800" b="1" dirty="0" smtClean="0"/>
              <a:t>Experience</a:t>
            </a:r>
            <a:endParaRPr lang="en-US" sz="4800" b="1"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3142" y="1637957"/>
            <a:ext cx="2157846" cy="2877128"/>
          </a:xfrm>
          <a:prstGeom prst="rect">
            <a:avLst/>
          </a:prstGeom>
        </p:spPr>
      </p:pic>
    </p:spTree>
    <p:extLst>
      <p:ext uri="{BB962C8B-B14F-4D97-AF65-F5344CB8AC3E}">
        <p14:creationId xmlns:p14="http://schemas.microsoft.com/office/powerpoint/2010/main" val="39650808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191000" y="0"/>
            <a:ext cx="4953001" cy="971688"/>
          </a:xfrm>
        </p:spPr>
        <p:txBody>
          <a:bodyPr>
            <a:normAutofit fontScale="32500" lnSpcReduction="2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endParaRPr lang="en-US" sz="11200" b="1" dirty="0" smtClean="0">
              <a:ln w="2540">
                <a:noFill/>
                <a:prstDash val="solid"/>
              </a:ln>
              <a:latin typeface="Rockwell Condensed" panose="02060603050405020104" pitchFamily="18" charset="0"/>
            </a:endParaRPr>
          </a:p>
          <a:p>
            <a:pPr marL="0" indent="0" algn="ctr">
              <a:buClr>
                <a:schemeClr val="tx1"/>
              </a:buClr>
              <a:buNone/>
            </a:pPr>
            <a:r>
              <a:rPr lang="en-US" sz="2400" b="1" dirty="0" smtClean="0">
                <a:ln w="2540">
                  <a:noFill/>
                  <a:prstDash val="solid"/>
                </a:ln>
                <a:latin typeface="Rockwell Condensed" panose="02060603050405020104" pitchFamily="18" charset="0"/>
              </a:rPr>
              <a:t> </a:t>
            </a:r>
            <a:endParaRPr lang="en-US" sz="2400" b="1" dirty="0">
              <a:ln w="2540">
                <a:noFill/>
                <a:prstDash val="solid"/>
              </a:ln>
              <a:latin typeface="Rockwell Condensed" panose="02060603050405020104" pitchFamily="18" charset="0"/>
            </a:endParaRPr>
          </a:p>
        </p:txBody>
      </p:sp>
      <p:sp>
        <p:nvSpPr>
          <p:cNvPr id="3" name="TextBox 2"/>
          <p:cNvSpPr txBox="1"/>
          <p:nvPr/>
        </p:nvSpPr>
        <p:spPr>
          <a:xfrm>
            <a:off x="3581400" y="1358499"/>
            <a:ext cx="5486400" cy="4862870"/>
          </a:xfrm>
          <a:prstGeom prst="rect">
            <a:avLst/>
          </a:prstGeom>
          <a:noFill/>
        </p:spPr>
        <p:txBody>
          <a:bodyPr wrap="square" rtlCol="0">
            <a:spAutoFit/>
          </a:bodyPr>
          <a:lstStyle/>
          <a:p>
            <a:r>
              <a:rPr lang="en-US" dirty="0" smtClean="0"/>
              <a:t>Critical </a:t>
            </a:r>
            <a:r>
              <a:rPr lang="en-US" dirty="0" smtClean="0"/>
              <a:t>Role of Visitors and Tourism Partners in Conserving and Enhancing Visitor Settings, and Visitor Experiences </a:t>
            </a:r>
          </a:p>
          <a:p>
            <a:endParaRPr lang="en-US" dirty="0" smtClean="0"/>
          </a:p>
          <a:p>
            <a:endParaRPr lang="en-US" dirty="0" smtClean="0"/>
          </a:p>
          <a:p>
            <a:pPr marL="285750" indent="-285750">
              <a:buFont typeface="Arial" panose="020B0604020202020204" pitchFamily="34" charset="0"/>
              <a:buChar char="•"/>
            </a:pPr>
            <a:r>
              <a:rPr lang="en-US" dirty="0" smtClean="0"/>
              <a:t>Conserve World </a:t>
            </a:r>
            <a:r>
              <a:rPr lang="en-US" dirty="0"/>
              <a:t>C</a:t>
            </a:r>
            <a:r>
              <a:rPr lang="en-US" dirty="0" smtClean="0"/>
              <a:t>lass </a:t>
            </a:r>
          </a:p>
          <a:p>
            <a:r>
              <a:rPr lang="en-US" sz="2400" b="1" dirty="0" smtClean="0">
                <a:solidFill>
                  <a:schemeClr val="bg2">
                    <a:lumMod val="60000"/>
                    <a:lumOff val="40000"/>
                  </a:schemeClr>
                </a:solidFill>
              </a:rPr>
              <a:t>    Visitor Settings &amp; Experiences</a:t>
            </a:r>
            <a:endParaRPr lang="en-US" sz="2400" b="1" dirty="0">
              <a:solidFill>
                <a:schemeClr val="bg2">
                  <a:lumMod val="60000"/>
                  <a:lumOff val="40000"/>
                </a:schemeClr>
              </a:solidFill>
            </a:endParaRPr>
          </a:p>
          <a:p>
            <a:endParaRPr lang="en-US" b="1" dirty="0" smtClean="0"/>
          </a:p>
          <a:p>
            <a:endParaRPr lang="en-US" b="1" dirty="0"/>
          </a:p>
          <a:p>
            <a:pPr marL="285750" indent="-285750">
              <a:buFont typeface="Arial" panose="020B0604020202020204" pitchFamily="34" charset="0"/>
              <a:buChar char="•"/>
            </a:pPr>
            <a:r>
              <a:rPr lang="en-US" dirty="0" smtClean="0"/>
              <a:t>Inspire  a Personal </a:t>
            </a:r>
            <a:r>
              <a:rPr lang="en-US" dirty="0"/>
              <a:t>C</a:t>
            </a:r>
            <a:r>
              <a:rPr lang="en-US" dirty="0" smtClean="0"/>
              <a:t>onnection with “Their </a:t>
            </a:r>
            <a:r>
              <a:rPr lang="en-US" dirty="0"/>
              <a:t>P</a:t>
            </a:r>
            <a:r>
              <a:rPr lang="en-US" dirty="0" smtClean="0"/>
              <a:t>laces”  </a:t>
            </a:r>
            <a:r>
              <a:rPr lang="en-US" sz="2400" b="1" dirty="0" smtClean="0">
                <a:solidFill>
                  <a:schemeClr val="bg2">
                    <a:lumMod val="60000"/>
                    <a:lumOff val="40000"/>
                  </a:schemeClr>
                </a:solidFill>
              </a:rPr>
              <a:t>=  Advocacy</a:t>
            </a:r>
          </a:p>
          <a:p>
            <a:endParaRPr lang="en-US" sz="2000" dirty="0" smtClean="0">
              <a:solidFill>
                <a:schemeClr val="bg2">
                  <a:lumMod val="60000"/>
                  <a:lumOff val="40000"/>
                </a:schemeClr>
              </a:solidFill>
            </a:endParaRPr>
          </a:p>
          <a:p>
            <a:endParaRPr lang="en-US" sz="2000" dirty="0">
              <a:solidFill>
                <a:schemeClr val="bg2">
                  <a:lumMod val="60000"/>
                  <a:lumOff val="40000"/>
                </a:schemeClr>
              </a:solidFill>
            </a:endParaRPr>
          </a:p>
          <a:p>
            <a:pPr marL="285750" indent="-285750">
              <a:buFont typeface="Arial" panose="020B0604020202020204" pitchFamily="34" charset="0"/>
              <a:buChar char="•"/>
            </a:pPr>
            <a:r>
              <a:rPr lang="en-US" dirty="0" smtClean="0"/>
              <a:t>Build Capacity to Manage  by Working with  </a:t>
            </a:r>
          </a:p>
          <a:p>
            <a:r>
              <a:rPr lang="en-US" sz="2400" b="1" dirty="0" smtClean="0">
                <a:solidFill>
                  <a:schemeClr val="bg2">
                    <a:lumMod val="60000"/>
                    <a:lumOff val="40000"/>
                  </a:schemeClr>
                </a:solidFill>
              </a:rPr>
              <a:t>    Travel &amp; Tourism Partners</a:t>
            </a:r>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73922"/>
            <a:ext cx="4153593" cy="370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1009513"/>
            <a:ext cx="2362200" cy="1569660"/>
          </a:xfrm>
          <a:prstGeom prst="rect">
            <a:avLst/>
          </a:prstGeom>
          <a:noFill/>
        </p:spPr>
        <p:txBody>
          <a:bodyPr wrap="square" rtlCol="0">
            <a:spAutoFit/>
          </a:bodyPr>
          <a:lstStyle/>
          <a:p>
            <a:r>
              <a:rPr lang="en-US" sz="2400" b="1" dirty="0">
                <a:solidFill>
                  <a:schemeClr val="bg2">
                    <a:lumMod val="60000"/>
                    <a:lumOff val="40000"/>
                  </a:schemeClr>
                </a:solidFill>
              </a:rPr>
              <a:t>Connect Highly Diverse  Visitors to Unique Places </a:t>
            </a:r>
          </a:p>
        </p:txBody>
      </p:sp>
    </p:spTree>
    <p:extLst>
      <p:ext uri="{BB962C8B-B14F-4D97-AF65-F5344CB8AC3E}">
        <p14:creationId xmlns:p14="http://schemas.microsoft.com/office/powerpoint/2010/main" val="2401083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029201" y="0"/>
            <a:ext cx="4114800" cy="971688"/>
          </a:xfrm>
        </p:spPr>
        <p:txBody>
          <a:bodyPr>
            <a:normAutofit/>
          </a:bodyPr>
          <a:lstStyle/>
          <a:p>
            <a:pPr marL="0" indent="0" algn="ctr">
              <a:buClr>
                <a:schemeClr val="tx1"/>
              </a:buClr>
              <a:buNone/>
            </a:pPr>
            <a:r>
              <a:rPr lang="en-US" sz="2800" b="1" dirty="0" smtClean="0">
                <a:ln w="2540">
                  <a:noFill/>
                  <a:prstDash val="solid"/>
                </a:ln>
                <a:latin typeface="Rockwell Condensed" panose="02060603050405020104" pitchFamily="18" charset="0"/>
              </a:rPr>
              <a:t>Rio Grande del Norte National Monument</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76200" y="1138453"/>
            <a:ext cx="5867400" cy="3416320"/>
          </a:xfrm>
          <a:prstGeom prst="rect">
            <a:avLst/>
          </a:prstGeom>
          <a:noFill/>
        </p:spPr>
        <p:txBody>
          <a:bodyPr wrap="square" rtlCol="0">
            <a:spAutoFit/>
          </a:bodyPr>
          <a:lstStyle/>
          <a:p>
            <a:endParaRPr lang="en-US" dirty="0" smtClean="0"/>
          </a:p>
          <a:p>
            <a:endParaRPr lang="en-US" dirty="0"/>
          </a:p>
          <a:p>
            <a:endParaRPr lang="en-US" dirty="0"/>
          </a:p>
          <a:p>
            <a:r>
              <a:rPr lang="en-US" dirty="0" smtClean="0"/>
              <a:t>Nick </a:t>
            </a:r>
            <a:r>
              <a:rPr lang="en-US" dirty="0" err="1" smtClean="0"/>
              <a:t>Streit</a:t>
            </a:r>
            <a:r>
              <a:rPr lang="en-US" dirty="0" smtClean="0"/>
              <a:t> and his father, Taylor,  expect the recent designation of El Rio Grande del Norte as a National Monument </a:t>
            </a:r>
          </a:p>
          <a:p>
            <a:endParaRPr lang="en-US" dirty="0"/>
          </a:p>
          <a:p>
            <a:r>
              <a:rPr lang="en-US" dirty="0" smtClean="0"/>
              <a:t>to help maintain the Rivers’ integrity for generations to come; continue public access to rivers, streams, canyons and mountain, and help maintain businesses and jobs.  </a:t>
            </a:r>
          </a:p>
          <a:p>
            <a:endParaRPr lang="en-US" dirty="0"/>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114800"/>
            <a:ext cx="3657600" cy="2477284"/>
          </a:xfrm>
          <a:prstGeom prst="rect">
            <a:avLst/>
          </a:prstGeom>
        </p:spPr>
      </p:pic>
      <p:pic>
        <p:nvPicPr>
          <p:cNvPr id="15" name="Picture 10" descr="flyfish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7742" y="1964551"/>
            <a:ext cx="2555221" cy="33334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219201"/>
            <a:ext cx="9144000" cy="400110"/>
          </a:xfrm>
          <a:prstGeom prst="rect">
            <a:avLst/>
          </a:prstGeom>
          <a:noFill/>
        </p:spPr>
        <p:txBody>
          <a:bodyPr wrap="square" rtlCol="0">
            <a:spAutoFit/>
          </a:bodyPr>
          <a:lstStyle/>
          <a:p>
            <a:r>
              <a:rPr lang="en-US" sz="2000" b="1" dirty="0" smtClean="0">
                <a:solidFill>
                  <a:schemeClr val="bg2">
                    <a:lumMod val="60000"/>
                    <a:lumOff val="40000"/>
                  </a:schemeClr>
                </a:solidFill>
              </a:rPr>
              <a:t>   </a:t>
            </a:r>
            <a:r>
              <a:rPr lang="en-US" sz="2000" b="1" dirty="0" smtClean="0">
                <a:solidFill>
                  <a:srgbClr val="92D050"/>
                </a:solidFill>
              </a:rPr>
              <a:t>BLM </a:t>
            </a:r>
            <a:r>
              <a:rPr lang="en-US" sz="2000" b="1" dirty="0">
                <a:solidFill>
                  <a:srgbClr val="92D050"/>
                </a:solidFill>
              </a:rPr>
              <a:t>Public Lands Provide the “Hook” for Family’s Fly Fishing Business</a:t>
            </a:r>
          </a:p>
        </p:txBody>
      </p:sp>
    </p:spTree>
    <p:extLst>
      <p:ext uri="{BB962C8B-B14F-4D97-AF65-F5344CB8AC3E}">
        <p14:creationId xmlns:p14="http://schemas.microsoft.com/office/powerpoint/2010/main" val="3977767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53001" y="76201"/>
            <a:ext cx="4191000" cy="914400"/>
          </a:xfrm>
        </p:spPr>
        <p:txBody>
          <a:bodyPr>
            <a:normAutofit fontScale="85000" lnSpcReduction="1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r>
              <a:rPr lang="en-US" sz="3300" b="1" dirty="0" smtClean="0">
                <a:ln w="2540">
                  <a:noFill/>
                  <a:prstDash val="solid"/>
                </a:ln>
                <a:latin typeface="Rockwell Condensed" panose="02060603050405020104" pitchFamily="18" charset="0"/>
              </a:rPr>
              <a:t>Where is This Going?</a:t>
            </a:r>
            <a:endParaRPr lang="en-US" sz="3300" b="1" dirty="0">
              <a:ln w="2540">
                <a:noFill/>
                <a:prstDash val="solid"/>
              </a:ln>
              <a:latin typeface="Rockwell Condensed" panose="02060603050405020104" pitchFamily="18" charset="0"/>
            </a:endParaRPr>
          </a:p>
        </p:txBody>
      </p:sp>
      <p:sp>
        <p:nvSpPr>
          <p:cNvPr id="3" name="TextBox 2"/>
          <p:cNvSpPr txBox="1"/>
          <p:nvPr/>
        </p:nvSpPr>
        <p:spPr>
          <a:xfrm>
            <a:off x="4038600" y="1104625"/>
            <a:ext cx="5257799" cy="5632310"/>
          </a:xfrm>
          <a:prstGeom prst="rect">
            <a:avLst/>
          </a:prstGeom>
          <a:noFill/>
        </p:spPr>
        <p:txBody>
          <a:bodyPr wrap="square" rtlCol="0">
            <a:spAutoFit/>
          </a:bodyPr>
          <a:lstStyle/>
          <a:p>
            <a:r>
              <a:rPr lang="en-US" sz="2400" b="1" i="1" dirty="0" smtClean="0">
                <a:solidFill>
                  <a:srgbClr val="92D050"/>
                </a:solidFill>
              </a:rPr>
              <a:t>What is Travel and Tourism?</a:t>
            </a:r>
          </a:p>
          <a:p>
            <a:endParaRPr lang="en-US" sz="2400" b="1" i="1" dirty="0" smtClean="0">
              <a:solidFill>
                <a:srgbClr val="92D050"/>
              </a:solidFill>
            </a:endParaRPr>
          </a:p>
          <a:p>
            <a:r>
              <a:rPr lang="en-US" sz="2400" b="1" i="1" dirty="0">
                <a:solidFill>
                  <a:srgbClr val="92D050"/>
                </a:solidFill>
              </a:rPr>
              <a:t>T</a:t>
            </a:r>
            <a:r>
              <a:rPr lang="en-US" sz="2400" b="1" i="1" dirty="0" smtClean="0">
                <a:solidFill>
                  <a:srgbClr val="92D050"/>
                </a:solidFill>
              </a:rPr>
              <a:t>he </a:t>
            </a:r>
            <a:r>
              <a:rPr lang="en-US" sz="2400" b="1" i="1" dirty="0" smtClean="0">
                <a:solidFill>
                  <a:srgbClr val="92D050"/>
                </a:solidFill>
              </a:rPr>
              <a:t>Federal Government’s Role? </a:t>
            </a:r>
          </a:p>
          <a:p>
            <a:endParaRPr lang="en-US" sz="2400" b="1" i="1" dirty="0" smtClean="0">
              <a:solidFill>
                <a:srgbClr val="92D050"/>
              </a:solidFill>
            </a:endParaRPr>
          </a:p>
          <a:p>
            <a:r>
              <a:rPr lang="en-US" sz="2400" b="1" i="1" dirty="0">
                <a:solidFill>
                  <a:srgbClr val="92D050"/>
                </a:solidFill>
              </a:rPr>
              <a:t>T</a:t>
            </a:r>
            <a:r>
              <a:rPr lang="en-US" sz="2400" b="1" i="1" dirty="0" smtClean="0">
                <a:solidFill>
                  <a:srgbClr val="92D050"/>
                </a:solidFill>
              </a:rPr>
              <a:t>he </a:t>
            </a:r>
            <a:r>
              <a:rPr lang="en-US" sz="2400" b="1" i="1" dirty="0" smtClean="0">
                <a:solidFill>
                  <a:srgbClr val="92D050"/>
                </a:solidFill>
              </a:rPr>
              <a:t>BLM’s Role?  </a:t>
            </a:r>
          </a:p>
          <a:p>
            <a:endParaRPr lang="en-US" sz="2400" b="1" i="1" dirty="0" smtClean="0">
              <a:solidFill>
                <a:srgbClr val="92D050"/>
              </a:solidFill>
            </a:endParaRPr>
          </a:p>
          <a:p>
            <a:r>
              <a:rPr lang="en-US" sz="2400" b="1" i="1" dirty="0">
                <a:solidFill>
                  <a:srgbClr val="92D050"/>
                </a:solidFill>
              </a:rPr>
              <a:t>W</a:t>
            </a:r>
            <a:r>
              <a:rPr lang="en-US" sz="2400" b="1" i="1" dirty="0" smtClean="0">
                <a:solidFill>
                  <a:srgbClr val="92D050"/>
                </a:solidFill>
              </a:rPr>
              <a:t>hat is the BLM Travel and Tourism Action Plan?</a:t>
            </a:r>
          </a:p>
          <a:p>
            <a:endParaRPr lang="en-US" sz="2400" b="1" i="1" dirty="0" smtClean="0">
              <a:solidFill>
                <a:srgbClr val="92D050"/>
              </a:solidFill>
            </a:endParaRPr>
          </a:p>
          <a:p>
            <a:r>
              <a:rPr lang="en-US" sz="2400" b="1" i="1" dirty="0" smtClean="0">
                <a:solidFill>
                  <a:srgbClr val="92D050"/>
                </a:solidFill>
              </a:rPr>
              <a:t>How is this relevant to  </a:t>
            </a:r>
            <a:r>
              <a:rPr lang="en-US" sz="2400" b="1" i="1" dirty="0" smtClean="0">
                <a:solidFill>
                  <a:srgbClr val="92D050"/>
                </a:solidFill>
              </a:rPr>
              <a:t>my </a:t>
            </a:r>
            <a:r>
              <a:rPr lang="en-US" sz="2400" b="1" i="1" dirty="0" smtClean="0">
                <a:solidFill>
                  <a:srgbClr val="92D050"/>
                </a:solidFill>
              </a:rPr>
              <a:t> </a:t>
            </a:r>
            <a:r>
              <a:rPr lang="en-US" sz="2400" b="1" i="1" dirty="0" smtClean="0">
                <a:solidFill>
                  <a:srgbClr val="92D050"/>
                </a:solidFill>
              </a:rPr>
              <a:t>work</a:t>
            </a:r>
            <a:r>
              <a:rPr lang="en-US" sz="2400" b="1" i="1" dirty="0" smtClean="0">
                <a:solidFill>
                  <a:srgbClr val="92D050"/>
                </a:solidFill>
              </a:rPr>
              <a:t>?</a:t>
            </a:r>
          </a:p>
          <a:p>
            <a:endParaRPr lang="en-US" sz="2400" b="1" i="1" dirty="0">
              <a:solidFill>
                <a:srgbClr val="92D050"/>
              </a:solidFill>
            </a:endParaRPr>
          </a:p>
          <a:p>
            <a:r>
              <a:rPr lang="en-US" sz="2400" b="1" i="1" dirty="0" smtClean="0">
                <a:solidFill>
                  <a:srgbClr val="92D050"/>
                </a:solidFill>
              </a:rPr>
              <a:t>Will it help me get things done?</a:t>
            </a:r>
            <a:endParaRPr lang="en-US" sz="2400" b="1" i="1" dirty="0" smtClean="0">
              <a:solidFill>
                <a:srgbClr val="92D050"/>
              </a:solidFill>
            </a:endParaRPr>
          </a:p>
          <a:p>
            <a:endParaRPr lang="en-US" sz="2400" b="1" i="1" dirty="0" smtClean="0">
              <a:solidFill>
                <a:srgbClr val="92D050"/>
              </a:solidFill>
            </a:endParaRPr>
          </a:p>
          <a:p>
            <a:r>
              <a:rPr lang="en-US" sz="2400" b="1" i="1" dirty="0" smtClean="0">
                <a:solidFill>
                  <a:srgbClr val="92D050"/>
                </a:solidFill>
              </a:rPr>
              <a:t>What happens next?</a:t>
            </a:r>
          </a:p>
          <a:p>
            <a:endParaRPr lang="en-US" sz="2400" b="1" i="1" dirty="0" smtClean="0">
              <a:solidFill>
                <a:srgbClr val="92D050"/>
              </a:solidFill>
            </a:endParaRPr>
          </a:p>
        </p:txBody>
      </p:sp>
      <p:pic>
        <p:nvPicPr>
          <p:cNvPr id="11" name="Picture 2" descr="S:\WO400\Photos\Wildernesses\Arizona\Paria Canyon-Vermilion Cliffs Wilderness\2The Wav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6400800"/>
            <a:ext cx="9143999"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18591" r="350"/>
          <a:stretch/>
        </p:blipFill>
        <p:spPr>
          <a:xfrm>
            <a:off x="0" y="1524000"/>
            <a:ext cx="4001818" cy="4443527"/>
          </a:xfrm>
          <a:prstGeom prst="rect">
            <a:avLst/>
          </a:prstGeom>
        </p:spPr>
      </p:pic>
    </p:spTree>
    <p:extLst>
      <p:ext uri="{BB962C8B-B14F-4D97-AF65-F5344CB8AC3E}">
        <p14:creationId xmlns:p14="http://schemas.microsoft.com/office/powerpoint/2010/main" val="18662357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2800" dirty="0" smtClean="0">
                <a:ln w="2540">
                  <a:noFill/>
                  <a:prstDash val="solid"/>
                </a:ln>
                <a:latin typeface="Franklin Gothic Medium" panose="020B0603020102020204" pitchFamily="34" charset="0"/>
              </a:rPr>
              <a:t>Who are BLM’s Key Audiences ?</a:t>
            </a:r>
            <a:endParaRPr lang="en-US" sz="28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185575"/>
            <a:ext cx="9144000" cy="467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357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486401" y="76200"/>
            <a:ext cx="3657600" cy="895488"/>
          </a:xfrm>
        </p:spPr>
        <p:txBody>
          <a:bodyPr>
            <a:normAutofit lnSpcReduction="1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r>
              <a:rPr lang="en-US" sz="2800" b="1" dirty="0" smtClean="0">
                <a:ln w="2540">
                  <a:noFill/>
                  <a:prstDash val="solid"/>
                </a:ln>
                <a:latin typeface="Rockwell Condensed" panose="02060603050405020104" pitchFamily="18" charset="0"/>
              </a:rPr>
              <a:t>BLM Key Audiences</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0" y="1300155"/>
            <a:ext cx="9753600" cy="2492990"/>
          </a:xfrm>
          <a:prstGeom prst="rect">
            <a:avLst/>
          </a:prstGeom>
          <a:noFill/>
        </p:spPr>
        <p:txBody>
          <a:bodyPr wrap="square" rtlCol="0">
            <a:spAutoFit/>
          </a:bodyPr>
          <a:lstStyle/>
          <a:p>
            <a:r>
              <a:rPr lang="en-US" sz="2000" b="1" dirty="0" smtClean="0">
                <a:solidFill>
                  <a:schemeClr val="bg2">
                    <a:lumMod val="60000"/>
                    <a:lumOff val="40000"/>
                  </a:schemeClr>
                </a:solidFill>
              </a:rPr>
              <a:t>      </a:t>
            </a:r>
            <a:r>
              <a:rPr lang="en-US" sz="2400" b="1" dirty="0" smtClean="0">
                <a:solidFill>
                  <a:srgbClr val="92D050"/>
                </a:solidFill>
              </a:rPr>
              <a:t>Internal BLM  - All Programs  </a:t>
            </a:r>
          </a:p>
          <a:p>
            <a:endParaRPr lang="en-US" sz="2400" b="1" dirty="0">
              <a:solidFill>
                <a:srgbClr val="92D050"/>
              </a:solidFill>
            </a:endParaRPr>
          </a:p>
          <a:p>
            <a:r>
              <a:rPr lang="en-US" sz="2400" b="1" dirty="0" smtClean="0">
                <a:solidFill>
                  <a:srgbClr val="92D050"/>
                </a:solidFill>
              </a:rPr>
              <a:t>                       Federal Travel and Tourism Partners </a:t>
            </a:r>
          </a:p>
          <a:p>
            <a:endParaRPr lang="en-US" sz="2400" b="1" dirty="0" smtClean="0">
              <a:solidFill>
                <a:srgbClr val="92D050"/>
              </a:solidFill>
            </a:endParaRPr>
          </a:p>
          <a:p>
            <a:r>
              <a:rPr lang="en-US" sz="2400" b="1" dirty="0" smtClean="0">
                <a:solidFill>
                  <a:srgbClr val="92D050"/>
                </a:solidFill>
              </a:rPr>
              <a:t>                                             </a:t>
            </a:r>
            <a:r>
              <a:rPr lang="en-US" sz="2400" b="1" dirty="0" smtClean="0">
                <a:solidFill>
                  <a:srgbClr val="92D050"/>
                </a:solidFill>
              </a:rPr>
              <a:t> </a:t>
            </a:r>
            <a:r>
              <a:rPr lang="en-US" sz="2400" b="1" dirty="0" smtClean="0">
                <a:solidFill>
                  <a:srgbClr val="92D050"/>
                </a:solidFill>
              </a:rPr>
              <a:t>Travel and Tourism  Industry Partners</a:t>
            </a:r>
          </a:p>
          <a:p>
            <a:endParaRPr lang="en-US" dirty="0"/>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californiatrailcenter.org/wp-content/uploads/Plaz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556840"/>
            <a:ext cx="4329288" cy="2898118"/>
          </a:xfrm>
          <a:prstGeom prst="rect">
            <a:avLst/>
          </a:prstGeom>
          <a:noFill/>
          <a:extLst>
            <a:ext uri="{909E8E84-426E-40dd-AFC4-6F175D3DCCD1}">
              <a14:hiddenFill xmlns:a14="http://schemas.microsoft.com/office/drawing/2010/main">
                <a:solidFill>
                  <a:srgbClr val="FFFFFF"/>
                </a:solidFill>
              </a14:hiddenFill>
            </a:ext>
          </a:extLst>
        </p:spPr>
      </p:pic>
      <p:pic>
        <p:nvPicPr>
          <p:cNvPr id="15" name="Content Placeholder 5"/>
          <p:cNvPicPr>
            <a:picLocks noChangeAspect="1"/>
          </p:cNvPicPr>
          <p:nvPr/>
        </p:nvPicPr>
        <p:blipFill>
          <a:blip r:embed="rId5"/>
          <a:stretch>
            <a:fillRect/>
          </a:stretch>
        </p:blipFill>
        <p:spPr>
          <a:xfrm>
            <a:off x="533400" y="2971799"/>
            <a:ext cx="2667000" cy="3550645"/>
          </a:xfrm>
          <a:prstGeom prst="rect">
            <a:avLst/>
          </a:prstGeom>
        </p:spPr>
      </p:pic>
    </p:spTree>
    <p:extLst>
      <p:ext uri="{BB962C8B-B14F-4D97-AF65-F5344CB8AC3E}">
        <p14:creationId xmlns:p14="http://schemas.microsoft.com/office/powerpoint/2010/main" val="2274305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276600" y="0"/>
            <a:ext cx="5867401" cy="971688"/>
          </a:xfrm>
        </p:spPr>
        <p:txBody>
          <a:bodyPr>
            <a:normAutofit fontScale="92500" lnSpcReduction="1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r>
              <a:rPr lang="en-US" sz="3500" b="1" dirty="0" smtClean="0">
                <a:ln w="2540">
                  <a:noFill/>
                  <a:prstDash val="solid"/>
                </a:ln>
                <a:latin typeface="Rockwell Condensed" panose="02060603050405020104" pitchFamily="18" charset="0"/>
              </a:rPr>
              <a:t>Key</a:t>
            </a:r>
            <a:r>
              <a:rPr lang="en-US" sz="3000" b="1" dirty="0" smtClean="0">
                <a:ln w="2540">
                  <a:noFill/>
                  <a:prstDash val="solid"/>
                </a:ln>
                <a:latin typeface="Rockwell Condensed" panose="02060603050405020104" pitchFamily="18" charset="0"/>
              </a:rPr>
              <a:t> </a:t>
            </a:r>
            <a:r>
              <a:rPr lang="en-US" sz="3600" b="1" dirty="0" smtClean="0">
                <a:ln w="2540">
                  <a:noFill/>
                  <a:prstDash val="solid"/>
                </a:ln>
                <a:latin typeface="Rockwell Condensed" panose="02060603050405020104" pitchFamily="18" charset="0"/>
              </a:rPr>
              <a:t>Audience</a:t>
            </a:r>
            <a:r>
              <a:rPr lang="en-US" sz="2800" b="1" dirty="0" smtClean="0">
                <a:ln w="2540">
                  <a:noFill/>
                  <a:prstDash val="solid"/>
                </a:ln>
                <a:latin typeface="Rockwell Condensed" panose="02060603050405020104" pitchFamily="18" charset="0"/>
              </a:rPr>
              <a:t>:  </a:t>
            </a:r>
            <a:r>
              <a:rPr lang="en-US" sz="3000" b="1" dirty="0" smtClean="0">
                <a:ln w="2540">
                  <a:noFill/>
                  <a:prstDash val="solid"/>
                </a:ln>
                <a:latin typeface="Rockwell Condensed" panose="02060603050405020104" pitchFamily="18" charset="0"/>
              </a:rPr>
              <a:t>Internal BLM</a:t>
            </a:r>
            <a:endParaRPr lang="en-US" sz="3000" b="1" dirty="0">
              <a:ln w="2540">
                <a:noFill/>
                <a:prstDash val="solid"/>
              </a:ln>
              <a:latin typeface="Rockwell Condensed" panose="02060603050405020104" pitchFamily="18" charset="0"/>
            </a:endParaRPr>
          </a:p>
        </p:txBody>
      </p:sp>
      <p:sp>
        <p:nvSpPr>
          <p:cNvPr id="3" name="TextBox 2"/>
          <p:cNvSpPr txBox="1"/>
          <p:nvPr/>
        </p:nvSpPr>
        <p:spPr>
          <a:xfrm>
            <a:off x="1288142" y="1447800"/>
            <a:ext cx="7170058" cy="4339650"/>
          </a:xfrm>
          <a:prstGeom prst="rect">
            <a:avLst/>
          </a:prstGeom>
          <a:noFill/>
        </p:spPr>
        <p:txBody>
          <a:bodyPr wrap="square" rtlCol="0">
            <a:spAutoFit/>
          </a:bodyPr>
          <a:lstStyle/>
          <a:p>
            <a:endParaRPr lang="en-US" dirty="0" smtClean="0"/>
          </a:p>
          <a:p>
            <a:r>
              <a:rPr lang="en-US" sz="2400" b="1" dirty="0" smtClean="0"/>
              <a:t>All BLM Programs</a:t>
            </a:r>
          </a:p>
          <a:p>
            <a:endParaRPr lang="en-US" sz="2400" b="1" dirty="0" smtClean="0"/>
          </a:p>
          <a:p>
            <a:endParaRPr lang="en-US" sz="2400" b="1" dirty="0"/>
          </a:p>
          <a:p>
            <a:r>
              <a:rPr lang="en-US" sz="2400" b="1" dirty="0" smtClean="0"/>
              <a:t>     National </a:t>
            </a:r>
          </a:p>
          <a:p>
            <a:endParaRPr lang="en-US" sz="2400" b="1" dirty="0" smtClean="0"/>
          </a:p>
          <a:p>
            <a:endParaRPr lang="en-US" sz="2400" b="1" dirty="0"/>
          </a:p>
          <a:p>
            <a:r>
              <a:rPr lang="en-US" sz="2400" b="1" dirty="0" smtClean="0"/>
              <a:t>       State </a:t>
            </a:r>
          </a:p>
          <a:p>
            <a:endParaRPr lang="en-US" sz="2400" b="1" dirty="0" smtClean="0"/>
          </a:p>
          <a:p>
            <a:endParaRPr lang="en-US" sz="2400" b="1" dirty="0"/>
          </a:p>
          <a:p>
            <a:r>
              <a:rPr lang="en-US" sz="2400" b="1" dirty="0" smtClean="0"/>
              <a:t>      Local </a:t>
            </a:r>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descr="G:\climb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21345"/>
            <a:ext cx="3581400" cy="51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124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276600" y="0"/>
            <a:ext cx="5867401" cy="971688"/>
          </a:xfrm>
        </p:spPr>
        <p:txBody>
          <a:bodyPr>
            <a:normAutofit fontScale="92500" lnSpcReduction="1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r>
              <a:rPr lang="en-US" sz="3500" b="1" dirty="0" smtClean="0">
                <a:ln w="2540">
                  <a:noFill/>
                  <a:prstDash val="solid"/>
                </a:ln>
                <a:latin typeface="Rockwell Condensed" panose="02060603050405020104" pitchFamily="18" charset="0"/>
              </a:rPr>
              <a:t>Key</a:t>
            </a:r>
            <a:r>
              <a:rPr lang="en-US" sz="3000" b="1" dirty="0" smtClean="0">
                <a:ln w="2540">
                  <a:noFill/>
                  <a:prstDash val="solid"/>
                </a:ln>
                <a:latin typeface="Rockwell Condensed" panose="02060603050405020104" pitchFamily="18" charset="0"/>
              </a:rPr>
              <a:t> </a:t>
            </a:r>
            <a:r>
              <a:rPr lang="en-US" sz="3600" b="1" dirty="0" smtClean="0">
                <a:ln w="2540">
                  <a:noFill/>
                  <a:prstDash val="solid"/>
                </a:ln>
                <a:latin typeface="Rockwell Condensed" panose="02060603050405020104" pitchFamily="18" charset="0"/>
              </a:rPr>
              <a:t>Audience</a:t>
            </a:r>
            <a:r>
              <a:rPr lang="en-US" sz="2800" b="1" dirty="0" smtClean="0">
                <a:ln w="2540">
                  <a:noFill/>
                  <a:prstDash val="solid"/>
                </a:ln>
                <a:latin typeface="Rockwell Condensed" panose="02060603050405020104" pitchFamily="18" charset="0"/>
              </a:rPr>
              <a:t>:  </a:t>
            </a:r>
            <a:r>
              <a:rPr lang="en-US" sz="3000" b="1" dirty="0" smtClean="0">
                <a:ln w="2540">
                  <a:noFill/>
                  <a:prstDash val="solid"/>
                </a:ln>
                <a:latin typeface="Rockwell Condensed" panose="02060603050405020104" pitchFamily="18" charset="0"/>
              </a:rPr>
              <a:t>Internal BLM</a:t>
            </a:r>
            <a:endParaRPr lang="en-US" sz="3000" b="1" dirty="0">
              <a:ln w="2540">
                <a:noFill/>
                <a:prstDash val="solid"/>
              </a:ln>
              <a:latin typeface="Rockwell Condensed" panose="02060603050405020104" pitchFamily="18" charset="0"/>
            </a:endParaRPr>
          </a:p>
        </p:txBody>
      </p:sp>
      <p:sp>
        <p:nvSpPr>
          <p:cNvPr id="3" name="TextBox 2"/>
          <p:cNvSpPr txBox="1"/>
          <p:nvPr/>
        </p:nvSpPr>
        <p:spPr>
          <a:xfrm>
            <a:off x="457200" y="1143000"/>
            <a:ext cx="7958253" cy="5909309"/>
          </a:xfrm>
          <a:prstGeom prst="rect">
            <a:avLst/>
          </a:prstGeom>
          <a:noFill/>
        </p:spPr>
        <p:txBody>
          <a:bodyPr wrap="square" rtlCol="0">
            <a:spAutoFit/>
          </a:bodyPr>
          <a:lstStyle/>
          <a:p>
            <a:endParaRPr lang="en-US" dirty="0" smtClean="0"/>
          </a:p>
          <a:p>
            <a:r>
              <a:rPr lang="en-US" sz="2400" b="1" dirty="0" smtClean="0"/>
              <a:t>All BLM  Land and Water Programs</a:t>
            </a:r>
          </a:p>
          <a:p>
            <a:endParaRPr lang="en-US" sz="2400" b="1" dirty="0" smtClean="0"/>
          </a:p>
          <a:p>
            <a:r>
              <a:rPr lang="en-US" sz="2400" b="1" dirty="0" smtClean="0"/>
              <a:t>Where ever they influence, or  are</a:t>
            </a:r>
          </a:p>
          <a:p>
            <a:r>
              <a:rPr lang="en-US" sz="2400" b="1" dirty="0" smtClean="0"/>
              <a:t>influenced by,</a:t>
            </a:r>
            <a:r>
              <a:rPr lang="en-US" sz="2400" b="1" dirty="0"/>
              <a:t> </a:t>
            </a:r>
            <a:r>
              <a:rPr lang="en-US" sz="2400" b="1" dirty="0" smtClean="0"/>
              <a:t>Travel and Tourism</a:t>
            </a:r>
            <a:endParaRPr lang="en-US" sz="2400" b="1" dirty="0" smtClean="0"/>
          </a:p>
          <a:p>
            <a:endParaRPr lang="en-US" sz="2400" b="1" dirty="0" smtClean="0"/>
          </a:p>
          <a:p>
            <a:r>
              <a:rPr lang="en-US" sz="2400" b="1" dirty="0" smtClean="0"/>
              <a:t>Recreation </a:t>
            </a:r>
            <a:endParaRPr lang="en-US" sz="2400" b="1" dirty="0" smtClean="0"/>
          </a:p>
          <a:p>
            <a:r>
              <a:rPr lang="en-US" sz="2400" b="1" dirty="0" smtClean="0"/>
              <a:t>Wildlife</a:t>
            </a:r>
          </a:p>
          <a:p>
            <a:r>
              <a:rPr lang="en-US" sz="2400" b="1" dirty="0" smtClean="0"/>
              <a:t>Heritage &amp; </a:t>
            </a:r>
            <a:r>
              <a:rPr lang="en-US" sz="2400" b="1" dirty="0" smtClean="0"/>
              <a:t>Cultural</a:t>
            </a:r>
            <a:endParaRPr lang="en-US" sz="2400" b="1" dirty="0" smtClean="0"/>
          </a:p>
          <a:p>
            <a:r>
              <a:rPr lang="en-US" sz="2400" b="1" dirty="0" smtClean="0"/>
              <a:t>Education </a:t>
            </a:r>
            <a:endParaRPr lang="en-US" sz="2400" b="1" dirty="0" smtClean="0"/>
          </a:p>
          <a:p>
            <a:r>
              <a:rPr lang="en-US" sz="2400" b="1" dirty="0" smtClean="0"/>
              <a:t>Interpretation</a:t>
            </a:r>
          </a:p>
          <a:p>
            <a:r>
              <a:rPr lang="en-US" sz="2400" b="1" dirty="0" smtClean="0"/>
              <a:t>Volunteers</a:t>
            </a:r>
            <a:endParaRPr lang="en-US" sz="2400" b="1" dirty="0" smtClean="0"/>
          </a:p>
          <a:p>
            <a:endParaRPr lang="en-US" sz="2400" b="1" dirty="0" smtClean="0"/>
          </a:p>
          <a:p>
            <a:r>
              <a:rPr lang="en-US" sz="2400" b="1" dirty="0" smtClean="0"/>
              <a:t>Range</a:t>
            </a:r>
          </a:p>
          <a:p>
            <a:r>
              <a:rPr lang="en-US" sz="2400" b="1" dirty="0" smtClean="0"/>
              <a:t>Minerals</a:t>
            </a:r>
            <a:endParaRPr lang="en-US" sz="2400" b="1" dirty="0"/>
          </a:p>
          <a:p>
            <a:r>
              <a:rPr lang="en-US" sz="2400" b="1" dirty="0" smtClean="0"/>
              <a:t>    </a:t>
            </a:r>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descr="G:\climb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752600"/>
            <a:ext cx="2906726" cy="460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70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429000" y="0"/>
            <a:ext cx="5715001" cy="971688"/>
          </a:xfrm>
        </p:spPr>
        <p:txBody>
          <a:bodyPr>
            <a:normAutofit/>
          </a:bodyPr>
          <a:lstStyle/>
          <a:p>
            <a:pPr marL="0" indent="0" algn="ctr">
              <a:buClr>
                <a:schemeClr val="tx1"/>
              </a:buClr>
              <a:buNone/>
            </a:pPr>
            <a:r>
              <a:rPr lang="en-US" sz="2800" b="1" dirty="0" smtClean="0">
                <a:ln w="2540">
                  <a:noFill/>
                  <a:prstDash val="solid"/>
                </a:ln>
                <a:latin typeface="Rockwell Condensed" panose="02060603050405020104" pitchFamily="18" charset="0"/>
              </a:rPr>
              <a:t>Key Audience:  Federal</a:t>
            </a:r>
            <a:r>
              <a:rPr lang="en-US" sz="2400" b="1" dirty="0" smtClean="0">
                <a:ln w="2540">
                  <a:noFill/>
                  <a:prstDash val="solid"/>
                </a:ln>
                <a:latin typeface="Rockwell Condensed" panose="02060603050405020104" pitchFamily="18" charset="0"/>
              </a:rPr>
              <a:t> Travel &amp; Tourism Partners</a:t>
            </a:r>
            <a:endParaRPr lang="en-US" sz="2400" b="1" dirty="0">
              <a:ln w="2540">
                <a:noFill/>
                <a:prstDash val="solid"/>
              </a:ln>
              <a:latin typeface="Rockwell Condensed" panose="02060603050405020104" pitchFamily="18" charset="0"/>
            </a:endParaRPr>
          </a:p>
        </p:txBody>
      </p:sp>
      <p:sp>
        <p:nvSpPr>
          <p:cNvPr id="3" name="TextBox 2"/>
          <p:cNvSpPr txBox="1"/>
          <p:nvPr/>
        </p:nvSpPr>
        <p:spPr>
          <a:xfrm>
            <a:off x="381000" y="1219200"/>
            <a:ext cx="8077200" cy="5909310"/>
          </a:xfrm>
          <a:prstGeom prst="rect">
            <a:avLst/>
          </a:prstGeom>
          <a:noFill/>
        </p:spPr>
        <p:txBody>
          <a:bodyPr wrap="square" rtlCol="0">
            <a:spAutoFit/>
          </a:bodyPr>
          <a:lstStyle/>
          <a:p>
            <a:r>
              <a:rPr lang="en-US" b="1" dirty="0" smtClean="0">
                <a:solidFill>
                  <a:srgbClr val="92D050"/>
                </a:solidFill>
              </a:rPr>
              <a:t>Department of Commerce : </a:t>
            </a:r>
            <a:r>
              <a:rPr lang="en-US" b="1" dirty="0">
                <a:solidFill>
                  <a:srgbClr val="92D050"/>
                </a:solidFill>
              </a:rPr>
              <a:t> </a:t>
            </a:r>
            <a:r>
              <a:rPr lang="en-US" b="1" dirty="0" smtClean="0">
                <a:solidFill>
                  <a:srgbClr val="92D050"/>
                </a:solidFill>
              </a:rPr>
              <a:t>  </a:t>
            </a:r>
            <a:r>
              <a:rPr lang="en-US" dirty="0" smtClean="0"/>
              <a:t>National Travel &amp; Tourism Office</a:t>
            </a:r>
          </a:p>
          <a:p>
            <a:endParaRPr lang="en-US" dirty="0" smtClean="0"/>
          </a:p>
          <a:p>
            <a:r>
              <a:rPr lang="en-US" dirty="0"/>
              <a:t> </a:t>
            </a:r>
            <a:r>
              <a:rPr lang="en-US" dirty="0" smtClean="0"/>
              <a:t>                                                       Tourism Policy Council </a:t>
            </a:r>
          </a:p>
          <a:p>
            <a:endParaRPr lang="en-US" dirty="0" smtClean="0"/>
          </a:p>
          <a:p>
            <a:r>
              <a:rPr lang="en-US" b="1" dirty="0" smtClean="0">
                <a:solidFill>
                  <a:srgbClr val="92D050"/>
                </a:solidFill>
              </a:rPr>
              <a:t>State Department</a:t>
            </a:r>
          </a:p>
          <a:p>
            <a:endParaRPr lang="en-US" b="1" dirty="0" smtClean="0">
              <a:solidFill>
                <a:srgbClr val="92D050"/>
              </a:solidFill>
            </a:endParaRPr>
          </a:p>
          <a:p>
            <a:r>
              <a:rPr lang="en-US" b="1" dirty="0" smtClean="0">
                <a:solidFill>
                  <a:srgbClr val="92D050"/>
                </a:solidFill>
              </a:rPr>
              <a:t>Department of Transportation</a:t>
            </a:r>
          </a:p>
          <a:p>
            <a:endParaRPr lang="en-US" b="1" dirty="0" smtClean="0">
              <a:solidFill>
                <a:srgbClr val="92D050"/>
              </a:solidFill>
            </a:endParaRPr>
          </a:p>
          <a:p>
            <a:r>
              <a:rPr lang="en-US" b="1" dirty="0" smtClean="0">
                <a:solidFill>
                  <a:srgbClr val="92D050"/>
                </a:solidFill>
              </a:rPr>
              <a:t>Department of Agriculture: USFS</a:t>
            </a:r>
          </a:p>
          <a:p>
            <a:endParaRPr lang="en-US" b="1" dirty="0" smtClean="0">
              <a:solidFill>
                <a:srgbClr val="92D050"/>
              </a:solidFill>
            </a:endParaRPr>
          </a:p>
          <a:p>
            <a:r>
              <a:rPr lang="en-US" b="1" dirty="0" smtClean="0">
                <a:solidFill>
                  <a:srgbClr val="92D050"/>
                </a:solidFill>
              </a:rPr>
              <a:t>DOI:  FWS, BIA, NPS</a:t>
            </a:r>
          </a:p>
          <a:p>
            <a:endParaRPr lang="en-US" b="1" dirty="0" smtClean="0">
              <a:solidFill>
                <a:srgbClr val="92D050"/>
              </a:solidFill>
            </a:endParaRPr>
          </a:p>
          <a:p>
            <a:r>
              <a:rPr lang="en-US" b="1" dirty="0" smtClean="0">
                <a:solidFill>
                  <a:srgbClr val="92D050"/>
                </a:solidFill>
              </a:rPr>
              <a:t>US Army Corps of Engineers</a:t>
            </a:r>
          </a:p>
          <a:p>
            <a:endParaRPr lang="en-US" b="1" dirty="0" smtClean="0">
              <a:solidFill>
                <a:srgbClr val="92D050"/>
              </a:solidFill>
            </a:endParaRPr>
          </a:p>
          <a:p>
            <a:r>
              <a:rPr lang="en-US" b="1" dirty="0" smtClean="0">
                <a:solidFill>
                  <a:srgbClr val="92D050"/>
                </a:solidFill>
              </a:rPr>
              <a:t>Advisory Council</a:t>
            </a:r>
          </a:p>
          <a:p>
            <a:r>
              <a:rPr lang="en-US" b="1" dirty="0" smtClean="0">
                <a:solidFill>
                  <a:srgbClr val="92D050"/>
                </a:solidFill>
              </a:rPr>
              <a:t>on Historic Preservation</a:t>
            </a:r>
          </a:p>
          <a:p>
            <a:endParaRPr lang="en-US" b="1" dirty="0" smtClean="0">
              <a:solidFill>
                <a:srgbClr val="92D050"/>
              </a:solidFill>
            </a:endParaRPr>
          </a:p>
          <a:p>
            <a:r>
              <a:rPr lang="en-US" b="1" dirty="0" smtClean="0">
                <a:solidFill>
                  <a:srgbClr val="92D050"/>
                </a:solidFill>
              </a:rPr>
              <a:t>Small Business Administration</a:t>
            </a:r>
          </a:p>
          <a:p>
            <a:endParaRPr lang="en-US" b="1" dirty="0">
              <a:solidFill>
                <a:schemeClr val="bg2">
                  <a:lumMod val="60000"/>
                  <a:lumOff val="40000"/>
                </a:schemeClr>
              </a:solidFill>
            </a:endParaRPr>
          </a:p>
          <a:p>
            <a:endParaRPr lang="en-US" b="1" dirty="0" smtClean="0">
              <a:solidFill>
                <a:schemeClr val="bg2">
                  <a:lumMod val="60000"/>
                  <a:lumOff val="40000"/>
                </a:schemeClr>
              </a:solidFill>
            </a:endParaRPr>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321" y="2659382"/>
            <a:ext cx="4627879" cy="3470909"/>
          </a:xfrm>
          <a:prstGeom prst="rect">
            <a:avLst/>
          </a:prstGeom>
        </p:spPr>
      </p:pic>
    </p:spTree>
    <p:extLst>
      <p:ext uri="{BB962C8B-B14F-4D97-AF65-F5344CB8AC3E}">
        <p14:creationId xmlns:p14="http://schemas.microsoft.com/office/powerpoint/2010/main" val="2250865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86200" y="1"/>
            <a:ext cx="5257801" cy="971688"/>
          </a:xfrm>
        </p:spPr>
        <p:txBody>
          <a:bodyPr>
            <a:noAutofit/>
          </a:bodyPr>
          <a:lstStyle/>
          <a:p>
            <a:pPr marL="0" indent="0" algn="ctr">
              <a:buClr>
                <a:schemeClr val="tx1"/>
              </a:buClr>
              <a:buNone/>
            </a:pPr>
            <a:r>
              <a:rPr lang="en-US" sz="2800" b="1" dirty="0" smtClean="0">
                <a:ln w="2540">
                  <a:noFill/>
                  <a:prstDash val="solid"/>
                </a:ln>
                <a:latin typeface="Rockwell Condensed" panose="02060603050405020104" pitchFamily="18" charset="0"/>
              </a:rPr>
              <a:t>Key Audience:  Travel &amp; Tourism Industry Partners</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762000" y="1447800"/>
            <a:ext cx="8153400" cy="4247317"/>
          </a:xfrm>
          <a:prstGeom prst="rect">
            <a:avLst/>
          </a:prstGeom>
          <a:noFill/>
        </p:spPr>
        <p:txBody>
          <a:bodyPr wrap="square" rtlCol="0">
            <a:spAutoFit/>
          </a:bodyPr>
          <a:lstStyle/>
          <a:p>
            <a:endParaRPr lang="en-US" dirty="0"/>
          </a:p>
          <a:p>
            <a:r>
              <a:rPr lang="en-US" b="1" dirty="0" smtClean="0">
                <a:solidFill>
                  <a:srgbClr val="92D050"/>
                </a:solidFill>
              </a:rPr>
              <a:t>Brand USA </a:t>
            </a:r>
          </a:p>
          <a:p>
            <a:r>
              <a:rPr lang="en-US" dirty="0" smtClean="0"/>
              <a:t>   </a:t>
            </a:r>
          </a:p>
          <a:p>
            <a:endParaRPr lang="en-US" dirty="0" smtClean="0"/>
          </a:p>
          <a:p>
            <a:r>
              <a:rPr lang="en-US" b="1" dirty="0" smtClean="0">
                <a:solidFill>
                  <a:srgbClr val="92D050"/>
                </a:solidFill>
              </a:rPr>
              <a:t>U. S. Travel Association  </a:t>
            </a:r>
          </a:p>
          <a:p>
            <a:endParaRPr lang="en-US" b="1" dirty="0" smtClean="0">
              <a:solidFill>
                <a:srgbClr val="92D050"/>
              </a:solidFill>
            </a:endParaRPr>
          </a:p>
          <a:p>
            <a:r>
              <a:rPr lang="en-US" b="1" dirty="0" smtClean="0">
                <a:solidFill>
                  <a:srgbClr val="92D050"/>
                </a:solidFill>
              </a:rPr>
              <a:t>National Tourism Advisory Council</a:t>
            </a:r>
          </a:p>
          <a:p>
            <a:endParaRPr lang="en-US" b="1" dirty="0" smtClean="0">
              <a:solidFill>
                <a:srgbClr val="92D050"/>
              </a:solidFill>
            </a:endParaRPr>
          </a:p>
          <a:p>
            <a:r>
              <a:rPr lang="en-US" b="1" dirty="0" smtClean="0">
                <a:solidFill>
                  <a:srgbClr val="92D050"/>
                </a:solidFill>
              </a:rPr>
              <a:t>International </a:t>
            </a:r>
            <a:r>
              <a:rPr lang="en-US" b="1" dirty="0">
                <a:solidFill>
                  <a:srgbClr val="92D050"/>
                </a:solidFill>
              </a:rPr>
              <a:t>and Domestic travel and tourism </a:t>
            </a:r>
            <a:endParaRPr lang="en-US" b="1" dirty="0" smtClean="0">
              <a:solidFill>
                <a:srgbClr val="92D050"/>
              </a:solidFill>
            </a:endParaRPr>
          </a:p>
          <a:p>
            <a:r>
              <a:rPr lang="en-US" b="1" dirty="0" smtClean="0">
                <a:solidFill>
                  <a:srgbClr val="92D050"/>
                </a:solidFill>
              </a:rPr>
              <a:t>providers</a:t>
            </a:r>
          </a:p>
          <a:p>
            <a:endParaRPr lang="en-US" b="1" dirty="0">
              <a:solidFill>
                <a:srgbClr val="92D050"/>
              </a:solidFill>
            </a:endParaRPr>
          </a:p>
          <a:p>
            <a:r>
              <a:rPr lang="en-US" b="1" dirty="0" smtClean="0">
                <a:solidFill>
                  <a:srgbClr val="92D050"/>
                </a:solidFill>
              </a:rPr>
              <a:t>National </a:t>
            </a:r>
            <a:r>
              <a:rPr lang="en-US" b="1" dirty="0" err="1" smtClean="0">
                <a:solidFill>
                  <a:srgbClr val="92D050"/>
                </a:solidFill>
              </a:rPr>
              <a:t>Geotourism</a:t>
            </a:r>
            <a:r>
              <a:rPr lang="en-US" b="1" dirty="0" smtClean="0">
                <a:solidFill>
                  <a:srgbClr val="92D050"/>
                </a:solidFill>
              </a:rPr>
              <a:t> Council  </a:t>
            </a:r>
            <a:r>
              <a:rPr lang="en-US" b="1" dirty="0" smtClean="0">
                <a:solidFill>
                  <a:srgbClr val="92D050"/>
                </a:solidFill>
              </a:rPr>
              <a:t>&amp;</a:t>
            </a:r>
          </a:p>
          <a:p>
            <a:r>
              <a:rPr lang="en-US" b="1" dirty="0" smtClean="0">
                <a:solidFill>
                  <a:srgbClr val="92D050"/>
                </a:solidFill>
              </a:rPr>
              <a:t> </a:t>
            </a:r>
            <a:r>
              <a:rPr lang="en-US" b="1" dirty="0" smtClean="0">
                <a:solidFill>
                  <a:srgbClr val="92D050"/>
                </a:solidFill>
              </a:rPr>
              <a:t>local </a:t>
            </a:r>
            <a:r>
              <a:rPr lang="en-US" b="1" dirty="0" err="1" smtClean="0">
                <a:solidFill>
                  <a:srgbClr val="92D050"/>
                </a:solidFill>
              </a:rPr>
              <a:t>geotourism</a:t>
            </a:r>
            <a:r>
              <a:rPr lang="en-US" b="1" dirty="0" smtClean="0">
                <a:solidFill>
                  <a:srgbClr val="92D050"/>
                </a:solidFill>
              </a:rPr>
              <a:t> councils</a:t>
            </a:r>
            <a:endParaRPr lang="en-US" b="1" dirty="0">
              <a:solidFill>
                <a:srgbClr val="92D050"/>
              </a:solidFill>
            </a:endParaRPr>
          </a:p>
          <a:p>
            <a:endParaRPr lang="en-US" dirty="0">
              <a:solidFill>
                <a:schemeClr val="bg2">
                  <a:lumMod val="60000"/>
                  <a:lumOff val="40000"/>
                </a:schemeClr>
              </a:solidFill>
            </a:endParaRPr>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7500" y="2209800"/>
            <a:ext cx="2476500" cy="4235093"/>
          </a:xfrm>
          <a:prstGeom prst="rect">
            <a:avLst/>
          </a:prstGeom>
        </p:spPr>
      </p:pic>
    </p:spTree>
    <p:extLst>
      <p:ext uri="{BB962C8B-B14F-4D97-AF65-F5344CB8AC3E}">
        <p14:creationId xmlns:p14="http://schemas.microsoft.com/office/powerpoint/2010/main" val="20911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86200" y="1"/>
            <a:ext cx="5257801" cy="971688"/>
          </a:xfrm>
        </p:spPr>
        <p:txBody>
          <a:bodyPr>
            <a:noAutofit/>
          </a:bodyPr>
          <a:lstStyle/>
          <a:p>
            <a:pPr marL="0" indent="0" algn="ctr">
              <a:buClr>
                <a:schemeClr val="tx1"/>
              </a:buClr>
              <a:buNone/>
            </a:pPr>
            <a:r>
              <a:rPr lang="en-US" sz="2800" b="1" dirty="0" smtClean="0">
                <a:ln w="2540">
                  <a:noFill/>
                  <a:prstDash val="solid"/>
                </a:ln>
                <a:latin typeface="Rockwell Condensed" panose="02060603050405020104" pitchFamily="18" charset="0"/>
              </a:rPr>
              <a:t>Key Audience: Travel &amp; Tourism Industry Partners</a:t>
            </a:r>
            <a:endParaRPr lang="en-US" sz="2800" b="1" dirty="0">
              <a:ln w="2540">
                <a:noFill/>
                <a:prstDash val="solid"/>
              </a:ln>
              <a:latin typeface="Rockwell Condensed" panose="02060603050405020104" pitchFamily="18" charset="0"/>
            </a:endParaRPr>
          </a:p>
        </p:txBody>
      </p:sp>
      <p:sp>
        <p:nvSpPr>
          <p:cNvPr id="3" name="TextBox 2"/>
          <p:cNvSpPr txBox="1"/>
          <p:nvPr/>
        </p:nvSpPr>
        <p:spPr>
          <a:xfrm>
            <a:off x="-1" y="1009512"/>
            <a:ext cx="3886201" cy="5909311"/>
          </a:xfrm>
          <a:prstGeom prst="rect">
            <a:avLst/>
          </a:prstGeom>
          <a:noFill/>
        </p:spPr>
        <p:txBody>
          <a:bodyPr wrap="square" rtlCol="0">
            <a:spAutoFit/>
          </a:bodyPr>
          <a:lstStyle/>
          <a:p>
            <a:endParaRPr lang="en-US" dirty="0"/>
          </a:p>
          <a:p>
            <a:r>
              <a:rPr lang="en-US" b="1" dirty="0" smtClean="0">
                <a:solidFill>
                  <a:srgbClr val="92D050"/>
                </a:solidFill>
              </a:rPr>
              <a:t>State Tourism Departments </a:t>
            </a:r>
          </a:p>
          <a:p>
            <a:endParaRPr lang="en-US" b="1" dirty="0">
              <a:solidFill>
                <a:srgbClr val="92D050"/>
              </a:solidFill>
            </a:endParaRPr>
          </a:p>
          <a:p>
            <a:r>
              <a:rPr lang="en-US" b="1" dirty="0" smtClean="0">
                <a:solidFill>
                  <a:srgbClr val="92D050"/>
                </a:solidFill>
              </a:rPr>
              <a:t>Western States Tourism Policy Council </a:t>
            </a:r>
          </a:p>
          <a:p>
            <a:r>
              <a:rPr lang="en-US" b="1" dirty="0" smtClean="0">
                <a:solidFill>
                  <a:srgbClr val="92D050"/>
                </a:solidFill>
              </a:rPr>
              <a:t>                                                  </a:t>
            </a:r>
          </a:p>
          <a:p>
            <a:r>
              <a:rPr lang="en-US" b="1" dirty="0" smtClean="0">
                <a:solidFill>
                  <a:srgbClr val="92D050"/>
                </a:solidFill>
              </a:rPr>
              <a:t>Southeast Tourism Society</a:t>
            </a:r>
          </a:p>
          <a:p>
            <a:endParaRPr lang="en-US" b="1" dirty="0" smtClean="0">
              <a:solidFill>
                <a:srgbClr val="92D050"/>
              </a:solidFill>
            </a:endParaRPr>
          </a:p>
          <a:p>
            <a:r>
              <a:rPr lang="en-US" b="1" dirty="0" smtClean="0">
                <a:solidFill>
                  <a:srgbClr val="92D050"/>
                </a:solidFill>
              </a:rPr>
              <a:t>Tribes  and the American Indian Alaska Native Tourism </a:t>
            </a:r>
            <a:r>
              <a:rPr lang="en-US" b="1" dirty="0" smtClean="0">
                <a:solidFill>
                  <a:srgbClr val="92D050"/>
                </a:solidFill>
              </a:rPr>
              <a:t>Association (AIANTA)</a:t>
            </a:r>
            <a:endParaRPr lang="en-US" b="1" dirty="0" smtClean="0">
              <a:solidFill>
                <a:srgbClr val="92D050"/>
              </a:solidFill>
            </a:endParaRPr>
          </a:p>
          <a:p>
            <a:endParaRPr lang="en-US" b="1" dirty="0">
              <a:solidFill>
                <a:srgbClr val="92D050"/>
              </a:solidFill>
            </a:endParaRPr>
          </a:p>
          <a:p>
            <a:r>
              <a:rPr lang="en-US" b="1" dirty="0" smtClean="0">
                <a:solidFill>
                  <a:srgbClr val="92D050"/>
                </a:solidFill>
              </a:rPr>
              <a:t>National &amp; local conservation organizations</a:t>
            </a:r>
          </a:p>
          <a:p>
            <a:endParaRPr lang="en-US" b="1" dirty="0" smtClean="0">
              <a:solidFill>
                <a:srgbClr val="92D050"/>
              </a:solidFill>
            </a:endParaRPr>
          </a:p>
          <a:p>
            <a:r>
              <a:rPr lang="en-US" b="1" dirty="0" smtClean="0">
                <a:solidFill>
                  <a:srgbClr val="92D050"/>
                </a:solidFill>
              </a:rPr>
              <a:t>Communities  and CVBs</a:t>
            </a:r>
          </a:p>
          <a:p>
            <a:endParaRPr lang="en-US" b="1" dirty="0" smtClean="0">
              <a:solidFill>
                <a:srgbClr val="92D050"/>
              </a:solidFill>
            </a:endParaRPr>
          </a:p>
          <a:p>
            <a:r>
              <a:rPr lang="en-US" b="1" dirty="0" smtClean="0">
                <a:solidFill>
                  <a:srgbClr val="92D050"/>
                </a:solidFill>
              </a:rPr>
              <a:t>Individual local businesses </a:t>
            </a:r>
          </a:p>
          <a:p>
            <a:endParaRPr lang="en-US" b="1" dirty="0" smtClean="0">
              <a:solidFill>
                <a:srgbClr val="92D050"/>
              </a:solidFill>
            </a:endParaRPr>
          </a:p>
          <a:p>
            <a:r>
              <a:rPr lang="en-US" b="1" dirty="0" smtClean="0">
                <a:solidFill>
                  <a:srgbClr val="92D050"/>
                </a:solidFill>
              </a:rPr>
              <a:t>Recreation permittees</a:t>
            </a:r>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nativenewsonline.net/wp-content/uploads/2016/03/12814456_558019487694939_6624971995412572882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362200"/>
            <a:ext cx="5160638"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966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2800" dirty="0" smtClean="0">
                <a:ln w="2540">
                  <a:noFill/>
                  <a:prstDash val="solid"/>
                </a:ln>
                <a:latin typeface="Franklin Gothic Medium" panose="020B0603020102020204" pitchFamily="34" charset="0"/>
              </a:rPr>
              <a:t>How is BLM Structuring Actions?</a:t>
            </a:r>
            <a:endParaRPr lang="en-US" sz="2800" dirty="0">
              <a:ln w="2540">
                <a:noFill/>
                <a:prstDash val="solid"/>
              </a:ln>
              <a:effectLst/>
              <a:latin typeface="Franklin Gothic Medium" panose="020B0603020102020204" pitchFamily="34" charset="0"/>
            </a:endParaRPr>
          </a:p>
        </p:txBody>
      </p:sp>
      <p:sp>
        <p:nvSpPr>
          <p:cNvPr id="15" name="Title 1"/>
          <p:cNvSpPr txBox="1">
            <a:spLocks/>
          </p:cNvSpPr>
          <p:nvPr/>
        </p:nvSpPr>
        <p:spPr>
          <a:xfrm>
            <a:off x="4191000" y="67077"/>
            <a:ext cx="49530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28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6324600"/>
            <a:ext cx="9144000" cy="533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99994" y="2209800"/>
            <a:ext cx="6477000" cy="4308872"/>
          </a:xfrm>
          <a:prstGeom prst="rect">
            <a:avLst/>
          </a:prstGeom>
          <a:noFill/>
        </p:spPr>
        <p:txBody>
          <a:bodyPr wrap="square" rtlCol="0">
            <a:spAutoFit/>
          </a:bodyPr>
          <a:lstStyle/>
          <a:p>
            <a:endParaRPr lang="en-US" dirty="0"/>
          </a:p>
          <a:p>
            <a:r>
              <a:rPr lang="en-US" sz="2000" b="1" dirty="0" smtClean="0">
                <a:solidFill>
                  <a:srgbClr val="92D050"/>
                </a:solidFill>
              </a:rPr>
              <a:t>Promote </a:t>
            </a:r>
            <a:r>
              <a:rPr lang="en-US" sz="2000" dirty="0" smtClean="0"/>
              <a:t>the United State</a:t>
            </a:r>
          </a:p>
          <a:p>
            <a:endParaRPr lang="en-US" sz="2000" dirty="0"/>
          </a:p>
          <a:p>
            <a:r>
              <a:rPr lang="en-US" sz="2000" b="1" dirty="0" smtClean="0">
                <a:solidFill>
                  <a:srgbClr val="92D050"/>
                </a:solidFill>
              </a:rPr>
              <a:t>Enable</a:t>
            </a:r>
            <a:r>
              <a:rPr lang="en-US" sz="2000" dirty="0" smtClean="0"/>
              <a:t> and Enhance Travel and Tourism to and within the U.S. </a:t>
            </a:r>
          </a:p>
          <a:p>
            <a:endParaRPr lang="en-US" sz="2000" dirty="0"/>
          </a:p>
          <a:p>
            <a:r>
              <a:rPr lang="en-US" sz="2000" b="1" dirty="0" smtClean="0">
                <a:solidFill>
                  <a:srgbClr val="92D050"/>
                </a:solidFill>
              </a:rPr>
              <a:t>Provide</a:t>
            </a:r>
            <a:r>
              <a:rPr lang="en-US" sz="2000" dirty="0" smtClean="0"/>
              <a:t> World-Class customer Service and Visitor Experience</a:t>
            </a:r>
          </a:p>
          <a:p>
            <a:endParaRPr lang="en-US" sz="2000" dirty="0"/>
          </a:p>
          <a:p>
            <a:r>
              <a:rPr lang="en-US" sz="2000" b="1" dirty="0" smtClean="0">
                <a:solidFill>
                  <a:srgbClr val="92D050"/>
                </a:solidFill>
              </a:rPr>
              <a:t>Coordinate</a:t>
            </a:r>
            <a:r>
              <a:rPr lang="en-US" sz="2000" dirty="0" smtClean="0"/>
              <a:t> Across Government </a:t>
            </a:r>
          </a:p>
          <a:p>
            <a:endParaRPr lang="en-US" sz="2000" dirty="0"/>
          </a:p>
          <a:p>
            <a:r>
              <a:rPr lang="en-US" sz="2000" b="1" dirty="0" smtClean="0">
                <a:solidFill>
                  <a:srgbClr val="92D050"/>
                </a:solidFill>
              </a:rPr>
              <a:t>Conduct</a:t>
            </a:r>
            <a:r>
              <a:rPr lang="en-US" sz="2000" dirty="0" smtClean="0"/>
              <a:t> Research and Measure Results</a:t>
            </a:r>
          </a:p>
          <a:p>
            <a:endParaRPr lang="en-US" dirty="0"/>
          </a:p>
          <a:p>
            <a:endParaRPr lang="en-US" dirty="0"/>
          </a:p>
        </p:txBody>
      </p:sp>
    </p:spTree>
    <p:extLst>
      <p:ext uri="{BB962C8B-B14F-4D97-AF65-F5344CB8AC3E}">
        <p14:creationId xmlns:p14="http://schemas.microsoft.com/office/powerpoint/2010/main" val="286471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a:t>
            </a:r>
            <a:r>
              <a:rPr lang="en-US" sz="2800" dirty="0" smtClean="0">
                <a:ln w="2540">
                  <a:noFill/>
                  <a:prstDash val="solid"/>
                </a:ln>
                <a:latin typeface="Franklin Gothic Medium" panose="020B0603020102020204" pitchFamily="34" charset="0"/>
              </a:rPr>
              <a:t>Programs Processes and Tools We Already Have </a:t>
            </a:r>
            <a:endParaRPr lang="en-US" sz="28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185575"/>
            <a:ext cx="9144000" cy="467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97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276600" y="0"/>
            <a:ext cx="5867401" cy="971688"/>
          </a:xfrm>
        </p:spPr>
        <p:txBody>
          <a:bodyPr>
            <a:normAutofit fontScale="92500" lnSpcReduction="10000"/>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r>
              <a:rPr lang="en-US" sz="3500" b="1" dirty="0" smtClean="0">
                <a:ln w="2540">
                  <a:noFill/>
                  <a:prstDash val="solid"/>
                </a:ln>
                <a:latin typeface="Rockwell Condensed" panose="02060603050405020104" pitchFamily="18" charset="0"/>
              </a:rPr>
              <a:t>Key</a:t>
            </a:r>
            <a:r>
              <a:rPr lang="en-US" sz="3000" b="1" dirty="0" smtClean="0">
                <a:ln w="2540">
                  <a:noFill/>
                  <a:prstDash val="solid"/>
                </a:ln>
                <a:latin typeface="Rockwell Condensed" panose="02060603050405020104" pitchFamily="18" charset="0"/>
              </a:rPr>
              <a:t> </a:t>
            </a:r>
            <a:r>
              <a:rPr lang="en-US" sz="3600" b="1" dirty="0">
                <a:ln w="2540">
                  <a:noFill/>
                  <a:prstDash val="solid"/>
                </a:ln>
                <a:latin typeface="Rockwell Condensed" panose="02060603050405020104" pitchFamily="18" charset="0"/>
              </a:rPr>
              <a:t>P</a:t>
            </a:r>
            <a:r>
              <a:rPr lang="en-US" sz="3600" b="1" dirty="0" smtClean="0">
                <a:ln w="2540">
                  <a:noFill/>
                  <a:prstDash val="solid"/>
                </a:ln>
                <a:latin typeface="Rockwell Condensed" panose="02060603050405020104" pitchFamily="18" charset="0"/>
              </a:rPr>
              <a:t>artners</a:t>
            </a:r>
            <a:r>
              <a:rPr lang="en-US" sz="2800" b="1" dirty="0" smtClean="0">
                <a:ln w="2540">
                  <a:noFill/>
                  <a:prstDash val="solid"/>
                </a:ln>
                <a:latin typeface="Rockwell Condensed" panose="02060603050405020104" pitchFamily="18" charset="0"/>
              </a:rPr>
              <a:t>:  </a:t>
            </a:r>
            <a:r>
              <a:rPr lang="en-US" sz="3000" b="1" dirty="0" smtClean="0">
                <a:ln w="2540">
                  <a:noFill/>
                  <a:prstDash val="solid"/>
                </a:ln>
                <a:latin typeface="Rockwell Condensed" panose="02060603050405020104" pitchFamily="18" charset="0"/>
              </a:rPr>
              <a:t>Tribes</a:t>
            </a:r>
            <a:endParaRPr lang="en-US" sz="3000" b="1" dirty="0">
              <a:ln w="2540">
                <a:noFill/>
                <a:prstDash val="solid"/>
              </a:ln>
              <a:latin typeface="Rockwell Condensed" panose="02060603050405020104" pitchFamily="18" charset="0"/>
            </a:endParaRPr>
          </a:p>
        </p:txBody>
      </p:sp>
      <p:sp>
        <p:nvSpPr>
          <p:cNvPr id="3" name="TextBox 2"/>
          <p:cNvSpPr txBox="1"/>
          <p:nvPr/>
        </p:nvSpPr>
        <p:spPr>
          <a:xfrm>
            <a:off x="0" y="1447800"/>
            <a:ext cx="8458200" cy="2123658"/>
          </a:xfrm>
          <a:prstGeom prst="rect">
            <a:avLst/>
          </a:prstGeom>
          <a:noFill/>
        </p:spPr>
        <p:txBody>
          <a:bodyPr wrap="square" rtlCol="0">
            <a:spAutoFit/>
          </a:bodyPr>
          <a:lstStyle/>
          <a:p>
            <a:endParaRPr lang="en-US" dirty="0" smtClean="0"/>
          </a:p>
          <a:p>
            <a:r>
              <a:rPr lang="en-US" sz="2400" b="1" dirty="0" smtClean="0"/>
              <a:t>BLM- AIANTA Letter of Intent</a:t>
            </a:r>
            <a:endParaRPr lang="en-US" sz="2400" b="1" dirty="0" smtClean="0"/>
          </a:p>
          <a:p>
            <a:endParaRPr lang="en-US" sz="2400" b="1" dirty="0" smtClean="0"/>
          </a:p>
          <a:p>
            <a:endParaRPr lang="en-US" sz="2400" b="1" dirty="0"/>
          </a:p>
          <a:p>
            <a:r>
              <a:rPr lang="en-US" sz="2400" b="1" dirty="0" smtClean="0"/>
              <a:t>      </a:t>
            </a:r>
          </a:p>
          <a:p>
            <a:endParaRPr lang="en-US" dirty="0"/>
          </a:p>
        </p:txBody>
      </p:sp>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6294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descr="G:\climb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21345"/>
            <a:ext cx="3581400" cy="51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451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53001" y="76201"/>
            <a:ext cx="4191000" cy="914400"/>
          </a:xfrm>
        </p:spPr>
        <p:txBody>
          <a:bodyPr>
            <a:normAutofit/>
          </a:bodyPr>
          <a:lstStyle/>
          <a:p>
            <a:pPr marL="0" indent="0" algn="ctr">
              <a:buClr>
                <a:schemeClr val="tx1"/>
              </a:buClr>
              <a:buNone/>
            </a:pPr>
            <a:endParaRPr lang="en-US" sz="2400" b="1" dirty="0" smtClean="0">
              <a:ln w="2540">
                <a:noFill/>
                <a:prstDash val="solid"/>
              </a:ln>
              <a:latin typeface="Rockwell Condensed" panose="02060603050405020104" pitchFamily="18" charset="0"/>
            </a:endParaRPr>
          </a:p>
          <a:p>
            <a:pPr marL="0" indent="0" algn="ctr">
              <a:buClr>
                <a:schemeClr val="tx1"/>
              </a:buClr>
              <a:buNone/>
            </a:pPr>
            <a:endParaRPr lang="en-US" sz="4500" b="1" dirty="0">
              <a:ln w="2540">
                <a:noFill/>
                <a:prstDash val="solid"/>
              </a:ln>
              <a:latin typeface="Rockwell Condensed" panose="02060603050405020104" pitchFamily="18" charset="0"/>
            </a:endParaRPr>
          </a:p>
        </p:txBody>
      </p:sp>
      <p:sp>
        <p:nvSpPr>
          <p:cNvPr id="3" name="TextBox 2"/>
          <p:cNvSpPr txBox="1"/>
          <p:nvPr/>
        </p:nvSpPr>
        <p:spPr>
          <a:xfrm>
            <a:off x="152401" y="1296371"/>
            <a:ext cx="8839200" cy="830997"/>
          </a:xfrm>
          <a:prstGeom prst="rect">
            <a:avLst/>
          </a:prstGeom>
          <a:noFill/>
        </p:spPr>
        <p:txBody>
          <a:bodyPr wrap="square" rtlCol="0">
            <a:spAutoFit/>
          </a:bodyPr>
          <a:lstStyle/>
          <a:p>
            <a:r>
              <a:rPr lang="en-US" sz="2400" b="1" i="1" dirty="0" smtClean="0">
                <a:solidFill>
                  <a:srgbClr val="92D050"/>
                </a:solidFill>
              </a:rPr>
              <a:t>Tourist - one person that travels 50 miles or more from home (one way)</a:t>
            </a:r>
          </a:p>
        </p:txBody>
      </p:sp>
      <p:pic>
        <p:nvPicPr>
          <p:cNvPr id="11" name="Picture 2" descr="S:\WO400\Photos\Wildernesses\Arizona\Paria Canyon-Vermilion Cliffs Wilderness\2The Wav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096000"/>
            <a:ext cx="9144000"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0" y="990600"/>
            <a:ext cx="91440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9" name="Picture 2" descr="C:\Users\icohen\Downloads\Nat_Cons_Lands_wordmark_light_green_10_1_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hotos montana cowboys and horseb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127368"/>
            <a:ext cx="2438400" cy="39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3500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9779" name="Rectangle 3"/>
          <p:cNvSpPr>
            <a:spLocks noChangeArrowheads="1"/>
          </p:cNvSpPr>
          <p:nvPr/>
        </p:nvSpPr>
        <p:spPr bwMode="auto">
          <a:xfrm>
            <a:off x="1428750" y="1371600"/>
            <a:ext cx="4400550" cy="914400"/>
          </a:xfrm>
          <a:prstGeom prst="rect">
            <a:avLst/>
          </a:prstGeom>
          <a:noFill/>
          <a:ln>
            <a:noFill/>
          </a:ln>
          <a:effectLst>
            <a:outerShdw dist="35921" dir="2700000" algn="ctr" rotWithShape="0">
              <a:srgbClr val="808080">
                <a:alpha val="92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69056" tIns="34529" rIns="69056" bIns="34529" anchor="ctr"/>
          <a:lstStyle/>
          <a:p>
            <a:r>
              <a:rPr lang="en-US" altLang="en-US" sz="3600" b="1"/>
              <a:t>World Wilderness Congress</a:t>
            </a:r>
            <a:endParaRPr lang="en-US" altLang="en-US" sz="2100">
              <a:solidFill>
                <a:srgbClr val="CC3300"/>
              </a:solidFill>
            </a:endParaRPr>
          </a:p>
        </p:txBody>
      </p:sp>
      <p:sp>
        <p:nvSpPr>
          <p:cNvPr id="459780" name="Text Box 4"/>
          <p:cNvSpPr txBox="1">
            <a:spLocks noChangeArrowheads="1"/>
          </p:cNvSpPr>
          <p:nvPr/>
        </p:nvSpPr>
        <p:spPr bwMode="auto">
          <a:xfrm>
            <a:off x="1428750" y="2914651"/>
            <a:ext cx="4114800" cy="1431161"/>
          </a:xfrm>
          <a:prstGeom prst="rect">
            <a:avLst/>
          </a:prstGeom>
          <a:noFill/>
          <a:ln>
            <a:noFill/>
          </a:ln>
          <a:effectLst>
            <a:outerShdw dist="35921" dir="2700000" algn="ctr" rotWithShape="0">
              <a:schemeClr val="bg2">
                <a:alpha val="92999"/>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1" lang="en-US" altLang="en-US" sz="2400" b="1"/>
              <a:t>Geotourism Charter </a:t>
            </a:r>
            <a:br>
              <a:rPr kumimoji="1" lang="en-US" altLang="en-US" sz="2400" b="1"/>
            </a:br>
            <a:r>
              <a:rPr kumimoji="1" lang="en-US" altLang="en-US" sz="2400" b="1"/>
              <a:t>endorsed Oct. 2005</a:t>
            </a:r>
            <a:r>
              <a:rPr kumimoji="1" lang="en-US" altLang="en-US" sz="2700">
                <a:solidFill>
                  <a:schemeClr val="bg1"/>
                </a:solidFill>
                <a:latin typeface="Helvetica" panose="020B0604020202020204" pitchFamily="34" charset="0"/>
              </a:rPr>
              <a:t> </a:t>
            </a:r>
          </a:p>
          <a:p>
            <a:pPr>
              <a:spcBef>
                <a:spcPct val="50000"/>
              </a:spcBef>
            </a:pPr>
            <a:endParaRPr kumimoji="1" lang="en-US" altLang="en-US" sz="2400" b="1">
              <a:solidFill>
                <a:schemeClr val="folHlink"/>
              </a:solidFill>
              <a:latin typeface="Helvetica" panose="020B0604020202020204" pitchFamily="34" charset="0"/>
            </a:endParaRPr>
          </a:p>
        </p:txBody>
      </p:sp>
    </p:spTree>
    <p:extLst>
      <p:ext uri="{BB962C8B-B14F-4D97-AF65-F5344CB8AC3E}">
        <p14:creationId xmlns:p14="http://schemas.microsoft.com/office/powerpoint/2010/main" val="42368221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977900"/>
            <a:ext cx="9144000" cy="646331"/>
          </a:xfrm>
          <a:prstGeom prst="rect">
            <a:avLst/>
          </a:prstGeom>
        </p:spPr>
        <p:txBody>
          <a:bodyPr wrap="square">
            <a:spAutoFit/>
          </a:bodyPr>
          <a:lstStyle/>
          <a:p>
            <a:r>
              <a:rPr lang="en-US" sz="3600" dirty="0" smtClean="0">
                <a:ln w="2540">
                  <a:noFill/>
                  <a:prstDash val="solid"/>
                </a:ln>
                <a:latin typeface="Franklin Gothic Medium" panose="020B0603020102020204" pitchFamily="34" charset="0"/>
              </a:rPr>
              <a:t>                        What Is Next?</a:t>
            </a:r>
            <a:endParaRPr lang="en-US" sz="2800" dirty="0">
              <a:ln w="2540">
                <a:noFill/>
                <a:prstDash val="solid"/>
              </a:ln>
              <a:effectLst/>
              <a:latin typeface="Franklin Gothic Medium" panose="020B0603020102020204" pitchFamily="34" charset="0"/>
            </a:endParaRPr>
          </a:p>
        </p:txBody>
      </p:sp>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WO400\Photos\Wildernesses\Arizona\Paria Canyon-Vermilion Cliffs Wilderness\2The Wave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185575"/>
            <a:ext cx="9144000" cy="467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6612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457200"/>
            <a:ext cx="4800600" cy="5841344"/>
          </a:xfrm>
          <a:prstGeom prst="rect">
            <a:avLst/>
          </a:prstGeom>
        </p:spPr>
      </p:pic>
    </p:spTree>
    <p:extLst>
      <p:ext uri="{BB962C8B-B14F-4D97-AF65-F5344CB8AC3E}">
        <p14:creationId xmlns:p14="http://schemas.microsoft.com/office/powerpoint/2010/main" val="252259438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71550"/>
            <a:ext cx="9144000" cy="695068"/>
          </a:xfrm>
        </p:spPr>
        <p:txBody>
          <a:bodyPr>
            <a:normAutofit fontScale="90000"/>
          </a:bodyPr>
          <a:lstStyle/>
          <a:p>
            <a:r>
              <a:rPr lang="en-US" b="1" dirty="0" smtClean="0"/>
              <a:t>      Components of Regional Sustainable Tourism</a:t>
            </a:r>
            <a:endParaRPr lang="en-US" b="1" dirty="0"/>
          </a:p>
        </p:txBody>
      </p:sp>
      <p:sp>
        <p:nvSpPr>
          <p:cNvPr id="5" name="Isosceles Triangle 4"/>
          <p:cNvSpPr/>
          <p:nvPr/>
        </p:nvSpPr>
        <p:spPr>
          <a:xfrm>
            <a:off x="1741393" y="2585197"/>
            <a:ext cx="3402107" cy="3015503"/>
          </a:xfrm>
          <a:prstGeom prst="triangle">
            <a:avLst/>
          </a:prstGeom>
          <a:solidFill>
            <a:srgbClr val="0070C0"/>
          </a:solidFill>
          <a:ln w="25400" cap="flat" cmpd="sng" algn="ctr">
            <a:solidFill>
              <a:srgbClr val="4F81BD">
                <a:shade val="50000"/>
              </a:srgbClr>
            </a:solidFill>
            <a:prstDash val="solid"/>
          </a:ln>
          <a:effectLst>
            <a:glow rad="228600">
              <a:srgbClr val="C0504D">
                <a:satMod val="175000"/>
                <a:alpha val="40000"/>
              </a:srgbClr>
            </a:glow>
          </a:effectLst>
        </p:spPr>
        <p:txBody>
          <a:bodyPr rtlCol="0" anchor="ctr"/>
          <a:lstStyle/>
          <a:p>
            <a:pPr algn="ctr" defTabSz="685800">
              <a:defRPr/>
            </a:pPr>
            <a:r>
              <a:rPr lang="en-US" sz="2400" b="1" kern="0" dirty="0">
                <a:solidFill>
                  <a:prstClr val="white"/>
                </a:solidFill>
                <a:latin typeface="Calibri"/>
              </a:rPr>
              <a:t>Sustainable</a:t>
            </a:r>
          </a:p>
          <a:p>
            <a:pPr algn="ctr" defTabSz="685800">
              <a:defRPr/>
            </a:pPr>
            <a:r>
              <a:rPr lang="en-US" sz="2400" b="1" kern="0" dirty="0">
                <a:solidFill>
                  <a:prstClr val="white"/>
                </a:solidFill>
                <a:latin typeface="Calibri"/>
              </a:rPr>
              <a:t>Well</a:t>
            </a:r>
          </a:p>
          <a:p>
            <a:pPr algn="ctr" defTabSz="685800">
              <a:defRPr/>
            </a:pPr>
            <a:r>
              <a:rPr lang="en-US" sz="2400" b="1" kern="0" dirty="0">
                <a:solidFill>
                  <a:prstClr val="white"/>
                </a:solidFill>
                <a:latin typeface="Calibri"/>
              </a:rPr>
              <a:t>Being</a:t>
            </a:r>
          </a:p>
        </p:txBody>
      </p:sp>
      <p:sp>
        <p:nvSpPr>
          <p:cNvPr id="6" name="Oval 5"/>
          <p:cNvSpPr/>
          <p:nvPr/>
        </p:nvSpPr>
        <p:spPr>
          <a:xfrm>
            <a:off x="2308231" y="1795796"/>
            <a:ext cx="2268431" cy="789400"/>
          </a:xfrm>
          <a:prstGeom prst="ellipse">
            <a:avLst/>
          </a:prstGeom>
          <a:solidFill>
            <a:srgbClr val="00B0F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685800">
              <a:defRPr/>
            </a:pPr>
            <a:r>
              <a:rPr lang="en-US" sz="1500" b="1" kern="0" dirty="0">
                <a:solidFill>
                  <a:prstClr val="white"/>
                </a:solidFill>
                <a:latin typeface="Calibri"/>
              </a:rPr>
              <a:t>Commerce</a:t>
            </a:r>
          </a:p>
        </p:txBody>
      </p:sp>
      <p:sp>
        <p:nvSpPr>
          <p:cNvPr id="10" name="Oval 9"/>
          <p:cNvSpPr/>
          <p:nvPr/>
        </p:nvSpPr>
        <p:spPr>
          <a:xfrm>
            <a:off x="4997262" y="5062399"/>
            <a:ext cx="1866917" cy="800100"/>
          </a:xfrm>
          <a:prstGeom prst="ellipse">
            <a:avLst/>
          </a:prstGeom>
          <a:solidFill>
            <a:srgbClr val="00B0F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685800">
              <a:defRPr/>
            </a:pPr>
            <a:r>
              <a:rPr lang="en-US" sz="1500" b="1" kern="0" dirty="0">
                <a:solidFill>
                  <a:prstClr val="white"/>
                </a:solidFill>
                <a:latin typeface="Calibri"/>
              </a:rPr>
              <a:t>Culture  Community</a:t>
            </a:r>
          </a:p>
        </p:txBody>
      </p:sp>
      <p:sp>
        <p:nvSpPr>
          <p:cNvPr id="11" name="Rectangle 10"/>
          <p:cNvSpPr/>
          <p:nvPr/>
        </p:nvSpPr>
        <p:spPr>
          <a:xfrm>
            <a:off x="74141" y="2867086"/>
            <a:ext cx="2650524" cy="1920526"/>
          </a:xfrm>
          <a:prstGeom prst="rect">
            <a:avLst/>
          </a:prstGeom>
        </p:spPr>
        <p:txBody>
          <a:bodyPr wrap="square">
            <a:spAutoFit/>
          </a:bodyPr>
          <a:lstStyle/>
          <a:p>
            <a:pPr lvl="0">
              <a:spcBef>
                <a:spcPct val="20000"/>
              </a:spcBef>
            </a:pPr>
            <a:r>
              <a:rPr lang="en-US" sz="2700" b="1" i="1" dirty="0">
                <a:latin typeface="Calibri"/>
              </a:rPr>
              <a:t>Partners </a:t>
            </a:r>
          </a:p>
          <a:p>
            <a:pPr lvl="0">
              <a:spcBef>
                <a:spcPct val="20000"/>
              </a:spcBef>
            </a:pPr>
            <a:r>
              <a:rPr lang="en-US" sz="2700" b="1" i="1" dirty="0">
                <a:solidFill>
                  <a:srgbClr val="FF0000"/>
                </a:solidFill>
                <a:latin typeface="Calibri"/>
              </a:rPr>
              <a:t>Co-Provide</a:t>
            </a:r>
          </a:p>
          <a:p>
            <a:pPr lvl="0">
              <a:spcBef>
                <a:spcPct val="20000"/>
              </a:spcBef>
            </a:pPr>
            <a:r>
              <a:rPr lang="en-US" sz="2700" b="1" i="1" dirty="0">
                <a:latin typeface="Calibri"/>
              </a:rPr>
              <a:t>A Sustainable Future </a:t>
            </a:r>
          </a:p>
        </p:txBody>
      </p:sp>
      <p:sp>
        <p:nvSpPr>
          <p:cNvPr id="12" name="Content Placeholder 11"/>
          <p:cNvSpPr>
            <a:spLocks noGrp="1"/>
          </p:cNvSpPr>
          <p:nvPr>
            <p:ph idx="1"/>
          </p:nvPr>
        </p:nvSpPr>
        <p:spPr>
          <a:xfrm>
            <a:off x="7043352" y="3211212"/>
            <a:ext cx="2100649" cy="2789538"/>
          </a:xfrm>
        </p:spPr>
        <p:txBody>
          <a:bodyPr/>
          <a:lstStyle/>
          <a:p>
            <a:endParaRPr lang="en-US" dirty="0"/>
          </a:p>
        </p:txBody>
      </p:sp>
      <p:sp>
        <p:nvSpPr>
          <p:cNvPr id="13" name="Oval 12"/>
          <p:cNvSpPr/>
          <p:nvPr/>
        </p:nvSpPr>
        <p:spPr>
          <a:xfrm>
            <a:off x="115982" y="5066182"/>
            <a:ext cx="1743074" cy="796317"/>
          </a:xfrm>
          <a:prstGeom prst="ellipse">
            <a:avLst/>
          </a:prstGeom>
          <a:solidFill>
            <a:srgbClr val="00B0F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685800">
              <a:defRPr/>
            </a:pPr>
            <a:r>
              <a:rPr lang="en-US" sz="1500" b="1" kern="0" dirty="0">
                <a:solidFill>
                  <a:prstClr val="white"/>
                </a:solidFill>
                <a:latin typeface="Calibri"/>
              </a:rPr>
              <a:t>Conservation</a:t>
            </a:r>
          </a:p>
        </p:txBody>
      </p:sp>
    </p:spTree>
    <p:extLst>
      <p:ext uri="{BB962C8B-B14F-4D97-AF65-F5344CB8AC3E}">
        <p14:creationId xmlns:p14="http://schemas.microsoft.com/office/powerpoint/2010/main" val="24055411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6801" y="1712383"/>
            <a:ext cx="65" cy="300082"/>
          </a:xfrm>
          <a:prstGeom prst="rect">
            <a:avLst/>
          </a:prstGeom>
          <a:noFill/>
        </p:spPr>
        <p:txBody>
          <a:bodyPr wrap="none" lIns="0" rIns="0" rtlCol="0">
            <a:spAutoFit/>
          </a:bodyPr>
          <a:lstStyle/>
          <a:p>
            <a:endParaRPr lang="en-US" sz="1350" dirty="0"/>
          </a:p>
        </p:txBody>
      </p:sp>
      <p:sp>
        <p:nvSpPr>
          <p:cNvPr id="5" name="Title 4"/>
          <p:cNvSpPr>
            <a:spLocks noGrp="1"/>
          </p:cNvSpPr>
          <p:nvPr>
            <p:ph type="title"/>
          </p:nvPr>
        </p:nvSpPr>
        <p:spPr>
          <a:xfrm>
            <a:off x="414338" y="1032012"/>
            <a:ext cx="3014662" cy="3082788"/>
          </a:xfrm>
        </p:spPr>
        <p:txBody>
          <a:bodyPr>
            <a:normAutofit/>
          </a:bodyPr>
          <a:lstStyle/>
          <a:p>
            <a:r>
              <a:rPr lang="en-US" dirty="0" smtClean="0">
                <a:ea typeface="Arial Rounded MT Bold" charset="0"/>
                <a:cs typeface="Arial Rounded MT Bold" charset="0"/>
              </a:rPr>
              <a:t>GOALS</a:t>
            </a:r>
            <a:br>
              <a:rPr lang="en-US" dirty="0" smtClean="0">
                <a:ea typeface="Arial Rounded MT Bold" charset="0"/>
                <a:cs typeface="Arial Rounded MT Bold" charset="0"/>
              </a:rPr>
            </a:br>
            <a:r>
              <a:rPr lang="en-US" dirty="0">
                <a:ea typeface="Arial Rounded MT Bold" charset="0"/>
                <a:cs typeface="Arial Rounded MT Bold" charset="0"/>
              </a:rPr>
              <a:t/>
            </a:r>
            <a:br>
              <a:rPr lang="en-US" dirty="0">
                <a:ea typeface="Arial Rounded MT Bold" charset="0"/>
                <a:cs typeface="Arial Rounded MT Bold" charset="0"/>
              </a:rPr>
            </a:br>
            <a:r>
              <a:rPr lang="en-US" dirty="0" smtClean="0">
                <a:ea typeface="Arial Rounded MT Bold" charset="0"/>
                <a:cs typeface="Arial Rounded MT Bold" charset="0"/>
              </a:rPr>
              <a:t>ACTIONS</a:t>
            </a:r>
            <a:endParaRPr lang="en-US" dirty="0">
              <a:ea typeface="Arial Rounded MT Bold" charset="0"/>
              <a:cs typeface="Arial Rounded MT Bold" charset="0"/>
            </a:endParaRPr>
          </a:p>
        </p:txBody>
      </p:sp>
      <p:pic>
        <p:nvPicPr>
          <p:cNvPr id="2" name="Picture 1"/>
          <p:cNvPicPr>
            <a:picLocks noChangeAspect="1"/>
          </p:cNvPicPr>
          <p:nvPr/>
        </p:nvPicPr>
        <p:blipFill>
          <a:blip r:embed="rId3"/>
          <a:stretch>
            <a:fillRect/>
          </a:stretch>
        </p:blipFill>
        <p:spPr>
          <a:xfrm>
            <a:off x="3810000" y="685800"/>
            <a:ext cx="4325696" cy="5866952"/>
          </a:xfrm>
          <a:prstGeom prst="rect">
            <a:avLst/>
          </a:prstGeom>
        </p:spPr>
      </p:pic>
      <p:sp>
        <p:nvSpPr>
          <p:cNvPr id="6" name="TextBox 5"/>
          <p:cNvSpPr txBox="1"/>
          <p:nvPr/>
        </p:nvSpPr>
        <p:spPr>
          <a:xfrm>
            <a:off x="1600200" y="2286000"/>
            <a:ext cx="4670625" cy="646331"/>
          </a:xfrm>
          <a:prstGeom prst="rect">
            <a:avLst/>
          </a:prstGeom>
          <a:noFill/>
        </p:spPr>
        <p:txBody>
          <a:bodyPr wrap="square" rtlCol="0">
            <a:spAutoFit/>
          </a:bodyPr>
          <a:lstStyle/>
          <a:p>
            <a:pPr marL="342900" indent="-342900">
              <a:buFont typeface="Arial"/>
              <a:buChar char="•"/>
            </a:pPr>
            <a:endParaRPr lang="en-US" dirty="0">
              <a:cs typeface="Arial Rounded MT Bold"/>
            </a:endParaRPr>
          </a:p>
          <a:p>
            <a:pPr marL="685800" lvl="1" indent="-342900">
              <a:buFont typeface="Arial"/>
              <a:buChar char="•"/>
            </a:pPr>
            <a:endParaRPr lang="en-US" dirty="0"/>
          </a:p>
        </p:txBody>
      </p:sp>
    </p:spTree>
    <p:extLst>
      <p:ext uri="{BB962C8B-B14F-4D97-AF65-F5344CB8AC3E}">
        <p14:creationId xmlns:p14="http://schemas.microsoft.com/office/powerpoint/2010/main" val="3087721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447800"/>
          </a:xfrm>
        </p:spPr>
        <p:txBody>
          <a:bodyPr>
            <a:normAutofit fontScale="90000"/>
          </a:bodyPr>
          <a:lstStyle/>
          <a:p>
            <a:r>
              <a:rPr lang="en-US" dirty="0" smtClean="0"/>
              <a:t>                    </a:t>
            </a:r>
            <a:br>
              <a:rPr lang="en-US" dirty="0" smtClean="0"/>
            </a:br>
            <a:r>
              <a:rPr lang="en-US" dirty="0"/>
              <a:t/>
            </a:r>
            <a:br>
              <a:rPr lang="en-US" dirty="0"/>
            </a:br>
            <a:r>
              <a:rPr lang="en-US" dirty="0" smtClean="0"/>
              <a:t>         </a:t>
            </a:r>
            <a:r>
              <a:rPr lang="en-US" sz="6000" b="1" dirty="0" smtClean="0">
                <a:solidFill>
                  <a:srgbClr val="92D050"/>
                </a:solidFill>
              </a:rPr>
              <a:t>Welcome</a:t>
            </a:r>
            <a:r>
              <a:rPr lang="en-US" b="1" dirty="0" smtClean="0">
                <a:solidFill>
                  <a:srgbClr val="92D050"/>
                </a:solidFill>
              </a:rPr>
              <a:t> </a:t>
            </a:r>
            <a:r>
              <a:rPr lang="en-US" sz="6000" b="1" dirty="0" smtClean="0">
                <a:solidFill>
                  <a:srgbClr val="92D050"/>
                </a:solidFill>
              </a:rPr>
              <a:t>to the Wild!</a:t>
            </a:r>
            <a:endParaRPr lang="en-US" sz="6000" b="1" dirty="0">
              <a:solidFill>
                <a:srgbClr val="92D050"/>
              </a:solidFill>
            </a:endParaRPr>
          </a:p>
        </p:txBody>
      </p:sp>
      <p:pic>
        <p:nvPicPr>
          <p:cNvPr id="4" name="Picture 2" descr="C:\Users\icohen\Downloads\Nat_Cons_Lands_wordmark_light_green_10_1_20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G:\hikertrail.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787140" cy="3787140"/>
          </a:xfrm>
          <a:prstGeom prst="rect">
            <a:avLst/>
          </a:prstGeom>
          <a:solidFill>
            <a:schemeClr val="tx1"/>
          </a:solidFill>
          <a:ln w="9525">
            <a:solidFill>
              <a:schemeClr val="tx1"/>
            </a:solidFill>
            <a:miter lim="800000"/>
            <a:headEnd/>
            <a:tailEnd/>
          </a:ln>
        </p:spPr>
      </p:pic>
      <p:sp>
        <p:nvSpPr>
          <p:cNvPr id="8" name="TextBox 7"/>
          <p:cNvSpPr txBox="1"/>
          <p:nvPr/>
        </p:nvSpPr>
        <p:spPr>
          <a:xfrm>
            <a:off x="4419600" y="1143000"/>
            <a:ext cx="4724400" cy="10064291"/>
          </a:xfrm>
          <a:prstGeom prst="rect">
            <a:avLst/>
          </a:prstGeom>
          <a:noFill/>
        </p:spPr>
        <p:txBody>
          <a:bodyPr wrap="square" rtlCol="0">
            <a:spAutoFit/>
          </a:bodyPr>
          <a:lstStyle/>
          <a:p>
            <a:endParaRPr lang="en-US" dirty="0" smtClean="0"/>
          </a:p>
          <a:p>
            <a:endParaRPr lang="en-US" dirty="0" smtClean="0"/>
          </a:p>
          <a:p>
            <a:endParaRPr lang="en-US" dirty="0" smtClean="0"/>
          </a:p>
          <a:p>
            <a:r>
              <a:rPr lang="en-US" b="1" dirty="0" smtClean="0">
                <a:solidFill>
                  <a:schemeClr val="tx2">
                    <a:lumMod val="75000"/>
                  </a:schemeClr>
                </a:solidFill>
                <a:effectLst>
                  <a:outerShdw blurRad="38100" dist="38100" dir="2700000" algn="tl">
                    <a:srgbClr val="000000">
                      <a:alpha val="43137"/>
                    </a:srgbClr>
                  </a:outerShdw>
                </a:effectLst>
              </a:rPr>
              <a:t>EXPLORE        YOUR  PUBLIC  LANDS</a:t>
            </a:r>
          </a:p>
          <a:p>
            <a:endParaRPr lang="en-US" b="1" dirty="0">
              <a:solidFill>
                <a:schemeClr val="tx2">
                  <a:lumMod val="75000"/>
                </a:schemeClr>
              </a:solidFill>
              <a:effectLst>
                <a:outerShdw blurRad="38100" dist="38100" dir="2700000" algn="tl">
                  <a:srgbClr val="000000">
                    <a:alpha val="43137"/>
                  </a:srgbClr>
                </a:outerShdw>
              </a:effectLst>
            </a:endParaRPr>
          </a:p>
          <a:p>
            <a:r>
              <a:rPr lang="en-US" b="1" dirty="0" smtClean="0">
                <a:solidFill>
                  <a:schemeClr val="tx2">
                    <a:lumMod val="75000"/>
                  </a:schemeClr>
                </a:solidFill>
                <a:effectLst>
                  <a:outerShdw blurRad="38100" dist="38100" dir="2700000" algn="tl">
                    <a:srgbClr val="000000">
                      <a:alpha val="43137"/>
                    </a:srgbClr>
                  </a:outerShdw>
                </a:effectLst>
              </a:rPr>
              <a:t>DISCOVER       THE  AUTHENTIC </a:t>
            </a:r>
          </a:p>
          <a:p>
            <a:endParaRPr lang="en-US" b="1" dirty="0" smtClean="0">
              <a:solidFill>
                <a:schemeClr val="tx2">
                  <a:lumMod val="75000"/>
                </a:schemeClr>
              </a:solidFill>
              <a:effectLst>
                <a:outerShdw blurRad="38100" dist="38100" dir="2700000" algn="tl">
                  <a:srgbClr val="000000">
                    <a:alpha val="43137"/>
                  </a:srgbClr>
                </a:outerShdw>
              </a:effectLst>
            </a:endParaRPr>
          </a:p>
          <a:p>
            <a:r>
              <a:rPr lang="en-US" b="1" dirty="0" smtClean="0">
                <a:solidFill>
                  <a:schemeClr val="tx2">
                    <a:lumMod val="75000"/>
                  </a:schemeClr>
                </a:solidFill>
                <a:effectLst>
                  <a:outerShdw blurRad="38100" dist="38100" dir="2700000" algn="tl">
                    <a:srgbClr val="000000">
                      <a:alpha val="43137"/>
                    </a:srgbClr>
                  </a:outerShdw>
                </a:effectLst>
              </a:rPr>
              <a:t>JOURNEY         OFF THE BEATEN PATH</a:t>
            </a:r>
          </a:p>
          <a:p>
            <a:endParaRPr lang="en-US" b="1" dirty="0">
              <a:solidFill>
                <a:schemeClr val="tx2">
                  <a:lumMod val="75000"/>
                </a:schemeClr>
              </a:solidFill>
              <a:effectLst>
                <a:outerShdw blurRad="38100" dist="38100" dir="2700000" algn="tl">
                  <a:srgbClr val="000000">
                    <a:alpha val="43137"/>
                  </a:srgbClr>
                </a:outerShdw>
              </a:effectLst>
            </a:endParaRPr>
          </a:p>
          <a:p>
            <a:r>
              <a:rPr lang="en-US" b="1" dirty="0" smtClean="0">
                <a:solidFill>
                  <a:schemeClr val="tx2">
                    <a:lumMod val="75000"/>
                  </a:schemeClr>
                </a:solidFill>
                <a:effectLst>
                  <a:outerShdw blurRad="38100" dist="38100" dir="2700000" algn="tl">
                    <a:srgbClr val="000000">
                      <a:alpha val="43137"/>
                    </a:srgbClr>
                  </a:outerShdw>
                </a:effectLst>
              </a:rPr>
              <a:t>CONNECT       WITH FRIENDS</a:t>
            </a:r>
          </a:p>
          <a:p>
            <a:endParaRPr lang="en-US" b="1" dirty="0">
              <a:solidFill>
                <a:schemeClr val="tx2">
                  <a:lumMod val="75000"/>
                </a:schemeClr>
              </a:solidFill>
              <a:effectLst>
                <a:outerShdw blurRad="38100" dist="38100" dir="2700000" algn="tl">
                  <a:srgbClr val="000000">
                    <a:alpha val="43137"/>
                  </a:srgbClr>
                </a:outerShdw>
              </a:effectLst>
            </a:endParaRPr>
          </a:p>
          <a:p>
            <a:r>
              <a:rPr lang="en-US" b="1" dirty="0" smtClean="0">
                <a:solidFill>
                  <a:schemeClr val="tx2">
                    <a:lumMod val="75000"/>
                  </a:schemeClr>
                </a:solidFill>
                <a:effectLst>
                  <a:outerShdw blurRad="38100" dist="38100" dir="2700000" algn="tl">
                    <a:srgbClr val="000000">
                      <a:alpha val="43137"/>
                    </a:srgbClr>
                  </a:outerShdw>
                </a:effectLst>
              </a:rPr>
              <a:t>CLEAR              YOUR CALENDAR</a:t>
            </a:r>
          </a:p>
          <a:p>
            <a:endParaRPr lang="en-US" b="1" dirty="0">
              <a:solidFill>
                <a:schemeClr val="tx2">
                  <a:lumMod val="75000"/>
                </a:schemeClr>
              </a:solidFill>
              <a:effectLst>
                <a:outerShdw blurRad="38100" dist="38100" dir="2700000" algn="tl">
                  <a:srgbClr val="000000">
                    <a:alpha val="43137"/>
                  </a:srgbClr>
                </a:outerShdw>
              </a:effectLst>
            </a:endParaRPr>
          </a:p>
          <a:p>
            <a:r>
              <a:rPr lang="en-US" b="1" dirty="0" smtClean="0">
                <a:solidFill>
                  <a:schemeClr val="tx2">
                    <a:lumMod val="75000"/>
                  </a:schemeClr>
                </a:solidFill>
                <a:effectLst>
                  <a:outerShdw blurRad="38100" dist="38100" dir="2700000" algn="tl">
                    <a:srgbClr val="000000">
                      <a:alpha val="43137"/>
                    </a:srgbClr>
                  </a:outerShdw>
                </a:effectLst>
              </a:rPr>
              <a:t>CHOOSE         YOUR PATH-TRAIL-RIVER</a:t>
            </a:r>
          </a:p>
          <a:p>
            <a:endParaRPr lang="en-US" b="1" dirty="0">
              <a:solidFill>
                <a:schemeClr val="tx2">
                  <a:lumMod val="75000"/>
                </a:schemeClr>
              </a:solidFill>
              <a:effectLst>
                <a:outerShdw blurRad="38100" dist="38100" dir="2700000" algn="tl">
                  <a:srgbClr val="000000">
                    <a:alpha val="43137"/>
                  </a:srgbClr>
                </a:outerShdw>
              </a:effectLst>
            </a:endParaRPr>
          </a:p>
          <a:p>
            <a:r>
              <a:rPr lang="en-US" b="1" dirty="0" smtClean="0">
                <a:solidFill>
                  <a:schemeClr val="tx2">
                    <a:lumMod val="75000"/>
                  </a:schemeClr>
                </a:solidFill>
                <a:effectLst>
                  <a:outerShdw blurRad="38100" dist="38100" dir="2700000" algn="tl">
                    <a:srgbClr val="000000">
                      <a:alpha val="43137"/>
                    </a:srgbClr>
                  </a:outerShdw>
                </a:effectLst>
              </a:rPr>
              <a:t>FOLLOW          YOUR HEART</a:t>
            </a:r>
          </a:p>
          <a:p>
            <a:endParaRPr lang="en-US" b="1" dirty="0">
              <a:solidFill>
                <a:schemeClr val="tx2">
                  <a:lumMod val="75000"/>
                </a:schemeClr>
              </a:solidFill>
              <a:effectLst>
                <a:outerShdw blurRad="38100" dist="38100" dir="2700000" algn="tl">
                  <a:srgbClr val="000000">
                    <a:alpha val="43137"/>
                  </a:srgbClr>
                </a:outerShdw>
              </a:effectLst>
            </a:endParaRPr>
          </a:p>
          <a:p>
            <a:r>
              <a:rPr lang="en-US" b="1" dirty="0" smtClean="0">
                <a:solidFill>
                  <a:schemeClr val="tx2">
                    <a:lumMod val="75000"/>
                  </a:schemeClr>
                </a:solidFill>
                <a:effectLst>
                  <a:outerShdw blurRad="38100" dist="38100" dir="2700000" algn="tl">
                    <a:srgbClr val="000000">
                      <a:alpha val="43137"/>
                    </a:srgbClr>
                  </a:outerShdw>
                </a:effectLst>
              </a:rPr>
              <a:t>SAVOR              THE MOMENT</a:t>
            </a:r>
          </a:p>
          <a:p>
            <a:endParaRPr lang="en-US" b="1" dirty="0">
              <a:solidFill>
                <a:schemeClr val="tx2">
                  <a:lumMod val="75000"/>
                </a:schemeClr>
              </a:solidFill>
              <a:effectLst>
                <a:outerShdw blurRad="38100" dist="38100" dir="2700000" algn="tl">
                  <a:srgbClr val="000000">
                    <a:alpha val="43137"/>
                  </a:srgbClr>
                </a:outerShdw>
              </a:effectLst>
            </a:endParaRPr>
          </a:p>
          <a:p>
            <a:r>
              <a:rPr lang="en-US" b="1" dirty="0" smtClean="0">
                <a:solidFill>
                  <a:schemeClr val="tx2">
                    <a:lumMod val="75000"/>
                  </a:schemeClr>
                </a:solidFill>
                <a:effectLst>
                  <a:outerShdw blurRad="38100" dist="38100" dir="2700000" algn="tl">
                    <a:srgbClr val="000000">
                      <a:alpha val="43137"/>
                    </a:srgbClr>
                  </a:outerShdw>
                </a:effectLst>
              </a:rPr>
              <a:t>SHARE              YOUR  ADVENTURE</a:t>
            </a:r>
            <a:r>
              <a:rPr lang="en-US"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9" name="TextBox 8"/>
          <p:cNvSpPr txBox="1"/>
          <p:nvPr/>
        </p:nvSpPr>
        <p:spPr>
          <a:xfrm>
            <a:off x="252194" y="6080581"/>
            <a:ext cx="2895600" cy="461665"/>
          </a:xfrm>
          <a:prstGeom prst="rect">
            <a:avLst/>
          </a:prstGeom>
          <a:noFill/>
        </p:spPr>
        <p:txBody>
          <a:bodyPr wrap="square" rtlCol="0">
            <a:spAutoFit/>
          </a:bodyPr>
          <a:lstStyle/>
          <a:p>
            <a:r>
              <a:rPr lang="en-US" sz="2400" b="1" dirty="0" smtClean="0">
                <a:solidFill>
                  <a:schemeClr val="tx2">
                    <a:lumMod val="75000"/>
                  </a:schemeClr>
                </a:solidFill>
              </a:rPr>
              <a:t>VISIT U.S.</a:t>
            </a:r>
            <a:endParaRPr lang="en-US" sz="2400" b="1" dirty="0">
              <a:solidFill>
                <a:schemeClr val="tx2">
                  <a:lumMod val="75000"/>
                </a:schemeClr>
              </a:solidFill>
            </a:endParaRPr>
          </a:p>
        </p:txBody>
      </p:sp>
    </p:spTree>
    <p:extLst>
      <p:ext uri="{BB962C8B-B14F-4D97-AF65-F5344CB8AC3E}">
        <p14:creationId xmlns:p14="http://schemas.microsoft.com/office/powerpoint/2010/main" val="31656845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3400" y="990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1752600"/>
            <a:ext cx="8305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3400" y="977900"/>
            <a:ext cx="8360229" cy="707886"/>
          </a:xfrm>
          <a:prstGeom prst="rect">
            <a:avLst/>
          </a:prstGeom>
        </p:spPr>
        <p:txBody>
          <a:bodyPr wrap="square">
            <a:spAutoFit/>
          </a:bodyPr>
          <a:lstStyle/>
          <a:p>
            <a:r>
              <a:rPr lang="en-US" sz="4000" dirty="0" smtClean="0">
                <a:ln w="2540">
                  <a:noFill/>
                  <a:prstDash val="solid"/>
                </a:ln>
                <a:latin typeface="Franklin Gothic Medium" panose="020B0603020102020204" pitchFamily="34" charset="0"/>
              </a:rPr>
              <a:t>      Travel and Tourism Industry</a:t>
            </a:r>
            <a:endParaRPr lang="en-US" sz="4000" dirty="0">
              <a:ln w="2540">
                <a:noFill/>
                <a:prstDash val="solid"/>
              </a:ln>
              <a:effectLst/>
              <a:latin typeface="Franklin Gothic Medium" panose="020B0603020102020204" pitchFamily="34" charset="0"/>
            </a:endParaRPr>
          </a:p>
        </p:txBody>
      </p:sp>
      <p:pic>
        <p:nvPicPr>
          <p:cNvPr id="13" name="Picture 2" descr="S:\WO400\Photos\Wildernesses\Arizona\Paria Canyon-Vermilion Cliffs Wilderness\2The Wav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172200"/>
            <a:ext cx="9144000" cy="6858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5678147" y="177409"/>
            <a:ext cx="313928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buClr>
                <a:schemeClr val="accent2"/>
              </a:buClr>
              <a:buSzPct val="85000"/>
            </a:pPr>
            <a:endParaRPr lang="en-US" sz="1400" b="1" dirty="0">
              <a:ln w="12700">
                <a:noFill/>
                <a:prstDash val="solid"/>
              </a:ln>
              <a:effectLst>
                <a:outerShdw blurRad="41275" dist="20320" dir="1800000" algn="tl" rotWithShape="0">
                  <a:srgbClr val="000000">
                    <a:alpha val="40000"/>
                  </a:srgbClr>
                </a:outerShdw>
              </a:effectLst>
              <a:latin typeface="Franklin Gothic Medium" panose="020B0603020102020204" pitchFamily="34" charset="0"/>
              <a:ea typeface="+mn-ea"/>
              <a:cs typeface="+mn-cs"/>
            </a:endParaRPr>
          </a:p>
        </p:txBody>
      </p:sp>
      <p:pic>
        <p:nvPicPr>
          <p:cNvPr id="11" name="Picture 2" descr="C:\Users\icohen\Downloads\Nat_Cons_Lands_wordmark_light_green_10_1_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9947" y="1752599"/>
            <a:ext cx="8317482" cy="5539978"/>
          </a:xfrm>
          <a:prstGeom prst="rect">
            <a:avLst/>
          </a:prstGeom>
        </p:spPr>
        <p:txBody>
          <a:bodyPr wrap="square">
            <a:spAutoFit/>
          </a:bodyPr>
          <a:lstStyle/>
          <a:p>
            <a:endParaRPr lang="en-US" b="1" i="1" dirty="0">
              <a:solidFill>
                <a:schemeClr val="bg2">
                  <a:lumMod val="60000"/>
                  <a:lumOff val="40000"/>
                </a:schemeClr>
              </a:solidFill>
            </a:endParaRPr>
          </a:p>
          <a:p>
            <a:endParaRPr lang="en-US" sz="2000" dirty="0"/>
          </a:p>
          <a:p>
            <a:pPr marL="285750" indent="-285750">
              <a:buFont typeface="Arial" panose="020B0604020202020204" pitchFamily="34" charset="0"/>
              <a:buChar char="•"/>
            </a:pPr>
            <a:r>
              <a:rPr lang="en-US" sz="2000" dirty="0"/>
              <a:t>Promotes, advocates, informs, markets and brands</a:t>
            </a:r>
          </a:p>
          <a:p>
            <a:pPr marL="285750" indent="-285750">
              <a:buFont typeface="Arial" panose="020B0604020202020204" pitchFamily="34" charset="0"/>
              <a:buChar char="•"/>
            </a:pPr>
            <a:r>
              <a:rPr lang="en-US" sz="2000" dirty="0"/>
              <a:t>Social Media pros </a:t>
            </a:r>
          </a:p>
          <a:p>
            <a:pPr marL="285750" indent="-285750">
              <a:buFont typeface="Arial" panose="020B0604020202020204" pitchFamily="34" charset="0"/>
              <a:buChar char="•"/>
            </a:pPr>
            <a:r>
              <a:rPr lang="en-US" sz="2000" dirty="0"/>
              <a:t>Project visitor trends and behaviors</a:t>
            </a:r>
          </a:p>
          <a:p>
            <a:pPr marL="285750" indent="-285750">
              <a:buFont typeface="Arial" panose="020B0604020202020204" pitchFamily="34" charset="0"/>
              <a:buChar char="•"/>
            </a:pPr>
            <a:r>
              <a:rPr lang="en-US" sz="2000" dirty="0"/>
              <a:t>Dominated by small business </a:t>
            </a:r>
          </a:p>
          <a:p>
            <a:pPr marL="285750" indent="-285750">
              <a:buFont typeface="Arial" panose="020B0604020202020204" pitchFamily="34" charset="0"/>
              <a:buChar char="•"/>
            </a:pPr>
            <a:r>
              <a:rPr lang="en-US" sz="2000" dirty="0"/>
              <a:t>Measures and records economic, social &amp; cultural benefits  </a:t>
            </a:r>
          </a:p>
          <a:p>
            <a:endParaRPr lang="en-US" sz="2000" dirty="0"/>
          </a:p>
          <a:p>
            <a:pPr marL="285750" indent="-285750">
              <a:buFont typeface="Arial" panose="020B0604020202020204" pitchFamily="34" charset="0"/>
              <a:buChar char="•"/>
            </a:pPr>
            <a:r>
              <a:rPr lang="en-US" sz="2000" dirty="0"/>
              <a:t>Partner to achieve results</a:t>
            </a:r>
          </a:p>
          <a:p>
            <a:pPr marL="285750" indent="-285750">
              <a:buFont typeface="Arial" panose="020B0604020202020204" pitchFamily="34" charset="0"/>
              <a:buChar char="•"/>
            </a:pPr>
            <a:r>
              <a:rPr lang="en-US" sz="2000" dirty="0"/>
              <a:t>Structured from local to international </a:t>
            </a:r>
            <a:endParaRPr lang="en-US" sz="2000" dirty="0" smtClean="0"/>
          </a:p>
          <a:p>
            <a:pPr marL="285750" indent="-285750">
              <a:buFont typeface="Arial" panose="020B0604020202020204" pitchFamily="34" charset="0"/>
              <a:buChar char="•"/>
            </a:pPr>
            <a:r>
              <a:rPr lang="en-US" sz="2000" dirty="0" smtClean="0"/>
              <a:t>Highly Diverse</a:t>
            </a:r>
            <a:endParaRPr lang="en-US" sz="2000" dirty="0"/>
          </a:p>
          <a:p>
            <a:pPr marL="285750" indent="-285750">
              <a:buFont typeface="Arial" panose="020B0604020202020204" pitchFamily="34" charset="0"/>
              <a:buChar char="•"/>
            </a:pPr>
            <a:r>
              <a:rPr lang="en-US" sz="2000" dirty="0"/>
              <a:t>Strive to create </a:t>
            </a:r>
            <a:r>
              <a:rPr lang="en-US" sz="2000" dirty="0" smtClean="0"/>
              <a:t>connections </a:t>
            </a:r>
            <a:r>
              <a:rPr lang="en-US" sz="2000" dirty="0"/>
              <a:t>between visitor and destination</a:t>
            </a:r>
          </a:p>
          <a:p>
            <a:pPr marL="285750" indent="-285750">
              <a:buFont typeface="Arial" panose="020B0604020202020204" pitchFamily="34" charset="0"/>
              <a:buChar char="•"/>
            </a:pPr>
            <a:r>
              <a:rPr lang="en-US" sz="2000" dirty="0"/>
              <a:t>Rediscovered U.S. Great Outdoors natural and cultural </a:t>
            </a:r>
            <a:r>
              <a:rPr lang="en-US" sz="2000" dirty="0" smtClean="0"/>
              <a:t>attractions</a:t>
            </a:r>
          </a:p>
          <a:p>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72677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51043"/>
            <a:ext cx="8229600" cy="4117914"/>
          </a:xfrm>
        </p:spPr>
      </p:pic>
      <p:sp>
        <p:nvSpPr>
          <p:cNvPr id="3" name="Title 2"/>
          <p:cNvSpPr>
            <a:spLocks noGrp="1"/>
          </p:cNvSpPr>
          <p:nvPr>
            <p:ph type="title"/>
          </p:nvPr>
        </p:nvSpPr>
        <p:spPr/>
        <p:txBody>
          <a:bodyPr/>
          <a:lstStyle/>
          <a:p>
            <a:endParaRPr lang="en-US" dirty="0"/>
          </a:p>
        </p:txBody>
      </p:sp>
      <p:pic>
        <p:nvPicPr>
          <p:cNvPr id="4" name="Picture 2" descr="C:\Users\icohen\Downloads\Nat_Cons_Lands_wordmark_light_green_10_1_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47" y="156547"/>
            <a:ext cx="2400095" cy="72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9571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marL="0" indent="0">
              <a:buNone/>
            </a:pPr>
            <a:endParaRPr lang="en-US" dirty="0"/>
          </a:p>
        </p:txBody>
      </p:sp>
      <p:sp>
        <p:nvSpPr>
          <p:cNvPr id="3" name="Title 2"/>
          <p:cNvSpPr>
            <a:spLocks noGrp="1"/>
          </p:cNvSpPr>
          <p:nvPr>
            <p:ph type="title"/>
          </p:nvPr>
        </p:nvSpPr>
        <p:spPr>
          <a:xfrm>
            <a:off x="285408" y="152400"/>
            <a:ext cx="8401392" cy="11430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Why Travel &amp; Tourism Matters:  2.7% GDP</a:t>
            </a:r>
            <a:r>
              <a:rPr lang="en-US" dirty="0"/>
              <a:t/>
            </a:r>
            <a:br>
              <a:rPr lang="en-US" dirty="0"/>
            </a:b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522705451"/>
              </p:ext>
            </p:extLst>
          </p:nvPr>
        </p:nvGraphicFramePr>
        <p:xfrm>
          <a:off x="485604" y="1143000"/>
          <a:ext cx="8001000" cy="5181599"/>
        </p:xfrm>
        <a:graphic>
          <a:graphicData uri="http://schemas.openxmlformats.org/drawingml/2006/table">
            <a:tbl>
              <a:tblPr firstRow="1" bandRow="1">
                <a:tableStyleId>{21E4AEA4-8DFA-4A89-87EB-49C32662AFE0}</a:tableStyleId>
              </a:tblPr>
              <a:tblGrid>
                <a:gridCol w="1600200"/>
                <a:gridCol w="1600200"/>
                <a:gridCol w="1600200"/>
                <a:gridCol w="1600200"/>
                <a:gridCol w="1600200"/>
              </a:tblGrid>
              <a:tr h="370840">
                <a:tc>
                  <a:txBody>
                    <a:bodyPr/>
                    <a:lstStyle/>
                    <a:p>
                      <a:r>
                        <a:rPr lang="en-US" dirty="0" smtClean="0"/>
                        <a:t>State </a:t>
                      </a:r>
                      <a:endParaRPr lang="en-US" dirty="0"/>
                    </a:p>
                  </a:txBody>
                  <a:tcPr/>
                </a:tc>
                <a:tc>
                  <a:txBody>
                    <a:bodyPr/>
                    <a:lstStyle/>
                    <a:p>
                      <a:r>
                        <a:rPr lang="en-US" dirty="0" smtClean="0"/>
                        <a:t>Spending</a:t>
                      </a:r>
                      <a:endParaRPr lang="en-US" dirty="0"/>
                    </a:p>
                  </a:txBody>
                  <a:tcPr/>
                </a:tc>
                <a:tc>
                  <a:txBody>
                    <a:bodyPr/>
                    <a:lstStyle/>
                    <a:p>
                      <a:r>
                        <a:rPr lang="en-US" dirty="0" smtClean="0"/>
                        <a:t>Payroll</a:t>
                      </a:r>
                      <a:endParaRPr lang="en-US" dirty="0"/>
                    </a:p>
                  </a:txBody>
                  <a:tcPr/>
                </a:tc>
                <a:tc>
                  <a:txBody>
                    <a:bodyPr/>
                    <a:lstStyle/>
                    <a:p>
                      <a:r>
                        <a:rPr lang="en-US" dirty="0" smtClean="0"/>
                        <a:t>Jobs</a:t>
                      </a:r>
                      <a:endParaRPr lang="en-US" dirty="0"/>
                    </a:p>
                  </a:txBody>
                  <a:tcPr/>
                </a:tc>
                <a:tc>
                  <a:txBody>
                    <a:bodyPr/>
                    <a:lstStyle/>
                    <a:p>
                      <a:r>
                        <a:rPr lang="en-US" dirty="0" smtClean="0"/>
                        <a:t>Tax Receipts</a:t>
                      </a:r>
                      <a:endParaRPr lang="en-US" dirty="0"/>
                    </a:p>
                  </a:txBody>
                  <a:tcPr/>
                </a:tc>
              </a:tr>
              <a:tr h="370840">
                <a:tc>
                  <a:txBody>
                    <a:bodyPr/>
                    <a:lstStyle/>
                    <a:p>
                      <a:r>
                        <a:rPr lang="en-US" dirty="0" smtClean="0"/>
                        <a:t>Arizona</a:t>
                      </a:r>
                      <a:endParaRPr lang="en-US" dirty="0"/>
                    </a:p>
                  </a:txBody>
                  <a:tcPr/>
                </a:tc>
                <a:tc>
                  <a:txBody>
                    <a:bodyPr/>
                    <a:lstStyle/>
                    <a:p>
                      <a:r>
                        <a:rPr lang="en-US" dirty="0" smtClean="0"/>
                        <a:t>$16.6 Billion</a:t>
                      </a:r>
                      <a:endParaRPr lang="en-US" dirty="0"/>
                    </a:p>
                  </a:txBody>
                  <a:tcPr/>
                </a:tc>
                <a:tc>
                  <a:txBody>
                    <a:bodyPr/>
                    <a:lstStyle/>
                    <a:p>
                      <a:r>
                        <a:rPr lang="en-US" dirty="0" smtClean="0"/>
                        <a:t>$4.6 Billion </a:t>
                      </a:r>
                      <a:endParaRPr lang="en-US" dirty="0"/>
                    </a:p>
                  </a:txBody>
                  <a:tcPr/>
                </a:tc>
                <a:tc>
                  <a:txBody>
                    <a:bodyPr/>
                    <a:lstStyle/>
                    <a:p>
                      <a:r>
                        <a:rPr lang="en-US" dirty="0" smtClean="0"/>
                        <a:t>160,030</a:t>
                      </a:r>
                      <a:endParaRPr lang="en-US" dirty="0"/>
                    </a:p>
                  </a:txBody>
                  <a:tcPr/>
                </a:tc>
                <a:tc>
                  <a:txBody>
                    <a:bodyPr/>
                    <a:lstStyle/>
                    <a:p>
                      <a:r>
                        <a:rPr lang="en-US" dirty="0" smtClean="0"/>
                        <a:t>$2.3 Billion</a:t>
                      </a:r>
                      <a:endParaRPr lang="en-US" dirty="0"/>
                    </a:p>
                  </a:txBody>
                  <a:tcPr/>
                </a:tc>
              </a:tr>
              <a:tr h="370840">
                <a:tc>
                  <a:txBody>
                    <a:bodyPr/>
                    <a:lstStyle/>
                    <a:p>
                      <a:r>
                        <a:rPr lang="en-US" dirty="0" smtClean="0"/>
                        <a:t>California</a:t>
                      </a:r>
                      <a:endParaRPr lang="en-US" dirty="0"/>
                    </a:p>
                  </a:txBody>
                  <a:tcPr/>
                </a:tc>
                <a:tc>
                  <a:txBody>
                    <a:bodyPr/>
                    <a:lstStyle/>
                    <a:p>
                      <a:r>
                        <a:rPr lang="en-US" dirty="0" smtClean="0"/>
                        <a:t>$116 Billion</a:t>
                      </a:r>
                      <a:endParaRPr lang="en-US" dirty="0"/>
                    </a:p>
                  </a:txBody>
                  <a:tcPr/>
                </a:tc>
                <a:tc>
                  <a:txBody>
                    <a:bodyPr/>
                    <a:lstStyle/>
                    <a:p>
                      <a:r>
                        <a:rPr lang="en-US" dirty="0" smtClean="0"/>
                        <a:t>$27.2 Billion</a:t>
                      </a:r>
                      <a:endParaRPr lang="en-US" dirty="0"/>
                    </a:p>
                  </a:txBody>
                  <a:tcPr/>
                </a:tc>
                <a:tc>
                  <a:txBody>
                    <a:bodyPr/>
                    <a:lstStyle/>
                    <a:p>
                      <a:r>
                        <a:rPr lang="en-US" dirty="0" smtClean="0"/>
                        <a:t>909,830</a:t>
                      </a:r>
                      <a:endParaRPr lang="en-US" dirty="0"/>
                    </a:p>
                  </a:txBody>
                  <a:tcPr/>
                </a:tc>
                <a:tc>
                  <a:txBody>
                    <a:bodyPr/>
                    <a:lstStyle/>
                    <a:p>
                      <a:r>
                        <a:rPr lang="en-US" dirty="0" smtClean="0"/>
                        <a:t>$</a:t>
                      </a:r>
                      <a:r>
                        <a:rPr lang="en-US" baseline="0" dirty="0" smtClean="0"/>
                        <a:t> 17.2 Billion</a:t>
                      </a:r>
                      <a:endParaRPr lang="en-US" dirty="0"/>
                    </a:p>
                  </a:txBody>
                  <a:tcPr/>
                </a:tc>
              </a:tr>
              <a:tr h="370840">
                <a:tc>
                  <a:txBody>
                    <a:bodyPr/>
                    <a:lstStyle/>
                    <a:p>
                      <a:r>
                        <a:rPr lang="en-US" dirty="0" smtClean="0"/>
                        <a:t>Colorado</a:t>
                      </a:r>
                      <a:endParaRPr lang="en-US" dirty="0"/>
                    </a:p>
                  </a:txBody>
                  <a:tcPr/>
                </a:tc>
                <a:tc>
                  <a:txBody>
                    <a:bodyPr/>
                    <a:lstStyle/>
                    <a:p>
                      <a:r>
                        <a:rPr lang="en-US" dirty="0" smtClean="0"/>
                        <a:t>$16.7 Billion</a:t>
                      </a:r>
                      <a:endParaRPr lang="en-US" dirty="0"/>
                    </a:p>
                  </a:txBody>
                  <a:tcPr/>
                </a:tc>
                <a:tc>
                  <a:txBody>
                    <a:bodyPr/>
                    <a:lstStyle/>
                    <a:p>
                      <a:r>
                        <a:rPr lang="en-US" dirty="0" smtClean="0"/>
                        <a:t>$4.1 Billion</a:t>
                      </a:r>
                      <a:endParaRPr lang="en-US" dirty="0"/>
                    </a:p>
                  </a:txBody>
                  <a:tcPr/>
                </a:tc>
                <a:tc>
                  <a:txBody>
                    <a:bodyPr/>
                    <a:lstStyle/>
                    <a:p>
                      <a:r>
                        <a:rPr lang="en-US" dirty="0" smtClean="0"/>
                        <a:t>153,060</a:t>
                      </a:r>
                      <a:endParaRPr lang="en-US" dirty="0"/>
                    </a:p>
                  </a:txBody>
                  <a:tcPr/>
                </a:tc>
                <a:tc>
                  <a:txBody>
                    <a:bodyPr/>
                    <a:lstStyle/>
                    <a:p>
                      <a:r>
                        <a:rPr lang="en-US" dirty="0" smtClean="0"/>
                        <a:t>$2.9 Billion</a:t>
                      </a:r>
                      <a:endParaRPr lang="en-US" dirty="0"/>
                    </a:p>
                  </a:txBody>
                  <a:tcPr/>
                </a:tc>
              </a:tr>
              <a:tr h="370840">
                <a:tc>
                  <a:txBody>
                    <a:bodyPr/>
                    <a:lstStyle/>
                    <a:p>
                      <a:r>
                        <a:rPr lang="en-US" dirty="0" smtClean="0"/>
                        <a:t>Florida</a:t>
                      </a:r>
                      <a:endParaRPr lang="en-US" dirty="0"/>
                    </a:p>
                  </a:txBody>
                  <a:tcPr/>
                </a:tc>
                <a:tc>
                  <a:txBody>
                    <a:bodyPr/>
                    <a:lstStyle/>
                    <a:p>
                      <a:r>
                        <a:rPr lang="en-US" dirty="0" smtClean="0"/>
                        <a:t>$78.7 Billion</a:t>
                      </a:r>
                      <a:endParaRPr lang="en-US" dirty="0"/>
                    </a:p>
                  </a:txBody>
                  <a:tcPr/>
                </a:tc>
                <a:tc>
                  <a:txBody>
                    <a:bodyPr/>
                    <a:lstStyle/>
                    <a:p>
                      <a:r>
                        <a:rPr lang="en-US" dirty="0" smtClean="0"/>
                        <a:t>$21.2 Billion </a:t>
                      </a:r>
                      <a:endParaRPr lang="en-US" dirty="0"/>
                    </a:p>
                  </a:txBody>
                  <a:tcPr/>
                </a:tc>
                <a:tc>
                  <a:txBody>
                    <a:bodyPr/>
                    <a:lstStyle/>
                    <a:p>
                      <a:r>
                        <a:rPr lang="en-US" dirty="0" smtClean="0"/>
                        <a:t>826,210</a:t>
                      </a:r>
                      <a:endParaRPr lang="en-US" dirty="0"/>
                    </a:p>
                  </a:txBody>
                  <a:tcPr/>
                </a:tc>
                <a:tc>
                  <a:txBody>
                    <a:bodyPr/>
                    <a:lstStyle/>
                    <a:p>
                      <a:r>
                        <a:rPr lang="en-US" dirty="0" smtClean="0"/>
                        <a:t>$11.5 Million</a:t>
                      </a:r>
                      <a:endParaRPr lang="en-US" dirty="0"/>
                    </a:p>
                  </a:txBody>
                  <a:tcPr/>
                </a:tc>
              </a:tr>
              <a:tr h="370840">
                <a:tc>
                  <a:txBody>
                    <a:bodyPr/>
                    <a:lstStyle/>
                    <a:p>
                      <a:r>
                        <a:rPr lang="en-US" dirty="0" smtClean="0"/>
                        <a:t>Idaho</a:t>
                      </a:r>
                      <a:endParaRPr lang="en-US" dirty="0"/>
                    </a:p>
                  </a:txBody>
                  <a:tcPr/>
                </a:tc>
                <a:tc>
                  <a:txBody>
                    <a:bodyPr/>
                    <a:lstStyle/>
                    <a:p>
                      <a:r>
                        <a:rPr lang="en-US" dirty="0" smtClean="0"/>
                        <a:t>$4.2 Billion</a:t>
                      </a:r>
                      <a:endParaRPr lang="en-US" dirty="0"/>
                    </a:p>
                  </a:txBody>
                  <a:tcPr/>
                </a:tc>
                <a:tc>
                  <a:txBody>
                    <a:bodyPr/>
                    <a:lstStyle/>
                    <a:p>
                      <a:r>
                        <a:rPr lang="en-US" dirty="0" smtClean="0"/>
                        <a:t>$549.7 Million</a:t>
                      </a:r>
                      <a:endParaRPr lang="en-US" dirty="0"/>
                    </a:p>
                  </a:txBody>
                  <a:tcPr/>
                </a:tc>
                <a:tc>
                  <a:txBody>
                    <a:bodyPr/>
                    <a:lstStyle/>
                    <a:p>
                      <a:r>
                        <a:rPr lang="en-US" dirty="0" smtClean="0"/>
                        <a:t>25,590</a:t>
                      </a:r>
                      <a:endParaRPr lang="en-US" dirty="0"/>
                    </a:p>
                  </a:txBody>
                  <a:tcPr/>
                </a:tc>
                <a:tc>
                  <a:txBody>
                    <a:bodyPr/>
                    <a:lstStyle/>
                    <a:p>
                      <a:r>
                        <a:rPr lang="en-US" dirty="0" smtClean="0"/>
                        <a:t>$549.5 Million</a:t>
                      </a:r>
                      <a:endParaRPr lang="en-US" dirty="0"/>
                    </a:p>
                  </a:txBody>
                  <a:tcPr/>
                </a:tc>
              </a:tr>
              <a:tr h="370840">
                <a:tc>
                  <a:txBody>
                    <a:bodyPr/>
                    <a:lstStyle/>
                    <a:p>
                      <a:r>
                        <a:rPr lang="en-US" dirty="0" smtClean="0"/>
                        <a:t>New Mexico</a:t>
                      </a:r>
                      <a:endParaRPr lang="en-US" dirty="0"/>
                    </a:p>
                  </a:txBody>
                  <a:tcPr/>
                </a:tc>
                <a:tc>
                  <a:txBody>
                    <a:bodyPr/>
                    <a:lstStyle/>
                    <a:p>
                      <a:r>
                        <a:rPr lang="en-US" dirty="0" smtClean="0"/>
                        <a:t>$6.6  Billion</a:t>
                      </a:r>
                      <a:endParaRPr lang="en-US" dirty="0"/>
                    </a:p>
                  </a:txBody>
                  <a:tcPr/>
                </a:tc>
                <a:tc>
                  <a:txBody>
                    <a:bodyPr/>
                    <a:lstStyle/>
                    <a:p>
                      <a:r>
                        <a:rPr lang="en-US" dirty="0" smtClean="0"/>
                        <a:t>$1.2 Billion</a:t>
                      </a:r>
                      <a:endParaRPr lang="en-US" dirty="0"/>
                    </a:p>
                  </a:txBody>
                  <a:tcPr/>
                </a:tc>
                <a:tc>
                  <a:txBody>
                    <a:bodyPr/>
                    <a:lstStyle/>
                    <a:p>
                      <a:r>
                        <a:rPr lang="en-US" dirty="0" smtClean="0"/>
                        <a:t>58,480</a:t>
                      </a:r>
                      <a:endParaRPr lang="en-US" dirty="0"/>
                    </a:p>
                  </a:txBody>
                  <a:tcPr/>
                </a:tc>
                <a:tc>
                  <a:txBody>
                    <a:bodyPr/>
                    <a:lstStyle/>
                    <a:p>
                      <a:r>
                        <a:rPr lang="en-US" dirty="0" smtClean="0"/>
                        <a:t>$822.9</a:t>
                      </a:r>
                      <a:r>
                        <a:rPr lang="en-US" baseline="0" dirty="0" smtClean="0"/>
                        <a:t> </a:t>
                      </a:r>
                      <a:r>
                        <a:rPr lang="en-US" dirty="0" smtClean="0"/>
                        <a:t>Million</a:t>
                      </a:r>
                      <a:endParaRPr lang="en-US" dirty="0"/>
                    </a:p>
                  </a:txBody>
                  <a:tcPr/>
                </a:tc>
              </a:tr>
              <a:tr h="370840">
                <a:tc>
                  <a:txBody>
                    <a:bodyPr/>
                    <a:lstStyle/>
                    <a:p>
                      <a:r>
                        <a:rPr lang="en-US" dirty="0" smtClean="0"/>
                        <a:t>Nevada</a:t>
                      </a:r>
                      <a:endParaRPr lang="en-US" dirty="0"/>
                    </a:p>
                  </a:txBody>
                  <a:tcPr/>
                </a:tc>
                <a:tc>
                  <a:txBody>
                    <a:bodyPr/>
                    <a:lstStyle/>
                    <a:p>
                      <a:r>
                        <a:rPr lang="en-US" dirty="0" smtClean="0"/>
                        <a:t>$32.0 Billion</a:t>
                      </a:r>
                      <a:endParaRPr lang="en-US" dirty="0"/>
                    </a:p>
                  </a:txBody>
                  <a:tcPr/>
                </a:tc>
                <a:tc>
                  <a:txBody>
                    <a:bodyPr/>
                    <a:lstStyle/>
                    <a:p>
                      <a:r>
                        <a:rPr lang="en-US" dirty="0" smtClean="0"/>
                        <a:t>$9.6 Billion</a:t>
                      </a:r>
                      <a:endParaRPr lang="en-US" dirty="0"/>
                    </a:p>
                  </a:txBody>
                  <a:tcPr/>
                </a:tc>
                <a:tc>
                  <a:txBody>
                    <a:bodyPr/>
                    <a:lstStyle/>
                    <a:p>
                      <a:r>
                        <a:rPr lang="en-US" dirty="0" smtClean="0"/>
                        <a:t>320,760</a:t>
                      </a:r>
                      <a:endParaRPr lang="en-US" dirty="0"/>
                    </a:p>
                  </a:txBody>
                  <a:tcPr/>
                </a:tc>
                <a:tc>
                  <a:txBody>
                    <a:bodyPr/>
                    <a:lstStyle/>
                    <a:p>
                      <a:r>
                        <a:rPr lang="en-US" dirty="0" smtClean="0"/>
                        <a:t>$4.4 Billion</a:t>
                      </a:r>
                      <a:endParaRPr lang="en-US" dirty="0"/>
                    </a:p>
                  </a:txBody>
                  <a:tcPr/>
                </a:tc>
              </a:tr>
              <a:tr h="370840">
                <a:tc>
                  <a:txBody>
                    <a:bodyPr/>
                    <a:lstStyle/>
                    <a:p>
                      <a:r>
                        <a:rPr lang="en-US" dirty="0" smtClean="0">
                          <a:solidFill>
                            <a:srgbClr val="FF0000"/>
                          </a:solidFill>
                        </a:rPr>
                        <a:t>Montana</a:t>
                      </a:r>
                      <a:endParaRPr lang="en-US" dirty="0">
                        <a:solidFill>
                          <a:srgbClr val="FF0000"/>
                        </a:solidFill>
                      </a:endParaRPr>
                    </a:p>
                  </a:txBody>
                  <a:tcPr/>
                </a:tc>
                <a:tc>
                  <a:txBody>
                    <a:bodyPr/>
                    <a:lstStyle/>
                    <a:p>
                      <a:r>
                        <a:rPr lang="en-US" dirty="0" smtClean="0">
                          <a:solidFill>
                            <a:srgbClr val="FF0000"/>
                          </a:solidFill>
                        </a:rPr>
                        <a:t>$4.0 Billion</a:t>
                      </a:r>
                      <a:endParaRPr lang="en-US" dirty="0">
                        <a:solidFill>
                          <a:srgbClr val="FF0000"/>
                        </a:solidFill>
                      </a:endParaRPr>
                    </a:p>
                  </a:txBody>
                  <a:tcPr/>
                </a:tc>
                <a:tc>
                  <a:txBody>
                    <a:bodyPr/>
                    <a:lstStyle/>
                    <a:p>
                      <a:r>
                        <a:rPr lang="en-US" dirty="0" smtClean="0">
                          <a:solidFill>
                            <a:srgbClr val="FF0000"/>
                          </a:solidFill>
                        </a:rPr>
                        <a:t>$594.9 Million</a:t>
                      </a:r>
                      <a:endParaRPr lang="en-US" dirty="0">
                        <a:solidFill>
                          <a:srgbClr val="FF0000"/>
                        </a:solidFill>
                      </a:endParaRPr>
                    </a:p>
                  </a:txBody>
                  <a:tcPr/>
                </a:tc>
                <a:tc>
                  <a:txBody>
                    <a:bodyPr/>
                    <a:lstStyle/>
                    <a:p>
                      <a:r>
                        <a:rPr lang="en-US" dirty="0" smtClean="0">
                          <a:solidFill>
                            <a:srgbClr val="FF0000"/>
                          </a:solidFill>
                        </a:rPr>
                        <a:t>31,370</a:t>
                      </a:r>
                      <a:endParaRPr lang="en-US" dirty="0">
                        <a:solidFill>
                          <a:srgbClr val="FF0000"/>
                        </a:solidFill>
                      </a:endParaRPr>
                    </a:p>
                  </a:txBody>
                  <a:tcPr/>
                </a:tc>
                <a:tc>
                  <a:txBody>
                    <a:bodyPr/>
                    <a:lstStyle/>
                    <a:p>
                      <a:r>
                        <a:rPr lang="en-US" dirty="0" smtClean="0">
                          <a:solidFill>
                            <a:srgbClr val="FF0000"/>
                          </a:solidFill>
                        </a:rPr>
                        <a:t>$365.7 Million</a:t>
                      </a:r>
                      <a:endParaRPr lang="en-US" dirty="0">
                        <a:solidFill>
                          <a:srgbClr val="FF0000"/>
                        </a:solidFill>
                      </a:endParaRPr>
                    </a:p>
                  </a:txBody>
                  <a:tcPr/>
                </a:tc>
              </a:tr>
              <a:tr h="370840">
                <a:tc>
                  <a:txBody>
                    <a:bodyPr/>
                    <a:lstStyle/>
                    <a:p>
                      <a:r>
                        <a:rPr lang="en-US" dirty="0" smtClean="0"/>
                        <a:t>Oregon</a:t>
                      </a:r>
                      <a:endParaRPr lang="en-US" dirty="0"/>
                    </a:p>
                  </a:txBody>
                  <a:tcPr/>
                </a:tc>
                <a:tc>
                  <a:txBody>
                    <a:bodyPr/>
                    <a:lstStyle/>
                    <a:p>
                      <a:r>
                        <a:rPr lang="en-US" dirty="0" smtClean="0"/>
                        <a:t>$9.7 Billion</a:t>
                      </a:r>
                      <a:endParaRPr lang="en-US" dirty="0"/>
                    </a:p>
                  </a:txBody>
                  <a:tcPr/>
                </a:tc>
                <a:tc>
                  <a:txBody>
                    <a:bodyPr/>
                    <a:lstStyle/>
                    <a:p>
                      <a:r>
                        <a:rPr lang="en-US" dirty="0" smtClean="0"/>
                        <a:t>$ 2.0 Billion</a:t>
                      </a:r>
                      <a:endParaRPr lang="en-US" dirty="0"/>
                    </a:p>
                  </a:txBody>
                  <a:tcPr/>
                </a:tc>
                <a:tc>
                  <a:txBody>
                    <a:bodyPr/>
                    <a:lstStyle/>
                    <a:p>
                      <a:r>
                        <a:rPr lang="en-US" dirty="0" smtClean="0"/>
                        <a:t>82,660</a:t>
                      </a:r>
                      <a:endParaRPr lang="en-US" dirty="0"/>
                    </a:p>
                  </a:txBody>
                  <a:tcPr/>
                </a:tc>
                <a:tc>
                  <a:txBody>
                    <a:bodyPr/>
                    <a:lstStyle/>
                    <a:p>
                      <a:r>
                        <a:rPr lang="en-US" dirty="0" smtClean="0"/>
                        <a:t>$1.3 Billion</a:t>
                      </a:r>
                      <a:endParaRPr lang="en-US" dirty="0"/>
                    </a:p>
                  </a:txBody>
                  <a:tcPr/>
                </a:tc>
              </a:tr>
              <a:tr h="370840">
                <a:tc>
                  <a:txBody>
                    <a:bodyPr/>
                    <a:lstStyle/>
                    <a:p>
                      <a:r>
                        <a:rPr lang="en-US" dirty="0" smtClean="0"/>
                        <a:t>Utah</a:t>
                      </a:r>
                      <a:endParaRPr lang="en-US" dirty="0"/>
                    </a:p>
                  </a:txBody>
                  <a:tcPr/>
                </a:tc>
                <a:tc>
                  <a:txBody>
                    <a:bodyPr/>
                    <a:lstStyle/>
                    <a:p>
                      <a:r>
                        <a:rPr lang="en-US" dirty="0" smtClean="0"/>
                        <a:t>$7.5</a:t>
                      </a:r>
                      <a:r>
                        <a:rPr lang="en-US" baseline="0" dirty="0" smtClean="0"/>
                        <a:t> Billion </a:t>
                      </a:r>
                      <a:endParaRPr lang="en-US" dirty="0"/>
                    </a:p>
                  </a:txBody>
                  <a:tcPr/>
                </a:tc>
                <a:tc>
                  <a:txBody>
                    <a:bodyPr/>
                    <a:lstStyle/>
                    <a:p>
                      <a:r>
                        <a:rPr lang="en-US" dirty="0" smtClean="0"/>
                        <a:t>$2.0 Billion</a:t>
                      </a:r>
                      <a:endParaRPr lang="en-US" dirty="0"/>
                    </a:p>
                  </a:txBody>
                  <a:tcPr/>
                </a:tc>
                <a:tc>
                  <a:txBody>
                    <a:bodyPr/>
                    <a:lstStyle/>
                    <a:p>
                      <a:r>
                        <a:rPr lang="en-US" dirty="0" smtClean="0"/>
                        <a:t>75,370</a:t>
                      </a:r>
                      <a:endParaRPr lang="en-US" dirty="0"/>
                    </a:p>
                  </a:txBody>
                  <a:tcPr/>
                </a:tc>
                <a:tc>
                  <a:txBody>
                    <a:bodyPr/>
                    <a:lstStyle/>
                    <a:p>
                      <a:r>
                        <a:rPr lang="en-US" dirty="0" smtClean="0"/>
                        <a:t>$1.2 Billion</a:t>
                      </a:r>
                      <a:endParaRPr lang="en-US" dirty="0"/>
                    </a:p>
                  </a:txBody>
                  <a:tcPr/>
                </a:tc>
              </a:tr>
              <a:tr h="370840">
                <a:tc>
                  <a:txBody>
                    <a:bodyPr/>
                    <a:lstStyle/>
                    <a:p>
                      <a:r>
                        <a:rPr lang="en-US" dirty="0" smtClean="0"/>
                        <a:t>Washington</a:t>
                      </a:r>
                      <a:endParaRPr lang="en-US" dirty="0"/>
                    </a:p>
                  </a:txBody>
                  <a:tcPr/>
                </a:tc>
                <a:tc>
                  <a:txBody>
                    <a:bodyPr/>
                    <a:lstStyle/>
                    <a:p>
                      <a:r>
                        <a:rPr lang="en-US" dirty="0" smtClean="0"/>
                        <a:t>$14.5 Billion</a:t>
                      </a:r>
                      <a:endParaRPr lang="en-US" dirty="0"/>
                    </a:p>
                  </a:txBody>
                  <a:tcPr/>
                </a:tc>
                <a:tc>
                  <a:txBody>
                    <a:bodyPr/>
                    <a:lstStyle/>
                    <a:p>
                      <a:r>
                        <a:rPr lang="en-US" dirty="0" smtClean="0"/>
                        <a:t>$3.1 Billion</a:t>
                      </a:r>
                      <a:endParaRPr lang="en-US" dirty="0"/>
                    </a:p>
                  </a:txBody>
                  <a:tcPr/>
                </a:tc>
                <a:tc>
                  <a:txBody>
                    <a:bodyPr/>
                    <a:lstStyle/>
                    <a:p>
                      <a:r>
                        <a:rPr lang="en-US" dirty="0" smtClean="0"/>
                        <a:t>$110,470</a:t>
                      </a:r>
                      <a:endParaRPr lang="en-US" dirty="0"/>
                    </a:p>
                  </a:txBody>
                  <a:tcPr/>
                </a:tc>
                <a:tc>
                  <a:txBody>
                    <a:bodyPr/>
                    <a:lstStyle/>
                    <a:p>
                      <a:r>
                        <a:rPr lang="en-US" dirty="0" smtClean="0"/>
                        <a:t>2.2 Billion</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sz="1400" dirty="0" smtClean="0">
                          <a:solidFill>
                            <a:schemeClr val="accent2">
                              <a:lumMod val="50000"/>
                            </a:schemeClr>
                          </a:solidFill>
                        </a:rPr>
                        <a:t>Domestic and International</a:t>
                      </a:r>
                    </a:p>
                    <a:p>
                      <a:r>
                        <a:rPr lang="en-US" sz="1400" dirty="0" smtClean="0">
                          <a:solidFill>
                            <a:schemeClr val="accent2">
                              <a:lumMod val="50000"/>
                            </a:schemeClr>
                          </a:solidFill>
                        </a:rPr>
                        <a:t>Visits - 2013</a:t>
                      </a:r>
                      <a:endParaRPr lang="en-US" sz="1400" dirty="0">
                        <a:solidFill>
                          <a:schemeClr val="accent2">
                            <a:lumMod val="50000"/>
                          </a:schemeClr>
                        </a:solidFill>
                      </a:endParaRPr>
                    </a:p>
                  </a:txBody>
                  <a:tcPr/>
                </a:tc>
              </a:tr>
            </a:tbl>
          </a:graphicData>
        </a:graphic>
      </p:graphicFrame>
    </p:spTree>
    <p:extLst>
      <p:ext uri="{BB962C8B-B14F-4D97-AF65-F5344CB8AC3E}">
        <p14:creationId xmlns:p14="http://schemas.microsoft.com/office/powerpoint/2010/main" val="34148413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Montana’s Travel Industry</a:t>
            </a:r>
            <a:endParaRPr lang="en-US" dirty="0"/>
          </a:p>
        </p:txBody>
      </p:sp>
      <p:pic>
        <p:nvPicPr>
          <p:cNvPr id="4" name="Content Placeholder 3" descr="Montana Tourism Spending 2016">
            <a:hlinkClick r:id="rId2" tgtFrame="&quot;_self&quot;" tooltip="&quot;Montana Tourism Spending&quo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43400" y="1905000"/>
            <a:ext cx="4267200" cy="4114800"/>
          </a:xfrm>
          <a:prstGeom prst="rect">
            <a:avLst/>
          </a:prstGeom>
          <a:noFill/>
          <a:ln>
            <a:noFill/>
          </a:ln>
        </p:spPr>
      </p:pic>
      <p:sp>
        <p:nvSpPr>
          <p:cNvPr id="5" name="TextBox 4"/>
          <p:cNvSpPr txBox="1"/>
          <p:nvPr/>
        </p:nvSpPr>
        <p:spPr>
          <a:xfrm>
            <a:off x="609600" y="1981200"/>
            <a:ext cx="3352800" cy="4616648"/>
          </a:xfrm>
          <a:prstGeom prst="rect">
            <a:avLst/>
          </a:prstGeom>
          <a:noFill/>
        </p:spPr>
        <p:txBody>
          <a:bodyPr wrap="square" rtlCol="0">
            <a:spAutoFit/>
          </a:bodyPr>
          <a:lstStyle/>
          <a:p>
            <a:r>
              <a:rPr lang="en-US" sz="2000" b="1" dirty="0" smtClean="0">
                <a:solidFill>
                  <a:srgbClr val="92D050"/>
                </a:solidFill>
              </a:rPr>
              <a:t>Travel and Recreation by Visitors in 2016</a:t>
            </a:r>
          </a:p>
          <a:p>
            <a:endParaRPr lang="en-US" sz="2000" b="1" dirty="0" smtClean="0">
              <a:solidFill>
                <a:srgbClr val="92D050"/>
              </a:solidFill>
            </a:endParaRPr>
          </a:p>
          <a:p>
            <a:endParaRPr lang="en-US" dirty="0"/>
          </a:p>
          <a:p>
            <a:r>
              <a:rPr lang="en-US" sz="2000" dirty="0" smtClean="0"/>
              <a:t>12.3 million visitors</a:t>
            </a:r>
          </a:p>
          <a:p>
            <a:endParaRPr lang="en-US" sz="2000" dirty="0"/>
          </a:p>
          <a:p>
            <a:r>
              <a:rPr lang="en-US" sz="2000" dirty="0" smtClean="0"/>
              <a:t>Generated:</a:t>
            </a:r>
          </a:p>
          <a:p>
            <a:r>
              <a:rPr lang="en-US" sz="2000" dirty="0" smtClean="0"/>
              <a:t>52,630 jobs</a:t>
            </a:r>
          </a:p>
          <a:p>
            <a:endParaRPr lang="en-US" sz="2000" dirty="0"/>
          </a:p>
          <a:p>
            <a:r>
              <a:rPr lang="en-US" sz="2000" dirty="0" smtClean="0"/>
              <a:t>$4.8 Billion in Outputs</a:t>
            </a:r>
          </a:p>
          <a:p>
            <a:endParaRPr lang="en-US" sz="2000" dirty="0"/>
          </a:p>
          <a:p>
            <a:r>
              <a:rPr lang="en-US" sz="2000" dirty="0" smtClean="0"/>
              <a:t>$193.8 Million in Sate &amp; Local Taxes</a:t>
            </a:r>
          </a:p>
          <a:p>
            <a:endParaRPr lang="en-US" dirty="0"/>
          </a:p>
          <a:p>
            <a:endParaRPr lang="en-US" dirty="0"/>
          </a:p>
        </p:txBody>
      </p:sp>
    </p:spTree>
    <p:extLst>
      <p:ext uri="{BB962C8B-B14F-4D97-AF65-F5344CB8AC3E}">
        <p14:creationId xmlns:p14="http://schemas.microsoft.com/office/powerpoint/2010/main" val="152886092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46978</TotalTime>
  <Words>1953</Words>
  <Application>Microsoft Macintosh PowerPoint</Application>
  <PresentationFormat>On-screen Show (4:3)</PresentationFormat>
  <Paragraphs>651</Paragraphs>
  <Slides>55</Slides>
  <Notes>50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Why Travel &amp; Tourism Matters:  2.7% GDP </vt:lpstr>
      <vt:lpstr>          Montana’s Travel Industry</vt:lpstr>
      <vt:lpstr>PowerPoint Presentation</vt:lpstr>
      <vt:lpstr>PowerPoint Presentation</vt:lpstr>
      <vt:lpstr>PowerPoint Presentation</vt:lpstr>
      <vt:lpstr>U.S. International Representation:  13 Offices Covering 21 Markets, Expanding to 25 Markets </vt:lpstr>
      <vt:lpstr>PowerPoint Presentation</vt:lpstr>
      <vt:lpstr>PowerPoint Presentation</vt:lpstr>
      <vt:lpstr>PowerPoint Presentation</vt:lpstr>
      <vt:lpstr>PowerPoint Presentation</vt:lpstr>
      <vt:lpstr>Social Networks Timeline   Courtesy of MediaCom</vt:lpstr>
      <vt:lpstr>Defining Success</vt:lpstr>
      <vt:lpstr>PowerPoint Presentation</vt:lpstr>
      <vt:lpstr>Brand USA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BLM’s Challenge:  “The National Strategy recognized that the role of government  is to create the conditions for growth by ensuring  that government services meet demand and our resources are protected for future generations.”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Components of Regional Sustainable Tourism</vt:lpstr>
      <vt:lpstr>GOALS  ACTIONS</vt:lpstr>
      <vt:lpstr>                               Welcome to the Wild!</vt:lpstr>
    </vt:vector>
  </TitlesOfParts>
  <Company>Bureau of Land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Cohen, Ilana R</dc:creator>
  <cp:lastModifiedBy>angela west</cp:lastModifiedBy>
  <cp:revision>393</cp:revision>
  <cp:lastPrinted>2018-06-03T20:29:19Z</cp:lastPrinted>
  <dcterms:created xsi:type="dcterms:W3CDTF">2014-07-30T14:54:49Z</dcterms:created>
  <dcterms:modified xsi:type="dcterms:W3CDTF">2018-06-06T19:32:48Z</dcterms:modified>
</cp:coreProperties>
</file>