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  <p:sldMasterId id="2147483672" r:id="rId6"/>
    <p:sldMasterId id="2147483676" r:id="rId7"/>
  </p:sldMasterIdLst>
  <p:notesMasterIdLst>
    <p:notesMasterId r:id="rId25"/>
  </p:notesMasterIdLst>
  <p:handoutMasterIdLst>
    <p:handoutMasterId r:id="rId26"/>
  </p:handoutMasterIdLst>
  <p:sldIdLst>
    <p:sldId id="256" r:id="rId8"/>
    <p:sldId id="257" r:id="rId9"/>
    <p:sldId id="258" r:id="rId10"/>
    <p:sldId id="260" r:id="rId11"/>
    <p:sldId id="266" r:id="rId12"/>
    <p:sldId id="267" r:id="rId13"/>
    <p:sldId id="268" r:id="rId14"/>
    <p:sldId id="269" r:id="rId15"/>
    <p:sldId id="270" r:id="rId16"/>
    <p:sldId id="261" r:id="rId17"/>
    <p:sldId id="272" r:id="rId18"/>
    <p:sldId id="277" r:id="rId19"/>
    <p:sldId id="278" r:id="rId20"/>
    <p:sldId id="279" r:id="rId21"/>
    <p:sldId id="280" r:id="rId22"/>
    <p:sldId id="274" r:id="rId23"/>
    <p:sldId id="275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429" autoAdjust="0"/>
  </p:normalViewPr>
  <p:slideViewPr>
    <p:cSldViewPr snapToGrid="0"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246"/>
    </p:cViewPr>
  </p:notesTextViewPr>
  <p:sorterViewPr>
    <p:cViewPr>
      <p:scale>
        <a:sx n="160" d="100"/>
        <a:sy n="160" d="100"/>
      </p:scale>
      <p:origin x="0" y="-5052"/>
    </p:cViewPr>
  </p:sorterViewPr>
  <p:notesViewPr>
    <p:cSldViewPr snapToGrid="0">
      <p:cViewPr varScale="1">
        <p:scale>
          <a:sx n="54" d="100"/>
          <a:sy n="54" d="100"/>
        </p:scale>
        <p:origin x="28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517F-A6E7-442E-8033-35B24B015DF1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4840-7512-4FEF-BE94-C0385220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2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BC9788-59DB-4199-8A96-8AB948B384A5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255A72-CEDF-43C9-A333-4B37BD629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Our 2</a:t>
            </a:r>
            <a:r>
              <a:rPr lang="en-US" baseline="30000" dirty="0"/>
              <a:t>nd</a:t>
            </a:r>
            <a:r>
              <a:rPr lang="en-US" dirty="0"/>
              <a:t> Unit Obj: Understanding the distinctions </a:t>
            </a:r>
            <a:r>
              <a:rPr lang="en-US" dirty="0" err="1"/>
              <a:t>betw</a:t>
            </a:r>
            <a:r>
              <a:rPr lang="en-US" dirty="0"/>
              <a:t> Plan Conformance &amp; NEPA Compliance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Plan Conformance is a req’mt of FLPMA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Uses VRM Class objectives and decisions held to “arbitrary &amp; capricious” standard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Develop Plans to guide management of Public Lands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NEPA Compliance is obviously a req’mt of NEPA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Uses visual resources and values from VRI and held to “hard look” standard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Analyze proposals and reasonable alternatives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Disclose environmental effects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dirty="0"/>
              <a:t>Consider ways to avoid, reduce, or compensate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So not appropriate to say “will meet VRM objectives, so No Impacts to VRs”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Both analyses use VR concepts &amp; tools covered in Units 6-11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And </a:t>
            </a:r>
            <a:r>
              <a:rPr lang="en-US" dirty="0" err="1"/>
              <a:t>Allysia</a:t>
            </a:r>
            <a:r>
              <a:rPr lang="en-US" dirty="0"/>
              <a:t> will go into detail about Visual Resources in NEPA Analyses in Unit 10</a:t>
            </a:r>
          </a:p>
          <a:p>
            <a:pPr marL="457200" lvl="1" indent="0">
              <a:buFont typeface="+mj-lt"/>
              <a:buNone/>
            </a:pPr>
            <a:r>
              <a:rPr lang="en-US" dirty="0"/>
              <a:t>(Handouts?)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7540-22B1-40AE-ACCB-F89F96498F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8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When analyzing project proposals: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Formulate Alternatives: Utilize Options considered in Design Phase.  (Disagreements are Alternatives) Any new options?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Alternative should meet VRM Class Objective.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Utilize a “1</a:t>
            </a:r>
            <a:r>
              <a:rPr lang="en-US" baseline="30000" dirty="0"/>
              <a:t>st</a:t>
            </a:r>
            <a:r>
              <a:rPr lang="en-US" dirty="0"/>
              <a:t> impression” of plan conformance --- would project clearly &amp; obviously not conform? (e.g., industrial-scale project on VRM Class II in FG-MG view of scenic viewpoint)</a:t>
            </a:r>
            <a:r>
              <a:rPr lang="en-US" dirty="0">
                <a:sym typeface="Wingdings" panose="05000000000000000000" pitchFamily="2" charset="2"/>
              </a:rPr>
              <a:t>location &amp; design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one alt doesn’t conform, eliminate it or identify is as requiring a Plan Amendment before could be chosen.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Even if Plan-Conforming, legal obligation to further mitigate, if wouldn’t unreasonably hinder project (FLPMA Sec 302(b): prevent unnecessary or undue degradation)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89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proposal doesn’t conform to the land use plan: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Three Options (list), but need to reverse the tendency to immediately jump to amending the plan.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Subsequent slides discuss how and why to take an extremely cautious approach to amending the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10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Factors from BLM’s Planning Regulations that may require LUP Amendment.</a:t>
            </a:r>
          </a:p>
          <a:p>
            <a:endParaRPr lang="en-US" dirty="0"/>
          </a:p>
          <a:p>
            <a:r>
              <a:rPr lang="en-US" dirty="0"/>
              <a:t>Note that most are responsive to new information or circumstances that come to light over time.</a:t>
            </a:r>
          </a:p>
          <a:p>
            <a:endParaRPr lang="en-US" dirty="0"/>
          </a:p>
          <a:p>
            <a:r>
              <a:rPr lang="en-US" dirty="0"/>
              <a:t>But one is triggered by an actual land use proposal that is outside the scope of our planning decisions for a particular area</a:t>
            </a:r>
          </a:p>
          <a:p>
            <a:r>
              <a:rPr lang="en-US" dirty="0"/>
              <a:t>(e.g., in our case, not conforming to established VRM objectives).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55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Plan Amendment Cautions: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our emphasis on “deciding whether to amend,” v “deciding to amend.” It should never be a forgone conclusion.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 primary purpose of land use planning is to “Step Back” from day-to-day decision-making and establish allocations and guidelines, from a holistic perspective, that facilitate subsequent decision making.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 we MUST understand the intent of the original VRM Class (VRM Class II’s were not handed out like candy – a deliberate choice for a specific reason).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And we need to consider the effects on the RMP’s integrity in that area or as a whole.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So we weigh the public benefits (see slide)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And assess the effects on other resource values (remembering that VRM objectives are a mgt tool for the breadth of resources and uses)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If, after all of this analysis of trade-offs, we choose to amend: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Follow RMP-A procedures – it’s an analysis, not a forgone conclusion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Consider and analyze ways to Offset visual losses through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2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 elaboration of the proceeding slide (from our updated VRM Manual currently awaiting approval)</a:t>
            </a:r>
          </a:p>
          <a:p>
            <a:endParaRPr lang="en-US" dirty="0"/>
          </a:p>
          <a:p>
            <a:r>
              <a:rPr lang="en-US" dirty="0"/>
              <a:t>Rather than starting from scratch, compensatory mitigation can be facilitated by proactive identification of priority visual restoration areas in the Land Use Planning process.</a:t>
            </a:r>
          </a:p>
          <a:p>
            <a:endParaRPr lang="en-US" dirty="0"/>
          </a:p>
          <a:p>
            <a:r>
              <a:rPr lang="en-US" dirty="0"/>
              <a:t>Regardless of political manipulations of the compensatory mitigation policy, there are still statutory </a:t>
            </a:r>
            <a:r>
              <a:rPr lang="en-US" dirty="0" err="1"/>
              <a:t>req’mts</a:t>
            </a:r>
            <a:r>
              <a:rPr lang="en-US" dirty="0"/>
              <a:t> that support compensatory mitigation when impact avoidance or reduction are not effective (e.g., FLPMA’s emphases on Scenic Values and WSRA mandate to </a:t>
            </a:r>
            <a:r>
              <a:rPr lang="en-US" i="0" dirty="0"/>
              <a:t>protect </a:t>
            </a:r>
            <a:r>
              <a:rPr lang="en-US" i="1" dirty="0"/>
              <a:t>and </a:t>
            </a:r>
            <a:r>
              <a:rPr lang="en-US" i="0" dirty="0"/>
              <a:t>enhance outstandingly remarkable values, which often include scenic resources).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you’ve positively influenced the design, you’ve ensured conformance w/ the RMP, you’ve analyzed and avoided, minimized or offset visual effects, and you’ve decided to approve the project. </a:t>
            </a:r>
          </a:p>
          <a:p>
            <a:endParaRPr lang="en-US" dirty="0"/>
          </a:p>
          <a:p>
            <a:r>
              <a:rPr lang="en-US" dirty="0"/>
              <a:t>So you’re all done right?</a:t>
            </a:r>
          </a:p>
          <a:p>
            <a:endParaRPr lang="en-US" dirty="0"/>
          </a:p>
          <a:p>
            <a:r>
              <a:rPr lang="en-US" dirty="0"/>
              <a:t>MONITORING! John McCarty will address further in Unit 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photos are from Compliance &amp; Effectiveness monitoring for two projects…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to take the rigorous QUIZ that you must PASS before you can move on to Unit 6.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time for quiz, then go thru each question w/ the group as a whole, asking random folks or </a:t>
            </a:r>
            <a:r>
              <a:rPr lang="en-US"/>
              <a:t>table groups </a:t>
            </a:r>
            <a:r>
              <a:rPr lang="en-US" dirty="0"/>
              <a:t>for their answer</a:t>
            </a:r>
          </a:p>
          <a:p>
            <a:endParaRPr lang="en-US" dirty="0"/>
          </a:p>
          <a:p>
            <a:r>
              <a:rPr lang="en-US" dirty="0"/>
              <a:t>(Note: have Answer Key to work from)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now Transitioning from Planning to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0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launch into Key Pts to Remember regarding Project Planning &amp; Analysis: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Incorporating Visual Concepts &amp; Analyses Early and Throughout Project Planning &amp;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Efficiency:  Upfront v Reactive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Incorporating learnings from decades of visual analyses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Acceptance: mutual ownership of ultimate proposal v. defending from change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Better projects: elegant solutions meet the most needs in the simplest way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Court challenges: Acceptance/ownership and Increased defensibility of a minimally impacting project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Post analysis mitigation, and analysis of mitigation itself and disclosure of residual effects avoided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4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Existing Project constraints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4 bullets are Plan Conformance factors, highlighting the breadth of potentially influencing laws, regulations, intergovernmental plans, ordinances, and policies at all levels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PLUS as any BLM implementation-level plans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So consider ALL levels of decision parameters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Don’t forget constraints associated with other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Then consider the Project itself – existing design standards?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And factor in existing facilities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Limitations of using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Limitations of adding to or interfering with…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disciplines w/ stake:  Not only for inclusion &amp; ownership, but also for mutually benefiting solutions</a:t>
            </a:r>
          </a:p>
          <a:p>
            <a:endParaRPr lang="en-US" dirty="0"/>
          </a:p>
          <a:p>
            <a:r>
              <a:rPr lang="en-US" dirty="0"/>
              <a:t>External Stakeholders:</a:t>
            </a:r>
          </a:p>
          <a:p>
            <a:r>
              <a:rPr lang="en-US" dirty="0"/>
              <a:t>	Show-me Tours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Visual = Visual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/>
              <a:t>No substitute for the actual, physical, 3-D landscape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i="1" dirty="0"/>
              <a:t>[Bullets on the slide]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dirty="0"/>
              <a:t>It’s about people seeing, valuing, and reacting to proposed changes to the Visual Landscape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how Types of Projects influence planning and design, e.g.,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Linear alignments: shortest distance = straight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Energy production: Scale and Ancillary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Mineral extraction: changes to Landform and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Vertical development:  Added Dimension? Backdrop? Color, lights?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Veg Manipulation: Color, Texture,, Edge,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Recr &amp; Admin Sites:  Scale, Observation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27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Point that we’ve been emphasizing: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wait for a complete “final” project proposal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start design and mitigation before know whether project is allowed at 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Understand the P &amp; N and types of infrastructure needed to achieve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work w/ Team in the field to creatively influence the project design for a smoother analysis and better chance of acceptance.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Brandon will elaborate on Visual Design Fundamentals in Unit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55A72-CEDF-43C9-A333-4B37BD629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47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6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Unit Title ]</a:t>
            </a:r>
          </a:p>
        </p:txBody>
      </p:sp>
    </p:spTree>
    <p:extLst>
      <p:ext uri="{BB962C8B-B14F-4D97-AF65-F5344CB8AC3E}">
        <p14:creationId xmlns:p14="http://schemas.microsoft.com/office/powerpoint/2010/main" val="237006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Unit Title ]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54364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171734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12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41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241968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Unit Title ]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303609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75003" y="1417346"/>
            <a:ext cx="423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Resource Management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64750" y="2837703"/>
            <a:ext cx="1659221" cy="716757"/>
            <a:chOff x="2125630" y="2939674"/>
            <a:chExt cx="1659221" cy="716757"/>
          </a:xfrm>
        </p:grpSpPr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30" y="2939674"/>
              <a:ext cx="716756" cy="7167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01" y="2939675"/>
              <a:ext cx="819150" cy="71675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r="45573"/>
          <a:stretch/>
        </p:blipFill>
        <p:spPr>
          <a:xfrm>
            <a:off x="5802593" y="0"/>
            <a:ext cx="3341407" cy="6858000"/>
          </a:xfrm>
          <a:prstGeom prst="rect">
            <a:avLst/>
          </a:prstGeom>
        </p:spPr>
      </p:pic>
      <p:sp>
        <p:nvSpPr>
          <p:cNvPr id="8" name="Text Placeholder 8"/>
          <p:cNvSpPr txBox="1">
            <a:spLocks/>
          </p:cNvSpPr>
          <p:nvPr userDrawn="1"/>
        </p:nvSpPr>
        <p:spPr>
          <a:xfrm>
            <a:off x="1066800" y="5257800"/>
            <a:ext cx="3657600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3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June 2019</a:t>
            </a:r>
          </a:p>
          <a:p>
            <a:r>
              <a:rPr lang="en-US" dirty="0"/>
              <a:t>Boise, Idaho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8" t="-124" r="13014" b="166"/>
          <a:stretch/>
        </p:blipFill>
        <p:spPr>
          <a:xfrm>
            <a:off x="5799666" y="-1"/>
            <a:ext cx="3344333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4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166" name="Rectangle 165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TextBox 179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8" name="TextBox 187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9" name="TextBox 188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0" name="TextBox 189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1" name="TextBox 190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2" name="Picture 191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8782154" y="0"/>
            <a:ext cx="361845" cy="2280945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8781968" y="2851499"/>
            <a:ext cx="360570" cy="40065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spc="3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8782154" y="0"/>
            <a:ext cx="361845" cy="2280945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781968" y="2851499"/>
            <a:ext cx="360570" cy="40065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8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2280492"/>
            <a:ext cx="360570" cy="4577507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82154" y="-225"/>
            <a:ext cx="361845" cy="1707614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Project</a:t>
            </a:r>
            <a:r>
              <a:rPr lang="en-US" baseline="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Planning Essentials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71" name="Rectangle 7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5" name="TextBox 8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6" name="TextBox 8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7" name="TextBox 8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8" name="TextBox 8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" name="TextBox 8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0" name="TextBox 8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1" name="TextBox 9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2" name="TextBox 9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3" name="TextBox 9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TextBox 9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5" name="TextBox 9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6" name="TextBox 9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7" name="Rectangle 96"/>
          <p:cNvSpPr/>
          <p:nvPr userDrawn="1"/>
        </p:nvSpPr>
        <p:spPr>
          <a:xfrm>
            <a:off x="8782154" y="0"/>
            <a:ext cx="361845" cy="2280945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8781968" y="2851499"/>
            <a:ext cx="360570" cy="400650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84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9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24543" y="1497874"/>
            <a:ext cx="8014063" cy="4713515"/>
          </a:xfrm>
        </p:spPr>
        <p:txBody>
          <a:bodyPr/>
          <a:lstStyle/>
          <a:p>
            <a:r>
              <a:rPr lang="en-US" dirty="0"/>
              <a:t>Plan Conformance vs NEPA Compliance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Plan Conformance: Does the project meet VRM Class Objectives?</a:t>
            </a:r>
          </a:p>
          <a:p>
            <a:pPr lvl="1"/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NEPA Compliance: What are the effects to visual resources and values (VRI) and how can they be avoided, reduced, or mitigated regionally?</a:t>
            </a:r>
          </a:p>
          <a:p>
            <a:pPr lvl="1"/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Conformance vs. Compliance</a:t>
            </a:r>
          </a:p>
        </p:txBody>
      </p:sp>
    </p:spTree>
    <p:extLst>
      <p:ext uri="{BB962C8B-B14F-4D97-AF65-F5344CB8AC3E}">
        <p14:creationId xmlns:p14="http://schemas.microsoft.com/office/powerpoint/2010/main" val="322462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488572"/>
            <a:ext cx="8281219" cy="32894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Formulate alternatives that meet Purpose and Need while mitigating/reducing visual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Ensure conformance of each alternative with the RMP’s VRM Class objectives</a:t>
            </a:r>
          </a:p>
          <a:p>
            <a:pPr lvl="2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Consider a “1</a:t>
            </a:r>
            <a:r>
              <a:rPr lang="en-US" baseline="30000" dirty="0"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impression” of plan conformance</a:t>
            </a:r>
          </a:p>
          <a:p>
            <a:pPr lvl="3"/>
            <a:r>
              <a:rPr lang="en-US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Clear and obvious</a:t>
            </a:r>
            <a:endParaRPr lang="en-US" b="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Explore ways to further reduce visual effects of otherwise conforming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Alternatives to Consider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246" y="4483052"/>
            <a:ext cx="3061878" cy="20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2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0341" y="1515291"/>
            <a:ext cx="6199688" cy="5181600"/>
          </a:xfrm>
        </p:spPr>
        <p:txBody>
          <a:bodyPr/>
          <a:lstStyle/>
          <a:p>
            <a:r>
              <a:rPr lang="en-US" dirty="0"/>
              <a:t>Land Use Plan Amendments</a:t>
            </a:r>
          </a:p>
          <a:p>
            <a:pPr lvl="1"/>
            <a:r>
              <a:rPr lang="en-US" dirty="0"/>
              <a:t>What if there is a scenario that wasn’t foreseen or considered?</a:t>
            </a:r>
          </a:p>
          <a:p>
            <a:pPr lvl="1"/>
            <a:endParaRPr lang="en-US" dirty="0"/>
          </a:p>
          <a:p>
            <a:r>
              <a:rPr lang="en-US" dirty="0"/>
              <a:t>Three options</a:t>
            </a:r>
          </a:p>
          <a:p>
            <a:pPr marL="752475" lvl="1" indent="-457200">
              <a:buFont typeface="+mj-lt"/>
              <a:buAutoNum type="arabicPeriod"/>
            </a:pPr>
            <a:r>
              <a:rPr lang="en-US" dirty="0"/>
              <a:t>Deny</a:t>
            </a:r>
          </a:p>
          <a:p>
            <a:pPr marL="752475" lvl="1" indent="-457200">
              <a:buFont typeface="+mj-lt"/>
              <a:buAutoNum type="arabicPeriod"/>
            </a:pPr>
            <a:r>
              <a:rPr lang="en-US" dirty="0"/>
              <a:t>Mitigate</a:t>
            </a:r>
          </a:p>
          <a:p>
            <a:pPr marL="752475" lvl="1" indent="-457200">
              <a:buFont typeface="+mj-lt"/>
              <a:buAutoNum type="arabicPeriod"/>
            </a:pPr>
            <a:r>
              <a:rPr lang="en-US" dirty="0"/>
              <a:t>Amend the Plan (only as last resort)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LUP VRM Conformance</a:t>
            </a:r>
          </a:p>
        </p:txBody>
      </p:sp>
    </p:spTree>
    <p:extLst>
      <p:ext uri="{BB962C8B-B14F-4D97-AF65-F5344CB8AC3E}">
        <p14:creationId xmlns:p14="http://schemas.microsoft.com/office/powerpoint/2010/main" val="19173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01" y="1295400"/>
            <a:ext cx="8479465" cy="5181600"/>
          </a:xfrm>
        </p:spPr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Contemplating </a:t>
            </a:r>
            <a:r>
              <a:rPr lang="en-US" dirty="0"/>
              <a:t>a land use plan amendment: </a:t>
            </a:r>
          </a:p>
          <a:p>
            <a:r>
              <a:rPr lang="en-US" i="1" dirty="0"/>
              <a:t>An amendment shall be initiated by the need to consider the following criteria </a:t>
            </a:r>
            <a:r>
              <a:rPr lang="en-US" dirty="0"/>
              <a:t>(43 CFR 1610.5-5):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New or revised policy.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New data.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change in circumstances.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Findings from monitoring and evaluation.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proposed action that may result in a change in scope of resource uses.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 change in the terms, conditions, and decisions of the approved land use plan.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599" y="609600"/>
            <a:ext cx="7905307" cy="468313"/>
          </a:xfrm>
        </p:spPr>
        <p:txBody>
          <a:bodyPr/>
          <a:lstStyle/>
          <a:p>
            <a:r>
              <a:rPr lang="en-US" dirty="0"/>
              <a:t>Non-conforming action/ LUP Amendment</a:t>
            </a:r>
          </a:p>
        </p:txBody>
      </p:sp>
    </p:spTree>
    <p:extLst>
      <p:ext uri="{BB962C8B-B14F-4D97-AF65-F5344CB8AC3E}">
        <p14:creationId xmlns:p14="http://schemas.microsoft.com/office/powerpoint/2010/main" val="37949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01" y="1295400"/>
            <a:ext cx="8479465" cy="5181600"/>
          </a:xfrm>
        </p:spPr>
        <p:txBody>
          <a:bodyPr/>
          <a:lstStyle/>
          <a:p>
            <a:r>
              <a:rPr lang="en-US" i="1" dirty="0">
                <a:solidFill>
                  <a:srgbClr val="FFC000"/>
                </a:solidFill>
              </a:rPr>
              <a:t>Contemplating </a:t>
            </a:r>
            <a:r>
              <a:rPr lang="en-US" dirty="0"/>
              <a:t>a land use plan amendment:  </a:t>
            </a:r>
          </a:p>
          <a:p>
            <a:r>
              <a:rPr lang="en-US" dirty="0"/>
              <a:t>Carefully consider and evaluate before deciding whether to amend the VRM class objectives: </a:t>
            </a:r>
          </a:p>
          <a:p>
            <a:pPr lvl="1"/>
            <a:r>
              <a:rPr lang="en-US" dirty="0"/>
              <a:t>Existing land use </a:t>
            </a:r>
            <a:r>
              <a:rPr lang="en-US" dirty="0">
                <a:solidFill>
                  <a:srgbClr val="FFC000"/>
                </a:solidFill>
              </a:rPr>
              <a:t>plan’s rationale </a:t>
            </a:r>
            <a:r>
              <a:rPr lang="en-US" dirty="0"/>
              <a:t>for the current VRM class objective. </a:t>
            </a:r>
          </a:p>
          <a:p>
            <a:pPr lvl="1"/>
            <a:r>
              <a:rPr lang="en-US" dirty="0"/>
              <a:t>If the </a:t>
            </a:r>
            <a:r>
              <a:rPr lang="en-US" dirty="0">
                <a:solidFill>
                  <a:srgbClr val="FFC000"/>
                </a:solidFill>
              </a:rPr>
              <a:t>public benefits </a:t>
            </a:r>
            <a:r>
              <a:rPr lang="en-US" dirty="0"/>
              <a:t>associated with the proposed action’s purpose and need outweigh the public benefits associated with the purpose and protection level of the current VRM class objective.</a:t>
            </a:r>
          </a:p>
          <a:p>
            <a:pPr lvl="1"/>
            <a:r>
              <a:rPr lang="en-US" dirty="0"/>
              <a:t>Effects on </a:t>
            </a:r>
            <a:r>
              <a:rPr lang="en-US" dirty="0">
                <a:solidFill>
                  <a:srgbClr val="FFC000"/>
                </a:solidFill>
              </a:rPr>
              <a:t>other resource values </a:t>
            </a:r>
            <a:r>
              <a:rPr lang="en-US" dirty="0"/>
              <a:t>and land use plan decisions that may result from modifying the level of visual resource protection.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The need to compensate </a:t>
            </a:r>
            <a:r>
              <a:rPr lang="en-US" dirty="0"/>
              <a:t>for any loss of or reduction to visual resource value.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599" y="609600"/>
            <a:ext cx="7905307" cy="468313"/>
          </a:xfrm>
        </p:spPr>
        <p:txBody>
          <a:bodyPr/>
          <a:lstStyle/>
          <a:p>
            <a:r>
              <a:rPr lang="en-US" dirty="0"/>
              <a:t>Non-conforming action/ LUP Amendment</a:t>
            </a:r>
          </a:p>
        </p:txBody>
      </p:sp>
    </p:spTree>
    <p:extLst>
      <p:ext uri="{BB962C8B-B14F-4D97-AF65-F5344CB8AC3E}">
        <p14:creationId xmlns:p14="http://schemas.microsoft.com/office/powerpoint/2010/main" val="19518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01" y="1295400"/>
            <a:ext cx="8479465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rgbClr val="FFC000"/>
                </a:solidFill>
              </a:rPr>
              <a:t>Contemplating </a:t>
            </a:r>
            <a:r>
              <a:rPr lang="en-US" dirty="0"/>
              <a:t>a land use plan amendment: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Carefully consider and evaluate before deciding whether to amend the VRM class objectives: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BLM shall disclose the impacts to visual resources and explain the </a:t>
            </a:r>
            <a:r>
              <a:rPr lang="en-US" dirty="0">
                <a:solidFill>
                  <a:srgbClr val="FFC000"/>
                </a:solidFill>
              </a:rPr>
              <a:t>tradeoffs and benefits </a:t>
            </a:r>
            <a:r>
              <a:rPr lang="en-US" dirty="0"/>
              <a:t>of amending the land use plan.</a:t>
            </a:r>
          </a:p>
          <a:p>
            <a:pPr lvl="1"/>
            <a:r>
              <a:rPr lang="en-US" dirty="0"/>
              <a:t>In circumstances in which a land use plan amendment allows a proposed action to move forward, conditions of approval shall </a:t>
            </a:r>
            <a:r>
              <a:rPr lang="en-US" dirty="0">
                <a:solidFill>
                  <a:srgbClr val="FFC000"/>
                </a:solidFill>
              </a:rPr>
              <a:t>include mitigation of adverse visual resource impact </a:t>
            </a:r>
            <a:r>
              <a:rPr lang="en-US" dirty="0"/>
              <a:t>and evaluation of the opportunities for </a:t>
            </a:r>
            <a:r>
              <a:rPr lang="en-US" dirty="0">
                <a:solidFill>
                  <a:srgbClr val="FFC000"/>
                </a:solidFill>
              </a:rPr>
              <a:t>compensatory mitigation </a:t>
            </a:r>
            <a:r>
              <a:rPr lang="en-US" dirty="0"/>
              <a:t>for recovering lost or reduced value to the VRI factors.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(list of restoration areas in LUP)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599" y="609600"/>
            <a:ext cx="7905307" cy="468313"/>
          </a:xfrm>
        </p:spPr>
        <p:txBody>
          <a:bodyPr/>
          <a:lstStyle/>
          <a:p>
            <a:r>
              <a:rPr lang="en-US" dirty="0"/>
              <a:t>Non-conforming action/ LUP Amendment</a:t>
            </a:r>
          </a:p>
        </p:txBody>
      </p:sp>
    </p:spTree>
    <p:extLst>
      <p:ext uri="{BB962C8B-B14F-4D97-AF65-F5344CB8AC3E}">
        <p14:creationId xmlns:p14="http://schemas.microsoft.com/office/powerpoint/2010/main" val="13040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85008" y="1270661"/>
            <a:ext cx="8281219" cy="19713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Following project design and approval: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Monitor implementation for compliance with design features</a:t>
            </a:r>
          </a:p>
          <a:p>
            <a:pPr lvl="1"/>
            <a:r>
              <a:rPr lang="en-US" dirty="0"/>
              <a:t>Assess over time for effectiveness of design features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 Done and Dusted?</a:t>
            </a:r>
          </a:p>
        </p:txBody>
      </p:sp>
      <p:pic>
        <p:nvPicPr>
          <p:cNvPr id="2" name="Picture 2" descr="C:\tmp\Old System\temp photos\Jerry's PHOTOS\Calibration 2010 SlideShow &amp; Actual Session\Cal 53_Juniper treatments on N flank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7594" y="3325533"/>
            <a:ext cx="5145780" cy="277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008" y="3906978"/>
            <a:ext cx="3340600" cy="262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834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496788" y="1983180"/>
            <a:ext cx="4165270" cy="32894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It’s Q Time!</a:t>
            </a:r>
          </a:p>
          <a:p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Rigorous Post-unit Academic Analysis</a:t>
            </a:r>
          </a:p>
        </p:txBody>
      </p:sp>
    </p:spTree>
    <p:extLst>
      <p:ext uri="{BB962C8B-B14F-4D97-AF65-F5344CB8AC3E}">
        <p14:creationId xmlns:p14="http://schemas.microsoft.com/office/powerpoint/2010/main" val="179948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urr trail cattle guard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1254146"/>
            <a:ext cx="3332687" cy="158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11915" y="342725"/>
            <a:ext cx="1366650" cy="630872"/>
            <a:chOff x="7311915" y="342725"/>
            <a:chExt cx="1366650" cy="630872"/>
          </a:xfrm>
        </p:grpSpPr>
        <p:pic>
          <p:nvPicPr>
            <p:cNvPr id="3" name="Picture 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1915" y="342725"/>
              <a:ext cx="630872" cy="6308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82548" y="362374"/>
              <a:ext cx="696017" cy="611223"/>
            </a:xfrm>
            <a:prstGeom prst="rect">
              <a:avLst/>
            </a:prstGeom>
          </p:spPr>
        </p:pic>
      </p:grpSp>
      <p:pic>
        <p:nvPicPr>
          <p:cNvPr id="6" name="Picture 16" descr="100-0052_IM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3" y="1254146"/>
            <a:ext cx="3780898" cy="34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TowerViewWest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3023170"/>
            <a:ext cx="2581003" cy="169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olorStudy#1 095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2768"/>
          <a:stretch/>
        </p:blipFill>
        <p:spPr bwMode="auto">
          <a:xfrm>
            <a:off x="561703" y="4931142"/>
            <a:ext cx="7419703" cy="16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1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561702" y="1890948"/>
            <a:ext cx="7543801" cy="3656610"/>
          </a:xfrm>
        </p:spPr>
        <p:txBody>
          <a:bodyPr/>
          <a:lstStyle/>
          <a:p>
            <a:r>
              <a:rPr lang="en-US" dirty="0"/>
              <a:t>Students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recognize the need to </a:t>
            </a:r>
            <a:r>
              <a:rPr lang="en-US" dirty="0"/>
              <a:t>incorporate visual resources early and throughout </a:t>
            </a:r>
            <a:r>
              <a:rPr lang="en-US" b="0" dirty="0"/>
              <a:t>all phases of project planning,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understand the distinctions between </a:t>
            </a:r>
            <a:r>
              <a:rPr lang="en-US" dirty="0"/>
              <a:t>Land Use Plan Conformance </a:t>
            </a:r>
            <a:r>
              <a:rPr lang="en-US" b="0" dirty="0"/>
              <a:t>and </a:t>
            </a:r>
            <a:r>
              <a:rPr lang="en-US" dirty="0"/>
              <a:t>NEPA Compliance </a:t>
            </a:r>
            <a:r>
              <a:rPr lang="en-US" b="0" dirty="0"/>
              <a:t>for project proposals</a:t>
            </a:r>
          </a:p>
          <a:p>
            <a:pPr marL="295275" lvl="1" indent="0">
              <a:buNone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Unit Objective</a:t>
            </a:r>
          </a:p>
        </p:txBody>
      </p:sp>
    </p:spTree>
    <p:extLst>
      <p:ext uri="{BB962C8B-B14F-4D97-AF65-F5344CB8AC3E}">
        <p14:creationId xmlns:p14="http://schemas.microsoft.com/office/powerpoint/2010/main" val="257649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819" y="1461323"/>
            <a:ext cx="4623619" cy="36922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Better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Better chance of acceptance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Better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Less chance for costly, time delaying court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Avoid/minimize mitigation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Incorporation of Visuals in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55179" y="3613079"/>
            <a:ext cx="184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Caption (if needed)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9927" y="6243208"/>
            <a:ext cx="184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Caption (if needed)</a:t>
            </a:r>
          </a:p>
        </p:txBody>
      </p:sp>
      <p:pic>
        <p:nvPicPr>
          <p:cNvPr id="9" name="Picture 19" descr="051MARTINSC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688" y="1604078"/>
            <a:ext cx="3379623" cy="2286000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" name="Picture 4" descr="Kemmerer-VRM 0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687" y="4234207"/>
            <a:ext cx="3379623" cy="2286000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27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351" y="1447800"/>
            <a:ext cx="6394950" cy="4614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Laws, Regulations,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LUPs, City and County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VRM Management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Activity Plans, including</a:t>
            </a:r>
          </a:p>
          <a:p>
            <a:pPr marL="923925" lvl="1" indent="-342900"/>
            <a:r>
              <a:rPr lang="en-US" dirty="0"/>
              <a:t>Travel Management Plans,</a:t>
            </a:r>
          </a:p>
          <a:p>
            <a:pPr marL="923925" lvl="1" indent="-342900"/>
            <a:r>
              <a:rPr lang="en-US" dirty="0"/>
              <a:t>Master Plans,</a:t>
            </a:r>
          </a:p>
          <a:p>
            <a:pPr marL="923925" lvl="1" indent="-342900"/>
            <a:r>
              <a:rPr lang="en-US" dirty="0"/>
              <a:t>Recreation Area Management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resources (T&amp;E, archeology,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plan, design guidance/standards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Existing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Existing Constraints</a:t>
            </a:r>
          </a:p>
        </p:txBody>
      </p:sp>
      <p:pic>
        <p:nvPicPr>
          <p:cNvPr id="11" name="Picture 4" descr="RMPPhotosVRM 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423" y="1447800"/>
            <a:ext cx="2628635" cy="2095500"/>
          </a:xfrm>
          <a:prstGeom prst="rect">
            <a:avLst/>
          </a:prstGeom>
          <a:noFill/>
          <a:ln w="9525">
            <a:solidFill>
              <a:srgbClr val="AEAC6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9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305098"/>
            <a:ext cx="8281219" cy="25215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Minimizing visual impacts is everyone’s job.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Include all of the disciplines that have a significant stake.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Include external stakeholders early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Increases the credibility of the recommendations and makes project easier to implement.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Team Approach is Best</a:t>
            </a:r>
          </a:p>
        </p:txBody>
      </p:sp>
      <p:pic>
        <p:nvPicPr>
          <p:cNvPr id="5" name="Picture 3" descr="design charrette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023" y="3709059"/>
            <a:ext cx="3965575" cy="2895600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" name="Picture 4" descr="FortCreek&amp;OregonTrail 09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3709059"/>
            <a:ext cx="3158837" cy="2895600"/>
          </a:xfrm>
          <a:prstGeom prst="rect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15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76695" y="1321922"/>
            <a:ext cx="8281219" cy="25215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Proponent and planning team can only meaningfully discuss project on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Keeps everyone on the same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Misunderstandings can be avoided.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Project parameters can be determined more easily.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Field Review is Essential</a:t>
            </a:r>
          </a:p>
        </p:txBody>
      </p:sp>
      <p:pic>
        <p:nvPicPr>
          <p:cNvPr id="7" name="Picture 6" descr="MichelenaPOD 0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54" y="3758540"/>
            <a:ext cx="4107795" cy="27478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228600" y="1275410"/>
            <a:ext cx="8281219" cy="57654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Linear alignments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(roads, bridges, transmission corridors, pipelines)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Energy production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(oil and gas, wind, solar, geothermal, hydro)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Mineral extraction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(mining, gravel operations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Vertical development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(communication sites, radio, cellular)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Vegetative manipulation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(fire and fuels, restoration and rehabilitation, timber)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Wildlife and Range </a:t>
            </a:r>
            <a:r>
              <a:rPr lang="en-US" altLang="en-US" b="0" dirty="0">
                <a:solidFill>
                  <a:schemeClr val="bg1"/>
                </a:solidFill>
              </a:rPr>
              <a:t>(habitat or range improvement, enclosures, water sources)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b="0" u="sng" dirty="0"/>
              <a:t>Recreation and administrative sites</a:t>
            </a:r>
            <a:r>
              <a:rPr lang="en-US" altLang="en-US" b="0" dirty="0"/>
              <a:t> </a:t>
            </a:r>
            <a:r>
              <a:rPr lang="en-US" altLang="en-US" b="0" dirty="0">
                <a:solidFill>
                  <a:schemeClr val="bg1"/>
                </a:solidFill>
              </a:rPr>
              <a:t>(trails, toilets, campgrounds, visitor centers)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Types of Projects</a:t>
            </a:r>
          </a:p>
        </p:txBody>
      </p:sp>
    </p:spTree>
    <p:extLst>
      <p:ext uri="{BB962C8B-B14F-4D97-AF65-F5344CB8AC3E}">
        <p14:creationId xmlns:p14="http://schemas.microsoft.com/office/powerpoint/2010/main" val="398742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65759" y="1395866"/>
            <a:ext cx="8863149" cy="15675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chemeClr val="bg1"/>
                </a:solidFill>
              </a:rPr>
              <a:t>Thoughtful and comprehensive planning leads to better design.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200" b="0" dirty="0">
                <a:solidFill>
                  <a:schemeClr val="bg1"/>
                </a:solidFill>
              </a:rPr>
              <a:t>Saves time and money if planning leads design.</a:t>
            </a:r>
            <a:endParaRPr lang="en-US" sz="22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Planning Essentials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Don’t Jump to Design Too Soon</a:t>
            </a:r>
          </a:p>
        </p:txBody>
      </p:sp>
      <p:pic>
        <p:nvPicPr>
          <p:cNvPr id="6" name="Picture 7" descr="100-0032_IM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550" y="2521045"/>
            <a:ext cx="5073650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emmerer-VRM 06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69" y="5108670"/>
            <a:ext cx="196373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OAB SHELTER ENGINEER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748183"/>
            <a:ext cx="19637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G_979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21045"/>
            <a:ext cx="19637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3763"/>
      </p:ext>
    </p:extLst>
  </p:cSld>
  <p:clrMapOvr>
    <a:masterClrMapping/>
  </p:clrMapOvr>
</p:sld>
</file>

<file path=ppt/theme/theme1.xml><?xml version="1.0" encoding="utf-8"?>
<a:theme xmlns:a="http://schemas.openxmlformats.org/drawingml/2006/main" name="2_VRM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Unit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5A8CBA611F49854C35C7075BD314" ma:contentTypeVersion="0" ma:contentTypeDescription="Create a new document." ma:contentTypeScope="" ma:versionID="72799aec6109b8c56c15ced4c53eb6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F89BC-472C-40B2-828B-10F782702F03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359FEE-704D-44B3-9FEF-9F9C58BF4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58BD34-2BD1-4D7E-A32C-5787B89CA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6987</TotalTime>
  <Words>1958</Words>
  <Application>Microsoft Office PowerPoint</Application>
  <PresentationFormat>On-screen Show (4:3)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</vt:lpstr>
      <vt:lpstr>Impact</vt:lpstr>
      <vt:lpstr>Times New Roman</vt:lpstr>
      <vt:lpstr>2_VRM-Cover</vt:lpstr>
      <vt:lpstr>2_UnitTitle</vt:lpstr>
      <vt:lpstr>3_Body</vt:lpstr>
      <vt:lpstr>4_Body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BLM_SA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 Colvin</dc:creator>
  <cp:lastModifiedBy>gerald.j.magee@gmail.com</cp:lastModifiedBy>
  <cp:revision>137</cp:revision>
  <cp:lastPrinted>2015-04-07T16:58:29Z</cp:lastPrinted>
  <dcterms:created xsi:type="dcterms:W3CDTF">2015-01-14T20:26:51Z</dcterms:created>
  <dcterms:modified xsi:type="dcterms:W3CDTF">2019-05-31T18:50:58Z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0x0101005C505A8CBA611F49854C35C7075BD314</vt:lpwstr>
  </property>
</Properties>
</file>