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60" r:id="rId5"/>
    <p:sldMasterId id="2147483672" r:id="rId6"/>
    <p:sldMasterId id="2147483675" r:id="rId7"/>
  </p:sldMasterIdLst>
  <p:notesMasterIdLst>
    <p:notesMasterId r:id="rId60"/>
  </p:notesMasterIdLst>
  <p:sldIdLst>
    <p:sldId id="256" r:id="rId8"/>
    <p:sldId id="257" r:id="rId9"/>
    <p:sldId id="258" r:id="rId10"/>
    <p:sldId id="265" r:id="rId11"/>
    <p:sldId id="266" r:id="rId12"/>
    <p:sldId id="268" r:id="rId13"/>
    <p:sldId id="267" r:id="rId14"/>
    <p:sldId id="271" r:id="rId15"/>
    <p:sldId id="272" r:id="rId16"/>
    <p:sldId id="310" r:id="rId17"/>
    <p:sldId id="273" r:id="rId18"/>
    <p:sldId id="284" r:id="rId19"/>
    <p:sldId id="285" r:id="rId20"/>
    <p:sldId id="274" r:id="rId21"/>
    <p:sldId id="288" r:id="rId22"/>
    <p:sldId id="275" r:id="rId23"/>
    <p:sldId id="315" r:id="rId24"/>
    <p:sldId id="316" r:id="rId25"/>
    <p:sldId id="317" r:id="rId26"/>
    <p:sldId id="318" r:id="rId27"/>
    <p:sldId id="319" r:id="rId28"/>
    <p:sldId id="277" r:id="rId29"/>
    <p:sldId id="311" r:id="rId30"/>
    <p:sldId id="278" r:id="rId31"/>
    <p:sldId id="279" r:id="rId32"/>
    <p:sldId id="312" r:id="rId33"/>
    <p:sldId id="313" r:id="rId34"/>
    <p:sldId id="314" r:id="rId35"/>
    <p:sldId id="320" r:id="rId36"/>
    <p:sldId id="289" r:id="rId37"/>
    <p:sldId id="290" r:id="rId38"/>
    <p:sldId id="281" r:id="rId39"/>
    <p:sldId id="282" r:id="rId40"/>
    <p:sldId id="286" r:id="rId41"/>
    <p:sldId id="306" r:id="rId42"/>
    <p:sldId id="307" r:id="rId43"/>
    <p:sldId id="287" r:id="rId44"/>
    <p:sldId id="291" r:id="rId45"/>
    <p:sldId id="292" r:id="rId46"/>
    <p:sldId id="293" r:id="rId47"/>
    <p:sldId id="294" r:id="rId48"/>
    <p:sldId id="295" r:id="rId49"/>
    <p:sldId id="296" r:id="rId50"/>
    <p:sldId id="298" r:id="rId51"/>
    <p:sldId id="299" r:id="rId52"/>
    <p:sldId id="300" r:id="rId53"/>
    <p:sldId id="304" r:id="rId54"/>
    <p:sldId id="301" r:id="rId55"/>
    <p:sldId id="302" r:id="rId56"/>
    <p:sldId id="303" r:id="rId57"/>
    <p:sldId id="305" r:id="rId58"/>
    <p:sldId id="30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on L Colvin" initials="BL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984" autoAdjust="0"/>
  </p:normalViewPr>
  <p:slideViewPr>
    <p:cSldViewPr snapToGrid="0">
      <p:cViewPr varScale="1">
        <p:scale>
          <a:sx n="55" d="100"/>
          <a:sy n="55" d="100"/>
        </p:scale>
        <p:origin x="1860" y="72"/>
      </p:cViewPr>
      <p:guideLst>
        <p:guide orient="horz" pos="2160"/>
        <p:guide pos="2880"/>
      </p:guideLst>
    </p:cSldViewPr>
  </p:slideViewPr>
  <p:outlineViewPr>
    <p:cViewPr>
      <p:scale>
        <a:sx n="33" d="100"/>
        <a:sy n="33" d="100"/>
      </p:scale>
      <p:origin x="0" y="-58422"/>
    </p:cViewPr>
  </p:outlineViewPr>
  <p:notesTextViewPr>
    <p:cViewPr>
      <p:scale>
        <a:sx n="3" d="2"/>
        <a:sy n="3" d="2"/>
      </p:scale>
      <p:origin x="0" y="-5478"/>
    </p:cViewPr>
  </p:notesTextViewPr>
  <p:sorterViewPr>
    <p:cViewPr varScale="1">
      <p:scale>
        <a:sx n="100" d="100"/>
        <a:sy n="100" d="100"/>
      </p:scale>
      <p:origin x="0" y="-1062"/>
    </p:cViewPr>
  </p:sorterViewPr>
  <p:notesViewPr>
    <p:cSldViewPr snapToGrid="0">
      <p:cViewPr>
        <p:scale>
          <a:sx n="110" d="100"/>
          <a:sy n="110" d="100"/>
        </p:scale>
        <p:origin x="1686" y="-3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3D4068-B778-423D-A039-C83FAC4D29F4}" type="datetimeFigureOut">
              <a:rPr lang="en-US" smtClean="0"/>
              <a:t>5/31/2019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87540-22B1-40AE-ACCB-F89F96498F15}" type="slidenum">
              <a:rPr lang="en-US" smtClean="0"/>
              <a:t>‹#›</a:t>
            </a:fld>
            <a:endParaRPr lang="en-US" dirty="0"/>
          </a:p>
        </p:txBody>
      </p:sp>
    </p:spTree>
    <p:extLst>
      <p:ext uri="{BB962C8B-B14F-4D97-AF65-F5344CB8AC3E}">
        <p14:creationId xmlns:p14="http://schemas.microsoft.com/office/powerpoint/2010/main" val="286545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a:t>
            </a:fld>
            <a:endParaRPr lang="en-US" dirty="0"/>
          </a:p>
        </p:txBody>
      </p:sp>
    </p:spTree>
    <p:extLst>
      <p:ext uri="{BB962C8B-B14F-4D97-AF65-F5344CB8AC3E}">
        <p14:creationId xmlns:p14="http://schemas.microsoft.com/office/powerpoint/2010/main" val="305807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VRM Class objectives that must be met by any project proposal</a:t>
            </a:r>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240457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accuracy: Selection among possible sites must be unbiased relative to degree of contrast from a particular qualifying KOP.</a:t>
            </a:r>
          </a:p>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13</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Validates plan conformance</a:t>
            </a:r>
            <a:r>
              <a:rPr lang="en-US" baseline="0" dirty="0"/>
              <a:t> … or pinpoints where to focus design alterations to meet plan objectives and further minimize impacts.</a:t>
            </a:r>
            <a:endParaRPr lang="en-US" dirty="0"/>
          </a:p>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16</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56037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basic parts of the contrast rating form:</a:t>
            </a:r>
          </a:p>
          <a:p>
            <a:endParaRPr lang="en-US" dirty="0"/>
          </a:p>
          <a:p>
            <a:r>
              <a:rPr lang="en-US" dirty="0"/>
              <a:t>      Section A: Project/Site information</a:t>
            </a:r>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60224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B: Characteristic Landscape Description</a:t>
            </a:r>
          </a:p>
          <a:p>
            <a:r>
              <a:rPr lang="en-US" dirty="0"/>
              <a:t>	</a:t>
            </a:r>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59672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a:t>
            </a:fld>
            <a:endParaRPr lang="en-US" dirty="0"/>
          </a:p>
        </p:txBody>
      </p:sp>
    </p:spTree>
    <p:extLst>
      <p:ext uri="{BB962C8B-B14F-4D97-AF65-F5344CB8AC3E}">
        <p14:creationId xmlns:p14="http://schemas.microsoft.com/office/powerpoint/2010/main" val="176680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 Description of the proposed project in similar terms</a:t>
            </a:r>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814445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 Actual Contrast Rating</a:t>
            </a:r>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64495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Section A: An example…</a:t>
            </a:r>
          </a:p>
        </p:txBody>
      </p:sp>
      <p:sp>
        <p:nvSpPr>
          <p:cNvPr id="4" name="Slide Number Placeholder 3"/>
          <p:cNvSpPr>
            <a:spLocks noGrp="1"/>
          </p:cNvSpPr>
          <p:nvPr>
            <p:ph type="sldNum" sz="quarter" idx="10"/>
          </p:nvPr>
        </p:nvSpPr>
        <p:spPr/>
        <p:txBody>
          <a:bodyPr/>
          <a:lstStyle/>
          <a:p>
            <a:fld id="{FEA87540-22B1-40AE-ACCB-F89F96498F15}" type="slidenum">
              <a:rPr lang="en-US" smtClean="0"/>
              <a:t>22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get into Sections B &amp; C: sometimes difficult to determine…</a:t>
            </a:r>
          </a:p>
          <a:p>
            <a:endParaRPr lang="en-US" dirty="0"/>
          </a:p>
          <a:p>
            <a:r>
              <a:rPr lang="en-US" dirty="0"/>
              <a:t>Here are some examples of where to describe/analyze existing/proposed features.</a:t>
            </a:r>
          </a:p>
          <a:p>
            <a:endParaRPr lang="en-US" dirty="0"/>
          </a:p>
          <a:p>
            <a:r>
              <a:rPr lang="en-US" dirty="0"/>
              <a:t>     Can vary a little, but need to be consistent between Sections B &amp; C.</a:t>
            </a:r>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69233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 Landscape: You’re already familiar w/ this from Scenic Quality exercise, but here you focus on the project and potentially affected area.</a:t>
            </a:r>
          </a:p>
          <a:p>
            <a:endParaRPr lang="en-US" dirty="0"/>
          </a:p>
          <a:p>
            <a:r>
              <a:rPr lang="en-US" dirty="0"/>
              <a:t>     Click again for “Before” photo.</a:t>
            </a:r>
          </a:p>
        </p:txBody>
      </p:sp>
      <p:sp>
        <p:nvSpPr>
          <p:cNvPr id="4" name="Slide Number Placeholder 3"/>
          <p:cNvSpPr>
            <a:spLocks noGrp="1"/>
          </p:cNvSpPr>
          <p:nvPr>
            <p:ph type="sldNum" sz="quarter" idx="10"/>
          </p:nvPr>
        </p:nvSpPr>
        <p:spPr/>
        <p:txBody>
          <a:bodyPr/>
          <a:lstStyle/>
          <a:p>
            <a:fld id="{FEA87540-22B1-40AE-ACCB-F89F96498F15}" type="slidenum">
              <a:rPr lang="en-US" smtClean="0"/>
              <a:t>24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 Example of describing the proposed project in similar terms as w/ Sec B</a:t>
            </a:r>
          </a:p>
          <a:p>
            <a:endParaRPr lang="en-US" dirty="0"/>
          </a:p>
          <a:p>
            <a:r>
              <a:rPr lang="en-US" dirty="0"/>
              <a:t>     Click again for “After” photo.</a:t>
            </a:r>
          </a:p>
        </p:txBody>
      </p:sp>
      <p:sp>
        <p:nvSpPr>
          <p:cNvPr id="4" name="Slide Number Placeholder 3"/>
          <p:cNvSpPr>
            <a:spLocks noGrp="1"/>
          </p:cNvSpPr>
          <p:nvPr>
            <p:ph type="sldNum" sz="quarter" idx="10"/>
          </p:nvPr>
        </p:nvSpPr>
        <p:spPr/>
        <p:txBody>
          <a:bodyPr/>
          <a:lstStyle/>
          <a:p>
            <a:fld id="{FEA87540-22B1-40AE-ACCB-F89F96498F15}" type="slidenum">
              <a:rPr lang="en-US" smtClean="0"/>
              <a:t>25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432107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216496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859721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any rating of Strong contrast meets only VRM Class IV objectives</a:t>
            </a:r>
          </a:p>
          <a:p>
            <a:endParaRPr lang="en-US" dirty="0"/>
          </a:p>
          <a:p>
            <a:r>
              <a:rPr lang="en-US" dirty="0"/>
              <a:t>While if a project has no more than weak contrast, it would meet VRM Class II, III, &amp; IV objectives, but not Class I objectives.</a:t>
            </a:r>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659196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87540-22B1-40AE-ACCB-F89F96498F15}" type="slidenum">
              <a:rPr lang="en-US" smtClean="0"/>
              <a:t>3</a:t>
            </a:fld>
            <a:endParaRPr lang="en-US" dirty="0"/>
          </a:p>
        </p:txBody>
      </p:sp>
    </p:spTree>
    <p:extLst>
      <p:ext uri="{BB962C8B-B14F-4D97-AF65-F5344CB8AC3E}">
        <p14:creationId xmlns:p14="http://schemas.microsoft.com/office/powerpoint/2010/main" val="1899918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and 3</a:t>
            </a:r>
            <a:r>
              <a:rPr lang="en-US" baseline="30000" dirty="0"/>
              <a:t>rd</a:t>
            </a:r>
            <a:r>
              <a:rPr lang="en-US" dirty="0"/>
              <a:t> clicks highlight Form contrasts and Strong Contrasts, respectively)</a:t>
            </a:r>
          </a:p>
        </p:txBody>
      </p:sp>
      <p:sp>
        <p:nvSpPr>
          <p:cNvPr id="4" name="Slide Number Placeholder 3"/>
          <p:cNvSpPr>
            <a:spLocks noGrp="1"/>
          </p:cNvSpPr>
          <p:nvPr>
            <p:ph type="sldNum" sz="quarter" idx="10"/>
          </p:nvPr>
        </p:nvSpPr>
        <p:spPr/>
        <p:txBody>
          <a:bodyPr/>
          <a:lstStyle/>
          <a:p>
            <a:fld id="{FEA87540-22B1-40AE-ACCB-F89F96498F15}" type="slidenum">
              <a:rPr lang="en-US" smtClean="0"/>
              <a:t>30</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click highlights Strong contrasts for instance where need to meet VRM III (no more than Moderate contrast)</a:t>
            </a:r>
          </a:p>
        </p:txBody>
      </p:sp>
      <p:sp>
        <p:nvSpPr>
          <p:cNvPr id="4" name="Slide Number Placeholder 3"/>
          <p:cNvSpPr>
            <a:spLocks noGrp="1"/>
          </p:cNvSpPr>
          <p:nvPr>
            <p:ph type="sldNum" sz="quarter" idx="10"/>
          </p:nvPr>
        </p:nvSpPr>
        <p:spPr/>
        <p:txBody>
          <a:bodyPr/>
          <a:lstStyle/>
          <a:p>
            <a:fld id="{FEA87540-22B1-40AE-ACCB-F89F96498F15}" type="slidenum">
              <a:rPr lang="en-US" smtClean="0"/>
              <a:t>31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space on reverse for Section D comments…</a:t>
            </a:r>
          </a:p>
          <a:p>
            <a:endParaRPr lang="en-US" dirty="0"/>
          </a:p>
          <a:p>
            <a:r>
              <a:rPr lang="en-US" dirty="0"/>
              <a:t>     2</a:t>
            </a:r>
            <a:r>
              <a:rPr lang="en-US" baseline="30000" dirty="0"/>
              <a:t>nd</a:t>
            </a:r>
            <a:r>
              <a:rPr lang="en-US" dirty="0"/>
              <a:t> Click for “As Proposed” simulation “for contrast description purposes.”</a:t>
            </a:r>
          </a:p>
        </p:txBody>
      </p:sp>
      <p:sp>
        <p:nvSpPr>
          <p:cNvPr id="4" name="Slide Number Placeholder 3"/>
          <p:cNvSpPr>
            <a:spLocks noGrp="1"/>
          </p:cNvSpPr>
          <p:nvPr>
            <p:ph type="sldNum" sz="quarter" idx="10"/>
          </p:nvPr>
        </p:nvSpPr>
        <p:spPr/>
        <p:txBody>
          <a:bodyPr/>
          <a:lstStyle/>
          <a:p>
            <a:fld id="{FEA87540-22B1-40AE-ACCB-F89F96498F15}" type="slidenum">
              <a:rPr lang="en-US" smtClean="0"/>
              <a:t>32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 Section D on reverse of the contrast rating form: recommended mitigation.</a:t>
            </a:r>
          </a:p>
          <a:p>
            <a:endParaRPr lang="en-US" dirty="0"/>
          </a:p>
          <a:p>
            <a:r>
              <a:rPr lang="en-US" dirty="0"/>
              <a:t>     Click again for “As mitigated” simulation.</a:t>
            </a:r>
          </a:p>
        </p:txBody>
      </p:sp>
      <p:sp>
        <p:nvSpPr>
          <p:cNvPr id="4" name="Slide Number Placeholder 3"/>
          <p:cNvSpPr>
            <a:spLocks noGrp="1"/>
          </p:cNvSpPr>
          <p:nvPr>
            <p:ph type="sldNum" sz="quarter" idx="10"/>
          </p:nvPr>
        </p:nvSpPr>
        <p:spPr/>
        <p:txBody>
          <a:bodyPr/>
          <a:lstStyle/>
          <a:p>
            <a:fld id="{FEA87540-22B1-40AE-ACCB-F89F96498F15}" type="slidenum">
              <a:rPr lang="en-US" smtClean="0"/>
              <a:t>33</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37</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Contrast Rating #1: Habitat enhancement project.</a:t>
            </a:r>
          </a:p>
        </p:txBody>
      </p:sp>
      <p:sp>
        <p:nvSpPr>
          <p:cNvPr id="4" name="Slide Number Placeholder 3"/>
          <p:cNvSpPr>
            <a:spLocks noGrp="1"/>
          </p:cNvSpPr>
          <p:nvPr>
            <p:ph type="sldNum" sz="quarter" idx="10"/>
          </p:nvPr>
        </p:nvSpPr>
        <p:spPr/>
        <p:txBody>
          <a:bodyPr/>
          <a:lstStyle/>
          <a:p>
            <a:fld id="{FEA87540-22B1-40AE-ACCB-F89F96498F15}" type="slidenum">
              <a:rPr lang="en-US" smtClean="0"/>
              <a:t>38</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habitat enhancement corridor extends from State Lands into some VRM Class II on BLM and into VRM Class III.</a:t>
            </a:r>
          </a:p>
        </p:txBody>
      </p:sp>
      <p:sp>
        <p:nvSpPr>
          <p:cNvPr id="4" name="Slide Number Placeholder 3"/>
          <p:cNvSpPr>
            <a:spLocks noGrp="1"/>
          </p:cNvSpPr>
          <p:nvPr>
            <p:ph type="sldNum" sz="quarter" idx="10"/>
          </p:nvPr>
        </p:nvSpPr>
        <p:spPr/>
        <p:txBody>
          <a:bodyPr/>
          <a:lstStyle/>
          <a:p>
            <a:fld id="{FEA87540-22B1-40AE-ACCB-F89F96498F15}" type="slidenum">
              <a:rPr lang="en-US" smtClean="0"/>
              <a:t>39</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40</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42</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43</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44</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Example#2: New Natural Gas Well Pad</a:t>
            </a:r>
          </a:p>
        </p:txBody>
      </p:sp>
      <p:sp>
        <p:nvSpPr>
          <p:cNvPr id="4" name="Slide Number Placeholder 3"/>
          <p:cNvSpPr>
            <a:spLocks noGrp="1"/>
          </p:cNvSpPr>
          <p:nvPr>
            <p:ph type="sldNum" sz="quarter" idx="10"/>
          </p:nvPr>
        </p:nvSpPr>
        <p:spPr/>
        <p:txBody>
          <a:bodyPr/>
          <a:lstStyle/>
          <a:p>
            <a:fld id="{FEA87540-22B1-40AE-ACCB-F89F96498F15}" type="slidenum">
              <a:rPr lang="en-US" smtClean="0"/>
              <a:t>45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proposal in VRM Class III</a:t>
            </a:r>
          </a:p>
          <a:p>
            <a:endParaRPr lang="en-US" dirty="0"/>
          </a:p>
          <a:p>
            <a:r>
              <a:rPr lang="en-US" dirty="0"/>
              <a:t>With some road in VRM Class II</a:t>
            </a:r>
          </a:p>
        </p:txBody>
      </p:sp>
      <p:sp>
        <p:nvSpPr>
          <p:cNvPr id="4" name="Slide Number Placeholder 3"/>
          <p:cNvSpPr>
            <a:spLocks noGrp="1"/>
          </p:cNvSpPr>
          <p:nvPr>
            <p:ph type="sldNum" sz="quarter" idx="10"/>
          </p:nvPr>
        </p:nvSpPr>
        <p:spPr/>
        <p:txBody>
          <a:bodyPr/>
          <a:lstStyle/>
          <a:p>
            <a:fld id="{FEA87540-22B1-40AE-ACCB-F89F96498F15}" type="slidenum">
              <a:rPr lang="en-US" smtClean="0"/>
              <a:t>46</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pipeline in Class III &amp; IV to existing well pad.</a:t>
            </a:r>
          </a:p>
        </p:txBody>
      </p:sp>
      <p:sp>
        <p:nvSpPr>
          <p:cNvPr id="4" name="Slide Number Placeholder 3"/>
          <p:cNvSpPr>
            <a:spLocks noGrp="1"/>
          </p:cNvSpPr>
          <p:nvPr>
            <p:ph type="sldNum" sz="quarter" idx="10"/>
          </p:nvPr>
        </p:nvSpPr>
        <p:spPr/>
        <p:txBody>
          <a:bodyPr/>
          <a:lstStyle/>
          <a:p>
            <a:fld id="{FEA87540-22B1-40AE-ACCB-F89F96498F15}" type="slidenum">
              <a:rPr lang="en-US" smtClean="0"/>
              <a:t>47</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48</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“Interim” mitigation</a:t>
            </a:r>
            <a:r>
              <a:rPr lang="en-US" baseline="0" dirty="0"/>
              <a:t> v longer-term restoration (later)</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49</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50</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take years to see the outcome of all the effort, particularly relating to reclamation that meets BLM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need to allow for typical veg restoration time as reasonable.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5 </a:t>
            </a:r>
            <a:r>
              <a:rPr lang="en-US" dirty="0" err="1"/>
              <a:t>yrs</a:t>
            </a:r>
            <a:r>
              <a:rPr lang="en-US" dirty="0"/>
              <a:t> to meet VRM </a:t>
            </a:r>
            <a:r>
              <a:rPr lang="en-US"/>
              <a:t>Class objectives.</a:t>
            </a:r>
            <a:endParaRPr lang="en-US" dirty="0"/>
          </a:p>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51</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5</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mn-lt"/>
                <a:ea typeface="+mn-ea"/>
                <a:cs typeface="+mn-cs"/>
              </a:rPr>
              <a:t>Unit 9 – Contrast Rating Exercise</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 natural gas facility has been proposed in your field office. The project will consist of a 2-acre pad site with eight large-scale tanks, other production facilities, and a perimeter fence. The tanks and other above-ground facilities are proposed to be painted with a tan color similar to the grasses during the dry summer season. The fence will be constructed of galvanized steel panels.</a:t>
            </a:r>
          </a:p>
          <a:p>
            <a:r>
              <a:rPr lang="en-US" sz="1100" kern="1200" dirty="0">
                <a:solidFill>
                  <a:schemeClr val="tx1"/>
                </a:solidFill>
                <a:effectLst/>
                <a:latin typeface="+mn-lt"/>
                <a:ea typeface="+mn-ea"/>
                <a:cs typeface="+mn-cs"/>
              </a:rPr>
              <a:t>The project will require a significant amount of excavation. The excess materials will be placed on-site for backfill purposes for the pad, and will otherwise be dispersed at the project site. The fill slopes are proposed to be treated with a soil stabilization product that will reduce the potential for erosion, helping to meet the Storm Water Pollution Prevention Plan. </a:t>
            </a:r>
          </a:p>
          <a:p>
            <a:r>
              <a:rPr lang="en-US" sz="1100" kern="1200" dirty="0">
                <a:solidFill>
                  <a:schemeClr val="tx1"/>
                </a:solidFill>
                <a:effectLst/>
                <a:latin typeface="+mn-lt"/>
                <a:ea typeface="+mn-ea"/>
                <a:cs typeface="+mn-cs"/>
              </a:rPr>
              <a:t>The current VRM classification for the project area is VRM III. The VRI class for the project location is VRI Class III. The VRI sub-factors for the area consist of scenic quality B landscape, a medium level of sensitivity, with the project being located within the foreground-</a:t>
            </a:r>
            <a:r>
              <a:rPr lang="en-US" sz="1100" kern="1200" dirty="0" err="1">
                <a:solidFill>
                  <a:schemeClr val="tx1"/>
                </a:solidFill>
                <a:effectLst/>
                <a:latin typeface="+mn-lt"/>
                <a:ea typeface="+mn-ea"/>
                <a:cs typeface="+mn-cs"/>
              </a:rPr>
              <a:t>middleground</a:t>
            </a:r>
            <a:r>
              <a:rPr lang="en-US" sz="1100" kern="1200" dirty="0">
                <a:solidFill>
                  <a:schemeClr val="tx1"/>
                </a:solidFill>
                <a:effectLst/>
                <a:latin typeface="+mn-lt"/>
                <a:ea typeface="+mn-ea"/>
                <a:cs typeface="+mn-cs"/>
              </a:rPr>
              <a:t> distance zone.</a:t>
            </a:r>
          </a:p>
          <a:p>
            <a:r>
              <a:rPr lang="en-US" sz="1100" kern="1200" dirty="0">
                <a:solidFill>
                  <a:schemeClr val="tx1"/>
                </a:solidFill>
                <a:effectLst/>
                <a:latin typeface="+mn-lt"/>
                <a:ea typeface="+mn-ea"/>
                <a:cs typeface="+mn-cs"/>
              </a:rPr>
              <a:t>You have been asked by your manager to participate on an Interdisciplinary team (IDT) to determine whether or not the project, as proposed, will conform to the existing VRM Class III objective. </a:t>
            </a:r>
          </a:p>
          <a:p>
            <a:r>
              <a:rPr lang="en-US" sz="1100" kern="1200" dirty="0">
                <a:solidFill>
                  <a:schemeClr val="tx1"/>
                </a:solidFill>
                <a:effectLst/>
                <a:latin typeface="+mn-lt"/>
                <a:ea typeface="+mn-ea"/>
                <a:cs typeface="+mn-cs"/>
              </a:rPr>
              <a:t>In addition to this determination, you will also determine what mitigation measures the BLM would require to reduce the visual impact of the project.</a:t>
            </a:r>
          </a:p>
        </p:txBody>
      </p:sp>
      <p:sp>
        <p:nvSpPr>
          <p:cNvPr id="4" name="Slide Number Placeholder 3"/>
          <p:cNvSpPr>
            <a:spLocks noGrp="1"/>
          </p:cNvSpPr>
          <p:nvPr>
            <p:ph type="sldNum" sz="quarter" idx="10"/>
          </p:nvPr>
        </p:nvSpPr>
        <p:spPr/>
        <p:txBody>
          <a:bodyPr/>
          <a:lstStyle/>
          <a:p>
            <a:fld id="{FEA87540-22B1-40AE-ACCB-F89F96498F15}" type="slidenum">
              <a:rPr lang="en-US" smtClean="0"/>
              <a:t>52</a:t>
            </a:fld>
            <a:endParaRPr lang="en-US" dirty="0"/>
          </a:p>
        </p:txBody>
      </p:sp>
    </p:spTree>
    <p:extLst>
      <p:ext uri="{BB962C8B-B14F-4D97-AF65-F5344CB8AC3E}">
        <p14:creationId xmlns:p14="http://schemas.microsoft.com/office/powerpoint/2010/main" val="267570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address each of these steps in more detail</a:t>
            </a:r>
          </a:p>
        </p:txBody>
      </p:sp>
      <p:sp>
        <p:nvSpPr>
          <p:cNvPr id="4" name="Slide Number Placeholder 3"/>
          <p:cNvSpPr>
            <a:spLocks noGrp="1"/>
          </p:cNvSpPr>
          <p:nvPr>
            <p:ph type="sldNum" sz="quarter" idx="10"/>
          </p:nvPr>
        </p:nvSpPr>
        <p:spPr/>
        <p:txBody>
          <a:bodyPr/>
          <a:lstStyle/>
          <a:p>
            <a:fld id="{FEA87540-22B1-40AE-ACCB-F89F96498F15}" type="slidenum">
              <a:rPr lang="en-US" smtClean="0"/>
              <a:t>7</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a:t>
            </a:fld>
            <a:endParaRPr lang="en-US" dirty="0"/>
          </a:p>
        </p:txBody>
      </p:sp>
    </p:spTree>
    <p:extLst>
      <p:ext uri="{BB962C8B-B14F-4D97-AF65-F5344CB8AC3E}">
        <p14:creationId xmlns:p14="http://schemas.microsoft.com/office/powerpoint/2010/main" val="2114186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VRM Objective: Applies to the “feet” of the project.</a:t>
            </a:r>
          </a:p>
          <a:p>
            <a:pPr marL="628650" lvl="1" indent="-171450">
              <a:buFont typeface="Arial" panose="020B0604020202020204" pitchFamily="34" charset="0"/>
              <a:buChar char="•"/>
            </a:pPr>
            <a:r>
              <a:rPr lang="en-US" dirty="0"/>
              <a:t>Don’t forget the “why” behind the chosen Class (context for impacts)</a:t>
            </a:r>
          </a:p>
          <a:p>
            <a:pPr marL="171450" indent="-171450">
              <a:buFont typeface="Arial" panose="020B0604020202020204" pitchFamily="34" charset="0"/>
              <a:buChar char="•"/>
            </a:pPr>
            <a:r>
              <a:rPr lang="en-US" dirty="0"/>
              <a:t>Involve IDT</a:t>
            </a:r>
          </a:p>
          <a:p>
            <a:pPr marL="171450" indent="-171450">
              <a:buFont typeface="Arial" panose="020B0604020202020204" pitchFamily="34" charset="0"/>
              <a:buChar char="•"/>
            </a:pPr>
            <a:r>
              <a:rPr lang="en-US" dirty="0"/>
              <a:t>Other resource issues: meet multiple needs or solve interrelated issues</a:t>
            </a:r>
          </a:p>
          <a:p>
            <a:pPr marL="628650" lvl="1" indent="-171450">
              <a:buFont typeface="Arial" panose="020B0604020202020204" pitchFamily="34" charset="0"/>
              <a:buChar char="•"/>
            </a:pPr>
            <a:r>
              <a:rPr lang="en-US" dirty="0"/>
              <a:t>e.g., wildlife mitigation for solar project benefiting visuals</a:t>
            </a:r>
          </a:p>
        </p:txBody>
      </p:sp>
      <p:sp>
        <p:nvSpPr>
          <p:cNvPr id="4" name="Slide Number Placeholder 3"/>
          <p:cNvSpPr>
            <a:spLocks noGrp="1"/>
          </p:cNvSpPr>
          <p:nvPr>
            <p:ph type="sldNum" sz="quarter" idx="10"/>
          </p:nvPr>
        </p:nvSpPr>
        <p:spPr/>
        <p:txBody>
          <a:bodyPr/>
          <a:lstStyle/>
          <a:p>
            <a:fld id="{FEA87540-22B1-40AE-ACCB-F89F96498F15}" type="slidenum">
              <a:rPr lang="en-US" smtClean="0"/>
              <a:t>9</a:t>
            </a:fld>
            <a:endParaRPr lang="en-US" dirty="0"/>
          </a:p>
        </p:txBody>
      </p:sp>
    </p:spTree>
    <p:extLst>
      <p:ext uri="{BB962C8B-B14F-4D97-AF65-F5344CB8AC3E}">
        <p14:creationId xmlns:p14="http://schemas.microsoft.com/office/powerpoint/2010/main" val="211418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89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8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a:t>[ Unit Title ]</a:t>
            </a:r>
          </a:p>
        </p:txBody>
      </p:sp>
      <p:sp>
        <p:nvSpPr>
          <p:cNvPr id="3" name="Rectangle 2"/>
          <p:cNvSpPr/>
          <p:nvPr userDrawn="1"/>
        </p:nvSpPr>
        <p:spPr>
          <a:xfrm>
            <a:off x="8782155" y="1"/>
            <a:ext cx="361845" cy="4556759"/>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3"/>
          <p:cNvSpPr/>
          <p:nvPr userDrawn="1"/>
        </p:nvSpPr>
        <p:spPr>
          <a:xfrm>
            <a:off x="8781968" y="5124450"/>
            <a:ext cx="360570" cy="173355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006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a:t>Click to edit Master text styles</a:t>
            </a:r>
          </a:p>
          <a:p>
            <a:pPr lvl="1"/>
            <a:r>
              <a:rPr lang="en-US" dirty="0"/>
              <a:t>Second level</a:t>
            </a:r>
          </a:p>
          <a:p>
            <a:pPr lvl="2"/>
            <a:r>
              <a:rPr lang="en-US" dirty="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a:t>[ Section Title ]</a:t>
            </a:r>
          </a:p>
        </p:txBody>
      </p:sp>
      <p:sp>
        <p:nvSpPr>
          <p:cNvPr id="5" name="Rectangle 4"/>
          <p:cNvSpPr/>
          <p:nvPr userDrawn="1"/>
        </p:nvSpPr>
        <p:spPr>
          <a:xfrm>
            <a:off x="8782155" y="1"/>
            <a:ext cx="361845" cy="4556759"/>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8781968" y="5124450"/>
            <a:ext cx="360570" cy="173355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364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685800" indent="-171450">
              <a:buClr>
                <a:srgbClr val="0070C0"/>
              </a:buClr>
              <a:buSzPct val="110000"/>
              <a:buFont typeface="Cambria" panose="02040503050406030204" pitchFamily="18" charset="0"/>
              <a:buChar char="-"/>
              <a:defRPr/>
            </a:lvl3pPr>
          </a:lstStyle>
          <a:p>
            <a:pPr lvl="0"/>
            <a:r>
              <a:rPr lang="en-US" dirty="0"/>
              <a:t>Click to edit Master text styles</a:t>
            </a:r>
          </a:p>
          <a:p>
            <a:pPr lvl="1"/>
            <a:r>
              <a:rPr lang="en-US" dirty="0"/>
              <a:t>Second level</a:t>
            </a:r>
          </a:p>
          <a:p>
            <a:pPr lvl="2"/>
            <a:r>
              <a:rPr lang="en-US" dirty="0"/>
              <a:t>Third level</a:t>
            </a:r>
          </a:p>
        </p:txBody>
      </p:sp>
      <p:sp>
        <p:nvSpPr>
          <p:cNvPr id="18" name="Text Placeholder 17"/>
          <p:cNvSpPr>
            <a:spLocks noGrp="1"/>
          </p:cNvSpPr>
          <p:nvPr>
            <p:ph type="body" sz="quarter" idx="10" hasCustomPrompt="1"/>
          </p:nvPr>
        </p:nvSpPr>
        <p:spPr>
          <a:xfrm>
            <a:off x="228600" y="76202"/>
            <a:ext cx="7086600" cy="544513"/>
          </a:xfrm>
          <a:prstGeom prst="rect">
            <a:avLst/>
          </a:prstGeom>
        </p:spPr>
        <p:txBody>
          <a:bodyPr/>
          <a:lstStyle>
            <a:lvl1pPr>
              <a:defRPr sz="2400" b="0" spc="225" baseline="0">
                <a:solidFill>
                  <a:schemeClr val="tx1"/>
                </a:solidFill>
                <a:latin typeface="Impact" panose="020B0806030902050204" pitchFamily="34" charset="0"/>
              </a:defRPr>
            </a:lvl1pPr>
            <a:lvl2pPr>
              <a:defRPr sz="2400">
                <a:solidFill>
                  <a:schemeClr val="tx1"/>
                </a:solidFill>
                <a:latin typeface="Cambria" panose="02040503050406030204" pitchFamily="18" charset="0"/>
              </a:defRPr>
            </a:lvl2pPr>
            <a:lvl3pPr>
              <a:defRPr sz="2400">
                <a:solidFill>
                  <a:schemeClr val="tx1"/>
                </a:solidFill>
                <a:latin typeface="Cambria" panose="02040503050406030204" pitchFamily="18" charset="0"/>
              </a:defRPr>
            </a:lvl3pPr>
            <a:lvl4pPr>
              <a:defRPr sz="2400">
                <a:solidFill>
                  <a:schemeClr val="tx1"/>
                </a:solidFill>
                <a:latin typeface="Cambria" panose="02040503050406030204" pitchFamily="18" charset="0"/>
              </a:defRPr>
            </a:lvl4pPr>
            <a:lvl5pPr>
              <a:defRPr sz="2400">
                <a:solidFill>
                  <a:schemeClr val="tx1"/>
                </a:solidFill>
                <a:latin typeface="Cambria" panose="02040503050406030204" pitchFamily="18" charset="0"/>
              </a:defRPr>
            </a:lvl5pPr>
          </a:lstStyle>
          <a:p>
            <a:pPr lvl="0"/>
            <a:r>
              <a:rPr lang="en-US" dirty="0"/>
              <a:t>[ Unit Title ]</a:t>
            </a:r>
          </a:p>
        </p:txBody>
      </p:sp>
      <p:sp>
        <p:nvSpPr>
          <p:cNvPr id="21" name="Text Placeholder 17"/>
          <p:cNvSpPr>
            <a:spLocks noGrp="1"/>
          </p:cNvSpPr>
          <p:nvPr>
            <p:ph type="body" sz="quarter" idx="11" hasCustomPrompt="1"/>
          </p:nvPr>
        </p:nvSpPr>
        <p:spPr>
          <a:xfrm>
            <a:off x="228600" y="609602"/>
            <a:ext cx="7086600" cy="468313"/>
          </a:xfrm>
          <a:prstGeom prst="rect">
            <a:avLst/>
          </a:prstGeom>
        </p:spPr>
        <p:txBody>
          <a:bodyPr/>
          <a:lstStyle>
            <a:lvl1pPr>
              <a:defRPr sz="1800" b="1" spc="225"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2400">
                <a:solidFill>
                  <a:schemeClr val="tx1"/>
                </a:solidFill>
                <a:latin typeface="Cambria" panose="02040503050406030204" pitchFamily="18" charset="0"/>
              </a:defRPr>
            </a:lvl2pPr>
            <a:lvl3pPr>
              <a:defRPr sz="2400">
                <a:solidFill>
                  <a:schemeClr val="tx1"/>
                </a:solidFill>
                <a:latin typeface="Cambria" panose="02040503050406030204" pitchFamily="18" charset="0"/>
              </a:defRPr>
            </a:lvl3pPr>
            <a:lvl4pPr>
              <a:defRPr sz="2400">
                <a:solidFill>
                  <a:schemeClr val="tx1"/>
                </a:solidFill>
                <a:latin typeface="Cambria" panose="02040503050406030204" pitchFamily="18" charset="0"/>
              </a:defRPr>
            </a:lvl4pPr>
            <a:lvl5pPr>
              <a:defRPr sz="2400">
                <a:solidFill>
                  <a:schemeClr val="tx1"/>
                </a:solidFill>
                <a:latin typeface="Cambria" panose="02040503050406030204" pitchFamily="18" charset="0"/>
              </a:defRPr>
            </a:lvl5pPr>
          </a:lstStyle>
          <a:p>
            <a:pPr lvl="0"/>
            <a:r>
              <a:rPr lang="en-US" dirty="0"/>
              <a:t>[ Section Title ]</a:t>
            </a:r>
          </a:p>
        </p:txBody>
      </p:sp>
      <p:sp>
        <p:nvSpPr>
          <p:cNvPr id="5" name="Rectangle 4"/>
          <p:cNvSpPr/>
          <p:nvPr userDrawn="1"/>
        </p:nvSpPr>
        <p:spPr>
          <a:xfrm>
            <a:off x="8782156" y="3"/>
            <a:ext cx="361845" cy="4556759"/>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8781968" y="5124450"/>
            <a:ext cx="360570" cy="173355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89971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a:latin typeface="Times New Roman" panose="02020603050405020304" pitchFamily="18" charset="0"/>
                <a:cs typeface="Times New Roman" panose="02020603050405020304" pitchFamily="18" charset="0"/>
              </a:rPr>
              <a:t>Visual Resource Management</a:t>
            </a: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
        <p:nvSpPr>
          <p:cNvPr id="8" name="Text Placeholder 8"/>
          <p:cNvSpPr txBox="1">
            <a:spLocks/>
          </p:cNvSpPr>
          <p:nvPr userDrawn="1"/>
        </p:nvSpPr>
        <p:spPr>
          <a:xfrm>
            <a:off x="106680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June 2019</a:t>
            </a:r>
          </a:p>
          <a:p>
            <a:r>
              <a:rPr lang="en-US" dirty="0"/>
              <a:t>Boise, Idaho</a:t>
            </a:r>
          </a:p>
        </p:txBody>
      </p:sp>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l="54448" t="-124" r="13014" b="166"/>
          <a:stretch/>
        </p:blipFill>
        <p:spPr>
          <a:xfrm>
            <a:off x="5799666" y="-1"/>
            <a:ext cx="3344333" cy="6849533"/>
          </a:xfrm>
          <a:prstGeom prst="rect">
            <a:avLst/>
          </a:prstGeom>
        </p:spPr>
      </p:pic>
    </p:spTree>
    <p:extLst>
      <p:ext uri="{BB962C8B-B14F-4D97-AF65-F5344CB8AC3E}">
        <p14:creationId xmlns:p14="http://schemas.microsoft.com/office/powerpoint/2010/main" val="1192357419"/>
      </p:ext>
    </p:extLst>
  </p:cSld>
  <p:clrMap bg1="dk1" tx1="lt1" bg2="dk2" tx2="lt2" accent1="accent1" accent2="accent2" accent3="accent3" accent4="accent4" accent5="accent5" accent6="accent6" hlink="hlink" folHlink="folHlink"/>
  <p:sldLayoutIdLst>
    <p:sldLayoutId id="2147483678" r:id="rId1"/>
    <p:sldLayoutId id="214748364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p:cNvPicPr/>
          <p:nvPr userDrawn="1"/>
        </p:nvPicPr>
        <p:blipFill>
          <a:blip r:embed="rId3"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sp>
        <p:nvSpPr>
          <p:cNvPr id="34"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a:effectLst/>
                <a:latin typeface="Cambria" panose="02040503050406030204" pitchFamily="18" charset="0"/>
              </a:rPr>
              <a:t>June 2019 – </a:t>
            </a:r>
            <a:r>
              <a:rPr lang="en-US" sz="900" b="1" dirty="0">
                <a:effectLst/>
                <a:latin typeface="Cambria" panose="02040503050406030204" pitchFamily="18" charset="0"/>
              </a:rPr>
              <a:t>Boise, ID</a:t>
            </a:r>
          </a:p>
        </p:txBody>
      </p:sp>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1"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7" y="145653"/>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7" y="723905"/>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7" y="1286126"/>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7" y="1853771"/>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7" y="2427722"/>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7" y="2998277"/>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7" y="3568830"/>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7" y="4139383"/>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7" y="4709936"/>
            <a:ext cx="362032"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3" y="5280490"/>
            <a:ext cx="431045"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8" y="5851043"/>
            <a:ext cx="431045"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3" y="6427910"/>
            <a:ext cx="431045" cy="230832"/>
          </a:xfrm>
          <a:prstGeom prst="rect">
            <a:avLst/>
          </a:prstGeom>
          <a:noFill/>
        </p:spPr>
        <p:txBody>
          <a:bodyPr wrap="square" rtlCol="0">
            <a:spAutoFit/>
          </a:bodyPr>
          <a:lstStyle/>
          <a:p>
            <a:pPr algn="ctr"/>
            <a:r>
              <a:rPr lang="en-US" sz="900" spc="225"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3"/>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8" name="Picture 67"/>
          <p:cNvPicPr/>
          <p:nvPr userDrawn="1"/>
        </p:nvPicPr>
        <p:blipFill>
          <a:blip r:embed="rId3" cstate="screen">
            <a:extLst>
              <a:ext uri="{28A0092B-C50C-407E-A947-70E740481C1C}">
                <a14:useLocalDpi xmlns:a14="http://schemas.microsoft.com/office/drawing/2010/main"/>
              </a:ext>
            </a:extLst>
          </a:blip>
          <a:stretch>
            <a:fillRect/>
          </a:stretch>
        </p:blipFill>
        <p:spPr>
          <a:xfrm>
            <a:off x="7311916" y="342725"/>
            <a:ext cx="630872" cy="630872"/>
          </a:xfrm>
          <a:prstGeom prst="rect">
            <a:avLst/>
          </a:prstGeom>
        </p:spPr>
      </p:pic>
      <p:pic>
        <p:nvPicPr>
          <p:cNvPr id="69" name="Picture 6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82549" y="362376"/>
            <a:ext cx="696017" cy="611223"/>
          </a:xfrm>
          <a:prstGeom prst="rect">
            <a:avLst/>
          </a:prstGeom>
        </p:spPr>
      </p:pic>
      <p:sp>
        <p:nvSpPr>
          <p:cNvPr id="34"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675" b="1" baseline="0" dirty="0">
                <a:effectLst/>
                <a:latin typeface="Cambria" panose="02040503050406030204" pitchFamily="18" charset="0"/>
              </a:rPr>
              <a:t>June 2019 – </a:t>
            </a:r>
            <a:r>
              <a:rPr lang="en-US" sz="675" b="1" dirty="0">
                <a:effectLst/>
                <a:latin typeface="Cambria" panose="02040503050406030204" pitchFamily="18" charset="0"/>
              </a:rPr>
              <a:t>Boise, ID</a:t>
            </a:r>
          </a:p>
        </p:txBody>
      </p:sp>
    </p:spTree>
    <p:extLst>
      <p:ext uri="{BB962C8B-B14F-4D97-AF65-F5344CB8AC3E}">
        <p14:creationId xmlns:p14="http://schemas.microsoft.com/office/powerpoint/2010/main" val="1800602921"/>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spcBef>
          <a:spcPct val="20000"/>
        </a:spcBef>
        <a:buFont typeface="Arial" panose="020B0604020202020204" pitchFamily="34" charset="0"/>
        <a:buNone/>
        <a:defRPr sz="1800" b="1" kern="1200">
          <a:solidFill>
            <a:srgbClr val="92D050"/>
          </a:solidFill>
          <a:latin typeface="Cambria" panose="02040503050406030204" pitchFamily="18" charset="0"/>
          <a:ea typeface="+mn-ea"/>
          <a:cs typeface="+mn-cs"/>
        </a:defRPr>
      </a:lvl1pPr>
      <a:lvl2pPr marL="435769" indent="-214313" algn="l" defTabSz="685800" rtl="0" eaLnBrk="1" latinLnBrk="0" hangingPunct="1">
        <a:spcBef>
          <a:spcPct val="20000"/>
        </a:spcBef>
        <a:buClr>
          <a:srgbClr val="0070C0"/>
        </a:buClr>
        <a:buFont typeface="Arial" panose="020B0604020202020204" pitchFamily="34" charset="0"/>
        <a:buChar char="•"/>
        <a:defRPr sz="1650" kern="1200">
          <a:solidFill>
            <a:schemeClr val="bg1"/>
          </a:solidFill>
          <a:latin typeface="Cambria" panose="02040503050406030204" pitchFamily="18" charset="0"/>
          <a:ea typeface="+mn-ea"/>
          <a:cs typeface="+mn-cs"/>
        </a:defRPr>
      </a:lvl2pPr>
      <a:lvl3pPr marL="685800" indent="-171450" algn="l" defTabSz="685800" rtl="0" eaLnBrk="1" latinLnBrk="0" hangingPunct="1">
        <a:spcBef>
          <a:spcPct val="20000"/>
        </a:spcBef>
        <a:buClr>
          <a:srgbClr val="0070C0"/>
        </a:buClr>
        <a:buSzPct val="110000"/>
        <a:buFont typeface="Cambria" panose="02040503050406030204" pitchFamily="18" charset="0"/>
        <a:buChar char="-"/>
        <a:defRPr sz="1500" kern="1200">
          <a:solidFill>
            <a:schemeClr val="bg1"/>
          </a:solidFill>
          <a:latin typeface="Cambria" panose="02040503050406030204" pitchFamily="18"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bg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5.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26.emf"/><Relationship Id="rId5" Type="http://schemas.openxmlformats.org/officeDocument/2006/relationships/oleObject" Target="../embeddings/oleObject4.bin"/><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8.e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8.jpeg"/><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8.jpeg"/><Relationship Id="rId4" Type="http://schemas.microsoft.com/office/2007/relationships/hdphoto" Target="../media/hdphoto11.wdp"/></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94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2 - VRM Class Objectives</a:t>
            </a:r>
          </a:p>
        </p:txBody>
      </p:sp>
      <p:graphicFrame>
        <p:nvGraphicFramePr>
          <p:cNvPr id="5" name="Content Placeholder 1"/>
          <p:cNvGraphicFramePr>
            <a:graphicFrameLocks noGrp="1"/>
          </p:cNvGraphicFramePr>
          <p:nvPr>
            <p:ph idx="1"/>
            <p:extLst>
              <p:ext uri="{D42A27DB-BD31-4B8C-83A1-F6EECF244321}">
                <p14:modId xmlns:p14="http://schemas.microsoft.com/office/powerpoint/2010/main" val="1140604674"/>
              </p:ext>
            </p:extLst>
          </p:nvPr>
        </p:nvGraphicFramePr>
        <p:xfrm>
          <a:off x="150125" y="1447201"/>
          <a:ext cx="8506801" cy="4798376"/>
        </p:xfrm>
        <a:graphic>
          <a:graphicData uri="http://schemas.openxmlformats.org/drawingml/2006/table">
            <a:tbl>
              <a:tblPr firstRow="1" bandRow="1">
                <a:tableStyleId>{5C22544A-7EE6-4342-B048-85BDC9FD1C3A}</a:tableStyleId>
              </a:tblPr>
              <a:tblGrid>
                <a:gridCol w="1972264">
                  <a:extLst>
                    <a:ext uri="{9D8B030D-6E8A-4147-A177-3AD203B41FA5}">
                      <a16:colId xmlns:a16="http://schemas.microsoft.com/office/drawing/2014/main" val="20000"/>
                    </a:ext>
                  </a:extLst>
                </a:gridCol>
                <a:gridCol w="1507971">
                  <a:extLst>
                    <a:ext uri="{9D8B030D-6E8A-4147-A177-3AD203B41FA5}">
                      <a16:colId xmlns:a16="http://schemas.microsoft.com/office/drawing/2014/main" val="20001"/>
                    </a:ext>
                  </a:extLst>
                </a:gridCol>
                <a:gridCol w="1556120">
                  <a:extLst>
                    <a:ext uri="{9D8B030D-6E8A-4147-A177-3AD203B41FA5}">
                      <a16:colId xmlns:a16="http://schemas.microsoft.com/office/drawing/2014/main" val="20002"/>
                    </a:ext>
                  </a:extLst>
                </a:gridCol>
                <a:gridCol w="1602680">
                  <a:extLst>
                    <a:ext uri="{9D8B030D-6E8A-4147-A177-3AD203B41FA5}">
                      <a16:colId xmlns:a16="http://schemas.microsoft.com/office/drawing/2014/main" val="20003"/>
                    </a:ext>
                  </a:extLst>
                </a:gridCol>
                <a:gridCol w="1867766">
                  <a:extLst>
                    <a:ext uri="{9D8B030D-6E8A-4147-A177-3AD203B41FA5}">
                      <a16:colId xmlns:a16="http://schemas.microsoft.com/office/drawing/2014/main" val="20004"/>
                    </a:ext>
                  </a:extLst>
                </a:gridCol>
              </a:tblGrid>
              <a:tr h="471729">
                <a:tc>
                  <a:txBody>
                    <a:bodyPr/>
                    <a:lstStyle/>
                    <a:p>
                      <a:r>
                        <a:rPr lang="en-US" sz="2500" dirty="0">
                          <a:solidFill>
                            <a:srgbClr val="92D050"/>
                          </a:solidFill>
                          <a:latin typeface="Cambria" panose="02040503050406030204" pitchFamily="18" charset="0"/>
                        </a:rPr>
                        <a:t>OBJECTIVE</a:t>
                      </a:r>
                    </a:p>
                  </a:txBody>
                  <a:tcPr marL="90883" marR="90883" marT="45442" marB="45442">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300" dirty="0">
                          <a:latin typeface="Cambria" panose="02040503050406030204" pitchFamily="18" charset="0"/>
                        </a:rPr>
                        <a:t>Class I</a:t>
                      </a: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300" dirty="0">
                          <a:latin typeface="Cambria" panose="02040503050406030204" pitchFamily="18" charset="0"/>
                        </a:rPr>
                        <a:t>Class II</a:t>
                      </a: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300" dirty="0">
                          <a:latin typeface="Cambria" panose="02040503050406030204" pitchFamily="18" charset="0"/>
                        </a:rPr>
                        <a:t>Class III</a:t>
                      </a: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300" dirty="0">
                          <a:latin typeface="Cambria" panose="02040503050406030204" pitchFamily="18" charset="0"/>
                        </a:rPr>
                        <a:t>Class IV</a:t>
                      </a: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extLst>
                  <a:ext uri="{0D108BD9-81ED-4DB2-BD59-A6C34878D82A}">
                    <a16:rowId xmlns:a16="http://schemas.microsoft.com/office/drawing/2014/main" val="10000"/>
                  </a:ext>
                </a:extLst>
              </a:tr>
              <a:tr h="878022">
                <a:tc>
                  <a:txBody>
                    <a:bodyPr/>
                    <a:lstStyle/>
                    <a:p>
                      <a:pPr algn="ctr"/>
                      <a:r>
                        <a:rPr lang="en-US" sz="2300" b="1" dirty="0">
                          <a:solidFill>
                            <a:schemeClr val="bg1"/>
                          </a:solidFill>
                          <a:latin typeface="Cambria" panose="02040503050406030204" pitchFamily="18" charset="0"/>
                        </a:rPr>
                        <a:t>Management</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000" dirty="0">
                          <a:solidFill>
                            <a:schemeClr val="bg1"/>
                          </a:solidFill>
                          <a:latin typeface="Cambria" panose="02040503050406030204" pitchFamily="18" charset="0"/>
                        </a:rPr>
                        <a:t>preserve, manage for natural</a:t>
                      </a:r>
                      <a:r>
                        <a:rPr lang="en-US" sz="2000" baseline="0" dirty="0">
                          <a:solidFill>
                            <a:schemeClr val="bg1"/>
                          </a:solidFill>
                          <a:latin typeface="Cambria" panose="02040503050406030204" pitchFamily="18" charset="0"/>
                        </a:rPr>
                        <a:t> ecological changes</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retain</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partially retain</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major modification</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9944">
                <a:tc>
                  <a:txBody>
                    <a:bodyPr/>
                    <a:lstStyle/>
                    <a:p>
                      <a:pPr algn="ctr"/>
                      <a:r>
                        <a:rPr lang="en-US" sz="2300" b="1" dirty="0">
                          <a:solidFill>
                            <a:schemeClr val="bg1"/>
                          </a:solidFill>
                          <a:latin typeface="Cambria" panose="02040503050406030204" pitchFamily="18" charset="0"/>
                        </a:rPr>
                        <a:t>Change Allowed</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000" dirty="0">
                          <a:solidFill>
                            <a:schemeClr val="bg1"/>
                          </a:solidFill>
                          <a:latin typeface="Cambria" panose="02040503050406030204" pitchFamily="18" charset="0"/>
                        </a:rPr>
                        <a:t>very low</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low</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moderate</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high</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57070">
                <a:tc>
                  <a:txBody>
                    <a:bodyPr/>
                    <a:lstStyle/>
                    <a:p>
                      <a:pPr algn="ctr"/>
                      <a:r>
                        <a:rPr lang="en-US" sz="2300" b="1" dirty="0">
                          <a:solidFill>
                            <a:schemeClr val="bg1"/>
                          </a:solidFill>
                          <a:latin typeface="Cambria" panose="02040503050406030204" pitchFamily="18" charset="0"/>
                        </a:rPr>
                        <a:t>Visibility</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000" dirty="0">
                          <a:solidFill>
                            <a:schemeClr val="bg1"/>
                          </a:solidFill>
                          <a:latin typeface="Cambria" panose="02040503050406030204" pitchFamily="18" charset="0"/>
                        </a:rPr>
                        <a:t>activities should not be visible</a:t>
                      </a:r>
                      <a:r>
                        <a:rPr lang="en-US" sz="2000" baseline="0" dirty="0">
                          <a:solidFill>
                            <a:schemeClr val="bg1"/>
                          </a:solidFill>
                          <a:latin typeface="Cambria" panose="02040503050406030204" pitchFamily="18" charset="0"/>
                        </a:rPr>
                        <a:t> and must not attract attention</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activities may be visible, but must not attract attention </a:t>
                      </a: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activities</a:t>
                      </a:r>
                      <a:r>
                        <a:rPr lang="en-US" sz="2000" baseline="0" dirty="0">
                          <a:solidFill>
                            <a:schemeClr val="bg1"/>
                          </a:solidFill>
                          <a:latin typeface="Cambria" panose="02040503050406030204" pitchFamily="18" charset="0"/>
                        </a:rPr>
                        <a:t> </a:t>
                      </a:r>
                      <a:r>
                        <a:rPr lang="en-US" sz="2000" dirty="0">
                          <a:solidFill>
                            <a:schemeClr val="bg1"/>
                          </a:solidFill>
                          <a:latin typeface="Cambria" panose="02040503050406030204" pitchFamily="18" charset="0"/>
                        </a:rPr>
                        <a:t>may attract attention but should not dominate the</a:t>
                      </a:r>
                      <a:r>
                        <a:rPr lang="en-US" sz="2000" baseline="0" dirty="0">
                          <a:solidFill>
                            <a:schemeClr val="bg1"/>
                          </a:solidFill>
                          <a:latin typeface="Cambria" panose="02040503050406030204" pitchFamily="18" charset="0"/>
                        </a:rPr>
                        <a:t> view</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1"/>
                          </a:solidFill>
                          <a:latin typeface="Cambria" panose="02040503050406030204" pitchFamily="18" charset="0"/>
                        </a:rPr>
                        <a:t>activities</a:t>
                      </a:r>
                      <a:r>
                        <a:rPr lang="en-US" sz="2000" baseline="0" dirty="0">
                          <a:solidFill>
                            <a:schemeClr val="bg1"/>
                          </a:solidFill>
                          <a:latin typeface="Cambria" panose="02040503050406030204" pitchFamily="18" charset="0"/>
                        </a:rPr>
                        <a:t> may attract attention, </a:t>
                      </a:r>
                      <a:r>
                        <a:rPr lang="en-US" sz="2000" dirty="0">
                          <a:solidFill>
                            <a:schemeClr val="bg1"/>
                          </a:solidFill>
                          <a:latin typeface="Cambria" panose="02040503050406030204" pitchFamily="18" charset="0"/>
                        </a:rPr>
                        <a:t>may dominate the view,</a:t>
                      </a:r>
                      <a:r>
                        <a:rPr lang="en-US" sz="2000" baseline="0" dirty="0">
                          <a:solidFill>
                            <a:schemeClr val="bg1"/>
                          </a:solidFill>
                          <a:latin typeface="Cambria" panose="02040503050406030204" pitchFamily="18" charset="0"/>
                        </a:rPr>
                        <a:t> but are still mitigated</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71992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a:t>What is a Key Observation Point (KOP)?</a:t>
            </a:r>
          </a:p>
          <a:p>
            <a:pPr lvl="1"/>
            <a:r>
              <a:rPr lang="en-US" dirty="0"/>
              <a:t>A critical viewpoint or place from </a:t>
            </a:r>
          </a:p>
          <a:p>
            <a:pPr marL="295275" lvl="1" indent="0">
              <a:buNone/>
            </a:pPr>
            <a:r>
              <a:rPr lang="en-US" dirty="0"/>
              <a:t>     which we analyze the visual impact</a:t>
            </a:r>
          </a:p>
          <a:p>
            <a:pPr marL="295275" lvl="1" indent="0">
              <a:buNone/>
            </a:pPr>
            <a:r>
              <a:rPr lang="en-US" dirty="0"/>
              <a:t>     of a proposed project</a:t>
            </a:r>
          </a:p>
          <a:p>
            <a:pPr lvl="2"/>
            <a:endParaRPr lang="en-US" dirty="0"/>
          </a:p>
          <a:p>
            <a:r>
              <a:rPr lang="en-US" dirty="0"/>
              <a:t>Types of KOPs</a:t>
            </a:r>
          </a:p>
          <a:p>
            <a:pPr lvl="1"/>
            <a:r>
              <a:rPr lang="en-US" dirty="0"/>
              <a:t>KOPs should be places from which a proposed project is seen by large numbers of viewers or </a:t>
            </a:r>
            <a:r>
              <a:rPr lang="en-US" u="sng" dirty="0"/>
              <a:t>critical viewers</a:t>
            </a:r>
            <a:endParaRPr lang="en-US" dirty="0"/>
          </a:p>
          <a:p>
            <a:pPr lvl="1"/>
            <a:r>
              <a:rPr lang="en-US" dirty="0"/>
              <a:t>Where view of proposed project is most revealing</a:t>
            </a:r>
          </a:p>
          <a:p>
            <a:pPr lvl="1"/>
            <a:r>
              <a:rPr lang="en-US" dirty="0"/>
              <a:t>Single Points – trailheads, campgrounds, scenic overlooks, parking lots, subdivisions, and towns</a:t>
            </a:r>
          </a:p>
          <a:p>
            <a:pPr lvl="1"/>
            <a:r>
              <a:rPr lang="en-US" dirty="0"/>
              <a:t>Linear – roads, trails, and rivers</a:t>
            </a:r>
          </a:p>
          <a:p>
            <a:pPr lvl="1"/>
            <a:endParaRPr lang="en-US" u="sng"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3 – Select Key Observation Points</a:t>
            </a:r>
          </a:p>
        </p:txBody>
      </p:sp>
      <p:pic>
        <p:nvPicPr>
          <p:cNvPr id="8" name="Picture 4" descr="Select KOP 003"/>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a:fillRect/>
          </a:stretch>
        </p:blipFill>
        <p:spPr bwMode="auto">
          <a:xfrm>
            <a:off x="5875749" y="1691068"/>
            <a:ext cx="2728167" cy="20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29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85750"/>
            <a:r>
              <a:rPr lang="en-US" dirty="0"/>
              <a:t>Factors in KOP selection</a:t>
            </a:r>
          </a:p>
          <a:p>
            <a:pPr lvl="1"/>
            <a:r>
              <a:rPr lang="en-US" dirty="0">
                <a:solidFill>
                  <a:srgbClr val="FFC000"/>
                </a:solidFill>
              </a:rPr>
              <a:t>(</a:t>
            </a:r>
            <a:r>
              <a:rPr lang="en-US" u="sng" dirty="0">
                <a:solidFill>
                  <a:srgbClr val="FFC000"/>
                </a:solidFill>
              </a:rPr>
              <a:t>Remember the Environmental Factors!</a:t>
            </a:r>
            <a:r>
              <a:rPr lang="en-US" dirty="0">
                <a:solidFill>
                  <a:srgbClr val="FFC000"/>
                </a:solidFill>
              </a:rPr>
              <a:t>)</a:t>
            </a:r>
          </a:p>
          <a:p>
            <a:pPr lvl="2"/>
            <a:r>
              <a:rPr lang="en-US" dirty="0"/>
              <a:t>Angle of observation</a:t>
            </a:r>
          </a:p>
          <a:p>
            <a:pPr lvl="2"/>
            <a:r>
              <a:rPr lang="en-US" dirty="0"/>
              <a:t>Number of viewers</a:t>
            </a:r>
          </a:p>
          <a:p>
            <a:pPr lvl="2"/>
            <a:r>
              <a:rPr lang="en-US" dirty="0"/>
              <a:t>Length of time the project is in view</a:t>
            </a:r>
          </a:p>
          <a:p>
            <a:pPr lvl="2"/>
            <a:r>
              <a:rPr lang="en-US" dirty="0"/>
              <a:t>Relative project  size</a:t>
            </a:r>
          </a:p>
          <a:p>
            <a:pPr lvl="2"/>
            <a:r>
              <a:rPr lang="en-US" dirty="0"/>
              <a:t>Season of use</a:t>
            </a:r>
          </a:p>
          <a:p>
            <a:pPr lvl="2"/>
            <a:r>
              <a:rPr lang="en-US" dirty="0"/>
              <a:t>Light Conditions </a:t>
            </a:r>
          </a:p>
          <a:p>
            <a:pPr lvl="2"/>
            <a:endParaRPr lang="en-US" dirty="0"/>
          </a:p>
          <a:p>
            <a:r>
              <a:rPr lang="en-US" dirty="0"/>
              <a:t>How many KOPs are needed?</a:t>
            </a:r>
          </a:p>
          <a:p>
            <a:pPr lvl="1"/>
            <a:r>
              <a:rPr lang="en-US" dirty="0"/>
              <a:t>Linear projects should have more than one </a:t>
            </a:r>
          </a:p>
          <a:p>
            <a:pPr lvl="1"/>
            <a:r>
              <a:rPr lang="en-US" dirty="0"/>
              <a:t>Dependent  on the size of the project, land use plan direction, locations from where it can be seen</a:t>
            </a:r>
            <a:endParaRPr lang="en-US" altLang="en-US" sz="3200" dirty="0">
              <a:solidFill>
                <a:srgbClr val="AEAC68"/>
              </a:solidFill>
            </a:endParaRPr>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3 - Select Key Observation Points</a:t>
            </a:r>
          </a:p>
          <a:p>
            <a:endParaRPr lang="en-US" dirty="0"/>
          </a:p>
        </p:txBody>
      </p:sp>
      <p:pic>
        <p:nvPicPr>
          <p:cNvPr id="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6104" y="3298458"/>
            <a:ext cx="2638047" cy="166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6104" y="1261767"/>
            <a:ext cx="2638047" cy="185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226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85750"/>
            <a:r>
              <a:rPr lang="en-US" dirty="0"/>
              <a:t>When are KOPs selected?</a:t>
            </a:r>
          </a:p>
          <a:p>
            <a:pPr lvl="1"/>
            <a:r>
              <a:rPr lang="en-US" dirty="0"/>
              <a:t>Early in the project planning </a:t>
            </a:r>
          </a:p>
          <a:p>
            <a:pPr marL="295275" lvl="1" indent="0">
              <a:buNone/>
              <a:tabLst>
                <a:tab pos="630238" algn="l"/>
              </a:tabLst>
            </a:pPr>
            <a:r>
              <a:rPr lang="en-US" dirty="0"/>
              <a:t>	process</a:t>
            </a:r>
          </a:p>
          <a:p>
            <a:pPr lvl="1"/>
            <a:endParaRPr lang="en-US" dirty="0"/>
          </a:p>
          <a:p>
            <a:r>
              <a:rPr lang="en-US" dirty="0"/>
              <a:t>Who selects them?</a:t>
            </a:r>
          </a:p>
          <a:p>
            <a:pPr lvl="1"/>
            <a:r>
              <a:rPr lang="en-US" dirty="0"/>
              <a:t>Interdisciplinary team</a:t>
            </a:r>
          </a:p>
          <a:p>
            <a:pPr lvl="1"/>
            <a:r>
              <a:rPr lang="en-US" dirty="0"/>
              <a:t>Input from proponent</a:t>
            </a:r>
          </a:p>
          <a:p>
            <a:pPr lvl="1"/>
            <a:r>
              <a:rPr lang="en-US" dirty="0"/>
              <a:t>Coordination with other agencies</a:t>
            </a:r>
          </a:p>
          <a:p>
            <a:pPr lvl="2"/>
            <a:r>
              <a:rPr lang="en-US" dirty="0"/>
              <a:t>Examples - NPS and USFS</a:t>
            </a:r>
          </a:p>
          <a:p>
            <a:endParaRPr lang="en-US" dirty="0"/>
          </a:p>
          <a:p>
            <a:r>
              <a:rPr lang="en-US" dirty="0"/>
              <a:t>Accuracy is important! </a:t>
            </a:r>
          </a:p>
          <a:p>
            <a:pPr lvl="1"/>
            <a:r>
              <a:rPr lang="en-US" dirty="0"/>
              <a:t>Location can sway results</a:t>
            </a:r>
            <a:endParaRPr lang="en-US" sz="2000" dirty="0">
              <a:solidFill>
                <a:srgbClr val="AEAC68"/>
              </a:solidFill>
            </a:endParaRPr>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3 - Select Key Observation Points</a:t>
            </a:r>
          </a:p>
          <a:p>
            <a:r>
              <a:rPr lang="en-US" dirty="0"/>
              <a:t> </a:t>
            </a:r>
          </a:p>
        </p:txBody>
      </p:sp>
      <p:pic>
        <p:nvPicPr>
          <p:cNvPr id="8" name="Picture 4" descr="KateandLindseyOnSite_VRMSecti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1906" y="1439054"/>
            <a:ext cx="3294634" cy="481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07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a:t>Complex projects may benefit from visual simulations</a:t>
            </a:r>
          </a:p>
          <a:p>
            <a:pPr indent="-228600"/>
            <a:endParaRPr lang="en-US" dirty="0"/>
          </a:p>
          <a:p>
            <a:pPr indent="-228600"/>
            <a:r>
              <a:rPr lang="en-US" dirty="0"/>
              <a:t>Provides visual representation of a project before and after </a:t>
            </a:r>
          </a:p>
          <a:p>
            <a:pPr lvl="1"/>
            <a:r>
              <a:rPr lang="en-US" dirty="0"/>
              <a:t>Highlights impacts and potential mitigation measures</a:t>
            </a:r>
          </a:p>
          <a:p>
            <a:pPr lvl="1"/>
            <a:r>
              <a:rPr lang="en-US" dirty="0"/>
              <a:t>Good way to illustrate impacts in NEPA analysis</a:t>
            </a:r>
          </a:p>
          <a:p>
            <a:pPr lvl="1"/>
            <a:r>
              <a:rPr lang="en-US" dirty="0"/>
              <a:t>Seeing an image of a project is much more powerful than trying to imagine it</a:t>
            </a:r>
          </a:p>
          <a:p>
            <a:pPr lvl="1"/>
            <a:r>
              <a:rPr lang="en-US" dirty="0"/>
              <a:t>Helps eliminate bias</a:t>
            </a:r>
          </a:p>
          <a:p>
            <a:pPr lvl="1"/>
            <a:r>
              <a:rPr lang="en-US" dirty="0"/>
              <a:t>Allows all team members to see the project the same</a:t>
            </a:r>
          </a:p>
          <a:p>
            <a:pPr lvl="1"/>
            <a:r>
              <a:rPr lang="en-US" dirty="0"/>
              <a:t>Helps the proponent, public, and the BLM</a:t>
            </a:r>
          </a:p>
          <a:p>
            <a:pPr lvl="2"/>
            <a:endParaRPr lang="en-US" dirty="0"/>
          </a:p>
          <a:p>
            <a:pPr lvl="2"/>
            <a:endParaRPr lang="en-US" dirty="0"/>
          </a:p>
          <a:p>
            <a:pPr lvl="2">
              <a:buClr>
                <a:srgbClr val="AEAC68"/>
              </a:buClr>
              <a:buSzPct val="75000"/>
              <a:buFont typeface="Wingdings" pitchFamily="2" charset="2"/>
              <a:buChar char="§"/>
              <a:defRPr/>
            </a:pPr>
            <a:endParaRPr lang="en-US" dirty="0">
              <a:solidFill>
                <a:srgbClr val="AEAC68"/>
              </a:solidFill>
            </a:endParaRPr>
          </a:p>
          <a:p>
            <a:pPr lvl="2">
              <a:buClr>
                <a:srgbClr val="AEAC68"/>
              </a:buClr>
              <a:buSzPct val="75000"/>
              <a:buFont typeface="Wingdings" pitchFamily="2" charset="2"/>
              <a:buChar char="§"/>
              <a:defRPr/>
            </a:pPr>
            <a:endParaRPr lang="en-US" dirty="0">
              <a:solidFill>
                <a:srgbClr val="AEAC68"/>
              </a:solidFill>
            </a:endParaRPr>
          </a:p>
          <a:p>
            <a:pPr algn="ctr"/>
            <a:endParaRPr lang="en-US" altLang="en-US" sz="3200" dirty="0">
              <a:solidFill>
                <a:srgbClr val="AEAC68"/>
              </a:solidFill>
            </a:endParaRPr>
          </a:p>
          <a:p>
            <a:pPr lvl="1" indent="-228600"/>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4 – Visual Simulations (Optional)</a:t>
            </a:r>
          </a:p>
        </p:txBody>
      </p:sp>
    </p:spTree>
    <p:extLst>
      <p:ext uri="{BB962C8B-B14F-4D97-AF65-F5344CB8AC3E}">
        <p14:creationId xmlns:p14="http://schemas.microsoft.com/office/powerpoint/2010/main" val="2176326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4 – Visual Simulations Example</a:t>
            </a:r>
          </a:p>
        </p:txBody>
      </p:sp>
      <p:pic>
        <p:nvPicPr>
          <p:cNvPr id="8" name="Picture 4" descr="P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1673" y="1186657"/>
            <a:ext cx="4227983" cy="266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an Comp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529" y="3958058"/>
            <a:ext cx="4211947" cy="266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New Simulation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5756" y="3958059"/>
            <a:ext cx="4182695" cy="266265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07579" y="3442021"/>
            <a:ext cx="3336170"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Before – Existing Conditions</a:t>
            </a:r>
          </a:p>
        </p:txBody>
      </p:sp>
      <p:sp>
        <p:nvSpPr>
          <p:cNvPr id="15" name="TextBox 14"/>
          <p:cNvSpPr txBox="1"/>
          <p:nvPr/>
        </p:nvSpPr>
        <p:spPr>
          <a:xfrm>
            <a:off x="1140221" y="6151989"/>
            <a:ext cx="2242345"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“After” Simulation</a:t>
            </a:r>
          </a:p>
        </p:txBody>
      </p:sp>
      <p:sp>
        <p:nvSpPr>
          <p:cNvPr id="16" name="TextBox 15"/>
          <p:cNvSpPr txBox="1"/>
          <p:nvPr/>
        </p:nvSpPr>
        <p:spPr>
          <a:xfrm>
            <a:off x="5465507" y="6196911"/>
            <a:ext cx="2521268"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Mitigated Simulation</a:t>
            </a:r>
          </a:p>
        </p:txBody>
      </p:sp>
    </p:spTree>
    <p:extLst>
      <p:ext uri="{BB962C8B-B14F-4D97-AF65-F5344CB8AC3E}">
        <p14:creationId xmlns:p14="http://schemas.microsoft.com/office/powerpoint/2010/main" val="527685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lvl="1" indent="-228600"/>
            <a:endParaRPr lang="en-US" dirty="0"/>
          </a:p>
          <a:p>
            <a:pPr lvl="1" indent="-228600"/>
            <a:endParaRPr lang="en-US" dirty="0"/>
          </a:p>
          <a:p>
            <a:pPr lvl="1" indent="-228600"/>
            <a:r>
              <a:rPr lang="en-US" dirty="0"/>
              <a:t>Visual Contrast Rating Worksheet – BLM Form 8400-4</a:t>
            </a:r>
          </a:p>
          <a:p>
            <a:pPr lvl="1" indent="-228600"/>
            <a:r>
              <a:rPr lang="en-US" dirty="0"/>
              <a:t>BLM Handbook H-8431-1</a:t>
            </a:r>
          </a:p>
          <a:p>
            <a:pPr lvl="1" indent="-228600"/>
            <a:r>
              <a:rPr lang="en-US" dirty="0"/>
              <a:t>Validates Land Use Plan Conformance</a:t>
            </a:r>
          </a:p>
          <a:p>
            <a:pPr lvl="1" indent="-228600"/>
            <a:r>
              <a:rPr lang="en-US" dirty="0"/>
              <a:t>Provides documentation for NEPA</a:t>
            </a:r>
          </a:p>
          <a:p>
            <a:pPr lvl="1" indent="-228600"/>
            <a:r>
              <a:rPr lang="en-US" dirty="0"/>
              <a:t>Provides a record for future action</a:t>
            </a:r>
          </a:p>
          <a:p>
            <a:pPr lvl="1" indent="-228600"/>
            <a:r>
              <a:rPr lang="en-US" dirty="0"/>
              <a:t>Helps defend against appeals</a:t>
            </a:r>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5 – Complete Contrast Rating</a:t>
            </a:r>
          </a:p>
        </p:txBody>
      </p:sp>
    </p:spTree>
    <p:extLst>
      <p:ext uri="{BB962C8B-B14F-4D97-AF65-F5344CB8AC3E}">
        <p14:creationId xmlns:p14="http://schemas.microsoft.com/office/powerpoint/2010/main" val="745867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a:t>
            </a:r>
          </a:p>
        </p:txBody>
      </p:sp>
    </p:spTree>
    <p:extLst>
      <p:ext uri="{BB962C8B-B14F-4D97-AF65-F5344CB8AC3E}">
        <p14:creationId xmlns:p14="http://schemas.microsoft.com/office/powerpoint/2010/main" val="1666807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a:t>
            </a:r>
          </a:p>
        </p:txBody>
      </p:sp>
      <p:sp>
        <p:nvSpPr>
          <p:cNvPr id="5" name="Rectangle 4"/>
          <p:cNvSpPr/>
          <p:nvPr/>
        </p:nvSpPr>
        <p:spPr>
          <a:xfrm>
            <a:off x="2285999" y="2743199"/>
            <a:ext cx="4211054" cy="3890211"/>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Content Placeholder 28"/>
          <p:cNvSpPr txBox="1">
            <a:spLocks/>
          </p:cNvSpPr>
          <p:nvPr/>
        </p:nvSpPr>
        <p:spPr>
          <a:xfrm>
            <a:off x="228600" y="2137558"/>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a:t>Section A</a:t>
            </a:r>
          </a:p>
        </p:txBody>
      </p:sp>
    </p:spTree>
    <p:extLst>
      <p:ext uri="{BB962C8B-B14F-4D97-AF65-F5344CB8AC3E}">
        <p14:creationId xmlns:p14="http://schemas.microsoft.com/office/powerpoint/2010/main" val="3858728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a:t>
            </a:r>
          </a:p>
        </p:txBody>
      </p:sp>
      <p:sp>
        <p:nvSpPr>
          <p:cNvPr id="5" name="Rectangle 4"/>
          <p:cNvSpPr/>
          <p:nvPr/>
        </p:nvSpPr>
        <p:spPr>
          <a:xfrm>
            <a:off x="2285999" y="3994484"/>
            <a:ext cx="4211054" cy="2638926"/>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Rectangle 5"/>
          <p:cNvSpPr/>
          <p:nvPr/>
        </p:nvSpPr>
        <p:spPr>
          <a:xfrm>
            <a:off x="2285999" y="1147010"/>
            <a:ext cx="4211054" cy="1588169"/>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Content Placeholder 28"/>
          <p:cNvSpPr txBox="1">
            <a:spLocks/>
          </p:cNvSpPr>
          <p:nvPr/>
        </p:nvSpPr>
        <p:spPr>
          <a:xfrm>
            <a:off x="228600" y="3175086"/>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a:t>Section B</a:t>
            </a:r>
          </a:p>
        </p:txBody>
      </p:sp>
    </p:spTree>
    <p:extLst>
      <p:ext uri="{BB962C8B-B14F-4D97-AF65-F5344CB8AC3E}">
        <p14:creationId xmlns:p14="http://schemas.microsoft.com/office/powerpoint/2010/main" val="16205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K clear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47440"/>
            <a:ext cx="8782156" cy="621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p:txBody>
          <a:bodyPr/>
          <a:lstStyle/>
          <a:p>
            <a:r>
              <a:rPr lang="en-US" dirty="0"/>
              <a:t>Contrast Rating</a:t>
            </a:r>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4"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559010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a:t>
            </a:r>
          </a:p>
        </p:txBody>
      </p:sp>
      <p:sp>
        <p:nvSpPr>
          <p:cNvPr id="5" name="Rectangle 4"/>
          <p:cNvSpPr/>
          <p:nvPr/>
        </p:nvSpPr>
        <p:spPr>
          <a:xfrm>
            <a:off x="2285999" y="5237746"/>
            <a:ext cx="4211054" cy="1395663"/>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Rectangle 5"/>
          <p:cNvSpPr/>
          <p:nvPr/>
        </p:nvSpPr>
        <p:spPr>
          <a:xfrm>
            <a:off x="2285999" y="1147010"/>
            <a:ext cx="4211054" cy="2831432"/>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Content Placeholder 28"/>
          <p:cNvSpPr txBox="1">
            <a:spLocks/>
          </p:cNvSpPr>
          <p:nvPr/>
        </p:nvSpPr>
        <p:spPr>
          <a:xfrm>
            <a:off x="228600" y="4431213"/>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a:t>Section C</a:t>
            </a:r>
          </a:p>
        </p:txBody>
      </p:sp>
    </p:spTree>
    <p:extLst>
      <p:ext uri="{BB962C8B-B14F-4D97-AF65-F5344CB8AC3E}">
        <p14:creationId xmlns:p14="http://schemas.microsoft.com/office/powerpoint/2010/main" val="1569784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a:t>
            </a:r>
          </a:p>
        </p:txBody>
      </p:sp>
      <p:sp>
        <p:nvSpPr>
          <p:cNvPr id="6" name="Rectangle 5"/>
          <p:cNvSpPr/>
          <p:nvPr/>
        </p:nvSpPr>
        <p:spPr>
          <a:xfrm>
            <a:off x="2285999" y="1147009"/>
            <a:ext cx="4211054" cy="4074695"/>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Content Placeholder 28"/>
          <p:cNvSpPr txBox="1">
            <a:spLocks/>
          </p:cNvSpPr>
          <p:nvPr/>
        </p:nvSpPr>
        <p:spPr>
          <a:xfrm>
            <a:off x="228600" y="5692653"/>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a:t>Section D</a:t>
            </a:r>
          </a:p>
        </p:txBody>
      </p:sp>
    </p:spTree>
    <p:extLst>
      <p:ext uri="{BB962C8B-B14F-4D97-AF65-F5344CB8AC3E}">
        <p14:creationId xmlns:p14="http://schemas.microsoft.com/office/powerpoint/2010/main" val="1179842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sp>
        <p:nvSpPr>
          <p:cNvPr id="2" name="Content Placeholder 1"/>
          <p:cNvSpPr>
            <a:spLocks noGrp="1"/>
          </p:cNvSpPr>
          <p:nvPr>
            <p:ph idx="1"/>
          </p:nvPr>
        </p:nvSpPr>
        <p:spPr/>
        <p:txBody>
          <a:bodyPr/>
          <a:lstStyle/>
          <a:p>
            <a:r>
              <a:rPr lang="en-US" dirty="0"/>
              <a:t>Section A</a:t>
            </a:r>
          </a:p>
          <a:p>
            <a:pPr lvl="1"/>
            <a:r>
              <a:rPr lang="en-US" dirty="0"/>
              <a:t>Locates the project and identifies the VRM class</a:t>
            </a:r>
          </a:p>
          <a:p>
            <a:pPr lvl="1"/>
            <a:r>
              <a:rPr lang="en-US" dirty="0"/>
              <a:t>A simple illustration or map identifies the project location and KOP</a:t>
            </a:r>
          </a:p>
          <a:p>
            <a:pPr lvl="1"/>
            <a:endParaRPr lang="en-US" dirty="0"/>
          </a:p>
          <a:p>
            <a:pPr lvl="1"/>
            <a:endParaRPr lang="en-US" dirty="0"/>
          </a:p>
          <a:p>
            <a:pPr lvl="1"/>
            <a:endParaRPr lang="en-US" dirty="0"/>
          </a:p>
          <a:p>
            <a:endParaRPr lang="en-US" dirty="0"/>
          </a:p>
          <a:p>
            <a:endParaRPr lang="en-US" dirty="0"/>
          </a:p>
        </p:txBody>
      </p:sp>
      <p:pic>
        <p:nvPicPr>
          <p:cNvPr id="6" name="Picture 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147" y="3078340"/>
            <a:ext cx="8208316" cy="319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035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Sections B and C</a:t>
            </a:r>
          </a:p>
          <a:p>
            <a:pPr lvl="1"/>
            <a:r>
              <a:rPr lang="en-US" dirty="0"/>
              <a:t>It is sometimes difficult to determine which type of feature a project fits under</a:t>
            </a:r>
          </a:p>
          <a:p>
            <a:pPr lvl="1"/>
            <a:endParaRPr lang="en-US" dirty="0"/>
          </a:p>
          <a:p>
            <a:pPr lvl="1"/>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graphicFrame>
        <p:nvGraphicFramePr>
          <p:cNvPr id="3" name="Table 2"/>
          <p:cNvGraphicFramePr>
            <a:graphicFrameLocks noGrp="1"/>
          </p:cNvGraphicFramePr>
          <p:nvPr>
            <p:extLst/>
          </p:nvPr>
        </p:nvGraphicFramePr>
        <p:xfrm>
          <a:off x="547455" y="2790794"/>
          <a:ext cx="7859698" cy="2966720"/>
        </p:xfrm>
        <a:graphic>
          <a:graphicData uri="http://schemas.openxmlformats.org/drawingml/2006/table">
            <a:tbl>
              <a:tblPr firstRow="1" bandRow="1">
                <a:tableStyleId>{5C22544A-7EE6-4342-B048-85BDC9FD1C3A}</a:tableStyleId>
              </a:tblPr>
              <a:tblGrid>
                <a:gridCol w="2692894">
                  <a:extLst>
                    <a:ext uri="{9D8B030D-6E8A-4147-A177-3AD203B41FA5}">
                      <a16:colId xmlns:a16="http://schemas.microsoft.com/office/drawing/2014/main" val="20000"/>
                    </a:ext>
                  </a:extLst>
                </a:gridCol>
                <a:gridCol w="2654423">
                  <a:extLst>
                    <a:ext uri="{9D8B030D-6E8A-4147-A177-3AD203B41FA5}">
                      <a16:colId xmlns:a16="http://schemas.microsoft.com/office/drawing/2014/main" val="20001"/>
                    </a:ext>
                  </a:extLst>
                </a:gridCol>
                <a:gridCol w="2512381">
                  <a:extLst>
                    <a:ext uri="{9D8B030D-6E8A-4147-A177-3AD203B41FA5}">
                      <a16:colId xmlns:a16="http://schemas.microsoft.com/office/drawing/2014/main" val="20002"/>
                    </a:ext>
                  </a:extLst>
                </a:gridCol>
              </a:tblGrid>
              <a:tr h="370840">
                <a:tc>
                  <a:txBody>
                    <a:bodyPr/>
                    <a:lstStyle/>
                    <a:p>
                      <a:r>
                        <a:rPr lang="en-US" dirty="0"/>
                        <a:t>Landform/Water Features</a:t>
                      </a:r>
                    </a:p>
                  </a:txBody>
                  <a:tcPr/>
                </a:tc>
                <a:tc>
                  <a:txBody>
                    <a:bodyPr/>
                    <a:lstStyle/>
                    <a:p>
                      <a:r>
                        <a:rPr lang="en-US" dirty="0"/>
                        <a:t>Vegetative</a:t>
                      </a:r>
                      <a:r>
                        <a:rPr lang="en-US" baseline="0" dirty="0"/>
                        <a:t> Features</a:t>
                      </a:r>
                      <a:endParaRPr lang="en-US" dirty="0"/>
                    </a:p>
                  </a:txBody>
                  <a:tcPr/>
                </a:tc>
                <a:tc>
                  <a:txBody>
                    <a:bodyPr/>
                    <a:lstStyle/>
                    <a:p>
                      <a:r>
                        <a:rPr lang="en-US" dirty="0"/>
                        <a:t>Structural Features</a:t>
                      </a:r>
                    </a:p>
                  </a:txBody>
                  <a:tcPr/>
                </a:tc>
                <a:extLst>
                  <a:ext uri="{0D108BD9-81ED-4DB2-BD59-A6C34878D82A}">
                    <a16:rowId xmlns:a16="http://schemas.microsoft.com/office/drawing/2014/main" val="10000"/>
                  </a:ext>
                </a:extLst>
              </a:tr>
              <a:tr h="370840">
                <a:tc>
                  <a:txBody>
                    <a:bodyPr/>
                    <a:lstStyle/>
                    <a:p>
                      <a:r>
                        <a:rPr lang="en-US" dirty="0"/>
                        <a:t>Roads</a:t>
                      </a:r>
                    </a:p>
                  </a:txBody>
                  <a:tcPr/>
                </a:tc>
                <a:tc>
                  <a:txBody>
                    <a:bodyPr/>
                    <a:lstStyle/>
                    <a:p>
                      <a:r>
                        <a:rPr lang="en-US" dirty="0"/>
                        <a:t>Timber Harvests</a:t>
                      </a:r>
                    </a:p>
                  </a:txBody>
                  <a:tcPr/>
                </a:tc>
                <a:tc>
                  <a:txBody>
                    <a:bodyPr/>
                    <a:lstStyle/>
                    <a:p>
                      <a:r>
                        <a:rPr lang="en-US" dirty="0"/>
                        <a:t>Transmission Lines</a:t>
                      </a:r>
                    </a:p>
                  </a:txBody>
                  <a:tcPr/>
                </a:tc>
                <a:extLst>
                  <a:ext uri="{0D108BD9-81ED-4DB2-BD59-A6C34878D82A}">
                    <a16:rowId xmlns:a16="http://schemas.microsoft.com/office/drawing/2014/main" val="10001"/>
                  </a:ext>
                </a:extLst>
              </a:tr>
              <a:tr h="370840">
                <a:tc>
                  <a:txBody>
                    <a:bodyPr/>
                    <a:lstStyle/>
                    <a:p>
                      <a:r>
                        <a:rPr lang="en-US" dirty="0"/>
                        <a:t>Mining</a:t>
                      </a:r>
                    </a:p>
                  </a:txBody>
                  <a:tcPr/>
                </a:tc>
                <a:tc>
                  <a:txBody>
                    <a:bodyPr/>
                    <a:lstStyle/>
                    <a:p>
                      <a:r>
                        <a:rPr lang="en-US" dirty="0"/>
                        <a:t>Grazing Systems</a:t>
                      </a:r>
                    </a:p>
                  </a:txBody>
                  <a:tcPr/>
                </a:tc>
                <a:tc>
                  <a:txBody>
                    <a:bodyPr/>
                    <a:lstStyle/>
                    <a:p>
                      <a:r>
                        <a:rPr lang="en-US" dirty="0"/>
                        <a:t>Generation Plants</a:t>
                      </a:r>
                    </a:p>
                  </a:txBody>
                  <a:tcPr/>
                </a:tc>
                <a:extLst>
                  <a:ext uri="{0D108BD9-81ED-4DB2-BD59-A6C34878D82A}">
                    <a16:rowId xmlns:a16="http://schemas.microsoft.com/office/drawing/2014/main" val="10002"/>
                  </a:ext>
                </a:extLst>
              </a:tr>
              <a:tr h="370840">
                <a:tc>
                  <a:txBody>
                    <a:bodyPr/>
                    <a:lstStyle/>
                    <a:p>
                      <a:r>
                        <a:rPr lang="en-US" dirty="0"/>
                        <a:t>Gravel Pits</a:t>
                      </a:r>
                    </a:p>
                  </a:txBody>
                  <a:tcPr/>
                </a:tc>
                <a:tc>
                  <a:txBody>
                    <a:bodyPr/>
                    <a:lstStyle/>
                    <a:p>
                      <a:r>
                        <a:rPr lang="en-US" dirty="0"/>
                        <a:t>Habitat Treatments</a:t>
                      </a:r>
                    </a:p>
                  </a:txBody>
                  <a:tcPr/>
                </a:tc>
                <a:tc>
                  <a:txBody>
                    <a:bodyPr/>
                    <a:lstStyle/>
                    <a:p>
                      <a:r>
                        <a:rPr lang="en-US" dirty="0"/>
                        <a:t>Oil</a:t>
                      </a:r>
                      <a:r>
                        <a:rPr lang="en-US" baseline="0" dirty="0"/>
                        <a:t> &amp; Gas Development</a:t>
                      </a:r>
                      <a:endParaRPr lang="en-US" dirty="0"/>
                    </a:p>
                  </a:txBody>
                  <a:tcPr/>
                </a:tc>
                <a:extLst>
                  <a:ext uri="{0D108BD9-81ED-4DB2-BD59-A6C34878D82A}">
                    <a16:rowId xmlns:a16="http://schemas.microsoft.com/office/drawing/2014/main" val="10003"/>
                  </a:ext>
                </a:extLst>
              </a:tr>
              <a:tr h="370840">
                <a:tc>
                  <a:txBody>
                    <a:bodyPr/>
                    <a:lstStyle/>
                    <a:p>
                      <a:r>
                        <a:rPr lang="en-US" dirty="0"/>
                        <a:t>Water</a:t>
                      </a:r>
                      <a:r>
                        <a:rPr lang="en-US" baseline="0" dirty="0"/>
                        <a:t> Impoundments</a:t>
                      </a:r>
                      <a:endParaRPr lang="en-US" dirty="0"/>
                    </a:p>
                  </a:txBody>
                  <a:tcPr/>
                </a:tc>
                <a:tc>
                  <a:txBody>
                    <a:bodyPr/>
                    <a:lstStyle/>
                    <a:p>
                      <a:r>
                        <a:rPr lang="en-US" dirty="0"/>
                        <a:t>Fuel</a:t>
                      </a:r>
                      <a:r>
                        <a:rPr lang="en-US" baseline="0" dirty="0"/>
                        <a:t> Treatments</a:t>
                      </a:r>
                      <a:endParaRPr lang="en-US" dirty="0"/>
                    </a:p>
                  </a:txBody>
                  <a:tcPr/>
                </a:tc>
                <a:tc>
                  <a:txBody>
                    <a:bodyPr/>
                    <a:lstStyle/>
                    <a:p>
                      <a:r>
                        <a:rPr lang="en-US" dirty="0"/>
                        <a:t>Recreation Facilities</a:t>
                      </a:r>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r>
                        <a:rPr lang="en-US" dirty="0"/>
                        <a:t>Water Tanks</a:t>
                      </a:r>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r>
                        <a:rPr lang="en-US" dirty="0"/>
                        <a:t>Microwave Stations</a:t>
                      </a:r>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r>
                        <a:rPr lang="en-US" dirty="0"/>
                        <a:t>Buildings</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38774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573964" y="3009899"/>
            <a:ext cx="5510781" cy="3467101"/>
          </a:xfrm>
          <a:prstGeom prst="rect">
            <a:avLst/>
          </a:prstGeom>
        </p:spPr>
      </p:pic>
      <p:graphicFrame>
        <p:nvGraphicFramePr>
          <p:cNvPr id="6" name="Object 5"/>
          <p:cNvGraphicFramePr>
            <a:graphicFrameLocks noGrp="1" noChangeAspect="1"/>
          </p:cNvGraphicFramePr>
          <p:nvPr>
            <p:extLst>
              <p:ext uri="{D42A27DB-BD31-4B8C-83A1-F6EECF244321}">
                <p14:modId xmlns:p14="http://schemas.microsoft.com/office/powerpoint/2010/main" val="202561117"/>
              </p:ext>
            </p:extLst>
          </p:nvPr>
        </p:nvGraphicFramePr>
        <p:xfrm>
          <a:off x="1573964" y="2982315"/>
          <a:ext cx="6086006" cy="3722635"/>
        </p:xfrm>
        <a:graphic>
          <a:graphicData uri="http://schemas.openxmlformats.org/presentationml/2006/ole">
            <mc:AlternateContent xmlns:mc="http://schemas.openxmlformats.org/markup-compatibility/2006">
              <mc:Choice xmlns:v="urn:schemas-microsoft-com:vml" Requires="v">
                <p:oleObj spid="_x0000_s2269" name="Document" r:id="rId5" imgW="5632255" imgH="3445079" progId="Word.Document.8">
                  <p:embed/>
                </p:oleObj>
              </mc:Choice>
              <mc:Fallback>
                <p:oleObj name="Document" r:id="rId5" imgW="5632255" imgH="3445079" progId="Word.Document.8">
                  <p:embed/>
                  <p:pic>
                    <p:nvPicPr>
                      <p:cNvPr id="0" name="Object 8"/>
                      <p:cNvPicPr>
                        <a:picLocks noGrp="1"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1573964" y="2982315"/>
                        <a:ext cx="6086006" cy="3722635"/>
                      </a:xfrm>
                      <a:prstGeom prst="rect">
                        <a:avLst/>
                      </a:prstGeom>
                      <a:noFill/>
                      <a:ln>
                        <a:noFill/>
                      </a:ln>
                      <a:effectLst/>
                    </p:spPr>
                  </p:pic>
                </p:oleObj>
              </mc:Fallback>
            </mc:AlternateContent>
          </a:graphicData>
        </a:graphic>
      </p:graphicFrame>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sp>
        <p:nvSpPr>
          <p:cNvPr id="2" name="Content Placeholder 1"/>
          <p:cNvSpPr>
            <a:spLocks noGrp="1"/>
          </p:cNvSpPr>
          <p:nvPr>
            <p:ph idx="1"/>
          </p:nvPr>
        </p:nvSpPr>
        <p:spPr/>
        <p:txBody>
          <a:bodyPr/>
          <a:lstStyle/>
          <a:p>
            <a:r>
              <a:rPr lang="en-US" dirty="0"/>
              <a:t>Section B</a:t>
            </a:r>
          </a:p>
          <a:p>
            <a:pPr lvl="1"/>
            <a:r>
              <a:rPr lang="en-US" dirty="0"/>
              <a:t>Where the existing  characteristic landscape of the project area is described (use </a:t>
            </a:r>
            <a:r>
              <a:rPr lang="en-US" b="1" dirty="0">
                <a:solidFill>
                  <a:srgbClr val="FFC000"/>
                </a:solidFill>
              </a:rPr>
              <a:t>“language of landscapes”</a:t>
            </a:r>
            <a:r>
              <a:rPr lang="en-US" dirty="0"/>
              <a:t>)</a:t>
            </a:r>
          </a:p>
          <a:p>
            <a:pPr lvl="1"/>
            <a:r>
              <a:rPr lang="en-US" dirty="0"/>
              <a:t>Focus on the area being affected by the project</a:t>
            </a:r>
          </a:p>
          <a:p>
            <a:endParaRPr lang="en-US" dirty="0"/>
          </a:p>
          <a:p>
            <a:endParaRPr lang="en-US" dirty="0"/>
          </a:p>
        </p:txBody>
      </p:sp>
    </p:spTree>
    <p:extLst>
      <p:ext uri="{BB962C8B-B14F-4D97-AF65-F5344CB8AC3E}">
        <p14:creationId xmlns:p14="http://schemas.microsoft.com/office/powerpoint/2010/main" val="126925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2013" y="2628195"/>
            <a:ext cx="6018974" cy="3806500"/>
          </a:xfrm>
          <a:prstGeom prst="rect">
            <a:avLst/>
          </a:prstGeom>
        </p:spPr>
      </p:pic>
      <p:pic>
        <p:nvPicPr>
          <p:cNvPr id="8" name="Picture 5" descr="Contrast.jp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1000" contrast="33000"/>
                    </a14:imgEffect>
                  </a14:imgLayer>
                </a14:imgProps>
              </a:ext>
              <a:ext uri="{28A0092B-C50C-407E-A947-70E740481C1C}">
                <a14:useLocalDpi xmlns:a14="http://schemas.microsoft.com/office/drawing/2010/main"/>
              </a:ext>
            </a:extLst>
          </a:blip>
          <a:srcRect/>
          <a:stretch>
            <a:fillRect/>
          </a:stretch>
        </p:blipFill>
        <p:spPr bwMode="auto">
          <a:xfrm>
            <a:off x="1169226" y="2609624"/>
            <a:ext cx="6880482" cy="38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sp>
        <p:nvSpPr>
          <p:cNvPr id="2" name="Content Placeholder 1"/>
          <p:cNvSpPr>
            <a:spLocks noGrp="1"/>
          </p:cNvSpPr>
          <p:nvPr>
            <p:ph idx="1"/>
          </p:nvPr>
        </p:nvSpPr>
        <p:spPr/>
        <p:txBody>
          <a:bodyPr/>
          <a:lstStyle/>
          <a:p>
            <a:r>
              <a:rPr lang="en-US" dirty="0"/>
              <a:t>Section C</a:t>
            </a:r>
          </a:p>
          <a:p>
            <a:pPr lvl="1"/>
            <a:r>
              <a:rPr lang="en-US" dirty="0"/>
              <a:t>Where the proposed activity’s effects on the characteristic landscape are described</a:t>
            </a:r>
          </a:p>
          <a:p>
            <a:endParaRPr lang="en-US" dirty="0"/>
          </a:p>
          <a:p>
            <a:endParaRPr lang="en-US" dirty="0"/>
          </a:p>
        </p:txBody>
      </p:sp>
    </p:spTree>
    <p:extLst>
      <p:ext uri="{BB962C8B-B14F-4D97-AF65-F5344CB8AC3E}">
        <p14:creationId xmlns:p14="http://schemas.microsoft.com/office/powerpoint/2010/main" val="16699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Section D</a:t>
            </a:r>
          </a:p>
          <a:p>
            <a:pPr lvl="1"/>
            <a:r>
              <a:rPr lang="en-US" dirty="0"/>
              <a:t>Projects may be rated on either a short-term or long-term basis</a:t>
            </a:r>
          </a:p>
          <a:p>
            <a:pPr lvl="2"/>
            <a:r>
              <a:rPr lang="en-US" dirty="0"/>
              <a:t>Short-term is through the first 5 years</a:t>
            </a:r>
          </a:p>
          <a:p>
            <a:pPr lvl="2"/>
            <a:r>
              <a:rPr lang="en-US" dirty="0"/>
              <a:t>Long-term is through the life of the project</a:t>
            </a:r>
          </a:p>
          <a:p>
            <a:pPr lvl="1"/>
            <a:r>
              <a:rPr lang="en-US" dirty="0"/>
              <a:t>If the project has different short-term and long-term effects, two contrast ratings should be completed</a:t>
            </a:r>
          </a:p>
          <a:p>
            <a:pPr lvl="2"/>
            <a:endParaRPr lang="en-US" dirty="0"/>
          </a:p>
          <a:p>
            <a:pPr lvl="1"/>
            <a:endParaRPr lang="en-US" dirty="0"/>
          </a:p>
          <a:p>
            <a:pPr marL="295275" lvl="1" indent="0">
              <a:buNone/>
            </a:pPr>
            <a:endParaRPr lang="en-US" dirty="0"/>
          </a:p>
          <a:p>
            <a:endParaRPr lang="en-US" dirty="0"/>
          </a:p>
          <a:p>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grpSp>
        <p:nvGrpSpPr>
          <p:cNvPr id="29" name="Group 28"/>
          <p:cNvGrpSpPr/>
          <p:nvPr/>
        </p:nvGrpSpPr>
        <p:grpSpPr>
          <a:xfrm>
            <a:off x="6325849" y="3864139"/>
            <a:ext cx="621686" cy="307777"/>
            <a:chOff x="6325849" y="3864139"/>
            <a:chExt cx="621686" cy="307777"/>
          </a:xfrm>
        </p:grpSpPr>
        <p:sp>
          <p:nvSpPr>
            <p:cNvPr id="21" name="Rectangle 20"/>
            <p:cNvSpPr/>
            <p:nvPr/>
          </p:nvSpPr>
          <p:spPr>
            <a:xfrm>
              <a:off x="6325849" y="3909309"/>
              <a:ext cx="164892" cy="149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6821805" y="3864139"/>
              <a:ext cx="125730" cy="307777"/>
            </a:xfrm>
            <a:prstGeom prst="rect">
              <a:avLst/>
            </a:prstGeom>
            <a:noFill/>
          </p:spPr>
          <p:txBody>
            <a:bodyPr wrap="square" rtlCol="0">
              <a:spAutoFit/>
            </a:bodyPr>
            <a:lstStyle/>
            <a:p>
              <a:r>
                <a:rPr lang="en-US" sz="1400" dirty="0">
                  <a:solidFill>
                    <a:prstClr val="black"/>
                  </a:solidFill>
                  <a:latin typeface="Times New Roman" panose="02020603050405020304" pitchFamily="18" charset="0"/>
                  <a:cs typeface="Times New Roman" panose="02020603050405020304" pitchFamily="18" charset="0"/>
                </a:rPr>
                <a:t>X</a:t>
              </a:r>
            </a:p>
          </p:txBody>
        </p:sp>
      </p:grpSp>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86" y="3920683"/>
            <a:ext cx="8232228" cy="241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val 25"/>
          <p:cNvSpPr/>
          <p:nvPr/>
        </p:nvSpPr>
        <p:spPr>
          <a:xfrm>
            <a:off x="1891859" y="3812427"/>
            <a:ext cx="5391807" cy="48084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82869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Section D</a:t>
            </a:r>
          </a:p>
          <a:p>
            <a:pPr lvl="1"/>
            <a:r>
              <a:rPr lang="en-US" dirty="0"/>
              <a:t>Organized into features (land/water, vegetation, and Structures) and elements (form, line, color, and texture)</a:t>
            </a:r>
          </a:p>
          <a:p>
            <a:pPr marL="685800" lvl="2" indent="0">
              <a:buNone/>
            </a:pPr>
            <a:endParaRPr lang="en-US" dirty="0"/>
          </a:p>
          <a:p>
            <a:pPr lvl="2"/>
            <a:endParaRPr lang="en-US" dirty="0"/>
          </a:p>
          <a:p>
            <a:pPr lvl="1"/>
            <a:endParaRPr lang="en-US" dirty="0"/>
          </a:p>
          <a:p>
            <a:pPr marL="295275" lvl="1" indent="0">
              <a:buNone/>
            </a:pPr>
            <a:endParaRPr lang="en-US" dirty="0"/>
          </a:p>
          <a:p>
            <a:endParaRPr lang="en-US" dirty="0"/>
          </a:p>
          <a:p>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pic>
        <p:nvPicPr>
          <p:cNvPr id="1228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9"/>
          <a:stretch/>
        </p:blipFill>
        <p:spPr bwMode="auto">
          <a:xfrm>
            <a:off x="891685" y="2844389"/>
            <a:ext cx="7360630" cy="306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2425672" y="2829399"/>
            <a:ext cx="5549034" cy="759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906676" y="4405239"/>
            <a:ext cx="1726590" cy="15308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1843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381010" cy="5181600"/>
          </a:xfrm>
        </p:spPr>
        <p:txBody>
          <a:bodyPr/>
          <a:lstStyle/>
          <a:p>
            <a:r>
              <a:rPr lang="en-US" dirty="0"/>
              <a:t>Section D</a:t>
            </a:r>
          </a:p>
          <a:p>
            <a:pPr lvl="1"/>
            <a:r>
              <a:rPr lang="en-US" dirty="0"/>
              <a:t>Degree of Contrast Criteria:</a:t>
            </a:r>
          </a:p>
          <a:p>
            <a:pPr lvl="2"/>
            <a:r>
              <a:rPr lang="en-US" dirty="0"/>
              <a:t>None – element contrast is not visible or perceived.</a:t>
            </a:r>
          </a:p>
          <a:p>
            <a:pPr lvl="2"/>
            <a:r>
              <a:rPr lang="en-US" dirty="0"/>
              <a:t>Weak – element contrast can be seen but does not attract attention.</a:t>
            </a:r>
          </a:p>
          <a:p>
            <a:pPr lvl="2"/>
            <a:r>
              <a:rPr lang="en-US" dirty="0"/>
              <a:t>Moderate – element contrast begins to attract attention and begins to dominate the landscape</a:t>
            </a:r>
          </a:p>
          <a:p>
            <a:pPr lvl="2"/>
            <a:r>
              <a:rPr lang="en-US" dirty="0"/>
              <a:t>Strong – element contrast attracts attention, will not be overlooked, and is dominate in the landscape</a:t>
            </a:r>
          </a:p>
          <a:p>
            <a:pPr lvl="1"/>
            <a:r>
              <a:rPr lang="en-US" dirty="0"/>
              <a:t>The terms strong, moderate, weak, and none conform to VRM Classes IV, III, II, and I</a:t>
            </a:r>
          </a:p>
          <a:p>
            <a:pPr lvl="1"/>
            <a:endParaRPr lang="en-US" dirty="0"/>
          </a:p>
          <a:p>
            <a:pPr lvl="2"/>
            <a:endParaRPr lang="en-US" dirty="0"/>
          </a:p>
          <a:p>
            <a:pPr lvl="2"/>
            <a:endParaRPr lang="en-US" dirty="0"/>
          </a:p>
          <a:p>
            <a:pPr lvl="1"/>
            <a:endParaRPr lang="en-US" dirty="0"/>
          </a:p>
          <a:p>
            <a:pPr marL="295275" lvl="1" indent="0">
              <a:buNone/>
            </a:pPr>
            <a:endParaRPr lang="en-US" dirty="0"/>
          </a:p>
          <a:p>
            <a:endParaRPr lang="en-US" dirty="0"/>
          </a:p>
          <a:p>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pic>
        <p:nvPicPr>
          <p:cNvPr id="1228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8" b="46513"/>
          <a:stretch/>
        </p:blipFill>
        <p:spPr bwMode="auto">
          <a:xfrm>
            <a:off x="921665" y="4942990"/>
            <a:ext cx="7360630" cy="160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2475869" y="5332747"/>
            <a:ext cx="1981185" cy="369332"/>
            <a:chOff x="2445889" y="3938677"/>
            <a:chExt cx="1981185" cy="369332"/>
          </a:xfrm>
        </p:grpSpPr>
        <p:sp>
          <p:nvSpPr>
            <p:cNvPr id="3" name="TextBox 2"/>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7" name="TextBox 6"/>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8" name="TextBox 7"/>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9" name="TextBox 8"/>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7" name="Group 26"/>
          <p:cNvGrpSpPr/>
          <p:nvPr/>
        </p:nvGrpSpPr>
        <p:grpSpPr>
          <a:xfrm>
            <a:off x="4352119" y="5335247"/>
            <a:ext cx="1981185" cy="369332"/>
            <a:chOff x="2445889" y="3938677"/>
            <a:chExt cx="1981185" cy="369332"/>
          </a:xfrm>
        </p:grpSpPr>
        <p:sp>
          <p:nvSpPr>
            <p:cNvPr id="28" name="TextBox 27"/>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29" name="TextBox 28"/>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32" name="TextBox 31"/>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33" name="TextBox 32"/>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34" name="Group 33"/>
          <p:cNvGrpSpPr/>
          <p:nvPr/>
        </p:nvGrpSpPr>
        <p:grpSpPr>
          <a:xfrm>
            <a:off x="6300819" y="5335247"/>
            <a:ext cx="1981185" cy="369332"/>
            <a:chOff x="2445889" y="3938677"/>
            <a:chExt cx="1981185" cy="369332"/>
          </a:xfrm>
        </p:grpSpPr>
        <p:sp>
          <p:nvSpPr>
            <p:cNvPr id="35" name="TextBox 34"/>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36" name="TextBox 35"/>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37" name="TextBox 36"/>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38" name="TextBox 37"/>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spTree>
    <p:extLst>
      <p:ext uri="{BB962C8B-B14F-4D97-AF65-F5344CB8AC3E}">
        <p14:creationId xmlns:p14="http://schemas.microsoft.com/office/powerpoint/2010/main" val="285953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381010" cy="5181600"/>
          </a:xfrm>
        </p:spPr>
        <p:txBody>
          <a:bodyPr/>
          <a:lstStyle/>
          <a:p>
            <a:r>
              <a:rPr lang="en-US" dirty="0"/>
              <a:t>Section D</a:t>
            </a:r>
          </a:p>
          <a:p>
            <a:pPr lvl="1"/>
            <a:endParaRPr lang="en-US" dirty="0"/>
          </a:p>
          <a:p>
            <a:pPr lvl="2"/>
            <a:endParaRPr lang="en-US" dirty="0"/>
          </a:p>
          <a:p>
            <a:pPr lvl="2"/>
            <a:endParaRPr lang="en-US" dirty="0"/>
          </a:p>
          <a:p>
            <a:pPr lvl="1"/>
            <a:endParaRPr lang="en-US" dirty="0"/>
          </a:p>
          <a:p>
            <a:pPr marL="295275" lvl="1" indent="0">
              <a:buNone/>
            </a:pPr>
            <a:endParaRPr lang="en-US" dirty="0"/>
          </a:p>
          <a:p>
            <a:endParaRPr lang="en-US" dirty="0"/>
          </a:p>
          <a:p>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pic>
        <p:nvPicPr>
          <p:cNvPr id="1228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8" b="46513"/>
          <a:stretch/>
        </p:blipFill>
        <p:spPr bwMode="auto">
          <a:xfrm>
            <a:off x="921665" y="4954942"/>
            <a:ext cx="7360630" cy="160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2475869" y="5332747"/>
            <a:ext cx="1981185" cy="369332"/>
            <a:chOff x="2445889" y="3938677"/>
            <a:chExt cx="1981185" cy="369332"/>
          </a:xfrm>
        </p:grpSpPr>
        <p:sp>
          <p:nvSpPr>
            <p:cNvPr id="3" name="TextBox 2"/>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7" name="TextBox 6"/>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8" name="TextBox 7"/>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9" name="TextBox 8"/>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7" name="Group 26"/>
          <p:cNvGrpSpPr/>
          <p:nvPr/>
        </p:nvGrpSpPr>
        <p:grpSpPr>
          <a:xfrm>
            <a:off x="4352119" y="5335247"/>
            <a:ext cx="1981185" cy="369332"/>
            <a:chOff x="2445889" y="3938677"/>
            <a:chExt cx="1981185" cy="369332"/>
          </a:xfrm>
        </p:grpSpPr>
        <p:sp>
          <p:nvSpPr>
            <p:cNvPr id="28" name="TextBox 27"/>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29" name="TextBox 28"/>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32" name="TextBox 31"/>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33" name="TextBox 32"/>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34" name="Group 33"/>
          <p:cNvGrpSpPr/>
          <p:nvPr/>
        </p:nvGrpSpPr>
        <p:grpSpPr>
          <a:xfrm>
            <a:off x="6300819" y="5335247"/>
            <a:ext cx="1981185" cy="369332"/>
            <a:chOff x="2445889" y="3938677"/>
            <a:chExt cx="1981185" cy="369332"/>
          </a:xfrm>
        </p:grpSpPr>
        <p:sp>
          <p:nvSpPr>
            <p:cNvPr id="35" name="TextBox 34"/>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36" name="TextBox 35"/>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37" name="TextBox 36"/>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38" name="TextBox 37"/>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aphicFrame>
        <p:nvGraphicFramePr>
          <p:cNvPr id="4" name="Table 3"/>
          <p:cNvGraphicFramePr>
            <a:graphicFrameLocks noGrp="1"/>
          </p:cNvGraphicFramePr>
          <p:nvPr>
            <p:extLst>
              <p:ext uri="{D42A27DB-BD31-4B8C-83A1-F6EECF244321}">
                <p14:modId xmlns:p14="http://schemas.microsoft.com/office/powerpoint/2010/main" val="1870523417"/>
              </p:ext>
            </p:extLst>
          </p:nvPr>
        </p:nvGraphicFramePr>
        <p:xfrm>
          <a:off x="921663" y="1752600"/>
          <a:ext cx="7360341" cy="3124136"/>
        </p:xfrm>
        <a:graphic>
          <a:graphicData uri="http://schemas.openxmlformats.org/drawingml/2006/table">
            <a:tbl>
              <a:tblPr firstRow="1" bandRow="1">
                <a:tableStyleId>{5C22544A-7EE6-4342-B048-85BDC9FD1C3A}</a:tableStyleId>
              </a:tblPr>
              <a:tblGrid>
                <a:gridCol w="2003140">
                  <a:extLst>
                    <a:ext uri="{9D8B030D-6E8A-4147-A177-3AD203B41FA5}">
                      <a16:colId xmlns:a16="http://schemas.microsoft.com/office/drawing/2014/main" val="4152752005"/>
                    </a:ext>
                  </a:extLst>
                </a:gridCol>
                <a:gridCol w="2903754">
                  <a:extLst>
                    <a:ext uri="{9D8B030D-6E8A-4147-A177-3AD203B41FA5}">
                      <a16:colId xmlns:a16="http://schemas.microsoft.com/office/drawing/2014/main" val="512227010"/>
                    </a:ext>
                  </a:extLst>
                </a:gridCol>
                <a:gridCol w="2453447">
                  <a:extLst>
                    <a:ext uri="{9D8B030D-6E8A-4147-A177-3AD203B41FA5}">
                      <a16:colId xmlns:a16="http://schemas.microsoft.com/office/drawing/2014/main" val="4168510027"/>
                    </a:ext>
                  </a:extLst>
                </a:gridCol>
              </a:tblGrid>
              <a:tr h="601948">
                <a:tc>
                  <a:txBody>
                    <a:bodyPr/>
                    <a:lstStyle/>
                    <a:p>
                      <a:pPr algn="ctr"/>
                      <a:r>
                        <a:rPr lang="en-US" dirty="0"/>
                        <a:t>Degree</a:t>
                      </a:r>
                      <a:r>
                        <a:rPr lang="en-US" baseline="0" dirty="0"/>
                        <a:t> of Contrast</a:t>
                      </a:r>
                      <a:endParaRPr lang="en-US" dirty="0"/>
                    </a:p>
                  </a:txBody>
                  <a:tcPr/>
                </a:tc>
                <a:tc>
                  <a:txBody>
                    <a:bodyPr/>
                    <a:lstStyle/>
                    <a:p>
                      <a:pPr algn="ctr"/>
                      <a:r>
                        <a:rPr lang="en-US" dirty="0"/>
                        <a:t>Criteria</a:t>
                      </a:r>
                    </a:p>
                  </a:txBody>
                  <a:tcPr/>
                </a:tc>
                <a:tc>
                  <a:txBody>
                    <a:bodyPr/>
                    <a:lstStyle/>
                    <a:p>
                      <a:pPr algn="ctr"/>
                      <a:r>
                        <a:rPr lang="en-US" dirty="0"/>
                        <a:t>Consistent with………</a:t>
                      </a:r>
                    </a:p>
                  </a:txBody>
                  <a:tcPr/>
                </a:tc>
                <a:extLst>
                  <a:ext uri="{0D108BD9-81ED-4DB2-BD59-A6C34878D82A}">
                    <a16:rowId xmlns:a16="http://schemas.microsoft.com/office/drawing/2014/main" val="258758140"/>
                  </a:ext>
                </a:extLst>
              </a:tr>
              <a:tr h="601948">
                <a:tc>
                  <a:txBody>
                    <a:bodyPr/>
                    <a:lstStyle/>
                    <a:p>
                      <a:r>
                        <a:rPr lang="en-US" dirty="0"/>
                        <a:t>None</a:t>
                      </a:r>
                    </a:p>
                  </a:txBody>
                  <a:tcPr/>
                </a:tc>
                <a:tc>
                  <a:txBody>
                    <a:bodyPr/>
                    <a:lstStyle/>
                    <a:p>
                      <a:r>
                        <a:rPr lang="en-US" dirty="0"/>
                        <a:t>Not visible or perceived</a:t>
                      </a:r>
                    </a:p>
                  </a:txBody>
                  <a:tcPr/>
                </a:tc>
                <a:tc>
                  <a:txBody>
                    <a:bodyPr/>
                    <a:lstStyle/>
                    <a:p>
                      <a:r>
                        <a:rPr lang="en-US" dirty="0"/>
                        <a:t>VRM Class I - IV</a:t>
                      </a:r>
                    </a:p>
                  </a:txBody>
                  <a:tcPr/>
                </a:tc>
                <a:extLst>
                  <a:ext uri="{0D108BD9-81ED-4DB2-BD59-A6C34878D82A}">
                    <a16:rowId xmlns:a16="http://schemas.microsoft.com/office/drawing/2014/main" val="4072514812"/>
                  </a:ext>
                </a:extLst>
              </a:tr>
              <a:tr h="601948">
                <a:tc>
                  <a:txBody>
                    <a:bodyPr/>
                    <a:lstStyle/>
                    <a:p>
                      <a:r>
                        <a:rPr lang="en-US" dirty="0"/>
                        <a:t>Weak</a:t>
                      </a:r>
                    </a:p>
                  </a:txBody>
                  <a:tcPr/>
                </a:tc>
                <a:tc>
                  <a:txBody>
                    <a:bodyPr/>
                    <a:lstStyle/>
                    <a:p>
                      <a:r>
                        <a:rPr lang="en-US" dirty="0"/>
                        <a:t>Can be seen but does not attract attention</a:t>
                      </a:r>
                    </a:p>
                  </a:txBody>
                  <a:tcPr/>
                </a:tc>
                <a:tc>
                  <a:txBody>
                    <a:bodyPr/>
                    <a:lstStyle/>
                    <a:p>
                      <a:r>
                        <a:rPr lang="en-US" dirty="0"/>
                        <a:t>VRM Class II - IV</a:t>
                      </a:r>
                    </a:p>
                  </a:txBody>
                  <a:tcPr/>
                </a:tc>
                <a:extLst>
                  <a:ext uri="{0D108BD9-81ED-4DB2-BD59-A6C34878D82A}">
                    <a16:rowId xmlns:a16="http://schemas.microsoft.com/office/drawing/2014/main" val="1973166901"/>
                  </a:ext>
                </a:extLst>
              </a:tr>
              <a:tr h="601948">
                <a:tc>
                  <a:txBody>
                    <a:bodyPr/>
                    <a:lstStyle/>
                    <a:p>
                      <a:r>
                        <a:rPr lang="en-US" dirty="0"/>
                        <a:t>Moderate</a:t>
                      </a:r>
                    </a:p>
                  </a:txBody>
                  <a:tcPr/>
                </a:tc>
                <a:tc>
                  <a:txBody>
                    <a:bodyPr/>
                    <a:lstStyle/>
                    <a:p>
                      <a:r>
                        <a:rPr lang="en-US" dirty="0"/>
                        <a:t>Begins to attract</a:t>
                      </a:r>
                      <a:r>
                        <a:rPr lang="en-US" baseline="0" dirty="0"/>
                        <a:t> attention and begins to dominate</a:t>
                      </a:r>
                      <a:endParaRPr lang="en-US" dirty="0"/>
                    </a:p>
                  </a:txBody>
                  <a:tcPr/>
                </a:tc>
                <a:tc>
                  <a:txBody>
                    <a:bodyPr/>
                    <a:lstStyle/>
                    <a:p>
                      <a:r>
                        <a:rPr lang="en-US" dirty="0"/>
                        <a:t>VRM Class III - IV</a:t>
                      </a:r>
                    </a:p>
                  </a:txBody>
                  <a:tcPr/>
                </a:tc>
                <a:extLst>
                  <a:ext uri="{0D108BD9-81ED-4DB2-BD59-A6C34878D82A}">
                    <a16:rowId xmlns:a16="http://schemas.microsoft.com/office/drawing/2014/main" val="2758679653"/>
                  </a:ext>
                </a:extLst>
              </a:tr>
              <a:tr h="601948">
                <a:tc>
                  <a:txBody>
                    <a:bodyPr/>
                    <a:lstStyle/>
                    <a:p>
                      <a:r>
                        <a:rPr lang="en-US" dirty="0"/>
                        <a:t>Strong</a:t>
                      </a:r>
                    </a:p>
                  </a:txBody>
                  <a:tcPr/>
                </a:tc>
                <a:tc>
                  <a:txBody>
                    <a:bodyPr/>
                    <a:lstStyle/>
                    <a:p>
                      <a:r>
                        <a:rPr lang="en-US" dirty="0"/>
                        <a:t>Demands attention and is dominant</a:t>
                      </a:r>
                    </a:p>
                  </a:txBody>
                  <a:tcPr/>
                </a:tc>
                <a:tc>
                  <a:txBody>
                    <a:bodyPr/>
                    <a:lstStyle/>
                    <a:p>
                      <a:r>
                        <a:rPr lang="en-US" dirty="0"/>
                        <a:t>VRM Class IV only</a:t>
                      </a:r>
                    </a:p>
                  </a:txBody>
                  <a:tcPr/>
                </a:tc>
                <a:extLst>
                  <a:ext uri="{0D108BD9-81ED-4DB2-BD59-A6C34878D82A}">
                    <a16:rowId xmlns:a16="http://schemas.microsoft.com/office/drawing/2014/main" val="949102328"/>
                  </a:ext>
                </a:extLst>
              </a:tr>
            </a:tbl>
          </a:graphicData>
        </a:graphic>
      </p:graphicFrame>
    </p:spTree>
    <p:extLst>
      <p:ext uri="{BB962C8B-B14F-4D97-AF65-F5344CB8AC3E}">
        <p14:creationId xmlns:p14="http://schemas.microsoft.com/office/powerpoint/2010/main" val="1780445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dirty="0"/>
              <a:t>Determine the elements of a project that are inconsistent with VRM objectives and recommend measures to improve the visual quality of the project</a:t>
            </a:r>
          </a:p>
          <a:p>
            <a:endParaRPr lang="en-US" dirty="0"/>
          </a:p>
          <a:p>
            <a:r>
              <a:rPr lang="en-US" dirty="0"/>
              <a:t>The VRM System is about minimizing visual contrast</a:t>
            </a:r>
          </a:p>
          <a:p>
            <a:endParaRPr lang="en-US" dirty="0"/>
          </a:p>
          <a:p>
            <a:r>
              <a:rPr lang="en-US" dirty="0"/>
              <a:t>The Contrast Rating process </a:t>
            </a:r>
          </a:p>
          <a:p>
            <a:pPr marL="342900" indent="-342900">
              <a:buFont typeface="Arial" pitchFamily="34" charset="0"/>
              <a:buChar char="•"/>
            </a:pPr>
            <a:r>
              <a:rPr lang="en-US" dirty="0"/>
              <a:t>First, determines whether a proposal conforms to the current Land Use Plan, and</a:t>
            </a:r>
          </a:p>
          <a:p>
            <a:pPr marL="342900" indent="-342900">
              <a:buFont typeface="Arial" pitchFamily="34" charset="0"/>
              <a:buChar char="•"/>
            </a:pPr>
            <a:r>
              <a:rPr lang="en-US" dirty="0"/>
              <a:t>Second, supports the subsequent impact analysis process</a:t>
            </a:r>
          </a:p>
          <a:p>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Unit Objective</a:t>
            </a:r>
          </a:p>
        </p:txBody>
      </p:sp>
    </p:spTree>
    <p:extLst>
      <p:ext uri="{BB962C8B-B14F-4D97-AF65-F5344CB8AC3E}">
        <p14:creationId xmlns:p14="http://schemas.microsoft.com/office/powerpoint/2010/main" val="2576498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sp>
        <p:nvSpPr>
          <p:cNvPr id="2" name="Content Placeholder 1"/>
          <p:cNvSpPr>
            <a:spLocks noGrp="1"/>
          </p:cNvSpPr>
          <p:nvPr>
            <p:ph idx="1"/>
          </p:nvPr>
        </p:nvSpPr>
        <p:spPr/>
        <p:txBody>
          <a:bodyPr/>
          <a:lstStyle/>
          <a:p>
            <a:r>
              <a:rPr lang="en-US" dirty="0"/>
              <a:t>Section D</a:t>
            </a:r>
          </a:p>
          <a:p>
            <a:pPr lvl="1"/>
            <a:r>
              <a:rPr lang="en-US" dirty="0"/>
              <a:t>In this example, the project would meet the VRM Class III objective for form, but only a VRM Class IV objective for line, color, and texture</a:t>
            </a:r>
          </a:p>
          <a:p>
            <a:pPr lvl="2"/>
            <a:endParaRPr lang="en-US" dirty="0"/>
          </a:p>
          <a:p>
            <a:pPr lvl="1"/>
            <a:endParaRPr lang="en-US" dirty="0"/>
          </a:p>
          <a:p>
            <a:pPr marL="295275" lvl="1" indent="0">
              <a:buNone/>
            </a:pPr>
            <a:endParaRPr lang="en-US" dirty="0"/>
          </a:p>
          <a:p>
            <a:endParaRPr lang="en-US" dirty="0"/>
          </a:p>
          <a:p>
            <a:endParaRPr lang="en-US" dirty="0"/>
          </a:p>
        </p:txBody>
      </p:sp>
      <p:graphicFrame>
        <p:nvGraphicFramePr>
          <p:cNvPr id="3" name="Object 2"/>
          <p:cNvGraphicFramePr>
            <a:graphicFrameLocks noGrp="1" noChangeAspect="1"/>
          </p:cNvGraphicFramePr>
          <p:nvPr>
            <p:extLst>
              <p:ext uri="{D42A27DB-BD31-4B8C-83A1-F6EECF244321}">
                <p14:modId xmlns:p14="http://schemas.microsoft.com/office/powerpoint/2010/main" val="2171922725"/>
              </p:ext>
            </p:extLst>
          </p:nvPr>
        </p:nvGraphicFramePr>
        <p:xfrm>
          <a:off x="461441" y="3215694"/>
          <a:ext cx="8292813" cy="2840863"/>
        </p:xfrm>
        <a:graphic>
          <a:graphicData uri="http://schemas.openxmlformats.org/presentationml/2006/ole">
            <mc:AlternateContent xmlns:mc="http://schemas.openxmlformats.org/markup-compatibility/2006">
              <mc:Choice xmlns:v="urn:schemas-microsoft-com:vml" Requires="v">
                <p:oleObj spid="_x0000_s10439" name="Document" r:id="rId4" imgW="8360357" imgH="2530517" progId="Word.Document.8">
                  <p:embed/>
                </p:oleObj>
              </mc:Choice>
              <mc:Fallback>
                <p:oleObj name="Document" r:id="rId4" imgW="8360357" imgH="2530517" progId="Word.Document.8">
                  <p:embed/>
                  <p:pic>
                    <p:nvPicPr>
                      <p:cNvPr id="0" name=""/>
                      <p:cNvPicPr>
                        <a:picLocks noGrp="1"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61441" y="3215694"/>
                        <a:ext cx="8292813" cy="2840863"/>
                      </a:xfrm>
                      <a:prstGeom prst="rect">
                        <a:avLst/>
                      </a:prstGeom>
                      <a:noFill/>
                      <a:ln>
                        <a:noFill/>
                      </a:ln>
                      <a:effectLst/>
                    </p:spPr>
                  </p:pic>
                </p:oleObj>
              </mc:Fallback>
            </mc:AlternateContent>
          </a:graphicData>
        </a:graphic>
      </p:graphicFrame>
      <p:sp>
        <p:nvSpPr>
          <p:cNvPr id="4" name="Rectangle 3"/>
          <p:cNvSpPr/>
          <p:nvPr/>
        </p:nvSpPr>
        <p:spPr>
          <a:xfrm>
            <a:off x="2133600" y="5020235"/>
            <a:ext cx="389835" cy="23905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621240" y="5020235"/>
            <a:ext cx="377020" cy="23905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357008" y="5259294"/>
            <a:ext cx="394606" cy="57817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373690" y="3886200"/>
            <a:ext cx="4649289" cy="420354"/>
            <a:chOff x="1373690" y="4033157"/>
            <a:chExt cx="4649289" cy="420354"/>
          </a:xfrm>
        </p:grpSpPr>
        <p:grpSp>
          <p:nvGrpSpPr>
            <p:cNvPr id="10" name="Group 9"/>
            <p:cNvGrpSpPr/>
            <p:nvPr/>
          </p:nvGrpSpPr>
          <p:grpSpPr>
            <a:xfrm>
              <a:off x="1373690" y="4033157"/>
              <a:ext cx="1704245" cy="412190"/>
              <a:chOff x="2445889" y="3938677"/>
              <a:chExt cx="1981185" cy="369332"/>
            </a:xfrm>
          </p:grpSpPr>
          <p:sp>
            <p:nvSpPr>
              <p:cNvPr id="21" name="TextBox 20"/>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22" name="TextBox 21"/>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23" name="TextBox 22"/>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24" name="TextBox 23"/>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11" name="Group 10"/>
            <p:cNvGrpSpPr/>
            <p:nvPr/>
          </p:nvGrpSpPr>
          <p:grpSpPr>
            <a:xfrm>
              <a:off x="2859465" y="4041321"/>
              <a:ext cx="1704245" cy="412190"/>
              <a:chOff x="2445889" y="3938677"/>
              <a:chExt cx="1981185" cy="369332"/>
            </a:xfrm>
          </p:grpSpPr>
          <p:sp>
            <p:nvSpPr>
              <p:cNvPr id="17" name="TextBox 16"/>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18" name="TextBox 17"/>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19" name="TextBox 18"/>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20" name="TextBox 19"/>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12" name="Group 11"/>
            <p:cNvGrpSpPr/>
            <p:nvPr/>
          </p:nvGrpSpPr>
          <p:grpSpPr>
            <a:xfrm>
              <a:off x="4318734" y="4041321"/>
              <a:ext cx="1704245" cy="412190"/>
              <a:chOff x="2445889" y="3938677"/>
              <a:chExt cx="1981185" cy="369332"/>
            </a:xfrm>
          </p:grpSpPr>
          <p:sp>
            <p:nvSpPr>
              <p:cNvPr id="13" name="TextBox 12"/>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14" name="TextBox 13"/>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15" name="TextBox 14"/>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16" name="TextBox 15"/>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sp>
        <p:nvSpPr>
          <p:cNvPr id="25" name="Rectangle 24"/>
          <p:cNvSpPr/>
          <p:nvPr/>
        </p:nvSpPr>
        <p:spPr>
          <a:xfrm>
            <a:off x="4751614" y="5020235"/>
            <a:ext cx="358748" cy="23905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255820" y="4034118"/>
            <a:ext cx="282439" cy="161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812524" y="3975403"/>
            <a:ext cx="31077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213172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sp>
        <p:nvSpPr>
          <p:cNvPr id="2" name="Content Placeholder 1"/>
          <p:cNvSpPr>
            <a:spLocks noGrp="1"/>
          </p:cNvSpPr>
          <p:nvPr>
            <p:ph idx="1"/>
          </p:nvPr>
        </p:nvSpPr>
        <p:spPr/>
        <p:txBody>
          <a:bodyPr/>
          <a:lstStyle/>
          <a:p>
            <a:r>
              <a:rPr lang="en-US" dirty="0"/>
              <a:t>Section D</a:t>
            </a:r>
          </a:p>
          <a:p>
            <a:pPr lvl="1"/>
            <a:r>
              <a:rPr lang="en-US" dirty="0"/>
              <a:t>This tells you where to focus mitigation efforts in order to reduce the degree of impact, and thus meet the VRM objective</a:t>
            </a:r>
          </a:p>
          <a:p>
            <a:pPr lvl="2"/>
            <a:endParaRPr lang="en-US" dirty="0"/>
          </a:p>
          <a:p>
            <a:pPr lvl="1"/>
            <a:endParaRPr lang="en-US" dirty="0"/>
          </a:p>
          <a:p>
            <a:pPr marL="295275" lvl="1" indent="0">
              <a:buNone/>
            </a:pPr>
            <a:endParaRPr lang="en-US" dirty="0">
              <a:solidFill>
                <a:srgbClr val="FFFFFF"/>
              </a:solidFill>
              <a:latin typeface="Cambria"/>
            </a:endParaRPr>
          </a:p>
          <a:p>
            <a:endParaRPr lang="en-US" dirty="0"/>
          </a:p>
          <a:p>
            <a:endParaRPr lang="en-US" dirty="0"/>
          </a:p>
          <a:p>
            <a:endParaRPr lang="en-US" dirty="0"/>
          </a:p>
        </p:txBody>
      </p:sp>
      <p:graphicFrame>
        <p:nvGraphicFramePr>
          <p:cNvPr id="3" name="Object 2"/>
          <p:cNvGraphicFramePr>
            <a:graphicFrameLocks noGrp="1" noChangeAspect="1"/>
          </p:cNvGraphicFramePr>
          <p:nvPr>
            <p:extLst>
              <p:ext uri="{D42A27DB-BD31-4B8C-83A1-F6EECF244321}">
                <p14:modId xmlns:p14="http://schemas.microsoft.com/office/powerpoint/2010/main" val="3628629195"/>
              </p:ext>
            </p:extLst>
          </p:nvPr>
        </p:nvGraphicFramePr>
        <p:xfrm>
          <a:off x="461441" y="3175581"/>
          <a:ext cx="8292813" cy="2840863"/>
        </p:xfrm>
        <a:graphic>
          <a:graphicData uri="http://schemas.openxmlformats.org/presentationml/2006/ole">
            <mc:AlternateContent xmlns:mc="http://schemas.openxmlformats.org/markup-compatibility/2006">
              <mc:Choice xmlns:v="urn:schemas-microsoft-com:vml" Requires="v">
                <p:oleObj spid="_x0000_s11462" name="Document" r:id="rId4" imgW="8360357" imgH="2530517" progId="Word.Document.8">
                  <p:embed/>
                </p:oleObj>
              </mc:Choice>
              <mc:Fallback>
                <p:oleObj name="Document" r:id="rId4" imgW="8360357" imgH="2530517" progId="Word.Document.8">
                  <p:embed/>
                  <p:pic>
                    <p:nvPicPr>
                      <p:cNvPr id="0" name=""/>
                      <p:cNvPicPr>
                        <a:picLocks noGrp="1"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61441" y="3175581"/>
                        <a:ext cx="8292813" cy="2840863"/>
                      </a:xfrm>
                      <a:prstGeom prst="rect">
                        <a:avLst/>
                      </a:prstGeom>
                      <a:noFill/>
                      <a:ln>
                        <a:noFill/>
                      </a:ln>
                      <a:effectLst/>
                    </p:spPr>
                  </p:pic>
                </p:oleObj>
              </mc:Fallback>
            </mc:AlternateContent>
          </a:graphicData>
        </a:graphic>
      </p:graphicFrame>
      <p:grpSp>
        <p:nvGrpSpPr>
          <p:cNvPr id="4" name="Group 3"/>
          <p:cNvGrpSpPr/>
          <p:nvPr/>
        </p:nvGrpSpPr>
        <p:grpSpPr>
          <a:xfrm>
            <a:off x="1373690" y="3878041"/>
            <a:ext cx="4649289" cy="420354"/>
            <a:chOff x="1373690" y="4033157"/>
            <a:chExt cx="4649289" cy="420354"/>
          </a:xfrm>
        </p:grpSpPr>
        <p:grpSp>
          <p:nvGrpSpPr>
            <p:cNvPr id="6" name="Group 5"/>
            <p:cNvGrpSpPr/>
            <p:nvPr/>
          </p:nvGrpSpPr>
          <p:grpSpPr>
            <a:xfrm>
              <a:off x="1373690" y="4033157"/>
              <a:ext cx="1704245" cy="412190"/>
              <a:chOff x="2445889" y="3938677"/>
              <a:chExt cx="1981185" cy="369332"/>
            </a:xfrm>
          </p:grpSpPr>
          <p:sp>
            <p:nvSpPr>
              <p:cNvPr id="7" name="TextBox 6"/>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8" name="TextBox 7"/>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9" name="TextBox 8"/>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10" name="TextBox 9"/>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1" name="Group 20"/>
            <p:cNvGrpSpPr/>
            <p:nvPr/>
          </p:nvGrpSpPr>
          <p:grpSpPr>
            <a:xfrm>
              <a:off x="2859465" y="4041321"/>
              <a:ext cx="1704245" cy="412190"/>
              <a:chOff x="2445889" y="3938677"/>
              <a:chExt cx="1981185" cy="369332"/>
            </a:xfrm>
          </p:grpSpPr>
          <p:sp>
            <p:nvSpPr>
              <p:cNvPr id="22" name="TextBox 21"/>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23" name="TextBox 22"/>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24" name="TextBox 23"/>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25" name="TextBox 24"/>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6" name="Group 25"/>
            <p:cNvGrpSpPr/>
            <p:nvPr/>
          </p:nvGrpSpPr>
          <p:grpSpPr>
            <a:xfrm>
              <a:off x="4318734" y="4041321"/>
              <a:ext cx="1704245" cy="412190"/>
              <a:chOff x="2445889" y="3938677"/>
              <a:chExt cx="1981185" cy="369332"/>
            </a:xfrm>
          </p:grpSpPr>
          <p:sp>
            <p:nvSpPr>
              <p:cNvPr id="27" name="TextBox 26"/>
              <p:cNvSpPr txBox="1"/>
              <p:nvPr/>
            </p:nvSpPr>
            <p:spPr>
              <a:xfrm>
                <a:off x="2445889" y="3938677"/>
                <a:ext cx="464695" cy="369332"/>
              </a:xfrm>
              <a:prstGeom prst="rect">
                <a:avLst/>
              </a:prstGeom>
              <a:noFill/>
            </p:spPr>
            <p:txBody>
              <a:bodyPr wrap="square" rtlCol="0">
                <a:spAutoFit/>
              </a:bodyPr>
              <a:lstStyle/>
              <a:p>
                <a:r>
                  <a:rPr lang="en-US" b="1" dirty="0">
                    <a:solidFill>
                      <a:srgbClr val="FF0000"/>
                    </a:solidFill>
                  </a:rPr>
                  <a:t>IV</a:t>
                </a:r>
              </a:p>
            </p:txBody>
          </p:sp>
          <p:sp>
            <p:nvSpPr>
              <p:cNvPr id="28" name="TextBox 27"/>
              <p:cNvSpPr txBox="1"/>
              <p:nvPr/>
            </p:nvSpPr>
            <p:spPr>
              <a:xfrm>
                <a:off x="2958049" y="3938677"/>
                <a:ext cx="464695" cy="369332"/>
              </a:xfrm>
              <a:prstGeom prst="rect">
                <a:avLst/>
              </a:prstGeom>
              <a:noFill/>
            </p:spPr>
            <p:txBody>
              <a:bodyPr wrap="square" rtlCol="0">
                <a:spAutoFit/>
              </a:bodyPr>
              <a:lstStyle/>
              <a:p>
                <a:r>
                  <a:rPr lang="en-US" b="1" dirty="0">
                    <a:solidFill>
                      <a:srgbClr val="FF0000"/>
                    </a:solidFill>
                  </a:rPr>
                  <a:t>III</a:t>
                </a:r>
              </a:p>
            </p:txBody>
          </p:sp>
          <p:sp>
            <p:nvSpPr>
              <p:cNvPr id="29" name="TextBox 28"/>
              <p:cNvSpPr txBox="1"/>
              <p:nvPr/>
            </p:nvSpPr>
            <p:spPr>
              <a:xfrm>
                <a:off x="3437729" y="3938677"/>
                <a:ext cx="464695" cy="369332"/>
              </a:xfrm>
              <a:prstGeom prst="rect">
                <a:avLst/>
              </a:prstGeom>
              <a:noFill/>
            </p:spPr>
            <p:txBody>
              <a:bodyPr wrap="square" rtlCol="0">
                <a:spAutoFit/>
              </a:bodyPr>
              <a:lstStyle/>
              <a:p>
                <a:r>
                  <a:rPr lang="en-US" b="1" dirty="0">
                    <a:solidFill>
                      <a:srgbClr val="FF0000"/>
                    </a:solidFill>
                  </a:rPr>
                  <a:t>II</a:t>
                </a:r>
              </a:p>
            </p:txBody>
          </p:sp>
          <p:sp>
            <p:nvSpPr>
              <p:cNvPr id="32" name="TextBox 31"/>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sp>
        <p:nvSpPr>
          <p:cNvPr id="33" name="Rectangle 32"/>
          <p:cNvSpPr/>
          <p:nvPr/>
        </p:nvSpPr>
        <p:spPr>
          <a:xfrm>
            <a:off x="4364686" y="5184327"/>
            <a:ext cx="394606" cy="62887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267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0277" y="3988997"/>
            <a:ext cx="4029723" cy="2548465"/>
          </a:xfrm>
          <a:prstGeom prst="rect">
            <a:avLst/>
          </a:prstGeom>
        </p:spPr>
      </p:pic>
      <p:graphicFrame>
        <p:nvGraphicFramePr>
          <p:cNvPr id="4" name="Object 3"/>
          <p:cNvGraphicFramePr>
            <a:graphicFrameLocks noGrp="1" noChangeAspect="1"/>
          </p:cNvGraphicFramePr>
          <p:nvPr>
            <p:extLst>
              <p:ext uri="{D42A27DB-BD31-4B8C-83A1-F6EECF244321}">
                <p14:modId xmlns:p14="http://schemas.microsoft.com/office/powerpoint/2010/main" val="3066915944"/>
              </p:ext>
            </p:extLst>
          </p:nvPr>
        </p:nvGraphicFramePr>
        <p:xfrm>
          <a:off x="344770" y="3988997"/>
          <a:ext cx="8259582" cy="2848792"/>
        </p:xfrm>
        <a:graphic>
          <a:graphicData uri="http://schemas.openxmlformats.org/presentationml/2006/ole">
            <mc:AlternateContent xmlns:mc="http://schemas.openxmlformats.org/markup-compatibility/2006">
              <mc:Choice xmlns:v="urn:schemas-microsoft-com:vml" Requires="v">
                <p:oleObj spid="_x0000_s3292" name="Document" r:id="rId5" imgW="5632255" imgH="1943609" progId="Word.Document.8">
                  <p:embed/>
                </p:oleObj>
              </mc:Choice>
              <mc:Fallback>
                <p:oleObj name="Document" r:id="rId5" imgW="5632255" imgH="1943609" progId="Word.Document.8">
                  <p:embed/>
                  <p:pic>
                    <p:nvPicPr>
                      <p:cNvPr id="0" name="Object 7"/>
                      <p:cNvPicPr>
                        <a:picLocks noGrp="1" noChangeAspect="1" noChangeArrowheads="1"/>
                      </p:cNvPicPr>
                      <p:nvPr/>
                    </p:nvPicPr>
                    <p:blipFill>
                      <a:blip r:embed="rId6">
                        <a:lum bright="8000"/>
                        <a:extLst>
                          <a:ext uri="{28A0092B-C50C-407E-A947-70E740481C1C}">
                            <a14:useLocalDpi xmlns:a14="http://schemas.microsoft.com/office/drawing/2010/main" val="0"/>
                          </a:ext>
                        </a:extLst>
                      </a:blip>
                      <a:srcRect/>
                      <a:stretch>
                        <a:fillRect/>
                      </a:stretch>
                    </p:blipFill>
                    <p:spPr bwMode="auto">
                      <a:xfrm>
                        <a:off x="344770" y="3988997"/>
                        <a:ext cx="8259582" cy="2848792"/>
                      </a:xfrm>
                      <a:prstGeom prst="rect">
                        <a:avLst/>
                      </a:prstGeom>
                      <a:noFill/>
                      <a:ln>
                        <a:noFill/>
                      </a:ln>
                      <a:effectLst/>
                    </p:spPr>
                  </p:pic>
                </p:oleObj>
              </mc:Fallback>
            </mc:AlternateContent>
          </a:graphicData>
        </a:graphic>
      </p:graphicFrame>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sp>
        <p:nvSpPr>
          <p:cNvPr id="2" name="Content Placeholder 1"/>
          <p:cNvSpPr>
            <a:spLocks noGrp="1"/>
          </p:cNvSpPr>
          <p:nvPr>
            <p:ph idx="1"/>
          </p:nvPr>
        </p:nvSpPr>
        <p:spPr>
          <a:xfrm>
            <a:off x="228600" y="1295400"/>
            <a:ext cx="8305800" cy="5486400"/>
          </a:xfrm>
        </p:spPr>
        <p:txBody>
          <a:bodyPr/>
          <a:lstStyle/>
          <a:p>
            <a:r>
              <a:rPr lang="en-US" dirty="0"/>
              <a:t>Section D (Continued)</a:t>
            </a:r>
          </a:p>
          <a:p>
            <a:pPr lvl="1"/>
            <a:r>
              <a:rPr lang="en-US" sz="2000" dirty="0"/>
              <a:t>Where you can provide further explanation of why a project does or does not meet VRM objectives</a:t>
            </a:r>
          </a:p>
          <a:p>
            <a:pPr lvl="1"/>
            <a:r>
              <a:rPr lang="en-US" sz="2000" dirty="0"/>
              <a:t>As in this example, changes to Land and Vegetation would cause a moderate degree of contrast to the element line, with strong contrast from Structures</a:t>
            </a:r>
          </a:p>
          <a:p>
            <a:pPr lvl="1"/>
            <a:r>
              <a:rPr lang="en-US" sz="2000" dirty="0"/>
              <a:t>The elements line, color &amp; texture for structures are a focus of mitigation efforts</a:t>
            </a:r>
          </a:p>
          <a:p>
            <a:pPr marL="295275" lvl="1"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9857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5532" y="2803577"/>
            <a:ext cx="4075903" cy="2596458"/>
          </a:xfrm>
          <a:prstGeom prst="rect">
            <a:avLst/>
          </a:prstGeom>
        </p:spPr>
      </p:pic>
      <p:pic>
        <p:nvPicPr>
          <p:cNvPr id="5" name="Picture 4"/>
          <p:cNvPicPr>
            <a:picLocks noChangeAspect="1"/>
          </p:cNvPicPr>
          <p:nvPr/>
        </p:nvPicPr>
        <p:blipFill>
          <a:blip r:embed="rId5"/>
          <a:stretch>
            <a:fillRect/>
          </a:stretch>
        </p:blipFill>
        <p:spPr>
          <a:xfrm>
            <a:off x="228600" y="2803577"/>
            <a:ext cx="4067844" cy="2572404"/>
          </a:xfrm>
          <a:prstGeom prst="rect">
            <a:avLst/>
          </a:prstGeom>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Worksheet </a:t>
            </a:r>
          </a:p>
        </p:txBody>
      </p:sp>
      <p:sp>
        <p:nvSpPr>
          <p:cNvPr id="2" name="Content Placeholder 1"/>
          <p:cNvSpPr>
            <a:spLocks noGrp="1"/>
          </p:cNvSpPr>
          <p:nvPr>
            <p:ph idx="1"/>
          </p:nvPr>
        </p:nvSpPr>
        <p:spPr/>
        <p:txBody>
          <a:bodyPr/>
          <a:lstStyle/>
          <a:p>
            <a:r>
              <a:rPr lang="en-US" dirty="0"/>
              <a:t>Section D (Continued)</a:t>
            </a:r>
          </a:p>
          <a:p>
            <a:pPr lvl="1"/>
            <a:r>
              <a:rPr lang="en-US" dirty="0"/>
              <a:t>Where you can provide recommended mitigation measures</a:t>
            </a:r>
          </a:p>
          <a:p>
            <a:endParaRPr lang="en-US" dirty="0"/>
          </a:p>
          <a:p>
            <a:endParaRPr lang="en-US" dirty="0"/>
          </a:p>
        </p:txBody>
      </p:sp>
      <p:sp>
        <p:nvSpPr>
          <p:cNvPr id="6" name="TextBox 5"/>
          <p:cNvSpPr txBox="1"/>
          <p:nvPr/>
        </p:nvSpPr>
        <p:spPr>
          <a:xfrm>
            <a:off x="1782316" y="4762500"/>
            <a:ext cx="1079500" cy="369332"/>
          </a:xfrm>
          <a:prstGeom prst="rect">
            <a:avLst/>
          </a:prstGeom>
          <a:noFill/>
        </p:spPr>
        <p:txBody>
          <a:bodyPr wrap="square" rtlCol="0">
            <a:spAutoFit/>
          </a:bodyPr>
          <a:lstStyle/>
          <a:p>
            <a:r>
              <a:rPr lang="en-US" b="1" dirty="0">
                <a:solidFill>
                  <a:schemeClr val="bg1"/>
                </a:solidFill>
              </a:rPr>
              <a:t>Proposed</a:t>
            </a:r>
          </a:p>
        </p:txBody>
      </p:sp>
      <p:sp>
        <p:nvSpPr>
          <p:cNvPr id="7" name="TextBox 6"/>
          <p:cNvSpPr txBox="1"/>
          <p:nvPr/>
        </p:nvSpPr>
        <p:spPr>
          <a:xfrm>
            <a:off x="6027960" y="4762500"/>
            <a:ext cx="1111907" cy="369332"/>
          </a:xfrm>
          <a:prstGeom prst="rect">
            <a:avLst/>
          </a:prstGeom>
          <a:noFill/>
        </p:spPr>
        <p:txBody>
          <a:bodyPr wrap="none" rtlCol="0">
            <a:spAutoFit/>
          </a:bodyPr>
          <a:lstStyle/>
          <a:p>
            <a:r>
              <a:rPr lang="en-US" b="1" dirty="0">
                <a:solidFill>
                  <a:schemeClr val="bg1"/>
                </a:solidFill>
              </a:rPr>
              <a:t>Mitigated</a:t>
            </a:r>
          </a:p>
        </p:txBody>
      </p:sp>
      <p:graphicFrame>
        <p:nvGraphicFramePr>
          <p:cNvPr id="3" name="Object 2"/>
          <p:cNvGraphicFramePr>
            <a:graphicFrameLocks noGrp="1" noChangeAspect="1"/>
          </p:cNvGraphicFramePr>
          <p:nvPr>
            <p:extLst>
              <p:ext uri="{D42A27DB-BD31-4B8C-83A1-F6EECF244321}">
                <p14:modId xmlns:p14="http://schemas.microsoft.com/office/powerpoint/2010/main" val="2439095439"/>
              </p:ext>
            </p:extLst>
          </p:nvPr>
        </p:nvGraphicFramePr>
        <p:xfrm>
          <a:off x="109512" y="2782938"/>
          <a:ext cx="8527135" cy="2885495"/>
        </p:xfrm>
        <a:graphic>
          <a:graphicData uri="http://schemas.openxmlformats.org/presentationml/2006/ole">
            <mc:AlternateContent xmlns:mc="http://schemas.openxmlformats.org/markup-compatibility/2006">
              <mc:Choice xmlns:v="urn:schemas-microsoft-com:vml" Requires="v">
                <p:oleObj spid="_x0000_s4314" name="Document" r:id="rId6" imgW="5638737" imgH="1953827" progId="Word.Document.8">
                  <p:embed/>
                </p:oleObj>
              </mc:Choice>
              <mc:Fallback>
                <p:oleObj name="Document" r:id="rId6" imgW="5638737" imgH="1953827" progId="Word.Document.8">
                  <p:embed/>
                  <p:pic>
                    <p:nvPicPr>
                      <p:cNvPr id="0" name="Object 7"/>
                      <p:cNvPicPr>
                        <a:picLocks noGrp="1" noChangeAspect="1" noChangeArrowheads="1"/>
                      </p:cNvPicPr>
                      <p:nvPr/>
                    </p:nvPicPr>
                    <p:blipFill>
                      <a:blip r:embed="rId7">
                        <a:lum bright="10000"/>
                      </a:blip>
                      <a:srcRect/>
                      <a:stretch>
                        <a:fillRect/>
                      </a:stretch>
                    </p:blipFill>
                    <p:spPr bwMode="auto">
                      <a:xfrm>
                        <a:off x="109512" y="2782938"/>
                        <a:ext cx="8527135" cy="288549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7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Process (Continued) </a:t>
            </a:r>
          </a:p>
        </p:txBody>
      </p:sp>
      <p:sp>
        <p:nvSpPr>
          <p:cNvPr id="2" name="Content Placeholder 1"/>
          <p:cNvSpPr>
            <a:spLocks noGrp="1"/>
          </p:cNvSpPr>
          <p:nvPr>
            <p:ph idx="1"/>
          </p:nvPr>
        </p:nvSpPr>
        <p:spPr/>
        <p:txBody>
          <a:bodyPr/>
          <a:lstStyle/>
          <a:p>
            <a:pPr indent="-228600"/>
            <a:r>
              <a:rPr lang="en-US" dirty="0"/>
              <a:t>Document! Document! Document!</a:t>
            </a:r>
          </a:p>
          <a:p>
            <a:pPr lvl="1" indent="-228600"/>
            <a:r>
              <a:rPr lang="en-US" dirty="0"/>
              <a:t>Take pictures</a:t>
            </a:r>
          </a:p>
          <a:p>
            <a:pPr lvl="1" indent="-228600"/>
            <a:r>
              <a:rPr lang="en-US" dirty="0"/>
              <a:t>Complete the form</a:t>
            </a:r>
          </a:p>
          <a:p>
            <a:pPr lvl="1" indent="-228600"/>
            <a:r>
              <a:rPr lang="en-US" dirty="0"/>
              <a:t>Write short narratives</a:t>
            </a:r>
          </a:p>
          <a:p>
            <a:pPr lvl="1" indent="-228600"/>
            <a:r>
              <a:rPr lang="en-US" dirty="0"/>
              <a:t>Prepare visual simulations (optional)</a:t>
            </a:r>
          </a:p>
          <a:p>
            <a:pPr lvl="1" indent="-228600"/>
            <a:r>
              <a:rPr lang="en-US" dirty="0"/>
              <a:t>Do whatever you need to do to describe your thought process and final recommendations</a:t>
            </a:r>
          </a:p>
          <a:p>
            <a:pPr lvl="1" indent="-228600"/>
            <a:r>
              <a:rPr lang="en-US" dirty="0"/>
              <a:t>Documentation is the only way you or your manager will accurately remember what took place during your analysis</a:t>
            </a:r>
          </a:p>
          <a:p>
            <a:pPr lvl="1" indent="-228600"/>
            <a:r>
              <a:rPr lang="en-US" dirty="0"/>
              <a:t>And if challenged, no documentation = didn’t happen</a:t>
            </a:r>
          </a:p>
          <a:p>
            <a:pPr indent="-228600"/>
            <a:endParaRPr lang="en-US" dirty="0"/>
          </a:p>
          <a:p>
            <a:pPr indent="-228600"/>
            <a:endParaRPr lang="en-US" dirty="0"/>
          </a:p>
          <a:p>
            <a:pPr indent="-228600"/>
            <a:endParaRPr lang="en-US" dirty="0"/>
          </a:p>
          <a:p>
            <a:pPr indent="-228600"/>
            <a:endParaRPr lang="en-US" dirty="0"/>
          </a:p>
          <a:p>
            <a:pPr indent="-228600"/>
            <a:endParaRPr lang="en-US" dirty="0"/>
          </a:p>
          <a:p>
            <a:pPr indent="-228600"/>
            <a:endParaRPr lang="en-US" dirty="0"/>
          </a:p>
          <a:p>
            <a:endParaRPr lang="en-US" dirty="0"/>
          </a:p>
          <a:p>
            <a:endParaRPr lang="en-US" dirty="0"/>
          </a:p>
        </p:txBody>
      </p:sp>
    </p:spTree>
    <p:extLst>
      <p:ext uri="{BB962C8B-B14F-4D97-AF65-F5344CB8AC3E}">
        <p14:creationId xmlns:p14="http://schemas.microsoft.com/office/powerpoint/2010/main" val="834985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1" indent="0">
              <a:buNone/>
            </a:pPr>
            <a:r>
              <a:rPr lang="en-US" sz="2400" b="1" dirty="0">
                <a:solidFill>
                  <a:srgbClr val="92D050"/>
                </a:solidFill>
              </a:rPr>
              <a:t>Does project meet VRM Objectives?</a:t>
            </a:r>
          </a:p>
          <a:p>
            <a:pPr marL="0" lvl="1" indent="0">
              <a:buNone/>
            </a:pPr>
            <a:endParaRPr lang="en-US" sz="400" b="1" dirty="0">
              <a:solidFill>
                <a:srgbClr val="92D050"/>
              </a:solidFill>
            </a:endParaRPr>
          </a:p>
          <a:p>
            <a:pPr marL="0" lvl="1" indent="0">
              <a:buNone/>
            </a:pPr>
            <a:r>
              <a:rPr lang="en-US" sz="2400" b="1" dirty="0">
                <a:solidFill>
                  <a:srgbClr val="92D050"/>
                </a:solidFill>
              </a:rPr>
              <a:t>YES, if:  		</a:t>
            </a:r>
            <a:r>
              <a:rPr lang="en-US" sz="2400" dirty="0">
                <a:solidFill>
                  <a:prstClr val="white"/>
                </a:solidFill>
              </a:rPr>
              <a:t>None = Class I</a:t>
            </a:r>
          </a:p>
          <a:p>
            <a:pPr marL="0" lvl="1" indent="0">
              <a:buNone/>
            </a:pPr>
            <a:r>
              <a:rPr lang="en-US" sz="2400" dirty="0">
                <a:solidFill>
                  <a:prstClr val="white"/>
                </a:solidFill>
              </a:rPr>
              <a:t>			Weak = Class II</a:t>
            </a:r>
          </a:p>
          <a:p>
            <a:pPr marL="0" lvl="1" indent="0">
              <a:buNone/>
            </a:pPr>
            <a:r>
              <a:rPr lang="en-US" sz="2400" dirty="0">
                <a:solidFill>
                  <a:prstClr val="white"/>
                </a:solidFill>
              </a:rPr>
              <a:t>			Moderate = Class III</a:t>
            </a:r>
          </a:p>
          <a:p>
            <a:pPr marL="0" lvl="1" indent="0">
              <a:buNone/>
            </a:pPr>
            <a:r>
              <a:rPr lang="en-US" sz="2400" dirty="0">
                <a:solidFill>
                  <a:prstClr val="white"/>
                </a:solidFill>
              </a:rPr>
              <a:t>			Strong = Class IV</a:t>
            </a:r>
          </a:p>
          <a:p>
            <a:pPr marL="0" lvl="1" indent="0">
              <a:buNone/>
            </a:pPr>
            <a:endParaRPr lang="en-US" sz="2400" b="1" dirty="0">
              <a:solidFill>
                <a:srgbClr val="92D050"/>
              </a:solidFill>
            </a:endParaRPr>
          </a:p>
          <a:p>
            <a:endParaRPr lang="en-US" dirty="0"/>
          </a:p>
        </p:txBody>
      </p:sp>
      <p:sp>
        <p:nvSpPr>
          <p:cNvPr id="3" name="Text Placeholder 2"/>
          <p:cNvSpPr>
            <a:spLocks noGrp="1"/>
          </p:cNvSpPr>
          <p:nvPr>
            <p:ph type="body" sz="quarter" idx="10"/>
          </p:nvPr>
        </p:nvSpPr>
        <p:spPr/>
        <p:txBody>
          <a:bodyPr/>
          <a:lstStyle/>
          <a:p>
            <a:r>
              <a:rPr lang="en-US" dirty="0"/>
              <a:t>Contrast Rating</a:t>
            </a:r>
          </a:p>
        </p:txBody>
      </p:sp>
      <p:sp>
        <p:nvSpPr>
          <p:cNvPr id="4" name="Text Placeholder 3"/>
          <p:cNvSpPr>
            <a:spLocks noGrp="1"/>
          </p:cNvSpPr>
          <p:nvPr>
            <p:ph type="body" sz="quarter" idx="11"/>
          </p:nvPr>
        </p:nvSpPr>
        <p:spPr/>
        <p:txBody>
          <a:bodyPr/>
          <a:lstStyle/>
          <a:p>
            <a:r>
              <a:rPr lang="en-US" dirty="0"/>
              <a:t>Conformance with VRM Objectives</a:t>
            </a:r>
          </a:p>
        </p:txBody>
      </p:sp>
      <p:sp>
        <p:nvSpPr>
          <p:cNvPr id="5" name="Oval 4"/>
          <p:cNvSpPr/>
          <p:nvPr/>
        </p:nvSpPr>
        <p:spPr>
          <a:xfrm>
            <a:off x="2769575" y="2226054"/>
            <a:ext cx="2556587" cy="4516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a:off x="0" y="3590414"/>
            <a:ext cx="8785097" cy="2993395"/>
          </a:xfrm>
          <a:prstGeom prst="rect">
            <a:avLst/>
          </a:prstGeom>
        </p:spPr>
      </p:pic>
      <p:sp>
        <p:nvSpPr>
          <p:cNvPr id="8" name="Oval 7"/>
          <p:cNvSpPr/>
          <p:nvPr/>
        </p:nvSpPr>
        <p:spPr>
          <a:xfrm>
            <a:off x="4180114" y="4720139"/>
            <a:ext cx="625152" cy="18102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1923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1" indent="0">
              <a:buNone/>
            </a:pPr>
            <a:r>
              <a:rPr lang="en-US" sz="2400" b="1" dirty="0">
                <a:solidFill>
                  <a:srgbClr val="92D050"/>
                </a:solidFill>
              </a:rPr>
              <a:t>Does project meet VRM Objectives? </a:t>
            </a:r>
          </a:p>
          <a:p>
            <a:pPr marL="0" lvl="1" indent="0">
              <a:buNone/>
            </a:pPr>
            <a:r>
              <a:rPr lang="en-US" sz="2400" b="1" u="sng" dirty="0">
                <a:solidFill>
                  <a:srgbClr val="92D050"/>
                </a:solidFill>
              </a:rPr>
              <a:t>NO</a:t>
            </a:r>
            <a:r>
              <a:rPr lang="en-US" sz="2400" b="1" dirty="0">
                <a:solidFill>
                  <a:srgbClr val="92D050"/>
                </a:solidFill>
              </a:rPr>
              <a:t>, what to do?</a:t>
            </a:r>
          </a:p>
          <a:p>
            <a:pPr marL="0" lvl="1" indent="0">
              <a:buNone/>
            </a:pPr>
            <a:endParaRPr lang="en-US" dirty="0"/>
          </a:p>
          <a:p>
            <a:pPr marL="342900" lvl="1" indent="-342900"/>
            <a:r>
              <a:rPr lang="en-US" dirty="0"/>
              <a:t>Redesign project to meet VRM Objectives</a:t>
            </a:r>
          </a:p>
          <a:p>
            <a:pPr marL="342900" lvl="1" indent="-342900"/>
            <a:r>
              <a:rPr lang="en-US" dirty="0"/>
              <a:t>Internally initiated – Drop project </a:t>
            </a:r>
          </a:p>
          <a:p>
            <a:pPr marL="342900" lvl="1" indent="-342900"/>
            <a:r>
              <a:rPr lang="en-US" dirty="0"/>
              <a:t>Externally initiated – Deny application for project</a:t>
            </a:r>
          </a:p>
          <a:p>
            <a:pPr marL="342900" lvl="1" indent="-342900"/>
            <a:r>
              <a:rPr lang="en-US" dirty="0"/>
              <a:t>Amend RMP only as a last resort</a:t>
            </a:r>
          </a:p>
          <a:p>
            <a:pPr marL="676275" lvl="2" indent="-342900"/>
            <a:r>
              <a:rPr lang="en-US" dirty="0"/>
              <a:t>Address reasons for the current VRM Class designation</a:t>
            </a:r>
          </a:p>
          <a:p>
            <a:pPr marL="676275" lvl="2" indent="-342900"/>
            <a:r>
              <a:rPr lang="en-US" dirty="0"/>
              <a:t>Assess Compensatory Mitigation</a:t>
            </a:r>
          </a:p>
          <a:p>
            <a:endParaRPr lang="en-US" dirty="0"/>
          </a:p>
        </p:txBody>
      </p:sp>
      <p:sp>
        <p:nvSpPr>
          <p:cNvPr id="3" name="Text Placeholder 2"/>
          <p:cNvSpPr>
            <a:spLocks noGrp="1"/>
          </p:cNvSpPr>
          <p:nvPr>
            <p:ph type="body" sz="quarter" idx="10"/>
          </p:nvPr>
        </p:nvSpPr>
        <p:spPr/>
        <p:txBody>
          <a:bodyPr/>
          <a:lstStyle/>
          <a:p>
            <a:r>
              <a:rPr lang="en-US" dirty="0"/>
              <a:t>Contrast Rating</a:t>
            </a:r>
          </a:p>
        </p:txBody>
      </p:sp>
      <p:sp>
        <p:nvSpPr>
          <p:cNvPr id="4" name="Text Placeholder 3"/>
          <p:cNvSpPr>
            <a:spLocks noGrp="1"/>
          </p:cNvSpPr>
          <p:nvPr>
            <p:ph type="body" sz="quarter" idx="11"/>
          </p:nvPr>
        </p:nvSpPr>
        <p:spPr/>
        <p:txBody>
          <a:bodyPr/>
          <a:lstStyle/>
          <a:p>
            <a:r>
              <a:rPr lang="en-US" dirty="0"/>
              <a:t>Conformance with VRM Objectives</a:t>
            </a:r>
          </a:p>
        </p:txBody>
      </p:sp>
    </p:spTree>
    <p:extLst>
      <p:ext uri="{BB962C8B-B14F-4D97-AF65-F5344CB8AC3E}">
        <p14:creationId xmlns:p14="http://schemas.microsoft.com/office/powerpoint/2010/main" val="3010072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Process (Continued) </a:t>
            </a:r>
          </a:p>
        </p:txBody>
      </p:sp>
      <p:sp>
        <p:nvSpPr>
          <p:cNvPr id="2" name="Content Placeholder 1"/>
          <p:cNvSpPr>
            <a:spLocks noGrp="1"/>
          </p:cNvSpPr>
          <p:nvPr>
            <p:ph idx="1"/>
          </p:nvPr>
        </p:nvSpPr>
        <p:spPr/>
        <p:txBody>
          <a:bodyPr/>
          <a:lstStyle/>
          <a:p>
            <a:pPr indent="-228600"/>
            <a:r>
              <a:rPr lang="en-US" dirty="0"/>
              <a:t>Input information into NEPA document</a:t>
            </a:r>
          </a:p>
          <a:p>
            <a:pPr lvl="1" indent="-228600"/>
            <a:r>
              <a:rPr lang="en-US" dirty="0"/>
              <a:t>Enter your findings, along with necessary documentation</a:t>
            </a:r>
          </a:p>
          <a:p>
            <a:pPr lvl="1" indent="-228600"/>
            <a:r>
              <a:rPr lang="en-US" dirty="0"/>
              <a:t>Write any necessary stipulations</a:t>
            </a:r>
          </a:p>
          <a:p>
            <a:pPr lvl="2"/>
            <a:r>
              <a:rPr lang="en-US" dirty="0"/>
              <a:t>Be sure all resource stipulations are coordinated and in agreement</a:t>
            </a:r>
          </a:p>
          <a:p>
            <a:pPr lvl="2"/>
            <a:endParaRPr lang="en-US" dirty="0"/>
          </a:p>
          <a:p>
            <a:pPr indent="-228600"/>
            <a:r>
              <a:rPr lang="en-US" dirty="0"/>
              <a:t>Continue to work with the project proponent through all phases of the project (pre-construction, construction, and reclamation) to ensure project is completed as planned and stipulations are being followed!</a:t>
            </a:r>
          </a:p>
          <a:p>
            <a:pPr indent="-228600"/>
            <a:endParaRPr lang="en-US" dirty="0"/>
          </a:p>
          <a:p>
            <a:pPr indent="-228600"/>
            <a:r>
              <a:rPr lang="en-US" dirty="0"/>
              <a:t>Patience!  It may take years before you see the outcome of all your efforts</a:t>
            </a:r>
          </a:p>
          <a:p>
            <a:pPr lvl="1" indent="-228600"/>
            <a:endParaRPr lang="en-US" dirty="0"/>
          </a:p>
          <a:p>
            <a:endParaRPr lang="en-US" dirty="0"/>
          </a:p>
          <a:p>
            <a:endParaRPr lang="en-US" dirty="0"/>
          </a:p>
        </p:txBody>
      </p:sp>
    </p:spTree>
    <p:extLst>
      <p:ext uri="{BB962C8B-B14F-4D97-AF65-F5344CB8AC3E}">
        <p14:creationId xmlns:p14="http://schemas.microsoft.com/office/powerpoint/2010/main" val="2698568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Habitat Enhancement</a:t>
            </a:r>
          </a:p>
        </p:txBody>
      </p:sp>
      <p:sp>
        <p:nvSpPr>
          <p:cNvPr id="2" name="Content Placeholder 1"/>
          <p:cNvSpPr>
            <a:spLocks noGrp="1"/>
          </p:cNvSpPr>
          <p:nvPr>
            <p:ph idx="1"/>
          </p:nvPr>
        </p:nvSpPr>
        <p:spPr/>
        <p:txBody>
          <a:bodyPr/>
          <a:lstStyle/>
          <a:p>
            <a:r>
              <a:rPr lang="en-US" dirty="0"/>
              <a:t>1 – Obtain a complete project description</a:t>
            </a:r>
          </a:p>
          <a:p>
            <a:pPr lvl="1"/>
            <a:r>
              <a:rPr lang="en-US" dirty="0"/>
              <a:t>Habitat enhancement project for bighorn sheep</a:t>
            </a:r>
          </a:p>
          <a:p>
            <a:pPr lvl="1"/>
            <a:r>
              <a:rPr lang="en-US" dirty="0"/>
              <a:t>Site was selected for its potential to allow sheep to access suitable habitat</a:t>
            </a:r>
          </a:p>
          <a:p>
            <a:pPr lvl="1"/>
            <a:r>
              <a:rPr lang="en-US" dirty="0"/>
              <a:t>Habitat treatment would include a combination of clear cutting, heavy thinning, and group thinning</a:t>
            </a:r>
          </a:p>
          <a:p>
            <a:pPr lvl="1"/>
            <a:r>
              <a:rPr lang="en-US" dirty="0"/>
              <a:t>Treatment area would be approximately 300 yards wide and would encompass approximately 200 acres</a:t>
            </a:r>
          </a:p>
          <a:p>
            <a:pPr lvl="1"/>
            <a:r>
              <a:rPr lang="en-US" dirty="0"/>
              <a:t>Project design features will be used to minimize the visual impact of the project, including clumping and feathering of the treatment edges to prevent distinct lines, and pruning the lower limbs of the leave trees to maintain portions of intact canopy while still providing sightlines for sheep</a:t>
            </a:r>
          </a:p>
          <a:p>
            <a:pPr lvl="1"/>
            <a:endParaRPr lang="en-US" dirty="0"/>
          </a:p>
          <a:p>
            <a:endParaRPr lang="en-US" dirty="0"/>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2797584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Habitat Enhancement</a:t>
            </a:r>
          </a:p>
        </p:txBody>
      </p:sp>
      <p:sp>
        <p:nvSpPr>
          <p:cNvPr id="2" name="Content Placeholder 1"/>
          <p:cNvSpPr>
            <a:spLocks noGrp="1"/>
          </p:cNvSpPr>
          <p:nvPr>
            <p:ph idx="1"/>
          </p:nvPr>
        </p:nvSpPr>
        <p:spPr/>
        <p:txBody>
          <a:bodyPr/>
          <a:lstStyle/>
          <a:p>
            <a:pPr indent="-228600"/>
            <a:r>
              <a:rPr lang="en-US" dirty="0"/>
              <a:t>2 – Identify VRM objectives</a:t>
            </a:r>
          </a:p>
          <a:p>
            <a:pPr indent="-228600"/>
            <a:r>
              <a:rPr lang="en-US" dirty="0"/>
              <a:t>       from land use plan</a:t>
            </a:r>
          </a:p>
          <a:p>
            <a:pPr lvl="1" indent="-228600"/>
            <a:r>
              <a:rPr lang="en-US" dirty="0"/>
              <a:t>Class II</a:t>
            </a:r>
          </a:p>
          <a:p>
            <a:pPr lvl="2"/>
            <a:r>
              <a:rPr lang="en-US" dirty="0"/>
              <a:t>Retain landscape character</a:t>
            </a:r>
          </a:p>
          <a:p>
            <a:pPr lvl="2"/>
            <a:r>
              <a:rPr lang="en-US" dirty="0"/>
              <a:t>Change allowed:  low</a:t>
            </a:r>
          </a:p>
          <a:p>
            <a:pPr lvl="2"/>
            <a:r>
              <a:rPr lang="en-US" dirty="0"/>
              <a:t>Visible but should not attract</a:t>
            </a:r>
          </a:p>
          <a:p>
            <a:pPr marL="685800" lvl="2" indent="0">
              <a:buNone/>
            </a:pPr>
            <a:r>
              <a:rPr lang="en-US" dirty="0"/>
              <a:t>     attention</a:t>
            </a:r>
          </a:p>
          <a:p>
            <a:pPr lvl="1" indent="-228600"/>
            <a:r>
              <a:rPr lang="en-US" dirty="0"/>
              <a:t>Class III</a:t>
            </a:r>
          </a:p>
          <a:p>
            <a:pPr lvl="2"/>
            <a:r>
              <a:rPr lang="en-US" dirty="0"/>
              <a:t>Partially retain landscape </a:t>
            </a:r>
          </a:p>
          <a:p>
            <a:pPr marL="685800" lvl="2" indent="0">
              <a:buNone/>
            </a:pPr>
            <a:r>
              <a:rPr lang="en-US" dirty="0"/>
              <a:t>	character</a:t>
            </a:r>
          </a:p>
          <a:p>
            <a:pPr lvl="2"/>
            <a:r>
              <a:rPr lang="en-US" dirty="0"/>
              <a:t>Change allowed:  moderate</a:t>
            </a:r>
          </a:p>
          <a:p>
            <a:pPr lvl="2"/>
            <a:r>
              <a:rPr lang="en-US" dirty="0"/>
              <a:t>Can attract attention but</a:t>
            </a:r>
          </a:p>
          <a:p>
            <a:pPr marL="685800" lvl="2" indent="0">
              <a:buNone/>
            </a:pPr>
            <a:r>
              <a:rPr lang="en-US" dirty="0"/>
              <a:t>    should not dominate view</a:t>
            </a:r>
          </a:p>
          <a:p>
            <a:pPr marL="685800" lvl="2" indent="0">
              <a:buNone/>
            </a:pPr>
            <a:endParaRPr lang="en-US" dirty="0"/>
          </a:p>
          <a:p>
            <a:pPr lvl="2"/>
            <a:endParaRPr lang="en-US" dirty="0"/>
          </a:p>
          <a:p>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 b="1781"/>
          <a:stretch/>
        </p:blipFill>
        <p:spPr>
          <a:xfrm>
            <a:off x="4571999" y="1184221"/>
            <a:ext cx="4086089" cy="5334689"/>
          </a:xfrm>
          <a:prstGeom prst="rect">
            <a:avLst/>
          </a:prstGeom>
        </p:spPr>
      </p:pic>
    </p:spTree>
    <p:extLst>
      <p:ext uri="{BB962C8B-B14F-4D97-AF65-F5344CB8AC3E}">
        <p14:creationId xmlns:p14="http://schemas.microsoft.com/office/powerpoint/2010/main" val="9803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r>
              <a:rPr lang="en-US" dirty="0"/>
              <a:t>A systematic process used to analyze potential visual impacts of proposed projects and activities</a:t>
            </a:r>
          </a:p>
          <a:p>
            <a:pPr lvl="1"/>
            <a:r>
              <a:rPr lang="en-US" dirty="0"/>
              <a:t>BLM Handbook 8431-1</a:t>
            </a:r>
          </a:p>
          <a:p>
            <a:pPr lvl="1"/>
            <a:endParaRPr lang="en-US" dirty="0"/>
          </a:p>
          <a:p>
            <a:pPr indent="-228600"/>
            <a:r>
              <a:rPr lang="en-US" dirty="0"/>
              <a:t>The amount of contrast is measured by separating the landscape into major features</a:t>
            </a:r>
          </a:p>
          <a:p>
            <a:pPr lvl="1" indent="-228600"/>
            <a:r>
              <a:rPr lang="en-US" dirty="0"/>
              <a:t>Landform/water, vegetation, and structures</a:t>
            </a:r>
          </a:p>
          <a:p>
            <a:pPr lvl="1" indent="-228600"/>
            <a:r>
              <a:rPr lang="en-US" u="sng" dirty="0"/>
              <a:t>Use </a:t>
            </a:r>
            <a:r>
              <a:rPr lang="en-US" b="1" u="sng" dirty="0">
                <a:solidFill>
                  <a:srgbClr val="FFC000"/>
                </a:solidFill>
              </a:rPr>
              <a:t>“language of landscapes</a:t>
            </a:r>
            <a:r>
              <a:rPr lang="en-US" b="1" dirty="0">
                <a:solidFill>
                  <a:srgbClr val="FFC000"/>
                </a:solidFill>
              </a:rPr>
              <a:t>” </a:t>
            </a:r>
            <a:r>
              <a:rPr lang="en-US" dirty="0"/>
              <a:t>when describing</a:t>
            </a:r>
          </a:p>
          <a:p>
            <a:pPr indent="-228600"/>
            <a:endParaRPr lang="en-US" dirty="0"/>
          </a:p>
          <a:p>
            <a:pPr indent="-228600"/>
            <a:r>
              <a:rPr lang="en-US" dirty="0"/>
              <a:t>Then predicting the magnitude of contrast in each of the basic elements</a:t>
            </a:r>
          </a:p>
          <a:p>
            <a:pPr lvl="1" indent="-228600"/>
            <a:r>
              <a:rPr lang="en-US" dirty="0"/>
              <a:t>Form, line, color, and texture</a:t>
            </a:r>
          </a:p>
          <a:p>
            <a:pPr marL="352425" lvl="1" indent="0">
              <a:buNone/>
            </a:pPr>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Process</a:t>
            </a:r>
          </a:p>
        </p:txBody>
      </p:sp>
    </p:spTree>
    <p:extLst>
      <p:ext uri="{BB962C8B-B14F-4D97-AF65-F5344CB8AC3E}">
        <p14:creationId xmlns:p14="http://schemas.microsoft.com/office/powerpoint/2010/main" val="4261134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Habitat Enhancement</a:t>
            </a:r>
          </a:p>
        </p:txBody>
      </p:sp>
      <p:sp>
        <p:nvSpPr>
          <p:cNvPr id="2" name="Content Placeholder 1"/>
          <p:cNvSpPr>
            <a:spLocks noGrp="1"/>
          </p:cNvSpPr>
          <p:nvPr>
            <p:ph idx="1"/>
          </p:nvPr>
        </p:nvSpPr>
        <p:spPr/>
        <p:txBody>
          <a:bodyPr/>
          <a:lstStyle/>
          <a:p>
            <a:pPr indent="-228600"/>
            <a:r>
              <a:rPr lang="en-US" dirty="0"/>
              <a:t>3 – Select Key Observation</a:t>
            </a:r>
          </a:p>
          <a:p>
            <a:pPr indent="-228600"/>
            <a:r>
              <a:rPr lang="en-US" dirty="0"/>
              <a:t>       Points (KOPs)</a:t>
            </a:r>
          </a:p>
          <a:p>
            <a:pPr lvl="1" indent="-228600"/>
            <a:r>
              <a:rPr lang="en-US" dirty="0"/>
              <a:t>Linear feature – State </a:t>
            </a:r>
          </a:p>
          <a:p>
            <a:pPr marL="352425" lvl="1" indent="0">
              <a:buNone/>
            </a:pPr>
            <a:r>
              <a:rPr lang="en-US" dirty="0"/>
              <a:t>    Highway 50</a:t>
            </a:r>
          </a:p>
          <a:p>
            <a:pPr lvl="1" indent="-228600"/>
            <a:r>
              <a:rPr lang="en-US" dirty="0"/>
              <a:t>6 KOPs were selected based </a:t>
            </a:r>
          </a:p>
          <a:p>
            <a:pPr marL="352425" lvl="1" indent="0">
              <a:buNone/>
            </a:pPr>
            <a:r>
              <a:rPr lang="en-US" dirty="0"/>
              <a:t>    on viewshed analysis and </a:t>
            </a:r>
          </a:p>
          <a:p>
            <a:pPr marL="352425" lvl="1" indent="0">
              <a:buNone/>
            </a:pPr>
            <a:r>
              <a:rPr lang="en-US" dirty="0"/>
              <a:t>    from environmental factors</a:t>
            </a:r>
          </a:p>
          <a:p>
            <a:pPr marL="352425" lvl="1" indent="0">
              <a:buNone/>
            </a:pPr>
            <a:r>
              <a:rPr lang="en-US" dirty="0"/>
              <a:t>    (e.g. angle of view, season</a:t>
            </a:r>
          </a:p>
          <a:p>
            <a:pPr marL="352425" lvl="1" indent="0">
              <a:buNone/>
            </a:pPr>
            <a:r>
              <a:rPr lang="en-US" dirty="0"/>
              <a:t>    of use, duration in view)</a:t>
            </a:r>
          </a:p>
          <a:p>
            <a:pPr marL="352425" lvl="1" indent="0">
              <a:buNone/>
            </a:pPr>
            <a:endParaRPr lang="en-US" dirty="0"/>
          </a:p>
          <a:p>
            <a:pPr lvl="1" indent="-228600"/>
            <a:endParaRPr lang="en-US" dirty="0"/>
          </a:p>
          <a:p>
            <a:r>
              <a:rPr lang="en-US" dirty="0"/>
              <a:t> </a:t>
            </a:r>
          </a:p>
          <a:p>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786"/>
          <a:stretch/>
        </p:blipFill>
        <p:spPr>
          <a:xfrm>
            <a:off x="4571999" y="1154241"/>
            <a:ext cx="4088870" cy="5337999"/>
          </a:xfrm>
          <a:prstGeom prst="rect">
            <a:avLst/>
          </a:prstGeom>
        </p:spPr>
      </p:pic>
    </p:spTree>
    <p:extLst>
      <p:ext uri="{BB962C8B-B14F-4D97-AF65-F5344CB8AC3E}">
        <p14:creationId xmlns:p14="http://schemas.microsoft.com/office/powerpoint/2010/main" val="4029059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Habitat Enhancement</a:t>
            </a:r>
          </a:p>
        </p:txBody>
      </p:sp>
      <p:sp>
        <p:nvSpPr>
          <p:cNvPr id="2" name="Content Placeholder 1"/>
          <p:cNvSpPr>
            <a:spLocks noGrp="1"/>
          </p:cNvSpPr>
          <p:nvPr>
            <p:ph idx="1"/>
          </p:nvPr>
        </p:nvSpPr>
        <p:spPr/>
        <p:txBody>
          <a:bodyPr/>
          <a:lstStyle/>
          <a:p>
            <a:pPr indent="-228600"/>
            <a:r>
              <a:rPr lang="en-US" dirty="0"/>
              <a:t>4 – Prepare visual simulations (optional)</a:t>
            </a:r>
          </a:p>
          <a:p>
            <a:pPr indent="-228600"/>
            <a:endParaRPr lang="en-US" dirty="0"/>
          </a:p>
          <a:p>
            <a:pPr indent="-228600"/>
            <a:endParaRPr lang="en-US" dirty="0"/>
          </a:p>
          <a:p>
            <a:pPr lvl="1" indent="-228600"/>
            <a:r>
              <a:rPr lang="en-US" dirty="0"/>
              <a:t>KOP 1</a:t>
            </a:r>
          </a:p>
          <a:p>
            <a:pPr lvl="1" indent="-228600"/>
            <a:endParaRPr lang="en-US" dirty="0"/>
          </a:p>
          <a:p>
            <a:r>
              <a:rPr lang="en-US" dirty="0"/>
              <a:t> </a:t>
            </a:r>
          </a:p>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404" y="4701647"/>
            <a:ext cx="3759739" cy="185416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2607" y="4701646"/>
            <a:ext cx="3759741" cy="1854166"/>
          </a:xfrm>
          <a:prstGeom prst="rect">
            <a:avLst/>
          </a:prstGeom>
        </p:spPr>
      </p:pic>
      <p:pic>
        <p:nvPicPr>
          <p:cNvPr id="5" name="Picture 4"/>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a:ext>
            </a:extLst>
          </a:blip>
          <a:stretch>
            <a:fillRect/>
          </a:stretch>
        </p:blipFill>
        <p:spPr>
          <a:xfrm>
            <a:off x="1819002" y="1907852"/>
            <a:ext cx="5489136" cy="2568069"/>
          </a:xfrm>
          <a:prstGeom prst="rect">
            <a:avLst/>
          </a:prstGeom>
        </p:spPr>
      </p:pic>
      <p:sp>
        <p:nvSpPr>
          <p:cNvPr id="10" name="TextBox 9"/>
          <p:cNvSpPr txBox="1"/>
          <p:nvPr/>
        </p:nvSpPr>
        <p:spPr>
          <a:xfrm>
            <a:off x="1010973" y="6247669"/>
            <a:ext cx="3336170"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Before – Existing Conditions</a:t>
            </a:r>
          </a:p>
        </p:txBody>
      </p:sp>
      <p:sp>
        <p:nvSpPr>
          <p:cNvPr id="11" name="TextBox 10"/>
          <p:cNvSpPr txBox="1"/>
          <p:nvPr/>
        </p:nvSpPr>
        <p:spPr>
          <a:xfrm>
            <a:off x="6469678" y="6247668"/>
            <a:ext cx="2022670"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After Simulation</a:t>
            </a:r>
          </a:p>
        </p:txBody>
      </p:sp>
    </p:spTree>
    <p:extLst>
      <p:ext uri="{BB962C8B-B14F-4D97-AF65-F5344CB8AC3E}">
        <p14:creationId xmlns:p14="http://schemas.microsoft.com/office/powerpoint/2010/main" val="2780342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Habitat Enhancement</a:t>
            </a:r>
          </a:p>
        </p:txBody>
      </p:sp>
      <p:sp>
        <p:nvSpPr>
          <p:cNvPr id="2" name="Content Placeholder 1"/>
          <p:cNvSpPr>
            <a:spLocks noGrp="1"/>
          </p:cNvSpPr>
          <p:nvPr>
            <p:ph idx="1"/>
          </p:nvPr>
        </p:nvSpPr>
        <p:spPr/>
        <p:txBody>
          <a:bodyPr/>
          <a:lstStyle/>
          <a:p>
            <a:pPr indent="-228600"/>
            <a:r>
              <a:rPr lang="en-US" dirty="0"/>
              <a:t>5 – Complete contrast rating</a:t>
            </a:r>
          </a:p>
          <a:p>
            <a:pPr lvl="1" indent="-228600"/>
            <a:endParaRPr lang="en-US" dirty="0"/>
          </a:p>
          <a:p>
            <a:r>
              <a:rPr lang="en-US" dirty="0"/>
              <a:t> </a:t>
            </a:r>
          </a:p>
          <a:p>
            <a:endParaRPr lang="en-US" dirty="0"/>
          </a:p>
        </p:txBody>
      </p:sp>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768"/>
          <a:stretch/>
        </p:blipFill>
        <p:spPr>
          <a:xfrm>
            <a:off x="329785" y="1832271"/>
            <a:ext cx="3612631" cy="471712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73466" y="1832271"/>
            <a:ext cx="4532275" cy="4744662"/>
          </a:xfrm>
          <a:prstGeom prst="rect">
            <a:avLst/>
          </a:prstGeom>
        </p:spPr>
      </p:pic>
    </p:spTree>
    <p:extLst>
      <p:ext uri="{BB962C8B-B14F-4D97-AF65-F5344CB8AC3E}">
        <p14:creationId xmlns:p14="http://schemas.microsoft.com/office/powerpoint/2010/main" val="791471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Habitat Enhancement</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620" y="1783829"/>
            <a:ext cx="8265753" cy="4725121"/>
          </a:xfrm>
          <a:prstGeom prst="rect">
            <a:avLst/>
          </a:prstGeom>
        </p:spPr>
      </p:pic>
      <p:sp>
        <p:nvSpPr>
          <p:cNvPr id="8" name="Content Placeholder 1"/>
          <p:cNvSpPr>
            <a:spLocks noGrp="1"/>
          </p:cNvSpPr>
          <p:nvPr>
            <p:ph idx="1"/>
          </p:nvPr>
        </p:nvSpPr>
        <p:spPr>
          <a:xfrm>
            <a:off x="228600" y="1295400"/>
            <a:ext cx="8305800" cy="488429"/>
          </a:xfrm>
        </p:spPr>
        <p:txBody>
          <a:bodyPr/>
          <a:lstStyle/>
          <a:p>
            <a:pPr indent="-228600"/>
            <a:r>
              <a:rPr lang="en-US" dirty="0"/>
              <a:t>5 – Complete contrast rating</a:t>
            </a:r>
          </a:p>
          <a:p>
            <a:pPr lvl="1" indent="-228600"/>
            <a:endParaRPr lang="en-US" dirty="0"/>
          </a:p>
          <a:p>
            <a:r>
              <a:rPr lang="en-US" dirty="0"/>
              <a:t> </a:t>
            </a:r>
          </a:p>
          <a:p>
            <a:endParaRPr lang="en-US" dirty="0"/>
          </a:p>
        </p:txBody>
      </p:sp>
    </p:spTree>
    <p:extLst>
      <p:ext uri="{BB962C8B-B14F-4D97-AF65-F5344CB8AC3E}">
        <p14:creationId xmlns:p14="http://schemas.microsoft.com/office/powerpoint/2010/main" val="122088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Habitat Enhancement</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684" y="2029180"/>
            <a:ext cx="7853703" cy="3106699"/>
          </a:xfrm>
          <a:prstGeom prst="rect">
            <a:avLst/>
          </a:prstGeom>
        </p:spPr>
      </p:pic>
      <p:sp>
        <p:nvSpPr>
          <p:cNvPr id="8" name="Content Placeholder 1"/>
          <p:cNvSpPr>
            <a:spLocks noGrp="1"/>
          </p:cNvSpPr>
          <p:nvPr>
            <p:ph idx="1"/>
          </p:nvPr>
        </p:nvSpPr>
        <p:spPr>
          <a:xfrm>
            <a:off x="228600" y="1295400"/>
            <a:ext cx="8305800" cy="488429"/>
          </a:xfrm>
        </p:spPr>
        <p:txBody>
          <a:bodyPr/>
          <a:lstStyle/>
          <a:p>
            <a:pPr indent="-228600"/>
            <a:r>
              <a:rPr lang="en-US" dirty="0"/>
              <a:t>5 – Complete contrast rating</a:t>
            </a:r>
          </a:p>
          <a:p>
            <a:pPr lvl="1" indent="-228600"/>
            <a:endParaRPr lang="en-US" dirty="0"/>
          </a:p>
          <a:p>
            <a:r>
              <a:rPr lang="en-US" dirty="0"/>
              <a:t> </a:t>
            </a:r>
          </a:p>
          <a:p>
            <a:endParaRPr lang="en-US" dirty="0"/>
          </a:p>
        </p:txBody>
      </p:sp>
    </p:spTree>
    <p:extLst>
      <p:ext uri="{BB962C8B-B14F-4D97-AF65-F5344CB8AC3E}">
        <p14:creationId xmlns:p14="http://schemas.microsoft.com/office/powerpoint/2010/main" val="422609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New Natural Gas Well Pad</a:t>
            </a:r>
          </a:p>
        </p:txBody>
      </p:sp>
      <p:sp>
        <p:nvSpPr>
          <p:cNvPr id="2" name="Content Placeholder 1"/>
          <p:cNvSpPr>
            <a:spLocks noGrp="1"/>
          </p:cNvSpPr>
          <p:nvPr>
            <p:ph idx="1"/>
          </p:nvPr>
        </p:nvSpPr>
        <p:spPr/>
        <p:txBody>
          <a:bodyPr/>
          <a:lstStyle/>
          <a:p>
            <a:r>
              <a:rPr lang="en-US" dirty="0"/>
              <a:t>1 – Obtain a complete project description</a:t>
            </a:r>
          </a:p>
          <a:p>
            <a:pPr lvl="1"/>
            <a:r>
              <a:rPr lang="en-US" dirty="0"/>
              <a:t>Proposal to drill 8 new federal wells from a new well pad with new access road on land administered by the BLM</a:t>
            </a:r>
          </a:p>
          <a:p>
            <a:pPr lvl="1"/>
            <a:r>
              <a:rPr lang="en-US" dirty="0"/>
              <a:t>Well pad would have a maximum cut slope of 33.1 feet at the southwest corner and a maximum fill slope of 25.2 feet at the northwestern corner</a:t>
            </a:r>
          </a:p>
          <a:p>
            <a:pPr lvl="1"/>
            <a:r>
              <a:rPr lang="en-US" dirty="0"/>
              <a:t>The road would be approximate 0.4 mile in length and 20-feet in width</a:t>
            </a:r>
          </a:p>
          <a:p>
            <a:pPr lvl="1"/>
            <a:r>
              <a:rPr lang="en-US" dirty="0"/>
              <a:t>The road grade would vary from 5% to 10%</a:t>
            </a:r>
          </a:p>
          <a:p>
            <a:pPr lvl="1"/>
            <a:r>
              <a:rPr lang="en-US" dirty="0"/>
              <a:t>Installation of a temporary pipeline</a:t>
            </a:r>
          </a:p>
          <a:p>
            <a:pPr lvl="1"/>
            <a:r>
              <a:rPr lang="en-US" dirty="0"/>
              <a:t>Construction would involve approximately 7.9 acres of new surface disturbance, which would be reduced to approximately 2.5 acres  after interim reclamation</a:t>
            </a:r>
          </a:p>
          <a:p>
            <a:pPr lvl="1"/>
            <a:endParaRPr lang="en-US" dirty="0"/>
          </a:p>
          <a:p>
            <a:pPr lvl="1"/>
            <a:endParaRPr lang="en-US" dirty="0"/>
          </a:p>
          <a:p>
            <a:endParaRPr lang="en-US" dirty="0"/>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1397662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New Natural Gas Well Pad</a:t>
            </a:r>
          </a:p>
        </p:txBody>
      </p:sp>
      <p:sp>
        <p:nvSpPr>
          <p:cNvPr id="2" name="Content Placeholder 1"/>
          <p:cNvSpPr>
            <a:spLocks noGrp="1"/>
          </p:cNvSpPr>
          <p:nvPr>
            <p:ph idx="1"/>
          </p:nvPr>
        </p:nvSpPr>
        <p:spPr/>
        <p:txBody>
          <a:bodyPr/>
          <a:lstStyle/>
          <a:p>
            <a:pPr indent="-228600"/>
            <a:r>
              <a:rPr lang="en-US" dirty="0"/>
              <a:t>2 – Identify VRM objectives</a:t>
            </a:r>
          </a:p>
          <a:p>
            <a:pPr indent="-228600"/>
            <a:r>
              <a:rPr lang="en-US" dirty="0"/>
              <a:t>       from land use plan</a:t>
            </a:r>
          </a:p>
          <a:p>
            <a:pPr lvl="1" indent="-228600"/>
            <a:r>
              <a:rPr lang="en-US" dirty="0"/>
              <a:t>Class II</a:t>
            </a:r>
          </a:p>
          <a:p>
            <a:pPr lvl="2"/>
            <a:r>
              <a:rPr lang="en-US" dirty="0"/>
              <a:t>Retain landscape character</a:t>
            </a:r>
          </a:p>
          <a:p>
            <a:pPr lvl="2"/>
            <a:r>
              <a:rPr lang="en-US" dirty="0"/>
              <a:t>Change allowed:  low</a:t>
            </a:r>
          </a:p>
          <a:p>
            <a:pPr lvl="2"/>
            <a:r>
              <a:rPr lang="en-US" dirty="0"/>
              <a:t>Visible but should not attract</a:t>
            </a:r>
          </a:p>
          <a:p>
            <a:pPr marL="685800" lvl="2" indent="0">
              <a:buNone/>
            </a:pPr>
            <a:r>
              <a:rPr lang="en-US" dirty="0"/>
              <a:t>     attention</a:t>
            </a:r>
          </a:p>
          <a:p>
            <a:pPr lvl="1" indent="-228600"/>
            <a:r>
              <a:rPr lang="en-US" dirty="0"/>
              <a:t>Class III</a:t>
            </a:r>
          </a:p>
          <a:p>
            <a:pPr lvl="2"/>
            <a:r>
              <a:rPr lang="en-US" dirty="0"/>
              <a:t>Partially retain landscape </a:t>
            </a:r>
          </a:p>
          <a:p>
            <a:pPr marL="685800" lvl="2" indent="0">
              <a:buNone/>
            </a:pPr>
            <a:r>
              <a:rPr lang="en-US" dirty="0"/>
              <a:t>	character</a:t>
            </a:r>
          </a:p>
          <a:p>
            <a:pPr lvl="2"/>
            <a:r>
              <a:rPr lang="en-US" dirty="0"/>
              <a:t>Change allowed:  moderate</a:t>
            </a:r>
          </a:p>
          <a:p>
            <a:pPr lvl="2"/>
            <a:r>
              <a:rPr lang="en-US" dirty="0"/>
              <a:t>Can attract attention but</a:t>
            </a:r>
          </a:p>
          <a:p>
            <a:pPr marL="685800" lvl="2" indent="0">
              <a:buNone/>
            </a:pPr>
            <a:r>
              <a:rPr lang="en-US" dirty="0"/>
              <a:t>    should not dominate view</a:t>
            </a:r>
          </a:p>
          <a:p>
            <a:pPr marL="685800" lvl="2" indent="0">
              <a:buNone/>
            </a:pPr>
            <a:endParaRPr lang="en-US" dirty="0"/>
          </a:p>
          <a:p>
            <a:pPr lvl="2"/>
            <a:endParaRPr lang="en-US" dirty="0"/>
          </a:p>
          <a:p>
            <a:endParaRPr lang="en-US" dirty="0"/>
          </a:p>
        </p:txBody>
      </p:sp>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1493" r="1491" b="1274"/>
          <a:stretch/>
        </p:blipFill>
        <p:spPr bwMode="auto">
          <a:xfrm>
            <a:off x="4632961" y="1229194"/>
            <a:ext cx="3962400" cy="516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105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New Natural Gas Well Pad</a:t>
            </a:r>
          </a:p>
        </p:txBody>
      </p:sp>
      <p:sp>
        <p:nvSpPr>
          <p:cNvPr id="2" name="Content Placeholder 1"/>
          <p:cNvSpPr>
            <a:spLocks noGrp="1"/>
          </p:cNvSpPr>
          <p:nvPr>
            <p:ph idx="1"/>
          </p:nvPr>
        </p:nvSpPr>
        <p:spPr/>
        <p:txBody>
          <a:bodyPr/>
          <a:lstStyle/>
          <a:p>
            <a:pPr indent="-228600"/>
            <a:r>
              <a:rPr lang="en-US" dirty="0"/>
              <a:t>2 – Identify VRM objectives</a:t>
            </a:r>
          </a:p>
          <a:p>
            <a:pPr indent="-228600"/>
            <a:r>
              <a:rPr lang="en-US" dirty="0"/>
              <a:t>       from land use plan</a:t>
            </a:r>
          </a:p>
          <a:p>
            <a:pPr lvl="1" indent="-228600"/>
            <a:r>
              <a:rPr lang="en-US" dirty="0"/>
              <a:t>Class IV</a:t>
            </a:r>
          </a:p>
          <a:p>
            <a:pPr lvl="2"/>
            <a:r>
              <a:rPr lang="en-US" dirty="0"/>
              <a:t>Provide for management </a:t>
            </a:r>
          </a:p>
          <a:p>
            <a:pPr marL="685800" lvl="2" indent="0">
              <a:buNone/>
            </a:pPr>
            <a:r>
              <a:rPr lang="en-US" dirty="0"/>
              <a:t>	activities which require</a:t>
            </a:r>
          </a:p>
          <a:p>
            <a:pPr marL="685800" lvl="2" indent="0">
              <a:buNone/>
            </a:pPr>
            <a:r>
              <a:rPr lang="en-US" dirty="0"/>
              <a:t>    	major modification to the </a:t>
            </a:r>
          </a:p>
          <a:p>
            <a:pPr marL="685800" lvl="2" indent="0">
              <a:buNone/>
            </a:pPr>
            <a:r>
              <a:rPr lang="en-US" dirty="0"/>
              <a:t>	character of the landscape</a:t>
            </a:r>
          </a:p>
          <a:p>
            <a:pPr lvl="2"/>
            <a:r>
              <a:rPr lang="en-US" dirty="0"/>
              <a:t>Change allowed:  high</a:t>
            </a:r>
          </a:p>
          <a:p>
            <a:pPr lvl="2"/>
            <a:r>
              <a:rPr lang="en-US" dirty="0"/>
              <a:t>Activities may attract </a:t>
            </a:r>
          </a:p>
          <a:p>
            <a:pPr marL="685800" lvl="2" indent="0">
              <a:buNone/>
            </a:pPr>
            <a:r>
              <a:rPr lang="en-US" dirty="0"/>
              <a:t>    attention, may dominate the </a:t>
            </a:r>
          </a:p>
          <a:p>
            <a:pPr marL="685800" lvl="2" indent="0">
              <a:buNone/>
            </a:pPr>
            <a:r>
              <a:rPr lang="en-US" dirty="0"/>
              <a:t>    view, but is still mitigated</a:t>
            </a:r>
          </a:p>
          <a:p>
            <a:pPr lvl="2"/>
            <a:endParaRPr lang="en-US" dirty="0"/>
          </a:p>
          <a:p>
            <a:pPr lvl="2"/>
            <a:endParaRPr lang="en-US" dirty="0"/>
          </a:p>
          <a:p>
            <a:endParaRPr lang="en-US" dirty="0"/>
          </a:p>
        </p:txBody>
      </p:sp>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1865" r="1490" b="1274"/>
          <a:stretch/>
        </p:blipFill>
        <p:spPr bwMode="auto">
          <a:xfrm>
            <a:off x="4648201" y="1229194"/>
            <a:ext cx="3947160" cy="516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651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New Natural Gas Well Pad</a:t>
            </a:r>
          </a:p>
        </p:txBody>
      </p:sp>
      <p:sp>
        <p:nvSpPr>
          <p:cNvPr id="2" name="Content Placeholder 1"/>
          <p:cNvSpPr>
            <a:spLocks noGrp="1"/>
          </p:cNvSpPr>
          <p:nvPr>
            <p:ph idx="1"/>
          </p:nvPr>
        </p:nvSpPr>
        <p:spPr/>
        <p:txBody>
          <a:bodyPr/>
          <a:lstStyle/>
          <a:p>
            <a:pPr indent="-228600"/>
            <a:r>
              <a:rPr lang="en-US" dirty="0"/>
              <a:t>3 – Select Key Observation</a:t>
            </a:r>
          </a:p>
          <a:p>
            <a:pPr indent="-228600"/>
            <a:r>
              <a:rPr lang="en-US" dirty="0"/>
              <a:t>       Points (KOPs)</a:t>
            </a:r>
          </a:p>
          <a:p>
            <a:pPr lvl="1" indent="-228600"/>
            <a:r>
              <a:rPr lang="en-US" dirty="0"/>
              <a:t>Linear features – State </a:t>
            </a:r>
          </a:p>
          <a:p>
            <a:pPr marL="352425" lvl="1" indent="0">
              <a:buNone/>
            </a:pPr>
            <a:r>
              <a:rPr lang="en-US" dirty="0"/>
              <a:t>    Highway 6 and County Road </a:t>
            </a:r>
          </a:p>
          <a:p>
            <a:pPr marL="352425" lvl="1" indent="0">
              <a:buNone/>
            </a:pPr>
            <a:r>
              <a:rPr lang="en-US" dirty="0"/>
              <a:t>    300</a:t>
            </a:r>
          </a:p>
          <a:p>
            <a:pPr lvl="1" indent="-228600"/>
            <a:r>
              <a:rPr lang="en-US" dirty="0"/>
              <a:t>3 KOPs were selected based </a:t>
            </a:r>
          </a:p>
          <a:p>
            <a:pPr marL="352425" lvl="1" indent="0">
              <a:buNone/>
            </a:pPr>
            <a:r>
              <a:rPr lang="en-US" dirty="0"/>
              <a:t>    on field analysis and </a:t>
            </a:r>
          </a:p>
          <a:p>
            <a:pPr marL="352425" lvl="1" indent="0">
              <a:buNone/>
            </a:pPr>
            <a:r>
              <a:rPr lang="en-US" dirty="0"/>
              <a:t>    from environmental factors</a:t>
            </a:r>
          </a:p>
          <a:p>
            <a:pPr marL="352425" lvl="1" indent="0">
              <a:buNone/>
            </a:pPr>
            <a:r>
              <a:rPr lang="en-US" dirty="0"/>
              <a:t>    (e.g. angle of view, season</a:t>
            </a:r>
          </a:p>
          <a:p>
            <a:pPr marL="352425" lvl="1" indent="0">
              <a:buNone/>
            </a:pPr>
            <a:r>
              <a:rPr lang="en-US" dirty="0"/>
              <a:t>    of use, duration in view)</a:t>
            </a:r>
          </a:p>
          <a:p>
            <a:pPr marL="352425" lvl="1" indent="0">
              <a:buNone/>
            </a:pPr>
            <a:endParaRPr lang="en-US" dirty="0"/>
          </a:p>
          <a:p>
            <a:pPr lvl="1" indent="-228600"/>
            <a:endParaRPr lang="en-US" dirty="0"/>
          </a:p>
          <a:p>
            <a:r>
              <a:rPr lang="en-US" dirty="0"/>
              <a:t> </a:t>
            </a:r>
          </a:p>
          <a:p>
            <a:endParaRPr lang="en-US" dirty="0"/>
          </a:p>
        </p:txBody>
      </p:sp>
      <p:pic>
        <p:nvPicPr>
          <p:cNvPr id="8"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1865" r="1490" b="1420"/>
          <a:stretch/>
        </p:blipFill>
        <p:spPr bwMode="auto">
          <a:xfrm>
            <a:off x="4648201" y="1229194"/>
            <a:ext cx="3947160" cy="515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56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190" y="3570894"/>
            <a:ext cx="3541009" cy="2986789"/>
          </a:xfrm>
          <a:prstGeom prst="rect">
            <a:avLst/>
          </a:prstGeom>
        </p:spPr>
      </p:pic>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New Natural Gas Well Pad</a:t>
            </a:r>
          </a:p>
        </p:txBody>
      </p:sp>
      <p:sp>
        <p:nvSpPr>
          <p:cNvPr id="2" name="Content Placeholder 1"/>
          <p:cNvSpPr>
            <a:spLocks noGrp="1"/>
          </p:cNvSpPr>
          <p:nvPr>
            <p:ph idx="1"/>
          </p:nvPr>
        </p:nvSpPr>
        <p:spPr/>
        <p:txBody>
          <a:bodyPr/>
          <a:lstStyle/>
          <a:p>
            <a:pPr indent="-228600"/>
            <a:r>
              <a:rPr lang="en-US" dirty="0"/>
              <a:t>4 – Prepare visual simulations (optional)</a:t>
            </a:r>
          </a:p>
          <a:p>
            <a:pPr indent="-228600"/>
            <a:endParaRPr lang="en-US" dirty="0"/>
          </a:p>
          <a:p>
            <a:pPr lvl="1" indent="-228600"/>
            <a:r>
              <a:rPr lang="en-US" dirty="0"/>
              <a:t>KOP 2</a:t>
            </a:r>
          </a:p>
          <a:p>
            <a:endParaRPr lang="en-US" dirty="0"/>
          </a:p>
        </p:txBody>
      </p:sp>
      <p:sp>
        <p:nvSpPr>
          <p:cNvPr id="11" name="TextBox 10"/>
          <p:cNvSpPr txBox="1"/>
          <p:nvPr/>
        </p:nvSpPr>
        <p:spPr>
          <a:xfrm>
            <a:off x="4822124" y="1783765"/>
            <a:ext cx="1256386"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r>
              <a:rPr lang="en-US" sz="2400" b="1" dirty="0">
                <a:solidFill>
                  <a:srgbClr val="92D050"/>
                </a:solidFill>
                <a:latin typeface="Cambria" panose="02040503050406030204" pitchFamily="18" charset="0"/>
              </a:rPr>
              <a:t>Before</a:t>
            </a:r>
          </a:p>
        </p:txBody>
      </p:sp>
      <p:sp>
        <p:nvSpPr>
          <p:cNvPr id="12" name="TextBox 11"/>
          <p:cNvSpPr txBox="1"/>
          <p:nvPr/>
        </p:nvSpPr>
        <p:spPr>
          <a:xfrm>
            <a:off x="7555042" y="4674215"/>
            <a:ext cx="937305"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r"/>
            <a:r>
              <a:rPr lang="en-US" sz="2400" b="1" dirty="0">
                <a:solidFill>
                  <a:srgbClr val="92D050"/>
                </a:solidFill>
                <a:latin typeface="Cambria" panose="02040503050406030204" pitchFamily="18" charset="0"/>
              </a:rPr>
              <a:t>After</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3852" y="3570894"/>
            <a:ext cx="3002557" cy="2986789"/>
          </a:xfrm>
          <a:prstGeom prst="rect">
            <a:avLst/>
          </a:prstGeom>
        </p:spPr>
      </p:pic>
      <p:pic>
        <p:nvPicPr>
          <p:cNvPr id="9" name="Picture 8"/>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37397" t="4269" r="26521" b="10303"/>
          <a:stretch/>
        </p:blipFill>
        <p:spPr>
          <a:xfrm>
            <a:off x="2749568" y="1783765"/>
            <a:ext cx="3531311" cy="2759681"/>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29151" y="6158234"/>
            <a:ext cx="2410853"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During Construction</a:t>
            </a:r>
          </a:p>
        </p:txBody>
      </p:sp>
      <p:sp>
        <p:nvSpPr>
          <p:cNvPr id="14" name="TextBox 13"/>
          <p:cNvSpPr txBox="1"/>
          <p:nvPr/>
        </p:nvSpPr>
        <p:spPr>
          <a:xfrm>
            <a:off x="2862901" y="4148859"/>
            <a:ext cx="3336170"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Before – Existing Conditions</a:t>
            </a:r>
          </a:p>
        </p:txBody>
      </p:sp>
      <p:sp>
        <p:nvSpPr>
          <p:cNvPr id="15" name="TextBox 14"/>
          <p:cNvSpPr txBox="1"/>
          <p:nvPr/>
        </p:nvSpPr>
        <p:spPr>
          <a:xfrm>
            <a:off x="5560300" y="6166888"/>
            <a:ext cx="2692788"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Simulation - Mitigated</a:t>
            </a:r>
          </a:p>
        </p:txBody>
      </p:sp>
    </p:spTree>
    <p:extLst>
      <p:ext uri="{BB962C8B-B14F-4D97-AF65-F5344CB8AC3E}">
        <p14:creationId xmlns:p14="http://schemas.microsoft.com/office/powerpoint/2010/main" val="358855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a:t>Quickly reveals elements and features that cause the greatest visual impact</a:t>
            </a:r>
          </a:p>
          <a:p>
            <a:pPr indent="-228600"/>
            <a:endParaRPr lang="en-US" dirty="0"/>
          </a:p>
          <a:p>
            <a:pPr indent="-228600"/>
            <a:r>
              <a:rPr lang="en-US" dirty="0"/>
              <a:t>Intended to assist BLM personnel not formally trained in the design arts to apply basic principles of planning and design to prevent or minimize visual impacts</a:t>
            </a:r>
          </a:p>
          <a:p>
            <a:pPr indent="-228600"/>
            <a:endParaRPr lang="en-US" dirty="0"/>
          </a:p>
          <a:p>
            <a:pPr indent="-228600"/>
            <a:r>
              <a:rPr lang="en-US" dirty="0"/>
              <a:t>Every attempt should be made to reduce visual impacts even if a project meets VRM objectives for the area</a:t>
            </a:r>
          </a:p>
          <a:p>
            <a:pPr marL="352425" lvl="1" indent="0">
              <a:buNone/>
            </a:pPr>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Process</a:t>
            </a:r>
          </a:p>
        </p:txBody>
      </p:sp>
    </p:spTree>
    <p:extLst>
      <p:ext uri="{BB962C8B-B14F-4D97-AF65-F5344CB8AC3E}">
        <p14:creationId xmlns:p14="http://schemas.microsoft.com/office/powerpoint/2010/main" val="3700265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New Natural Gas Well Pad</a:t>
            </a:r>
          </a:p>
        </p:txBody>
      </p:sp>
      <p:sp>
        <p:nvSpPr>
          <p:cNvPr id="2" name="Content Placeholder 1"/>
          <p:cNvSpPr>
            <a:spLocks noGrp="1"/>
          </p:cNvSpPr>
          <p:nvPr>
            <p:ph idx="1"/>
          </p:nvPr>
        </p:nvSpPr>
        <p:spPr/>
        <p:txBody>
          <a:bodyPr/>
          <a:lstStyle/>
          <a:p>
            <a:pPr indent="-228600"/>
            <a:r>
              <a:rPr lang="en-US" dirty="0"/>
              <a:t>5 – Complete contrast rating</a:t>
            </a:r>
          </a:p>
          <a:p>
            <a:pPr lvl="1" indent="-228600"/>
            <a:endParaRPr lang="en-US" dirty="0"/>
          </a:p>
          <a:p>
            <a:r>
              <a:rPr lang="en-US" dirty="0"/>
              <a:t> </a:t>
            </a:r>
          </a:p>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445" y="1798820"/>
            <a:ext cx="3755839" cy="474438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023" y="1798820"/>
            <a:ext cx="3853096" cy="4744387"/>
          </a:xfrm>
          <a:prstGeom prst="rect">
            <a:avLst/>
          </a:prstGeom>
        </p:spPr>
      </p:pic>
    </p:spTree>
    <p:extLst>
      <p:ext uri="{BB962C8B-B14F-4D97-AF65-F5344CB8AC3E}">
        <p14:creationId xmlns:p14="http://schemas.microsoft.com/office/powerpoint/2010/main" val="65128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Example – New Natural Gas Well Pad</a:t>
            </a:r>
          </a:p>
        </p:txBody>
      </p:sp>
      <p:sp>
        <p:nvSpPr>
          <p:cNvPr id="2" name="Content Placeholder 1"/>
          <p:cNvSpPr>
            <a:spLocks noGrp="1"/>
          </p:cNvSpPr>
          <p:nvPr>
            <p:ph idx="1"/>
          </p:nvPr>
        </p:nvSpPr>
        <p:spPr/>
        <p:txBody>
          <a:bodyPr/>
          <a:lstStyle/>
          <a:p>
            <a:pPr indent="-228600"/>
            <a:r>
              <a:rPr lang="en-US" dirty="0"/>
              <a:t>Patience........................</a:t>
            </a:r>
          </a:p>
          <a:p>
            <a:pPr lvl="1" indent="-228600"/>
            <a:endParaRPr lang="en-US" dirty="0"/>
          </a:p>
          <a:p>
            <a:r>
              <a:rPr lang="en-US" dirty="0"/>
              <a:t> </a:t>
            </a:r>
          </a:p>
          <a:p>
            <a:endParaRPr lang="en-US" dirty="0"/>
          </a:p>
        </p:txBody>
      </p:sp>
      <p:pic>
        <p:nvPicPr>
          <p:cNvPr id="10" name="Picture 9"/>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l="9091" r="14286" b="7301"/>
          <a:stretch/>
        </p:blipFill>
        <p:spPr>
          <a:xfrm>
            <a:off x="4557007" y="2102992"/>
            <a:ext cx="3924027" cy="3508383"/>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7157" y="2102992"/>
            <a:ext cx="3750493" cy="3508383"/>
          </a:xfrm>
          <a:prstGeom prst="rect">
            <a:avLst/>
          </a:prstGeom>
        </p:spPr>
      </p:pic>
      <p:sp>
        <p:nvSpPr>
          <p:cNvPr id="9" name="TextBox 8"/>
          <p:cNvSpPr txBox="1"/>
          <p:nvPr/>
        </p:nvSpPr>
        <p:spPr>
          <a:xfrm>
            <a:off x="1789061" y="5249851"/>
            <a:ext cx="2410853"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During Construction</a:t>
            </a:r>
          </a:p>
        </p:txBody>
      </p:sp>
      <p:sp>
        <p:nvSpPr>
          <p:cNvPr id="15" name="TextBox 14"/>
          <p:cNvSpPr txBox="1"/>
          <p:nvPr/>
        </p:nvSpPr>
        <p:spPr>
          <a:xfrm>
            <a:off x="6526444" y="5249850"/>
            <a:ext cx="1890261" cy="307777"/>
          </a:xfrm>
          <a:prstGeom prst="rect">
            <a:avLst/>
          </a:prstGeom>
          <a:solidFill>
            <a:schemeClr val="tx1">
              <a:alpha val="50000"/>
            </a:schemeClr>
          </a:solidFill>
        </p:spPr>
        <p:txBody>
          <a:bodyPr wrap="none" rtlCol="0">
            <a:spAutoFit/>
          </a:bodyPr>
          <a:lstStyle/>
          <a:p>
            <a:pPr algn="r"/>
            <a:r>
              <a:rPr lang="en-US" sz="1400" b="1" spc="300" dirty="0">
                <a:solidFill>
                  <a:schemeClr val="bg1"/>
                </a:solidFill>
                <a:effectLst>
                  <a:outerShdw blurRad="38100" dist="38100" dir="2700000" algn="tl">
                    <a:srgbClr val="000000">
                      <a:alpha val="43137"/>
                    </a:srgbClr>
                  </a:outerShdw>
                </a:effectLst>
                <a:latin typeface="+mj-lt"/>
              </a:rPr>
              <a:t>Post mitigation</a:t>
            </a:r>
          </a:p>
        </p:txBody>
      </p:sp>
    </p:spTree>
    <p:extLst>
      <p:ext uri="{BB962C8B-B14F-4D97-AF65-F5344CB8AC3E}">
        <p14:creationId xmlns:p14="http://schemas.microsoft.com/office/powerpoint/2010/main" val="3879706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0337"/>
            <a:ext cx="6412006" cy="2949276"/>
          </a:xfrm>
          <a:prstGeom prst="rect">
            <a:avLst/>
          </a:prstGeom>
        </p:spPr>
      </p:pic>
      <p:sp>
        <p:nvSpPr>
          <p:cNvPr id="3" name="Text Placeholder 2"/>
          <p:cNvSpPr>
            <a:spLocks noGrp="1"/>
          </p:cNvSpPr>
          <p:nvPr>
            <p:ph type="body" sz="quarter" idx="10"/>
          </p:nvPr>
        </p:nvSpPr>
        <p:spPr/>
        <p:txBody>
          <a:bodyPr/>
          <a:lstStyle/>
          <a:p>
            <a:r>
              <a:rPr lang="en-US" sz="3200" dirty="0"/>
              <a:t>Contrast Rating</a:t>
            </a:r>
          </a:p>
        </p:txBody>
      </p:sp>
      <p:sp>
        <p:nvSpPr>
          <p:cNvPr id="4" name="Text Placeholder 3"/>
          <p:cNvSpPr>
            <a:spLocks noGrp="1"/>
          </p:cNvSpPr>
          <p:nvPr>
            <p:ph type="body" sz="quarter" idx="11"/>
          </p:nvPr>
        </p:nvSpPr>
        <p:spPr/>
        <p:txBody>
          <a:bodyPr/>
          <a:lstStyle/>
          <a:p>
            <a:r>
              <a:rPr lang="en-US" sz="2400" dirty="0"/>
              <a:t>Classroom Exercise – Natural Gas Well Pad</a:t>
            </a:r>
          </a:p>
        </p:txBody>
      </p:sp>
      <p:sp>
        <p:nvSpPr>
          <p:cNvPr id="7" name="Content Placeholder 6"/>
          <p:cNvSpPr>
            <a:spLocks noGrp="1"/>
          </p:cNvSpPr>
          <p:nvPr>
            <p:ph idx="1"/>
          </p:nvPr>
        </p:nvSpPr>
        <p:spPr/>
        <p:txBody>
          <a:bodyPr/>
          <a:lstStyle/>
          <a:p>
            <a:r>
              <a:rPr lang="en-US" dirty="0"/>
              <a: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970" y="3904128"/>
            <a:ext cx="6412006" cy="2949275"/>
          </a:xfrm>
          <a:prstGeom prst="rect">
            <a:avLst/>
          </a:prstGeom>
        </p:spPr>
      </p:pic>
    </p:spTree>
    <p:extLst>
      <p:ext uri="{BB962C8B-B14F-4D97-AF65-F5344CB8AC3E}">
        <p14:creationId xmlns:p14="http://schemas.microsoft.com/office/powerpoint/2010/main" val="123336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a:t>The contrast rating should be completed in the field from the selected KOP(s) and should be completed by an interdisciplinary team</a:t>
            </a:r>
          </a:p>
          <a:p>
            <a:pPr indent="-228600"/>
            <a:endParaRPr lang="en-US" dirty="0"/>
          </a:p>
          <a:p>
            <a:pPr indent="-228600"/>
            <a:r>
              <a:rPr lang="en-US" u="sng" dirty="0">
                <a:solidFill>
                  <a:srgbClr val="FFC000"/>
                </a:solidFill>
              </a:rPr>
              <a:t>DO NOT</a:t>
            </a:r>
            <a:r>
              <a:rPr lang="en-US" dirty="0">
                <a:solidFill>
                  <a:srgbClr val="FFC000"/>
                </a:solidFill>
              </a:rPr>
              <a:t> </a:t>
            </a:r>
            <a:r>
              <a:rPr lang="en-US" dirty="0"/>
              <a:t>fill out forms as a “desk exercise,” it is important to get out on the ground to see the context of the proposed project and its location</a:t>
            </a:r>
          </a:p>
          <a:p>
            <a:pPr indent="-228600"/>
            <a:endParaRPr lang="en-US" dirty="0"/>
          </a:p>
          <a:p>
            <a:pPr indent="-228600"/>
            <a:r>
              <a:rPr lang="en-US" dirty="0"/>
              <a:t>The contrast rating should be completed during the time of year and time of day when most people will be viewing the area of development</a:t>
            </a:r>
          </a:p>
          <a:p>
            <a:pPr marL="352425" lvl="1" indent="0">
              <a:buNone/>
            </a:pPr>
            <a:endParaRPr lang="en-US" dirty="0"/>
          </a:p>
          <a:p>
            <a:pPr indent="-228600"/>
            <a:endParaRPr lang="en-US" dirty="0"/>
          </a:p>
          <a:p>
            <a:pPr indent="-228600"/>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Tips</a:t>
            </a:r>
          </a:p>
        </p:txBody>
      </p:sp>
    </p:spTree>
    <p:extLst>
      <p:ext uri="{BB962C8B-B14F-4D97-AF65-F5344CB8AC3E}">
        <p14:creationId xmlns:p14="http://schemas.microsoft.com/office/powerpoint/2010/main" val="349754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a:t>Work with project proponent early in the project planning process, this will help prevent surprises later!  </a:t>
            </a:r>
          </a:p>
          <a:p>
            <a:pPr lvl="1" indent="-228600"/>
            <a:r>
              <a:rPr lang="en-US" dirty="0"/>
              <a:t>1 – Obtain a complete project description</a:t>
            </a:r>
          </a:p>
          <a:p>
            <a:pPr lvl="1" indent="-228600"/>
            <a:r>
              <a:rPr lang="en-US" dirty="0"/>
              <a:t>2 – Identify VRM objectives from land use plan</a:t>
            </a:r>
          </a:p>
          <a:p>
            <a:pPr lvl="1" indent="-228600"/>
            <a:r>
              <a:rPr lang="en-US" dirty="0"/>
              <a:t>3 – Select Key Observation Points (KOPs)</a:t>
            </a:r>
          </a:p>
          <a:p>
            <a:pPr lvl="1" indent="-228600"/>
            <a:r>
              <a:rPr lang="en-US" dirty="0"/>
              <a:t>4 – Prepare visual simulations (optional)</a:t>
            </a:r>
          </a:p>
          <a:p>
            <a:pPr lvl="1" indent="-228600"/>
            <a:r>
              <a:rPr lang="en-US" dirty="0"/>
              <a:t>5 – Complete contrast rating</a:t>
            </a:r>
          </a:p>
          <a:p>
            <a:pPr lvl="1" indent="-228600"/>
            <a:endParaRPr lang="en-US" dirty="0"/>
          </a:p>
          <a:p>
            <a:pPr marL="352425" lvl="1" indent="0">
              <a:buNone/>
            </a:pPr>
            <a:endParaRPr lang="en-US" dirty="0"/>
          </a:p>
          <a:p>
            <a:pPr indent="-228600"/>
            <a:endParaRPr lang="en-US" dirty="0"/>
          </a:p>
          <a:p>
            <a:pPr indent="-228600"/>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Steps</a:t>
            </a:r>
          </a:p>
        </p:txBody>
      </p:sp>
    </p:spTree>
    <p:extLst>
      <p:ext uri="{BB962C8B-B14F-4D97-AF65-F5344CB8AC3E}">
        <p14:creationId xmlns:p14="http://schemas.microsoft.com/office/powerpoint/2010/main" val="2374142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lvl="1" indent="-228600"/>
            <a:r>
              <a:rPr lang="en-US" dirty="0"/>
              <a:t>Emphasize early contact with project proponent</a:t>
            </a:r>
          </a:p>
          <a:p>
            <a:pPr lvl="1" indent="-228600"/>
            <a:r>
              <a:rPr lang="en-US" dirty="0"/>
              <a:t>Coach proponent on project design</a:t>
            </a:r>
          </a:p>
          <a:p>
            <a:pPr lvl="1" indent="-228600"/>
            <a:r>
              <a:rPr lang="en-US" dirty="0"/>
              <a:t>Project proposal must be comprehensive</a:t>
            </a:r>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1 - Complete Project Description</a:t>
            </a:r>
          </a:p>
        </p:txBody>
      </p:sp>
      <p:pic>
        <p:nvPicPr>
          <p:cNvPr id="8" name="Picture 4" descr="Project Proposal 005"/>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r="8136"/>
          <a:stretch>
            <a:fillRect/>
          </a:stretch>
        </p:blipFill>
        <p:spPr bwMode="auto">
          <a:xfrm>
            <a:off x="1906494" y="2589323"/>
            <a:ext cx="5295153" cy="396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46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a:t>Familiarize yourself with your land use plan</a:t>
            </a:r>
          </a:p>
          <a:p>
            <a:pPr lvl="1" indent="-228600"/>
            <a:r>
              <a:rPr lang="en-US" dirty="0"/>
              <a:t>Identify VRM objective</a:t>
            </a:r>
          </a:p>
          <a:p>
            <a:pPr lvl="2"/>
            <a:r>
              <a:rPr lang="en-US" dirty="0"/>
              <a:t>What is the existing management class for the project location</a:t>
            </a:r>
          </a:p>
          <a:p>
            <a:pPr lvl="1"/>
            <a:r>
              <a:rPr lang="en-US" dirty="0"/>
              <a:t>Involve interdisciplinary team</a:t>
            </a:r>
          </a:p>
          <a:p>
            <a:pPr lvl="1"/>
            <a:r>
              <a:rPr lang="en-US" dirty="0"/>
              <a:t>Understand other resource issues</a:t>
            </a:r>
          </a:p>
          <a:p>
            <a:pPr lvl="1" indent="-228600"/>
            <a:endParaRPr lang="en-US" dirty="0"/>
          </a:p>
          <a:p>
            <a:pPr lvl="1" indent="-228600"/>
            <a:endParaRPr lang="en-US" dirty="0"/>
          </a:p>
          <a:p>
            <a:pPr algn="ctr"/>
            <a:endParaRPr lang="en-US" altLang="en-US" sz="3200" dirty="0">
              <a:solidFill>
                <a:srgbClr val="AEAC68"/>
              </a:solidFill>
            </a:endParaRPr>
          </a:p>
          <a:p>
            <a:pPr lvl="1" indent="-228600"/>
            <a:endParaRPr lang="en-US" dirty="0"/>
          </a:p>
        </p:txBody>
      </p:sp>
      <p:sp>
        <p:nvSpPr>
          <p:cNvPr id="30" name="Text Placeholder 29"/>
          <p:cNvSpPr>
            <a:spLocks noGrp="1"/>
          </p:cNvSpPr>
          <p:nvPr>
            <p:ph type="body" sz="quarter" idx="10"/>
          </p:nvPr>
        </p:nvSpPr>
        <p:spPr/>
        <p:txBody>
          <a:bodyPr/>
          <a:lstStyle/>
          <a:p>
            <a:r>
              <a:rPr lang="en-US" dirty="0"/>
              <a:t>Contrast Rating</a:t>
            </a:r>
          </a:p>
        </p:txBody>
      </p:sp>
      <p:sp>
        <p:nvSpPr>
          <p:cNvPr id="31" name="Text Placeholder 30"/>
          <p:cNvSpPr>
            <a:spLocks noGrp="1"/>
          </p:cNvSpPr>
          <p:nvPr>
            <p:ph type="body" sz="quarter" idx="11"/>
          </p:nvPr>
        </p:nvSpPr>
        <p:spPr/>
        <p:txBody>
          <a:bodyPr/>
          <a:lstStyle/>
          <a:p>
            <a:r>
              <a:rPr lang="en-US" dirty="0"/>
              <a:t>Step 2 – VRM Class Objectives</a:t>
            </a:r>
          </a:p>
        </p:txBody>
      </p:sp>
      <p:pic>
        <p:nvPicPr>
          <p:cNvPr id="8" name="Picture 7" descr="RMPPhotosVRM 005"/>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241177" y="3425305"/>
            <a:ext cx="4088862" cy="30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892638"/>
      </p:ext>
    </p:extLst>
  </p:cSld>
  <p:clrMapOvr>
    <a:masterClrMapping/>
  </p:clrMapOvr>
</p:sld>
</file>

<file path=ppt/theme/theme1.xml><?xml version="1.0" encoding="utf-8"?>
<a:theme xmlns:a="http://schemas.openxmlformats.org/drawingml/2006/main" name="2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505A8CBA611F49854C35C7075BD314" ma:contentTypeVersion="0" ma:contentTypeDescription="Create a new document." ma:contentTypeScope="" ma:versionID="72799aec6109b8c56c15ced4c53eb6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A95FB2-58C9-425C-8801-2C11B46E86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604B79E-81D9-4D50-BB60-A1DD88470909}">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A74ED38-79D6-43E2-BB3A-5A86580890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16180</TotalTime>
  <Words>2984</Words>
  <Application>Microsoft Office PowerPoint</Application>
  <PresentationFormat>On-screen Show (4:3)</PresentationFormat>
  <Paragraphs>657</Paragraphs>
  <Slides>52</Slides>
  <Notes>50</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63" baseType="lpstr">
      <vt:lpstr>Arial</vt:lpstr>
      <vt:lpstr>Calibri</vt:lpstr>
      <vt:lpstr>Cambria</vt:lpstr>
      <vt:lpstr>Impact</vt:lpstr>
      <vt:lpstr>Times New Roman</vt:lpstr>
      <vt:lpstr>Wingdings</vt:lpstr>
      <vt:lpstr>2_VRM-Cover</vt:lpstr>
      <vt:lpstr>2_UnitTitle</vt:lpstr>
      <vt:lpstr>3_Body</vt:lpstr>
      <vt:lpstr>4_Body</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gerald.j.magee@gmail.com</cp:lastModifiedBy>
  <cp:revision>396</cp:revision>
  <dcterms:created xsi:type="dcterms:W3CDTF">2015-01-14T20:26:51Z</dcterms:created>
  <dcterms:modified xsi:type="dcterms:W3CDTF">2019-05-31T19:56:44Z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0x0101005C505A8CBA611F49854C35C7075BD314</vt:lpwstr>
  </property>
</Properties>
</file>