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02" r:id="rId18"/>
    <p:sldId id="271" r:id="rId19"/>
    <p:sldId id="303" r:id="rId20"/>
    <p:sldId id="291" r:id="rId21"/>
    <p:sldId id="304" r:id="rId22"/>
    <p:sldId id="292" r:id="rId23"/>
    <p:sldId id="305" r:id="rId24"/>
    <p:sldId id="273" r:id="rId25"/>
    <p:sldId id="274" r:id="rId26"/>
    <p:sldId id="275" r:id="rId27"/>
    <p:sldId id="276" r:id="rId28"/>
    <p:sldId id="287" r:id="rId29"/>
    <p:sldId id="277" r:id="rId30"/>
    <p:sldId id="278" r:id="rId31"/>
    <p:sldId id="288" r:id="rId32"/>
    <p:sldId id="279" r:id="rId33"/>
    <p:sldId id="280" r:id="rId34"/>
    <p:sldId id="289" r:id="rId35"/>
    <p:sldId id="281" r:id="rId36"/>
    <p:sldId id="282" r:id="rId37"/>
    <p:sldId id="283" r:id="rId38"/>
    <p:sldId id="290" r:id="rId39"/>
    <p:sldId id="285" r:id="rId40"/>
    <p:sldId id="286" r:id="rId41"/>
    <p:sldId id="301" r:id="rId42"/>
    <p:sldId id="293" r:id="rId43"/>
    <p:sldId id="296" r:id="rId44"/>
    <p:sldId id="294" r:id="rId45"/>
    <p:sldId id="297" r:id="rId46"/>
    <p:sldId id="295" r:id="rId47"/>
    <p:sldId id="298" r:id="rId48"/>
    <p:sldId id="299" r:id="rId49"/>
    <p:sldId id="30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2" d="100"/>
          <a:sy n="62" d="100"/>
        </p:scale>
        <p:origin x="1332" y="39"/>
      </p:cViewPr>
      <p:guideLst>
        <p:guide orient="horz" pos="2160"/>
        <p:guide pos="2880"/>
      </p:guideLst>
    </p:cSldViewPr>
  </p:slideViewPr>
  <p:notesTextViewPr>
    <p:cViewPr>
      <p:scale>
        <a:sx n="1" d="1"/>
        <a:sy n="1" d="1"/>
      </p:scale>
      <p:origin x="0" y="0"/>
    </p:cViewPr>
  </p:notesTextViewPr>
  <p:sorterViewPr>
    <p:cViewPr varScale="1">
      <p:scale>
        <a:sx n="1" d="1"/>
        <a:sy n="1" d="1"/>
      </p:scale>
      <p:origin x="0" y="-111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8293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17"/>
          <p:cNvSpPr>
            <a:spLocks noGrp="1"/>
          </p:cNvSpPr>
          <p:nvPr>
            <p:ph type="body" sz="quarter" idx="10" hasCustomPrompt="1"/>
          </p:nvPr>
        </p:nvSpPr>
        <p:spPr>
          <a:xfrm>
            <a:off x="228600" y="76200"/>
            <a:ext cx="7086600" cy="544513"/>
          </a:xfrm>
          <a:prstGeom prst="rect">
            <a:avLst/>
          </a:prstGeom>
        </p:spPr>
        <p:txBody>
          <a:bodyPr/>
          <a:lstStyle>
            <a:lvl1pPr marL="0" indent="0">
              <a:buNone/>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Tree>
    <p:extLst>
      <p:ext uri="{BB962C8B-B14F-4D97-AF65-F5344CB8AC3E}">
        <p14:creationId xmlns:p14="http://schemas.microsoft.com/office/powerpoint/2010/main" val="2370068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305800" cy="5181600"/>
          </a:xfrm>
          <a:prstGeom prst="rect">
            <a:avLst/>
          </a:prstGeom>
        </p:spPr>
        <p:txBody>
          <a:bodyPr/>
          <a:lstStyle>
            <a:lvl3pPr marL="914400" indent="-228600">
              <a:buClr>
                <a:srgbClr val="0070C0"/>
              </a:buClr>
              <a:buSzPct val="110000"/>
              <a:buFont typeface="Cambria" panose="02040503050406030204" pitchFamily="18" charset="0"/>
              <a:buChar char="-"/>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18" name="Text Placeholder 17"/>
          <p:cNvSpPr>
            <a:spLocks noGrp="1"/>
          </p:cNvSpPr>
          <p:nvPr>
            <p:ph type="body" sz="quarter" idx="10" hasCustomPrompt="1"/>
          </p:nvPr>
        </p:nvSpPr>
        <p:spPr>
          <a:xfrm>
            <a:off x="228600" y="76200"/>
            <a:ext cx="7086600" cy="544513"/>
          </a:xfrm>
          <a:prstGeom prst="rect">
            <a:avLst/>
          </a:prstGeom>
        </p:spPr>
        <p:txBody>
          <a:bodyPr/>
          <a:lstStyle>
            <a:lvl1pPr>
              <a:defRPr sz="3200" b="0" spc="300" baseline="0">
                <a:solidFill>
                  <a:schemeClr val="tx1"/>
                </a:solidFill>
                <a:latin typeface="Impact" panose="020B0806030902050204" pitchFamily="34"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Unit Title ]</a:t>
            </a:r>
          </a:p>
        </p:txBody>
      </p:sp>
      <p:sp>
        <p:nvSpPr>
          <p:cNvPr id="21" name="Text Placeholder 17"/>
          <p:cNvSpPr>
            <a:spLocks noGrp="1"/>
          </p:cNvSpPr>
          <p:nvPr>
            <p:ph type="body" sz="quarter" idx="11" hasCustomPrompt="1"/>
          </p:nvPr>
        </p:nvSpPr>
        <p:spPr>
          <a:xfrm>
            <a:off x="228600" y="609600"/>
            <a:ext cx="7086600" cy="468313"/>
          </a:xfrm>
          <a:prstGeom prst="rect">
            <a:avLst/>
          </a:prstGeom>
        </p:spPr>
        <p:txBody>
          <a:bodyPr/>
          <a:lstStyle>
            <a:lvl1pPr>
              <a:defRPr sz="2400" b="1" spc="300"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a:defRPr sz="3200">
                <a:solidFill>
                  <a:schemeClr val="tx1"/>
                </a:solidFill>
                <a:latin typeface="Cambria" panose="02040503050406030204" pitchFamily="18" charset="0"/>
              </a:defRPr>
            </a:lvl2pPr>
            <a:lvl3pPr>
              <a:defRPr sz="3200">
                <a:solidFill>
                  <a:schemeClr val="tx1"/>
                </a:solidFill>
                <a:latin typeface="Cambria" panose="02040503050406030204" pitchFamily="18" charset="0"/>
              </a:defRPr>
            </a:lvl3pPr>
            <a:lvl4pPr>
              <a:defRPr sz="3200">
                <a:solidFill>
                  <a:schemeClr val="tx1"/>
                </a:solidFill>
                <a:latin typeface="Cambria" panose="02040503050406030204" pitchFamily="18" charset="0"/>
              </a:defRPr>
            </a:lvl4pPr>
            <a:lvl5pPr>
              <a:defRPr sz="3200">
                <a:solidFill>
                  <a:schemeClr val="tx1"/>
                </a:solidFill>
                <a:latin typeface="Cambria" panose="02040503050406030204" pitchFamily="18" charset="0"/>
              </a:defRPr>
            </a:lvl5pPr>
          </a:lstStyle>
          <a:p>
            <a:pPr lvl="0"/>
            <a:r>
              <a:rPr lang="en-US" dirty="0" smtClean="0"/>
              <a:t>[ Section Title ]</a:t>
            </a:r>
          </a:p>
        </p:txBody>
      </p:sp>
    </p:spTree>
    <p:extLst>
      <p:ext uri="{BB962C8B-B14F-4D97-AF65-F5344CB8AC3E}">
        <p14:creationId xmlns:p14="http://schemas.microsoft.com/office/powerpoint/2010/main" val="5436411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Box 7"/>
          <p:cNvSpPr txBox="1"/>
          <p:nvPr userDrawn="1"/>
        </p:nvSpPr>
        <p:spPr>
          <a:xfrm>
            <a:off x="775003" y="1417346"/>
            <a:ext cx="4238716" cy="1077218"/>
          </a:xfrm>
          <a:prstGeom prst="rect">
            <a:avLst/>
          </a:prstGeom>
          <a:noFill/>
        </p:spPr>
        <p:txBody>
          <a:bodyPr wrap="square" rtlCol="0">
            <a:spAutoFit/>
          </a:bodyPr>
          <a:lstStyle/>
          <a:p>
            <a:pPr algn="ctr"/>
            <a:r>
              <a:rPr lang="en-US" sz="3200" spc="600" dirty="0" smtClean="0">
                <a:latin typeface="Times New Roman" panose="02020603050405020304" pitchFamily="18" charset="0"/>
                <a:cs typeface="Times New Roman" panose="02020603050405020304" pitchFamily="18" charset="0"/>
              </a:rPr>
              <a:t>Visual Resource Management</a:t>
            </a:r>
            <a:endParaRPr lang="en-US" sz="3200" spc="600" dirty="0">
              <a:latin typeface="Times New Roman" panose="02020603050405020304" pitchFamily="18" charset="0"/>
              <a:cs typeface="Times New Roman" panose="02020603050405020304" pitchFamily="18" charset="0"/>
            </a:endParaRPr>
          </a:p>
        </p:txBody>
      </p:sp>
      <p:grpSp>
        <p:nvGrpSpPr>
          <p:cNvPr id="10" name="Group 9"/>
          <p:cNvGrpSpPr/>
          <p:nvPr userDrawn="1"/>
        </p:nvGrpSpPr>
        <p:grpSpPr>
          <a:xfrm>
            <a:off x="2064750" y="2837703"/>
            <a:ext cx="1659221" cy="716757"/>
            <a:chOff x="2125630" y="2939674"/>
            <a:chExt cx="1659221" cy="716757"/>
          </a:xfrm>
        </p:grpSpPr>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2125630" y="2939674"/>
              <a:ext cx="716756" cy="71675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701" y="2939675"/>
              <a:ext cx="819150" cy="716756"/>
            </a:xfrm>
            <a:prstGeom prst="rect">
              <a:avLst/>
            </a:prstGeom>
          </p:spPr>
        </p:pic>
      </p:grpSp>
      <p:pic>
        <p:nvPicPr>
          <p:cNvPr id="16" name="Picture 15"/>
          <p:cNvPicPr>
            <a:picLocks noChangeAspect="1"/>
          </p:cNvPicPr>
          <p:nvPr userDrawn="1"/>
        </p:nvPicPr>
        <p:blipFill rotWithShape="1">
          <a:blip r:embed="rId5" cstate="print">
            <a:extLst>
              <a:ext uri="{28A0092B-C50C-407E-A947-70E740481C1C}">
                <a14:useLocalDpi xmlns:a14="http://schemas.microsoft.com/office/drawing/2010/main" val="0"/>
              </a:ext>
            </a:extLst>
          </a:blip>
          <a:srcRect l="30065" r="45573"/>
          <a:stretch/>
        </p:blipFill>
        <p:spPr>
          <a:xfrm>
            <a:off x="5802593" y="0"/>
            <a:ext cx="3341407" cy="6858000"/>
          </a:xfrm>
          <a:prstGeom prst="rect">
            <a:avLst/>
          </a:prstGeom>
        </p:spPr>
      </p:pic>
      <p:sp>
        <p:nvSpPr>
          <p:cNvPr id="17" name="Text Placeholder 8"/>
          <p:cNvSpPr txBox="1">
            <a:spLocks/>
          </p:cNvSpPr>
          <p:nvPr userDrawn="1"/>
        </p:nvSpPr>
        <p:spPr>
          <a:xfrm>
            <a:off x="1066800" y="5257800"/>
            <a:ext cx="3657600" cy="762000"/>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1800" kern="1200" spc="300" baseline="0">
                <a:solidFill>
                  <a:schemeClr val="tx1"/>
                </a:solidFill>
                <a:latin typeface="Cambria" panose="02040503050406030204"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June 2019</a:t>
            </a:r>
          </a:p>
          <a:p>
            <a:r>
              <a:rPr lang="en-US" dirty="0" smtClean="0"/>
              <a:t>Boise, Idaho</a:t>
            </a:r>
            <a:endParaRPr lang="en-US" dirty="0"/>
          </a:p>
        </p:txBody>
      </p:sp>
      <p:pic>
        <p:nvPicPr>
          <p:cNvPr id="18" name="Picture 17"/>
          <p:cNvPicPr>
            <a:picLocks noChangeAspect="1"/>
          </p:cNvPicPr>
          <p:nvPr userDrawn="1"/>
        </p:nvPicPr>
        <p:blipFill rotWithShape="1">
          <a:blip r:embed="rId6" cstate="print">
            <a:extLst>
              <a:ext uri="{28A0092B-C50C-407E-A947-70E740481C1C}">
                <a14:useLocalDpi xmlns:a14="http://schemas.microsoft.com/office/drawing/2010/main" val="0"/>
              </a:ext>
            </a:extLst>
          </a:blip>
          <a:srcRect l="54448" t="-124" r="13014" b="166"/>
          <a:stretch/>
        </p:blipFill>
        <p:spPr>
          <a:xfrm>
            <a:off x="5799666" y="-1"/>
            <a:ext cx="3344333" cy="6849533"/>
          </a:xfrm>
          <a:prstGeom prst="rect">
            <a:avLst/>
          </a:prstGeom>
        </p:spPr>
      </p:pic>
    </p:spTree>
    <p:extLst>
      <p:ext uri="{BB962C8B-B14F-4D97-AF65-F5344CB8AC3E}">
        <p14:creationId xmlns:p14="http://schemas.microsoft.com/office/powerpoint/2010/main" val="2482954881"/>
      </p:ext>
    </p:extLst>
  </p:cSld>
  <p:clrMap bg1="dk1" tx1="lt1" bg2="dk2" tx2="lt2" accent1="accent1" accent2="accent2" accent3="accent3" accent4="accent4" accent5="accent5" accent6="accent6" hlink="hlink" folHlink="folHlink"/>
  <p:sldLayoutIdLst>
    <p:sldLayoutId id="214748364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4" name="Rectangle 163"/>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5" name="Group 164"/>
          <p:cNvGrpSpPr/>
          <p:nvPr userDrawn="1"/>
        </p:nvGrpSpPr>
        <p:grpSpPr>
          <a:xfrm>
            <a:off x="8781968" y="0"/>
            <a:ext cx="363726" cy="6858000"/>
            <a:chOff x="8781968" y="0"/>
            <a:chExt cx="363726" cy="6332181"/>
          </a:xfrm>
        </p:grpSpPr>
        <p:sp>
          <p:nvSpPr>
            <p:cNvPr id="166" name="Rectangle 165"/>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167" name="Group 166"/>
            <p:cNvGrpSpPr/>
            <p:nvPr/>
          </p:nvGrpSpPr>
          <p:grpSpPr>
            <a:xfrm>
              <a:off x="8781968" y="524732"/>
              <a:ext cx="362812" cy="5807449"/>
              <a:chOff x="8781968" y="0"/>
              <a:chExt cx="362812" cy="6288447"/>
            </a:xfrm>
          </p:grpSpPr>
          <p:grpSp>
            <p:nvGrpSpPr>
              <p:cNvPr id="168" name="Group 167"/>
              <p:cNvGrpSpPr/>
              <p:nvPr/>
            </p:nvGrpSpPr>
            <p:grpSpPr>
              <a:xfrm>
                <a:off x="8781968" y="0"/>
                <a:ext cx="362812" cy="5705383"/>
                <a:chOff x="8781968" y="0"/>
                <a:chExt cx="362812" cy="6712012"/>
              </a:xfrm>
            </p:grpSpPr>
            <p:sp>
              <p:nvSpPr>
                <p:cNvPr id="170" name="Rectangle 169"/>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1" name="Rectangle 170"/>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2" name="Rectangle 171"/>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3" name="Rectangle 172"/>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4" name="Rectangle 173"/>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5" name="Rectangle 174"/>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6" name="Rectangle 175"/>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7" name="Rectangle 176"/>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8" name="Rectangle 177"/>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79" name="Rectangle 178"/>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69" name="Rectangle 168"/>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180" name="TextBox 179"/>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181" name="TextBox 180"/>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82" name="TextBox 181"/>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3" name="TextBox 182"/>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184" name="TextBox 183"/>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185" name="TextBox 184"/>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186" name="TextBox 185"/>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187" name="TextBox 186"/>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188" name="TextBox 187"/>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189" name="TextBox 188"/>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190" name="TextBox 189"/>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191" name="TextBox 190"/>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pic>
        <p:nvPicPr>
          <p:cNvPr id="192" name="Picture 191"/>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193" name="Picture 19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400987268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spcBef>
          <a:spcPct val="0"/>
        </a:spcBef>
        <a:buNone/>
        <a:defRPr sz="3200" kern="1200" spc="300">
          <a:solidFill>
            <a:schemeClr val="tx1"/>
          </a:solidFill>
          <a:latin typeface="Impact" panose="020B080603090205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7000">
              <a:srgbClr val="5E5E5E">
                <a:lumMod val="31000"/>
              </a:srgbClr>
            </a:gs>
            <a:gs pos="0">
              <a:schemeClr val="bg1">
                <a:tint val="80000"/>
                <a:satMod val="300000"/>
                <a:lumMod val="18000"/>
              </a:schemeClr>
            </a:gs>
            <a:gs pos="100000">
              <a:schemeClr val="bg1">
                <a:shade val="30000"/>
                <a:satMod val="200000"/>
                <a:lumMod val="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 name="Text Placeholder 17"/>
          <p:cNvSpPr txBox="1">
            <a:spLocks/>
          </p:cNvSpPr>
          <p:nvPr userDrawn="1"/>
        </p:nvSpPr>
        <p:spPr>
          <a:xfrm>
            <a:off x="5562600" y="6591300"/>
            <a:ext cx="3200400" cy="190500"/>
          </a:xfrm>
          <a:prstGeom prst="rect">
            <a:avLst/>
          </a:prstGeom>
        </p:spPr>
        <p:txBody>
          <a:bodyPr/>
          <a:lstStyle>
            <a:lvl1pPr marL="0" indent="0" algn="r" defTabSz="914400" rtl="0" eaLnBrk="1" latinLnBrk="0" hangingPunct="1">
              <a:spcBef>
                <a:spcPct val="20000"/>
              </a:spcBef>
              <a:buFont typeface="Arial" panose="020B0604020202020204" pitchFamily="34" charset="0"/>
              <a:buNone/>
              <a:defRPr sz="900" b="0" kern="1200" spc="300" baseline="0">
                <a:solidFill>
                  <a:schemeClr val="bg1">
                    <a:lumMod val="75000"/>
                  </a:schemeClr>
                </a:solidFill>
                <a:effectLst>
                  <a:outerShdw blurRad="38100" dist="38100" dir="2700000" algn="tl">
                    <a:srgbClr val="000000">
                      <a:alpha val="43137"/>
                    </a:srgbClr>
                  </a:outerShdw>
                </a:effectLst>
                <a:latin typeface="Cambria" panose="02040503050406030204" pitchFamily="18" charset="0"/>
                <a:ea typeface="+mn-ea"/>
                <a:cs typeface="Times New Roman" panose="02020603050405020304" pitchFamily="18" charset="0"/>
              </a:defRPr>
            </a:lvl1pPr>
            <a:lvl2pPr marL="581025" indent="-285750" algn="l" defTabSz="914400" rtl="0" eaLnBrk="1" latinLnBrk="0" hangingPunct="1">
              <a:spcBef>
                <a:spcPct val="20000"/>
              </a:spcBef>
              <a:buClr>
                <a:srgbClr val="0070C0"/>
              </a:buClr>
              <a:buFont typeface="Arial" panose="020B0604020202020204" pitchFamily="34" charset="0"/>
              <a:buChar char="•"/>
              <a:defRPr sz="3200" kern="1200">
                <a:solidFill>
                  <a:schemeClr val="tx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3200" kern="1200">
                <a:solidFill>
                  <a:schemeClr val="tx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3200" kern="1200">
                <a:solidFill>
                  <a:schemeClr val="tx1"/>
                </a:solidFill>
                <a:latin typeface="Cambria" panose="02040503050406030204"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900" b="1" dirty="0" smtClean="0">
                <a:effectLst/>
                <a:latin typeface="Cambria" panose="02040503050406030204" pitchFamily="18" charset="0"/>
              </a:rPr>
              <a:t>June 2019</a:t>
            </a:r>
            <a:r>
              <a:rPr lang="en-US" sz="900" b="1" baseline="0" dirty="0" smtClean="0">
                <a:effectLst/>
                <a:latin typeface="Cambria" panose="02040503050406030204" pitchFamily="18" charset="0"/>
              </a:rPr>
              <a:t>- </a:t>
            </a:r>
            <a:r>
              <a:rPr lang="en-US" sz="900" b="1" dirty="0" smtClean="0">
                <a:effectLst/>
                <a:latin typeface="Cambria" panose="02040503050406030204" pitchFamily="18" charset="0"/>
              </a:rPr>
              <a:t>Boise, ID</a:t>
            </a:r>
            <a:endParaRPr lang="en-US" sz="900" b="1" dirty="0">
              <a:effectLst/>
              <a:latin typeface="Cambria" panose="02040503050406030204" pitchFamily="18" charset="0"/>
            </a:endParaRPr>
          </a:p>
        </p:txBody>
      </p:sp>
      <p:sp>
        <p:nvSpPr>
          <p:cNvPr id="39" name="Rectangle 38"/>
          <p:cNvSpPr/>
          <p:nvPr userDrawn="1"/>
        </p:nvSpPr>
        <p:spPr>
          <a:xfrm>
            <a:off x="0" y="0"/>
            <a:ext cx="8781968" cy="659242"/>
          </a:xfrm>
          <a:prstGeom prst="rect">
            <a:avLst/>
          </a:prstGeom>
          <a:solidFill>
            <a:sysClr val="window" lastClr="FFFFFF">
              <a:lumMod val="85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0" name="Group 39"/>
          <p:cNvGrpSpPr/>
          <p:nvPr userDrawn="1"/>
        </p:nvGrpSpPr>
        <p:grpSpPr>
          <a:xfrm>
            <a:off x="8781968" y="0"/>
            <a:ext cx="363726" cy="6858000"/>
            <a:chOff x="8781968" y="0"/>
            <a:chExt cx="363726" cy="6332181"/>
          </a:xfrm>
        </p:grpSpPr>
        <p:sp>
          <p:nvSpPr>
            <p:cNvPr id="41" name="Rectangle 40"/>
            <p:cNvSpPr/>
            <p:nvPr/>
          </p:nvSpPr>
          <p:spPr>
            <a:xfrm>
              <a:off x="8782155" y="0"/>
              <a:ext cx="363539" cy="524732"/>
            </a:xfrm>
            <a:prstGeom prst="rect">
              <a:avLst/>
            </a:prstGeom>
            <a:solidFill>
              <a:srgbClr val="005A9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2" name="Group 41"/>
            <p:cNvGrpSpPr/>
            <p:nvPr/>
          </p:nvGrpSpPr>
          <p:grpSpPr>
            <a:xfrm>
              <a:off x="8781968" y="524732"/>
              <a:ext cx="362812" cy="5807449"/>
              <a:chOff x="8781968" y="0"/>
              <a:chExt cx="362812" cy="6288447"/>
            </a:xfrm>
          </p:grpSpPr>
          <p:grpSp>
            <p:nvGrpSpPr>
              <p:cNvPr id="43" name="Group 42"/>
              <p:cNvGrpSpPr/>
              <p:nvPr/>
            </p:nvGrpSpPr>
            <p:grpSpPr>
              <a:xfrm>
                <a:off x="8781968" y="0"/>
                <a:ext cx="362812" cy="5705383"/>
                <a:chOff x="8781968" y="0"/>
                <a:chExt cx="362812" cy="6712012"/>
              </a:xfrm>
            </p:grpSpPr>
            <p:sp>
              <p:nvSpPr>
                <p:cNvPr id="45" name="Rectangle 44"/>
                <p:cNvSpPr/>
                <p:nvPr/>
              </p:nvSpPr>
              <p:spPr>
                <a:xfrm>
                  <a:off x="8781968" y="0"/>
                  <a:ext cx="362032" cy="671086"/>
                </a:xfrm>
                <a:prstGeom prst="rect">
                  <a:avLst/>
                </a:pr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8781968" y="671087"/>
                  <a:ext cx="362032" cy="672238"/>
                </a:xfrm>
                <a:prstGeom prst="rect">
                  <a:avLst/>
                </a:prstGeom>
                <a:solidFill>
                  <a:srgbClr val="4BAC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8781968" y="1343324"/>
                  <a:ext cx="362032" cy="671086"/>
                </a:xfrm>
                <a:prstGeom prst="rect">
                  <a:avLst/>
                </a:prstGeom>
                <a:solidFill>
                  <a:srgbClr val="8064A2">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8781968" y="2014410"/>
                  <a:ext cx="362032" cy="671086"/>
                </a:xfrm>
                <a:prstGeom prst="rect">
                  <a:avLst/>
                </a:prstGeom>
                <a:solidFill>
                  <a:srgbClr val="C0504D">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8781968" y="2685496"/>
                  <a:ext cx="362032" cy="671086"/>
                </a:xfrm>
                <a:prstGeom prst="rect">
                  <a:avLst/>
                </a:prstGeom>
                <a:solidFill>
                  <a:srgbClr val="9A540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8781969" y="3356582"/>
                  <a:ext cx="362032" cy="671086"/>
                </a:xfrm>
                <a:prstGeom prst="rect">
                  <a:avLst/>
                </a:prstGeom>
                <a:solidFill>
                  <a:srgbClr val="7E7B0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782155" y="4027667"/>
                  <a:ext cx="362625" cy="671086"/>
                </a:xfrm>
                <a:prstGeom prst="rect">
                  <a:avLst/>
                </a:prstGeom>
                <a:solidFill>
                  <a:srgbClr val="9BBB59">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Rectangle 51"/>
                <p:cNvSpPr/>
                <p:nvPr/>
              </p:nvSpPr>
              <p:spPr>
                <a:xfrm>
                  <a:off x="8781969" y="4698753"/>
                  <a:ext cx="362032" cy="671086"/>
                </a:xfrm>
                <a:prstGeom prst="rect">
                  <a:avLst/>
                </a:prstGeom>
                <a:solidFill>
                  <a:srgbClr val="9BBB59">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Rectangle 52"/>
                <p:cNvSpPr/>
                <p:nvPr/>
              </p:nvSpPr>
              <p:spPr>
                <a:xfrm>
                  <a:off x="8781969" y="6040926"/>
                  <a:ext cx="362032" cy="671086"/>
                </a:xfrm>
                <a:prstGeom prst="rect">
                  <a:avLst/>
                </a:prstGeom>
                <a:solidFill>
                  <a:srgbClr val="96937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Rectangle 53"/>
                <p:cNvSpPr/>
                <p:nvPr/>
              </p:nvSpPr>
              <p:spPr>
                <a:xfrm>
                  <a:off x="8781969" y="5369840"/>
                  <a:ext cx="362032" cy="671086"/>
                </a:xfrm>
                <a:prstGeom prst="rect">
                  <a:avLst/>
                </a:prstGeom>
                <a:solidFill>
                  <a:srgbClr val="65756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44" name="Rectangle 43"/>
              <p:cNvSpPr/>
              <p:nvPr/>
            </p:nvSpPr>
            <p:spPr>
              <a:xfrm>
                <a:off x="8782155" y="5705383"/>
                <a:ext cx="361845" cy="583064"/>
              </a:xfrm>
              <a:prstGeom prst="rect">
                <a:avLst/>
              </a:prstGeom>
              <a:solidFill>
                <a:srgbClr val="6957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sp>
        <p:nvSpPr>
          <p:cNvPr id="55" name="TextBox 54"/>
          <p:cNvSpPr txBox="1"/>
          <p:nvPr userDrawn="1"/>
        </p:nvSpPr>
        <p:spPr>
          <a:xfrm>
            <a:off x="8807846" y="14565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sp>
        <p:nvSpPr>
          <p:cNvPr id="56" name="TextBox 55"/>
          <p:cNvSpPr txBox="1"/>
          <p:nvPr userDrawn="1"/>
        </p:nvSpPr>
        <p:spPr>
          <a:xfrm>
            <a:off x="8807846" y="723904"/>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57" name="TextBox 56"/>
          <p:cNvSpPr txBox="1"/>
          <p:nvPr userDrawn="1"/>
        </p:nvSpPr>
        <p:spPr>
          <a:xfrm>
            <a:off x="8807846" y="128612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58" name="TextBox 57"/>
          <p:cNvSpPr txBox="1"/>
          <p:nvPr userDrawn="1"/>
        </p:nvSpPr>
        <p:spPr>
          <a:xfrm>
            <a:off x="8807846" y="1853770"/>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p>
        </p:txBody>
      </p:sp>
      <p:sp>
        <p:nvSpPr>
          <p:cNvPr id="59" name="TextBox 58"/>
          <p:cNvSpPr txBox="1"/>
          <p:nvPr userDrawn="1"/>
        </p:nvSpPr>
        <p:spPr>
          <a:xfrm>
            <a:off x="8807846" y="2427721"/>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p>
        </p:txBody>
      </p:sp>
      <p:sp>
        <p:nvSpPr>
          <p:cNvPr id="60" name="TextBox 59"/>
          <p:cNvSpPr txBox="1"/>
          <p:nvPr userDrawn="1"/>
        </p:nvSpPr>
        <p:spPr>
          <a:xfrm>
            <a:off x="8807846" y="2998276"/>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p>
        </p:txBody>
      </p:sp>
      <p:sp>
        <p:nvSpPr>
          <p:cNvPr id="61" name="TextBox 60"/>
          <p:cNvSpPr txBox="1"/>
          <p:nvPr userDrawn="1"/>
        </p:nvSpPr>
        <p:spPr>
          <a:xfrm>
            <a:off x="8807846" y="3568829"/>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p>
        </p:txBody>
      </p:sp>
      <p:sp>
        <p:nvSpPr>
          <p:cNvPr id="62" name="TextBox 61"/>
          <p:cNvSpPr txBox="1"/>
          <p:nvPr userDrawn="1"/>
        </p:nvSpPr>
        <p:spPr>
          <a:xfrm>
            <a:off x="8807846" y="4139382"/>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p>
        </p:txBody>
      </p:sp>
      <p:sp>
        <p:nvSpPr>
          <p:cNvPr id="63" name="TextBox 62"/>
          <p:cNvSpPr txBox="1"/>
          <p:nvPr userDrawn="1"/>
        </p:nvSpPr>
        <p:spPr>
          <a:xfrm>
            <a:off x="8807846" y="4709935"/>
            <a:ext cx="362032"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p>
        </p:txBody>
      </p:sp>
      <p:sp>
        <p:nvSpPr>
          <p:cNvPr id="64" name="TextBox 63"/>
          <p:cNvSpPr txBox="1"/>
          <p:nvPr userDrawn="1"/>
        </p:nvSpPr>
        <p:spPr>
          <a:xfrm>
            <a:off x="8766902" y="528048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p>
        </p:txBody>
      </p:sp>
      <p:sp>
        <p:nvSpPr>
          <p:cNvPr id="65" name="TextBox 64"/>
          <p:cNvSpPr txBox="1"/>
          <p:nvPr userDrawn="1"/>
        </p:nvSpPr>
        <p:spPr>
          <a:xfrm>
            <a:off x="8773337" y="5851042"/>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a:t>
            </a:r>
          </a:p>
        </p:txBody>
      </p:sp>
      <p:sp>
        <p:nvSpPr>
          <p:cNvPr id="66" name="TextBox 65"/>
          <p:cNvSpPr txBox="1"/>
          <p:nvPr userDrawn="1"/>
        </p:nvSpPr>
        <p:spPr>
          <a:xfrm>
            <a:off x="8761202" y="6427909"/>
            <a:ext cx="431045" cy="276999"/>
          </a:xfrm>
          <a:prstGeom prst="rect">
            <a:avLst/>
          </a:prstGeom>
          <a:noFill/>
        </p:spPr>
        <p:txBody>
          <a:bodyPr wrap="square" rtlCol="0">
            <a:spAutoFit/>
          </a:bodyPr>
          <a:lstStyle/>
          <a:p>
            <a:pPr algn="ctr"/>
            <a:r>
              <a:rPr lang="en-US" sz="1200" spc="3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p>
        </p:txBody>
      </p:sp>
      <p:sp>
        <p:nvSpPr>
          <p:cNvPr id="67" name="Rectangle 66"/>
          <p:cNvSpPr/>
          <p:nvPr userDrawn="1"/>
        </p:nvSpPr>
        <p:spPr>
          <a:xfrm>
            <a:off x="-1" y="659241"/>
            <a:ext cx="8781969" cy="406327"/>
          </a:xfrm>
          <a:prstGeom prst="rect">
            <a:avLst/>
          </a:prstGeom>
          <a:solidFill>
            <a:srgbClr val="657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p:cNvPicPr/>
          <p:nvPr userDrawn="1"/>
        </p:nvPicPr>
        <p:blipFill>
          <a:blip r:embed="rId3" cstate="print">
            <a:extLst>
              <a:ext uri="{28A0092B-C50C-407E-A947-70E740481C1C}">
                <a14:useLocalDpi xmlns:a14="http://schemas.microsoft.com/office/drawing/2010/main" val="0"/>
              </a:ext>
            </a:extLst>
          </a:blip>
          <a:stretch>
            <a:fillRect/>
          </a:stretch>
        </p:blipFill>
        <p:spPr>
          <a:xfrm>
            <a:off x="7311915" y="342725"/>
            <a:ext cx="630872" cy="630872"/>
          </a:xfrm>
          <a:prstGeom prst="rect">
            <a:avLst/>
          </a:prstGeom>
        </p:spPr>
      </p:pic>
      <p:pic>
        <p:nvPicPr>
          <p:cNvPr id="69" name="Picture 6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82548" y="362374"/>
            <a:ext cx="696017" cy="611223"/>
          </a:xfrm>
          <a:prstGeom prst="rect">
            <a:avLst/>
          </a:prstGeom>
        </p:spPr>
      </p:pic>
    </p:spTree>
    <p:extLst>
      <p:ext uri="{BB962C8B-B14F-4D97-AF65-F5344CB8AC3E}">
        <p14:creationId xmlns:p14="http://schemas.microsoft.com/office/powerpoint/2010/main" val="3345816250"/>
      </p:ext>
    </p:extLst>
  </p:cSld>
  <p:clrMap bg1="lt1" tx1="dk1" bg2="lt2" tx2="dk2" accent1="accent1" accent2="accent2" accent3="accent3" accent4="accent4" accent5="accent5" accent6="accent6" hlink="hlink" folHlink="folHlink"/>
  <p:sldLayoutIdLst>
    <p:sldLayoutId id="2147483674"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2400" b="1" kern="1200">
          <a:solidFill>
            <a:srgbClr val="92D050"/>
          </a:solidFill>
          <a:latin typeface="Cambria" panose="02040503050406030204" pitchFamily="18" charset="0"/>
          <a:ea typeface="+mn-ea"/>
          <a:cs typeface="+mn-cs"/>
        </a:defRPr>
      </a:lvl1pPr>
      <a:lvl2pPr marL="581025" indent="-285750" algn="l" defTabSz="914400" rtl="0" eaLnBrk="1" latinLnBrk="0" hangingPunct="1">
        <a:spcBef>
          <a:spcPct val="20000"/>
        </a:spcBef>
        <a:buClr>
          <a:srgbClr val="0070C0"/>
        </a:buClr>
        <a:buFont typeface="Arial" panose="020B0604020202020204" pitchFamily="34" charset="0"/>
        <a:buChar char="•"/>
        <a:defRPr sz="2200" kern="1200">
          <a:solidFill>
            <a:schemeClr val="bg1"/>
          </a:solidFill>
          <a:latin typeface="Cambria" panose="02040503050406030204" pitchFamily="18" charset="0"/>
          <a:ea typeface="+mn-ea"/>
          <a:cs typeface="+mn-cs"/>
        </a:defRPr>
      </a:lvl2pPr>
      <a:lvl3pPr marL="914400" indent="-228600" algn="l" defTabSz="914400" rtl="0" eaLnBrk="1" latinLnBrk="0" hangingPunct="1">
        <a:spcBef>
          <a:spcPct val="20000"/>
        </a:spcBef>
        <a:buClr>
          <a:srgbClr val="0070C0"/>
        </a:buClr>
        <a:buSzPct val="110000"/>
        <a:buFont typeface="Cambria" panose="02040503050406030204" pitchFamily="18" charset="0"/>
        <a:buChar char="-"/>
        <a:defRPr sz="2000" kern="1200">
          <a:solidFill>
            <a:schemeClr val="bg1"/>
          </a:solidFill>
          <a:latin typeface="Cambria" panose="02040503050406030204"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894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1 – Issue Identification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8"/>
          <p:cNvSpPr>
            <a:spLocks noGrp="1"/>
          </p:cNvSpPr>
          <p:nvPr>
            <p:ph idx="1"/>
          </p:nvPr>
        </p:nvSpPr>
        <p:spPr>
          <a:xfrm>
            <a:off x="228600" y="1295400"/>
            <a:ext cx="8187612" cy="5181600"/>
          </a:xfrm>
        </p:spPr>
        <p:txBody>
          <a:bodyPr/>
          <a:lstStyle/>
          <a:p>
            <a:r>
              <a:rPr lang="en-US" dirty="0"/>
              <a:t>Interdisciplinary Team Checklist</a:t>
            </a:r>
          </a:p>
        </p:txBody>
      </p:sp>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l="25294" t="35938" r="21619" b="11719"/>
          <a:stretch>
            <a:fillRect/>
          </a:stretch>
        </p:blipFill>
        <p:spPr bwMode="auto">
          <a:xfrm>
            <a:off x="0" y="1796336"/>
            <a:ext cx="8781968" cy="4889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71059" y="5572054"/>
            <a:ext cx="3920566" cy="738664"/>
          </a:xfrm>
          <a:prstGeom prst="rect">
            <a:avLst/>
          </a:prstGeom>
          <a:solidFill>
            <a:schemeClr val="bg1"/>
          </a:solidFill>
        </p:spPr>
        <p:txBody>
          <a:bodyPr wrap="square" rtlCol="0">
            <a:spAutoFit/>
          </a:bodyPr>
          <a:lstStyle/>
          <a:p>
            <a:r>
              <a:rPr lang="en-US" sz="1400" dirty="0" smtClean="0"/>
              <a:t>Project located in VRM Class II.  Contrast rating analysis needed to determine if project impacts landscape character and meets VRM objectives.</a:t>
            </a:r>
            <a:endParaRPr lang="en-US" sz="1400" dirty="0"/>
          </a:p>
        </p:txBody>
      </p:sp>
    </p:spTree>
    <p:extLst>
      <p:ext uri="{BB962C8B-B14F-4D97-AF65-F5344CB8AC3E}">
        <p14:creationId xmlns:p14="http://schemas.microsoft.com/office/powerpoint/2010/main" val="3151482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lvl="1" indent="-457200"/>
            <a:r>
              <a:rPr lang="en-US" sz="2400" dirty="0"/>
              <a:t>Develop alternatives that meet VRM objectives</a:t>
            </a:r>
          </a:p>
          <a:p>
            <a:pPr marL="457200" lvl="1" indent="-457200"/>
            <a:r>
              <a:rPr lang="en-US" sz="2400" dirty="0"/>
              <a:t>What would it take for project to </a:t>
            </a:r>
            <a:r>
              <a:rPr lang="en-US" sz="2400" dirty="0" smtClean="0"/>
              <a:t>conform?</a:t>
            </a:r>
            <a:endParaRPr lang="en-US" sz="2400" dirty="0"/>
          </a:p>
          <a:p>
            <a:pPr marL="457200" lvl="1" indent="-457200"/>
            <a:r>
              <a:rPr lang="en-US" sz="2400" dirty="0"/>
              <a:t>Forces early consideration of visual design solutions when preparing alternatives</a:t>
            </a:r>
          </a:p>
          <a:p>
            <a:pPr marL="457200" lvl="1" indent="-457200"/>
            <a:r>
              <a:rPr lang="en-US" sz="2400" dirty="0"/>
              <a:t>Establishes a range of design features and/or mitigation measures</a:t>
            </a:r>
          </a:p>
          <a:p>
            <a:pPr marL="457200" lvl="1" indent="-457200"/>
            <a:r>
              <a:rPr lang="en-US" sz="2400" dirty="0"/>
              <a:t>Allows for better evaluation of trade-offs and benefits</a:t>
            </a:r>
          </a:p>
          <a:p>
            <a:pPr marL="457200" lvl="1" indent="-457200"/>
            <a:r>
              <a:rPr lang="en-US" sz="2400" dirty="0"/>
              <a:t>Allows for informed decision making</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2 </a:t>
            </a:r>
            <a:r>
              <a:rPr lang="en-US" dirty="0" smtClean="0"/>
              <a:t>– Alternatives Development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08418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359765" y="1505820"/>
            <a:ext cx="7794884" cy="4969625"/>
          </a:xfrm>
        </p:spPr>
        <p:txBody>
          <a:bodyPr/>
          <a:lstStyle/>
          <a:p>
            <a:pPr marL="457200" lvl="1" indent="-457200"/>
            <a:r>
              <a:rPr lang="en-US" sz="2400" dirty="0" smtClean="0"/>
              <a:t>Complete </a:t>
            </a:r>
            <a:r>
              <a:rPr lang="en-US" sz="2400" dirty="0"/>
              <a:t>project descriptions for each alternative</a:t>
            </a:r>
          </a:p>
          <a:p>
            <a:pPr marL="457200" lvl="1" indent="-457200"/>
            <a:r>
              <a:rPr lang="en-US" sz="2400" dirty="0" smtClean="0"/>
              <a:t>Who</a:t>
            </a:r>
            <a:r>
              <a:rPr lang="en-US" sz="2400" dirty="0"/>
              <a:t>,</a:t>
            </a:r>
            <a:r>
              <a:rPr lang="en-US" sz="2400" b="1" dirty="0"/>
              <a:t> </a:t>
            </a:r>
            <a:r>
              <a:rPr lang="en-US" sz="2400" b="1" dirty="0">
                <a:solidFill>
                  <a:schemeClr val="accent3"/>
                </a:solidFill>
              </a:rPr>
              <a:t>what, when, where,</a:t>
            </a:r>
            <a:r>
              <a:rPr lang="en-US" sz="2400" b="1" dirty="0"/>
              <a:t> </a:t>
            </a:r>
            <a:r>
              <a:rPr lang="en-US" sz="2400" dirty="0" smtClean="0"/>
              <a:t>and </a:t>
            </a:r>
            <a:r>
              <a:rPr lang="en-US" sz="2400" b="1" dirty="0" smtClean="0">
                <a:solidFill>
                  <a:schemeClr val="accent3"/>
                </a:solidFill>
              </a:rPr>
              <a:t>how</a:t>
            </a:r>
            <a:endParaRPr lang="en-US" sz="2400" b="1" dirty="0">
              <a:solidFill>
                <a:schemeClr val="accent3"/>
              </a:solidFill>
            </a:endParaRPr>
          </a:p>
          <a:p>
            <a:pPr marL="457200" lvl="1" indent="-457200"/>
            <a:r>
              <a:rPr lang="en-US" sz="2400" dirty="0"/>
              <a:t>Photos of similar projects or visualizations can </a:t>
            </a:r>
            <a:r>
              <a:rPr lang="en-US" sz="2400" dirty="0" smtClean="0"/>
              <a:t>be very </a:t>
            </a:r>
            <a:r>
              <a:rPr lang="en-US" sz="2400" dirty="0"/>
              <a:t>helpful</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2 </a:t>
            </a:r>
            <a:r>
              <a:rPr lang="en-US" dirty="0" smtClean="0"/>
              <a:t>– Alternatives Content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9312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183630" y="609600"/>
            <a:ext cx="7851710" cy="468313"/>
          </a:xfrm>
        </p:spPr>
        <p:txBody>
          <a:bodyPr/>
          <a:lstStyle/>
          <a:p>
            <a:r>
              <a:rPr lang="en-US" dirty="0" err="1" smtClean="0"/>
              <a:t>Ch</a:t>
            </a:r>
            <a:r>
              <a:rPr lang="en-US" dirty="0" smtClean="0"/>
              <a:t> 2–Alternatives </a:t>
            </a:r>
            <a:r>
              <a:rPr lang="en-US" sz="1800" dirty="0" smtClean="0"/>
              <a:t>(Proposed Action) </a:t>
            </a:r>
            <a:r>
              <a:rPr lang="en-US" dirty="0" smtClean="0"/>
              <a:t>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174" y="1062517"/>
            <a:ext cx="8782328" cy="5795482"/>
          </a:xfrm>
          <a:prstGeom prst="rect">
            <a:avLst/>
          </a:prstGeom>
          <a:solidFill>
            <a:schemeClr val="bg1">
              <a:lumMod val="85000"/>
            </a:schemeClr>
          </a:solidFill>
          <a:ln w="9525">
            <a:solidFill>
              <a:srgbClr val="000000"/>
            </a:solidFill>
            <a:miter lim="800000"/>
            <a:headEnd/>
            <a:tailEnd/>
          </a:ln>
        </p:spPr>
        <p:txBody>
          <a:bodyPr/>
          <a:lstStyle/>
          <a:p>
            <a:pPr>
              <a:lnSpc>
                <a:spcPct val="115000"/>
              </a:lnSpc>
              <a:spcBef>
                <a:spcPts val="0"/>
              </a:spcBef>
              <a:spcAft>
                <a:spcPts val="1000"/>
              </a:spcAft>
              <a:defRPr/>
            </a:pPr>
            <a:r>
              <a:rPr lang="en-US" sz="1500" b="1" i="1" dirty="0">
                <a:latin typeface="Calibri"/>
                <a:ea typeface="Calibri"/>
                <a:cs typeface="Calibri"/>
              </a:rPr>
              <a:t>Alternative B:</a:t>
            </a:r>
            <a:r>
              <a:rPr lang="en-US" sz="1500" i="1" dirty="0">
                <a:latin typeface="Calibri"/>
                <a:ea typeface="Calibri"/>
                <a:cs typeface="Calibri"/>
              </a:rPr>
              <a:t>  BLM would develop a parking area adjacent to Dance Hall Rock Historic Site on the east side of the Hole in the Rock Road.  Development would occur in a previously undisturbed area and include the following:</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parking for approximately 12 vehicles including two oversize ones </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a vault toilet</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a 500-foot entrance road for ingress and egress to the parking area </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interpretive panels</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installing site signage</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constructing a 500-foot trail from the parking area to the edge of Dance Hall </a:t>
            </a:r>
            <a:r>
              <a:rPr lang="en-US" sz="1500" i="1" dirty="0" smtClean="0">
                <a:latin typeface="Calibri"/>
                <a:ea typeface="Calibri"/>
                <a:cs typeface="Calibri"/>
              </a:rPr>
              <a:t>Rock</a:t>
            </a:r>
          </a:p>
          <a:p>
            <a:pPr marL="342900" indent="-342900">
              <a:lnSpc>
                <a:spcPct val="115000"/>
              </a:lnSpc>
              <a:spcBef>
                <a:spcPts val="0"/>
              </a:spcBef>
              <a:spcAft>
                <a:spcPts val="0"/>
              </a:spcAft>
              <a:buFont typeface="Symbol"/>
              <a:buChar char=""/>
              <a:defRPr/>
            </a:pP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Improvements would include hardening the parking area and road surface with road base.  Equipment that would be used to develop this project would likely include hand tools, dump trucks, front end loaders, road graders and a tractor trailer with crane to install the vault toilet.  The earliest the project would be implemented is Fall 2014.  Implementation and completion of the project is estimated to be one month from when construction starts.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Design criteria to meet built environment image guidelines and other guidance would include the following:</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or natural-appearing materials would be used.  These could include concrete, natural stone, gravels or fines, rusted or painted metal, and/or wood. No shiny, reflective materials would be used.</a:t>
            </a:r>
            <a:endParaRPr lang="en-US" sz="1500" dirty="0">
              <a:latin typeface="Calibri"/>
              <a:ea typeface="Calibri"/>
              <a:cs typeface="Times New Roman"/>
            </a:endParaRPr>
          </a:p>
          <a:p>
            <a:pPr marL="342900" indent="-342900">
              <a:lnSpc>
                <a:spcPct val="115000"/>
              </a:lnSpc>
              <a:spcBef>
                <a:spcPts val="0"/>
              </a:spcBef>
              <a:spcAft>
                <a:spcPts val="0"/>
              </a:spcAft>
              <a:buFont typeface="Symbol"/>
              <a:buChar char=""/>
              <a:defRPr/>
            </a:pPr>
            <a:r>
              <a:rPr lang="en-US" sz="1500" i="1" dirty="0">
                <a:latin typeface="Calibri"/>
                <a:ea typeface="Calibri"/>
                <a:cs typeface="Calibri"/>
              </a:rPr>
              <a:t>Natural palette colors would include grays, reds, salmons, rusts, browns, and buffs.  No bright colors such as whites or yellows would be used.</a:t>
            </a:r>
            <a:endParaRPr lang="en-US" sz="1500" dirty="0">
              <a:latin typeface="Calibri"/>
              <a:ea typeface="Calibri"/>
              <a:cs typeface="Times New Roman"/>
            </a:endParaRPr>
          </a:p>
        </p:txBody>
      </p:sp>
    </p:spTree>
    <p:extLst>
      <p:ext uri="{BB962C8B-B14F-4D97-AF65-F5344CB8AC3E}">
        <p14:creationId xmlns:p14="http://schemas.microsoft.com/office/powerpoint/2010/main" val="4282624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98578" y="1165253"/>
            <a:ext cx="8248263" cy="4969625"/>
          </a:xfrm>
        </p:spPr>
        <p:txBody>
          <a:bodyPr/>
          <a:lstStyle/>
          <a:p>
            <a:pPr marL="457200" lvl="1" indent="-457200"/>
            <a:r>
              <a:rPr lang="en-US" dirty="0" smtClean="0"/>
              <a:t>Describe Characteristic Landscape</a:t>
            </a:r>
          </a:p>
          <a:p>
            <a:pPr marL="790575" lvl="2" indent="-457200"/>
            <a:r>
              <a:rPr lang="en-US" dirty="0" smtClean="0"/>
              <a:t>Use </a:t>
            </a:r>
            <a:r>
              <a:rPr lang="en-US" dirty="0"/>
              <a:t>Visual Resource Inventory</a:t>
            </a:r>
          </a:p>
          <a:p>
            <a:pPr marL="790575" lvl="2" indent="-457200"/>
            <a:r>
              <a:rPr lang="en-US" dirty="0"/>
              <a:t>Use </a:t>
            </a:r>
            <a:r>
              <a:rPr lang="en-US" b="1" dirty="0"/>
              <a:t>Section B</a:t>
            </a:r>
            <a:r>
              <a:rPr lang="en-US" dirty="0"/>
              <a:t> of the Contrast Rating Form(s</a:t>
            </a:r>
            <a:r>
              <a:rPr lang="en-US" dirty="0" smtClean="0"/>
              <a:t>) </a:t>
            </a:r>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endParaRPr lang="en-US" dirty="0"/>
          </a:p>
          <a:p>
            <a:pPr marL="457200" lvl="1" indent="-457200"/>
            <a:r>
              <a:rPr lang="en-US" dirty="0"/>
              <a:t>Describe the casual observer(s)</a:t>
            </a:r>
          </a:p>
          <a:p>
            <a:pPr marL="457200" lvl="1" indent="-457200"/>
            <a:r>
              <a:rPr lang="en-US" dirty="0" smtClean="0"/>
              <a:t>Explain VRM </a:t>
            </a:r>
            <a:r>
              <a:rPr lang="en-US" dirty="0"/>
              <a:t>Class Objectives</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599" y="609600"/>
            <a:ext cx="7716187" cy="468313"/>
          </a:xfrm>
        </p:spPr>
        <p:txBody>
          <a:bodyPr/>
          <a:lstStyle/>
          <a:p>
            <a:r>
              <a:rPr lang="en-US" dirty="0" err="1" smtClean="0"/>
              <a:t>Ch</a:t>
            </a:r>
            <a:r>
              <a:rPr lang="en-US" dirty="0" smtClean="0"/>
              <a:t> </a:t>
            </a:r>
            <a:r>
              <a:rPr lang="en-US" dirty="0"/>
              <a:t>3 </a:t>
            </a:r>
            <a:r>
              <a:rPr lang="en-US" dirty="0" smtClean="0"/>
              <a:t>– Affected Environment Content</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3009441403"/>
              </p:ext>
            </p:extLst>
          </p:nvPr>
        </p:nvGraphicFramePr>
        <p:xfrm>
          <a:off x="-29980" y="2397619"/>
          <a:ext cx="8782154" cy="3496334"/>
        </p:xfrm>
        <a:graphic>
          <a:graphicData uri="http://schemas.openxmlformats.org/drawingml/2006/table">
            <a:tbl>
              <a:tblPr firstRow="1" firstCol="1" lastRow="1" lastCol="1" bandRow="1" bandCol="1">
                <a:tableStyleId>{5C22544A-7EE6-4342-B048-85BDC9FD1C3A}</a:tableStyleId>
              </a:tblPr>
              <a:tblGrid>
                <a:gridCol w="582840">
                  <a:extLst>
                    <a:ext uri="{9D8B030D-6E8A-4147-A177-3AD203B41FA5}">
                      <a16:colId xmlns:a16="http://schemas.microsoft.com/office/drawing/2014/main" val="20000"/>
                    </a:ext>
                  </a:extLst>
                </a:gridCol>
                <a:gridCol w="3674366">
                  <a:extLst>
                    <a:ext uri="{9D8B030D-6E8A-4147-A177-3AD203B41FA5}">
                      <a16:colId xmlns:a16="http://schemas.microsoft.com/office/drawing/2014/main" val="20001"/>
                    </a:ext>
                  </a:extLst>
                </a:gridCol>
                <a:gridCol w="2563318">
                  <a:extLst>
                    <a:ext uri="{9D8B030D-6E8A-4147-A177-3AD203B41FA5}">
                      <a16:colId xmlns:a16="http://schemas.microsoft.com/office/drawing/2014/main" val="20002"/>
                    </a:ext>
                  </a:extLst>
                </a:gridCol>
                <a:gridCol w="1961630">
                  <a:extLst>
                    <a:ext uri="{9D8B030D-6E8A-4147-A177-3AD203B41FA5}">
                      <a16:colId xmlns:a16="http://schemas.microsoft.com/office/drawing/2014/main" val="20003"/>
                    </a:ext>
                  </a:extLst>
                </a:gridCol>
              </a:tblGrid>
              <a:tr h="246893">
                <a:tc gridSpan="4">
                  <a:txBody>
                    <a:bodyPr/>
                    <a:lstStyle/>
                    <a:p>
                      <a:pPr marL="0" marR="0" algn="ctr">
                        <a:lnSpc>
                          <a:spcPct val="115000"/>
                        </a:lnSpc>
                        <a:spcBef>
                          <a:spcPts val="0"/>
                        </a:spcBef>
                        <a:spcAft>
                          <a:spcPts val="0"/>
                        </a:spcAft>
                      </a:pPr>
                      <a:r>
                        <a:rPr lang="en-US" sz="1200" spc="-100" dirty="0">
                          <a:solidFill>
                            <a:schemeClr val="tx1"/>
                          </a:solidFill>
                          <a:effectLst/>
                        </a:rPr>
                        <a:t>SECTION B.  CHARACTERISTIC LANDSCAPE  DESCRIPTION</a:t>
                      </a:r>
                      <a:endParaRPr lang="en-US" sz="12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14284">
                <a:tc gridSpan="2">
                  <a:txBody>
                    <a:bodyPr/>
                    <a:lstStyle/>
                    <a:p>
                      <a:pPr marL="0" marR="0">
                        <a:lnSpc>
                          <a:spcPct val="115000"/>
                        </a:lnSpc>
                        <a:spcBef>
                          <a:spcPts val="0"/>
                        </a:spcBef>
                        <a:spcAft>
                          <a:spcPts val="0"/>
                        </a:spcAft>
                      </a:pPr>
                      <a:r>
                        <a:rPr lang="en-US" sz="1200" spc="-100">
                          <a:solidFill>
                            <a:schemeClr val="tx1"/>
                          </a:solidFill>
                          <a:effectLst/>
                        </a:rPr>
                        <a:t>		   1.   LAND/WATER</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a:txBody>
                    <a:bodyPr/>
                    <a:lstStyle/>
                    <a:p>
                      <a:pPr marL="0" marR="0" algn="ctr">
                        <a:lnSpc>
                          <a:spcPct val="115000"/>
                        </a:lnSpc>
                        <a:spcBef>
                          <a:spcPts val="0"/>
                        </a:spcBef>
                        <a:spcAft>
                          <a:spcPts val="0"/>
                        </a:spcAft>
                      </a:pPr>
                      <a:r>
                        <a:rPr lang="en-US" sz="1200" spc="-100">
                          <a:solidFill>
                            <a:schemeClr val="tx1"/>
                          </a:solidFill>
                          <a:effectLst/>
                        </a:rPr>
                        <a:t>2. VEGETATION</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spc="-100">
                          <a:solidFill>
                            <a:schemeClr val="tx1"/>
                          </a:solidFill>
                          <a:effectLst/>
                        </a:rPr>
                        <a:t>3.  STRUCTURES</a:t>
                      </a:r>
                      <a:endParaRPr lang="en-US" sz="120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57136">
                <a:tc>
                  <a:txBody>
                    <a:bodyPr/>
                    <a:lstStyle/>
                    <a:p>
                      <a:pPr marL="71755" marR="71755" algn="ctr">
                        <a:lnSpc>
                          <a:spcPct val="115000"/>
                        </a:lnSpc>
                        <a:spcBef>
                          <a:spcPts val="0"/>
                        </a:spcBef>
                        <a:spcAft>
                          <a:spcPts val="0"/>
                        </a:spcAft>
                      </a:pPr>
                      <a:r>
                        <a:rPr lang="en-US" sz="1000" spc="-140">
                          <a:solidFill>
                            <a:schemeClr val="tx1"/>
                          </a:solidFill>
                          <a:effectLst/>
                        </a:rPr>
                        <a:t>FORM</a:t>
                      </a:r>
                      <a:endParaRPr lang="en-US" sz="11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Rounded, humpback sandstone forms rising above a flat to gently rolling plain.  Massive vertical cliffs to west in background.  Rolling sandstone in background to south and east.</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Blanket  of low shrubs and grasses.  Predominantly </a:t>
                      </a:r>
                      <a:r>
                        <a:rPr lang="en-US" sz="1400" b="0" spc="-100" dirty="0" err="1">
                          <a:solidFill>
                            <a:schemeClr val="tx1"/>
                          </a:solidFill>
                          <a:effectLst/>
                        </a:rPr>
                        <a:t>blackbrush</a:t>
                      </a:r>
                      <a:r>
                        <a:rPr lang="en-US" sz="1400" b="0" spc="-100" dirty="0">
                          <a:solidFill>
                            <a:schemeClr val="tx1"/>
                          </a:solidFill>
                          <a:effectLst/>
                        </a:rPr>
                        <a:t>.  Random, isolated </a:t>
                      </a:r>
                      <a:r>
                        <a:rPr lang="en-US" sz="1400" b="0" spc="-100" dirty="0" err="1">
                          <a:solidFill>
                            <a:schemeClr val="tx1"/>
                          </a:solidFill>
                          <a:effectLst/>
                        </a:rPr>
                        <a:t>pinyon</a:t>
                      </a:r>
                      <a:r>
                        <a:rPr lang="en-US" sz="1400" b="0" spc="-100" dirty="0">
                          <a:solidFill>
                            <a:schemeClr val="tx1"/>
                          </a:solidFill>
                          <a:effectLst/>
                        </a:rPr>
                        <a:t> /juniper trees.</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HITR Road – swath of vegetation removed to create a band.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81517">
                <a:tc>
                  <a:txBody>
                    <a:bodyPr/>
                    <a:lstStyle/>
                    <a:p>
                      <a:pPr marL="71755" marR="71755" algn="ctr">
                        <a:lnSpc>
                          <a:spcPct val="115000"/>
                        </a:lnSpc>
                        <a:spcBef>
                          <a:spcPts val="0"/>
                        </a:spcBef>
                        <a:spcAft>
                          <a:spcPts val="0"/>
                        </a:spcAft>
                      </a:pPr>
                      <a:r>
                        <a:rPr lang="en-US" sz="1000" spc="-140">
                          <a:solidFill>
                            <a:schemeClr val="tx1"/>
                          </a:solidFill>
                          <a:effectLst/>
                        </a:rPr>
                        <a:t>LINE</a:t>
                      </a:r>
                      <a:endParaRPr lang="en-US" sz="11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Horizontal and rounded.</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Indistinct to stippled.</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Curving band.</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1517">
                <a:tc>
                  <a:txBody>
                    <a:bodyPr/>
                    <a:lstStyle/>
                    <a:p>
                      <a:pPr marL="71755" marR="71755" algn="ctr">
                        <a:lnSpc>
                          <a:spcPct val="115000"/>
                        </a:lnSpc>
                        <a:spcBef>
                          <a:spcPts val="0"/>
                        </a:spcBef>
                        <a:spcAft>
                          <a:spcPts val="0"/>
                        </a:spcAft>
                      </a:pPr>
                      <a:r>
                        <a:rPr lang="en-US" sz="1000" spc="-140">
                          <a:solidFill>
                            <a:schemeClr val="tx1"/>
                          </a:solidFill>
                          <a:effectLst/>
                        </a:rPr>
                        <a:t>COLOR</a:t>
                      </a:r>
                      <a:endParaRPr lang="en-US" sz="1100">
                        <a:solidFill>
                          <a:schemeClr val="tx1"/>
                        </a:solidFill>
                        <a:effectLst/>
                        <a:latin typeface="Calibri"/>
                        <a:ea typeface="Calibri"/>
                        <a:cs typeface="Times New Roman"/>
                      </a:endParaRPr>
                    </a:p>
                  </a:txBody>
                  <a:tcPr marL="0" marR="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Reds, pinks, salmons, tans, buffs, grays.</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Dark gray/greens with accents of other greens and </a:t>
                      </a:r>
                      <a:r>
                        <a:rPr lang="en-US" sz="1400" b="0" spc="-100" dirty="0" err="1">
                          <a:solidFill>
                            <a:schemeClr val="tx1"/>
                          </a:solidFill>
                          <a:effectLst/>
                        </a:rPr>
                        <a:t>golds</a:t>
                      </a:r>
                      <a:r>
                        <a:rPr lang="en-US" sz="1400" b="0" spc="-100" dirty="0">
                          <a:solidFill>
                            <a:schemeClr val="tx1"/>
                          </a:solidFill>
                          <a:effectLst/>
                        </a:rPr>
                        <a:t> depending on seasonal vegetation changes.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Salmon.</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42852">
                <a:tc>
                  <a:txBody>
                    <a:bodyPr/>
                    <a:lstStyle/>
                    <a:p>
                      <a:pPr marL="71755" marR="71755" algn="ctr">
                        <a:lnSpc>
                          <a:spcPct val="115000"/>
                        </a:lnSpc>
                        <a:spcBef>
                          <a:spcPts val="0"/>
                        </a:spcBef>
                        <a:spcAft>
                          <a:spcPts val="0"/>
                        </a:spcAft>
                      </a:pPr>
                      <a:r>
                        <a:rPr lang="en-US" sz="1000" spc="-140">
                          <a:solidFill>
                            <a:schemeClr val="tx1"/>
                          </a:solidFill>
                          <a:effectLst/>
                        </a:rPr>
                        <a:t>TEX-</a:t>
                      </a:r>
                      <a:endParaRPr lang="en-US" sz="1100">
                        <a:solidFill>
                          <a:schemeClr val="tx1"/>
                        </a:solidFill>
                        <a:effectLst/>
                      </a:endParaRPr>
                    </a:p>
                    <a:p>
                      <a:pPr marL="71755" marR="71755" algn="ctr">
                        <a:lnSpc>
                          <a:spcPct val="115000"/>
                        </a:lnSpc>
                        <a:spcBef>
                          <a:spcPts val="0"/>
                        </a:spcBef>
                        <a:spcAft>
                          <a:spcPts val="0"/>
                        </a:spcAft>
                      </a:pPr>
                      <a:r>
                        <a:rPr lang="en-US" sz="1000" spc="-140">
                          <a:solidFill>
                            <a:schemeClr val="tx1"/>
                          </a:solidFill>
                          <a:effectLst/>
                        </a:rPr>
                        <a:t>TURE</a:t>
                      </a:r>
                      <a:endParaRPr lang="en-US" sz="1100">
                        <a:solidFill>
                          <a:schemeClr val="tx1"/>
                        </a:solidFill>
                        <a:effectLst/>
                        <a:latin typeface="Calibri"/>
                        <a:ea typeface="Calibri"/>
                        <a:cs typeface="Times New Roman"/>
                      </a:endParaRPr>
                    </a:p>
                  </a:txBody>
                  <a:tcPr marL="68580" marR="6858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a:solidFill>
                            <a:schemeClr val="tx1"/>
                          </a:solidFill>
                          <a:effectLst/>
                        </a:rPr>
                        <a:t>Smooth in flat plain areas, coarse in areas with sandstone uplifting features, and medium in transitional areas in between.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Fine.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400" b="0" spc="-100" dirty="0">
                          <a:solidFill>
                            <a:schemeClr val="tx1"/>
                          </a:solidFill>
                          <a:effectLst/>
                        </a:rPr>
                        <a:t>Smooth.</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8" name="Oval 7"/>
          <p:cNvSpPr/>
          <p:nvPr/>
        </p:nvSpPr>
        <p:spPr>
          <a:xfrm>
            <a:off x="2608288" y="2248515"/>
            <a:ext cx="974361" cy="554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101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smtClean="0"/>
              <a:t>Ch</a:t>
            </a:r>
            <a:r>
              <a:rPr lang="en-US" dirty="0" smtClean="0"/>
              <a:t> 3 –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5918" y="1044717"/>
            <a:ext cx="8776236" cy="5967531"/>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a:latin typeface="Calibri"/>
                <a:ea typeface="Calibri"/>
                <a:cs typeface="Calibri"/>
              </a:rPr>
              <a:t>Characteristic Landscape</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proposed project area is located just off Hole in the Rock Road, adjacent to the locally well-known landmark – Dance Hall Rock – a massive sandstone feature that emerges from the rolling desert floor to create a large natural amphitheater on its western edge and an exposed expanse of uplifted sandstone riddled with huge potholes and depressions toward its eastern backside. </a:t>
            </a:r>
            <a:r>
              <a:rPr lang="en-US" sz="1600" i="1" dirty="0">
                <a:ea typeface="Calibri"/>
                <a:cs typeface="Calibri"/>
              </a:rPr>
              <a:t>It is sited within Visual Resource Inventory Class II (Unit 027), Scenic Quality B (SQRU 056), High Sensitivity (SLRU 039) and within the Foreground/ Middle-ground Distance Zone.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east of the Straight Cliffs and west of the Escalante Canyons in a landscape comprised of long, rolling desert benches that extend from the base of the Straight Cliffs until they drop away into the Escalante Canyons.  The dominant vegetation is </a:t>
            </a:r>
            <a:r>
              <a:rPr lang="en-US" sz="1600" i="1" dirty="0" err="1">
                <a:latin typeface="Calibri"/>
                <a:ea typeface="Calibri"/>
                <a:cs typeface="Calibri"/>
              </a:rPr>
              <a:t>blackbrush</a:t>
            </a:r>
            <a:r>
              <a:rPr lang="en-US" sz="1600" i="1" dirty="0">
                <a:latin typeface="Calibri"/>
                <a:ea typeface="Calibri"/>
                <a:cs typeface="Calibri"/>
              </a:rPr>
              <a:t> and other desert shrubs and grasses, with a few random </a:t>
            </a:r>
            <a:r>
              <a:rPr lang="en-US" sz="1600" i="1" dirty="0" err="1">
                <a:latin typeface="Calibri"/>
                <a:ea typeface="Calibri"/>
                <a:cs typeface="Calibri"/>
              </a:rPr>
              <a:t>pinyon</a:t>
            </a:r>
            <a:r>
              <a:rPr lang="en-US" sz="1600" i="1" dirty="0">
                <a:latin typeface="Calibri"/>
                <a:ea typeface="Calibri"/>
                <a:cs typeface="Calibri"/>
              </a:rPr>
              <a:t>/juniper in isolated locations.  The vegetation is mostly dark greenish gray and ranges from medium to coarse in texture. There are few built elements in this landscape – the road, an interpretive panel, a small monitoring station, and a few signs.  The road is the only of these that is prominent enough to draw attention.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within an enclosed landscape created by the cliffs, uplifted sandstone features, and counterbalancing washes, drainages, and depressions in the landform.  The predominant lines are rounded and horizontal created by landform edges. The road adds a distinct band across the landscape that is created by the removal of vegetation which creates a contrast in color and texture to the </a:t>
            </a:r>
            <a:r>
              <a:rPr lang="en-US" sz="1600" i="1" dirty="0" smtClean="0">
                <a:latin typeface="Calibri"/>
                <a:ea typeface="Calibri"/>
                <a:cs typeface="Calibri"/>
              </a:rPr>
              <a:t>existing</a:t>
            </a:r>
          </a:p>
          <a:p>
            <a:pPr>
              <a:lnSpc>
                <a:spcPct val="115000"/>
              </a:lnSpc>
              <a:spcBef>
                <a:spcPts val="0"/>
              </a:spcBef>
              <a:spcAft>
                <a:spcPts val="1000"/>
              </a:spcAft>
              <a:defRPr/>
            </a:pPr>
            <a:endParaRPr lang="en-US" sz="1500" dirty="0">
              <a:latin typeface="Calibri"/>
              <a:ea typeface="Calibri"/>
              <a:cs typeface="Times New Roman"/>
            </a:endParaRPr>
          </a:p>
        </p:txBody>
      </p:sp>
      <p:sp>
        <p:nvSpPr>
          <p:cNvPr id="8" name="TextBox 7"/>
          <p:cNvSpPr txBox="1"/>
          <p:nvPr/>
        </p:nvSpPr>
        <p:spPr>
          <a:xfrm>
            <a:off x="224852" y="1843792"/>
            <a:ext cx="8439463"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Visual Resource Inventory</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659567" y="4028482"/>
            <a:ext cx="7555043"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Rating </a:t>
            </a:r>
          </a:p>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Form</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6270818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smtClean="0"/>
              <a:t>Ch</a:t>
            </a:r>
            <a:r>
              <a:rPr lang="en-US" dirty="0" smtClean="0"/>
              <a:t> 3 –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155123" y="981106"/>
            <a:ext cx="8776236" cy="5967531"/>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a:latin typeface="Calibri"/>
                <a:ea typeface="Calibri"/>
                <a:cs typeface="Calibri"/>
              </a:rPr>
              <a:t>Characteristic Landscape</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proposed project area is located just off Hole in the Rock Road, adjacent to the locally well-known landmark – Dance Hall Rock – a massive sandstone feature that emerges from the rolling desert floor to create a large natural amphitheater on its western edge and an exposed expanse of uplifted sandstone riddled with huge potholes and depressions toward its eastern backside. </a:t>
            </a:r>
            <a:r>
              <a:rPr lang="en-US" sz="1600" i="1" dirty="0">
                <a:ea typeface="Calibri"/>
                <a:cs typeface="Calibri"/>
              </a:rPr>
              <a:t>It is sited within Visual Resource Inventory Class II (Unit 027), Scenic Quality B (SQRU 056), High Sensitivity (SLRU 039) and within the Foreground/ Middle-ground Distance Zone.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east of the Straight Cliffs and west of the Escalante Canyons in a landscape comprised of long, rolling desert benches that extend from the base of the Straight Cliffs until they drop away into the Escalante Canyons.  The dominant vegetation is </a:t>
            </a:r>
            <a:r>
              <a:rPr lang="en-US" sz="1600" i="1" dirty="0" err="1">
                <a:latin typeface="Calibri"/>
                <a:ea typeface="Calibri"/>
                <a:cs typeface="Calibri"/>
              </a:rPr>
              <a:t>blackbrush</a:t>
            </a:r>
            <a:r>
              <a:rPr lang="en-US" sz="1600" i="1" dirty="0">
                <a:latin typeface="Calibri"/>
                <a:ea typeface="Calibri"/>
                <a:cs typeface="Calibri"/>
              </a:rPr>
              <a:t> and other desert shrubs and grasses, with a few random </a:t>
            </a:r>
            <a:r>
              <a:rPr lang="en-US" sz="1600" i="1" dirty="0" err="1">
                <a:latin typeface="Calibri"/>
                <a:ea typeface="Calibri"/>
                <a:cs typeface="Calibri"/>
              </a:rPr>
              <a:t>pinyon</a:t>
            </a:r>
            <a:r>
              <a:rPr lang="en-US" sz="1600" i="1" dirty="0">
                <a:latin typeface="Calibri"/>
                <a:ea typeface="Calibri"/>
                <a:cs typeface="Calibri"/>
              </a:rPr>
              <a:t>/juniper in isolated locations.  The vegetation is mostly dark greenish gray and ranges from medium to coarse in texture. There are few built elements in this landscape – the road, an interpretive panel, a small monitoring station, and a few signs.  The road is the only of these that is prominent enough to draw attention.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within an enclosed landscape created by the cliffs, uplifted sandstone features, and counterbalancing washes, drainages, and depressions in the landform.  The predominant lines are rounded and horizontal created by landform edges. The road adds a distinct band across the landscape that is created by the removal of vegetation which creates a contrast in color and texture to the </a:t>
            </a:r>
            <a:r>
              <a:rPr lang="en-US" sz="1600" i="1" dirty="0" smtClean="0">
                <a:latin typeface="Calibri"/>
                <a:ea typeface="Calibri"/>
                <a:cs typeface="Calibri"/>
              </a:rPr>
              <a:t>existing</a:t>
            </a:r>
          </a:p>
          <a:p>
            <a:pPr>
              <a:lnSpc>
                <a:spcPct val="115000"/>
              </a:lnSpc>
              <a:spcBef>
                <a:spcPts val="0"/>
              </a:spcBef>
              <a:spcAft>
                <a:spcPts val="1000"/>
              </a:spcAft>
              <a:defRPr/>
            </a:pPr>
            <a:endParaRPr lang="en-US" sz="1500" dirty="0">
              <a:latin typeface="Calibri"/>
              <a:ea typeface="Calibri"/>
              <a:cs typeface="Times New Roman"/>
            </a:endParaRPr>
          </a:p>
        </p:txBody>
      </p:sp>
      <p:sp>
        <p:nvSpPr>
          <p:cNvPr id="11" name="TextBox 10"/>
          <p:cNvSpPr txBox="1"/>
          <p:nvPr/>
        </p:nvSpPr>
        <p:spPr>
          <a:xfrm>
            <a:off x="9755859" y="3954090"/>
            <a:ext cx="7555043"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Rating </a:t>
            </a:r>
          </a:p>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Form</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pic>
        <p:nvPicPr>
          <p:cNvPr id="12" name="Picture 11"/>
          <p:cNvPicPr>
            <a:picLocks noChangeAspect="1"/>
          </p:cNvPicPr>
          <p:nvPr/>
        </p:nvPicPr>
        <p:blipFill>
          <a:blip r:embed="rId2"/>
          <a:stretch>
            <a:fillRect/>
          </a:stretch>
        </p:blipFill>
        <p:spPr>
          <a:xfrm>
            <a:off x="1" y="2518767"/>
            <a:ext cx="8782154" cy="2510359"/>
          </a:xfrm>
          <a:prstGeom prst="rect">
            <a:avLst/>
          </a:prstGeom>
        </p:spPr>
      </p:pic>
      <p:sp>
        <p:nvSpPr>
          <p:cNvPr id="8" name="TextBox 7"/>
          <p:cNvSpPr txBox="1"/>
          <p:nvPr/>
        </p:nvSpPr>
        <p:spPr>
          <a:xfrm>
            <a:off x="224852" y="3076244"/>
            <a:ext cx="8439463"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Visual Resource Inventory</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68359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smtClean="0"/>
              <a:t>Ch</a:t>
            </a:r>
            <a:r>
              <a:rPr lang="en-US" dirty="0" smtClean="0"/>
              <a:t> 3 –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155123" y="981106"/>
            <a:ext cx="8776236" cy="5967531"/>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r>
              <a:rPr lang="en-US" sz="1600" b="1" i="1" dirty="0">
                <a:latin typeface="Calibri"/>
                <a:ea typeface="Calibri"/>
                <a:cs typeface="Calibri"/>
              </a:rPr>
              <a:t>Characteristic Landscape</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proposed project area is located just off Hole in the Rock Road, adjacent to the locally well-known landmark – Dance Hall Rock – a massive sandstone feature that emerges from the rolling desert floor to create a large natural amphitheater on its western edge and an exposed expanse of uplifted sandstone riddled with huge potholes and depressions toward its eastern backside. </a:t>
            </a:r>
            <a:r>
              <a:rPr lang="en-US" sz="1600" i="1" dirty="0">
                <a:ea typeface="Calibri"/>
                <a:cs typeface="Calibri"/>
              </a:rPr>
              <a:t>It is sited within Visual Resource Inventory Class II (Unit 027), Scenic Quality B (SQRU 056), High Sensitivity (SLRU 039) and within the Foreground/ Middle-ground Distance Zone.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east of the Straight Cliffs and west of the Escalante Canyons in a landscape comprised of long, rolling desert benches that extend from the base of the Straight Cliffs until they drop away into the Escalante Canyons.  The dominant vegetation is </a:t>
            </a:r>
            <a:r>
              <a:rPr lang="en-US" sz="1600" i="1" dirty="0" err="1">
                <a:latin typeface="Calibri"/>
                <a:ea typeface="Calibri"/>
                <a:cs typeface="Calibri"/>
              </a:rPr>
              <a:t>blackbrush</a:t>
            </a:r>
            <a:r>
              <a:rPr lang="en-US" sz="1600" i="1" dirty="0">
                <a:latin typeface="Calibri"/>
                <a:ea typeface="Calibri"/>
                <a:cs typeface="Calibri"/>
              </a:rPr>
              <a:t> and other desert shrubs and grasses, with a few random </a:t>
            </a:r>
            <a:r>
              <a:rPr lang="en-US" sz="1600" i="1" dirty="0" err="1">
                <a:latin typeface="Calibri"/>
                <a:ea typeface="Calibri"/>
                <a:cs typeface="Calibri"/>
              </a:rPr>
              <a:t>pinyon</a:t>
            </a:r>
            <a:r>
              <a:rPr lang="en-US" sz="1600" i="1" dirty="0">
                <a:latin typeface="Calibri"/>
                <a:ea typeface="Calibri"/>
                <a:cs typeface="Calibri"/>
              </a:rPr>
              <a:t>/juniper in isolated locations.  The vegetation is mostly dark greenish gray and ranges from medium to coarse in texture. There are few built elements in this landscape – the road, an interpretive panel, a small monitoring station, and a few signs.  The road is the only of these that is prominent enough to draw attention.  </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The project area is within an enclosed landscape created by the cliffs, uplifted sandstone features, and counterbalancing washes, drainages, and depressions in the landform.  The predominant lines are rounded and horizontal created by landform edges. The road adds a distinct band across the landscape that is created by the removal of vegetation which creates a contrast in color and texture to the </a:t>
            </a:r>
            <a:r>
              <a:rPr lang="en-US" sz="1600" i="1" dirty="0" smtClean="0">
                <a:latin typeface="Calibri"/>
                <a:ea typeface="Calibri"/>
                <a:cs typeface="Calibri"/>
              </a:rPr>
              <a:t>existing</a:t>
            </a:r>
          </a:p>
          <a:p>
            <a:pPr>
              <a:lnSpc>
                <a:spcPct val="115000"/>
              </a:lnSpc>
              <a:spcBef>
                <a:spcPts val="0"/>
              </a:spcBef>
              <a:spcAft>
                <a:spcPts val="1000"/>
              </a:spcAft>
              <a:defRPr/>
            </a:pPr>
            <a:endParaRPr lang="en-US" sz="1500" dirty="0">
              <a:latin typeface="Calibri"/>
              <a:ea typeface="Calibri"/>
              <a:cs typeface="Times New Roman"/>
            </a:endParaRPr>
          </a:p>
        </p:txBody>
      </p:sp>
      <p:pic>
        <p:nvPicPr>
          <p:cNvPr id="2" name="Picture 1"/>
          <p:cNvPicPr>
            <a:picLocks noChangeAspect="1"/>
          </p:cNvPicPr>
          <p:nvPr/>
        </p:nvPicPr>
        <p:blipFill>
          <a:blip r:embed="rId2"/>
          <a:stretch>
            <a:fillRect/>
          </a:stretch>
        </p:blipFill>
        <p:spPr>
          <a:xfrm>
            <a:off x="1" y="2518767"/>
            <a:ext cx="8782154" cy="2510359"/>
          </a:xfrm>
          <a:prstGeom prst="rect">
            <a:avLst/>
          </a:prstGeom>
        </p:spPr>
      </p:pic>
      <p:sp>
        <p:nvSpPr>
          <p:cNvPr id="11" name="TextBox 10"/>
          <p:cNvSpPr txBox="1"/>
          <p:nvPr/>
        </p:nvSpPr>
        <p:spPr>
          <a:xfrm>
            <a:off x="9755859" y="3954090"/>
            <a:ext cx="7555043"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Rating </a:t>
            </a:r>
          </a:p>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Form</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50415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1" y="1519875"/>
            <a:ext cx="8782154" cy="3968612"/>
          </a:xfrm>
          <a:prstGeom prst="rect">
            <a:avLst/>
          </a:prstGeom>
        </p:spPr>
      </p:pic>
      <p:pic>
        <p:nvPicPr>
          <p:cNvPr id="3" name="Picture 2"/>
          <p:cNvPicPr>
            <a:picLocks noChangeAspect="1"/>
          </p:cNvPicPr>
          <p:nvPr/>
        </p:nvPicPr>
        <p:blipFill>
          <a:blip r:embed="rId3"/>
          <a:stretch>
            <a:fillRect/>
          </a:stretch>
        </p:blipFill>
        <p:spPr>
          <a:xfrm>
            <a:off x="0" y="5488487"/>
            <a:ext cx="8782153" cy="821054"/>
          </a:xfrm>
          <a:prstGeom prst="rect">
            <a:avLst/>
          </a:prstGeom>
        </p:spPr>
      </p:pic>
      <p:sp>
        <p:nvSpPr>
          <p:cNvPr id="11" name="TextBox 10"/>
          <p:cNvSpPr txBox="1"/>
          <p:nvPr/>
        </p:nvSpPr>
        <p:spPr>
          <a:xfrm>
            <a:off x="1707836" y="5391182"/>
            <a:ext cx="5366479"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Casual Observer</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2" name="TextBox 11"/>
          <p:cNvSpPr txBox="1"/>
          <p:nvPr/>
        </p:nvSpPr>
        <p:spPr>
          <a:xfrm>
            <a:off x="117249" y="3182045"/>
            <a:ext cx="8547652"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Landscape Character</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623742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1" y="1519875"/>
            <a:ext cx="8782154" cy="3968612"/>
          </a:xfrm>
          <a:prstGeom prst="rect">
            <a:avLst/>
          </a:prstGeom>
        </p:spPr>
      </p:pic>
      <p:pic>
        <p:nvPicPr>
          <p:cNvPr id="3" name="Picture 2"/>
          <p:cNvPicPr>
            <a:picLocks noChangeAspect="1"/>
          </p:cNvPicPr>
          <p:nvPr/>
        </p:nvPicPr>
        <p:blipFill>
          <a:blip r:embed="rId3"/>
          <a:stretch>
            <a:fillRect/>
          </a:stretch>
        </p:blipFill>
        <p:spPr>
          <a:xfrm>
            <a:off x="0" y="5488487"/>
            <a:ext cx="8782153" cy="821054"/>
          </a:xfrm>
          <a:prstGeom prst="rect">
            <a:avLst/>
          </a:prstGeom>
        </p:spPr>
      </p:pic>
    </p:spTree>
    <p:extLst>
      <p:ext uri="{BB962C8B-B14F-4D97-AF65-F5344CB8AC3E}">
        <p14:creationId xmlns:p14="http://schemas.microsoft.com/office/powerpoint/2010/main" val="1983811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3932853" cy="5181600"/>
          </a:xfrm>
        </p:spPr>
        <p:txBody>
          <a:bodyPr/>
          <a:lstStyle/>
          <a:p>
            <a:r>
              <a:rPr lang="en-US" dirty="0"/>
              <a:t>National Environmental Policy </a:t>
            </a:r>
            <a:r>
              <a:rPr lang="en-US" dirty="0" smtClean="0"/>
              <a:t>Act</a:t>
            </a:r>
          </a:p>
          <a:p>
            <a:endParaRPr lang="en-US" dirty="0"/>
          </a:p>
          <a:p>
            <a:pPr lvl="1"/>
            <a:r>
              <a:rPr lang="en-US" dirty="0"/>
              <a:t>signed into law on January 1, 1970</a:t>
            </a:r>
          </a:p>
          <a:p>
            <a:pPr lvl="1"/>
            <a:endParaRPr lang="en-US" dirty="0"/>
          </a:p>
          <a:p>
            <a:pPr lvl="1"/>
            <a:r>
              <a:rPr lang="en-US" dirty="0"/>
              <a:t>landmark environmental policy </a:t>
            </a:r>
          </a:p>
          <a:p>
            <a:pPr lvl="1"/>
            <a:endParaRPr lang="en-US" dirty="0"/>
          </a:p>
          <a:p>
            <a:pPr lvl="1"/>
            <a:r>
              <a:rPr lang="en-US" dirty="0"/>
              <a:t>encourages environmental protection and informed decision-making </a:t>
            </a:r>
          </a:p>
        </p:txBody>
      </p:sp>
      <p:sp>
        <p:nvSpPr>
          <p:cNvPr id="30" name="Text Placeholder 29"/>
          <p:cNvSpPr>
            <a:spLocks noGrp="1"/>
          </p:cNvSpPr>
          <p:nvPr>
            <p:ph type="body" sz="quarter" idx="10"/>
          </p:nvPr>
        </p:nvSpPr>
        <p:spPr/>
        <p:txBody>
          <a:bodyPr/>
          <a:lstStyle/>
          <a:p>
            <a:r>
              <a:rPr lang="en-US" dirty="0"/>
              <a:t>Unit 10 – NEPA &amp; VRM</a:t>
            </a:r>
          </a:p>
        </p:txBody>
      </p:sp>
      <p:sp>
        <p:nvSpPr>
          <p:cNvPr id="28" name="Rectangle 27"/>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l="30000" t="16000" r="31250" b="5000"/>
          <a:stretch>
            <a:fillRect/>
          </a:stretch>
        </p:blipFill>
        <p:spPr bwMode="auto">
          <a:xfrm>
            <a:off x="4267055" y="1295400"/>
            <a:ext cx="43656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4984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0" y="2090738"/>
            <a:ext cx="8782154" cy="1455062"/>
          </a:xfrm>
          <a:prstGeom prst="rect">
            <a:avLst/>
          </a:prstGeom>
        </p:spPr>
      </p:pic>
      <p:sp>
        <p:nvSpPr>
          <p:cNvPr id="11" name="TextBox 10"/>
          <p:cNvSpPr txBox="1"/>
          <p:nvPr/>
        </p:nvSpPr>
        <p:spPr>
          <a:xfrm>
            <a:off x="178841" y="2310437"/>
            <a:ext cx="8424472"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Management Objectives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089658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228600" y="609600"/>
            <a:ext cx="7851710" cy="468313"/>
          </a:xfrm>
        </p:spPr>
        <p:txBody>
          <a:bodyPr/>
          <a:lstStyle/>
          <a:p>
            <a:r>
              <a:rPr lang="en-US" dirty="0" err="1"/>
              <a:t>Ch</a:t>
            </a:r>
            <a:r>
              <a:rPr lang="en-US" dirty="0"/>
              <a:t> 3 </a:t>
            </a:r>
            <a:r>
              <a:rPr lang="en-US" dirty="0" smtClean="0"/>
              <a:t>– Affected Environment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2"/>
          <a:stretch>
            <a:fillRect/>
          </a:stretch>
        </p:blipFill>
        <p:spPr>
          <a:xfrm>
            <a:off x="0" y="2090738"/>
            <a:ext cx="8782154" cy="1455062"/>
          </a:xfrm>
          <a:prstGeom prst="rect">
            <a:avLst/>
          </a:prstGeom>
        </p:spPr>
      </p:pic>
    </p:spTree>
    <p:extLst>
      <p:ext uri="{BB962C8B-B14F-4D97-AF65-F5344CB8AC3E}">
        <p14:creationId xmlns:p14="http://schemas.microsoft.com/office/powerpoint/2010/main" val="15792211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dirty="0" smtClean="0"/>
              <a:t>A statement </a:t>
            </a:r>
            <a:r>
              <a:rPr lang="en-US" dirty="0"/>
              <a:t>like:  </a:t>
            </a:r>
          </a:p>
          <a:p>
            <a:pPr marL="0" lvl="1" indent="0">
              <a:buNone/>
            </a:pPr>
            <a:endParaRPr lang="en-US" sz="1000" dirty="0" smtClean="0"/>
          </a:p>
          <a:p>
            <a:pPr marL="0" lvl="1" indent="0">
              <a:buNone/>
            </a:pPr>
            <a:r>
              <a:rPr lang="en-US" dirty="0" smtClean="0"/>
              <a:t>“</a:t>
            </a:r>
            <a:r>
              <a:rPr lang="en-US" i="1" dirty="0"/>
              <a:t>The project would  (or would not) impact v</a:t>
            </a:r>
            <a:r>
              <a:rPr lang="en-US" i="1" dirty="0" smtClean="0"/>
              <a:t>isual resources</a:t>
            </a:r>
            <a:r>
              <a:rPr lang="en-US" dirty="0" smtClean="0"/>
              <a:t>” </a:t>
            </a:r>
            <a:r>
              <a:rPr lang="en-US" dirty="0"/>
              <a:t>is </a:t>
            </a:r>
            <a:r>
              <a:rPr lang="en-US" b="1" dirty="0"/>
              <a:t>NOT</a:t>
            </a:r>
            <a:r>
              <a:rPr lang="en-US" dirty="0"/>
              <a:t> sufficient</a:t>
            </a:r>
            <a:r>
              <a:rPr lang="en-US" dirty="0" smtClean="0"/>
              <a:t>.</a:t>
            </a: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4" descr="C:\tmp\BLM\Salt Lake\VRM Images_BC\VRM Database Review for Contract 3_28_06\images\Selected frm VRM lib\3013_063.jpg"/>
          <p:cNvPicPr>
            <a:picLocks noChangeAspect="1" noChangeArrowheads="1"/>
          </p:cNvPicPr>
          <p:nvPr/>
        </p:nvPicPr>
        <p:blipFill>
          <a:blip r:embed="rId2">
            <a:extLst>
              <a:ext uri="{28A0092B-C50C-407E-A947-70E740481C1C}">
                <a14:useLocalDpi xmlns:a14="http://schemas.microsoft.com/office/drawing/2010/main" val="0"/>
              </a:ext>
            </a:extLst>
          </a:blip>
          <a:srcRect l="26563" t="30946" r="42165" b="822"/>
          <a:stretch>
            <a:fillRect/>
          </a:stretch>
        </p:blipFill>
        <p:spPr bwMode="auto">
          <a:xfrm>
            <a:off x="32076" y="3010678"/>
            <a:ext cx="2438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tmp\BLM\Salt Lake\VRM Images_BC\VRM Database Review for Contract 3_28_06\images\Selected frm VRM lib\16.jpg"/>
          <p:cNvPicPr>
            <a:picLocks noChangeAspect="1" noChangeArrowheads="1"/>
          </p:cNvPicPr>
          <p:nvPr/>
        </p:nvPicPr>
        <p:blipFill>
          <a:blip r:embed="rId3">
            <a:extLst>
              <a:ext uri="{28A0092B-C50C-407E-A947-70E740481C1C}">
                <a14:useLocalDpi xmlns:a14="http://schemas.microsoft.com/office/drawing/2010/main" val="0"/>
              </a:ext>
            </a:extLst>
          </a:blip>
          <a:srcRect l="17279" r="17279"/>
          <a:stretch>
            <a:fillRect/>
          </a:stretch>
        </p:blipFill>
        <p:spPr bwMode="auto">
          <a:xfrm>
            <a:off x="2633989" y="3010678"/>
            <a:ext cx="35464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C:\tmp\BLM\Salt Lake\VRM Images_BC\VRM Database Review for Contract 3_28_06\images\Selected frm VRM lib\oilgas 7.jpg"/>
          <p:cNvPicPr>
            <a:picLocks noChangeAspect="1" noChangeArrowheads="1"/>
          </p:cNvPicPr>
          <p:nvPr/>
        </p:nvPicPr>
        <p:blipFill>
          <a:blip r:embed="rId4">
            <a:extLst>
              <a:ext uri="{28A0092B-C50C-407E-A947-70E740481C1C}">
                <a14:useLocalDpi xmlns:a14="http://schemas.microsoft.com/office/drawing/2010/main" val="0"/>
              </a:ext>
            </a:extLst>
          </a:blip>
          <a:srcRect l="34589" t="24011" r="31265"/>
          <a:stretch>
            <a:fillRect/>
          </a:stretch>
        </p:blipFill>
        <p:spPr bwMode="auto">
          <a:xfrm>
            <a:off x="6356676" y="3010678"/>
            <a:ext cx="242411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400" b="1" dirty="0" smtClean="0">
                <a:solidFill>
                  <a:srgbClr val="92D050"/>
                </a:solidFill>
              </a:rPr>
              <a:t>The </a:t>
            </a:r>
            <a:r>
              <a:rPr lang="en-US" sz="2400" b="1" u="sng" dirty="0">
                <a:solidFill>
                  <a:srgbClr val="92D050"/>
                </a:solidFill>
              </a:rPr>
              <a:t>Environmental </a:t>
            </a:r>
            <a:r>
              <a:rPr lang="en-US" sz="2400" b="1" u="sng" dirty="0" smtClean="0">
                <a:solidFill>
                  <a:srgbClr val="92D050"/>
                </a:solidFill>
              </a:rPr>
              <a:t>Impact</a:t>
            </a:r>
            <a:r>
              <a:rPr lang="en-US" sz="2400" b="1" dirty="0" smtClean="0">
                <a:solidFill>
                  <a:srgbClr val="92D050"/>
                </a:solidFill>
              </a:rPr>
              <a:t> is </a:t>
            </a:r>
            <a:r>
              <a:rPr lang="en-US" sz="2400" b="1" dirty="0">
                <a:solidFill>
                  <a:srgbClr val="92D050"/>
                </a:solidFill>
              </a:rPr>
              <a:t>the amount of </a:t>
            </a:r>
            <a:r>
              <a:rPr lang="en-US" sz="2400" b="1" u="sng" dirty="0">
                <a:solidFill>
                  <a:srgbClr val="92D050"/>
                </a:solidFill>
              </a:rPr>
              <a:t>contrast</a:t>
            </a:r>
            <a:r>
              <a:rPr lang="en-US" sz="2400" b="1" dirty="0">
                <a:solidFill>
                  <a:srgbClr val="92D050"/>
                </a:solidFill>
              </a:rPr>
              <a:t>  the project causes to the </a:t>
            </a:r>
            <a:r>
              <a:rPr lang="en-US" sz="2400" b="1" u="sng" dirty="0" smtClean="0">
                <a:solidFill>
                  <a:srgbClr val="92D050"/>
                </a:solidFill>
              </a:rPr>
              <a:t>existing landscape</a:t>
            </a:r>
            <a:r>
              <a:rPr lang="en-US" sz="2400" b="1" dirty="0">
                <a:solidFill>
                  <a:srgbClr val="92D050"/>
                </a:solidFill>
              </a:rPr>
              <a:t>.</a:t>
            </a:r>
          </a:p>
          <a:p>
            <a:pPr marL="0" lvl="1" indent="0">
              <a:buNone/>
            </a:pPr>
            <a:endParaRPr lang="en-US" dirty="0"/>
          </a:p>
          <a:p>
            <a:pPr marL="342900" lvl="1" indent="-342900"/>
            <a:r>
              <a:rPr lang="en-US" dirty="0" smtClean="0"/>
              <a:t>Identify </a:t>
            </a:r>
            <a:r>
              <a:rPr lang="en-US" dirty="0"/>
              <a:t>the </a:t>
            </a:r>
            <a:r>
              <a:rPr lang="en-US" b="1" dirty="0"/>
              <a:t>KOP</a:t>
            </a:r>
            <a:r>
              <a:rPr lang="en-US" dirty="0"/>
              <a:t>(s) and why selected</a:t>
            </a:r>
            <a:r>
              <a:rPr lang="en-US" dirty="0" smtClean="0"/>
              <a:t>.</a:t>
            </a:r>
          </a:p>
          <a:p>
            <a:pPr marL="342900" lvl="1" indent="-342900"/>
            <a:r>
              <a:rPr lang="en-US" dirty="0" smtClean="0"/>
              <a:t>Explain influence of any </a:t>
            </a:r>
            <a:r>
              <a:rPr lang="en-US" b="1" dirty="0" smtClean="0"/>
              <a:t>Environmental Factors.</a:t>
            </a:r>
            <a:endParaRPr lang="en-US" b="1" dirty="0"/>
          </a:p>
          <a:p>
            <a:pPr marL="342900" lvl="1" indent="-342900"/>
            <a:r>
              <a:rPr lang="en-US" dirty="0"/>
              <a:t>Refer to </a:t>
            </a:r>
            <a:r>
              <a:rPr lang="en-US" b="1" dirty="0"/>
              <a:t>Sections C</a:t>
            </a:r>
            <a:r>
              <a:rPr lang="en-US" dirty="0"/>
              <a:t> and </a:t>
            </a:r>
            <a:r>
              <a:rPr lang="en-US" b="1" dirty="0"/>
              <a:t>D</a:t>
            </a:r>
            <a:r>
              <a:rPr lang="en-US" dirty="0"/>
              <a:t> on the Contrast Rating Form.</a:t>
            </a:r>
          </a:p>
          <a:p>
            <a:pPr marL="342900" lvl="1" indent="-342900"/>
            <a:r>
              <a:rPr lang="en-US" dirty="0"/>
              <a:t>Describe the nature of the impact - use terms </a:t>
            </a:r>
            <a:r>
              <a:rPr lang="en-US" b="1" dirty="0"/>
              <a:t>WEAK, MODERATE, STRONG</a:t>
            </a:r>
            <a:r>
              <a:rPr lang="en-US" dirty="0"/>
              <a:t> </a:t>
            </a:r>
            <a:r>
              <a:rPr lang="en-US" dirty="0" smtClean="0"/>
              <a:t>- and </a:t>
            </a:r>
            <a:r>
              <a:rPr lang="en-US" dirty="0"/>
              <a:t>include language from narrative on back of Contrast Rating Form.</a:t>
            </a: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40637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2634230167"/>
              </p:ext>
            </p:extLst>
          </p:nvPr>
        </p:nvGraphicFramePr>
        <p:xfrm>
          <a:off x="-3" y="1611084"/>
          <a:ext cx="8782156" cy="3832004"/>
        </p:xfrm>
        <a:graphic>
          <a:graphicData uri="http://schemas.openxmlformats.org/drawingml/2006/table">
            <a:tbl>
              <a:tblPr firstRow="1" firstCol="1" lastRow="1" lastCol="1" bandRow="1" bandCol="1">
                <a:tableStyleId>{5C22544A-7EE6-4342-B048-85BDC9FD1C3A}</a:tableStyleId>
              </a:tblPr>
              <a:tblGrid>
                <a:gridCol w="1026642">
                  <a:extLst>
                    <a:ext uri="{9D8B030D-6E8A-4147-A177-3AD203B41FA5}">
                      <a16:colId xmlns:a16="http://schemas.microsoft.com/office/drawing/2014/main" val="20000"/>
                    </a:ext>
                  </a:extLst>
                </a:gridCol>
                <a:gridCol w="2136286">
                  <a:extLst>
                    <a:ext uri="{9D8B030D-6E8A-4147-A177-3AD203B41FA5}">
                      <a16:colId xmlns:a16="http://schemas.microsoft.com/office/drawing/2014/main" val="20001"/>
                    </a:ext>
                  </a:extLst>
                </a:gridCol>
                <a:gridCol w="1696052">
                  <a:extLst>
                    <a:ext uri="{9D8B030D-6E8A-4147-A177-3AD203B41FA5}">
                      <a16:colId xmlns:a16="http://schemas.microsoft.com/office/drawing/2014/main" val="20002"/>
                    </a:ext>
                  </a:extLst>
                </a:gridCol>
                <a:gridCol w="3923176">
                  <a:extLst>
                    <a:ext uri="{9D8B030D-6E8A-4147-A177-3AD203B41FA5}">
                      <a16:colId xmlns:a16="http://schemas.microsoft.com/office/drawing/2014/main" val="20003"/>
                    </a:ext>
                  </a:extLst>
                </a:gridCol>
              </a:tblGrid>
              <a:tr h="300794">
                <a:tc gridSpan="4">
                  <a:txBody>
                    <a:bodyPr/>
                    <a:lstStyle/>
                    <a:p>
                      <a:pPr marL="0" marR="0" algn="ctr">
                        <a:lnSpc>
                          <a:spcPct val="115000"/>
                        </a:lnSpc>
                        <a:spcBef>
                          <a:spcPts val="0"/>
                        </a:spcBef>
                        <a:spcAft>
                          <a:spcPts val="1000"/>
                        </a:spcAft>
                      </a:pPr>
                      <a:r>
                        <a:rPr lang="en-US" sz="1400" spc="-100" dirty="0">
                          <a:solidFill>
                            <a:schemeClr val="tx1"/>
                          </a:solidFill>
                          <a:effectLst/>
                        </a:rPr>
                        <a:t>SECTION C.  PROPOSED ACTIVITY DESCRIPTION</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4306">
                <a:tc>
                  <a:txBody>
                    <a:bodyPr/>
                    <a:lstStyle/>
                    <a:p>
                      <a:pPr marL="0" marR="0" algn="ctr">
                        <a:lnSpc>
                          <a:spcPct val="115000"/>
                        </a:lnSpc>
                        <a:spcBef>
                          <a:spcPts val="0"/>
                        </a:spcBef>
                        <a:spcAft>
                          <a:spcPts val="1000"/>
                        </a:spcAft>
                      </a:pPr>
                      <a:r>
                        <a:rPr lang="en-US" sz="1400" spc="-100" baseline="0" dirty="0">
                          <a:solidFill>
                            <a:schemeClr val="tx1"/>
                          </a:solidFill>
                          <a:effectLst/>
                        </a:rPr>
                        <a:t> </a:t>
                      </a:r>
                      <a:r>
                        <a:rPr lang="en-US" sz="1400" spc="-100" baseline="0" dirty="0" smtClean="0">
                          <a:solidFill>
                            <a:schemeClr val="tx1"/>
                          </a:solidFill>
                          <a:effectLst/>
                        </a:rPr>
                        <a:t>          </a:t>
                      </a:r>
                      <a:r>
                        <a:rPr lang="en-US" sz="1400" spc="-100" dirty="0" smtClean="0">
                          <a:solidFill>
                            <a:schemeClr val="tx1"/>
                          </a:solidFill>
                          <a:effectLst/>
                        </a:rPr>
                        <a:t>  </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smtClean="0">
                          <a:solidFill>
                            <a:schemeClr val="tx1"/>
                          </a:solidFill>
                          <a:effectLst/>
                        </a:rPr>
                        <a:t>1.   LAND/WATER</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b="1" spc="-100" dirty="0">
                          <a:solidFill>
                            <a:schemeClr val="tx1"/>
                          </a:solidFill>
                          <a:effectLst/>
                        </a:rPr>
                        <a:t>2. VEGETATION</a:t>
                      </a:r>
                      <a:endParaRPr lang="en-US" sz="1400" b="1"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1400" spc="-100" dirty="0">
                          <a:solidFill>
                            <a:schemeClr val="tx1"/>
                          </a:solidFill>
                          <a:effectLst/>
                        </a:rPr>
                        <a:t>3.  STRUCTURES</a:t>
                      </a:r>
                      <a:endParaRPr lang="en-US" sz="1400" dirty="0">
                        <a:solidFill>
                          <a:schemeClr val="tx1"/>
                        </a:solidFill>
                        <a:effectLst/>
                        <a:latin typeface="Calibri"/>
                        <a:ea typeface="Calibri"/>
                        <a:cs typeface="Times New Roman"/>
                      </a:endParaRPr>
                    </a:p>
                  </a:txBody>
                  <a:tcPr marL="68580" marR="68580" marT="0" marB="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86193">
                <a:tc>
                  <a:txBody>
                    <a:bodyPr/>
                    <a:lstStyle/>
                    <a:p>
                      <a:pPr marL="71755" marR="71755" algn="ctr">
                        <a:lnSpc>
                          <a:spcPct val="115000"/>
                        </a:lnSpc>
                        <a:spcBef>
                          <a:spcPts val="0"/>
                        </a:spcBef>
                        <a:spcAft>
                          <a:spcPts val="1000"/>
                        </a:spcAft>
                      </a:pPr>
                      <a:r>
                        <a:rPr lang="en-US" sz="1400" spc="-140">
                          <a:solidFill>
                            <a:schemeClr val="tx1"/>
                          </a:solidFill>
                          <a:effectLst/>
                        </a:rPr>
                        <a:t>FORM</a:t>
                      </a:r>
                      <a:endParaRPr lang="en-US" sz="14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 .</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Boxy forms associated with toilet and automobiles.  Curving swatch of new entrance road and irregular horizontal form parking area.  </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4246">
                <a:tc>
                  <a:txBody>
                    <a:bodyPr/>
                    <a:lstStyle/>
                    <a:p>
                      <a:pPr marL="71755" marR="71755" algn="ctr">
                        <a:lnSpc>
                          <a:spcPct val="115000"/>
                        </a:lnSpc>
                        <a:spcBef>
                          <a:spcPts val="0"/>
                        </a:spcBef>
                        <a:spcAft>
                          <a:spcPts val="1000"/>
                        </a:spcAft>
                      </a:pPr>
                      <a:r>
                        <a:rPr lang="en-US" sz="1400" spc="-140">
                          <a:solidFill>
                            <a:schemeClr val="tx1"/>
                          </a:solidFill>
                          <a:effectLst/>
                        </a:rPr>
                        <a:t>LINE</a:t>
                      </a:r>
                      <a:endParaRPr lang="en-US" sz="1400">
                        <a:solidFill>
                          <a:schemeClr val="tx1"/>
                        </a:solidFill>
                        <a:effectLst/>
                        <a:latin typeface="Calibri"/>
                        <a:ea typeface="Calibri"/>
                        <a:cs typeface="Times New Roman"/>
                      </a:endParaRPr>
                    </a:p>
                  </a:txBody>
                  <a:tcPr marL="8890" marR="889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Horizontal, vertical, curving band.</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83622">
                <a:tc>
                  <a:txBody>
                    <a:bodyPr/>
                    <a:lstStyle/>
                    <a:p>
                      <a:pPr marL="71755" marR="71755" algn="ctr">
                        <a:lnSpc>
                          <a:spcPct val="115000"/>
                        </a:lnSpc>
                        <a:spcBef>
                          <a:spcPts val="0"/>
                        </a:spcBef>
                        <a:spcAft>
                          <a:spcPts val="1000"/>
                        </a:spcAft>
                      </a:pPr>
                      <a:r>
                        <a:rPr lang="en-US" sz="1400" spc="-140">
                          <a:solidFill>
                            <a:schemeClr val="tx1"/>
                          </a:solidFill>
                          <a:effectLst/>
                        </a:rPr>
                        <a:t>COLOR</a:t>
                      </a:r>
                      <a:endParaRPr lang="en-US" sz="1400">
                        <a:solidFill>
                          <a:schemeClr val="tx1"/>
                        </a:solidFill>
                        <a:effectLst/>
                        <a:latin typeface="Calibri"/>
                        <a:ea typeface="Calibri"/>
                        <a:cs typeface="Times New Roman"/>
                      </a:endParaRPr>
                    </a:p>
                  </a:txBody>
                  <a:tcPr marL="0" marR="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Same.</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Reds and salmons, grays, browns and tans, earth-tones – multi-color intermittently when autos are parked on site.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32843">
                <a:tc>
                  <a:txBody>
                    <a:bodyPr/>
                    <a:lstStyle/>
                    <a:p>
                      <a:pPr marL="71755" marR="71755" algn="ctr">
                        <a:lnSpc>
                          <a:spcPct val="115000"/>
                        </a:lnSpc>
                        <a:spcBef>
                          <a:spcPts val="0"/>
                        </a:spcBef>
                        <a:spcAft>
                          <a:spcPts val="1000"/>
                        </a:spcAft>
                      </a:pPr>
                      <a:r>
                        <a:rPr lang="en-US" sz="1400" spc="-140">
                          <a:solidFill>
                            <a:schemeClr val="tx1"/>
                          </a:solidFill>
                          <a:effectLst/>
                        </a:rPr>
                        <a:t>TEX-</a:t>
                      </a:r>
                      <a:endParaRPr lang="en-US" sz="1400">
                        <a:solidFill>
                          <a:schemeClr val="tx1"/>
                        </a:solidFill>
                        <a:effectLst/>
                      </a:endParaRPr>
                    </a:p>
                    <a:p>
                      <a:pPr marL="71755" marR="71755" algn="ctr">
                        <a:lnSpc>
                          <a:spcPct val="115000"/>
                        </a:lnSpc>
                        <a:spcBef>
                          <a:spcPts val="0"/>
                        </a:spcBef>
                        <a:spcAft>
                          <a:spcPts val="1000"/>
                        </a:spcAft>
                      </a:pPr>
                      <a:r>
                        <a:rPr lang="en-US" sz="1400" spc="-140">
                          <a:solidFill>
                            <a:schemeClr val="tx1"/>
                          </a:solidFill>
                          <a:effectLst/>
                        </a:rPr>
                        <a:t>TURE</a:t>
                      </a:r>
                      <a:endParaRPr lang="en-US" sz="1400">
                        <a:solidFill>
                          <a:schemeClr val="tx1"/>
                        </a:solidFill>
                        <a:effectLst/>
                        <a:latin typeface="Calibri"/>
                        <a:ea typeface="Calibri"/>
                        <a:cs typeface="Times New Roman"/>
                      </a:endParaRPr>
                    </a:p>
                  </a:txBody>
                  <a:tcPr marL="68580" marR="68580" marT="0" marB="0" vert="vert270"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a:solidFill>
                            <a:schemeClr val="tx1"/>
                          </a:solidFill>
                          <a:effectLst/>
                        </a:rPr>
                        <a:t>Same.</a:t>
                      </a:r>
                      <a:endParaRPr lang="en-US" sz="1400" b="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1000"/>
                        </a:spcAft>
                      </a:pPr>
                      <a:r>
                        <a:rPr lang="en-US" sz="1400" b="0" spc="-100" dirty="0">
                          <a:solidFill>
                            <a:schemeClr val="tx1"/>
                          </a:solidFill>
                          <a:effectLst/>
                        </a:rPr>
                        <a:t>Smooth to medium.</a:t>
                      </a:r>
                      <a:endParaRPr lang="en-US" sz="1400" b="0" dirty="0">
                        <a:solidFill>
                          <a:schemeClr val="tx1"/>
                        </a:solidFill>
                        <a:effectLst/>
                        <a:latin typeface="Calibri"/>
                        <a:ea typeface="Calibri"/>
                        <a:cs typeface="Times New Roman"/>
                      </a:endParaRPr>
                    </a:p>
                  </a:txBody>
                  <a:tcPr marL="68580" marR="68580" marT="0" marB="0">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2" name="Oval 1"/>
          <p:cNvSpPr/>
          <p:nvPr/>
        </p:nvSpPr>
        <p:spPr>
          <a:xfrm>
            <a:off x="2608288" y="1484025"/>
            <a:ext cx="1259173" cy="5546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274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6477" y="4287748"/>
            <a:ext cx="8775677" cy="2570251"/>
          </a:xfrm>
          <a:prstGeom prst="rect">
            <a:avLst/>
          </a:prstGeom>
          <a:solidFill>
            <a:srgbClr val="FFFFFF"/>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Section D, continued (from back of Contrast Rating Form) </a:t>
            </a:r>
          </a:p>
          <a:p>
            <a:pPr eaLnBrk="1" hangingPunct="1">
              <a:lnSpc>
                <a:spcPct val="115000"/>
              </a:lnSpc>
              <a:spcAft>
                <a:spcPts val="1000"/>
              </a:spcAft>
            </a:pPr>
            <a:r>
              <a:rPr lang="en-US" altLang="en-US" sz="1600" dirty="0">
                <a:latin typeface="Calibri" pitchFamily="34" charset="0"/>
                <a:ea typeface="Calibri" pitchFamily="34" charset="0"/>
                <a:cs typeface="Times New Roman" pitchFamily="18" charset="0"/>
              </a:rPr>
              <a:t>For </a:t>
            </a:r>
            <a:r>
              <a:rPr lang="en-US" altLang="en-US" sz="1600" b="1" dirty="0">
                <a:latin typeface="Calibri" pitchFamily="34" charset="0"/>
                <a:ea typeface="Calibri" pitchFamily="34" charset="0"/>
                <a:cs typeface="Times New Roman" pitchFamily="18" charset="0"/>
              </a:rPr>
              <a:t>Alternative B </a:t>
            </a:r>
            <a:r>
              <a:rPr lang="en-US" altLang="en-US" sz="1600" dirty="0">
                <a:latin typeface="Calibri" pitchFamily="34" charset="0"/>
                <a:ea typeface="Calibri" pitchFamily="34" charset="0"/>
                <a:cs typeface="Times New Roman" pitchFamily="18" charset="0"/>
              </a:rPr>
              <a:t>as viewed from KOP 2 has the development located in a depression where the landform rolls away and down from this viewing angle, thus partially screening the features associated with it.  The casual observer would see the upper portions of the vault toilet, portions of the intermittently-parked vehicles and possibly some </a:t>
            </a:r>
            <a:r>
              <a:rPr lang="en-US" altLang="en-US" sz="1600" dirty="0" smtClean="0">
                <a:latin typeface="Calibri" pitchFamily="34" charset="0"/>
                <a:ea typeface="Calibri" pitchFamily="34" charset="0"/>
                <a:cs typeface="Times New Roman" pitchFamily="18" charset="0"/>
              </a:rPr>
              <a:t>portions of </a:t>
            </a:r>
            <a:r>
              <a:rPr lang="en-US" altLang="en-US" sz="1600" dirty="0">
                <a:latin typeface="Calibri" pitchFamily="34" charset="0"/>
                <a:ea typeface="Calibri" pitchFamily="34" charset="0"/>
                <a:cs typeface="Times New Roman" pitchFamily="18" charset="0"/>
              </a:rPr>
              <a:t>the other site features.  The toilet and other features would be of colors and textures to blend with the natural landscape character.  The automobiles of all colors would be the most noticeable items but would be parked intermittently.  </a:t>
            </a:r>
          </a:p>
          <a:p>
            <a:pPr eaLnBrk="1" hangingPunct="1">
              <a:lnSpc>
                <a:spcPct val="115000"/>
              </a:lnSpc>
              <a:spcAft>
                <a:spcPts val="1000"/>
              </a:spcAft>
            </a:pPr>
            <a:r>
              <a:rPr lang="en-US" altLang="en-US" sz="1100" dirty="0">
                <a:latin typeface="Calibri" pitchFamily="34" charset="0"/>
                <a:ea typeface="Calibri" pitchFamily="34" charset="0"/>
                <a:cs typeface="Times New Roman" pitchFamily="18" charset="0"/>
              </a:rPr>
              <a:t> </a:t>
            </a:r>
          </a:p>
        </p:txBody>
      </p:sp>
      <p:pic>
        <p:nvPicPr>
          <p:cNvPr id="11"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103" b="16667"/>
          <a:stretch/>
        </p:blipFill>
        <p:spPr bwMode="auto">
          <a:xfrm>
            <a:off x="21467" y="1170574"/>
            <a:ext cx="8760687"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2608288" y="1079295"/>
            <a:ext cx="97436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76268" y="4318288"/>
            <a:ext cx="3580151" cy="3897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859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322"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a:t>
            </a:r>
            <a:r>
              <a:rPr lang="en-US" sz="1500" i="1" dirty="0" err="1">
                <a:latin typeface="Calibri"/>
                <a:ea typeface="Calibri"/>
                <a:cs typeface="Calibri"/>
              </a:rPr>
              <a:t>Backway</a:t>
            </a:r>
            <a:r>
              <a:rPr lang="en-US" sz="1500" i="1" dirty="0">
                <a:latin typeface="Calibri"/>
                <a:ea typeface="Calibri"/>
                <a:cs typeface="Calibri"/>
              </a:rPr>
              <a:t>,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1" name="Table 10"/>
          <p:cNvGraphicFramePr>
            <a:graphicFrameLocks noGrp="1"/>
          </p:cNvGraphicFramePr>
          <p:nvPr>
            <p:extLst>
              <p:ext uri="{D42A27DB-BD31-4B8C-83A1-F6EECF244321}">
                <p14:modId xmlns:p14="http://schemas.microsoft.com/office/powerpoint/2010/main" val="3648620066"/>
              </p:ext>
            </p:extLst>
          </p:nvPr>
        </p:nvGraphicFramePr>
        <p:xfrm>
          <a:off x="328129"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KOP#2</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KOP#3</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a:solidFill>
                            <a:schemeClr val="tx1"/>
                          </a:solidFill>
                          <a:effectLst/>
                        </a:rPr>
                        <a:t>Alt A: No Action</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Minimally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a:solidFill>
                            <a:schemeClr val="tx1"/>
                          </a:solidFill>
                          <a:effectLst/>
                        </a:rPr>
                        <a:t>Alt B: Existing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Not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Partially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a:solidFill>
                            <a:schemeClr val="tx1"/>
                          </a:solidFill>
                          <a:effectLst/>
                        </a:rPr>
                        <a:t>Alt C: New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
        <p:nvSpPr>
          <p:cNvPr id="2" name="TextBox 1"/>
          <p:cNvSpPr txBox="1"/>
          <p:nvPr/>
        </p:nvSpPr>
        <p:spPr>
          <a:xfrm>
            <a:off x="1484029" y="2263508"/>
            <a:ext cx="5366479" cy="286232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Key Observation Points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73190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10322" y="1066187"/>
            <a:ext cx="8763000" cy="5791811"/>
          </a:xfrm>
          <a:prstGeom prst="rect">
            <a:avLst/>
          </a:prstGeom>
          <a:solidFill>
            <a:schemeClr val="bg1"/>
          </a:solidFill>
          <a:ln w="9525">
            <a:solidFill>
              <a:srgbClr val="000000"/>
            </a:solidFill>
            <a:miter lim="800000"/>
            <a:headEnd/>
            <a:tailEnd/>
          </a:ln>
        </p:spPr>
        <p:txBody>
          <a:bodyPr/>
          <a:lstStyle/>
          <a:p>
            <a:pPr>
              <a:lnSpc>
                <a:spcPct val="115000"/>
              </a:lnSpc>
              <a:spcBef>
                <a:spcPts val="0"/>
              </a:spcBef>
              <a:spcAft>
                <a:spcPts val="1000"/>
              </a:spcAft>
              <a:defRPr/>
            </a:pPr>
            <a:r>
              <a:rPr lang="en-US" sz="1500" i="1" dirty="0">
                <a:latin typeface="Calibri"/>
                <a:ea typeface="Calibri"/>
                <a:cs typeface="Calibri"/>
              </a:rPr>
              <a:t>BLM’s Visual Resource Management program includes a standardized system to review lands actions for resource management plan conformance. Visual contrast rating worksheets are completed to determine if a project conforms to the resource management plan.  In order to evaluate the environmental consequences of the alternatives for this proposed project, three key observations points (KOPs) were established as part of completing the contrast rating analysis.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KOP #1 was along Hole in the Rock Road looking south toward the sites; KOP#2 was also along Hole in the Rock Road but looking north toward the sites; and KOP#3 was on the floor of Dance Hall Rock looking outward across the landscape.  The visibility of the alternatives from these KOPs is detailed in the table below.</a:t>
            </a:r>
            <a:endParaRPr lang="en-US" sz="1500" dirty="0">
              <a:latin typeface="Calibri"/>
              <a:ea typeface="Calibri"/>
              <a:cs typeface="Times New Roman"/>
            </a:endParaRPr>
          </a:p>
          <a:p>
            <a:pPr>
              <a:lnSpc>
                <a:spcPct val="115000"/>
              </a:lnSpc>
              <a:spcBef>
                <a:spcPts val="0"/>
              </a:spcBef>
              <a:spcAft>
                <a:spcPts val="1000"/>
              </a:spcAft>
              <a:defRPr/>
            </a:pPr>
            <a:r>
              <a:rPr lang="en-US" sz="1500" b="1" i="1" dirty="0">
                <a:latin typeface="Calibri"/>
                <a:ea typeface="Calibri"/>
                <a:cs typeface="Calibri"/>
              </a:rPr>
              <a:t>Comparison of Visibility by Alternative from Key Observation Points</a:t>
            </a:r>
          </a:p>
          <a:p>
            <a:pPr>
              <a:lnSpc>
                <a:spcPct val="115000"/>
              </a:lnSpc>
              <a:spcBef>
                <a:spcPts val="0"/>
              </a:spcBef>
              <a:spcAft>
                <a:spcPts val="1000"/>
              </a:spcAft>
              <a:defRPr/>
            </a:pPr>
            <a:endParaRPr lang="en-US" sz="1500" dirty="0">
              <a:latin typeface="Calibri"/>
              <a:ea typeface="Calibri"/>
              <a:cs typeface="Times New Roman"/>
            </a:endParaRPr>
          </a:p>
          <a:p>
            <a:pPr>
              <a:lnSpc>
                <a:spcPct val="115000"/>
              </a:lnSpc>
              <a:spcBef>
                <a:spcPts val="0"/>
              </a:spcBef>
              <a:spcAft>
                <a:spcPts val="0"/>
              </a:spcAft>
              <a:defRPr/>
            </a:pPr>
            <a:r>
              <a:rPr lang="en-US" sz="1500" b="1"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 </a:t>
            </a:r>
            <a:endParaRPr lang="en-US" sz="1500" dirty="0">
              <a:latin typeface="Calibri"/>
              <a:ea typeface="Calibri"/>
              <a:cs typeface="Times New Roman"/>
            </a:endParaRPr>
          </a:p>
          <a:p>
            <a:pPr>
              <a:lnSpc>
                <a:spcPct val="115000"/>
              </a:lnSpc>
              <a:spcBef>
                <a:spcPts val="0"/>
              </a:spcBef>
              <a:spcAft>
                <a:spcPts val="1000"/>
              </a:spcAft>
              <a:defRPr/>
            </a:pPr>
            <a:r>
              <a:rPr lang="en-US" sz="1500" i="1" dirty="0">
                <a:latin typeface="Calibri"/>
                <a:ea typeface="Calibri"/>
                <a:cs typeface="Calibri"/>
              </a:rPr>
              <a:t>Hole in the Rock Road closely follows the path of the Mormon San Juan Mission expedition route, is a State Scenic </a:t>
            </a:r>
            <a:r>
              <a:rPr lang="en-US" sz="1500" i="1" dirty="0" err="1">
                <a:latin typeface="Calibri"/>
                <a:ea typeface="Calibri"/>
                <a:cs typeface="Calibri"/>
              </a:rPr>
              <a:t>Backway</a:t>
            </a:r>
            <a:r>
              <a:rPr lang="en-US" sz="1500" i="1" dirty="0">
                <a:latin typeface="Calibri"/>
                <a:ea typeface="Calibri"/>
                <a:cs typeface="Calibri"/>
              </a:rPr>
              <a:t>, and provides access to many popular recreation destinations in GSENM and Glen Canyon National Recreation Area for thousands of visitors annually, hence the justification  for selecting two KOPs along it from both travel directions.  The third KOP, on the Dance Hall Rock amphitheater floor looking outward, was selected per feedback from public scoping from those concerned about the preservation of the views from inside the historic site outward</a:t>
            </a:r>
            <a:r>
              <a:rPr lang="en-US" sz="1500" i="1" dirty="0" smtClean="0">
                <a:latin typeface="Calibri"/>
                <a:ea typeface="Calibri"/>
                <a:cs typeface="Calibri"/>
              </a:rPr>
              <a:t>.</a:t>
            </a:r>
          </a:p>
          <a:p>
            <a:pPr>
              <a:lnSpc>
                <a:spcPct val="115000"/>
              </a:lnSpc>
              <a:spcBef>
                <a:spcPts val="0"/>
              </a:spcBef>
              <a:spcAft>
                <a:spcPts val="1000"/>
              </a:spcAft>
              <a:defRPr/>
            </a:pPr>
            <a:endParaRPr lang="en-US" sz="1500" dirty="0">
              <a:latin typeface="Calibri"/>
              <a:ea typeface="Calibri"/>
              <a:cs typeface="Times New Roman"/>
            </a:endParaRPr>
          </a:p>
          <a:p>
            <a:pPr>
              <a:spcBef>
                <a:spcPts val="0"/>
              </a:spcBef>
              <a:spcAft>
                <a:spcPts val="0"/>
              </a:spcAft>
              <a:defRPr/>
            </a:pPr>
            <a:r>
              <a:rPr lang="en-US" sz="1100" i="1" dirty="0">
                <a:solidFill>
                  <a:srgbClr val="000000"/>
                </a:solidFill>
                <a:latin typeface="Calibri"/>
                <a:ea typeface="Times New Roman"/>
              </a:rPr>
              <a:t> </a:t>
            </a:r>
            <a:r>
              <a:rPr lang="en-US" sz="1100" dirty="0">
                <a:latin typeface="Calibri"/>
                <a:ea typeface="Calibri"/>
                <a:cs typeface="Times New Roman"/>
              </a:rPr>
              <a:t> </a:t>
            </a:r>
          </a:p>
        </p:txBody>
      </p:sp>
      <p:graphicFrame>
        <p:nvGraphicFramePr>
          <p:cNvPr id="11" name="Table 10"/>
          <p:cNvGraphicFramePr>
            <a:graphicFrameLocks noGrp="1"/>
          </p:cNvGraphicFramePr>
          <p:nvPr>
            <p:extLst>
              <p:ext uri="{D42A27DB-BD31-4B8C-83A1-F6EECF244321}">
                <p14:modId xmlns:p14="http://schemas.microsoft.com/office/powerpoint/2010/main" val="3194380211"/>
              </p:ext>
            </p:extLst>
          </p:nvPr>
        </p:nvGraphicFramePr>
        <p:xfrm>
          <a:off x="328129" y="3860835"/>
          <a:ext cx="8229599" cy="841376"/>
        </p:xfrm>
        <a:graphic>
          <a:graphicData uri="http://schemas.openxmlformats.org/drawingml/2006/table">
            <a:tbl>
              <a:tblPr firstRow="1" firstCol="1" bandRow="1">
                <a:tableStyleId>{5C22544A-7EE6-4342-B048-85BDC9FD1C3A}</a:tableStyleId>
              </a:tblPr>
              <a:tblGrid>
                <a:gridCol w="3064933">
                  <a:extLst>
                    <a:ext uri="{9D8B030D-6E8A-4147-A177-3AD203B41FA5}">
                      <a16:colId xmlns:a16="http://schemas.microsoft.com/office/drawing/2014/main" val="20000"/>
                    </a:ext>
                  </a:extLst>
                </a:gridCol>
                <a:gridCol w="1693333">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1439333">
                  <a:extLst>
                    <a:ext uri="{9D8B030D-6E8A-4147-A177-3AD203B41FA5}">
                      <a16:colId xmlns:a16="http://schemas.microsoft.com/office/drawing/2014/main" val="20003"/>
                    </a:ext>
                  </a:extLst>
                </a:gridCol>
              </a:tblGrid>
              <a:tr h="210344">
                <a:tc>
                  <a:txBody>
                    <a:bodyPr/>
                    <a:lstStyle/>
                    <a:p>
                      <a:pPr marL="0" marR="0">
                        <a:lnSpc>
                          <a:spcPct val="115000"/>
                        </a:lnSpc>
                        <a:spcBef>
                          <a:spcPts val="0"/>
                        </a:spcBef>
                        <a:spcAft>
                          <a:spcPts val="0"/>
                        </a:spcAft>
                      </a:pPr>
                      <a:r>
                        <a:rPr lang="en-US" sz="1200" dirty="0">
                          <a:solidFill>
                            <a:schemeClr val="tx1"/>
                          </a:solidFill>
                          <a:effectLst/>
                        </a:rPr>
                        <a:t> </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KOP#1</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KOP#2</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KOP#3</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210344">
                <a:tc>
                  <a:txBody>
                    <a:bodyPr/>
                    <a:lstStyle/>
                    <a:p>
                      <a:pPr marL="0" marR="0">
                        <a:lnSpc>
                          <a:spcPct val="115000"/>
                        </a:lnSpc>
                        <a:spcBef>
                          <a:spcPts val="0"/>
                        </a:spcBef>
                        <a:spcAft>
                          <a:spcPts val="0"/>
                        </a:spcAft>
                      </a:pPr>
                      <a:r>
                        <a:rPr lang="en-US" sz="1200">
                          <a:solidFill>
                            <a:schemeClr val="tx1"/>
                          </a:solidFill>
                          <a:effectLst/>
                        </a:rPr>
                        <a:t>Alt A: No Action</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Minimally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210344">
                <a:tc>
                  <a:txBody>
                    <a:bodyPr/>
                    <a:lstStyle/>
                    <a:p>
                      <a:pPr marL="0" marR="0">
                        <a:lnSpc>
                          <a:spcPct val="115000"/>
                        </a:lnSpc>
                        <a:spcBef>
                          <a:spcPts val="0"/>
                        </a:spcBef>
                        <a:spcAft>
                          <a:spcPts val="0"/>
                        </a:spcAft>
                      </a:pPr>
                      <a:r>
                        <a:rPr lang="en-US" sz="1200">
                          <a:solidFill>
                            <a:schemeClr val="tx1"/>
                          </a:solidFill>
                          <a:effectLst/>
                        </a:rPr>
                        <a:t>Alt B: Existing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Not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Partially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a:solidFill>
                            <a:schemeClr val="tx1"/>
                          </a:solidFill>
                          <a:effectLst/>
                        </a:rPr>
                        <a:t>Fully Visible</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210344">
                <a:tc>
                  <a:txBody>
                    <a:bodyPr/>
                    <a:lstStyle/>
                    <a:p>
                      <a:pPr marL="0" marR="0">
                        <a:lnSpc>
                          <a:spcPct val="115000"/>
                        </a:lnSpc>
                        <a:spcBef>
                          <a:spcPts val="0"/>
                        </a:spcBef>
                        <a:spcAft>
                          <a:spcPts val="0"/>
                        </a:spcAft>
                      </a:pPr>
                      <a:r>
                        <a:rPr lang="en-US" sz="1200">
                          <a:solidFill>
                            <a:schemeClr val="tx1"/>
                          </a:solidFill>
                          <a:effectLst/>
                        </a:rPr>
                        <a:t>Alt C: New Disturbance Area</a:t>
                      </a:r>
                      <a:endParaRPr lang="en-US" sz="120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Partially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Fully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15000"/>
                        </a:lnSpc>
                        <a:spcBef>
                          <a:spcPts val="0"/>
                        </a:spcBef>
                        <a:spcAft>
                          <a:spcPts val="0"/>
                        </a:spcAft>
                      </a:pPr>
                      <a:r>
                        <a:rPr lang="en-US" sz="1200" dirty="0">
                          <a:solidFill>
                            <a:schemeClr val="tx1"/>
                          </a:solidFill>
                          <a:effectLst/>
                        </a:rPr>
                        <a:t>Not Visible</a:t>
                      </a:r>
                      <a:endParaRPr lang="en-US" sz="1200" dirty="0">
                        <a:solidFill>
                          <a:schemeClr val="tx1"/>
                        </a:solidFill>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09159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3190" y="1057981"/>
            <a:ext cx="8778963" cy="5247403"/>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endParaRPr lang="en-US" altLang="en-US" sz="800" i="1" dirty="0" smtClean="0">
              <a:latin typeface="Calibri" pitchFamily="34" charset="0"/>
              <a:cs typeface="Calibri" pitchFamily="34" charset="0"/>
            </a:endParaRPr>
          </a:p>
          <a:p>
            <a:pPr eaLnBrk="1" hangingPunct="1">
              <a:lnSpc>
                <a:spcPct val="115000"/>
              </a:lnSpc>
              <a:spcAft>
                <a:spcPts val="1000"/>
              </a:spcAft>
            </a:pPr>
            <a:r>
              <a:rPr lang="en-US" altLang="en-US" sz="1500" i="1" dirty="0" smtClean="0">
                <a:latin typeface="Calibri" pitchFamily="34" charset="0"/>
                <a:cs typeface="Calibri" pitchFamily="34" charset="0"/>
              </a:rPr>
              <a:t>The </a:t>
            </a:r>
            <a:r>
              <a:rPr lang="en-US" altLang="en-US" sz="1500" i="1" dirty="0">
                <a:latin typeface="Calibri" pitchFamily="34" charset="0"/>
                <a:cs typeface="Calibri" pitchFamily="34" charset="0"/>
              </a:rPr>
              <a:t>potential project locations are within close proximity to Hole in the Rock Road, contributing to their visibility.  Visitors travel in this area year round though peak visitation is in the spring and fall months.  For those travelling the road in either direction, the length of time the sites would be in view is less than a minute, but for those spending time at the site, Alternative B would be visible as long as their visit lasts.  The massiveness of Dance Hall Rock would dwarf the site improvements in terms of scale</a:t>
            </a:r>
            <a:r>
              <a:rPr lang="en-US" altLang="en-US" sz="1500" i="1" dirty="0" smtClean="0">
                <a:latin typeface="Calibri" pitchFamily="34" charset="0"/>
                <a:cs typeface="Calibri" pitchFamily="34" charset="0"/>
              </a:rPr>
              <a:t>.</a:t>
            </a:r>
          </a:p>
          <a:p>
            <a:pPr eaLnBrk="1" hangingPunct="1">
              <a:lnSpc>
                <a:spcPct val="115000"/>
              </a:lnSpc>
              <a:spcAft>
                <a:spcPts val="1000"/>
              </a:spcAft>
            </a:pPr>
            <a:endParaRPr lang="en-US" altLang="en-US" sz="1500" dirty="0">
              <a:latin typeface="Calibri" pitchFamily="34" charset="0"/>
              <a:ea typeface="Calibri" pitchFamily="34" charset="0"/>
              <a:cs typeface="Times New Roman" pitchFamily="18" charset="0"/>
            </a:endParaRPr>
          </a:p>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cs typeface="Calibri" pitchFamily="34" charset="0"/>
            </a:endParaRPr>
          </a:p>
          <a:p>
            <a:pPr eaLnBrk="1" hangingPunct="1"/>
            <a:r>
              <a:rPr lang="en-US" altLang="en-US" sz="1500" i="1" dirty="0">
                <a:solidFill>
                  <a:srgbClr val="000000"/>
                </a:solidFill>
                <a:latin typeface="Calibri" pitchFamily="34" charset="0"/>
                <a:cs typeface="Times New Roman" pitchFamily="18" charset="0"/>
              </a:rPr>
              <a:t>During construction, temporary visual impacts would result from the visibility of construction equipment and site work. Post-construction, the contrast created by the site improvements would be negligible in regards to the changes in vegetation.  Weak landform contrast would be created in line and form by the delineation of the parking area and the structures (i.e. toilet, signs, etc.) due to adding blocky, randomly-spaced elements with vertical, horizontal, and diagonal lines into the landscape. Additionally, the vehicles that park to use the area would be visible and would create minor visual contrast, though they would be transitory.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In order to minimize the visibility of the site development for those travelling along Hole in the Rock Road, it would be sited in a depression surrounded by landforms. The toilet and other fixtures would be constructed of materials that blend with the natural environment minimizing the color and textural contrast they would create. </a:t>
            </a: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p:txBody>
      </p:sp>
      <p:sp>
        <p:nvSpPr>
          <p:cNvPr id="7" name="TextBox 6"/>
          <p:cNvSpPr txBox="1"/>
          <p:nvPr/>
        </p:nvSpPr>
        <p:spPr>
          <a:xfrm>
            <a:off x="1484029" y="1528998"/>
            <a:ext cx="5366479" cy="707886"/>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Environmental Factors</a:t>
            </a: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779490" y="4030234"/>
            <a:ext cx="7045376" cy="1323439"/>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Contrast Analysis </a:t>
            </a:r>
          </a:p>
          <a:p>
            <a:pPr algn="ct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8801016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a:t>Ch</a:t>
            </a:r>
            <a:r>
              <a:rPr lang="en-US" dirty="0"/>
              <a:t> 4 </a:t>
            </a:r>
            <a:r>
              <a:rPr lang="en-US" dirty="0" smtClean="0"/>
              <a:t>– Environmental Effects Example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3190" y="1057981"/>
            <a:ext cx="8778963" cy="5800018"/>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endParaRPr lang="en-US" altLang="en-US" sz="800" i="1" dirty="0" smtClean="0">
              <a:latin typeface="Calibri" pitchFamily="34" charset="0"/>
              <a:cs typeface="Calibri" pitchFamily="34" charset="0"/>
            </a:endParaRPr>
          </a:p>
          <a:p>
            <a:pPr eaLnBrk="1" hangingPunct="1">
              <a:lnSpc>
                <a:spcPct val="115000"/>
              </a:lnSpc>
              <a:spcAft>
                <a:spcPts val="1000"/>
              </a:spcAft>
            </a:pPr>
            <a:r>
              <a:rPr lang="en-US" altLang="en-US" sz="1500" i="1" dirty="0" smtClean="0">
                <a:latin typeface="Calibri" pitchFamily="34" charset="0"/>
                <a:cs typeface="Calibri" pitchFamily="34" charset="0"/>
              </a:rPr>
              <a:t>The </a:t>
            </a:r>
            <a:r>
              <a:rPr lang="en-US" altLang="en-US" sz="1500" i="1" dirty="0">
                <a:latin typeface="Calibri" pitchFamily="34" charset="0"/>
                <a:cs typeface="Calibri" pitchFamily="34" charset="0"/>
              </a:rPr>
              <a:t>potential project locations are within close proximity to Hole in the Rock Road, contributing to their visibility.  Visitors travel in this area year round though peak visitation is in the spring and fall months.  For those travelling the road in either direction, the length of time the sites would be in view is less than a minute, but for those spending time at the site, Alternative B would be visible as long as their visit lasts.  The massiveness of Dance Hall Rock would dwarf the site improvements in terms of scale</a:t>
            </a:r>
            <a:r>
              <a:rPr lang="en-US" altLang="en-US" sz="1500" i="1" dirty="0" smtClean="0">
                <a:latin typeface="Calibri" pitchFamily="34" charset="0"/>
                <a:cs typeface="Calibri" pitchFamily="34" charset="0"/>
              </a:rPr>
              <a:t>.</a:t>
            </a:r>
          </a:p>
          <a:p>
            <a:pPr eaLnBrk="1" hangingPunct="1">
              <a:lnSpc>
                <a:spcPct val="115000"/>
              </a:lnSpc>
              <a:spcAft>
                <a:spcPts val="1000"/>
              </a:spcAft>
            </a:pPr>
            <a:endParaRPr lang="en-US" altLang="en-US" sz="1500" dirty="0">
              <a:latin typeface="Calibri" pitchFamily="34" charset="0"/>
              <a:ea typeface="Calibri" pitchFamily="34" charset="0"/>
              <a:cs typeface="Times New Roman" pitchFamily="18" charset="0"/>
            </a:endParaRPr>
          </a:p>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cs typeface="Calibri" pitchFamily="34" charset="0"/>
            </a:endParaRPr>
          </a:p>
          <a:p>
            <a:pPr eaLnBrk="1" hangingPunct="1"/>
            <a:r>
              <a:rPr lang="en-US" altLang="en-US" sz="1500" i="1" dirty="0">
                <a:solidFill>
                  <a:srgbClr val="000000"/>
                </a:solidFill>
                <a:latin typeface="Calibri" pitchFamily="34" charset="0"/>
                <a:cs typeface="Times New Roman" pitchFamily="18" charset="0"/>
              </a:rPr>
              <a:t>During construction, temporary visual impacts would result from the visibility of construction equipment and site work. Post-construction, the contrast created by the site improvements would be negligible in regards to the changes in vegetation.  Weak landform contrast would be created in line and form by the delineation of the parking area and the structures (i.e. toilet, signs, etc.) due to adding blocky, randomly-spaced elements with vertical, horizontal, and diagonal lines into the landscape. Additionally, the vehicles that park to use the area would be visible and would create minor visual contrast, though they would be transitory.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endParaRPr lang="en-US" altLang="en-US" sz="1500" dirty="0">
              <a:solidFill>
                <a:srgbClr val="000000"/>
              </a:solidFill>
              <a:latin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In order to minimize the visibility of the site development for those travelling along Hole in the Rock Road, it would be sited in a depression surrounded by landforms. The toilet and other fixtures would be constructed of materials that blend with the natural environment minimizing the color and textural contrast they would create. </a:t>
            </a: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988805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553554" cy="5181600"/>
          </a:xfrm>
        </p:spPr>
        <p:txBody>
          <a:bodyPr/>
          <a:lstStyle/>
          <a:p>
            <a:r>
              <a:rPr lang="en-US" dirty="0"/>
              <a:t>Determination of NEPA Adequacy (DNA) </a:t>
            </a:r>
            <a:endParaRPr lang="en-US" dirty="0" smtClean="0"/>
          </a:p>
          <a:p>
            <a:pPr marL="577850" lvl="1" indent="-298450"/>
            <a:r>
              <a:rPr lang="en-US" sz="2000" dirty="0" smtClean="0"/>
              <a:t>Proposed Action is adequately analyzed in existing NEPA document(s) </a:t>
            </a:r>
          </a:p>
          <a:p>
            <a:endParaRPr lang="en-US" sz="2000" dirty="0"/>
          </a:p>
          <a:p>
            <a:r>
              <a:rPr lang="en-US" dirty="0" smtClean="0"/>
              <a:t>Categorical </a:t>
            </a:r>
            <a:r>
              <a:rPr lang="en-US" dirty="0"/>
              <a:t>Exclusion (CX)</a:t>
            </a:r>
          </a:p>
          <a:p>
            <a:pPr lvl="1"/>
            <a:r>
              <a:rPr lang="en-US" sz="2000" dirty="0" smtClean="0"/>
              <a:t>Proposed </a:t>
            </a:r>
            <a:r>
              <a:rPr lang="en-US" sz="2000" dirty="0"/>
              <a:t>Action predetermined to NOT have significant effect on the quality of the human environment (individually or cumulatively)</a:t>
            </a:r>
          </a:p>
          <a:p>
            <a:pPr lvl="1"/>
            <a:r>
              <a:rPr lang="en-US" sz="2000" dirty="0"/>
              <a:t>Statutory, Departmental, or BLM categorically excluded</a:t>
            </a:r>
          </a:p>
          <a:p>
            <a:pPr lvl="1"/>
            <a:r>
              <a:rPr lang="en-US" sz="2000" dirty="0"/>
              <a:t>Lacks extraordinary circumstances (ex. T&amp;E, WA/WSA, wetlands, etc</a:t>
            </a:r>
            <a:r>
              <a:rPr lang="en-US" sz="2000" dirty="0" smtClean="0"/>
              <a:t>.)</a:t>
            </a:r>
          </a:p>
          <a:p>
            <a:r>
              <a:rPr lang="en-US" sz="2800" u="sng" dirty="0"/>
              <a:t>Environmental Assessment (EA)</a:t>
            </a:r>
          </a:p>
          <a:p>
            <a:pPr marL="577850" lvl="1" indent="-298450"/>
            <a:r>
              <a:rPr lang="en-US" sz="2000" dirty="0"/>
              <a:t>Used to determine </a:t>
            </a:r>
            <a:r>
              <a:rPr lang="en-US" sz="2000" b="1" u="sng" dirty="0"/>
              <a:t>IF</a:t>
            </a:r>
            <a:r>
              <a:rPr lang="en-US" sz="2000" dirty="0"/>
              <a:t> Proposed Action would have significant effects</a:t>
            </a:r>
          </a:p>
          <a:p>
            <a:endParaRPr lang="en-US" sz="2000" dirty="0"/>
          </a:p>
          <a:p>
            <a:r>
              <a:rPr lang="en-US" dirty="0"/>
              <a:t>Environmental Impact Statement (EIS)</a:t>
            </a:r>
          </a:p>
          <a:p>
            <a:pPr lvl="1"/>
            <a:r>
              <a:rPr lang="en-US" sz="2000" dirty="0"/>
              <a:t>Proposed Action </a:t>
            </a:r>
            <a:r>
              <a:rPr lang="en-US" sz="2000" b="1" u="sng" dirty="0"/>
              <a:t>WOULD</a:t>
            </a:r>
            <a:r>
              <a:rPr lang="en-US" sz="2000" dirty="0"/>
              <a:t> result in significant </a:t>
            </a:r>
            <a:r>
              <a:rPr lang="en-US" sz="2000" dirty="0" smtClean="0"/>
              <a:t>effects</a:t>
            </a:r>
            <a:endParaRPr lang="en-US" sz="2000"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Types of NEPA Efforts - VRM</a:t>
            </a:r>
            <a:endParaRPr lang="en-US" dirty="0"/>
          </a:p>
        </p:txBody>
      </p:sp>
      <p:sp>
        <p:nvSpPr>
          <p:cNvPr id="10" name="Rectangle 9"/>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17524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800" b="1" i="1" dirty="0">
                <a:solidFill>
                  <a:srgbClr val="92D050"/>
                </a:solidFill>
              </a:rPr>
              <a:t>Cumulative Effects</a:t>
            </a:r>
          </a:p>
          <a:p>
            <a:pPr marL="0" lvl="1" indent="0">
              <a:buNone/>
            </a:pPr>
            <a:r>
              <a:rPr lang="en-US" sz="2400" b="1" dirty="0" smtClean="0">
                <a:solidFill>
                  <a:srgbClr val="92D050"/>
                </a:solidFill>
              </a:rPr>
              <a:t>Impact </a:t>
            </a:r>
            <a:r>
              <a:rPr lang="en-US" sz="2400" b="1" dirty="0">
                <a:solidFill>
                  <a:srgbClr val="92D050"/>
                </a:solidFill>
              </a:rPr>
              <a:t>on the environment which results from incremental effect of past, present, and reasonably foreseeable future actions (no matter who undertakes them).</a:t>
            </a:r>
          </a:p>
          <a:p>
            <a:pPr marL="0" lvl="1" indent="0">
              <a:buNone/>
            </a:pPr>
            <a:endParaRPr lang="en-US" dirty="0"/>
          </a:p>
          <a:p>
            <a:pPr marL="342900" lvl="1" indent="-342900"/>
            <a:r>
              <a:rPr lang="en-US" dirty="0"/>
              <a:t>Determine Cumulative Impact Area </a:t>
            </a:r>
          </a:p>
          <a:p>
            <a:pPr marL="342900" lvl="1" indent="-342900"/>
            <a:r>
              <a:rPr lang="en-US" dirty="0"/>
              <a:t>Assess quantitatively if </a:t>
            </a:r>
            <a:r>
              <a:rPr lang="en-US" dirty="0" smtClean="0"/>
              <a:t>possible</a:t>
            </a: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86312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7168" y="1065017"/>
            <a:ext cx="8774986" cy="5921365"/>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endParaRPr lang="en-US" sz="1600" b="1" i="1" dirty="0" smtClean="0">
              <a:latin typeface="Calibri"/>
              <a:ea typeface="Calibri"/>
              <a:cs typeface="Calibri"/>
            </a:endParaRPr>
          </a:p>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Area (CIA)</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Visual Resources - The cumulative impact area of analysis for Visual Resources is the </a:t>
            </a:r>
            <a:r>
              <a:rPr lang="en-US" sz="1600" i="1" dirty="0" err="1">
                <a:latin typeface="Calibri"/>
                <a:ea typeface="Calibri"/>
                <a:cs typeface="Calibri"/>
              </a:rPr>
              <a:t>viewshed</a:t>
            </a:r>
            <a:r>
              <a:rPr lang="en-US" sz="1600" i="1" dirty="0">
                <a:latin typeface="Calibri"/>
                <a:ea typeface="Calibri"/>
                <a:cs typeface="Calibri"/>
              </a:rPr>
              <a:t> along Hole in the Rock Road.  </a:t>
            </a:r>
            <a:endParaRPr lang="en-US" sz="1600" i="1" dirty="0" smtClean="0">
              <a:latin typeface="Calibri"/>
              <a:ea typeface="Calibri"/>
              <a:cs typeface="Calibri"/>
            </a:endParaRP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600" b="1" i="1" dirty="0">
                <a:latin typeface="Calibri"/>
                <a:ea typeface="Calibri"/>
                <a:cs typeface="Calibri"/>
              </a:rPr>
              <a:t>Cumulative Impact Analysis</a:t>
            </a:r>
            <a:endParaRPr lang="en-US" sz="1600" dirty="0">
              <a:latin typeface="Calibri"/>
              <a:ea typeface="Calibri"/>
              <a:cs typeface="Times New Roman"/>
            </a:endParaRPr>
          </a:p>
          <a:p>
            <a:pPr>
              <a:lnSpc>
                <a:spcPct val="115000"/>
              </a:lnSpc>
              <a:spcBef>
                <a:spcPts val="0"/>
              </a:spcBef>
              <a:spcAft>
                <a:spcPts val="700"/>
              </a:spcAft>
              <a:defRPr/>
            </a:pPr>
            <a:r>
              <a:rPr lang="en-US" sz="1600" i="1" dirty="0">
                <a:latin typeface="Calibri"/>
                <a:ea typeface="Calibri"/>
                <a:cs typeface="Calibri"/>
              </a:rPr>
              <a:t>The cumulative impacts to visual resources from past, present, and reasonably foreseeable actions include establishment of livestock grazing management facilities (corrals, fences, water developments, storage buildings, etc.), recreational facilities (trailheads, day use areas, etc.), general recreational use, and road construction and maintenance activities.  The action alternatives would not contribute to a measureable increase in impacts to visual resources as they would be constructed to blend with the landscape, be screened from view to the extent practicable, and the Dance Hall Rock location is already an attraction visited by the general public on a regular basis. Additionally, the Hole in the Rock Road runs for more than 60 miles from north to south through a </a:t>
            </a:r>
            <a:r>
              <a:rPr lang="en-US" sz="1600" i="1" dirty="0" err="1">
                <a:latin typeface="Calibri"/>
                <a:ea typeface="Calibri"/>
                <a:cs typeface="Calibri"/>
              </a:rPr>
              <a:t>viewshed</a:t>
            </a:r>
            <a:r>
              <a:rPr lang="en-US" sz="1600" i="1" dirty="0">
                <a:latin typeface="Calibri"/>
                <a:ea typeface="Calibri"/>
                <a:cs typeface="Calibri"/>
              </a:rPr>
              <a:t> that encompasses a landscape of 100,000s of acres.  This development would be visible only when in near proximity to the site and is small in scale within this grand scale landscape</a:t>
            </a:r>
            <a:r>
              <a:rPr lang="en-US" sz="1600" i="1" dirty="0" smtClean="0">
                <a:latin typeface="Calibri"/>
                <a:ea typeface="Calibri"/>
                <a:cs typeface="Calibri"/>
              </a:rPr>
              <a:t>.</a:t>
            </a:r>
          </a:p>
          <a:p>
            <a:pPr>
              <a:lnSpc>
                <a:spcPct val="115000"/>
              </a:lnSpc>
              <a:spcBef>
                <a:spcPts val="0"/>
              </a:spcBef>
              <a:spcAft>
                <a:spcPts val="700"/>
              </a:spcAft>
              <a:defRPr/>
            </a:pPr>
            <a:endParaRPr lang="en-US" sz="1600"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7" name="TextBox 6"/>
          <p:cNvSpPr txBox="1"/>
          <p:nvPr/>
        </p:nvSpPr>
        <p:spPr>
          <a:xfrm>
            <a:off x="1603949" y="3815839"/>
            <a:ext cx="5366479" cy="1938992"/>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Cumulative Impact Analysis</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1" name="TextBox 10"/>
          <p:cNvSpPr txBox="1"/>
          <p:nvPr/>
        </p:nvSpPr>
        <p:spPr>
          <a:xfrm>
            <a:off x="134911" y="1641320"/>
            <a:ext cx="8484433" cy="1015663"/>
          </a:xfrm>
          <a:prstGeom prst="rect">
            <a:avLst/>
          </a:prstGeom>
          <a:noFill/>
        </p:spPr>
        <p:txBody>
          <a:bodyPr wrap="square" rtlCol="0">
            <a:spAutoFit/>
          </a:bodyPr>
          <a:lstStyle/>
          <a:p>
            <a:pPr algn="ctr"/>
            <a:r>
              <a:rPr lang="en-US" sz="6000" b="1" dirty="0" smtClean="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Cumulative Impact Area</a:t>
            </a:r>
            <a:endParaRPr lang="en-US" sz="6000" b="1" dirty="0">
              <a:ln w="381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
        <p:nvSpPr>
          <p:cNvPr id="13"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Tree>
    <p:extLst>
      <p:ext uri="{BB962C8B-B14F-4D97-AF65-F5344CB8AC3E}">
        <p14:creationId xmlns:p14="http://schemas.microsoft.com/office/powerpoint/2010/main" val="27172904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Text Box 2"/>
          <p:cNvSpPr txBox="1">
            <a:spLocks noChangeArrowheads="1"/>
          </p:cNvSpPr>
          <p:nvPr/>
        </p:nvSpPr>
        <p:spPr bwMode="auto">
          <a:xfrm>
            <a:off x="7168" y="1065017"/>
            <a:ext cx="8774986" cy="5921365"/>
          </a:xfrm>
          <a:prstGeom prst="rect">
            <a:avLst/>
          </a:prstGeom>
          <a:solidFill>
            <a:schemeClr val="bg1"/>
          </a:solidFill>
          <a:ln w="9525">
            <a:solidFill>
              <a:srgbClr val="000000"/>
            </a:solidFill>
            <a:miter lim="800000"/>
            <a:headEnd/>
            <a:tailEnd/>
          </a:ln>
        </p:spPr>
        <p:txBody>
          <a:bodyPr wrap="square">
            <a:spAutoFit/>
          </a:bodyPr>
          <a:lstStyle/>
          <a:p>
            <a:pPr>
              <a:lnSpc>
                <a:spcPct val="115000"/>
              </a:lnSpc>
              <a:spcBef>
                <a:spcPts val="0"/>
              </a:spcBef>
              <a:spcAft>
                <a:spcPts val="1000"/>
              </a:spcAft>
              <a:defRPr/>
            </a:pPr>
            <a:endParaRPr lang="en-US" sz="1600" b="1" i="1" dirty="0" smtClean="0">
              <a:latin typeface="Calibri"/>
              <a:ea typeface="Calibri"/>
              <a:cs typeface="Calibri"/>
            </a:endParaRPr>
          </a:p>
          <a:p>
            <a:pPr>
              <a:lnSpc>
                <a:spcPct val="115000"/>
              </a:lnSpc>
              <a:spcBef>
                <a:spcPts val="0"/>
              </a:spcBef>
              <a:spcAft>
                <a:spcPts val="1000"/>
              </a:spcAft>
              <a:defRPr/>
            </a:pPr>
            <a:r>
              <a:rPr lang="en-US" sz="1600" b="1" i="1" dirty="0" smtClean="0">
                <a:latin typeface="Calibri"/>
                <a:ea typeface="Calibri"/>
                <a:cs typeface="Calibri"/>
              </a:rPr>
              <a:t>Cumulative </a:t>
            </a:r>
            <a:r>
              <a:rPr lang="en-US" sz="1600" b="1" i="1" dirty="0">
                <a:latin typeface="Calibri"/>
                <a:ea typeface="Calibri"/>
                <a:cs typeface="Calibri"/>
              </a:rPr>
              <a:t>Impact Area (CIA)</a:t>
            </a:r>
            <a:endParaRPr lang="en-US" sz="1600" dirty="0">
              <a:latin typeface="Calibri"/>
              <a:ea typeface="Calibri"/>
              <a:cs typeface="Times New Roman"/>
            </a:endParaRPr>
          </a:p>
          <a:p>
            <a:pPr>
              <a:lnSpc>
                <a:spcPct val="115000"/>
              </a:lnSpc>
              <a:spcBef>
                <a:spcPts val="0"/>
              </a:spcBef>
              <a:spcAft>
                <a:spcPts val="1000"/>
              </a:spcAft>
              <a:defRPr/>
            </a:pPr>
            <a:r>
              <a:rPr lang="en-US" sz="1600" i="1" dirty="0">
                <a:latin typeface="Calibri"/>
                <a:ea typeface="Calibri"/>
                <a:cs typeface="Calibri"/>
              </a:rPr>
              <a:t>Visual Resources - The cumulative impact area of analysis for Visual Resources is the </a:t>
            </a:r>
            <a:r>
              <a:rPr lang="en-US" sz="1600" i="1" dirty="0" err="1">
                <a:latin typeface="Calibri"/>
                <a:ea typeface="Calibri"/>
                <a:cs typeface="Calibri"/>
              </a:rPr>
              <a:t>viewshed</a:t>
            </a:r>
            <a:r>
              <a:rPr lang="en-US" sz="1600" i="1" dirty="0">
                <a:latin typeface="Calibri"/>
                <a:ea typeface="Calibri"/>
                <a:cs typeface="Calibri"/>
              </a:rPr>
              <a:t> along Hole in the Rock Road.  </a:t>
            </a:r>
            <a:endParaRPr lang="en-US" sz="1600" i="1" dirty="0" smtClean="0">
              <a:latin typeface="Calibri"/>
              <a:ea typeface="Calibri"/>
              <a:cs typeface="Calibri"/>
            </a:endParaRPr>
          </a:p>
          <a:p>
            <a:pPr>
              <a:lnSpc>
                <a:spcPct val="115000"/>
              </a:lnSpc>
              <a:spcBef>
                <a:spcPts val="0"/>
              </a:spcBef>
              <a:spcAft>
                <a:spcPts val="1000"/>
              </a:spcAft>
              <a:defRPr/>
            </a:pPr>
            <a:endParaRPr lang="en-US" sz="1600" dirty="0">
              <a:latin typeface="Calibri"/>
              <a:ea typeface="Calibri"/>
              <a:cs typeface="Times New Roman"/>
            </a:endParaRPr>
          </a:p>
          <a:p>
            <a:pPr>
              <a:lnSpc>
                <a:spcPct val="115000"/>
              </a:lnSpc>
              <a:spcBef>
                <a:spcPts val="0"/>
              </a:spcBef>
              <a:spcAft>
                <a:spcPts val="1000"/>
              </a:spcAft>
              <a:defRPr/>
            </a:pPr>
            <a:r>
              <a:rPr lang="en-US" sz="1600" b="1" i="1" dirty="0">
                <a:latin typeface="Calibri"/>
                <a:ea typeface="Calibri"/>
                <a:cs typeface="Calibri"/>
              </a:rPr>
              <a:t>Cumulative Impact Analysis</a:t>
            </a:r>
            <a:endParaRPr lang="en-US" sz="1600" dirty="0">
              <a:latin typeface="Calibri"/>
              <a:ea typeface="Calibri"/>
              <a:cs typeface="Times New Roman"/>
            </a:endParaRPr>
          </a:p>
          <a:p>
            <a:pPr>
              <a:lnSpc>
                <a:spcPct val="115000"/>
              </a:lnSpc>
              <a:spcBef>
                <a:spcPts val="0"/>
              </a:spcBef>
              <a:spcAft>
                <a:spcPts val="700"/>
              </a:spcAft>
              <a:defRPr/>
            </a:pPr>
            <a:r>
              <a:rPr lang="en-US" sz="1600" i="1" dirty="0">
                <a:latin typeface="Calibri"/>
                <a:ea typeface="Calibri"/>
                <a:cs typeface="Calibri"/>
              </a:rPr>
              <a:t>The cumulative impacts to visual resources from past, present, and reasonably foreseeable actions include establishment of livestock grazing management facilities (corrals, fences, water developments, storage buildings, etc.), recreational facilities (trailheads, day use areas, etc.), general recreational use, and road construction and maintenance activities.  The action alternatives would not contribute to a measureable increase in impacts to visual resources as they would be constructed to blend with the landscape, be screened from view to the extent practicable, and the Dance Hall Rock location is already an attraction visited by the general public on a regular basis. Additionally, the Hole in the Rock Road runs for more than 60 miles from north to south through a </a:t>
            </a:r>
            <a:r>
              <a:rPr lang="en-US" sz="1600" i="1" dirty="0" err="1">
                <a:latin typeface="Calibri"/>
                <a:ea typeface="Calibri"/>
                <a:cs typeface="Calibri"/>
              </a:rPr>
              <a:t>viewshed</a:t>
            </a:r>
            <a:r>
              <a:rPr lang="en-US" sz="1600" i="1" dirty="0">
                <a:latin typeface="Calibri"/>
                <a:ea typeface="Calibri"/>
                <a:cs typeface="Calibri"/>
              </a:rPr>
              <a:t> that encompasses a landscape of 100,000s of acres.  This development would be visible only when in near proximity to the site and is small in scale within this grand scale landscape</a:t>
            </a:r>
            <a:r>
              <a:rPr lang="en-US" sz="1600" i="1" dirty="0" smtClean="0">
                <a:latin typeface="Calibri"/>
                <a:ea typeface="Calibri"/>
                <a:cs typeface="Calibri"/>
              </a:rPr>
              <a:t>.</a:t>
            </a:r>
          </a:p>
          <a:p>
            <a:pPr>
              <a:lnSpc>
                <a:spcPct val="115000"/>
              </a:lnSpc>
              <a:spcBef>
                <a:spcPts val="0"/>
              </a:spcBef>
              <a:spcAft>
                <a:spcPts val="700"/>
              </a:spcAft>
              <a:defRPr/>
            </a:pPr>
            <a:endParaRPr lang="en-US" sz="1600"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11" name="Text Placeholder 30"/>
          <p:cNvSpPr>
            <a:spLocks noGrp="1"/>
          </p:cNvSpPr>
          <p:nvPr>
            <p:ph type="body" sz="quarter" idx="11"/>
          </p:nvPr>
        </p:nvSpPr>
        <p:spPr>
          <a:xfrm>
            <a:off x="63710" y="609600"/>
            <a:ext cx="7806128" cy="468313"/>
          </a:xfrm>
        </p:spPr>
        <p:txBody>
          <a:bodyPr/>
          <a:lstStyle/>
          <a:p>
            <a:r>
              <a:rPr lang="en-US" dirty="0" err="1"/>
              <a:t>Ch</a:t>
            </a:r>
            <a:r>
              <a:rPr lang="en-US" dirty="0"/>
              <a:t> 4 </a:t>
            </a:r>
            <a:r>
              <a:rPr lang="en-US" dirty="0" smtClean="0"/>
              <a:t>– Environmental Effects - Cumulative</a:t>
            </a:r>
            <a:endParaRPr lang="en-US" dirty="0"/>
          </a:p>
        </p:txBody>
      </p:sp>
    </p:spTree>
    <p:extLst>
      <p:ext uri="{BB962C8B-B14F-4D97-AF65-F5344CB8AC3E}">
        <p14:creationId xmlns:p14="http://schemas.microsoft.com/office/powerpoint/2010/main" val="3063401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188583"/>
            <a:ext cx="7819053" cy="3588691"/>
          </a:xfrm>
        </p:spPr>
        <p:txBody>
          <a:bodyPr/>
          <a:lstStyle/>
          <a:p>
            <a:pPr marL="0" lvl="1" indent="0">
              <a:buNone/>
            </a:pPr>
            <a:r>
              <a:rPr lang="en-US" sz="2400" b="1" dirty="0" smtClean="0">
                <a:solidFill>
                  <a:srgbClr val="92D050"/>
                </a:solidFill>
              </a:rPr>
              <a:t>Do </a:t>
            </a:r>
            <a:r>
              <a:rPr lang="en-US" sz="2400" b="1" dirty="0">
                <a:solidFill>
                  <a:srgbClr val="92D050"/>
                </a:solidFill>
              </a:rPr>
              <a:t>alternatives conform to RMP (VRM Objectives)?</a:t>
            </a:r>
          </a:p>
          <a:p>
            <a:pPr marL="0" lvl="1" indent="0">
              <a:buNone/>
            </a:pPr>
            <a:endParaRPr lang="en-US" sz="1000" b="1" dirty="0">
              <a:solidFill>
                <a:srgbClr val="92D050"/>
              </a:solidFill>
            </a:endParaRPr>
          </a:p>
          <a:p>
            <a:pPr marL="0" lvl="1" indent="0">
              <a:buNone/>
            </a:pPr>
            <a:r>
              <a:rPr lang="en-US" sz="2400" b="1" dirty="0" smtClean="0">
                <a:solidFill>
                  <a:srgbClr val="92D050"/>
                </a:solidFill>
              </a:rPr>
              <a:t>YES, if:</a:t>
            </a:r>
            <a:endParaRPr lang="en-US" sz="24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Conformance with VRM Objectives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2276671" y="1903449"/>
            <a:ext cx="3153747" cy="1649682"/>
          </a:xfrm>
          <a:prstGeom prst="rect">
            <a:avLst/>
          </a:prstGeom>
          <a:noFill/>
        </p:spPr>
        <p:txBody>
          <a:bodyPr wrap="square" rtlCol="0">
            <a:spAutoFit/>
          </a:bodyPr>
          <a:lstStyle/>
          <a:p>
            <a:pPr marL="0" lvl="1" algn="ctr">
              <a:spcBef>
                <a:spcPct val="20000"/>
              </a:spcBef>
              <a:buClr>
                <a:srgbClr val="0070C0"/>
              </a:buClr>
            </a:pPr>
            <a:r>
              <a:rPr lang="en-US" sz="2200" dirty="0">
                <a:solidFill>
                  <a:prstClr val="white"/>
                </a:solidFill>
                <a:latin typeface="Cambria" panose="02040503050406030204" pitchFamily="18" charset="0"/>
              </a:rPr>
              <a:t>None = Class I</a:t>
            </a:r>
          </a:p>
          <a:p>
            <a:pPr marL="0" lvl="1" algn="ctr">
              <a:spcBef>
                <a:spcPct val="20000"/>
              </a:spcBef>
              <a:buClr>
                <a:srgbClr val="0070C0"/>
              </a:buClr>
            </a:pPr>
            <a:r>
              <a:rPr lang="en-US" sz="2200" dirty="0">
                <a:solidFill>
                  <a:prstClr val="white"/>
                </a:solidFill>
                <a:latin typeface="Cambria" panose="02040503050406030204" pitchFamily="18" charset="0"/>
              </a:rPr>
              <a:t>Weak = Class II</a:t>
            </a:r>
          </a:p>
          <a:p>
            <a:pPr marL="0" lvl="1" algn="ctr">
              <a:spcBef>
                <a:spcPct val="20000"/>
              </a:spcBef>
              <a:buClr>
                <a:srgbClr val="0070C0"/>
              </a:buClr>
            </a:pPr>
            <a:r>
              <a:rPr lang="en-US" sz="2200" dirty="0">
                <a:solidFill>
                  <a:prstClr val="white"/>
                </a:solidFill>
                <a:latin typeface="Cambria" panose="02040503050406030204" pitchFamily="18" charset="0"/>
              </a:rPr>
              <a:t>Moderate = Class III</a:t>
            </a:r>
          </a:p>
          <a:p>
            <a:pPr marL="0" lvl="1" algn="ctr">
              <a:spcBef>
                <a:spcPct val="20000"/>
              </a:spcBef>
              <a:buClr>
                <a:srgbClr val="0070C0"/>
              </a:buClr>
            </a:pPr>
            <a:r>
              <a:rPr lang="en-US" sz="2200" dirty="0">
                <a:solidFill>
                  <a:prstClr val="white"/>
                </a:solidFill>
                <a:latin typeface="Cambria" panose="02040503050406030204" pitchFamily="18" charset="0"/>
              </a:rPr>
              <a:t>Strong = Class IV</a:t>
            </a: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851" b="16667"/>
          <a:stretch/>
        </p:blipFill>
        <p:spPr bwMode="auto">
          <a:xfrm>
            <a:off x="1" y="3777118"/>
            <a:ext cx="8782154" cy="29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939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188583"/>
            <a:ext cx="7819053" cy="3588691"/>
          </a:xfrm>
        </p:spPr>
        <p:txBody>
          <a:bodyPr/>
          <a:lstStyle/>
          <a:p>
            <a:pPr marL="0" lvl="1" indent="0">
              <a:buNone/>
            </a:pPr>
            <a:r>
              <a:rPr lang="en-US" sz="2400" b="1" dirty="0" smtClean="0">
                <a:solidFill>
                  <a:srgbClr val="92D050"/>
                </a:solidFill>
              </a:rPr>
              <a:t>Does </a:t>
            </a:r>
            <a:r>
              <a:rPr lang="en-US" sz="2400" b="1" dirty="0">
                <a:solidFill>
                  <a:srgbClr val="92D050"/>
                </a:solidFill>
              </a:rPr>
              <a:t>project meet VRM Objectives</a:t>
            </a:r>
            <a:r>
              <a:rPr lang="en-US" sz="2400" b="1" dirty="0" smtClean="0">
                <a:solidFill>
                  <a:srgbClr val="92D050"/>
                </a:solidFill>
              </a:rPr>
              <a:t>?</a:t>
            </a:r>
          </a:p>
          <a:p>
            <a:pPr marL="0" lvl="1" indent="0">
              <a:buNone/>
            </a:pPr>
            <a:endParaRPr lang="en-US" sz="1000" b="1" dirty="0">
              <a:solidFill>
                <a:srgbClr val="92D050"/>
              </a:solidFill>
            </a:endParaRPr>
          </a:p>
          <a:p>
            <a:pPr marL="0" lvl="1" indent="0">
              <a:buNone/>
            </a:pPr>
            <a:r>
              <a:rPr lang="en-US" sz="2400" b="1" dirty="0" smtClean="0">
                <a:solidFill>
                  <a:srgbClr val="92D050"/>
                </a:solidFill>
              </a:rPr>
              <a:t>YES, if:</a:t>
            </a:r>
            <a:endParaRPr lang="en-US" sz="24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2276671" y="1903449"/>
            <a:ext cx="3153747" cy="1649682"/>
          </a:xfrm>
          <a:prstGeom prst="rect">
            <a:avLst/>
          </a:prstGeom>
          <a:noFill/>
        </p:spPr>
        <p:txBody>
          <a:bodyPr wrap="square" rtlCol="0">
            <a:spAutoFit/>
          </a:bodyPr>
          <a:lstStyle/>
          <a:p>
            <a:pPr marL="0" lvl="1" algn="ctr">
              <a:spcBef>
                <a:spcPct val="20000"/>
              </a:spcBef>
              <a:buClr>
                <a:srgbClr val="0070C0"/>
              </a:buClr>
            </a:pPr>
            <a:r>
              <a:rPr lang="en-US" sz="2200" dirty="0">
                <a:solidFill>
                  <a:prstClr val="white"/>
                </a:solidFill>
                <a:latin typeface="Cambria" panose="02040503050406030204" pitchFamily="18" charset="0"/>
              </a:rPr>
              <a:t>None = Class I</a:t>
            </a:r>
          </a:p>
          <a:p>
            <a:pPr marL="0" lvl="1" algn="ctr">
              <a:spcBef>
                <a:spcPct val="20000"/>
              </a:spcBef>
              <a:buClr>
                <a:srgbClr val="0070C0"/>
              </a:buClr>
            </a:pPr>
            <a:r>
              <a:rPr lang="en-US" sz="2200" dirty="0">
                <a:solidFill>
                  <a:prstClr val="white"/>
                </a:solidFill>
                <a:latin typeface="Cambria" panose="02040503050406030204" pitchFamily="18" charset="0"/>
              </a:rPr>
              <a:t>Weak = Class II</a:t>
            </a:r>
          </a:p>
          <a:p>
            <a:pPr marL="0" lvl="1" algn="ctr">
              <a:spcBef>
                <a:spcPct val="20000"/>
              </a:spcBef>
              <a:buClr>
                <a:srgbClr val="0070C0"/>
              </a:buClr>
            </a:pPr>
            <a:r>
              <a:rPr lang="en-US" sz="2200" dirty="0">
                <a:solidFill>
                  <a:prstClr val="white"/>
                </a:solidFill>
                <a:latin typeface="Cambria" panose="02040503050406030204" pitchFamily="18" charset="0"/>
              </a:rPr>
              <a:t>Moderate = Class III</a:t>
            </a:r>
          </a:p>
          <a:p>
            <a:pPr marL="0" lvl="1" algn="ctr">
              <a:spcBef>
                <a:spcPct val="20000"/>
              </a:spcBef>
              <a:buClr>
                <a:srgbClr val="0070C0"/>
              </a:buClr>
            </a:pPr>
            <a:r>
              <a:rPr lang="en-US" sz="2200" dirty="0">
                <a:solidFill>
                  <a:prstClr val="white"/>
                </a:solidFill>
                <a:latin typeface="Cambria" panose="02040503050406030204" pitchFamily="18" charset="0"/>
              </a:rPr>
              <a:t>Strong = Class IV</a:t>
            </a:r>
          </a:p>
        </p:txBody>
      </p:sp>
      <p:pic>
        <p:nvPicPr>
          <p:cNvPr id="8"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6470" t="30991" r="6851" b="16667"/>
          <a:stretch/>
        </p:blipFill>
        <p:spPr bwMode="auto">
          <a:xfrm>
            <a:off x="1" y="3777118"/>
            <a:ext cx="8782154" cy="299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537927" y="2276669"/>
            <a:ext cx="2556587" cy="45162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80114" y="4962009"/>
            <a:ext cx="625152" cy="181026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0"/>
          <p:cNvSpPr>
            <a:spLocks noGrp="1"/>
          </p:cNvSpPr>
          <p:nvPr>
            <p:ph type="body" sz="quarter" idx="11"/>
          </p:nvPr>
        </p:nvSpPr>
        <p:spPr>
          <a:xfrm>
            <a:off x="228600" y="609600"/>
            <a:ext cx="7086600" cy="468313"/>
          </a:xfrm>
        </p:spPr>
        <p:txBody>
          <a:bodyPr/>
          <a:lstStyle/>
          <a:p>
            <a:r>
              <a:rPr lang="en-US" dirty="0" smtClean="0"/>
              <a:t>Conformance with VRM Objectives</a:t>
            </a:r>
            <a:endParaRPr lang="en-US" dirty="0"/>
          </a:p>
        </p:txBody>
      </p:sp>
    </p:spTree>
    <p:extLst>
      <p:ext uri="{BB962C8B-B14F-4D97-AF65-F5344CB8AC3E}">
        <p14:creationId xmlns:p14="http://schemas.microsoft.com/office/powerpoint/2010/main" val="39605267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4 –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0" y="1332722"/>
            <a:ext cx="8782154" cy="2549730"/>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
        <p:nvSpPr>
          <p:cNvPr id="8" name="TextBox 7"/>
          <p:cNvSpPr txBox="1"/>
          <p:nvPr/>
        </p:nvSpPr>
        <p:spPr>
          <a:xfrm>
            <a:off x="868389" y="2067522"/>
            <a:ext cx="7045376" cy="707886"/>
          </a:xfrm>
          <a:prstGeom prst="rect">
            <a:avLst/>
          </a:prstGeom>
          <a:noFill/>
        </p:spPr>
        <p:txBody>
          <a:bodyPr wrap="square" rtlCol="0">
            <a:spAutoFit/>
          </a:bodyPr>
          <a:lstStyle/>
          <a:p>
            <a:pPr algn="ctr"/>
            <a:r>
              <a:rPr lang="en-US" sz="4000" b="1" dirty="0" smtClean="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rPr>
              <a:t>Conformance to VRM Objectives</a:t>
            </a:r>
            <a:endParaRPr lang="en-US" sz="4000" b="1" dirty="0">
              <a:ln w="28575">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5623659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4 – Environmental Effects</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 Box 2"/>
          <p:cNvSpPr txBox="1">
            <a:spLocks noChangeArrowheads="1"/>
          </p:cNvSpPr>
          <p:nvPr/>
        </p:nvSpPr>
        <p:spPr bwMode="auto">
          <a:xfrm>
            <a:off x="0" y="1332722"/>
            <a:ext cx="8782154" cy="2549730"/>
          </a:xfrm>
          <a:prstGeom prst="rect">
            <a:avLst/>
          </a:prstGeom>
          <a:solidFill>
            <a:schemeClr val="bg1"/>
          </a:solidFill>
          <a:ln w="9525">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5000"/>
              </a:lnSpc>
              <a:spcAft>
                <a:spcPts val="1000"/>
              </a:spcAft>
            </a:pPr>
            <a:r>
              <a:rPr lang="en-US" altLang="en-US" sz="1500" b="1" i="1" dirty="0">
                <a:latin typeface="Calibri" pitchFamily="34" charset="0"/>
                <a:cs typeface="Calibri" pitchFamily="34" charset="0"/>
              </a:rPr>
              <a:t>Alternative B </a:t>
            </a:r>
            <a:endParaRPr lang="en-US" altLang="en-US" sz="1500" dirty="0">
              <a:latin typeface="Calibri" pitchFamily="34" charset="0"/>
              <a:ea typeface="Calibri" pitchFamily="34" charset="0"/>
              <a:cs typeface="Times New Roman" pitchFamily="18" charset="0"/>
            </a:endParaRPr>
          </a:p>
          <a:p>
            <a:pPr eaLnBrk="1" hangingPunct="1"/>
            <a:r>
              <a:rPr lang="en-US" altLang="en-US" sz="1500" i="1" dirty="0">
                <a:solidFill>
                  <a:srgbClr val="000000"/>
                </a:solidFill>
                <a:latin typeface="Calibri" pitchFamily="34" charset="0"/>
                <a:cs typeface="Times New Roman" pitchFamily="18" charset="0"/>
              </a:rPr>
              <a:t> </a:t>
            </a:r>
            <a:r>
              <a:rPr lang="en-US" altLang="en-US" sz="1600" dirty="0">
                <a:latin typeface="Calibri" pitchFamily="34" charset="0"/>
                <a:cs typeface="Calibri" pitchFamily="34" charset="0"/>
              </a:rPr>
              <a:t> </a:t>
            </a:r>
          </a:p>
          <a:p>
            <a:pPr eaLnBrk="1" hangingPunct="1">
              <a:lnSpc>
                <a:spcPct val="115000"/>
              </a:lnSpc>
              <a:spcAft>
                <a:spcPts val="1000"/>
              </a:spcAft>
            </a:pPr>
            <a:r>
              <a:rPr lang="en-US" altLang="en-US" sz="1600" dirty="0">
                <a:latin typeface="Calibri" pitchFamily="34" charset="0"/>
                <a:cs typeface="Calibri" pitchFamily="34" charset="0"/>
              </a:rPr>
              <a:t> </a:t>
            </a:r>
            <a:r>
              <a:rPr lang="en-US" altLang="en-US" sz="1600" i="1" dirty="0" smtClean="0">
                <a:solidFill>
                  <a:srgbClr val="000000"/>
                </a:solidFill>
                <a:latin typeface="Calibri" pitchFamily="34" charset="0"/>
                <a:cs typeface="Times New Roman" pitchFamily="18" charset="0"/>
              </a:rPr>
              <a:t>By </a:t>
            </a:r>
            <a:r>
              <a:rPr lang="en-US" altLang="en-US" sz="1600" i="1" dirty="0">
                <a:solidFill>
                  <a:srgbClr val="000000"/>
                </a:solidFill>
                <a:latin typeface="Calibri" pitchFamily="34" charset="0"/>
                <a:cs typeface="Times New Roman" pitchFamily="18" charset="0"/>
              </a:rPr>
              <a:t>constructing the project according to the outlined design criteria and implementation measures, the minor changes to the existing character of the landscape would be appropriate to meet the visual resource management objectives of the area</a:t>
            </a:r>
            <a:r>
              <a:rPr lang="en-US" altLang="en-US" sz="1600" i="1" dirty="0" smtClean="0">
                <a:solidFill>
                  <a:srgbClr val="000000"/>
                </a:solidFill>
                <a:latin typeface="Calibri" pitchFamily="34" charset="0"/>
                <a:cs typeface="Times New Roman" pitchFamily="18" charset="0"/>
              </a:rPr>
              <a:t>.</a:t>
            </a:r>
          </a:p>
          <a:p>
            <a:pPr eaLnBrk="1" hangingPunct="1">
              <a:lnSpc>
                <a:spcPct val="115000"/>
              </a:lnSpc>
              <a:spcAft>
                <a:spcPts val="1000"/>
              </a:spcAft>
            </a:pPr>
            <a:endParaRPr lang="en-US" altLang="en-US" sz="1600" i="1"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i="1" dirty="0" smtClean="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600" dirty="0">
              <a:solidFill>
                <a:srgbClr val="000000"/>
              </a:solidFill>
              <a:latin typeface="Calibri" pitchFamily="34" charset="0"/>
              <a:cs typeface="Times New Roman" pitchFamily="18" charset="0"/>
            </a:endParaRPr>
          </a:p>
          <a:p>
            <a:pPr eaLnBrk="1" hangingPunct="1">
              <a:lnSpc>
                <a:spcPct val="115000"/>
              </a:lnSpc>
              <a:spcAft>
                <a:spcPts val="1000"/>
              </a:spcAft>
            </a:pPr>
            <a:endParaRPr lang="en-US" altLang="en-US" sz="1100" dirty="0">
              <a:latin typeface="Calibri" pitchFamily="34" charset="0"/>
              <a:cs typeface="Calibri" pitchFamily="34" charset="0"/>
            </a:endParaRPr>
          </a:p>
          <a:p>
            <a:pPr eaLnBrk="1" hangingPunct="1">
              <a:lnSpc>
                <a:spcPct val="115000"/>
              </a:lnSpc>
              <a:spcAft>
                <a:spcPts val="1000"/>
              </a:spcAft>
            </a:pPr>
            <a:r>
              <a:rPr lang="en-US" altLang="en-US" sz="1100" dirty="0">
                <a:latin typeface="Calibri" pitchFamily="34" charset="0"/>
                <a:cs typeface="Calibri" pitchFamily="34" charset="0"/>
              </a:rPr>
              <a:t> </a:t>
            </a:r>
          </a:p>
        </p:txBody>
      </p:sp>
    </p:spTree>
    <p:extLst>
      <p:ext uri="{BB962C8B-B14F-4D97-AF65-F5344CB8AC3E}">
        <p14:creationId xmlns:p14="http://schemas.microsoft.com/office/powerpoint/2010/main" val="36664748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263227"/>
            <a:ext cx="7819053" cy="4969625"/>
          </a:xfrm>
        </p:spPr>
        <p:txBody>
          <a:bodyPr/>
          <a:lstStyle/>
          <a:p>
            <a:pPr marL="0" lvl="1" indent="0">
              <a:buNone/>
            </a:pPr>
            <a:r>
              <a:rPr lang="en-US" sz="2400" b="1" dirty="0">
                <a:solidFill>
                  <a:srgbClr val="92D050"/>
                </a:solidFill>
              </a:rPr>
              <a:t>Are we done once NEPA is completed?</a:t>
            </a:r>
          </a:p>
          <a:p>
            <a:pPr marL="0" lvl="1" indent="0">
              <a:buNone/>
            </a:pPr>
            <a:r>
              <a:rPr lang="en-US" sz="2400" b="1" dirty="0">
                <a:solidFill>
                  <a:srgbClr val="92D050"/>
                </a:solidFill>
              </a:rPr>
              <a:t>Is it time to go fishing?</a:t>
            </a: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7" name="Picture 4" descr="C:\tmp\BLM\Power Point Presentations_2\0-VRM Training\10_2010 5-day course\Rec Photos\trinity-small-0777.jpg"/>
          <p:cNvPicPr>
            <a:picLocks noChangeAspect="1" noChangeArrowheads="1"/>
          </p:cNvPicPr>
          <p:nvPr/>
        </p:nvPicPr>
        <p:blipFill rotWithShape="1">
          <a:blip r:embed="rId2">
            <a:extLst>
              <a:ext uri="{28A0092B-C50C-407E-A947-70E740481C1C}">
                <a14:useLocalDpi xmlns:a14="http://schemas.microsoft.com/office/drawing/2010/main" val="0"/>
              </a:ext>
            </a:extLst>
          </a:blip>
          <a:srcRect t="37225" r="3957" b="1355"/>
          <a:stretch/>
        </p:blipFill>
        <p:spPr bwMode="auto">
          <a:xfrm>
            <a:off x="0" y="3048000"/>
            <a:ext cx="878215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827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4683967" y="1263227"/>
            <a:ext cx="3657599" cy="4969625"/>
          </a:xfrm>
        </p:spPr>
        <p:txBody>
          <a:bodyPr/>
          <a:lstStyle/>
          <a:p>
            <a:pPr marL="0" lvl="1" indent="0">
              <a:buNone/>
              <a:tabLst>
                <a:tab pos="2295525" algn="l"/>
              </a:tabLst>
            </a:pPr>
            <a:r>
              <a:rPr lang="en-US" sz="8000" b="1" dirty="0">
                <a:solidFill>
                  <a:srgbClr val="92D050"/>
                </a:solidFill>
              </a:rPr>
              <a:t>NO?!! </a:t>
            </a:r>
          </a:p>
          <a:p>
            <a:pPr marL="0" lvl="1" indent="0">
              <a:buNone/>
              <a:tabLst>
                <a:tab pos="2295525" algn="l"/>
              </a:tabLst>
            </a:pPr>
            <a:endParaRPr lang="en-US" sz="4800" b="1" dirty="0">
              <a:solidFill>
                <a:srgbClr val="92D050"/>
              </a:solidFill>
            </a:endParaRPr>
          </a:p>
          <a:p>
            <a:pPr marL="0" lvl="1" indent="0">
              <a:buNone/>
              <a:tabLst>
                <a:tab pos="2295525" algn="l"/>
              </a:tabLst>
            </a:pPr>
            <a:r>
              <a:rPr lang="en-US" sz="4800" b="1" dirty="0" err="1">
                <a:solidFill>
                  <a:srgbClr val="92D050"/>
                </a:solidFill>
              </a:rPr>
              <a:t>Sooooo</a:t>
            </a:r>
            <a:r>
              <a:rPr lang="en-US" sz="4800" b="1" dirty="0">
                <a:solidFill>
                  <a:srgbClr val="92D050"/>
                </a:solidFill>
              </a:rPr>
              <a:t>, </a:t>
            </a:r>
            <a:r>
              <a:rPr lang="en-US" sz="4800" b="1" dirty="0" smtClean="0">
                <a:solidFill>
                  <a:srgbClr val="92D050"/>
                </a:solidFill>
              </a:rPr>
              <a:t>What’s next?</a:t>
            </a:r>
            <a:endParaRPr lang="en-US" sz="4800" b="1" dirty="0">
              <a:solidFill>
                <a:srgbClr val="92D050"/>
              </a:solidFill>
            </a:endParaRPr>
          </a:p>
          <a:p>
            <a:pPr marL="0" lvl="1" indent="0">
              <a:buNone/>
            </a:pPr>
            <a:endParaRPr lang="en-US" dirty="0"/>
          </a:p>
        </p:txBody>
      </p:sp>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7" descr="Gary copy.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3" y="1511558"/>
            <a:ext cx="3708087" cy="535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183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Content Placeholder 28"/>
          <p:cNvSpPr>
            <a:spLocks noGrp="1"/>
          </p:cNvSpPr>
          <p:nvPr>
            <p:ph idx="1"/>
          </p:nvPr>
        </p:nvSpPr>
        <p:spPr>
          <a:xfrm>
            <a:off x="659959" y="1263227"/>
            <a:ext cx="7681608" cy="4969625"/>
          </a:xfrm>
        </p:spPr>
        <p:txBody>
          <a:bodyPr/>
          <a:lstStyle/>
          <a:p>
            <a:pPr marL="0" lvl="1" indent="0">
              <a:buNone/>
              <a:tabLst>
                <a:tab pos="2295525" algn="l"/>
              </a:tabLst>
            </a:pPr>
            <a:endParaRPr lang="en-US" sz="4800" b="1" dirty="0">
              <a:solidFill>
                <a:srgbClr val="92D050"/>
              </a:solidFill>
            </a:endParaRPr>
          </a:p>
          <a:p>
            <a:pPr marL="0" lvl="1" indent="0">
              <a:buNone/>
              <a:tabLst>
                <a:tab pos="2295525" algn="l"/>
              </a:tabLst>
            </a:pPr>
            <a:r>
              <a:rPr lang="en-US" sz="2400" b="1" dirty="0" smtClean="0">
                <a:solidFill>
                  <a:srgbClr val="92D050"/>
                </a:solidFill>
              </a:rPr>
              <a:t>Build it and check to see if you did okay …..</a:t>
            </a:r>
          </a:p>
          <a:p>
            <a:pPr marL="0" lvl="1" indent="0">
              <a:buNone/>
              <a:tabLst>
                <a:tab pos="2295525" algn="l"/>
              </a:tabLst>
            </a:pPr>
            <a:endParaRPr lang="en-US" sz="2400" b="1" dirty="0">
              <a:solidFill>
                <a:srgbClr val="92D050"/>
              </a:solidFill>
            </a:endParaRPr>
          </a:p>
          <a:p>
            <a:pPr marL="0" lvl="1" indent="0">
              <a:buNone/>
              <a:tabLst>
                <a:tab pos="2295525" algn="l"/>
              </a:tabLst>
            </a:pPr>
            <a:r>
              <a:rPr lang="en-US" sz="2400" b="1" dirty="0" smtClean="0">
                <a:solidFill>
                  <a:srgbClr val="92D050"/>
                </a:solidFill>
              </a:rPr>
              <a:t>AKA - MONITORING</a:t>
            </a:r>
            <a:endParaRPr lang="en-US" sz="2400" b="1" dirty="0">
              <a:solidFill>
                <a:srgbClr val="92D050"/>
              </a:solidFill>
            </a:endParaRPr>
          </a:p>
          <a:p>
            <a:pPr marL="0" lvl="1" indent="0">
              <a:buNone/>
            </a:pPr>
            <a:endParaRPr lang="en-US" dirty="0"/>
          </a:p>
        </p:txBody>
      </p:sp>
    </p:spTree>
    <p:extLst>
      <p:ext uri="{BB962C8B-B14F-4D97-AF65-F5344CB8AC3E}">
        <p14:creationId xmlns:p14="http://schemas.microsoft.com/office/powerpoint/2010/main" val="1687511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187612" cy="5181600"/>
          </a:xfrm>
        </p:spPr>
        <p:txBody>
          <a:bodyPr/>
          <a:lstStyle/>
          <a:p>
            <a:r>
              <a:rPr lang="en-US" dirty="0"/>
              <a:t>Prepared by BLM specialists:</a:t>
            </a:r>
          </a:p>
          <a:p>
            <a:pPr marL="577850" lvl="1" indent="-298450"/>
            <a:r>
              <a:rPr lang="en-US" dirty="0"/>
              <a:t>Internal – rec site, range improvement, fuels reduction </a:t>
            </a:r>
          </a:p>
          <a:p>
            <a:pPr marL="577850" lvl="1" indent="-298450"/>
            <a:r>
              <a:rPr lang="en-US" dirty="0"/>
              <a:t> External – single pad oil &amp; gas well, communication site</a:t>
            </a:r>
          </a:p>
          <a:p>
            <a:endParaRPr lang="en-US" dirty="0" smtClean="0"/>
          </a:p>
          <a:p>
            <a:endParaRPr lang="en-US" dirty="0" smtClean="0"/>
          </a:p>
          <a:p>
            <a:endParaRPr lang="en-US" dirty="0"/>
          </a:p>
          <a:p>
            <a:r>
              <a:rPr lang="en-US" dirty="0" smtClean="0"/>
              <a:t>Prepared </a:t>
            </a:r>
            <a:r>
              <a:rPr lang="en-US" dirty="0"/>
              <a:t>by others but reviewed by BLM specialists:</a:t>
            </a:r>
          </a:p>
          <a:p>
            <a:pPr lvl="1"/>
            <a:r>
              <a:rPr lang="en-US" dirty="0"/>
              <a:t>Land Use Plan revisions</a:t>
            </a:r>
          </a:p>
          <a:p>
            <a:pPr lvl="1"/>
            <a:r>
              <a:rPr lang="en-US" dirty="0" smtClean="0"/>
              <a:t>ROW </a:t>
            </a:r>
            <a:r>
              <a:rPr lang="en-US" dirty="0"/>
              <a:t>for utility-scale renewable energy development</a:t>
            </a:r>
          </a:p>
          <a:p>
            <a:pPr lvl="1"/>
            <a:r>
              <a:rPr lang="en-US" dirty="0" smtClean="0"/>
              <a:t>ROW </a:t>
            </a:r>
            <a:r>
              <a:rPr lang="en-US" dirty="0"/>
              <a:t>for transmission line / natural gas line</a:t>
            </a:r>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Types of NEPA Efforts - VRM</a:t>
            </a:r>
            <a:endParaRPr lang="en-US" dirty="0"/>
          </a:p>
        </p:txBody>
      </p:sp>
      <p:pic>
        <p:nvPicPr>
          <p:cNvPr id="8" name="Picture 4" descr="C:\tmp\BLM\Salt Lake\VRM Images_BC\VRM Database Review for Contract 3_28_06\images\Selected frm VRM lib\CS11GTG.jpg"/>
          <p:cNvPicPr>
            <a:picLocks noChangeAspect="1" noChangeArrowheads="1"/>
          </p:cNvPicPr>
          <p:nvPr/>
        </p:nvPicPr>
        <p:blipFill>
          <a:blip r:embed="rId2">
            <a:extLst>
              <a:ext uri="{28A0092B-C50C-407E-A947-70E740481C1C}">
                <a14:useLocalDpi xmlns:a14="http://schemas.microsoft.com/office/drawing/2010/main" val="0"/>
              </a:ext>
            </a:extLst>
          </a:blip>
          <a:srcRect t="53246" r="1089" b="22414"/>
          <a:stretch>
            <a:fillRect/>
          </a:stretch>
        </p:blipFill>
        <p:spPr bwMode="auto">
          <a:xfrm>
            <a:off x="578498" y="2771191"/>
            <a:ext cx="6915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5" descr="C:\tmp\BLM\Images\Renewable Energy\Wind\New Folder\Palm Springs wind - 1.JPG"/>
          <p:cNvPicPr>
            <a:picLocks noChangeAspect="1" noChangeArrowheads="1"/>
          </p:cNvPicPr>
          <p:nvPr/>
        </p:nvPicPr>
        <p:blipFill>
          <a:blip r:embed="rId3">
            <a:extLst>
              <a:ext uri="{28A0092B-C50C-407E-A947-70E740481C1C}">
                <a14:useLocalDpi xmlns:a14="http://schemas.microsoft.com/office/drawing/2010/main" val="0"/>
              </a:ext>
            </a:extLst>
          </a:blip>
          <a:srcRect t="21896" b="56281"/>
          <a:stretch>
            <a:fillRect/>
          </a:stretch>
        </p:blipFill>
        <p:spPr bwMode="auto">
          <a:xfrm>
            <a:off x="578498" y="5572125"/>
            <a:ext cx="69230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67643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583"/>
          <a:stretch/>
        </p:blipFill>
        <p:spPr>
          <a:xfrm>
            <a:off x="0" y="1166189"/>
            <a:ext cx="8789096" cy="5300869"/>
          </a:xfrm>
          <a:prstGeom prst="rect">
            <a:avLst/>
          </a:prstGeom>
        </p:spPr>
      </p:pic>
      <p:sp>
        <p:nvSpPr>
          <p:cNvPr id="11" name="TextBox 10"/>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#1</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19583"/>
          <a:stretch/>
        </p:blipFill>
        <p:spPr>
          <a:xfrm>
            <a:off x="0" y="1166189"/>
            <a:ext cx="8789096" cy="5300869"/>
          </a:xfrm>
          <a:prstGeom prst="rect">
            <a:avLst/>
          </a:prstGeom>
        </p:spPr>
      </p:pic>
      <p:cxnSp>
        <p:nvCxnSpPr>
          <p:cNvPr id="4" name="Straight Arrow Connector 3"/>
          <p:cNvCxnSpPr/>
          <p:nvPr/>
        </p:nvCxnSpPr>
        <p:spPr>
          <a:xfrm>
            <a:off x="4969669" y="312420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#1</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533160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07" t="23237" b="7505"/>
          <a:stretch/>
        </p:blipFill>
        <p:spPr>
          <a:xfrm>
            <a:off x="0" y="1117600"/>
            <a:ext cx="8782154" cy="5457104"/>
          </a:xfrm>
          <a:prstGeom prst="rect">
            <a:avLst/>
          </a:prstGeom>
        </p:spPr>
      </p:pic>
      <p:sp>
        <p:nvSpPr>
          <p:cNvPr id="12" name="TextBox 11"/>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#2</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6407" t="23237" b="7505"/>
          <a:stretch/>
        </p:blipFill>
        <p:spPr>
          <a:xfrm>
            <a:off x="0" y="1117600"/>
            <a:ext cx="8782154" cy="5457104"/>
          </a:xfrm>
          <a:prstGeom prst="rect">
            <a:avLst/>
          </a:prstGeom>
        </p:spPr>
      </p:pic>
      <p:sp>
        <p:nvSpPr>
          <p:cNvPr id="12" name="TextBox 11"/>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#2</a:t>
            </a:r>
            <a:endParaRPr lang="en-US" sz="1400" b="1" spc="300" dirty="0">
              <a:solidFill>
                <a:schemeClr val="bg1"/>
              </a:solidFill>
              <a:effectLst>
                <a:outerShdw blurRad="38100" dist="38100" dir="2700000" algn="tl">
                  <a:srgbClr val="000000">
                    <a:alpha val="43137"/>
                  </a:srgbClr>
                </a:outerShdw>
              </a:effectLst>
              <a:latin typeface="+mj-lt"/>
            </a:endParaRPr>
          </a:p>
        </p:txBody>
      </p:sp>
      <p:cxnSp>
        <p:nvCxnSpPr>
          <p:cNvPr id="7" name="Straight Arrow Connector 6"/>
          <p:cNvCxnSpPr/>
          <p:nvPr/>
        </p:nvCxnSpPr>
        <p:spPr>
          <a:xfrm>
            <a:off x="4487069" y="212725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2400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151"/>
          <a:stretch/>
        </p:blipFill>
        <p:spPr>
          <a:xfrm>
            <a:off x="0" y="1130170"/>
            <a:ext cx="8782153" cy="5325221"/>
          </a:xfrm>
          <a:prstGeom prst="rect">
            <a:avLst/>
          </a:prstGeom>
        </p:spPr>
      </p:pic>
      <p:sp>
        <p:nvSpPr>
          <p:cNvPr id="13" name="TextBox 12"/>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#3</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074038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9151"/>
          <a:stretch/>
        </p:blipFill>
        <p:spPr>
          <a:xfrm>
            <a:off x="0" y="1130170"/>
            <a:ext cx="8782153" cy="5325221"/>
          </a:xfrm>
          <a:prstGeom prst="rect">
            <a:avLst/>
          </a:prstGeom>
        </p:spPr>
      </p:pic>
      <p:sp>
        <p:nvSpPr>
          <p:cNvPr id="13" name="TextBox 12"/>
          <p:cNvSpPr txBox="1"/>
          <p:nvPr/>
        </p:nvSpPr>
        <p:spPr>
          <a:xfrm>
            <a:off x="5638183" y="5976389"/>
            <a:ext cx="2998128"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 KOP #3</a:t>
            </a:r>
            <a:endParaRPr lang="en-US" sz="1400" b="1" spc="300" dirty="0">
              <a:solidFill>
                <a:schemeClr val="bg1"/>
              </a:solidFill>
              <a:effectLst>
                <a:outerShdw blurRad="38100" dist="38100" dir="2700000" algn="tl">
                  <a:srgbClr val="000000">
                    <a:alpha val="43137"/>
                  </a:srgbClr>
                </a:outerShdw>
              </a:effectLst>
              <a:latin typeface="+mj-lt"/>
            </a:endParaRPr>
          </a:p>
        </p:txBody>
      </p:sp>
      <p:cxnSp>
        <p:nvCxnSpPr>
          <p:cNvPr id="7" name="Straight Arrow Connector 6"/>
          <p:cNvCxnSpPr/>
          <p:nvPr/>
        </p:nvCxnSpPr>
        <p:spPr>
          <a:xfrm>
            <a:off x="6131624" y="3744510"/>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311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179" t="18406" b="6917"/>
          <a:stretch/>
        </p:blipFill>
        <p:spPr>
          <a:xfrm>
            <a:off x="0" y="1192696"/>
            <a:ext cx="8782154" cy="5665304"/>
          </a:xfrm>
          <a:prstGeom prst="rect">
            <a:avLst/>
          </a:prstGeom>
        </p:spPr>
      </p:pic>
      <p:sp>
        <p:nvSpPr>
          <p:cNvPr id="13" name="TextBox 12"/>
          <p:cNvSpPr txBox="1"/>
          <p:nvPr/>
        </p:nvSpPr>
        <p:spPr>
          <a:xfrm>
            <a:off x="3637955" y="5976389"/>
            <a:ext cx="49983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–Parking Area Reclamation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568451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29"/>
          <p:cNvSpPr>
            <a:spLocks noGrp="1"/>
          </p:cNvSpPr>
          <p:nvPr>
            <p:ph type="body" sz="quarter" idx="10"/>
          </p:nvPr>
        </p:nvSpPr>
        <p:spPr/>
        <p:txBody>
          <a:bodyPr/>
          <a:lstStyle/>
          <a:p>
            <a:r>
              <a:rPr lang="en-US" dirty="0"/>
              <a:t>Unit 10 – NEPA &amp; VRM</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3179" t="18406" b="6917"/>
          <a:stretch/>
        </p:blipFill>
        <p:spPr>
          <a:xfrm>
            <a:off x="0" y="1192696"/>
            <a:ext cx="8782154" cy="5665304"/>
          </a:xfrm>
          <a:prstGeom prst="rect">
            <a:avLst/>
          </a:prstGeom>
        </p:spPr>
      </p:pic>
      <p:cxnSp>
        <p:nvCxnSpPr>
          <p:cNvPr id="7" name="Straight Arrow Connector 6"/>
          <p:cNvCxnSpPr/>
          <p:nvPr/>
        </p:nvCxnSpPr>
        <p:spPr>
          <a:xfrm>
            <a:off x="4821557" y="3336783"/>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00169" y="3489183"/>
            <a:ext cx="9525" cy="5715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37955" y="5976389"/>
            <a:ext cx="4998356" cy="307777"/>
          </a:xfrm>
          <a:prstGeom prst="rect">
            <a:avLst/>
          </a:prstGeom>
          <a:solidFill>
            <a:schemeClr val="tx1">
              <a:alpha val="50000"/>
            </a:schemeClr>
          </a:solidFill>
        </p:spPr>
        <p:txBody>
          <a:bodyPr wrap="none" rtlCol="0">
            <a:spAutoFit/>
          </a:bodyPr>
          <a:lstStyle/>
          <a:p>
            <a:pPr algn="r"/>
            <a:r>
              <a:rPr lang="en-US" sz="1400" b="1" spc="300" dirty="0" smtClean="0">
                <a:solidFill>
                  <a:schemeClr val="bg1"/>
                </a:solidFill>
                <a:effectLst>
                  <a:outerShdw blurRad="38100" dist="38100" dir="2700000" algn="tl">
                    <a:srgbClr val="000000">
                      <a:alpha val="43137"/>
                    </a:srgbClr>
                  </a:outerShdw>
                </a:effectLst>
                <a:latin typeface="+mj-lt"/>
              </a:rPr>
              <a:t>Dance Hall Rock –Parking Area Reclamation</a:t>
            </a:r>
            <a:endParaRPr lang="en-US" sz="1400" b="1" spc="3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763331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228600" y="1295400"/>
            <a:ext cx="8206273" cy="5181600"/>
          </a:xfrm>
        </p:spPr>
        <p:txBody>
          <a:bodyPr/>
          <a:lstStyle/>
          <a:p>
            <a:r>
              <a:rPr lang="en-US" dirty="0"/>
              <a:t>1 - Purpose and Need</a:t>
            </a:r>
          </a:p>
          <a:p>
            <a:pPr lvl="1"/>
            <a:r>
              <a:rPr lang="en-US" dirty="0"/>
              <a:t>Land Use Plan Conformance </a:t>
            </a:r>
          </a:p>
          <a:p>
            <a:pPr lvl="1"/>
            <a:r>
              <a:rPr lang="en-US" dirty="0" smtClean="0"/>
              <a:t>Issue Identification</a:t>
            </a:r>
            <a:endParaRPr lang="en-US" dirty="0"/>
          </a:p>
          <a:p>
            <a:r>
              <a:rPr lang="en-US" dirty="0" smtClean="0"/>
              <a:t>2 - Proposed Action &amp; Alternatives</a:t>
            </a:r>
          </a:p>
          <a:p>
            <a:pPr lvl="1"/>
            <a:r>
              <a:rPr lang="en-US" dirty="0"/>
              <a:t>VRM Conforming Alternative</a:t>
            </a:r>
          </a:p>
          <a:p>
            <a:pPr lvl="1"/>
            <a:r>
              <a:rPr lang="en-US" dirty="0" smtClean="0"/>
              <a:t>Include </a:t>
            </a:r>
            <a:r>
              <a:rPr lang="en-US" dirty="0"/>
              <a:t>VRM Design Features</a:t>
            </a:r>
          </a:p>
          <a:p>
            <a:r>
              <a:rPr lang="en-US" dirty="0" smtClean="0"/>
              <a:t>3 </a:t>
            </a:r>
            <a:r>
              <a:rPr lang="en-US" dirty="0"/>
              <a:t>- Affected Environment</a:t>
            </a:r>
          </a:p>
          <a:p>
            <a:pPr lvl="1"/>
            <a:r>
              <a:rPr lang="en-US" dirty="0"/>
              <a:t>Landscape </a:t>
            </a:r>
            <a:r>
              <a:rPr lang="en-US" dirty="0" smtClean="0"/>
              <a:t>Character (VRI) </a:t>
            </a:r>
            <a:r>
              <a:rPr lang="en-US" dirty="0"/>
              <a:t>/ VRM Objectives</a:t>
            </a:r>
          </a:p>
          <a:p>
            <a:r>
              <a:rPr lang="en-US" dirty="0" smtClean="0"/>
              <a:t>4 </a:t>
            </a:r>
            <a:r>
              <a:rPr lang="en-US" dirty="0"/>
              <a:t>- Environmental </a:t>
            </a:r>
            <a:r>
              <a:rPr lang="en-US" dirty="0" smtClean="0"/>
              <a:t>Effects</a:t>
            </a:r>
          </a:p>
          <a:p>
            <a:pPr lvl="1"/>
            <a:r>
              <a:rPr lang="en-US" dirty="0"/>
              <a:t>Need to be quantified / qualified</a:t>
            </a:r>
          </a:p>
          <a:p>
            <a:pPr lvl="1"/>
            <a:r>
              <a:rPr lang="en-US" dirty="0" smtClean="0"/>
              <a:t>Determine </a:t>
            </a:r>
            <a:r>
              <a:rPr lang="en-US" dirty="0"/>
              <a:t>conformance with VRM objectives</a:t>
            </a:r>
          </a:p>
          <a:p>
            <a:r>
              <a:rPr lang="en-US" dirty="0" smtClean="0"/>
              <a:t>5 </a:t>
            </a:r>
            <a:r>
              <a:rPr lang="en-US" dirty="0"/>
              <a:t>- Consultation &amp; Coordination</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NEPA Document Chapters</a:t>
            </a:r>
            <a:endParaRPr lang="en-US" dirty="0"/>
          </a:p>
        </p:txBody>
      </p:sp>
      <p:sp>
        <p:nvSpPr>
          <p:cNvPr id="10" name="Rectangle 9"/>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74096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indent="-457200">
              <a:buFont typeface="+mj-lt"/>
              <a:buAutoNum type="arabicPeriod"/>
            </a:pPr>
            <a:r>
              <a:rPr lang="en-US" dirty="0"/>
              <a:t>Project Proponent</a:t>
            </a:r>
          </a:p>
          <a:p>
            <a:pPr marL="457200" indent="-457200">
              <a:buFont typeface="+mj-lt"/>
              <a:buAutoNum type="arabicPeriod"/>
            </a:pPr>
            <a:r>
              <a:rPr lang="en-US" u="sng" dirty="0">
                <a:solidFill>
                  <a:schemeClr val="bg1"/>
                </a:solidFill>
              </a:rPr>
              <a:t>Resource Management Plan</a:t>
            </a:r>
          </a:p>
          <a:p>
            <a:pPr marL="457200" indent="-457200">
              <a:buFont typeface="+mj-lt"/>
              <a:buAutoNum type="arabicPeriod"/>
            </a:pPr>
            <a:r>
              <a:rPr lang="en-US" dirty="0"/>
              <a:t>Knowledge from Resource Specialists</a:t>
            </a:r>
          </a:p>
          <a:p>
            <a:pPr marL="457200" indent="-457200">
              <a:buFont typeface="+mj-lt"/>
              <a:buAutoNum type="arabicPeriod"/>
            </a:pPr>
            <a:r>
              <a:rPr lang="en-US" u="sng" dirty="0">
                <a:solidFill>
                  <a:schemeClr val="bg1"/>
                </a:solidFill>
              </a:rPr>
              <a:t>Visual Resource Inventory</a:t>
            </a:r>
          </a:p>
          <a:p>
            <a:pPr marL="457200" indent="-457200">
              <a:buFont typeface="+mj-lt"/>
              <a:buAutoNum type="arabicPeriod"/>
            </a:pPr>
            <a:r>
              <a:rPr lang="en-US" dirty="0"/>
              <a:t>Field Review of Project Proposal</a:t>
            </a:r>
          </a:p>
          <a:p>
            <a:pPr marL="457200" indent="-457200">
              <a:buFont typeface="+mj-lt"/>
              <a:buAutoNum type="arabicPeriod"/>
            </a:pPr>
            <a:r>
              <a:rPr lang="en-US" u="sng" dirty="0">
                <a:solidFill>
                  <a:schemeClr val="bg1"/>
                </a:solidFill>
              </a:rPr>
              <a:t>Completed Contrast Rating Form</a:t>
            </a:r>
          </a:p>
          <a:p>
            <a:pPr marL="457200" indent="-457200">
              <a:buFont typeface="+mj-lt"/>
              <a:buAutoNum type="arabicPeriod"/>
            </a:pPr>
            <a:r>
              <a:rPr lang="en-US" dirty="0"/>
              <a:t>Input from Affected Landowners</a:t>
            </a:r>
          </a:p>
          <a:p>
            <a:pPr marL="457200" indent="-457200">
              <a:buFont typeface="+mj-lt"/>
              <a:buAutoNum type="arabicPeriod"/>
            </a:pPr>
            <a:r>
              <a:rPr lang="en-US" dirty="0"/>
              <a:t>Associated Consulting Firms</a:t>
            </a:r>
          </a:p>
          <a:p>
            <a:pPr marL="457200" indent="-457200">
              <a:buFont typeface="+mj-lt"/>
              <a:buAutoNum type="arabicPeriod"/>
            </a:pPr>
            <a:r>
              <a:rPr lang="en-US" dirty="0"/>
              <a:t>Input From the General Public</a:t>
            </a:r>
          </a:p>
          <a:p>
            <a:pPr marL="457200" indent="-457200">
              <a:buFont typeface="+mj-lt"/>
              <a:buAutoNum type="arabicPeriod"/>
            </a:pPr>
            <a:r>
              <a:rPr lang="en-US" u="sng" dirty="0">
                <a:solidFill>
                  <a:schemeClr val="bg1"/>
                </a:solidFill>
              </a:rPr>
              <a:t>Similar </a:t>
            </a:r>
            <a:r>
              <a:rPr lang="en-US" u="sng" dirty="0" smtClean="0">
                <a:solidFill>
                  <a:schemeClr val="bg1"/>
                </a:solidFill>
              </a:rPr>
              <a:t>Projects (including images) </a:t>
            </a:r>
            <a:r>
              <a:rPr lang="en-US" u="sng" dirty="0">
                <a:solidFill>
                  <a:schemeClr val="bg1"/>
                </a:solidFill>
              </a:rPr>
              <a:t>/ Visualizations</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smtClean="0"/>
              <a:t>Sources for Visual Documentation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36520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indent="-457200">
              <a:buFont typeface="Arial" panose="020B0604020202020204" pitchFamily="34" charset="0"/>
              <a:buChar char="•"/>
            </a:pPr>
            <a:r>
              <a:rPr lang="en-US" dirty="0"/>
              <a:t>What is the VRM Management Class where project is proposed</a:t>
            </a:r>
            <a:r>
              <a:rPr lang="en-US" dirty="0" smtClean="0"/>
              <a: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Is project allowable per RMP guidance?  Can it meet VRM objectives?</a:t>
            </a:r>
          </a:p>
          <a:p>
            <a:endParaRPr lang="en-US" dirty="0" smtClean="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1 – RMP Conformance</a:t>
            </a:r>
            <a:endParaRPr lang="en-US" dirty="0"/>
          </a:p>
        </p:txBody>
      </p:sp>
      <p:sp>
        <p:nvSpPr>
          <p:cNvPr id="8" name="Rectangle 7"/>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1975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522513" y="1505820"/>
            <a:ext cx="7819053" cy="4969625"/>
          </a:xfrm>
        </p:spPr>
        <p:txBody>
          <a:bodyPr/>
          <a:lstStyle/>
          <a:p>
            <a:pPr marL="457200" lvl="1" indent="-457200"/>
            <a:r>
              <a:rPr lang="en-US" sz="2400" dirty="0"/>
              <a:t>Internally-generated (IDT Checklist)</a:t>
            </a:r>
          </a:p>
          <a:p>
            <a:pPr marL="457200" lvl="1" indent="-457200"/>
            <a:r>
              <a:rPr lang="en-US" sz="2400" dirty="0"/>
              <a:t>Externally-generated (public scoping) </a:t>
            </a:r>
            <a:endParaRPr lang="en-US" sz="2400" dirty="0" smtClean="0"/>
          </a:p>
          <a:p>
            <a:pPr marL="457200" lvl="1" indent="-457200"/>
            <a:r>
              <a:rPr lang="en-US" sz="2400" dirty="0" smtClean="0"/>
              <a:t>What </a:t>
            </a:r>
            <a:r>
              <a:rPr lang="en-US" sz="2400" dirty="0"/>
              <a:t>are visual concerns related to proposed project?</a:t>
            </a:r>
          </a:p>
          <a:p>
            <a:pPr marL="457200" lvl="1" indent="-457200"/>
            <a:r>
              <a:rPr lang="en-US" sz="2400" dirty="0"/>
              <a:t>Entire resources are NOT issues</a:t>
            </a:r>
          </a:p>
          <a:p>
            <a:pPr marL="457200" lvl="1" indent="-457200"/>
            <a:r>
              <a:rPr lang="en-US" sz="2400" dirty="0"/>
              <a:t>Issues </a:t>
            </a:r>
            <a:r>
              <a:rPr lang="en-US" sz="2400" dirty="0" smtClean="0"/>
              <a:t>drive </a:t>
            </a:r>
            <a:r>
              <a:rPr lang="en-US" sz="2400" dirty="0"/>
              <a:t>design features and alternative </a:t>
            </a:r>
            <a:r>
              <a:rPr lang="en-US" sz="2400" dirty="0" smtClean="0"/>
              <a:t>development</a:t>
            </a:r>
            <a:endParaRPr lang="en-US" sz="2400"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1 </a:t>
            </a:r>
            <a:r>
              <a:rPr lang="en-US" dirty="0" smtClean="0"/>
              <a:t>– Issue Identification</a:t>
            </a:r>
            <a:endParaRPr lang="en-US" dirty="0"/>
          </a:p>
        </p:txBody>
      </p:sp>
      <p:sp>
        <p:nvSpPr>
          <p:cNvPr id="8" name="Text Box 2"/>
          <p:cNvSpPr txBox="1">
            <a:spLocks noChangeArrowheads="1"/>
          </p:cNvSpPr>
          <p:nvPr/>
        </p:nvSpPr>
        <p:spPr bwMode="auto">
          <a:xfrm>
            <a:off x="0" y="4548465"/>
            <a:ext cx="8782155" cy="1561197"/>
          </a:xfrm>
          <a:prstGeom prst="rect">
            <a:avLst/>
          </a:prstGeom>
          <a:solidFill>
            <a:schemeClr val="bg1">
              <a:lumMod val="85000"/>
            </a:schemeClr>
          </a:solidFill>
          <a:ln w="9525">
            <a:solidFill>
              <a:srgbClr val="000000"/>
            </a:solidFill>
            <a:miter lim="800000"/>
            <a:headEnd/>
            <a:tailEnd/>
          </a:ln>
        </p:spPr>
        <p:txBody>
          <a:bodyPr wrap="square">
            <a:spAutoFit/>
          </a:bodyPr>
          <a:lstStyle/>
          <a:p>
            <a:pPr>
              <a:lnSpc>
                <a:spcPct val="115000"/>
              </a:lnSpc>
              <a:spcBef>
                <a:spcPts val="0"/>
              </a:spcBef>
              <a:spcAft>
                <a:spcPts val="0"/>
              </a:spcAft>
              <a:defRPr/>
            </a:pPr>
            <a:r>
              <a:rPr lang="en-US" b="1" spc="-5" dirty="0">
                <a:latin typeface="Arial"/>
                <a:ea typeface="Arial"/>
                <a:cs typeface="Times New Roman"/>
              </a:rPr>
              <a:t>E</a:t>
            </a:r>
            <a:r>
              <a:rPr lang="en-US" b="1" spc="5" dirty="0">
                <a:latin typeface="Arial"/>
                <a:ea typeface="Arial"/>
                <a:cs typeface="Times New Roman"/>
              </a:rPr>
              <a:t>X</a:t>
            </a:r>
            <a:r>
              <a:rPr lang="en-US" b="1" spc="-5" dirty="0">
                <a:latin typeface="Arial"/>
                <a:ea typeface="Arial"/>
                <a:cs typeface="Times New Roman"/>
              </a:rPr>
              <a:t>A</a:t>
            </a:r>
            <a:r>
              <a:rPr lang="en-US" b="1" spc="-20" dirty="0">
                <a:latin typeface="Arial"/>
                <a:ea typeface="Arial"/>
                <a:cs typeface="Times New Roman"/>
              </a:rPr>
              <a:t>M</a:t>
            </a:r>
            <a:r>
              <a:rPr lang="en-US" b="1" spc="-5" dirty="0">
                <a:latin typeface="Arial"/>
                <a:ea typeface="Arial"/>
                <a:cs typeface="Times New Roman"/>
              </a:rPr>
              <a:t>PL</a:t>
            </a:r>
            <a:r>
              <a:rPr lang="en-US" b="1" dirty="0">
                <a:latin typeface="Arial"/>
                <a:ea typeface="Arial"/>
                <a:cs typeface="Times New Roman"/>
              </a:rPr>
              <a:t>E </a:t>
            </a:r>
            <a:r>
              <a:rPr lang="en-US" b="1" spc="-5" dirty="0">
                <a:latin typeface="Arial"/>
                <a:ea typeface="Arial"/>
                <a:cs typeface="Times New Roman"/>
              </a:rPr>
              <a:t>LAN</a:t>
            </a:r>
            <a:r>
              <a:rPr lang="en-US" b="1" spc="5" dirty="0">
                <a:latin typeface="Arial"/>
                <a:ea typeface="Arial"/>
                <a:cs typeface="Times New Roman"/>
              </a:rPr>
              <a:t>G</a:t>
            </a:r>
            <a:r>
              <a:rPr lang="en-US" b="1" spc="-5" dirty="0">
                <a:latin typeface="Arial"/>
                <a:ea typeface="Arial"/>
                <a:cs typeface="Times New Roman"/>
              </a:rPr>
              <a:t>UA</a:t>
            </a:r>
            <a:r>
              <a:rPr lang="en-US" b="1" spc="5" dirty="0">
                <a:latin typeface="Arial"/>
                <a:ea typeface="Arial"/>
                <a:cs typeface="Times New Roman"/>
              </a:rPr>
              <a:t>G</a:t>
            </a:r>
            <a:r>
              <a:rPr lang="en-US" b="1" spc="-5" dirty="0">
                <a:latin typeface="Arial"/>
                <a:ea typeface="Arial"/>
                <a:cs typeface="Times New Roman"/>
              </a:rPr>
              <a:t>E</a:t>
            </a:r>
            <a:r>
              <a:rPr lang="en-US" b="1" dirty="0">
                <a:latin typeface="Arial"/>
                <a:ea typeface="Arial"/>
                <a:cs typeface="Times New Roman"/>
              </a:rPr>
              <a:t>: </a:t>
            </a:r>
            <a:r>
              <a:rPr lang="en-US" b="1" spc="5" dirty="0">
                <a:latin typeface="Arial"/>
                <a:ea typeface="Arial"/>
                <a:cs typeface="Times New Roman"/>
              </a:rPr>
              <a:t> </a:t>
            </a:r>
            <a:endParaRPr lang="en-US" b="1" dirty="0">
              <a:latin typeface="Calibri"/>
              <a:ea typeface="Calibri"/>
              <a:cs typeface="Times New Roman"/>
            </a:endParaRPr>
          </a:p>
          <a:p>
            <a:pPr>
              <a:lnSpc>
                <a:spcPct val="115000"/>
              </a:lnSpc>
              <a:spcBef>
                <a:spcPts val="0"/>
              </a:spcBef>
              <a:spcAft>
                <a:spcPts val="0"/>
              </a:spcAft>
              <a:defRPr/>
            </a:pPr>
            <a:r>
              <a:rPr lang="en-US" spc="5" dirty="0">
                <a:latin typeface="Arial"/>
                <a:ea typeface="Arial"/>
                <a:cs typeface="Times New Roman"/>
              </a:rPr>
              <a:t> </a:t>
            </a:r>
            <a:endParaRPr lang="en-US" dirty="0">
              <a:latin typeface="Calibri"/>
              <a:ea typeface="Calibri"/>
              <a:cs typeface="Times New Roman"/>
            </a:endParaRPr>
          </a:p>
          <a:p>
            <a:pPr marL="742950" lvl="1" indent="-285750">
              <a:lnSpc>
                <a:spcPct val="115000"/>
              </a:lnSpc>
              <a:spcBef>
                <a:spcPts val="0"/>
              </a:spcBef>
              <a:spcAft>
                <a:spcPts val="0"/>
              </a:spcAft>
              <a:buFont typeface="Courier New"/>
              <a:buChar char="o"/>
              <a:defRPr/>
            </a:pPr>
            <a:r>
              <a:rPr lang="en-US" i="1" dirty="0">
                <a:latin typeface="Calibri"/>
                <a:ea typeface="Calibri"/>
                <a:cs typeface="Calibri"/>
              </a:rPr>
              <a:t>Will the proposed site developments create </a:t>
            </a:r>
            <a:r>
              <a:rPr lang="en-US" i="1" dirty="0" smtClean="0">
                <a:latin typeface="Calibri"/>
                <a:ea typeface="Calibri"/>
                <a:cs typeface="Calibri"/>
              </a:rPr>
              <a:t>visually contrasting impacts that alter </a:t>
            </a:r>
            <a:r>
              <a:rPr lang="en-US" i="1" dirty="0">
                <a:latin typeface="Calibri"/>
                <a:ea typeface="Calibri"/>
                <a:cs typeface="Calibri"/>
              </a:rPr>
              <a:t>the landscape character?  </a:t>
            </a:r>
            <a:endParaRPr lang="en-US" dirty="0">
              <a:latin typeface="Calibri"/>
              <a:ea typeface="Calibri"/>
              <a:cs typeface="Times New Roman"/>
            </a:endParaRPr>
          </a:p>
          <a:p>
            <a:pPr>
              <a:lnSpc>
                <a:spcPct val="115000"/>
              </a:lnSpc>
              <a:spcBef>
                <a:spcPts val="0"/>
              </a:spcBef>
              <a:spcAft>
                <a:spcPts val="1000"/>
              </a:spcAft>
              <a:defRPr/>
            </a:pPr>
            <a:r>
              <a:rPr lang="en-US" sz="1100" dirty="0">
                <a:latin typeface="Calibri"/>
                <a:ea typeface="Calibri"/>
                <a:cs typeface="Times New Roman"/>
              </a:rPr>
              <a:t> </a:t>
            </a:r>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5726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p:cNvSpPr>
            <a:spLocks noGrp="1"/>
          </p:cNvSpPr>
          <p:nvPr>
            <p:ph idx="1"/>
          </p:nvPr>
        </p:nvSpPr>
        <p:spPr>
          <a:xfrm>
            <a:off x="190500" y="3489648"/>
            <a:ext cx="8591654" cy="1063691"/>
          </a:xfrm>
        </p:spPr>
        <p:txBody>
          <a:bodyPr/>
          <a:lstStyle/>
          <a:p>
            <a:pPr marL="0" lvl="1" indent="0">
              <a:buNone/>
            </a:pPr>
            <a:r>
              <a:rPr lang="en-US" dirty="0"/>
              <a:t>Example:  How would constructing, operating and maintaining a 159 turbine wind energy generating facility alter the landscape character? </a:t>
            </a:r>
          </a:p>
          <a:p>
            <a:pPr marL="0" lvl="1" indent="0">
              <a:buNone/>
            </a:pPr>
            <a:endParaRPr lang="en-US" dirty="0" smtClean="0"/>
          </a:p>
          <a:p>
            <a:pPr marL="0" lvl="1" indent="0">
              <a:buNone/>
            </a:pPr>
            <a:r>
              <a:rPr lang="en-US" sz="2400" b="1" dirty="0" smtClean="0"/>
              <a:t>OR</a:t>
            </a:r>
            <a:endParaRPr lang="en-US" sz="2400" b="1" dirty="0"/>
          </a:p>
        </p:txBody>
      </p:sp>
      <p:sp>
        <p:nvSpPr>
          <p:cNvPr id="30" name="Text Placeholder 29"/>
          <p:cNvSpPr>
            <a:spLocks noGrp="1"/>
          </p:cNvSpPr>
          <p:nvPr>
            <p:ph type="body" sz="quarter" idx="10"/>
          </p:nvPr>
        </p:nvSpPr>
        <p:spPr/>
        <p:txBody>
          <a:bodyPr/>
          <a:lstStyle/>
          <a:p>
            <a:r>
              <a:rPr lang="en-US" dirty="0"/>
              <a:t>Unit 10 – NEPA &amp; VRM</a:t>
            </a:r>
          </a:p>
        </p:txBody>
      </p:sp>
      <p:sp>
        <p:nvSpPr>
          <p:cNvPr id="31" name="Text Placeholder 30"/>
          <p:cNvSpPr>
            <a:spLocks noGrp="1"/>
          </p:cNvSpPr>
          <p:nvPr>
            <p:ph type="body" sz="quarter" idx="11"/>
          </p:nvPr>
        </p:nvSpPr>
        <p:spPr/>
        <p:txBody>
          <a:bodyPr/>
          <a:lstStyle/>
          <a:p>
            <a:r>
              <a:rPr lang="en-US" dirty="0" err="1" smtClean="0"/>
              <a:t>Ch</a:t>
            </a:r>
            <a:r>
              <a:rPr lang="en-US" dirty="0" smtClean="0"/>
              <a:t> </a:t>
            </a:r>
            <a:r>
              <a:rPr lang="en-US" dirty="0"/>
              <a:t>1 </a:t>
            </a:r>
            <a:r>
              <a:rPr lang="en-US" dirty="0" smtClean="0"/>
              <a:t>– Issue Identification</a:t>
            </a:r>
            <a:endParaRPr lang="en-US" dirty="0"/>
          </a:p>
        </p:txBody>
      </p:sp>
      <p:sp>
        <p:nvSpPr>
          <p:cNvPr id="9" name="Rectangle 8"/>
          <p:cNvSpPr/>
          <p:nvPr/>
        </p:nvSpPr>
        <p:spPr>
          <a:xfrm>
            <a:off x="8782154" y="5710334"/>
            <a:ext cx="360383" cy="1147665"/>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8782154" y="0"/>
            <a:ext cx="357789" cy="518782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375" t="42000" r="18595" b="33000"/>
          <a:stretch/>
        </p:blipFill>
        <p:spPr bwMode="auto">
          <a:xfrm>
            <a:off x="0" y="1380156"/>
            <a:ext cx="878196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6064898" y="6419461"/>
            <a:ext cx="2717070" cy="4385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l="10001" t="69000" r="18124" b="17999"/>
          <a:stretch>
            <a:fillRect/>
          </a:stretch>
        </p:blipFill>
        <p:spPr bwMode="auto">
          <a:xfrm>
            <a:off x="10314" y="5713444"/>
            <a:ext cx="8763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bwMode="auto">
          <a:xfrm>
            <a:off x="202370" y="6211078"/>
            <a:ext cx="2667000" cy="4572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l="10001" t="25000" r="18124" b="61000"/>
          <a:stretch>
            <a:fillRect/>
          </a:stretch>
        </p:blipFill>
        <p:spPr bwMode="auto">
          <a:xfrm>
            <a:off x="10314" y="4722844"/>
            <a:ext cx="876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384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VRM-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Unit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Bod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2583</TotalTime>
  <Words>3896</Words>
  <Application>Microsoft Office PowerPoint</Application>
  <PresentationFormat>On-screen Show (4:3)</PresentationFormat>
  <Paragraphs>403</Paragraphs>
  <Slides>47</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Cambria</vt:lpstr>
      <vt:lpstr>Courier New</vt:lpstr>
      <vt:lpstr>Impact</vt:lpstr>
      <vt:lpstr>Symbol</vt:lpstr>
      <vt:lpstr>Times New Roman</vt:lpstr>
      <vt:lpstr>1_VRM-Cover</vt:lpstr>
      <vt:lpstr>2_UnitTitle</vt:lpstr>
      <vt:lpstr>3_Body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BLM_SA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 L Colvin</dc:creator>
  <cp:lastModifiedBy>Angus, Allysia C</cp:lastModifiedBy>
  <cp:revision>63</cp:revision>
  <dcterms:created xsi:type="dcterms:W3CDTF">2015-01-14T20:26:51Z</dcterms:created>
  <dcterms:modified xsi:type="dcterms:W3CDTF">2019-06-05T16:04:02Z</dcterms:modified>
</cp:coreProperties>
</file>