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2" r:id="rId6"/>
    <p:sldMasterId id="2147483685" r:id="rId7"/>
    <p:sldMasterId id="2147483687" r:id="rId8"/>
    <p:sldMasterId id="2147483689" r:id="rId9"/>
    <p:sldMasterId id="2147483693" r:id="rId10"/>
    <p:sldMasterId id="2147483695" r:id="rId11"/>
  </p:sldMasterIdLst>
  <p:notesMasterIdLst>
    <p:notesMasterId r:id="rId36"/>
  </p:notesMasterIdLst>
  <p:handoutMasterIdLst>
    <p:handoutMasterId r:id="rId37"/>
  </p:handoutMasterIdLst>
  <p:sldIdLst>
    <p:sldId id="309" r:id="rId12"/>
    <p:sldId id="311" r:id="rId13"/>
    <p:sldId id="317" r:id="rId14"/>
    <p:sldId id="357" r:id="rId15"/>
    <p:sldId id="358" r:id="rId16"/>
    <p:sldId id="359" r:id="rId17"/>
    <p:sldId id="321" r:id="rId18"/>
    <p:sldId id="318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64" r:id="rId28"/>
    <p:sldId id="365" r:id="rId29"/>
    <p:sldId id="319" r:id="rId30"/>
    <p:sldId id="324" r:id="rId31"/>
    <p:sldId id="320" r:id="rId32"/>
    <p:sldId id="347" r:id="rId33"/>
    <p:sldId id="367" r:id="rId34"/>
    <p:sldId id="335" r:id="rId3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320" autoAdjust="0"/>
  </p:normalViewPr>
  <p:slideViewPr>
    <p:cSldViewPr snapToGrid="0">
      <p:cViewPr varScale="1">
        <p:scale>
          <a:sx n="93" d="100"/>
          <a:sy n="93" d="100"/>
        </p:scale>
        <p:origin x="238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20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22E5E3-DB14-4063-9BE7-5FB103E73AA0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DA4D3E-DADC-44AC-A252-1E1539FA4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9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6C7E56-6E83-433A-9ED1-E7F9AC820ECF}" type="datetimeFigureOut">
              <a:rPr lang="en-US" smtClean="0"/>
              <a:t>6/5/2019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55AC2C-8B5D-4C6E-AFF3-131C3A72D1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4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step is so important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11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ADDITIONS DO NOT ALTER THE</a:t>
            </a:r>
            <a:r>
              <a:rPr lang="en-US" baseline="0" dirty="0" smtClean="0"/>
              <a:t> CM SCORE, BUT THE </a:t>
            </a:r>
            <a:r>
              <a:rPr lang="en-US" dirty="0" smtClean="0"/>
              <a:t>CUMULATIVE</a:t>
            </a:r>
            <a:r>
              <a:rPr lang="en-US" baseline="0" dirty="0" smtClean="0"/>
              <a:t> EFFECTS OF MANY MAY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95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5AC2C-8B5D-4C6E-AFF3-131C3A72D1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062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Assure</a:t>
            </a:r>
            <a:r>
              <a:rPr lang="en-US" baseline="0" dirty="0" smtClean="0"/>
              <a:t> </a:t>
            </a:r>
            <a:r>
              <a:rPr lang="en-US" baseline="0" dirty="0" smtClean="0"/>
              <a:t>that mitigation commitments are met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To remain </a:t>
            </a:r>
            <a:r>
              <a:rPr lang="en-US" dirty="0" smtClean="0"/>
              <a:t>aware of </a:t>
            </a:r>
            <a:r>
              <a:rPr lang="en-US" dirty="0" smtClean="0"/>
              <a:t>the visual resource values and condition within the planning area, as well as in context of the regional landscape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“visual resource values and change to their condition”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</a:t>
            </a:r>
            <a:r>
              <a:rPr lang="en-US" baseline="0" dirty="0" smtClean="0"/>
              <a:t> Project level and RMP </a:t>
            </a:r>
            <a:r>
              <a:rPr lang="en-US" baseline="0" dirty="0" smtClean="0"/>
              <a:t>monitoring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3. Compliance, effectiveness, adaptive </a:t>
            </a:r>
            <a:r>
              <a:rPr lang="en-US" baseline="0" dirty="0" smtClean="0"/>
              <a:t>management, Also Trends </a:t>
            </a:r>
            <a:r>
              <a:rPr lang="en-US" baseline="0" dirty="0" smtClean="0"/>
              <a:t>in change to scenic quality and how this also affects sensitivity </a:t>
            </a:r>
            <a:r>
              <a:rPr lang="en-US" baseline="0" dirty="0" smtClean="0"/>
              <a:t>and adjustments to distance zones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4. Contrast</a:t>
            </a:r>
            <a:r>
              <a:rPr lang="en-US" baseline="0" dirty="0" smtClean="0"/>
              <a:t> ratings, simulations, documentation photo points operator’s construction documents, seed tags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8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a NEPA perspective – not monitoring proposed action per se, but the mitigation commitments </a:t>
            </a:r>
          </a:p>
          <a:p>
            <a:r>
              <a:rPr lang="en-US" baseline="0" dirty="0" smtClean="0"/>
              <a:t>BUT for VRM – many of our mitigation is specific to the facilities being constructed.   So has a broader sense of application to not only conditions placed on the authorization, but also to conforming design features included in the proposed action.</a:t>
            </a:r>
          </a:p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4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excerpts</a:t>
            </a:r>
            <a:r>
              <a:rPr lang="en-US" baseline="0" dirty="0" smtClean="0"/>
              <a:t> I pulled to share from those references.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2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Revegetation</a:t>
            </a:r>
            <a:r>
              <a:rPr lang="en-US" baseline="0" dirty="0" smtClean="0"/>
              <a:t> example – monitor the seeding for visual adaptation</a:t>
            </a:r>
          </a:p>
          <a:p>
            <a:r>
              <a:rPr lang="en-US" baseline="0" dirty="0" smtClean="0"/>
              <a:t>We want to check the seed tag before seeding to confirm it contains the specified species</a:t>
            </a:r>
          </a:p>
          <a:p>
            <a:r>
              <a:rPr lang="en-US" baseline="0" dirty="0" smtClean="0"/>
              <a:t>What else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PLS percent (Bulk versus PLS)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Pounds and ounces of each species and percentage of the total mix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4</a:t>
            </a:r>
            <a:r>
              <a:rPr lang="en-US" baseline="30000" dirty="0" smtClean="0"/>
              <a:t>th</a:t>
            </a:r>
            <a:r>
              <a:rPr lang="en-US" baseline="0" dirty="0" smtClean="0"/>
              <a:t> bullet point - What will the BLM do if a non-compliant seed mix is delivered.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23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Monitoring is to also make sure that the</a:t>
            </a:r>
            <a:r>
              <a:rPr lang="en-US" baseline="0" dirty="0" smtClean="0"/>
              <a:t> Contrast Rating Analysis was correct in that the VRM Objective will be met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- Last BP- Do we enter into a public process to amend the plan?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2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Establish monitoring photo points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Convenient locations to record progress;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selected KOPs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3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6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back to the Unit 4 LUP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88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r>
              <a:rPr lang="en-US" baseline="0" dirty="0" smtClean="0"/>
              <a:t> and tracking system between disciplines and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5AC2C-8B5D-4C6E-AFF3-131C3A72D18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2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06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07512" y="3868325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29" y="1295400"/>
            <a:ext cx="4607627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5297612" y="1305300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796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>
              <a:defRPr sz="3200" b="0" spc="30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Monitoring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305524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26317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0" y="1295400"/>
            <a:ext cx="4108862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607626" y="1305300"/>
            <a:ext cx="4095006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182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07512" y="3868325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29" y="1295400"/>
            <a:ext cx="4607627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5297612" y="1305300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50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54364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0" y="1295400"/>
            <a:ext cx="4108862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607626" y="1305300"/>
            <a:ext cx="4095006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164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307512" y="3868325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29" y="1295400"/>
            <a:ext cx="4607627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5297612" y="1305300"/>
            <a:ext cx="3405019" cy="2233547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284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57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spc="30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280420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>
              <a:defRPr sz="3200" b="0" spc="300" baseline="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Monitoring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141496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</p:spTree>
    <p:extLst>
      <p:ext uri="{BB962C8B-B14F-4D97-AF65-F5344CB8AC3E}">
        <p14:creationId xmlns:p14="http://schemas.microsoft.com/office/powerpoint/2010/main" val="418510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0" y="1295400"/>
            <a:ext cx="4108862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9600"/>
            <a:ext cx="7086600" cy="468313"/>
          </a:xfrm>
          <a:prstGeom prst="rect">
            <a:avLst/>
          </a:prstGeom>
        </p:spPr>
        <p:txBody>
          <a:bodyPr/>
          <a:lstStyle>
            <a:lvl1pPr>
              <a:defRPr sz="2400" b="1" spc="3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[ Section Title 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4607626" y="1305300"/>
            <a:ext cx="4095006" cy="5181600"/>
          </a:xfrm>
          <a:prstGeom prst="rect">
            <a:avLst/>
          </a:prstGeom>
        </p:spPr>
        <p:txBody>
          <a:bodyPr/>
          <a:lstStyle>
            <a:lvl3pPr marL="914400" indent="-228600"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250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 userDrawn="1"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166" name="Rectangle 165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9" name="Rectangle 168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0" name="TextBox 179"/>
          <p:cNvSpPr txBox="1"/>
          <p:nvPr userDrawn="1"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7" name="TextBox 186"/>
          <p:cNvSpPr txBox="1"/>
          <p:nvPr userDrawn="1"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8" name="TextBox 187"/>
          <p:cNvSpPr txBox="1"/>
          <p:nvPr userDrawn="1"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9" name="TextBox 188"/>
          <p:cNvSpPr txBox="1"/>
          <p:nvPr userDrawn="1"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0" name="TextBox 189"/>
          <p:cNvSpPr txBox="1"/>
          <p:nvPr userDrawn="1"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1" name="TextBox 190"/>
          <p:cNvSpPr txBox="1"/>
          <p:nvPr userDrawn="1"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92" name="Picture 19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4" name="Text Placeholder 17"/>
          <p:cNvSpPr txBox="1">
            <a:spLocks/>
          </p:cNvSpPr>
          <p:nvPr userDrawn="1"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Monitoring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8782154" y="6274820"/>
            <a:ext cx="361845" cy="58318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781968" y="0"/>
            <a:ext cx="360570" cy="5704266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spc="3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Box 54"/>
          <p:cNvSpPr txBox="1"/>
          <p:nvPr userDrawn="1"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67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7" name="Text Placeholder 17"/>
          <p:cNvSpPr txBox="1">
            <a:spLocks/>
          </p:cNvSpPr>
          <p:nvPr userDrawn="1"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Monitoring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8782154" y="6274820"/>
            <a:ext cx="361845" cy="58318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8781968" y="0"/>
            <a:ext cx="360570" cy="5704266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71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June 2019 – Boise, Idaho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775003" y="1417346"/>
            <a:ext cx="4238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Resource Management</a:t>
            </a:r>
            <a:endParaRPr lang="en-US" sz="3200" spc="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064750" y="2837703"/>
            <a:ext cx="1659221" cy="716757"/>
            <a:chOff x="2125630" y="2939674"/>
            <a:chExt cx="1659221" cy="716757"/>
          </a:xfrm>
        </p:grpSpPr>
        <p:pic>
          <p:nvPicPr>
            <p:cNvPr id="12" name="Picture 1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630" y="2939674"/>
              <a:ext cx="716756" cy="7167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701" y="2939675"/>
              <a:ext cx="819150" cy="71675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8" t="-124" r="13014" b="166"/>
          <a:stretch/>
        </p:blipFill>
        <p:spPr>
          <a:xfrm>
            <a:off x="5799666" y="-1"/>
            <a:ext cx="3344333" cy="6849533"/>
          </a:xfrm>
          <a:prstGeom prst="rect">
            <a:avLst/>
          </a:prstGeom>
        </p:spPr>
      </p:pic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066800" y="5257800"/>
            <a:ext cx="3657600" cy="762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spc="3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2019</a:t>
            </a:r>
          </a:p>
          <a:p>
            <a:r>
              <a:rPr lang="en-US" dirty="0" smtClean="0"/>
              <a:t>Boise, Idaho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62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 userDrawn="1"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166" name="Rectangle 165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9" name="Rectangle 168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0" name="TextBox 179"/>
          <p:cNvSpPr txBox="1"/>
          <p:nvPr userDrawn="1"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1" name="TextBox 180"/>
          <p:cNvSpPr txBox="1"/>
          <p:nvPr userDrawn="1"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2" name="TextBox 181"/>
          <p:cNvSpPr txBox="1"/>
          <p:nvPr userDrawn="1"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3" name="TextBox 182"/>
          <p:cNvSpPr txBox="1"/>
          <p:nvPr userDrawn="1"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4" name="TextBox 183"/>
          <p:cNvSpPr txBox="1"/>
          <p:nvPr userDrawn="1"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5" name="TextBox 184"/>
          <p:cNvSpPr txBox="1"/>
          <p:nvPr userDrawn="1"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7" name="TextBox 186"/>
          <p:cNvSpPr txBox="1"/>
          <p:nvPr userDrawn="1"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8" name="TextBox 187"/>
          <p:cNvSpPr txBox="1"/>
          <p:nvPr userDrawn="1"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9" name="TextBox 188"/>
          <p:cNvSpPr txBox="1"/>
          <p:nvPr userDrawn="1"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0" name="TextBox 189"/>
          <p:cNvSpPr txBox="1"/>
          <p:nvPr userDrawn="1"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1" name="TextBox 190"/>
          <p:cNvSpPr txBox="1"/>
          <p:nvPr userDrawn="1"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92" name="Picture 19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2" name="Rectangle 31"/>
          <p:cNvSpPr/>
          <p:nvPr userDrawn="1"/>
        </p:nvSpPr>
        <p:spPr>
          <a:xfrm>
            <a:off x="8782154" y="6274820"/>
            <a:ext cx="361845" cy="58318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8781968" y="0"/>
            <a:ext cx="360570" cy="5704266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4" name="Text Placeholder 17"/>
          <p:cNvSpPr txBox="1">
            <a:spLocks/>
          </p:cNvSpPr>
          <p:nvPr userDrawn="1"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227001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spc="3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" name="TextBox 54"/>
          <p:cNvSpPr txBox="1"/>
          <p:nvPr userDrawn="1"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Picture 6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8782154" y="6274820"/>
            <a:ext cx="361845" cy="58318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8781968" y="0"/>
            <a:ext cx="360570" cy="5704266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8" name="Text Placeholder 17"/>
          <p:cNvSpPr txBox="1">
            <a:spLocks/>
          </p:cNvSpPr>
          <p:nvPr userDrawn="1"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Monitoring</a:t>
            </a:r>
          </a:p>
        </p:txBody>
      </p:sp>
      <p:sp>
        <p:nvSpPr>
          <p:cNvPr id="70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June 2019 – Boise, Idaho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3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" name="TextBox 54"/>
          <p:cNvSpPr txBox="1"/>
          <p:nvPr userDrawn="1"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Picture 67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7" name="Text Placeholder 17"/>
          <p:cNvSpPr txBox="1">
            <a:spLocks/>
          </p:cNvSpPr>
          <p:nvPr userDrawn="1"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Monitoring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8782154" y="6274820"/>
            <a:ext cx="361845" cy="58318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8781968" y="0"/>
            <a:ext cx="360570" cy="5704266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72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June 2019 – Boise, Idaho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5" name="TextBox 54"/>
          <p:cNvSpPr txBox="1"/>
          <p:nvPr userDrawn="1"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8" name="Picture 6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8782154" y="6274820"/>
            <a:ext cx="361845" cy="58318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8781968" y="0"/>
            <a:ext cx="360570" cy="5704266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38" name="Text Placeholder 17"/>
          <p:cNvSpPr txBox="1">
            <a:spLocks/>
          </p:cNvSpPr>
          <p:nvPr userDrawn="1"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Monitoring</a:t>
            </a:r>
          </a:p>
        </p:txBody>
      </p:sp>
      <p:sp>
        <p:nvSpPr>
          <p:cNvPr id="71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May 2018 – Boise, Idaho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4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rgbClr val="5E5E5E">
                <a:lumMod val="31000"/>
              </a:srgbClr>
            </a:gs>
            <a:gs pos="0">
              <a:schemeClr val="bg1">
                <a:tint val="80000"/>
                <a:satMod val="300000"/>
                <a:lumMod val="18000"/>
              </a:schemeClr>
            </a:gs>
            <a:gs pos="100000">
              <a:schemeClr val="bg1">
                <a:shade val="30000"/>
                <a:satMod val="200000"/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0" y="0"/>
            <a:ext cx="8781968" cy="65924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781968" y="0"/>
            <a:ext cx="363726" cy="6858000"/>
            <a:chOff x="8781968" y="0"/>
            <a:chExt cx="363726" cy="6332181"/>
          </a:xfrm>
        </p:grpSpPr>
        <p:sp>
          <p:nvSpPr>
            <p:cNvPr id="41" name="Rectangle 40"/>
            <p:cNvSpPr/>
            <p:nvPr/>
          </p:nvSpPr>
          <p:spPr>
            <a:xfrm>
              <a:off x="8782155" y="0"/>
              <a:ext cx="363539" cy="524732"/>
            </a:xfrm>
            <a:prstGeom prst="rect">
              <a:avLst/>
            </a:prstGeom>
            <a:solidFill>
              <a:srgbClr val="005A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8781968" y="524732"/>
              <a:ext cx="362812" cy="5807449"/>
              <a:chOff x="8781968" y="0"/>
              <a:chExt cx="362812" cy="628844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8781968" y="0"/>
                <a:ext cx="362812" cy="5705383"/>
                <a:chOff x="8781968" y="0"/>
                <a:chExt cx="362812" cy="6712012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8781968" y="0"/>
                  <a:ext cx="362032" cy="671086"/>
                </a:xfrm>
                <a:prstGeom prst="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8781968" y="671087"/>
                  <a:ext cx="362032" cy="672238"/>
                </a:xfrm>
                <a:prstGeom prst="rect">
                  <a:avLst/>
                </a:prstGeom>
                <a:solidFill>
                  <a:srgbClr val="4BACC6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8781968" y="1343324"/>
                  <a:ext cx="362032" cy="671086"/>
                </a:xfrm>
                <a:prstGeom prst="rect">
                  <a:avLst/>
                </a:prstGeom>
                <a:solidFill>
                  <a:srgbClr val="8064A2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781968" y="2014410"/>
                  <a:ext cx="362032" cy="671086"/>
                </a:xfrm>
                <a:prstGeom prst="rect">
                  <a:avLst/>
                </a:prstGeom>
                <a:solidFill>
                  <a:srgbClr val="C0504D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8781968" y="2685496"/>
                  <a:ext cx="362032" cy="671086"/>
                </a:xfrm>
                <a:prstGeom prst="rect">
                  <a:avLst/>
                </a:prstGeom>
                <a:solidFill>
                  <a:srgbClr val="9A540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8781969" y="3356582"/>
                  <a:ext cx="362032" cy="671086"/>
                </a:xfrm>
                <a:prstGeom prst="rect">
                  <a:avLst/>
                </a:prstGeom>
                <a:solidFill>
                  <a:srgbClr val="7E7B0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8782155" y="4027667"/>
                  <a:ext cx="362625" cy="671086"/>
                </a:xfrm>
                <a:prstGeom prst="rect">
                  <a:avLst/>
                </a:prstGeom>
                <a:solidFill>
                  <a:srgbClr val="9BBB59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8781969" y="4698753"/>
                  <a:ext cx="362032" cy="671086"/>
                </a:xfrm>
                <a:prstGeom prst="rect">
                  <a:avLst/>
                </a:prstGeom>
                <a:solidFill>
                  <a:srgbClr val="9BBB59">
                    <a:lumMod val="75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8781969" y="6040926"/>
                  <a:ext cx="362032" cy="671086"/>
                </a:xfrm>
                <a:prstGeom prst="rect">
                  <a:avLst/>
                </a:prstGeom>
                <a:solidFill>
                  <a:srgbClr val="96937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8781969" y="5369840"/>
                  <a:ext cx="362032" cy="671086"/>
                </a:xfrm>
                <a:prstGeom prst="rect">
                  <a:avLst/>
                </a:prstGeom>
                <a:solidFill>
                  <a:srgbClr val="65756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8782155" y="5705383"/>
                <a:ext cx="361845" cy="583064"/>
              </a:xfrm>
              <a:prstGeom prst="rect">
                <a:avLst/>
              </a:prstGeom>
              <a:solidFill>
                <a:srgbClr val="69573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5" name="TextBox 54"/>
          <p:cNvSpPr txBox="1"/>
          <p:nvPr userDrawn="1"/>
        </p:nvSpPr>
        <p:spPr>
          <a:xfrm>
            <a:off x="8807846" y="14565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TextBox 55"/>
          <p:cNvSpPr txBox="1"/>
          <p:nvPr userDrawn="1"/>
        </p:nvSpPr>
        <p:spPr>
          <a:xfrm>
            <a:off x="8807846" y="723904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TextBox 56"/>
          <p:cNvSpPr txBox="1"/>
          <p:nvPr userDrawn="1"/>
        </p:nvSpPr>
        <p:spPr>
          <a:xfrm>
            <a:off x="8807846" y="128612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8807846" y="1853770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TextBox 58"/>
          <p:cNvSpPr txBox="1"/>
          <p:nvPr userDrawn="1"/>
        </p:nvSpPr>
        <p:spPr>
          <a:xfrm>
            <a:off x="8807846" y="2427721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TextBox 59"/>
          <p:cNvSpPr txBox="1"/>
          <p:nvPr userDrawn="1"/>
        </p:nvSpPr>
        <p:spPr>
          <a:xfrm>
            <a:off x="8807846" y="2998276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8807846" y="3568829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8807846" y="4139382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8807846" y="4709935"/>
            <a:ext cx="36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8766902" y="528048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8773337" y="5851042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6" name="TextBox 65"/>
          <p:cNvSpPr txBox="1"/>
          <p:nvPr userDrawn="1"/>
        </p:nvSpPr>
        <p:spPr>
          <a:xfrm>
            <a:off x="8761202" y="6427909"/>
            <a:ext cx="43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7" name="Rectangle 66"/>
          <p:cNvSpPr/>
          <p:nvPr userDrawn="1"/>
        </p:nvSpPr>
        <p:spPr>
          <a:xfrm>
            <a:off x="-1" y="659241"/>
            <a:ext cx="8781969" cy="406327"/>
          </a:xfrm>
          <a:prstGeom prst="rect">
            <a:avLst/>
          </a:prstGeom>
          <a:solidFill>
            <a:srgbClr val="657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67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915" y="342725"/>
            <a:ext cx="630872" cy="6308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48" y="362374"/>
            <a:ext cx="696017" cy="611223"/>
          </a:xfrm>
          <a:prstGeom prst="rect">
            <a:avLst/>
          </a:prstGeom>
        </p:spPr>
      </p:pic>
      <p:sp>
        <p:nvSpPr>
          <p:cNvPr id="37" name="Text Placeholder 17"/>
          <p:cNvSpPr txBox="1">
            <a:spLocks/>
          </p:cNvSpPr>
          <p:nvPr userDrawn="1"/>
        </p:nvSpPr>
        <p:spPr>
          <a:xfrm>
            <a:off x="228600" y="76200"/>
            <a:ext cx="7086600" cy="544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spc="3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Monitoring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8782154" y="6274820"/>
            <a:ext cx="361845" cy="583180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8781968" y="0"/>
            <a:ext cx="360570" cy="5704266"/>
          </a:xfrm>
          <a:prstGeom prst="rect">
            <a:avLst/>
          </a:prstGeom>
          <a:solidFill>
            <a:sysClr val="windowText" lastClr="000000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sp>
        <p:nvSpPr>
          <p:cNvPr id="71" name="Text Placeholder 17"/>
          <p:cNvSpPr txBox="1">
            <a:spLocks/>
          </p:cNvSpPr>
          <p:nvPr userDrawn="1"/>
        </p:nvSpPr>
        <p:spPr>
          <a:xfrm>
            <a:off x="5562600" y="6591300"/>
            <a:ext cx="3200400" cy="19050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spc="300" baseline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Times New Roman" panose="02020603050405020304" pitchFamily="18" charset="0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baseline="0" dirty="0" smtClean="0">
                <a:effectLst/>
                <a:latin typeface="Cambria" panose="02040503050406030204" pitchFamily="18" charset="0"/>
              </a:rPr>
              <a:t>May 2018 – Boise, Idaho</a:t>
            </a:r>
            <a:endParaRPr lang="en-US" sz="900" b="1" dirty="0"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rgbClr val="92D050"/>
          </a:solidFill>
          <a:latin typeface="Cambria" panose="02040503050406030204" pitchFamily="18" charset="0"/>
          <a:ea typeface="+mn-ea"/>
          <a:cs typeface="+mn-cs"/>
        </a:defRPr>
      </a:lvl1pPr>
      <a:lvl2pPr marL="581025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0070C0"/>
        </a:buClr>
        <a:buSzPct val="110000"/>
        <a:buFont typeface="Cambria" panose="02040503050406030204" pitchFamily="18" charset="0"/>
        <a:buChar char="-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52550"/>
            <a:ext cx="8305800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/>
              <a:t>VRM </a:t>
            </a:r>
            <a:r>
              <a:rPr lang="en-US" dirty="0" smtClean="0"/>
              <a:t>Monitoring </a:t>
            </a:r>
            <a:r>
              <a:rPr lang="en-US" dirty="0"/>
              <a:t>Plan </a:t>
            </a:r>
            <a:r>
              <a:rPr lang="en-US" dirty="0" smtClean="0"/>
              <a:t>should: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Set </a:t>
            </a:r>
            <a:r>
              <a:rPr lang="en-US" dirty="0"/>
              <a:t>conditions and terms for </a:t>
            </a:r>
            <a:r>
              <a:rPr lang="en-US" dirty="0" smtClean="0"/>
              <a:t>monitoring, </a:t>
            </a:r>
            <a:r>
              <a:rPr lang="en-US" dirty="0"/>
              <a:t>and how and when monitoring occurs.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Clarify measureable performance </a:t>
            </a:r>
            <a:r>
              <a:rPr lang="en-US" dirty="0"/>
              <a:t>standards for the applicant and their operators.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Identify </a:t>
            </a:r>
            <a:r>
              <a:rPr lang="en-US" dirty="0"/>
              <a:t>how compliance and effectiveness will be quantified and measured.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Outline </a:t>
            </a:r>
            <a:r>
              <a:rPr lang="en-US" dirty="0"/>
              <a:t>process for determining and implementing corrective actions when a site is out of compliance or results are ineffective.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Establish </a:t>
            </a:r>
            <a:r>
              <a:rPr lang="en-US" dirty="0"/>
              <a:t>a clear understanding of expectations and a road map to successful </a:t>
            </a:r>
            <a:r>
              <a:rPr lang="en-US" dirty="0" smtClean="0"/>
              <a:t>outcomes.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Project Level Monitoring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52550"/>
            <a:ext cx="8305800" cy="48387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Ensure </a:t>
            </a:r>
            <a:r>
              <a:rPr lang="en-US" dirty="0"/>
              <a:t>conformance to the VRM </a:t>
            </a:r>
            <a:r>
              <a:rPr lang="en-US" dirty="0" smtClean="0"/>
              <a:t>objective: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represents </a:t>
            </a:r>
            <a:r>
              <a:rPr lang="en-US" dirty="0"/>
              <a:t>the desired future condition under the management of the plan.  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If </a:t>
            </a:r>
            <a:r>
              <a:rPr lang="en-US" dirty="0"/>
              <a:t>not met, then consideration of compensatory mitigation may come into play. What other issues might be at play?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Change </a:t>
            </a:r>
            <a:r>
              <a:rPr lang="en-US" dirty="0"/>
              <a:t>orders when under construction that change the nature of the project. 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Need </a:t>
            </a:r>
            <a:r>
              <a:rPr lang="en-US" dirty="0"/>
              <a:t>for re-analysis </a:t>
            </a:r>
            <a:r>
              <a:rPr lang="en-US" dirty="0" smtClean="0"/>
              <a:t>and </a:t>
            </a:r>
            <a:r>
              <a:rPr lang="en-US" dirty="0"/>
              <a:t>adjustment of </a:t>
            </a:r>
            <a:r>
              <a:rPr lang="en-US" dirty="0" smtClean="0"/>
              <a:t> design features and mitigation </a:t>
            </a:r>
            <a:r>
              <a:rPr lang="en-US" dirty="0"/>
              <a:t>to meet desired outcome of the project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What if we find that the project outcome has drifted out of conformance with the VRM Class objective?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Project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34099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Complexity: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Keep the monitoring plan in scale with: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Size of development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Magnitude of </a:t>
            </a:r>
            <a:r>
              <a:rPr lang="en-US" dirty="0" smtClean="0"/>
              <a:t>impact 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Visual sensitivity level</a:t>
            </a:r>
          </a:p>
          <a:p>
            <a:r>
              <a:rPr lang="en-US" dirty="0" smtClean="0"/>
              <a:t>Keep it simple, yet effective.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Level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46" y="2714417"/>
            <a:ext cx="2410219" cy="161036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7" name="Picture 6" descr="E:\BLM\tmp-1\BLM_11_12_2013 Files transfer\0-blm\Images\Color Project_images\Facility images\Jonah pipeli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106" y="2714417"/>
            <a:ext cx="1610360" cy="161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tmp\2014_Las vegas Training_Mike Brown\2015\units\Updated Units\Unit 1\new\10_21_2014_ca_ivanpah_EcoFl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29" y="4551158"/>
            <a:ext cx="2415768" cy="161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46" y="4524167"/>
            <a:ext cx="1627746" cy="161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92" y="4513343"/>
            <a:ext cx="2419744" cy="162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9329" y="4551158"/>
            <a:ext cx="241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 relationship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5097" y="2731960"/>
            <a:ext cx="241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scale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7241" y="2712910"/>
            <a:ext cx="155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scale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3197" y="4490435"/>
            <a:ext cx="241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impact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20307" y="4471385"/>
            <a:ext cx="2452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 impact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95400"/>
            <a:ext cx="8305800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Frequency – Think in terms of project phasing and sequencing: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Document </a:t>
            </a:r>
            <a:r>
              <a:rPr lang="en-US" dirty="0"/>
              <a:t>the pre-construction site conditions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After </a:t>
            </a:r>
            <a:r>
              <a:rPr lang="en-US" dirty="0"/>
              <a:t>site improvement is staked and limits </a:t>
            </a:r>
            <a:r>
              <a:rPr lang="en-US" dirty="0" smtClean="0"/>
              <a:t>delineated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Incrementally </a:t>
            </a:r>
            <a:r>
              <a:rPr lang="en-US" dirty="0"/>
              <a:t>during construction </a:t>
            </a:r>
            <a:r>
              <a:rPr lang="en-US" dirty="0" smtClean="0"/>
              <a:t>phases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Construction </a:t>
            </a:r>
            <a:r>
              <a:rPr lang="en-US" dirty="0"/>
              <a:t>and installation of </a:t>
            </a:r>
            <a:r>
              <a:rPr lang="en-US" dirty="0" smtClean="0"/>
              <a:t>VRM: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design features, and 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mitigation requirements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Monitor post-construction maintenance of </a:t>
            </a:r>
            <a:r>
              <a:rPr lang="en-US" dirty="0" smtClean="0"/>
              <a:t>design </a:t>
            </a:r>
            <a:r>
              <a:rPr lang="en-US" dirty="0" smtClean="0"/>
              <a:t>feature/ mitigation </a:t>
            </a:r>
            <a:r>
              <a:rPr lang="en-US" dirty="0"/>
              <a:t>results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Final </a:t>
            </a:r>
            <a:r>
              <a:rPr lang="en-US" dirty="0"/>
              <a:t>reclamation construction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After </a:t>
            </a:r>
            <a:r>
              <a:rPr lang="en-US" dirty="0"/>
              <a:t>monitoring of final reclamation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7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Level Monitoring</a:t>
            </a:r>
          </a:p>
          <a:p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8599" y="1295400"/>
            <a:ext cx="8511639" cy="54616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92D05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What are some of the methods or tools that can be used?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</a:rPr>
              <a:t>Develop a photo documentation protocol &amp; maintain a record</a:t>
            </a:r>
            <a:endParaRPr lang="en-US" dirty="0">
              <a:solidFill>
                <a:prstClr val="white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prstClr val="white"/>
                </a:solidFill>
              </a:rPr>
              <a:t>Establish monitoring photo points </a:t>
            </a:r>
            <a:endParaRPr lang="en-US" dirty="0" smtClean="0">
              <a:solidFill>
                <a:prstClr val="white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</a:rPr>
              <a:t>Compare Visual Impact Analysis simulations to project’s </a:t>
            </a:r>
            <a:r>
              <a:rPr lang="en-US" dirty="0">
                <a:solidFill>
                  <a:prstClr val="white"/>
                </a:solidFill>
              </a:rPr>
              <a:t>results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</a:rPr>
              <a:t>Contrast Rating evaluation comparisons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</a:rPr>
              <a:t>Construction </a:t>
            </a:r>
            <a:r>
              <a:rPr lang="en-US" dirty="0" smtClean="0">
                <a:solidFill>
                  <a:prstClr val="white"/>
                </a:solidFill>
              </a:rPr>
              <a:t>plans compared to </a:t>
            </a:r>
            <a:r>
              <a:rPr lang="en-US" dirty="0">
                <a:solidFill>
                  <a:prstClr val="white"/>
                </a:solidFill>
              </a:rPr>
              <a:t>as-built results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</a:rPr>
              <a:t>Assess the magnitude of affected viewshed as being built and after completion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prstClr val="white"/>
                </a:solidFill>
              </a:rPr>
              <a:t>Are there unanticipated impacts? Is there a need to mitigate the unanticipated </a:t>
            </a:r>
            <a:r>
              <a:rPr lang="en-US" i="1" dirty="0">
                <a:solidFill>
                  <a:prstClr val="white"/>
                </a:solidFill>
              </a:rPr>
              <a:t>residual</a:t>
            </a:r>
            <a:r>
              <a:rPr lang="en-US" dirty="0">
                <a:solidFill>
                  <a:prstClr val="white"/>
                </a:solidFill>
              </a:rPr>
              <a:t> impacts? </a:t>
            </a:r>
          </a:p>
        </p:txBody>
      </p:sp>
    </p:spTree>
    <p:extLst>
      <p:ext uri="{BB962C8B-B14F-4D97-AF65-F5344CB8AC3E}">
        <p14:creationId xmlns:p14="http://schemas.microsoft.com/office/powerpoint/2010/main" val="12715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"/>
          <a:stretch/>
        </p:blipFill>
        <p:spPr>
          <a:xfrm>
            <a:off x="180975" y="4029075"/>
            <a:ext cx="2080677" cy="274978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Level Monitoring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2" t="13055" r="3278" b="11626"/>
          <a:stretch/>
        </p:blipFill>
        <p:spPr>
          <a:xfrm>
            <a:off x="6324600" y="1207303"/>
            <a:ext cx="2295525" cy="272652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93798"/>
            <a:ext cx="2090202" cy="276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93797"/>
            <a:ext cx="3815105" cy="276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tmp\images\Ivanpah Images\ForGail\Panorama1_from Nipton Exit copy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4" t="351" r="39268"/>
          <a:stretch/>
        </p:blipFill>
        <p:spPr bwMode="auto">
          <a:xfrm>
            <a:off x="2371724" y="4029076"/>
            <a:ext cx="6257926" cy="273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8600" y="1295400"/>
            <a:ext cx="4152900" cy="3352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92D05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Other tools to use?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</a:rPr>
              <a:t>Construction plans and specifications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</a:rPr>
              <a:t>Grading plans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</a:rPr>
              <a:t>Surface preparation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</a:rPr>
              <a:t>Topsoil specification and testing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</a:rPr>
              <a:t>Seed mix and germination test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</a:rPr>
              <a:t>Seeding methods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prstClr val="white"/>
                </a:solidFill>
              </a:rPr>
              <a:t>Mulching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4" descr="C:\tmp\BLM\Power Point Presentations_2\0-VRM Training\10_2010 5-day course\Experience and Wrap Up\IMG_4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774557"/>
            <a:ext cx="4277059" cy="28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tmp\BLM\Power Point Presentations_2\0-VRM Training\10_2010 5-day course\Experience and Wrap Up\IMG_4958.JPG"/>
          <p:cNvPicPr>
            <a:picLocks noChangeAspect="1" noChangeArrowheads="1"/>
          </p:cNvPicPr>
          <p:nvPr/>
        </p:nvPicPr>
        <p:blipFill>
          <a:blip r:embed="rId3"/>
          <a:srcRect l="30718" t="32912" r="37677" b="19646"/>
          <a:stretch>
            <a:fillRect/>
          </a:stretch>
        </p:blipFill>
        <p:spPr bwMode="auto">
          <a:xfrm>
            <a:off x="6320411" y="1295400"/>
            <a:ext cx="2338148" cy="2340935"/>
          </a:xfrm>
          <a:prstGeom prst="rect">
            <a:avLst/>
          </a:prstGeom>
          <a:noFill/>
          <a:effectLst>
            <a:outerShdw blurRad="50800" dist="101600" dir="19020000" algn="ctr" rotWithShape="0">
              <a:srgbClr val="000000">
                <a:alpha val="48000"/>
              </a:srgbClr>
            </a:outerShdw>
          </a:effectLst>
        </p:spPr>
      </p:pic>
      <p:pic>
        <p:nvPicPr>
          <p:cNvPr id="6" name="Picture 2" descr="C:\tmp\BLM\Power Point Presentations_2\0-VRM Training\10_2010 5-day course\Experience and Wrap Up\New Folder\Untitled_Panorama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2" r="30006"/>
          <a:stretch/>
        </p:blipFill>
        <p:spPr bwMode="auto">
          <a:xfrm>
            <a:off x="4381500" y="3774557"/>
            <a:ext cx="4277058" cy="28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7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87975" y="1295400"/>
            <a:ext cx="8532628" cy="5562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92D050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581025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defRPr sz="2000" kern="120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Getting it done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–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You are a member of a community of specialists to consult 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 your office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that has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monitoring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responsibility and experience: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810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Natural resource specialist </a:t>
            </a:r>
          </a:p>
          <a:p>
            <a:pPr marL="5810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Landscape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architect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810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Recreation planner</a:t>
            </a:r>
          </a:p>
          <a:p>
            <a:pPr marL="5810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Engineer</a:t>
            </a:r>
          </a:p>
          <a:p>
            <a:pPr marL="5810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Range conservationist</a:t>
            </a:r>
          </a:p>
          <a:p>
            <a:pPr marL="5810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Wildlife biologist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810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Botanist</a:t>
            </a:r>
          </a:p>
          <a:p>
            <a:pPr marL="5810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Lands and realty staff </a:t>
            </a:r>
          </a:p>
          <a:p>
            <a:pPr marL="5810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Hydrologist</a:t>
            </a:r>
          </a:p>
          <a:p>
            <a:pPr marL="5810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Foresters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10000"/>
              <a:buFont typeface="Cambria" panose="02040503050406030204" pitchFamily="18" charset="0"/>
              <a:buChar char="-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" name="Picture 4" descr="C:\tmp\BLM\Power Point Presentations_2\0-VRM Training\10_2010 5-day course\Experience and Wrap Up\IMG_4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774557"/>
            <a:ext cx="4277059" cy="28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tmp\2014_Las vegas Training_Mike Brown\2015\units\Updated Units\Unit 11 - Monitoring\P7120050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5"/>
          <a:stretch/>
        </p:blipFill>
        <p:spPr bwMode="auto">
          <a:xfrm>
            <a:off x="4381500" y="3774556"/>
            <a:ext cx="4277059" cy="28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7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368230"/>
            <a:ext cx="8305800" cy="3842912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Monitoring the Land Use Plan’s Implementation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algn="ctr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Land Use </a:t>
            </a:r>
            <a:r>
              <a:rPr lang="en-US" dirty="0"/>
              <a:t>Plan </a:t>
            </a:r>
            <a:r>
              <a:rPr lang="en-US" dirty="0" smtClean="0"/>
              <a:t>(LUP)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6242"/>
            <a:ext cx="8305800" cy="49149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Develop a LUP </a:t>
            </a:r>
            <a:r>
              <a:rPr lang="en-US" dirty="0"/>
              <a:t>monitoring plan that would answer the following questions as the </a:t>
            </a:r>
            <a:r>
              <a:rPr lang="en-US" dirty="0" smtClean="0"/>
              <a:t>LUP </a:t>
            </a:r>
            <a:r>
              <a:rPr lang="en-US" dirty="0"/>
              <a:t>is implemented</a:t>
            </a:r>
            <a:r>
              <a:rPr lang="en-US" dirty="0" smtClean="0"/>
              <a:t>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Are </a:t>
            </a:r>
            <a:r>
              <a:rPr lang="en-US" dirty="0"/>
              <a:t>the visual management decisions being </a:t>
            </a:r>
            <a:r>
              <a:rPr lang="en-US" dirty="0" smtClean="0"/>
              <a:t>implemented?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Are </a:t>
            </a:r>
            <a:r>
              <a:rPr lang="en-US" dirty="0"/>
              <a:t>the </a:t>
            </a:r>
            <a:r>
              <a:rPr lang="en-US" dirty="0" smtClean="0"/>
              <a:t>conditions of </a:t>
            </a:r>
            <a:r>
              <a:rPr lang="en-US" dirty="0"/>
              <a:t>the </a:t>
            </a:r>
            <a:r>
              <a:rPr lang="en-US" dirty="0" smtClean="0"/>
              <a:t>visual aspects of landscape </a:t>
            </a:r>
            <a:r>
              <a:rPr lang="en-US" dirty="0" err="1" smtClean="0"/>
              <a:t>characte</a:t>
            </a:r>
            <a:r>
              <a:rPr lang="en-US" dirty="0" smtClean="0"/>
              <a:t> </a:t>
            </a:r>
            <a:r>
              <a:rPr lang="en-US" dirty="0"/>
              <a:t>being maintained in accordance with the desired future conditions defined within the </a:t>
            </a:r>
            <a:r>
              <a:rPr lang="en-US" dirty="0" smtClean="0"/>
              <a:t>LUP? 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Is </a:t>
            </a:r>
            <a:r>
              <a:rPr lang="en-US" dirty="0"/>
              <a:t>the condition of the visual </a:t>
            </a:r>
            <a:r>
              <a:rPr lang="en-US" dirty="0" smtClean="0"/>
              <a:t>resource, </a:t>
            </a:r>
            <a:r>
              <a:rPr lang="en-US" dirty="0"/>
              <a:t>as described in the  inventory (Scenic Quality, Sensitivity, Distance Zone and VRI Classes</a:t>
            </a:r>
            <a:r>
              <a:rPr lang="en-US" dirty="0" smtClean="0"/>
              <a:t>) changing and what trend is occurring?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Land Use </a:t>
            </a:r>
            <a:r>
              <a:rPr lang="en-US" dirty="0"/>
              <a:t>Plan </a:t>
            </a:r>
            <a:r>
              <a:rPr lang="en-US" dirty="0" smtClean="0"/>
              <a:t>(LUP)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7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r="2819"/>
          <a:stretch/>
        </p:blipFill>
        <p:spPr>
          <a:xfrm>
            <a:off x="-1" y="658160"/>
            <a:ext cx="8775511" cy="61998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311915" y="342725"/>
            <a:ext cx="1366650" cy="630872"/>
            <a:chOff x="7311915" y="342725"/>
            <a:chExt cx="1366650" cy="630872"/>
          </a:xfrm>
        </p:grpSpPr>
        <p:pic>
          <p:nvPicPr>
            <p:cNvPr id="3" name="Picture 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915" y="342725"/>
              <a:ext cx="630872" cy="63087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548" y="362374"/>
              <a:ext cx="696017" cy="611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01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3917"/>
            <a:ext cx="8305800" cy="38686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Is </a:t>
            </a:r>
            <a:r>
              <a:rPr lang="en-US" dirty="0"/>
              <a:t>the condition trending toward a decline? </a:t>
            </a:r>
            <a:r>
              <a:rPr lang="en-US" dirty="0" smtClean="0"/>
              <a:t>Stability? </a:t>
            </a:r>
            <a:r>
              <a:rPr lang="en-US" dirty="0"/>
              <a:t>Or improving?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Are </a:t>
            </a:r>
            <a:r>
              <a:rPr lang="en-US" dirty="0"/>
              <a:t>more lands being visually altered?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Are </a:t>
            </a:r>
            <a:r>
              <a:rPr lang="en-US" dirty="0"/>
              <a:t>the natural scenic qualities of the landscape </a:t>
            </a:r>
            <a:r>
              <a:rPr lang="en-US" dirty="0" smtClean="0"/>
              <a:t>character: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Being </a:t>
            </a:r>
            <a:r>
              <a:rPr lang="en-US" dirty="0"/>
              <a:t>lost? </a:t>
            </a:r>
            <a:endParaRPr lang="en-US" dirty="0" smtClean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In </a:t>
            </a:r>
            <a:r>
              <a:rPr lang="en-US" dirty="0"/>
              <a:t>balance? </a:t>
            </a:r>
            <a:endParaRPr lang="en-US" dirty="0" smtClean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Or </a:t>
            </a:r>
            <a:r>
              <a:rPr lang="en-US" dirty="0"/>
              <a:t>are scenic qualities being recovered through </a:t>
            </a:r>
            <a:r>
              <a:rPr lang="en-US" dirty="0" smtClean="0"/>
              <a:t>enhancement/ restoration?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Is </a:t>
            </a:r>
            <a:r>
              <a:rPr lang="en-US" dirty="0"/>
              <a:t>this measureable?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Land Use </a:t>
            </a:r>
            <a:r>
              <a:rPr lang="en-US" dirty="0"/>
              <a:t>Plan </a:t>
            </a:r>
            <a:r>
              <a:rPr lang="en-US" dirty="0" smtClean="0"/>
              <a:t>(LUP)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7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24850"/>
            <a:ext cx="8305800" cy="5181600"/>
          </a:xfrm>
        </p:spPr>
        <p:txBody>
          <a:bodyPr/>
          <a:lstStyle/>
          <a:p>
            <a:r>
              <a:rPr lang="en-US" dirty="0"/>
              <a:t>Remember – </a:t>
            </a:r>
            <a:r>
              <a:rPr lang="en-US" dirty="0">
                <a:solidFill>
                  <a:srgbClr val="FFFF00"/>
                </a:solidFill>
              </a:rPr>
              <a:t>all programs have a responsibility </a:t>
            </a:r>
            <a:r>
              <a:rPr lang="en-US" dirty="0"/>
              <a:t>to </a:t>
            </a:r>
            <a:r>
              <a:rPr lang="en-US" dirty="0" smtClean="0"/>
              <a:t>managing </a:t>
            </a:r>
            <a:r>
              <a:rPr lang="en-US" dirty="0"/>
              <a:t>visual </a:t>
            </a:r>
            <a:r>
              <a:rPr lang="en-US" dirty="0" smtClean="0"/>
              <a:t>resources </a:t>
            </a:r>
            <a:r>
              <a:rPr lang="en-US" dirty="0"/>
              <a:t>whether the program alters </a:t>
            </a:r>
            <a:r>
              <a:rPr lang="en-US" dirty="0" smtClean="0"/>
              <a:t>landscape character </a:t>
            </a:r>
            <a:r>
              <a:rPr lang="en-US" dirty="0"/>
              <a:t>through enhancements or new land development - all are participants in the Visual Resource Program.</a:t>
            </a:r>
          </a:p>
          <a:p>
            <a:pPr lvl="1"/>
            <a:r>
              <a:rPr lang="en-US" dirty="0" smtClean="0"/>
              <a:t>Tracking </a:t>
            </a:r>
            <a:r>
              <a:rPr lang="en-US" dirty="0"/>
              <a:t>the balance between new development and reclamation of decommissioned and/ or inactive land use authorizations.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authorizations under the lands and realty program </a:t>
            </a:r>
          </a:p>
          <a:p>
            <a:pPr lvl="2"/>
            <a:r>
              <a:rPr lang="en-US" dirty="0" smtClean="0"/>
              <a:t>Fluid </a:t>
            </a:r>
            <a:r>
              <a:rPr lang="en-US" dirty="0"/>
              <a:t>mineral leasing and development </a:t>
            </a:r>
          </a:p>
          <a:p>
            <a:pPr lvl="2"/>
            <a:r>
              <a:rPr lang="en-US" dirty="0" smtClean="0"/>
              <a:t>Healthy </a:t>
            </a:r>
            <a:r>
              <a:rPr lang="en-US" dirty="0"/>
              <a:t>Lands – with restored environments</a:t>
            </a:r>
          </a:p>
          <a:p>
            <a:pPr lvl="2"/>
            <a:r>
              <a:rPr lang="en-US" dirty="0" smtClean="0"/>
              <a:t>Sage </a:t>
            </a:r>
            <a:r>
              <a:rPr lang="en-US" dirty="0"/>
              <a:t>grouse habitat improvements</a:t>
            </a:r>
          </a:p>
          <a:p>
            <a:pPr lvl="2"/>
            <a:r>
              <a:rPr lang="en-US" dirty="0" smtClean="0"/>
              <a:t>Abandoned </a:t>
            </a:r>
            <a:r>
              <a:rPr lang="en-US" dirty="0"/>
              <a:t>Mine Program - reclamation of inactive mine sites.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Land Use Plan (LUP) </a:t>
            </a:r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701" y="1425146"/>
            <a:ext cx="8479465" cy="5051854"/>
          </a:xfrm>
        </p:spPr>
        <p:txBody>
          <a:bodyPr/>
          <a:lstStyle/>
          <a:p>
            <a:r>
              <a:rPr lang="en-US" dirty="0" smtClean="0"/>
              <a:t>What if amending the land use plan? </a:t>
            </a:r>
          </a:p>
          <a:p>
            <a:pPr lvl="1"/>
            <a:r>
              <a:rPr lang="en-US" dirty="0" smtClean="0"/>
              <a:t>Is there a warrant for requiring compensatory mitigation?</a:t>
            </a:r>
          </a:p>
          <a:p>
            <a:pPr lvl="1"/>
            <a:r>
              <a:rPr lang="en-US" dirty="0" smtClean="0"/>
              <a:t>What other resources will be affected and do they warrant compensatory mitigation?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Opportunities for co-benefits.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Keep in mind that with every facility added to the landscape comes a reduction in value to the visual aspects of the natural landscape.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If we amend the land use plan – then should the proponent be responsible for offsetting the value lost somewhere else with the planning area?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599" y="609600"/>
            <a:ext cx="7905307" cy="468313"/>
          </a:xfrm>
        </p:spPr>
        <p:txBody>
          <a:bodyPr/>
          <a:lstStyle/>
          <a:p>
            <a:r>
              <a:rPr lang="en-US" dirty="0" smtClean="0"/>
              <a:t>Non-conforming action/ LUP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white"/>
                </a:solidFill>
              </a:rPr>
              <a:t>Updating the Inventory</a:t>
            </a:r>
            <a:endParaRPr lang="en-US" dirty="0">
              <a:solidFill>
                <a:prstClr val="white"/>
              </a:solidFill>
            </a:endParaRP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it the best to update the inventory?</a:t>
            </a:r>
          </a:p>
          <a:p>
            <a:pPr lvl="1"/>
            <a:r>
              <a:rPr lang="en-US" dirty="0" smtClean="0"/>
              <a:t>Just before the next RMP revision?</a:t>
            </a:r>
          </a:p>
          <a:p>
            <a:pPr lvl="1"/>
            <a:r>
              <a:rPr lang="en-US" dirty="0" smtClean="0"/>
              <a:t>After approved projects are completed?</a:t>
            </a:r>
          </a:p>
          <a:p>
            <a:pPr lvl="1"/>
            <a:r>
              <a:rPr lang="en-US" dirty="0" smtClean="0"/>
              <a:t>Before the next proposed action’s NEPA?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Updating the Visual Resource Inventory is an end product of monitoring.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P600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15"/>
          <a:stretch/>
        </p:blipFill>
        <p:spPr bwMode="auto">
          <a:xfrm>
            <a:off x="-23751" y="1076264"/>
            <a:ext cx="8811491" cy="578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3751" y="1076265"/>
            <a:ext cx="8811491" cy="5781734"/>
          </a:xfrm>
          <a:solidFill>
            <a:schemeClr val="tx2">
              <a:lumMod val="75000"/>
              <a:alpha val="43000"/>
            </a:schemeClr>
          </a:solidFill>
        </p:spPr>
        <p:txBody>
          <a:bodyPr/>
          <a:lstStyle/>
          <a:p>
            <a:pPr>
              <a:spcBef>
                <a:spcPts val="2400"/>
              </a:spcBef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0425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overarching purpose for  monitoring?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Specifically for visual resources?</a:t>
            </a:r>
          </a:p>
          <a:p>
            <a:pPr marL="860425" indent="-4572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0425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monitoring comes into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0425" indent="-4572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0425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three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we’re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on the project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0425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tools that may play a role in monitoring?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1416"/>
            <a:ext cx="8305800" cy="318495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Learn: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purpose and importance for </a:t>
            </a:r>
            <a:r>
              <a:rPr lang="en-US" dirty="0" smtClean="0"/>
              <a:t>monitoring </a:t>
            </a:r>
          </a:p>
          <a:p>
            <a:pPr lvl="1"/>
            <a:r>
              <a:rPr lang="en-US" dirty="0" smtClean="0"/>
              <a:t>Elements </a:t>
            </a:r>
            <a:r>
              <a:rPr lang="en-US" dirty="0"/>
              <a:t>of a monitoring </a:t>
            </a:r>
            <a:r>
              <a:rPr lang="en-US" dirty="0" smtClean="0"/>
              <a:t>plan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should be </a:t>
            </a:r>
            <a:r>
              <a:rPr lang="en-US" dirty="0" smtClean="0"/>
              <a:t>monitored</a:t>
            </a:r>
          </a:p>
          <a:p>
            <a:pPr lvl="1"/>
            <a:r>
              <a:rPr lang="en-US" dirty="0" smtClean="0"/>
              <a:t>Methods </a:t>
            </a:r>
            <a:r>
              <a:rPr lang="en-US" dirty="0"/>
              <a:t>to consider when developing a monitoring </a:t>
            </a:r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Possible actions for non-compliance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Unit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11312"/>
            <a:ext cx="8305800" cy="509289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Regulatory </a:t>
            </a:r>
            <a:r>
              <a:rPr lang="en-US" dirty="0"/>
              <a:t>&amp; </a:t>
            </a:r>
            <a:r>
              <a:rPr lang="en-US" dirty="0" smtClean="0"/>
              <a:t>policy requirements</a:t>
            </a:r>
            <a:r>
              <a:rPr lang="en-US" dirty="0"/>
              <a:t>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Visual </a:t>
            </a:r>
            <a:r>
              <a:rPr lang="en-US" sz="2000" dirty="0">
                <a:solidFill>
                  <a:srgbClr val="FFC000"/>
                </a:solidFill>
              </a:rPr>
              <a:t>Resource Management MS </a:t>
            </a:r>
            <a:r>
              <a:rPr lang="en-US" sz="2000" dirty="0" smtClean="0">
                <a:solidFill>
                  <a:srgbClr val="FFC000"/>
                </a:solidFill>
              </a:rPr>
              <a:t>8400: </a:t>
            </a:r>
            <a:r>
              <a:rPr lang="en-US" sz="2000" i="1" dirty="0" smtClean="0"/>
              <a:t>8400.06.A.7 Policy</a:t>
            </a:r>
            <a:endParaRPr lang="en-US" sz="2000" i="1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H-1790-1 </a:t>
            </a:r>
            <a:r>
              <a:rPr lang="en-US" sz="2000" dirty="0">
                <a:solidFill>
                  <a:srgbClr val="FFC000"/>
                </a:solidFill>
              </a:rPr>
              <a:t>BLM NEPA </a:t>
            </a:r>
            <a:r>
              <a:rPr lang="en-US" sz="2000" dirty="0" smtClean="0">
                <a:solidFill>
                  <a:srgbClr val="FFC000"/>
                </a:solidFill>
              </a:rPr>
              <a:t>Handbook</a:t>
            </a:r>
            <a:r>
              <a:rPr lang="en-US" sz="2400" dirty="0" smtClean="0">
                <a:solidFill>
                  <a:srgbClr val="FFC000"/>
                </a:solidFill>
              </a:rPr>
              <a:t>: </a:t>
            </a:r>
            <a:r>
              <a:rPr lang="en-US" sz="2000" i="1" dirty="0" smtClean="0"/>
              <a:t>Chapter 10.1 </a:t>
            </a:r>
            <a:r>
              <a:rPr lang="en-US" sz="2000" i="1" dirty="0"/>
              <a:t>Purposes of and Requirements for </a:t>
            </a:r>
            <a:r>
              <a:rPr lang="en-US" sz="2000" i="1" dirty="0" smtClean="0"/>
              <a:t>Monitoring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NEPA Regulations 40 CFR 1500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rgbClr val="FFC000"/>
                </a:solidFill>
              </a:rPr>
              <a:t>Council </a:t>
            </a:r>
            <a:r>
              <a:rPr lang="en-US" sz="2000" dirty="0">
                <a:solidFill>
                  <a:srgbClr val="FFC000"/>
                </a:solidFill>
              </a:rPr>
              <a:t>on Environmental Quality (CEQ) 01/14/2011 </a:t>
            </a:r>
            <a:r>
              <a:rPr lang="en-US" sz="2000" dirty="0" smtClean="0">
                <a:solidFill>
                  <a:srgbClr val="FFC000"/>
                </a:solidFill>
              </a:rPr>
              <a:t>Memorandum: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000" i="1" dirty="0"/>
              <a:t>Appropriate Use of Mitigation And Monitoring and Clarifying the Appropriate Use of Mitigated Findings of No Significant </a:t>
            </a:r>
            <a:r>
              <a:rPr lang="en-US" sz="2000" i="1" dirty="0" smtClean="0"/>
              <a:t>Impact</a:t>
            </a:r>
            <a:endParaRPr lang="en-US" sz="20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09700"/>
            <a:ext cx="8305800" cy="49339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Monitoring enables the BLM to manage the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visual resource </a:t>
            </a:r>
            <a:r>
              <a:rPr lang="en-US" dirty="0" smtClean="0">
                <a:solidFill>
                  <a:srgbClr val="FFFF00"/>
                </a:solidFill>
              </a:rPr>
              <a:t>values and </a:t>
            </a:r>
            <a:r>
              <a:rPr lang="en-US" dirty="0" smtClean="0">
                <a:solidFill>
                  <a:srgbClr val="FFFF00"/>
                </a:solidFill>
              </a:rPr>
              <a:t>change to their </a:t>
            </a:r>
            <a:r>
              <a:rPr lang="en-US" dirty="0" smtClean="0">
                <a:solidFill>
                  <a:srgbClr val="FFFF00"/>
                </a:solidFill>
              </a:rPr>
              <a:t>condition </a:t>
            </a:r>
            <a:r>
              <a:rPr lang="en-US" dirty="0"/>
              <a:t>within the planning area, as well as </a:t>
            </a:r>
            <a:r>
              <a:rPr lang="en-US" dirty="0" smtClean="0"/>
              <a:t>in context of the </a:t>
            </a:r>
            <a:r>
              <a:rPr lang="en-US" dirty="0"/>
              <a:t>regional </a:t>
            </a:r>
            <a:r>
              <a:rPr lang="en-US" dirty="0" smtClean="0"/>
              <a:t>landscape.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Make </a:t>
            </a:r>
            <a:r>
              <a:rPr lang="en-US" dirty="0"/>
              <a:t>measured decisions that factor in </a:t>
            </a:r>
            <a:r>
              <a:rPr lang="en-US" dirty="0" smtClean="0"/>
              <a:t>the mitigation hierarchy:</a:t>
            </a:r>
          </a:p>
          <a:p>
            <a:pPr lvl="1"/>
            <a:r>
              <a:rPr lang="en-US" dirty="0" smtClean="0"/>
              <a:t>avoid,</a:t>
            </a:r>
          </a:p>
          <a:p>
            <a:pPr lvl="1"/>
            <a:r>
              <a:rPr lang="en-US" dirty="0" smtClean="0"/>
              <a:t>minimize, </a:t>
            </a:r>
          </a:p>
          <a:p>
            <a:pPr lvl="1"/>
            <a:r>
              <a:rPr lang="en-US" dirty="0" smtClean="0"/>
              <a:t>rectify, </a:t>
            </a:r>
          </a:p>
          <a:p>
            <a:pPr lvl="1"/>
            <a:r>
              <a:rPr lang="en-US" dirty="0" smtClean="0"/>
              <a:t>reduce or eliminate </a:t>
            </a:r>
            <a:r>
              <a:rPr lang="en-US" dirty="0"/>
              <a:t>over time, and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/>
              <a:t>c</a:t>
            </a:r>
            <a:r>
              <a:rPr lang="en-US" dirty="0" smtClean="0"/>
              <a:t>ompensate for residual </a:t>
            </a:r>
            <a:r>
              <a:rPr lang="en-US" dirty="0"/>
              <a:t>impacts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resources, values, and functions (40 CFR 1508.20).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 </a:t>
            </a:r>
            <a:r>
              <a:rPr lang="en-US" dirty="0"/>
              <a:t>CFR 1505.2(c)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“</a:t>
            </a:r>
            <a:r>
              <a:rPr lang="en-US" dirty="0"/>
              <a:t>A monitoring and </a:t>
            </a:r>
            <a:r>
              <a:rPr lang="en-US" i="1" dirty="0"/>
              <a:t>enforcement</a:t>
            </a:r>
            <a:r>
              <a:rPr lang="en-US" dirty="0"/>
              <a:t> program shall be adopted and summarized where applicable for any mitigation.” </a:t>
            </a:r>
            <a:endParaRPr lang="en-US" dirty="0" smtClean="0"/>
          </a:p>
          <a:p>
            <a:r>
              <a:rPr lang="en-US" dirty="0" smtClean="0"/>
              <a:t>H-1790-1 </a:t>
            </a:r>
            <a:r>
              <a:rPr lang="en-US" dirty="0"/>
              <a:t>NEPA </a:t>
            </a:r>
            <a:r>
              <a:rPr lang="en-US" dirty="0" smtClean="0"/>
              <a:t>Handbook, Chapter 10.1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“</a:t>
            </a:r>
            <a:r>
              <a:rPr lang="en-US" dirty="0"/>
              <a:t>Record of Decision/ Decision Record must delineate the monitoring measures in </a:t>
            </a:r>
            <a:r>
              <a:rPr lang="en-US" dirty="0">
                <a:solidFill>
                  <a:srgbClr val="FFFF00"/>
                </a:solidFill>
              </a:rPr>
              <a:t>sufficient detail to constitute an </a:t>
            </a:r>
            <a:r>
              <a:rPr lang="en-US" b="1" i="1" dirty="0">
                <a:solidFill>
                  <a:srgbClr val="FFC000"/>
                </a:solidFill>
              </a:rPr>
              <a:t>enforceable commitment</a:t>
            </a:r>
            <a:r>
              <a:rPr lang="en-US" dirty="0"/>
              <a:t>, or incorporate by </a:t>
            </a:r>
            <a:r>
              <a:rPr lang="en-US" b="1" i="1" dirty="0"/>
              <a:t>reference the portions of the EIS that do so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 smtClean="0"/>
              <a:t>Visual </a:t>
            </a:r>
            <a:r>
              <a:rPr lang="en-US" dirty="0"/>
              <a:t>Resource Management Manual Section 8400.06.A.7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Ensure that project monitoring efforts include </a:t>
            </a:r>
            <a:r>
              <a:rPr lang="en-US" dirty="0">
                <a:solidFill>
                  <a:srgbClr val="FFFF00"/>
                </a:solidFill>
              </a:rPr>
              <a:t>timely and thorough compliance evaluations</a:t>
            </a:r>
            <a:r>
              <a:rPr lang="en-US" dirty="0"/>
              <a:t>, especially during the construction phase, to ensure that visual management provisions are effectively carried out.”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Authority and Policy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59808" y="3698544"/>
            <a:ext cx="260672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4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81100"/>
            <a:ext cx="8305800" cy="5181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To confirm: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00"/>
                </a:solidFill>
              </a:rPr>
              <a:t>C</a:t>
            </a:r>
            <a:r>
              <a:rPr lang="en-US" dirty="0" smtClean="0">
                <a:solidFill>
                  <a:srgbClr val="FFFF00"/>
                </a:solidFill>
              </a:rPr>
              <a:t>ompliance</a:t>
            </a:r>
            <a:r>
              <a:rPr lang="en-US" dirty="0" smtClean="0"/>
              <a:t> </a:t>
            </a:r>
            <a:r>
              <a:rPr lang="en-US" dirty="0"/>
              <a:t>– comply with the terms, conditions and mitigation requirements identified in the land use </a:t>
            </a:r>
            <a:r>
              <a:rPr lang="en-US" dirty="0" smtClean="0"/>
              <a:t>plan and project NEPA </a:t>
            </a:r>
            <a:r>
              <a:rPr lang="en-US" dirty="0"/>
              <a:t>decisions.  </a:t>
            </a:r>
            <a:r>
              <a:rPr lang="en-US" dirty="0" smtClean="0"/>
              <a:t>Are we meeting our </a:t>
            </a:r>
            <a:r>
              <a:rPr lang="en-US" dirty="0"/>
              <a:t>commitments to the public?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ffectiveness </a:t>
            </a:r>
            <a:r>
              <a:rPr lang="en-US" dirty="0"/>
              <a:t>– Are the decisions achieving the intended environmental objectives, and are the predicted environmental effects accurate? Validating </a:t>
            </a:r>
            <a:r>
              <a:rPr lang="en-US" dirty="0" smtClean="0"/>
              <a:t>that the </a:t>
            </a:r>
            <a:r>
              <a:rPr lang="en-US" dirty="0"/>
              <a:t>outcome </a:t>
            </a:r>
            <a:r>
              <a:rPr lang="en-US" dirty="0" smtClean="0"/>
              <a:t>is as anticipated.  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daptive </a:t>
            </a:r>
            <a:r>
              <a:rPr lang="en-US" dirty="0">
                <a:solidFill>
                  <a:srgbClr val="FFFF00"/>
                </a:solidFill>
              </a:rPr>
              <a:t>management </a:t>
            </a:r>
            <a:r>
              <a:rPr lang="en-US" dirty="0"/>
              <a:t>– If decisions are not meeting the purpose and need, nor achieving desired outcomes, then monitoring is used to identify necessary changes.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Why we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658" y="1295400"/>
            <a:ext cx="4311871" cy="5181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When does monitoring come into play: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Oversight of </a:t>
            </a:r>
            <a:r>
              <a:rPr lang="en-US" dirty="0" smtClean="0"/>
              <a:t>project-level </a:t>
            </a:r>
            <a:r>
              <a:rPr lang="en-US" dirty="0" smtClean="0"/>
              <a:t>land use authorizations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Changes to the Visual Resource Inventory factor values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Adherence to the land </a:t>
            </a:r>
            <a:r>
              <a:rPr lang="en-US" dirty="0"/>
              <a:t>use plan (LUP) </a:t>
            </a:r>
            <a:r>
              <a:rPr lang="en-US" dirty="0" smtClean="0"/>
              <a:t>decisions (VRM Class Objectives) </a:t>
            </a:r>
            <a:endParaRPr lang="en-US" dirty="0"/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When to Monitor</a:t>
            </a:r>
            <a:endParaRPr lang="en-US" dirty="0"/>
          </a:p>
        </p:txBody>
      </p:sp>
      <p:pic>
        <p:nvPicPr>
          <p:cNvPr id="1028" name="Picture 4" descr="C:\tmp\2014_Las vegas Training_Mike Brown\2015\units\Updated Units\Unit 11 - Monitoring\www.blm.gov_style_medialib_blm_nv_field_offices_ely_field_office_ely_resource_management_rmprodintro.Par.32866.File.dat_01 - RMP Coverpage and Record of Decis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14" y="1173218"/>
            <a:ext cx="2776190" cy="35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mp\2014_Las vegas Training_Mike Brown\2015\units\Updated Units\Unit 11 - Monitoring\Gateway West\Gateway West_Record of Decision_Main_Page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06" y="2982971"/>
            <a:ext cx="2775057" cy="35912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305800" cy="5181600"/>
          </a:xfrm>
        </p:spPr>
        <p:txBody>
          <a:bodyPr/>
          <a:lstStyle/>
          <a:p>
            <a:r>
              <a:rPr lang="en-US" dirty="0" smtClean="0"/>
              <a:t>Compliance</a:t>
            </a:r>
            <a:r>
              <a:rPr lang="en-US" dirty="0"/>
              <a:t>, effectiveness, and adaptive management of the project design features and </a:t>
            </a:r>
            <a:r>
              <a:rPr lang="en-US" dirty="0" smtClean="0"/>
              <a:t>mitigation: </a:t>
            </a:r>
          </a:p>
          <a:p>
            <a:pPr lvl="1"/>
            <a:r>
              <a:rPr lang="en-US" dirty="0" smtClean="0"/>
              <a:t>while under construction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while in </a:t>
            </a:r>
            <a:r>
              <a:rPr lang="en-US" dirty="0"/>
              <a:t>operation, and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decommissioned.</a:t>
            </a:r>
          </a:p>
          <a:p>
            <a:endParaRPr lang="en-US" dirty="0" smtClean="0"/>
          </a:p>
          <a:p>
            <a:r>
              <a:rPr lang="en-US" dirty="0" smtClean="0"/>
              <a:t>Need to have a </a:t>
            </a:r>
            <a:r>
              <a:rPr lang="en-US" dirty="0"/>
              <a:t>Monitoring Plan </a:t>
            </a:r>
            <a:r>
              <a:rPr lang="en-US" dirty="0" smtClean="0"/>
              <a:t>in place: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with the project manager to make sure the VRM monitoring is addressed in the project’s monitoring plan.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Project Level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368232" y="4341755"/>
            <a:ext cx="231560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5764" y="1849629"/>
            <a:ext cx="166434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11672" y="1849629"/>
            <a:ext cx="178932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83835" y="1849629"/>
            <a:ext cx="306554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Unit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RM-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Unit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189F3AAE31C47BEAB89097BA98B76" ma:contentTypeVersion="0" ma:contentTypeDescription="Create a new document." ma:contentTypeScope="" ma:versionID="45f2a85b2a9ca16a23691f2e6a6d7f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58BD34-2BD1-4D7E-A32C-5787B89CA9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C2434A-5ADE-4154-AD6A-0A854862B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2F89BC-472C-40B2-828B-10F782702F0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6483</TotalTime>
  <Words>1617</Words>
  <Application>Microsoft Office PowerPoint</Application>
  <PresentationFormat>On-screen Show (4:3)</PresentationFormat>
  <Paragraphs>205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Cambria</vt:lpstr>
      <vt:lpstr>Impact</vt:lpstr>
      <vt:lpstr>Times New Roman</vt:lpstr>
      <vt:lpstr>2_UnitTitle</vt:lpstr>
      <vt:lpstr>3_Body</vt:lpstr>
      <vt:lpstr>1_VRM-Cover</vt:lpstr>
      <vt:lpstr>3_UnitTitle</vt:lpstr>
      <vt:lpstr>5_Body</vt:lpstr>
      <vt:lpstr>4_Body</vt:lpstr>
      <vt:lpstr>6_Body</vt:lpstr>
      <vt:lpstr>7_Body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BLM_SA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 Colvin</dc:creator>
  <cp:lastModifiedBy>McCarty, John H</cp:lastModifiedBy>
  <cp:revision>263</cp:revision>
  <cp:lastPrinted>2017-03-20T12:36:32Z</cp:lastPrinted>
  <dcterms:created xsi:type="dcterms:W3CDTF">2015-01-14T20:26:51Z</dcterms:created>
  <dcterms:modified xsi:type="dcterms:W3CDTF">2019-06-05T18:22:55Z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0x010100FCC189F3AAE31C47BEAB89097BA98B76</vt:lpwstr>
  </property>
</Properties>
</file>