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Orbitron"/>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rbitron-bold.fntdata"/><Relationship Id="rId30" Type="http://schemas.openxmlformats.org/officeDocument/2006/relationships/font" Target="fonts/Orbitron-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5957bec598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5957bec598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5957bec598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957bec59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KOPs were selected based on viewer groups in the area and viewer sensitivity. KOP 1 is representative of views of motorists traveling to the Bonneville Point Interpretive Site. KOP 2 is representative of visitors of the Bonneville Point Interpretive Site. Those moving throughout the area (on foot, bike, etc) would likely begin their visit from the gazebo/visitor parking area.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5957bec598_5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5957bec598_5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957bec598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957bec598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5957bec598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957bec598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957bec598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957bec598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5957bec598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957bec598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957bec598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957bec598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957bec598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957bec598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2"/>
                </a:solidFill>
              </a:rPr>
              <a:t>The fuel modification along the main road shall consist of mechanical thinning and mowing between 0-75 feet from the center line; mechanical thinning and mowing between 75-100 feet from the center line, incorporating a mosaic effect by maintaining some existing vegetation; and hand thinning from 100-150 feet, maintaining existing vegetation and removing dry, dead vegetation. All fuel modification activities directly on and within 25 feet of the historic Oregon Trail byway shall consist of hand thinning only. No surface disturbing activities that would expose bare soil shall be incorporated.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957bec598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957bec598_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5957bec59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5957bec59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5957bec598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957bec598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957bec598_5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957bec598_5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957bec598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957bec598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957bec598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957bec598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b299daa7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b299daa7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5957bec5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5957bec5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5957bec598_6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5957bec598_6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5957bec59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5957bec59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5957bec598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957bec598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957bec59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957bec59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957bec59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957bec59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5957bec598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5957bec598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3.jpg"/><Relationship Id="rId5"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5750"/>
            <a:ext cx="9144000" cy="4572000"/>
          </a:xfrm>
          <a:prstGeom prst="rect">
            <a:avLst/>
          </a:prstGeom>
          <a:noFill/>
          <a:ln>
            <a:noFill/>
          </a:ln>
        </p:spPr>
      </p:pic>
      <p:sp>
        <p:nvSpPr>
          <p:cNvPr id="55" name="Google Shape;55;p13"/>
          <p:cNvSpPr txBox="1"/>
          <p:nvPr>
            <p:ph type="ctrTitle"/>
          </p:nvPr>
        </p:nvSpPr>
        <p:spPr>
          <a:xfrm>
            <a:off x="311700" y="95950"/>
            <a:ext cx="8520600" cy="152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Orbitron"/>
                <a:ea typeface="Orbitron"/>
                <a:cs typeface="Orbitron"/>
                <a:sym typeface="Orbitron"/>
              </a:rPr>
              <a:t>Vegetation Treatment</a:t>
            </a:r>
            <a:endParaRPr>
              <a:latin typeface="Orbitron"/>
              <a:ea typeface="Orbitron"/>
              <a:cs typeface="Orbitron"/>
              <a:sym typeface="Orbitron"/>
            </a:endParaRPr>
          </a:p>
        </p:txBody>
      </p:sp>
      <p:sp>
        <p:nvSpPr>
          <p:cNvPr id="56" name="Google Shape;56;p13"/>
          <p:cNvSpPr txBox="1"/>
          <p:nvPr>
            <p:ph idx="1" type="subTitle"/>
          </p:nvPr>
        </p:nvSpPr>
        <p:spPr>
          <a:xfrm>
            <a:off x="177350" y="38033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a:t>
            </a:r>
            <a:r>
              <a:rPr lang="en">
                <a:solidFill>
                  <a:srgbClr val="FFFFFF"/>
                </a:solidFill>
                <a:highlight>
                  <a:srgbClr val="434343"/>
                </a:highlight>
                <a:latin typeface="Orbitron"/>
                <a:ea typeface="Orbitron"/>
                <a:cs typeface="Orbitron"/>
                <a:sym typeface="Orbitron"/>
              </a:rPr>
              <a:t>Christine, Jameson, Dana, Seth, </a:t>
            </a:r>
            <a:r>
              <a:rPr lang="en">
                <a:solidFill>
                  <a:srgbClr val="FFFFFF"/>
                </a:solidFill>
                <a:highlight>
                  <a:srgbClr val="434343"/>
                </a:highlight>
                <a:latin typeface="Orbitron"/>
                <a:ea typeface="Orbitron"/>
                <a:cs typeface="Orbitron"/>
                <a:sym typeface="Orbitron"/>
              </a:rPr>
              <a:t>Zack</a:t>
            </a:r>
            <a:endParaRPr>
              <a:solidFill>
                <a:srgbClr val="FFFFFF"/>
              </a:solidFill>
              <a:highlight>
                <a:srgbClr val="434343"/>
              </a:highlight>
              <a:latin typeface="Orbitron"/>
              <a:ea typeface="Orbitron"/>
              <a:cs typeface="Orbitron"/>
              <a:sym typeface="Orbitro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2"/>
          <p:cNvSpPr txBox="1"/>
          <p:nvPr/>
        </p:nvSpPr>
        <p:spPr>
          <a:xfrm>
            <a:off x="-824900" y="107825"/>
            <a:ext cx="2765700" cy="30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2"/>
          <p:cNvPicPr preferRelativeResize="0"/>
          <p:nvPr/>
        </p:nvPicPr>
        <p:blipFill>
          <a:blip r:embed="rId3">
            <a:alphaModFix/>
          </a:blip>
          <a:stretch>
            <a:fillRect/>
          </a:stretch>
        </p:blipFill>
        <p:spPr>
          <a:xfrm>
            <a:off x="-1129775" y="-193500"/>
            <a:ext cx="10273777" cy="7705325"/>
          </a:xfrm>
          <a:prstGeom prst="rect">
            <a:avLst/>
          </a:prstGeom>
          <a:noFill/>
          <a:ln>
            <a:noFill/>
          </a:ln>
        </p:spPr>
      </p:pic>
      <p:sp>
        <p:nvSpPr>
          <p:cNvPr id="126" name="Google Shape;126;p22"/>
          <p:cNvSpPr txBox="1"/>
          <p:nvPr/>
        </p:nvSpPr>
        <p:spPr>
          <a:xfrm>
            <a:off x="5258425" y="3132425"/>
            <a:ext cx="3675000" cy="20109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1"/>
                </a:solidFill>
                <a:latin typeface="Orbitron"/>
                <a:ea typeface="Orbitron"/>
                <a:cs typeface="Orbitron"/>
                <a:sym typeface="Orbitron"/>
              </a:rPr>
              <a:t>R</a:t>
            </a:r>
            <a:r>
              <a:rPr lang="en" sz="2200">
                <a:solidFill>
                  <a:schemeClr val="lt1"/>
                </a:solidFill>
                <a:latin typeface="Orbitron"/>
                <a:ea typeface="Orbitron"/>
                <a:cs typeface="Orbitron"/>
                <a:sym typeface="Orbitron"/>
              </a:rPr>
              <a:t>elative Size or Scale</a:t>
            </a:r>
            <a:endParaRPr sz="2200">
              <a:solidFill>
                <a:schemeClr val="lt1"/>
              </a:solidFill>
              <a:latin typeface="Orbitron"/>
              <a:ea typeface="Orbitron"/>
              <a:cs typeface="Orbitron"/>
              <a:sym typeface="Orbitron"/>
            </a:endParaRPr>
          </a:p>
          <a:p>
            <a:pPr indent="0" lvl="0" marL="0" rtl="0" algn="l">
              <a:spcBef>
                <a:spcPts val="0"/>
              </a:spcBef>
              <a:spcAft>
                <a:spcPts val="0"/>
              </a:spcAft>
              <a:buNone/>
            </a:pPr>
            <a:r>
              <a:t/>
            </a:r>
            <a:endParaRPr sz="2200">
              <a:solidFill>
                <a:schemeClr val="lt1"/>
              </a:solidFill>
              <a:latin typeface="Orbitron"/>
              <a:ea typeface="Orbitron"/>
              <a:cs typeface="Orbitron"/>
              <a:sym typeface="Orbitron"/>
            </a:endParaRPr>
          </a:p>
          <a:p>
            <a:pPr indent="0" lvl="0" marL="0" rtl="0" algn="l">
              <a:spcBef>
                <a:spcPts val="0"/>
              </a:spcBef>
              <a:spcAft>
                <a:spcPts val="0"/>
              </a:spcAft>
              <a:buNone/>
            </a:pPr>
            <a:r>
              <a:rPr lang="en" sz="2200">
                <a:solidFill>
                  <a:schemeClr val="lt1"/>
                </a:solidFill>
                <a:latin typeface="Orbitron"/>
                <a:ea typeface="Orbitron"/>
                <a:cs typeface="Orbitron"/>
                <a:sym typeface="Orbitron"/>
              </a:rPr>
              <a:t>Recovery Time</a:t>
            </a:r>
            <a:endParaRPr sz="2200">
              <a:solidFill>
                <a:schemeClr val="lt1"/>
              </a:solidFill>
              <a:latin typeface="Orbitron"/>
              <a:ea typeface="Orbitron"/>
              <a:cs typeface="Orbitron"/>
              <a:sym typeface="Orbitron"/>
            </a:endParaRPr>
          </a:p>
          <a:p>
            <a:pPr indent="0" lvl="0" marL="0" rtl="0" algn="l">
              <a:spcBef>
                <a:spcPts val="0"/>
              </a:spcBef>
              <a:spcAft>
                <a:spcPts val="0"/>
              </a:spcAft>
              <a:buNone/>
            </a:pPr>
            <a:r>
              <a:t/>
            </a:r>
            <a:endParaRPr sz="2200">
              <a:solidFill>
                <a:schemeClr val="lt1"/>
              </a:solidFill>
              <a:latin typeface="Orbitron"/>
              <a:ea typeface="Orbitron"/>
              <a:cs typeface="Orbitron"/>
              <a:sym typeface="Orbitron"/>
            </a:endParaRPr>
          </a:p>
          <a:p>
            <a:pPr indent="0" lvl="0" marL="0" rtl="0" algn="l">
              <a:spcBef>
                <a:spcPts val="0"/>
              </a:spcBef>
              <a:spcAft>
                <a:spcPts val="0"/>
              </a:spcAft>
              <a:buNone/>
            </a:pPr>
            <a:r>
              <a:rPr lang="en" sz="2200">
                <a:solidFill>
                  <a:schemeClr val="lt1"/>
                </a:solidFill>
                <a:latin typeface="Orbitron"/>
                <a:ea typeface="Orbitron"/>
                <a:cs typeface="Orbitron"/>
                <a:sym typeface="Orbitron"/>
              </a:rPr>
              <a:t>Spatial Relationships</a:t>
            </a:r>
            <a:endParaRPr sz="2200">
              <a:solidFill>
                <a:schemeClr val="lt1"/>
              </a:solidFill>
              <a:latin typeface="Orbitron"/>
              <a:ea typeface="Orbitron"/>
              <a:cs typeface="Orbitron"/>
              <a:sym typeface="Orbitro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210250" y="211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KOP Selection and Location</a:t>
            </a:r>
            <a:endParaRPr sz="2400">
              <a:solidFill>
                <a:srgbClr val="00FF00"/>
              </a:solidFill>
              <a:latin typeface="Orbitron"/>
              <a:ea typeface="Orbitron"/>
              <a:cs typeface="Orbitron"/>
              <a:sym typeface="Orbitron"/>
            </a:endParaRPr>
          </a:p>
        </p:txBody>
      </p:sp>
      <p:pic>
        <p:nvPicPr>
          <p:cNvPr id="132" name="Google Shape;132;p23"/>
          <p:cNvPicPr preferRelativeResize="0"/>
          <p:nvPr/>
        </p:nvPicPr>
        <p:blipFill>
          <a:blip r:embed="rId3">
            <a:alphaModFix/>
          </a:blip>
          <a:stretch>
            <a:fillRect/>
          </a:stretch>
        </p:blipFill>
        <p:spPr>
          <a:xfrm>
            <a:off x="1457076" y="720175"/>
            <a:ext cx="6229851" cy="4308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9" name="Google Shape;139;p24"/>
          <p:cNvPicPr preferRelativeResize="0"/>
          <p:nvPr/>
        </p:nvPicPr>
        <p:blipFill>
          <a:blip r:embed="rId3">
            <a:alphaModFix/>
          </a:blip>
          <a:stretch>
            <a:fillRect/>
          </a:stretch>
        </p:blipFill>
        <p:spPr>
          <a:xfrm>
            <a:off x="-1" y="-857238"/>
            <a:ext cx="9144003" cy="6857975"/>
          </a:xfrm>
          <a:prstGeom prst="rect">
            <a:avLst/>
          </a:prstGeom>
          <a:noFill/>
          <a:ln>
            <a:noFill/>
          </a:ln>
        </p:spPr>
      </p:pic>
      <p:sp>
        <p:nvSpPr>
          <p:cNvPr id="140" name="Google Shape;140;p24"/>
          <p:cNvSpPr txBox="1"/>
          <p:nvPr/>
        </p:nvSpPr>
        <p:spPr>
          <a:xfrm>
            <a:off x="233325" y="223200"/>
            <a:ext cx="4392900" cy="4767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accent2"/>
                </a:solidFill>
                <a:highlight>
                  <a:srgbClr val="000000"/>
                </a:highlight>
                <a:latin typeface="Orbitron"/>
                <a:ea typeface="Orbitron"/>
                <a:cs typeface="Orbitron"/>
                <a:sym typeface="Orbitron"/>
              </a:rPr>
              <a:t>Existing View from </a:t>
            </a:r>
            <a:r>
              <a:rPr lang="en" sz="2400">
                <a:solidFill>
                  <a:schemeClr val="accent2"/>
                </a:solidFill>
                <a:highlight>
                  <a:srgbClr val="000000"/>
                </a:highlight>
                <a:latin typeface="Orbitron"/>
                <a:ea typeface="Orbitron"/>
                <a:cs typeface="Orbitron"/>
                <a:sym typeface="Orbitron"/>
              </a:rPr>
              <a:t>KOP 1</a:t>
            </a:r>
            <a:endParaRPr sz="2400">
              <a:highlight>
                <a:srgbClr val="000000"/>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id="145" name="Google Shape;145;p25"/>
          <p:cNvPicPr preferRelativeResize="0"/>
          <p:nvPr/>
        </p:nvPicPr>
        <p:blipFill>
          <a:blip r:embed="rId3">
            <a:alphaModFix/>
          </a:blip>
          <a:stretch>
            <a:fillRect/>
          </a:stretch>
        </p:blipFill>
        <p:spPr>
          <a:xfrm>
            <a:off x="-1" y="-857253"/>
            <a:ext cx="9144003" cy="6858006"/>
          </a:xfrm>
          <a:prstGeom prst="rect">
            <a:avLst/>
          </a:prstGeom>
          <a:noFill/>
          <a:ln>
            <a:noFill/>
          </a:ln>
        </p:spPr>
      </p:pic>
      <p:sp>
        <p:nvSpPr>
          <p:cNvPr id="146" name="Google Shape;146;p25"/>
          <p:cNvSpPr txBox="1"/>
          <p:nvPr>
            <p:ph type="title"/>
          </p:nvPr>
        </p:nvSpPr>
        <p:spPr>
          <a:xfrm>
            <a:off x="223200" y="368825"/>
            <a:ext cx="7395600" cy="503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Proposed Project - Visual Simulation KOP 1</a:t>
            </a:r>
            <a:endParaRPr sz="2400">
              <a:solidFill>
                <a:srgbClr val="00FF00"/>
              </a:solidFill>
              <a:latin typeface="Orbitron"/>
              <a:ea typeface="Orbitron"/>
              <a:cs typeface="Orbitron"/>
              <a:sym typeface="Orbitro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id="151" name="Google Shape;151;p26"/>
          <p:cNvPicPr preferRelativeResize="0"/>
          <p:nvPr/>
        </p:nvPicPr>
        <p:blipFill>
          <a:blip r:embed="rId3">
            <a:alphaModFix/>
          </a:blip>
          <a:stretch>
            <a:fillRect/>
          </a:stretch>
        </p:blipFill>
        <p:spPr>
          <a:xfrm>
            <a:off x="-1" y="-857239"/>
            <a:ext cx="9144003" cy="6857979"/>
          </a:xfrm>
          <a:prstGeom prst="rect">
            <a:avLst/>
          </a:prstGeom>
          <a:noFill/>
          <a:ln>
            <a:noFill/>
          </a:ln>
        </p:spPr>
      </p:pic>
      <p:sp>
        <p:nvSpPr>
          <p:cNvPr id="152" name="Google Shape;152;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accent2"/>
                </a:solidFill>
                <a:highlight>
                  <a:srgbClr val="000000"/>
                </a:highlight>
                <a:latin typeface="Orbitron"/>
                <a:ea typeface="Orbitron"/>
                <a:cs typeface="Orbitron"/>
                <a:sym typeface="Orbitron"/>
              </a:rPr>
              <a:t>Existing View from KOP 2</a:t>
            </a:r>
            <a:endParaRPr sz="2400">
              <a:solidFill>
                <a:srgbClr val="000000"/>
              </a:solidFill>
              <a:highlight>
                <a:srgbClr val="000000"/>
              </a:highlight>
            </a:endParaRPr>
          </a:p>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id="157" name="Google Shape;157;p27"/>
          <p:cNvPicPr preferRelativeResize="0"/>
          <p:nvPr/>
        </p:nvPicPr>
        <p:blipFill>
          <a:blip r:embed="rId3">
            <a:alphaModFix/>
          </a:blip>
          <a:stretch>
            <a:fillRect/>
          </a:stretch>
        </p:blipFill>
        <p:spPr>
          <a:xfrm>
            <a:off x="-1" y="-857238"/>
            <a:ext cx="9144003" cy="6857975"/>
          </a:xfrm>
          <a:prstGeom prst="rect">
            <a:avLst/>
          </a:prstGeom>
          <a:noFill/>
          <a:ln>
            <a:noFill/>
          </a:ln>
        </p:spPr>
      </p:pic>
      <p:sp>
        <p:nvSpPr>
          <p:cNvPr id="158" name="Google Shape;158;p27"/>
          <p:cNvSpPr txBox="1"/>
          <p:nvPr>
            <p:ph type="title"/>
          </p:nvPr>
        </p:nvSpPr>
        <p:spPr>
          <a:xfrm>
            <a:off x="311700" y="445025"/>
            <a:ext cx="8520600" cy="572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Proposed Project - Visual Simulation KOP 2</a:t>
            </a:r>
            <a:endParaRPr sz="2400">
              <a:solidFill>
                <a:srgbClr val="00FF00"/>
              </a:solidFill>
              <a:latin typeface="Orbitron"/>
              <a:ea typeface="Orbitron"/>
              <a:cs typeface="Orbitron"/>
              <a:sym typeface="Orbitron"/>
            </a:endParaRPr>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28"/>
          <p:cNvPicPr preferRelativeResize="0"/>
          <p:nvPr/>
        </p:nvPicPr>
        <p:blipFill rotWithShape="1">
          <a:blip r:embed="rId3">
            <a:alphaModFix/>
          </a:blip>
          <a:srcRect b="11824" l="11108" r="8161" t="34697"/>
          <a:stretch/>
        </p:blipFill>
        <p:spPr>
          <a:xfrm>
            <a:off x="0" y="1298877"/>
            <a:ext cx="9144002" cy="2972149"/>
          </a:xfrm>
          <a:prstGeom prst="rect">
            <a:avLst/>
          </a:prstGeom>
          <a:noFill/>
          <a:ln>
            <a:noFill/>
          </a:ln>
        </p:spPr>
      </p:pic>
      <p:sp>
        <p:nvSpPr>
          <p:cNvPr id="165" name="Google Shape;165;p28"/>
          <p:cNvSpPr txBox="1"/>
          <p:nvPr>
            <p:ph type="title"/>
          </p:nvPr>
        </p:nvSpPr>
        <p:spPr>
          <a:xfrm>
            <a:off x="240675" y="253625"/>
            <a:ext cx="7966500" cy="54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Contrast Rating Analysis for Proposed Project</a:t>
            </a:r>
            <a:endParaRPr sz="2400">
              <a:solidFill>
                <a:srgbClr val="00FF00"/>
              </a:solidFill>
              <a:latin typeface="Orbitron"/>
              <a:ea typeface="Orbitron"/>
              <a:cs typeface="Orbitron"/>
              <a:sym typeface="Orbitron"/>
            </a:endParaRPr>
          </a:p>
        </p:txBody>
      </p:sp>
      <p:sp>
        <p:nvSpPr>
          <p:cNvPr id="166" name="Google Shape;166;p28"/>
          <p:cNvSpPr txBox="1"/>
          <p:nvPr/>
        </p:nvSpPr>
        <p:spPr>
          <a:xfrm>
            <a:off x="7933375" y="1749900"/>
            <a:ext cx="273900" cy="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X</a:t>
            </a:r>
            <a:endParaRPr/>
          </a:p>
        </p:txBody>
      </p:sp>
      <p:sp>
        <p:nvSpPr>
          <p:cNvPr id="167" name="Google Shape;167;p28"/>
          <p:cNvSpPr txBox="1"/>
          <p:nvPr/>
        </p:nvSpPr>
        <p:spPr>
          <a:xfrm>
            <a:off x="5914525" y="2536025"/>
            <a:ext cx="273900" cy="1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X</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173" name="Google Shape;173;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4" name="Google Shape;174;p29"/>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175" name="Google Shape;175;p29"/>
          <p:cNvPicPr preferRelativeResize="0"/>
          <p:nvPr/>
        </p:nvPicPr>
        <p:blipFill>
          <a:blip r:embed="rId4">
            <a:alphaModFix/>
          </a:blip>
          <a:stretch>
            <a:fillRect/>
          </a:stretch>
        </p:blipFill>
        <p:spPr>
          <a:xfrm>
            <a:off x="858950" y="-4475"/>
            <a:ext cx="7182577" cy="5143500"/>
          </a:xfrm>
          <a:prstGeom prst="rect">
            <a:avLst/>
          </a:prstGeom>
          <a:noFill/>
          <a:ln>
            <a:noFill/>
          </a:ln>
        </p:spPr>
      </p:pic>
      <p:sp>
        <p:nvSpPr>
          <p:cNvPr id="176" name="Google Shape;176;p29"/>
          <p:cNvSpPr txBox="1"/>
          <p:nvPr>
            <p:ph type="title"/>
          </p:nvPr>
        </p:nvSpPr>
        <p:spPr>
          <a:xfrm>
            <a:off x="1468088" y="1999050"/>
            <a:ext cx="5964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FF00"/>
                </a:solidFill>
                <a:latin typeface="Orbitron"/>
                <a:ea typeface="Orbitron"/>
                <a:cs typeface="Orbitron"/>
                <a:sym typeface="Orbitron"/>
              </a:rPr>
              <a:t>VRM Class I Objectives Met?</a:t>
            </a:r>
            <a:endParaRPr>
              <a:solidFill>
                <a:srgbClr val="00FF00"/>
              </a:solidFill>
              <a:latin typeface="Orbitron"/>
              <a:ea typeface="Orbitron"/>
              <a:cs typeface="Orbitron"/>
              <a:sym typeface="Orbitro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7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4"/>
                                        </p:tgtEl>
                                      </p:cBhvr>
                                    </p:animEffect>
                                    <p:set>
                                      <p:cBhvr>
                                        <p:cTn dur="1" fill="hold">
                                          <p:stCondLst>
                                            <p:cond delay="1000"/>
                                          </p:stCondLst>
                                        </p:cTn>
                                        <p:tgtEl>
                                          <p:spTgt spid="174"/>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1500"/>
                                        <p:tgtEl>
                                          <p:spTgt spid="175"/>
                                        </p:tgtEl>
                                        <p:attrNameLst>
                                          <p:attrName>ppt_w</p:attrName>
                                        </p:attrNameLst>
                                      </p:cBhvr>
                                      <p:tavLst>
                                        <p:tav fmla="" tm="0">
                                          <p:val>
                                            <p:strVal val="0"/>
                                          </p:val>
                                        </p:tav>
                                        <p:tav fmla="" tm="100000">
                                          <p:val>
                                            <p:strVal val="#ppt_w"/>
                                          </p:val>
                                        </p:tav>
                                      </p:tavLst>
                                    </p:anim>
                                    <p:anim calcmode="lin" valueType="num">
                                      <p:cBhvr additive="base">
                                        <p:cTn dur="1500"/>
                                        <p:tgtEl>
                                          <p:spTgt spid="17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80" name="Shape 180"/>
        <p:cNvGrpSpPr/>
        <p:nvPr/>
      </p:nvGrpSpPr>
      <p:grpSpPr>
        <a:xfrm>
          <a:off x="0" y="0"/>
          <a:ext cx="0" cy="0"/>
          <a:chOff x="0" y="0"/>
          <a:chExt cx="0" cy="0"/>
        </a:xfrm>
      </p:grpSpPr>
      <p:pic>
        <p:nvPicPr>
          <p:cNvPr id="181" name="Google Shape;181;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2" name="Google Shape;182;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Proposed Mitigation</a:t>
            </a:r>
            <a:endParaRPr/>
          </a:p>
        </p:txBody>
      </p:sp>
      <p:sp>
        <p:nvSpPr>
          <p:cNvPr id="183" name="Google Shape;183;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184" name="Google Shape;184;p30"/>
          <p:cNvGrpSpPr/>
          <p:nvPr/>
        </p:nvGrpSpPr>
        <p:grpSpPr>
          <a:xfrm>
            <a:off x="1034066" y="1020552"/>
            <a:ext cx="6997442" cy="3676222"/>
            <a:chOff x="1034066" y="1020552"/>
            <a:chExt cx="6997442" cy="3676222"/>
          </a:xfrm>
        </p:grpSpPr>
        <p:cxnSp>
          <p:nvCxnSpPr>
            <p:cNvPr id="185" name="Google Shape;185;p30"/>
            <p:cNvCxnSpPr/>
            <p:nvPr/>
          </p:nvCxnSpPr>
          <p:spPr>
            <a:xfrm rot="-855221">
              <a:off x="1204306" y="2617319"/>
              <a:ext cx="6288388" cy="1325709"/>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186" name="Google Shape;186;p30"/>
            <p:cNvCxnSpPr/>
            <p:nvPr/>
          </p:nvCxnSpPr>
          <p:spPr>
            <a:xfrm rot="-855309">
              <a:off x="1120042" y="1783366"/>
              <a:ext cx="6360858" cy="1318071"/>
            </a:xfrm>
            <a:prstGeom prst="curvedConnector3">
              <a:avLst>
                <a:gd fmla="val 50000" name="adj1"/>
              </a:avLst>
            </a:prstGeom>
            <a:noFill/>
            <a:ln cap="flat" cmpd="sng" w="9525">
              <a:solidFill>
                <a:schemeClr val="dk2"/>
              </a:solidFill>
              <a:prstDash val="solid"/>
              <a:round/>
              <a:headEnd len="med" w="med" type="none"/>
              <a:tailEnd len="med" w="med" type="none"/>
            </a:ln>
          </p:spPr>
        </p:cxnSp>
        <p:grpSp>
          <p:nvGrpSpPr>
            <p:cNvPr id="187" name="Google Shape;187;p30"/>
            <p:cNvGrpSpPr/>
            <p:nvPr/>
          </p:nvGrpSpPr>
          <p:grpSpPr>
            <a:xfrm>
              <a:off x="1034066" y="1320504"/>
              <a:ext cx="6997442" cy="3248281"/>
              <a:chOff x="1034066" y="1320504"/>
              <a:chExt cx="6997442" cy="3248281"/>
            </a:xfrm>
          </p:grpSpPr>
          <p:sp>
            <p:nvSpPr>
              <p:cNvPr id="188" name="Google Shape;188;p30"/>
              <p:cNvSpPr txBox="1"/>
              <p:nvPr/>
            </p:nvSpPr>
            <p:spPr>
              <a:xfrm rot="-3173">
                <a:off x="2033923" y="3549747"/>
                <a:ext cx="2925601" cy="4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Mechanical thinning and mowing </a:t>
                </a:r>
                <a:endParaRPr/>
              </a:p>
              <a:p>
                <a:pPr indent="0" lvl="0" marL="0" rtl="0" algn="l">
                  <a:spcBef>
                    <a:spcPts val="0"/>
                  </a:spcBef>
                  <a:spcAft>
                    <a:spcPts val="0"/>
                  </a:spcAft>
                  <a:buNone/>
                </a:pPr>
                <a:r>
                  <a:rPr lang="en"/>
                  <a:t>0-75 feet</a:t>
                </a:r>
                <a:endParaRPr/>
              </a:p>
            </p:txBody>
          </p:sp>
          <p:cxnSp>
            <p:nvCxnSpPr>
              <p:cNvPr id="189" name="Google Shape;189;p30"/>
              <p:cNvCxnSpPr/>
              <p:nvPr/>
            </p:nvCxnSpPr>
            <p:spPr>
              <a:xfrm flipH="1" rot="10800000">
                <a:off x="1658421" y="3449228"/>
                <a:ext cx="15600" cy="823800"/>
              </a:xfrm>
              <a:prstGeom prst="straightConnector1">
                <a:avLst/>
              </a:prstGeom>
              <a:noFill/>
              <a:ln cap="flat" cmpd="sng" w="9525">
                <a:solidFill>
                  <a:schemeClr val="dk2"/>
                </a:solidFill>
                <a:prstDash val="solid"/>
                <a:round/>
                <a:headEnd len="med" w="med" type="none"/>
                <a:tailEnd len="med" w="med" type="triangle"/>
              </a:ln>
            </p:spPr>
          </p:cxnSp>
          <p:sp>
            <p:nvSpPr>
              <p:cNvPr id="190" name="Google Shape;190;p30"/>
              <p:cNvSpPr txBox="1"/>
              <p:nvPr/>
            </p:nvSpPr>
            <p:spPr>
              <a:xfrm rot="-4088">
                <a:off x="1929087" y="1703756"/>
                <a:ext cx="6054004" cy="49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Hand thinning of dead/dry vegetation and maintain existing vegetation</a:t>
                </a:r>
                <a:endParaRPr/>
              </a:p>
              <a:p>
                <a:pPr indent="0" lvl="0" marL="0" rtl="0" algn="l">
                  <a:spcBef>
                    <a:spcPts val="0"/>
                  </a:spcBef>
                  <a:spcAft>
                    <a:spcPts val="0"/>
                  </a:spcAft>
                  <a:buNone/>
                </a:pPr>
                <a:r>
                  <a:rPr lang="en"/>
                  <a:t>100-150 feet</a:t>
                </a:r>
                <a:endParaRPr/>
              </a:p>
            </p:txBody>
          </p:sp>
          <p:cxnSp>
            <p:nvCxnSpPr>
              <p:cNvPr id="191" name="Google Shape;191;p30"/>
              <p:cNvCxnSpPr/>
              <p:nvPr/>
            </p:nvCxnSpPr>
            <p:spPr>
              <a:xfrm flipH="1" rot="10800000">
                <a:off x="1284709" y="4337785"/>
                <a:ext cx="6194100" cy="2310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192" name="Google Shape;192;p30"/>
              <p:cNvCxnSpPr/>
              <p:nvPr/>
            </p:nvCxnSpPr>
            <p:spPr>
              <a:xfrm flipH="1" rot="10800000">
                <a:off x="1660369" y="2565079"/>
                <a:ext cx="11700" cy="618000"/>
              </a:xfrm>
              <a:prstGeom prst="straightConnector1">
                <a:avLst/>
              </a:prstGeom>
              <a:noFill/>
              <a:ln cap="flat" cmpd="sng" w="9525">
                <a:solidFill>
                  <a:schemeClr val="dk2"/>
                </a:solidFill>
                <a:prstDash val="solid"/>
                <a:round/>
                <a:headEnd len="med" w="med" type="none"/>
                <a:tailEnd len="med" w="med" type="triangle"/>
              </a:ln>
            </p:spPr>
          </p:cxnSp>
          <p:cxnSp>
            <p:nvCxnSpPr>
              <p:cNvPr id="193" name="Google Shape;193;p30"/>
              <p:cNvCxnSpPr/>
              <p:nvPr/>
            </p:nvCxnSpPr>
            <p:spPr>
              <a:xfrm flipH="1" rot="10800000">
                <a:off x="1034066" y="1320504"/>
                <a:ext cx="6489900" cy="2889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194" name="Google Shape;194;p30"/>
              <p:cNvCxnSpPr/>
              <p:nvPr/>
            </p:nvCxnSpPr>
            <p:spPr>
              <a:xfrm flipH="1" rot="10800000">
                <a:off x="1658430" y="1562346"/>
                <a:ext cx="5400" cy="830400"/>
              </a:xfrm>
              <a:prstGeom prst="straightConnector1">
                <a:avLst/>
              </a:prstGeom>
              <a:noFill/>
              <a:ln cap="flat" cmpd="sng" w="9525">
                <a:solidFill>
                  <a:schemeClr val="dk2"/>
                </a:solidFill>
                <a:prstDash val="solid"/>
                <a:round/>
                <a:headEnd len="med" w="med" type="none"/>
                <a:tailEnd len="med" w="med" type="triangle"/>
              </a:ln>
            </p:spPr>
          </p:cxnSp>
          <p:sp>
            <p:nvSpPr>
              <p:cNvPr id="195" name="Google Shape;195;p30"/>
              <p:cNvSpPr txBox="1"/>
              <p:nvPr/>
            </p:nvSpPr>
            <p:spPr>
              <a:xfrm rot="-4088">
                <a:off x="1977506" y="2568667"/>
                <a:ext cx="6054004" cy="49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Mechanical thinning and mowing with some existing vegetation maintained</a:t>
                </a:r>
                <a:endParaRPr/>
              </a:p>
              <a:p>
                <a:pPr indent="0" lvl="0" marL="0" rtl="0" algn="l">
                  <a:spcBef>
                    <a:spcPts val="0"/>
                  </a:spcBef>
                  <a:spcAft>
                    <a:spcPts val="0"/>
                  </a:spcAft>
                  <a:buNone/>
                </a:pPr>
                <a:r>
                  <a:rPr lang="en"/>
                  <a:t>75-100 feet</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8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2" name="Google Shape;202;p31"/>
          <p:cNvPicPr preferRelativeResize="0"/>
          <p:nvPr/>
        </p:nvPicPr>
        <p:blipFill>
          <a:blip r:embed="rId3">
            <a:alphaModFix/>
          </a:blip>
          <a:stretch>
            <a:fillRect/>
          </a:stretch>
        </p:blipFill>
        <p:spPr>
          <a:xfrm>
            <a:off x="-1" y="-857238"/>
            <a:ext cx="9144003" cy="6857975"/>
          </a:xfrm>
          <a:prstGeom prst="rect">
            <a:avLst/>
          </a:prstGeom>
          <a:noFill/>
          <a:ln>
            <a:noFill/>
          </a:ln>
        </p:spPr>
      </p:pic>
      <p:sp>
        <p:nvSpPr>
          <p:cNvPr id="203" name="Google Shape;203;p31"/>
          <p:cNvSpPr txBox="1"/>
          <p:nvPr/>
        </p:nvSpPr>
        <p:spPr>
          <a:xfrm>
            <a:off x="0" y="0"/>
            <a:ext cx="4413000" cy="5175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accent2"/>
                </a:solidFill>
                <a:highlight>
                  <a:schemeClr val="dk1"/>
                </a:highlight>
                <a:latin typeface="Orbitron"/>
                <a:ea typeface="Orbitron"/>
                <a:cs typeface="Orbitron"/>
                <a:sym typeface="Orbitron"/>
              </a:rPr>
              <a:t>Existing View from KOP 1</a:t>
            </a:r>
            <a:endParaRPr sz="2400">
              <a:solidFill>
                <a:schemeClr val="dk1"/>
              </a:solidFill>
              <a:highlight>
                <a:schemeClr val="dk1"/>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3" name="Google Shape;63;p14"/>
          <p:cNvPicPr preferRelativeResize="0"/>
          <p:nvPr/>
        </p:nvPicPr>
        <p:blipFill>
          <a:blip r:embed="rId3">
            <a:alphaModFix/>
          </a:blip>
          <a:stretch>
            <a:fillRect/>
          </a:stretch>
        </p:blipFill>
        <p:spPr>
          <a:xfrm>
            <a:off x="2" y="0"/>
            <a:ext cx="9144001" cy="5143500"/>
          </a:xfrm>
          <a:prstGeom prst="rect">
            <a:avLst/>
          </a:prstGeom>
          <a:noFill/>
          <a:ln>
            <a:noFill/>
          </a:ln>
        </p:spPr>
      </p:pic>
      <p:sp>
        <p:nvSpPr>
          <p:cNvPr id="64" name="Google Shape;64;p14"/>
          <p:cNvSpPr txBox="1"/>
          <p:nvPr/>
        </p:nvSpPr>
        <p:spPr>
          <a:xfrm>
            <a:off x="1145775" y="158225"/>
            <a:ext cx="5319300" cy="5100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Prostrate Kochia Fuel Breaks</a:t>
            </a:r>
            <a:endParaRPr sz="2400">
              <a:solidFill>
                <a:srgbClr val="00FF00"/>
              </a:solidFill>
              <a:latin typeface="Orbitron"/>
              <a:ea typeface="Orbitron"/>
              <a:cs typeface="Orbitron"/>
              <a:sym typeface="Orbitron"/>
            </a:endParaRPr>
          </a:p>
        </p:txBody>
      </p:sp>
      <p:pic>
        <p:nvPicPr>
          <p:cNvPr id="65" name="Google Shape;65;p14"/>
          <p:cNvPicPr preferRelativeResize="0"/>
          <p:nvPr/>
        </p:nvPicPr>
        <p:blipFill>
          <a:blip r:embed="rId4">
            <a:alphaModFix/>
          </a:blip>
          <a:stretch>
            <a:fillRect/>
          </a:stretch>
        </p:blipFill>
        <p:spPr>
          <a:xfrm>
            <a:off x="707650" y="668225"/>
            <a:ext cx="7640801" cy="4255476"/>
          </a:xfrm>
          <a:prstGeom prst="rect">
            <a:avLst/>
          </a:prstGeom>
          <a:noFill/>
          <a:ln>
            <a:noFill/>
          </a:ln>
        </p:spPr>
      </p:pic>
      <p:pic>
        <p:nvPicPr>
          <p:cNvPr id="66" name="Google Shape;66;p14"/>
          <p:cNvPicPr preferRelativeResize="0"/>
          <p:nvPr/>
        </p:nvPicPr>
        <p:blipFill>
          <a:blip r:embed="rId5">
            <a:alphaModFix/>
          </a:blip>
          <a:stretch>
            <a:fillRect/>
          </a:stretch>
        </p:blipFill>
        <p:spPr>
          <a:xfrm>
            <a:off x="1045339" y="0"/>
            <a:ext cx="7053323"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1000"/>
                                        <p:tgtEl>
                                          <p:spTgt spid="6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10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32"/>
          <p:cNvPicPr preferRelativeResize="0"/>
          <p:nvPr/>
        </p:nvPicPr>
        <p:blipFill>
          <a:blip r:embed="rId3">
            <a:alphaModFix/>
          </a:blip>
          <a:stretch>
            <a:fillRect/>
          </a:stretch>
        </p:blipFill>
        <p:spPr>
          <a:xfrm>
            <a:off x="-1" y="-857245"/>
            <a:ext cx="9144003" cy="6857990"/>
          </a:xfrm>
          <a:prstGeom prst="rect">
            <a:avLst/>
          </a:prstGeom>
          <a:noFill/>
          <a:ln>
            <a:noFill/>
          </a:ln>
        </p:spPr>
      </p:pic>
      <p:sp>
        <p:nvSpPr>
          <p:cNvPr id="209" name="Google Shape;209;p32"/>
          <p:cNvSpPr txBox="1"/>
          <p:nvPr>
            <p:ph type="title"/>
          </p:nvPr>
        </p:nvSpPr>
        <p:spPr>
          <a:xfrm>
            <a:off x="0" y="277575"/>
            <a:ext cx="8840700" cy="5544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Visual Simulation with Mitigation Incorporated KOP 1</a:t>
            </a:r>
            <a:endParaRPr sz="2400">
              <a:solidFill>
                <a:srgbClr val="00FF00"/>
              </a:solidFill>
              <a:latin typeface="Orbitron"/>
              <a:ea typeface="Orbitron"/>
              <a:cs typeface="Orbitron"/>
              <a:sym typeface="Orbitro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Google Shape;214;p33"/>
          <p:cNvPicPr preferRelativeResize="0"/>
          <p:nvPr/>
        </p:nvPicPr>
        <p:blipFill>
          <a:blip r:embed="rId3">
            <a:alphaModFix/>
          </a:blip>
          <a:stretch>
            <a:fillRect/>
          </a:stretch>
        </p:blipFill>
        <p:spPr>
          <a:xfrm>
            <a:off x="-1" y="-857239"/>
            <a:ext cx="9144003" cy="6857979"/>
          </a:xfrm>
          <a:prstGeom prst="rect">
            <a:avLst/>
          </a:prstGeom>
          <a:noFill/>
          <a:ln>
            <a:noFill/>
          </a:ln>
        </p:spPr>
      </p:pic>
      <p:sp>
        <p:nvSpPr>
          <p:cNvPr id="215" name="Google Shape;21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accent2"/>
                </a:solidFill>
                <a:highlight>
                  <a:srgbClr val="000000"/>
                </a:highlight>
                <a:latin typeface="Orbitron"/>
                <a:ea typeface="Orbitron"/>
                <a:cs typeface="Orbitron"/>
                <a:sym typeface="Orbitron"/>
              </a:rPr>
              <a:t>Existing View from KOP 2</a:t>
            </a:r>
            <a:endParaRPr sz="2400">
              <a:solidFill>
                <a:srgbClr val="000000"/>
              </a:solidFill>
              <a:highlight>
                <a:srgbClr val="000000"/>
              </a:highlight>
            </a:endParaRPr>
          </a:p>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34"/>
          <p:cNvPicPr preferRelativeResize="0"/>
          <p:nvPr/>
        </p:nvPicPr>
        <p:blipFill>
          <a:blip r:embed="rId3">
            <a:alphaModFix/>
          </a:blip>
          <a:stretch>
            <a:fillRect/>
          </a:stretch>
        </p:blipFill>
        <p:spPr>
          <a:xfrm>
            <a:off x="16800" y="-844663"/>
            <a:ext cx="9110400" cy="6832827"/>
          </a:xfrm>
          <a:prstGeom prst="rect">
            <a:avLst/>
          </a:prstGeom>
          <a:noFill/>
          <a:ln>
            <a:noFill/>
          </a:ln>
        </p:spPr>
      </p:pic>
      <p:sp>
        <p:nvSpPr>
          <p:cNvPr id="221" name="Google Shape;221;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4"/>
          <p:cNvSpPr txBox="1"/>
          <p:nvPr>
            <p:ph type="title"/>
          </p:nvPr>
        </p:nvSpPr>
        <p:spPr>
          <a:xfrm>
            <a:off x="93000" y="297850"/>
            <a:ext cx="8958000" cy="5544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Visual Simulation with Mitigation Incorporated KOP 2</a:t>
            </a:r>
            <a:endParaRPr sz="2400">
              <a:solidFill>
                <a:srgbClr val="00FF00"/>
              </a:solidFill>
              <a:latin typeface="Orbitron"/>
              <a:ea typeface="Orbitron"/>
              <a:cs typeface="Orbitron"/>
              <a:sym typeface="Orbitro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5"/>
          <p:cNvSpPr txBox="1"/>
          <p:nvPr>
            <p:ph idx="4294967295" type="title"/>
          </p:nvPr>
        </p:nvSpPr>
        <p:spPr>
          <a:xfrm>
            <a:off x="32263" y="434875"/>
            <a:ext cx="9079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Contrast Rating Analysis with Mitigation Incorporated</a:t>
            </a:r>
            <a:endParaRPr sz="2400">
              <a:solidFill>
                <a:srgbClr val="00FF00"/>
              </a:solidFill>
              <a:latin typeface="Orbitron"/>
              <a:ea typeface="Orbitron"/>
              <a:cs typeface="Orbitron"/>
              <a:sym typeface="Orbitron"/>
            </a:endParaRPr>
          </a:p>
        </p:txBody>
      </p:sp>
      <p:pic>
        <p:nvPicPr>
          <p:cNvPr id="228" name="Google Shape;228;p35"/>
          <p:cNvPicPr preferRelativeResize="0"/>
          <p:nvPr/>
        </p:nvPicPr>
        <p:blipFill rotWithShape="1">
          <a:blip r:embed="rId3">
            <a:alphaModFix/>
          </a:blip>
          <a:srcRect b="10970" l="11516" r="11090" t="1959"/>
          <a:stretch/>
        </p:blipFill>
        <p:spPr>
          <a:xfrm>
            <a:off x="32275" y="1457325"/>
            <a:ext cx="9079499" cy="2919175"/>
          </a:xfrm>
          <a:prstGeom prst="rect">
            <a:avLst/>
          </a:prstGeom>
          <a:noFill/>
          <a:ln>
            <a:noFill/>
          </a:ln>
        </p:spPr>
      </p:pic>
      <p:sp>
        <p:nvSpPr>
          <p:cNvPr id="229" name="Google Shape;229;p35"/>
          <p:cNvSpPr txBox="1"/>
          <p:nvPr/>
        </p:nvSpPr>
        <p:spPr>
          <a:xfrm>
            <a:off x="7314525" y="1937700"/>
            <a:ext cx="2334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X</a:t>
            </a:r>
            <a:endParaRPr/>
          </a:p>
        </p:txBody>
      </p:sp>
      <p:sp>
        <p:nvSpPr>
          <p:cNvPr id="230" name="Google Shape;230;p35"/>
          <p:cNvSpPr txBox="1"/>
          <p:nvPr/>
        </p:nvSpPr>
        <p:spPr>
          <a:xfrm>
            <a:off x="6436875" y="2733950"/>
            <a:ext cx="233400" cy="1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X</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pic>
        <p:nvPicPr>
          <p:cNvPr id="235" name="Google Shape;235;p36"/>
          <p:cNvPicPr preferRelativeResize="0"/>
          <p:nvPr/>
        </p:nvPicPr>
        <p:blipFill>
          <a:blip r:embed="rId3">
            <a:alphaModFix/>
          </a:blip>
          <a:stretch>
            <a:fillRect/>
          </a:stretch>
        </p:blipFill>
        <p:spPr>
          <a:xfrm>
            <a:off x="152400" y="152400"/>
            <a:ext cx="8839200" cy="4724552"/>
          </a:xfrm>
          <a:prstGeom prst="rect">
            <a:avLst/>
          </a:prstGeom>
          <a:noFill/>
          <a:ln>
            <a:noFill/>
          </a:ln>
        </p:spPr>
      </p:pic>
      <p:sp>
        <p:nvSpPr>
          <p:cNvPr id="236" name="Google Shape;236;p36"/>
          <p:cNvSpPr txBox="1"/>
          <p:nvPr/>
        </p:nvSpPr>
        <p:spPr>
          <a:xfrm>
            <a:off x="1953950" y="1197675"/>
            <a:ext cx="5517000" cy="26340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69138"/>
                </a:solidFill>
                <a:latin typeface="Orbitron"/>
                <a:ea typeface="Orbitron"/>
                <a:cs typeface="Orbitron"/>
                <a:sym typeface="Orbitron"/>
              </a:rPr>
              <a:t>Proposed Fuel Breaks in VRM Class I</a:t>
            </a:r>
            <a:endParaRPr>
              <a:solidFill>
                <a:srgbClr val="E69138"/>
              </a:solidFill>
              <a:latin typeface="Orbitron"/>
              <a:ea typeface="Orbitron"/>
              <a:cs typeface="Orbitron"/>
              <a:sym typeface="Orbitron"/>
            </a:endParaRPr>
          </a:p>
          <a:p>
            <a:pPr indent="-317500" lvl="0" marL="457200" rtl="0" algn="l">
              <a:spcBef>
                <a:spcPts val="0"/>
              </a:spcBef>
              <a:spcAft>
                <a:spcPts val="0"/>
              </a:spcAft>
              <a:buClr>
                <a:srgbClr val="E69138"/>
              </a:buClr>
              <a:buSzPts val="1400"/>
              <a:buFont typeface="Orbitron"/>
              <a:buChar char="-"/>
            </a:pPr>
            <a:r>
              <a:rPr lang="en">
                <a:solidFill>
                  <a:srgbClr val="E69138"/>
                </a:solidFill>
                <a:latin typeface="Orbitron"/>
                <a:ea typeface="Orbitron"/>
                <a:cs typeface="Orbitron"/>
                <a:sym typeface="Orbitron"/>
              </a:rPr>
              <a:t>Would not conform due to strong contrast in Form, Line, and Color of Vegetation and the presence of bare soil</a:t>
            </a:r>
            <a:endParaRPr>
              <a:solidFill>
                <a:srgbClr val="E69138"/>
              </a:solidFill>
              <a:latin typeface="Orbitron"/>
              <a:ea typeface="Orbitron"/>
              <a:cs typeface="Orbitron"/>
              <a:sym typeface="Orbitron"/>
            </a:endParaRPr>
          </a:p>
          <a:p>
            <a:pPr indent="0" lvl="0" marL="0" rtl="0" algn="l">
              <a:spcBef>
                <a:spcPts val="0"/>
              </a:spcBef>
              <a:spcAft>
                <a:spcPts val="0"/>
              </a:spcAft>
              <a:buNone/>
            </a:pPr>
            <a:r>
              <a:t/>
            </a:r>
            <a:endParaRPr>
              <a:solidFill>
                <a:srgbClr val="E69138"/>
              </a:solidFill>
              <a:latin typeface="Orbitron"/>
              <a:ea typeface="Orbitron"/>
              <a:cs typeface="Orbitron"/>
              <a:sym typeface="Orbitron"/>
            </a:endParaRPr>
          </a:p>
          <a:p>
            <a:pPr indent="0" lvl="0" marL="0" rtl="0" algn="l">
              <a:spcBef>
                <a:spcPts val="0"/>
              </a:spcBef>
              <a:spcAft>
                <a:spcPts val="0"/>
              </a:spcAft>
              <a:buNone/>
            </a:pPr>
            <a:r>
              <a:rPr lang="en">
                <a:solidFill>
                  <a:srgbClr val="E69138"/>
                </a:solidFill>
                <a:latin typeface="Orbitron"/>
                <a:ea typeface="Orbitron"/>
                <a:cs typeface="Orbitron"/>
                <a:sym typeface="Orbitron"/>
              </a:rPr>
              <a:t>Recommended Mitigation to eliminate contrast</a:t>
            </a:r>
            <a:endParaRPr>
              <a:solidFill>
                <a:srgbClr val="E69138"/>
              </a:solidFill>
              <a:latin typeface="Orbitron"/>
              <a:ea typeface="Orbitron"/>
              <a:cs typeface="Orbitron"/>
              <a:sym typeface="Orbitron"/>
            </a:endParaRPr>
          </a:p>
          <a:p>
            <a:pPr indent="0" lvl="0" marL="0" rtl="0" algn="l">
              <a:spcBef>
                <a:spcPts val="0"/>
              </a:spcBef>
              <a:spcAft>
                <a:spcPts val="0"/>
              </a:spcAft>
              <a:buNone/>
            </a:pPr>
            <a:r>
              <a:t/>
            </a:r>
            <a:endParaRPr>
              <a:solidFill>
                <a:srgbClr val="E69138"/>
              </a:solidFill>
              <a:latin typeface="Orbitron"/>
              <a:ea typeface="Orbitron"/>
              <a:cs typeface="Orbitron"/>
              <a:sym typeface="Orbitron"/>
            </a:endParaRPr>
          </a:p>
          <a:p>
            <a:pPr indent="0" lvl="0" marL="0" rtl="0" algn="l">
              <a:spcBef>
                <a:spcPts val="0"/>
              </a:spcBef>
              <a:spcAft>
                <a:spcPts val="0"/>
              </a:spcAft>
              <a:buNone/>
            </a:pPr>
            <a:r>
              <a:rPr lang="en">
                <a:solidFill>
                  <a:srgbClr val="E69138"/>
                </a:solidFill>
                <a:latin typeface="Orbitron"/>
                <a:ea typeface="Orbitron"/>
                <a:cs typeface="Orbitron"/>
                <a:sym typeface="Orbitron"/>
              </a:rPr>
              <a:t>Accomplished the objectives of the Project while conforming with VRM objectives and preserved the scenic character of important sections of the Oregon National Historic Trail</a:t>
            </a:r>
            <a:endParaRPr>
              <a:solidFill>
                <a:srgbClr val="E69138"/>
              </a:solidFill>
              <a:latin typeface="Orbitron"/>
              <a:ea typeface="Orbitron"/>
              <a:cs typeface="Orbitron"/>
              <a:sym typeface="Orbitron"/>
            </a:endParaRPr>
          </a:p>
        </p:txBody>
      </p:sp>
      <p:sp>
        <p:nvSpPr>
          <p:cNvPr id="237" name="Google Shape;237;p36"/>
          <p:cNvSpPr txBox="1"/>
          <p:nvPr/>
        </p:nvSpPr>
        <p:spPr>
          <a:xfrm>
            <a:off x="1398350" y="4243150"/>
            <a:ext cx="6628200" cy="55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00FF"/>
                </a:solidFill>
                <a:latin typeface="Orbitron"/>
                <a:ea typeface="Orbitron"/>
                <a:cs typeface="Orbitron"/>
                <a:sym typeface="Orbitron"/>
              </a:rPr>
              <a:t>Questions?</a:t>
            </a:r>
            <a:endParaRPr b="1" sz="2400">
              <a:solidFill>
                <a:srgbClr val="0000FF"/>
              </a:solidFill>
              <a:latin typeface="Orbitron"/>
              <a:ea typeface="Orbitron"/>
              <a:cs typeface="Orbitron"/>
              <a:sym typeface="Orbitro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3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2" name="Google Shape;72;p15"/>
          <p:cNvPicPr preferRelativeResize="0"/>
          <p:nvPr/>
        </p:nvPicPr>
        <p:blipFill>
          <a:blip r:embed="rId3">
            <a:alphaModFix/>
          </a:blip>
          <a:stretch>
            <a:fillRect/>
          </a:stretch>
        </p:blipFill>
        <p:spPr>
          <a:xfrm>
            <a:off x="390475" y="445025"/>
            <a:ext cx="8131866" cy="4557825"/>
          </a:xfrm>
          <a:prstGeom prst="rect">
            <a:avLst/>
          </a:prstGeom>
          <a:noFill/>
          <a:ln>
            <a:noFill/>
          </a:ln>
        </p:spPr>
      </p:pic>
      <p:pic>
        <p:nvPicPr>
          <p:cNvPr id="73" name="Google Shape;73;p15"/>
          <p:cNvPicPr preferRelativeResize="0"/>
          <p:nvPr/>
        </p:nvPicPr>
        <p:blipFill>
          <a:blip r:embed="rId4">
            <a:alphaModFix/>
          </a:blip>
          <a:stretch>
            <a:fillRect/>
          </a:stretch>
        </p:blipFill>
        <p:spPr>
          <a:xfrm>
            <a:off x="621662" y="445024"/>
            <a:ext cx="7900676" cy="4495425"/>
          </a:xfrm>
          <a:prstGeom prst="rect">
            <a:avLst/>
          </a:prstGeom>
          <a:noFill/>
          <a:ln>
            <a:noFill/>
          </a:ln>
        </p:spPr>
      </p:pic>
      <p:sp>
        <p:nvSpPr>
          <p:cNvPr id="74" name="Google Shape;74;p15"/>
          <p:cNvSpPr txBox="1"/>
          <p:nvPr/>
        </p:nvSpPr>
        <p:spPr>
          <a:xfrm>
            <a:off x="123100" y="202200"/>
            <a:ext cx="4782900" cy="5727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Paradigm Fuel Breaks</a:t>
            </a:r>
            <a:endParaRPr sz="2400">
              <a:solidFill>
                <a:srgbClr val="00FF00"/>
              </a:solidFill>
              <a:latin typeface="Orbitron"/>
              <a:ea typeface="Orbitron"/>
              <a:cs typeface="Orbitron"/>
              <a:sym typeface="Orbitro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0" name="Google Shape;80;p16"/>
          <p:cNvPicPr preferRelativeResize="0"/>
          <p:nvPr/>
        </p:nvPicPr>
        <p:blipFill>
          <a:blip r:embed="rId3">
            <a:alphaModFix/>
          </a:blip>
          <a:stretch>
            <a:fillRect/>
          </a:stretch>
        </p:blipFill>
        <p:spPr>
          <a:xfrm>
            <a:off x="720977" y="0"/>
            <a:ext cx="7728425" cy="5143499"/>
          </a:xfrm>
          <a:prstGeom prst="rect">
            <a:avLst/>
          </a:prstGeom>
          <a:noFill/>
          <a:ln>
            <a:noFill/>
          </a:ln>
        </p:spPr>
      </p:pic>
      <p:sp>
        <p:nvSpPr>
          <p:cNvPr id="81" name="Google Shape;81;p16"/>
          <p:cNvSpPr txBox="1"/>
          <p:nvPr>
            <p:ph type="title"/>
          </p:nvPr>
        </p:nvSpPr>
        <p:spPr>
          <a:xfrm>
            <a:off x="311700" y="445025"/>
            <a:ext cx="3005700" cy="518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Project Location</a:t>
            </a:r>
            <a:endParaRPr sz="2400">
              <a:solidFill>
                <a:srgbClr val="00FF00"/>
              </a:solidFill>
              <a:latin typeface="Orbitron"/>
              <a:ea typeface="Orbitron"/>
              <a:cs typeface="Orbitron"/>
              <a:sym typeface="Orbitro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7" name="Google Shape;87;p17"/>
          <p:cNvPicPr preferRelativeResize="0"/>
          <p:nvPr/>
        </p:nvPicPr>
        <p:blipFill rotWithShape="1">
          <a:blip r:embed="rId3">
            <a:alphaModFix/>
          </a:blip>
          <a:srcRect b="12537" l="0" r="0" t="24138"/>
          <a:stretch/>
        </p:blipFill>
        <p:spPr>
          <a:xfrm>
            <a:off x="-3278761" y="0"/>
            <a:ext cx="14086108" cy="5546627"/>
          </a:xfrm>
          <a:prstGeom prst="rect">
            <a:avLst/>
          </a:prstGeom>
          <a:noFill/>
          <a:ln>
            <a:noFill/>
          </a:ln>
        </p:spPr>
      </p:pic>
      <p:sp>
        <p:nvSpPr>
          <p:cNvPr id="88" name="Google Shape;88;p17"/>
          <p:cNvSpPr txBox="1"/>
          <p:nvPr/>
        </p:nvSpPr>
        <p:spPr>
          <a:xfrm>
            <a:off x="268725" y="290225"/>
            <a:ext cx="3967500" cy="5679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Affected Environment</a:t>
            </a:r>
            <a:endParaRPr sz="2400">
              <a:solidFill>
                <a:srgbClr val="00FF00"/>
              </a:solidFill>
              <a:latin typeface="Orbitron"/>
              <a:ea typeface="Orbitron"/>
              <a:cs typeface="Orbitron"/>
              <a:sym typeface="Orbitron"/>
            </a:endParaRPr>
          </a:p>
        </p:txBody>
      </p:sp>
      <p:sp>
        <p:nvSpPr>
          <p:cNvPr id="89" name="Google Shape;89;p17"/>
          <p:cNvSpPr txBox="1"/>
          <p:nvPr/>
        </p:nvSpPr>
        <p:spPr>
          <a:xfrm>
            <a:off x="6411900" y="3208650"/>
            <a:ext cx="3837600" cy="5058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Orbitron"/>
                <a:ea typeface="Orbitron"/>
                <a:cs typeface="Orbitron"/>
                <a:sym typeface="Orbitron"/>
              </a:rPr>
              <a:t>Scenic Quality</a:t>
            </a:r>
            <a:endParaRPr sz="1800">
              <a:solidFill>
                <a:schemeClr val="lt1"/>
              </a:solidFill>
              <a:latin typeface="Orbitron"/>
              <a:ea typeface="Orbitron"/>
              <a:cs typeface="Orbitron"/>
              <a:sym typeface="Orbitron"/>
            </a:endParaRPr>
          </a:p>
        </p:txBody>
      </p:sp>
      <p:sp>
        <p:nvSpPr>
          <p:cNvPr id="90" name="Google Shape;90;p17"/>
          <p:cNvSpPr txBox="1"/>
          <p:nvPr/>
        </p:nvSpPr>
        <p:spPr>
          <a:xfrm>
            <a:off x="6411875" y="3660100"/>
            <a:ext cx="3837600" cy="4680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Orbitron"/>
                <a:ea typeface="Orbitron"/>
                <a:cs typeface="Orbitron"/>
                <a:sym typeface="Orbitron"/>
              </a:rPr>
              <a:t>Sensitivity</a:t>
            </a:r>
            <a:endParaRPr sz="1800">
              <a:solidFill>
                <a:schemeClr val="lt1"/>
              </a:solidFill>
              <a:latin typeface="Orbitron"/>
              <a:ea typeface="Orbitron"/>
              <a:cs typeface="Orbitron"/>
              <a:sym typeface="Orbitron"/>
            </a:endParaRPr>
          </a:p>
        </p:txBody>
      </p:sp>
      <p:sp>
        <p:nvSpPr>
          <p:cNvPr id="91" name="Google Shape;91;p17"/>
          <p:cNvSpPr txBox="1"/>
          <p:nvPr/>
        </p:nvSpPr>
        <p:spPr>
          <a:xfrm>
            <a:off x="6411900" y="4061625"/>
            <a:ext cx="3837600" cy="4680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Orbitron"/>
                <a:ea typeface="Orbitron"/>
                <a:cs typeface="Orbitron"/>
                <a:sym typeface="Orbitron"/>
              </a:rPr>
              <a:t>Distance Zones</a:t>
            </a:r>
            <a:endParaRPr sz="1800">
              <a:solidFill>
                <a:schemeClr val="lt1"/>
              </a:solidFill>
              <a:latin typeface="Orbitron"/>
              <a:ea typeface="Orbitron"/>
              <a:cs typeface="Orbitron"/>
              <a:sym typeface="Orbitro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8"/>
          <p:cNvPicPr preferRelativeResize="0"/>
          <p:nvPr/>
        </p:nvPicPr>
        <p:blipFill rotWithShape="1">
          <a:blip r:embed="rId3">
            <a:alphaModFix/>
          </a:blip>
          <a:srcRect b="0" l="22508" r="24679" t="0"/>
          <a:stretch/>
        </p:blipFill>
        <p:spPr>
          <a:xfrm rot="-5400000">
            <a:off x="3449787" y="-1520988"/>
            <a:ext cx="2341452" cy="8281426"/>
          </a:xfrm>
          <a:prstGeom prst="rect">
            <a:avLst/>
          </a:prstGeom>
          <a:noFill/>
          <a:ln>
            <a:noFill/>
          </a:ln>
        </p:spPr>
      </p:pic>
      <p:sp>
        <p:nvSpPr>
          <p:cNvPr id="97" name="Google Shape;97;p18"/>
          <p:cNvSpPr txBox="1"/>
          <p:nvPr/>
        </p:nvSpPr>
        <p:spPr>
          <a:xfrm>
            <a:off x="671725" y="489400"/>
            <a:ext cx="52779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Visual </a:t>
            </a:r>
            <a:r>
              <a:rPr lang="en" sz="2400">
                <a:solidFill>
                  <a:srgbClr val="00FF00"/>
                </a:solidFill>
                <a:latin typeface="Orbitron"/>
                <a:ea typeface="Orbitron"/>
                <a:cs typeface="Orbitron"/>
                <a:sym typeface="Orbitron"/>
              </a:rPr>
              <a:t>Sensitivity</a:t>
            </a:r>
            <a:r>
              <a:rPr lang="en" sz="2400">
                <a:solidFill>
                  <a:srgbClr val="00FF00"/>
                </a:solidFill>
                <a:latin typeface="Orbitron"/>
                <a:ea typeface="Orbitron"/>
                <a:cs typeface="Orbitron"/>
                <a:sym typeface="Orbitron"/>
              </a:rPr>
              <a:t> Levels</a:t>
            </a:r>
            <a:endParaRPr sz="2400">
              <a:solidFill>
                <a:srgbClr val="00FF00"/>
              </a:solidFill>
              <a:latin typeface="Orbitron"/>
              <a:ea typeface="Orbitron"/>
              <a:cs typeface="Orbitron"/>
              <a:sym typeface="Orbitron"/>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0" y="-1609375"/>
            <a:ext cx="9376998" cy="6858002"/>
          </a:xfrm>
          <a:prstGeom prst="rect">
            <a:avLst/>
          </a:prstGeom>
          <a:noFill/>
          <a:ln>
            <a:noFill/>
          </a:ln>
        </p:spPr>
      </p:pic>
      <p:sp>
        <p:nvSpPr>
          <p:cNvPr id="103" name="Google Shape;103;p19"/>
          <p:cNvSpPr txBox="1"/>
          <p:nvPr/>
        </p:nvSpPr>
        <p:spPr>
          <a:xfrm>
            <a:off x="241850" y="-21500"/>
            <a:ext cx="3897300" cy="5058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Landscape Character</a:t>
            </a:r>
            <a:endParaRPr sz="2400">
              <a:solidFill>
                <a:srgbClr val="00FF00"/>
              </a:solidFill>
              <a:latin typeface="Orbitron"/>
              <a:ea typeface="Orbitron"/>
              <a:cs typeface="Orbitron"/>
              <a:sym typeface="Orbitron"/>
            </a:endParaRPr>
          </a:p>
        </p:txBody>
      </p:sp>
      <p:sp>
        <p:nvSpPr>
          <p:cNvPr id="104" name="Google Shape;104;p19"/>
          <p:cNvSpPr txBox="1"/>
          <p:nvPr/>
        </p:nvSpPr>
        <p:spPr>
          <a:xfrm>
            <a:off x="5401475" y="2929150"/>
            <a:ext cx="3837600" cy="5058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Orbitron"/>
                <a:ea typeface="Orbitron"/>
                <a:cs typeface="Orbitron"/>
                <a:sym typeface="Orbitron"/>
              </a:rPr>
              <a:t>Landscape Type</a:t>
            </a:r>
            <a:endParaRPr sz="2400">
              <a:solidFill>
                <a:schemeClr val="lt1"/>
              </a:solidFill>
              <a:latin typeface="Orbitron"/>
              <a:ea typeface="Orbitron"/>
              <a:cs typeface="Orbitron"/>
              <a:sym typeface="Orbitron"/>
            </a:endParaRPr>
          </a:p>
        </p:txBody>
      </p:sp>
      <p:sp>
        <p:nvSpPr>
          <p:cNvPr id="105" name="Google Shape;105;p19"/>
          <p:cNvSpPr txBox="1"/>
          <p:nvPr/>
        </p:nvSpPr>
        <p:spPr>
          <a:xfrm>
            <a:off x="5401475" y="4155975"/>
            <a:ext cx="3837600" cy="8088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Orbitron"/>
                <a:ea typeface="Orbitron"/>
                <a:cs typeface="Orbitron"/>
                <a:sym typeface="Orbitron"/>
              </a:rPr>
              <a:t>Landscape Analysis Factors</a:t>
            </a:r>
            <a:endParaRPr sz="2400">
              <a:solidFill>
                <a:schemeClr val="lt1"/>
              </a:solidFill>
              <a:latin typeface="Orbitron"/>
              <a:ea typeface="Orbitron"/>
              <a:cs typeface="Orbitron"/>
              <a:sym typeface="Orbitron"/>
            </a:endParaRPr>
          </a:p>
        </p:txBody>
      </p:sp>
      <p:sp>
        <p:nvSpPr>
          <p:cNvPr id="106" name="Google Shape;106;p19"/>
          <p:cNvSpPr txBox="1"/>
          <p:nvPr/>
        </p:nvSpPr>
        <p:spPr>
          <a:xfrm>
            <a:off x="5401475" y="3363925"/>
            <a:ext cx="3837600" cy="8529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Orbitron"/>
                <a:ea typeface="Orbitron"/>
                <a:cs typeface="Orbitron"/>
                <a:sym typeface="Orbitron"/>
              </a:rPr>
              <a:t>Landscape Character Elements</a:t>
            </a:r>
            <a:endParaRPr sz="2400">
              <a:solidFill>
                <a:schemeClr val="lt1"/>
              </a:solidFill>
              <a:latin typeface="Orbitron"/>
              <a:ea typeface="Orbitron"/>
              <a:cs typeface="Orbitron"/>
              <a:sym typeface="Orbitro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20"/>
          <p:cNvPicPr preferRelativeResize="0"/>
          <p:nvPr/>
        </p:nvPicPr>
        <p:blipFill>
          <a:blip r:embed="rId3">
            <a:alphaModFix/>
          </a:blip>
          <a:stretch>
            <a:fillRect/>
          </a:stretch>
        </p:blipFill>
        <p:spPr>
          <a:xfrm>
            <a:off x="0" y="-2153325"/>
            <a:ext cx="9958426" cy="7420451"/>
          </a:xfrm>
          <a:prstGeom prst="rect">
            <a:avLst/>
          </a:prstGeom>
          <a:noFill/>
          <a:ln>
            <a:noFill/>
          </a:ln>
        </p:spPr>
      </p:pic>
      <p:sp>
        <p:nvSpPr>
          <p:cNvPr id="112" name="Google Shape;112;p20"/>
          <p:cNvSpPr txBox="1"/>
          <p:nvPr/>
        </p:nvSpPr>
        <p:spPr>
          <a:xfrm>
            <a:off x="177350" y="171975"/>
            <a:ext cx="5169000" cy="5685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Landscape Analysis Factors</a:t>
            </a:r>
            <a:endParaRPr sz="2400">
              <a:solidFill>
                <a:srgbClr val="00FF00"/>
              </a:solidFill>
              <a:latin typeface="Orbitron"/>
              <a:ea typeface="Orbitron"/>
              <a:cs typeface="Orbitron"/>
              <a:sym typeface="Orbitron"/>
            </a:endParaRPr>
          </a:p>
        </p:txBody>
      </p:sp>
      <p:sp>
        <p:nvSpPr>
          <p:cNvPr id="113" name="Google Shape;113;p20"/>
          <p:cNvSpPr txBox="1"/>
          <p:nvPr/>
        </p:nvSpPr>
        <p:spPr>
          <a:xfrm>
            <a:off x="6578525" y="1993975"/>
            <a:ext cx="3224700" cy="27399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Orbitron"/>
                <a:ea typeface="Orbitron"/>
                <a:cs typeface="Orbitron"/>
                <a:sym typeface="Orbitron"/>
              </a:rPr>
              <a:t>Contrast</a:t>
            </a:r>
            <a:endParaRPr sz="2400">
              <a:solidFill>
                <a:schemeClr val="lt1"/>
              </a:solidFill>
              <a:latin typeface="Orbitron"/>
              <a:ea typeface="Orbitron"/>
              <a:cs typeface="Orbitron"/>
              <a:sym typeface="Orbitron"/>
            </a:endParaRPr>
          </a:p>
          <a:p>
            <a:pPr indent="0" lvl="0" marL="0" rtl="0" algn="l">
              <a:spcBef>
                <a:spcPts val="0"/>
              </a:spcBef>
              <a:spcAft>
                <a:spcPts val="0"/>
              </a:spcAft>
              <a:buNone/>
            </a:pPr>
            <a:r>
              <a:rPr lang="en" sz="2400">
                <a:solidFill>
                  <a:schemeClr val="lt1"/>
                </a:solidFill>
                <a:latin typeface="Orbitron"/>
                <a:ea typeface="Orbitron"/>
                <a:cs typeface="Orbitron"/>
                <a:sym typeface="Orbitron"/>
              </a:rPr>
              <a:t>Sequence</a:t>
            </a:r>
            <a:endParaRPr sz="2400">
              <a:solidFill>
                <a:schemeClr val="lt1"/>
              </a:solidFill>
              <a:latin typeface="Orbitron"/>
              <a:ea typeface="Orbitron"/>
              <a:cs typeface="Orbitron"/>
              <a:sym typeface="Orbitron"/>
            </a:endParaRPr>
          </a:p>
          <a:p>
            <a:pPr indent="0" lvl="0" marL="0" rtl="0" algn="l">
              <a:spcBef>
                <a:spcPts val="0"/>
              </a:spcBef>
              <a:spcAft>
                <a:spcPts val="0"/>
              </a:spcAft>
              <a:buNone/>
            </a:pPr>
            <a:r>
              <a:rPr lang="en" sz="2400">
                <a:solidFill>
                  <a:schemeClr val="lt1"/>
                </a:solidFill>
                <a:latin typeface="Orbitron"/>
                <a:ea typeface="Orbitron"/>
                <a:cs typeface="Orbitron"/>
                <a:sym typeface="Orbitron"/>
              </a:rPr>
              <a:t>Axis</a:t>
            </a:r>
            <a:endParaRPr sz="2400">
              <a:solidFill>
                <a:schemeClr val="lt1"/>
              </a:solidFill>
              <a:latin typeface="Orbitron"/>
              <a:ea typeface="Orbitron"/>
              <a:cs typeface="Orbitron"/>
              <a:sym typeface="Orbitron"/>
            </a:endParaRPr>
          </a:p>
          <a:p>
            <a:pPr indent="0" lvl="0" marL="0" rtl="0" algn="l">
              <a:spcBef>
                <a:spcPts val="0"/>
              </a:spcBef>
              <a:spcAft>
                <a:spcPts val="0"/>
              </a:spcAft>
              <a:buNone/>
            </a:pPr>
            <a:r>
              <a:rPr lang="en" sz="2400">
                <a:solidFill>
                  <a:schemeClr val="lt1"/>
                </a:solidFill>
                <a:latin typeface="Orbitron"/>
                <a:ea typeface="Orbitron"/>
                <a:cs typeface="Orbitron"/>
                <a:sym typeface="Orbitron"/>
              </a:rPr>
              <a:t>Convergence</a:t>
            </a:r>
            <a:endParaRPr sz="2400">
              <a:solidFill>
                <a:schemeClr val="lt1"/>
              </a:solidFill>
              <a:latin typeface="Orbitron"/>
              <a:ea typeface="Orbitron"/>
              <a:cs typeface="Orbitron"/>
              <a:sym typeface="Orbitron"/>
            </a:endParaRPr>
          </a:p>
          <a:p>
            <a:pPr indent="0" lvl="0" marL="0" rtl="0" algn="l">
              <a:spcBef>
                <a:spcPts val="0"/>
              </a:spcBef>
              <a:spcAft>
                <a:spcPts val="0"/>
              </a:spcAft>
              <a:buNone/>
            </a:pPr>
            <a:r>
              <a:rPr lang="en" sz="2400">
                <a:solidFill>
                  <a:schemeClr val="lt1"/>
                </a:solidFill>
                <a:latin typeface="Orbitron"/>
                <a:ea typeface="Orbitron"/>
                <a:cs typeface="Orbitron"/>
                <a:sym typeface="Orbitron"/>
              </a:rPr>
              <a:t>Co-dominance</a:t>
            </a:r>
            <a:endParaRPr sz="2400">
              <a:solidFill>
                <a:schemeClr val="lt1"/>
              </a:solidFill>
              <a:latin typeface="Orbitron"/>
              <a:ea typeface="Orbitron"/>
              <a:cs typeface="Orbitron"/>
              <a:sym typeface="Orbitron"/>
            </a:endParaRPr>
          </a:p>
          <a:p>
            <a:pPr indent="0" lvl="0" marL="0" rtl="0" algn="l">
              <a:spcBef>
                <a:spcPts val="0"/>
              </a:spcBef>
              <a:spcAft>
                <a:spcPts val="0"/>
              </a:spcAft>
              <a:buNone/>
            </a:pPr>
            <a:r>
              <a:rPr lang="en" sz="2400">
                <a:solidFill>
                  <a:schemeClr val="lt1"/>
                </a:solidFill>
                <a:latin typeface="Orbitron"/>
                <a:ea typeface="Orbitron"/>
                <a:cs typeface="Orbitron"/>
                <a:sym typeface="Orbitron"/>
              </a:rPr>
              <a:t>Enframent</a:t>
            </a:r>
            <a:endParaRPr sz="2400">
              <a:solidFill>
                <a:schemeClr val="lt1"/>
              </a:solidFill>
              <a:latin typeface="Orbitron"/>
              <a:ea typeface="Orbitron"/>
              <a:cs typeface="Orbitron"/>
              <a:sym typeface="Orbitron"/>
            </a:endParaRPr>
          </a:p>
          <a:p>
            <a:pPr indent="0" lvl="0" marL="0" rtl="0" algn="l">
              <a:spcBef>
                <a:spcPts val="0"/>
              </a:spcBef>
              <a:spcAft>
                <a:spcPts val="0"/>
              </a:spcAft>
              <a:buNone/>
            </a:pPr>
            <a:r>
              <a:rPr lang="en" sz="2400">
                <a:solidFill>
                  <a:schemeClr val="lt1"/>
                </a:solidFill>
                <a:latin typeface="Orbitron"/>
                <a:ea typeface="Orbitron"/>
                <a:cs typeface="Orbitron"/>
                <a:sym typeface="Orbitron"/>
              </a:rPr>
              <a:t>Scale</a:t>
            </a:r>
            <a:endParaRPr sz="2400">
              <a:solidFill>
                <a:schemeClr val="lt1"/>
              </a:solidFill>
              <a:latin typeface="Orbitron"/>
              <a:ea typeface="Orbitron"/>
              <a:cs typeface="Orbitron"/>
              <a:sym typeface="Orbitro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id="118" name="Google Shape;118;p21"/>
          <p:cNvPicPr preferRelativeResize="0"/>
          <p:nvPr/>
        </p:nvPicPr>
        <p:blipFill>
          <a:blip r:embed="rId3">
            <a:alphaModFix/>
          </a:blip>
          <a:stretch>
            <a:fillRect/>
          </a:stretch>
        </p:blipFill>
        <p:spPr>
          <a:xfrm>
            <a:off x="0" y="-927875"/>
            <a:ext cx="9222825" cy="6743700"/>
          </a:xfrm>
          <a:prstGeom prst="rect">
            <a:avLst/>
          </a:prstGeom>
          <a:noFill/>
          <a:ln>
            <a:noFill/>
          </a:ln>
        </p:spPr>
      </p:pic>
      <p:sp>
        <p:nvSpPr>
          <p:cNvPr id="119" name="Google Shape;119;p21"/>
          <p:cNvSpPr txBox="1"/>
          <p:nvPr/>
        </p:nvSpPr>
        <p:spPr>
          <a:xfrm>
            <a:off x="5842950" y="0"/>
            <a:ext cx="2993400" cy="4650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Orbitron"/>
                <a:ea typeface="Orbitron"/>
                <a:cs typeface="Orbitron"/>
                <a:sym typeface="Orbitron"/>
              </a:rPr>
              <a:t>Variable Effects</a:t>
            </a:r>
            <a:endParaRPr sz="2400">
              <a:solidFill>
                <a:srgbClr val="00FF00"/>
              </a:solidFill>
              <a:latin typeface="Orbitron"/>
              <a:ea typeface="Orbitron"/>
              <a:cs typeface="Orbitron"/>
              <a:sym typeface="Orbitro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00FF00"/>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