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7" r:id="rId6"/>
    <p:sldMasterId id="2147483682" r:id="rId7"/>
    <p:sldMasterId id="2147483698" r:id="rId8"/>
  </p:sldMasterIdLst>
  <p:notesMasterIdLst>
    <p:notesMasterId r:id="rId28"/>
  </p:notesMasterIdLst>
  <p:handoutMasterIdLst>
    <p:handoutMasterId r:id="rId29"/>
  </p:handoutMasterIdLst>
  <p:sldIdLst>
    <p:sldId id="309" r:id="rId9"/>
    <p:sldId id="257" r:id="rId10"/>
    <p:sldId id="310" r:id="rId11"/>
    <p:sldId id="312" r:id="rId12"/>
    <p:sldId id="313" r:id="rId13"/>
    <p:sldId id="314" r:id="rId14"/>
    <p:sldId id="315" r:id="rId15"/>
    <p:sldId id="316" r:id="rId16"/>
    <p:sldId id="473" r:id="rId17"/>
    <p:sldId id="317" r:id="rId18"/>
    <p:sldId id="318" r:id="rId19"/>
    <p:sldId id="319" r:id="rId20"/>
    <p:sldId id="340" r:id="rId21"/>
    <p:sldId id="342" r:id="rId22"/>
    <p:sldId id="343" r:id="rId23"/>
    <p:sldId id="516" r:id="rId24"/>
    <p:sldId id="436" r:id="rId25"/>
    <p:sldId id="348" r:id="rId26"/>
    <p:sldId id="34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58" autoAdjust="0"/>
    <p:restoredTop sz="96364" autoAdjust="0"/>
  </p:normalViewPr>
  <p:slideViewPr>
    <p:cSldViewPr snapToGrid="0">
      <p:cViewPr varScale="1">
        <p:scale>
          <a:sx n="118" d="100"/>
          <a:sy n="118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22E5E3-DB14-4063-9BE7-5FB103E73AA0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DA4D3E-DADC-44AC-A252-1E1539FA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9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6C7E56-6E83-433A-9ED1-E7F9AC820ECF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55AC2C-8B5D-4C6E-AFF3-131C3A72D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4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</a:t>
            </a:r>
            <a:r>
              <a:rPr lang="en-US" baseline="0" dirty="0" smtClean="0"/>
              <a:t>Y COMMUNICATE: </a:t>
            </a:r>
            <a:r>
              <a:rPr lang="en-US" dirty="0" smtClean="0"/>
              <a:t>Objective process with</a:t>
            </a:r>
            <a:r>
              <a:rPr lang="en-US" baseline="0" dirty="0" smtClean="0"/>
              <a:t> moments that require PROFESSIONAL JUDGEMENT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Diplomacy versus</a:t>
            </a:r>
            <a:r>
              <a:rPr lang="en-US" baseline="0" dirty="0" smtClean="0"/>
              <a:t> heavy handedness, KNOW YOUR PROPONENT’S BUSINESS IN ORDER TO MAKE SOUND AND REASONABLE RECOMMENDATIONS</a:t>
            </a:r>
          </a:p>
          <a:p>
            <a:r>
              <a:rPr lang="en-US" baseline="0" dirty="0" smtClean="0"/>
              <a:t>ALSO TO KNOW WHEN YOU’RE  BEING BLUFFED.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25406-ED82-4B39-90B1-6AC9D91254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25406-ED82-4B39-90B1-6AC9D91254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33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825406-ED82-4B39-90B1-6AC9D912541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672B9-F5F7-4287-86CC-4ADCD393936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6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54364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164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284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Wrap Up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391423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7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17859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03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66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166" name="Rectangle 165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2" name="Picture 19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781968" y="1"/>
            <a:ext cx="360570" cy="6273184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40098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spc="3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0"/>
            <a:ext cx="360570" cy="6274278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Wrap Up</a:t>
            </a:r>
          </a:p>
        </p:txBody>
      </p:sp>
      <p:sp>
        <p:nvSpPr>
          <p:cNvPr id="36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June 2019 – Boise, ID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0"/>
            <a:ext cx="360570" cy="6264249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7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June 2019 – Boise, ID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1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5003" y="1417346"/>
            <a:ext cx="423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Resource Management</a:t>
            </a:r>
            <a:endParaRPr lang="en-US" sz="3200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4750" y="2837703"/>
            <a:ext cx="1659221" cy="716757"/>
            <a:chOff x="2125630" y="2939674"/>
            <a:chExt cx="1659221" cy="716757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630" y="2939674"/>
              <a:ext cx="716756" cy="7167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01" y="2939675"/>
              <a:ext cx="819150" cy="716756"/>
            </a:xfrm>
            <a:prstGeom prst="rect">
              <a:avLst/>
            </a:prstGeom>
          </p:spPr>
        </p:pic>
      </p:grp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1066800" y="5257800"/>
            <a:ext cx="3657600" cy="762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spc="3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2019</a:t>
            </a:r>
          </a:p>
          <a:p>
            <a:r>
              <a:rPr lang="en-US" dirty="0" smtClean="0"/>
              <a:t>Boise, Idaho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8" t="-124" r="13014" b="166"/>
          <a:stretch/>
        </p:blipFill>
        <p:spPr>
          <a:xfrm>
            <a:off x="5799666" y="-1"/>
            <a:ext cx="3344333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0"/>
            <a:ext cx="360570" cy="6274278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7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Wrap Up</a:t>
            </a:r>
          </a:p>
        </p:txBody>
      </p:sp>
      <p:sp>
        <p:nvSpPr>
          <p:cNvPr id="38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June 2019 – Boise, ID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0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vrconference.evs.anl.gov/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gaddis@blm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tenney@blm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hmccart@blm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1341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Project Level Planning Essentials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VRM Class objective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ite Planning Considerations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Human and Environmental Factors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Observation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Design Fundamentals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Form, Line, Color, Texture AND Scale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Site Selection 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Adverse Visual Contrast Reduction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295400"/>
            <a:ext cx="6506155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Project </a:t>
            </a:r>
            <a:r>
              <a:rPr lang="en-US" dirty="0" smtClean="0"/>
              <a:t>Planning, Analysis </a:t>
            </a:r>
            <a:r>
              <a:rPr lang="en-US" dirty="0"/>
              <a:t>and Evaluation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Identify VRM Objectives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Project Description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Visual </a:t>
            </a:r>
            <a:r>
              <a:rPr lang="en-US" dirty="0"/>
              <a:t>Contrast Rating System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Affected </a:t>
            </a:r>
            <a:r>
              <a:rPr lang="en-US" dirty="0" err="1"/>
              <a:t>viewshed</a:t>
            </a:r>
            <a:r>
              <a:rPr lang="en-US" dirty="0"/>
              <a:t> determination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Key </a:t>
            </a:r>
            <a:r>
              <a:rPr lang="en-US" dirty="0"/>
              <a:t>Observation Points (KOP)</a:t>
            </a:r>
          </a:p>
          <a:p>
            <a:pPr lvl="1">
              <a:spcBef>
                <a:spcPts val="0"/>
              </a:spcBef>
            </a:pPr>
            <a:r>
              <a:rPr lang="en-US" dirty="0"/>
              <a:t>Visual </a:t>
            </a:r>
            <a:r>
              <a:rPr lang="en-US" dirty="0" smtClean="0"/>
              <a:t>simulations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Contrast Rating Form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10 environmental factors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</a:t>
            </a:r>
            <a:r>
              <a:rPr lang="en-US" dirty="0"/>
              <a:t>modification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Reevaluation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Visualization/ Simulation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Informs the project team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Informs the BLM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Informs the public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Information and verify accuracy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796" y="1044426"/>
            <a:ext cx="70866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NEPA &amp; VRM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Proposed Action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Alternative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Affected Environment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Environmental </a:t>
            </a:r>
            <a:r>
              <a:rPr lang="en-US" dirty="0" smtClean="0"/>
              <a:t>Consequences  </a:t>
            </a:r>
            <a:r>
              <a:rPr lang="en-US" dirty="0"/>
              <a:t>(</a:t>
            </a:r>
            <a:r>
              <a:rPr lang="en-US" dirty="0" smtClean="0"/>
              <a:t>VRI &amp; settings)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Mitigation – enforceable commitments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Monitoring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Commitment enforcement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Compliance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Effectiveness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Adaptive Management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Land Use Plan – VRM Class objective adherence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Regional Scale Planning &amp; Mitigation Strategy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Enables us to manage visual resources effectively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14639"/>
            <a:ext cx="8420100" cy="5573240"/>
          </a:xfrm>
        </p:spPr>
        <p:txBody>
          <a:bodyPr/>
          <a:lstStyle/>
          <a:p>
            <a:pPr lvl="1"/>
            <a:r>
              <a:rPr lang="en-US" dirty="0"/>
              <a:t>Are Visual Inventory Classes &amp; VRM Management Classes </a:t>
            </a:r>
            <a:br>
              <a:rPr lang="en-US" dirty="0"/>
            </a:br>
            <a:r>
              <a:rPr lang="en-US" dirty="0"/>
              <a:t>the same thing?</a:t>
            </a:r>
          </a:p>
          <a:p>
            <a:pPr lvl="1"/>
            <a:r>
              <a:rPr lang="en-US" dirty="0"/>
              <a:t>Is VRM </a:t>
            </a:r>
          </a:p>
          <a:p>
            <a:pPr lvl="2"/>
            <a:r>
              <a:rPr lang="en-US" dirty="0"/>
              <a:t>discretionary, a “soft” decision?</a:t>
            </a:r>
          </a:p>
          <a:p>
            <a:pPr lvl="2"/>
            <a:r>
              <a:rPr lang="en-US" dirty="0" smtClean="0"/>
              <a:t>do we manage  </a:t>
            </a:r>
            <a:r>
              <a:rPr lang="en-US" dirty="0"/>
              <a:t>project </a:t>
            </a:r>
            <a:r>
              <a:rPr lang="en-US" dirty="0" smtClean="0"/>
              <a:t>beauty? </a:t>
            </a:r>
            <a:endParaRPr lang="en-US" dirty="0"/>
          </a:p>
          <a:p>
            <a:pPr lvl="2"/>
            <a:r>
              <a:rPr lang="en-US" dirty="0"/>
              <a:t>allows visually unmitigated activity within VRM Class IV?</a:t>
            </a:r>
          </a:p>
          <a:p>
            <a:pPr lvl="2"/>
            <a:r>
              <a:rPr lang="en-US" dirty="0"/>
              <a:t>a way to preclude or exclude projects from happening?</a:t>
            </a:r>
          </a:p>
          <a:p>
            <a:pPr lvl="1"/>
            <a:r>
              <a:rPr lang="en-US" dirty="0"/>
              <a:t>Does VRM applies to existing valid mineral rights?</a:t>
            </a:r>
          </a:p>
          <a:p>
            <a:pPr lvl="1"/>
            <a:r>
              <a:rPr lang="en-US" dirty="0"/>
              <a:t>VRM Management Class IV means the area has low visual value?</a:t>
            </a:r>
          </a:p>
          <a:p>
            <a:pPr lvl="1"/>
            <a:r>
              <a:rPr lang="en-US" dirty="0"/>
              <a:t>Are Contrast Rating Evaluations required for all projects? </a:t>
            </a:r>
          </a:p>
          <a:p>
            <a:pPr lvl="1"/>
            <a:r>
              <a:rPr lang="en-US" dirty="0"/>
              <a:t>Who is responsible for VRM? </a:t>
            </a:r>
          </a:p>
          <a:p>
            <a:pPr lvl="1"/>
            <a:r>
              <a:rPr lang="en-US" dirty="0" smtClean="0"/>
              <a:t>If the VRM class objective at the KOP is different than where the  project is located, which VRM Class objective must be met?</a:t>
            </a:r>
          </a:p>
          <a:p>
            <a:pPr lvl="1"/>
            <a:r>
              <a:rPr lang="en-US" dirty="0" smtClean="0"/>
              <a:t>Do we inventory visual resources as a part of a proposed action?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Summary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1518693"/>
            <a:ext cx="8385544" cy="5181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VRM is a Collaborative Process – internally and externally.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Is your Visual Resource Inventory up to date?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Take the time to do comprehensive planning – carefully study VRM/VRI/Allocations compatibility – knowing the industry’s </a:t>
            </a:r>
            <a:r>
              <a:rPr lang="en-US" dirty="0" smtClean="0"/>
              <a:t>challenges, but capabilities, too.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VRM Class IV should be given as much consideration as VRM </a:t>
            </a:r>
            <a:r>
              <a:rPr lang="en-US" dirty="0" smtClean="0"/>
              <a:t>II and III.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Plan amendment should be the exception to the rule and not viewed as the easy out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FF00"/>
                </a:solidFill>
              </a:rPr>
              <a:t>Design your way to conformance rather than amending your way there.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6161"/>
            <a:ext cx="8305800" cy="51816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You are the </a:t>
            </a:r>
            <a:r>
              <a:rPr lang="en-US" dirty="0" smtClean="0">
                <a:solidFill>
                  <a:srgbClr val="FFFF00"/>
                </a:solidFill>
              </a:rPr>
              <a:t>leaders</a:t>
            </a:r>
            <a:r>
              <a:rPr lang="en-US" dirty="0" smtClean="0"/>
              <a:t> in VRM </a:t>
            </a:r>
            <a:r>
              <a:rPr lang="en-US" dirty="0"/>
              <a:t>- please be assertive stewards of our BLM settings </a:t>
            </a:r>
            <a:r>
              <a:rPr lang="en-US" dirty="0" smtClean="0"/>
              <a:t>and </a:t>
            </a:r>
            <a:r>
              <a:rPr lang="en-US" dirty="0"/>
              <a:t>protecting BLM’s </a:t>
            </a:r>
            <a:r>
              <a:rPr lang="en-US" dirty="0" smtClean="0"/>
              <a:t>visual </a:t>
            </a:r>
            <a:r>
              <a:rPr lang="en-US" dirty="0"/>
              <a:t>values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your challenges and successes with us and your fellow students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Encourage customers to use qualified contractors the conduct VRM analysis.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Call upon the </a:t>
            </a:r>
            <a:r>
              <a:rPr lang="en-US" dirty="0" smtClean="0"/>
              <a:t>instructors and me,  </a:t>
            </a:r>
            <a:r>
              <a:rPr lang="en-US" dirty="0"/>
              <a:t>if you need assistance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 closing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Other reading</a:t>
            </a:r>
            <a:endParaRPr lang="en-US" dirty="0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AEAC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0" y="1309518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 smtClean="0">
                <a:solidFill>
                  <a:srgbClr val="92D050"/>
                </a:solidFill>
              </a:rPr>
              <a:t>Ano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Opportunity to Contribute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b="24222"/>
          <a:stretch/>
        </p:blipFill>
        <p:spPr>
          <a:xfrm>
            <a:off x="522514" y="2187454"/>
            <a:ext cx="4760372" cy="4516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4" b="39683"/>
          <a:stretch/>
        </p:blipFill>
        <p:spPr>
          <a:xfrm>
            <a:off x="5380493" y="2207440"/>
            <a:ext cx="3025956" cy="77391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22414" y="5888342"/>
            <a:ext cx="356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http://vrconference.evs.anl.gov/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0" b="20112"/>
          <a:stretch/>
        </p:blipFill>
        <p:spPr>
          <a:xfrm>
            <a:off x="5380493" y="3144857"/>
            <a:ext cx="3025956" cy="7772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3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Other reading</a:t>
            </a:r>
            <a:endParaRPr lang="en-US" dirty="0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AEAC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0" y="1362858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Additional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Resources</a:t>
            </a:r>
          </a:p>
        </p:txBody>
      </p:sp>
      <p:pic>
        <p:nvPicPr>
          <p:cNvPr id="12290" name="Picture 2" descr="Image result for Visualizing Climate Change: A Guide to Visual Communication of Climate Change and Developing Local Solu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2409924"/>
            <a:ext cx="2063511" cy="26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new energy landsc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36" y="2403145"/>
            <a:ext cx="2047989" cy="26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2409925"/>
            <a:ext cx="2067062" cy="2675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3903" r="1710" b="7765"/>
          <a:stretch/>
        </p:blipFill>
        <p:spPr>
          <a:xfrm>
            <a:off x="104775" y="2409925"/>
            <a:ext cx="2236170" cy="26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85" y="5082325"/>
            <a:ext cx="2189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 smtClean="0">
                <a:solidFill>
                  <a:prstClr val="white"/>
                </a:solidFill>
              </a:rPr>
              <a:t>blmwyomingvisual.anl.gov</a:t>
            </a:r>
            <a:endParaRPr lang="en-US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Course Sponsors</a:t>
            </a:r>
            <a:endParaRPr lang="en-US" dirty="0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AEAC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14300" y="1633870"/>
            <a:ext cx="89154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</a:rPr>
              <a:t>Tim Gaddis, National Training Center</a:t>
            </a:r>
          </a:p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  <a:hlinkClick r:id="rId3"/>
              </a:rPr>
              <a:t>tgaddis@blm.gov</a:t>
            </a:r>
            <a:r>
              <a:rPr lang="en-US" altLang="en-US" sz="3600" dirty="0" smtClean="0">
                <a:solidFill>
                  <a:srgbClr val="92D050"/>
                </a:solidFill>
              </a:rPr>
              <a:t>  </a:t>
            </a:r>
            <a:endParaRPr lang="en-US" altLang="en-US" dirty="0" smtClean="0">
              <a:solidFill>
                <a:srgbClr val="92D05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</a:rPr>
              <a:t/>
            </a:r>
            <a:br>
              <a:rPr lang="en-US" altLang="en-US" sz="3600" dirty="0" smtClean="0">
                <a:solidFill>
                  <a:srgbClr val="92D050"/>
                </a:solidFill>
              </a:rPr>
            </a:br>
            <a:r>
              <a:rPr lang="en-US" altLang="en-US" sz="3600" dirty="0" smtClean="0">
                <a:solidFill>
                  <a:srgbClr val="92D050"/>
                </a:solidFill>
              </a:rPr>
              <a:t>Andy </a:t>
            </a:r>
            <a:r>
              <a:rPr lang="en-US" altLang="en-US" sz="3600" dirty="0" err="1" smtClean="0">
                <a:solidFill>
                  <a:srgbClr val="92D050"/>
                </a:solidFill>
              </a:rPr>
              <a:t>Tenney</a:t>
            </a:r>
            <a:r>
              <a:rPr lang="en-US" altLang="en-US" sz="3600" dirty="0" smtClean="0">
                <a:solidFill>
                  <a:srgbClr val="92D050"/>
                </a:solidFill>
              </a:rPr>
              <a:t>, WO250 Division Chief, Recreation and Visitor Services</a:t>
            </a:r>
          </a:p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  <a:hlinkClick r:id="rId4"/>
              </a:rPr>
              <a:t>atenney@blm.gov</a:t>
            </a:r>
            <a:r>
              <a:rPr lang="en-US" altLang="en-US" sz="3600" dirty="0" smtClean="0">
                <a:solidFill>
                  <a:srgbClr val="92D050"/>
                </a:solidFill>
              </a:rPr>
              <a:t> </a:t>
            </a:r>
            <a:endParaRPr lang="en-US" altLang="en-US" sz="16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76200" y="1147652"/>
            <a:ext cx="89154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000" dirty="0" smtClean="0">
              <a:solidFill>
                <a:srgbClr val="C2C18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</a:rPr>
              <a:t>John McCarty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</a:rPr>
              <a:t>Washington Office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  <a:hlinkClick r:id="rId3"/>
              </a:rPr>
              <a:t>jhmccart@blm.gov</a:t>
            </a:r>
            <a:r>
              <a:rPr lang="en-US" altLang="en-US" sz="4000" dirty="0" smtClean="0">
                <a:solidFill>
                  <a:srgbClr val="92D05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</a:rPr>
              <a:t>202.912.7284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C2C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tmp\2014_Las vegas Training_Mike Brown\2015\units\Updated Units\Unit 1\new\tumblr_nlqhnkohmR1rcc3hoo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"/>
          <a:stretch/>
        </p:blipFill>
        <p:spPr bwMode="auto">
          <a:xfrm>
            <a:off x="1" y="658161"/>
            <a:ext cx="8787739" cy="61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11915" y="342725"/>
            <a:ext cx="1366650" cy="630872"/>
            <a:chOff x="7311915" y="342725"/>
            <a:chExt cx="1366650" cy="630872"/>
          </a:xfrm>
        </p:grpSpPr>
        <p:pic>
          <p:nvPicPr>
            <p:cNvPr id="3" name="Picture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915" y="342725"/>
              <a:ext cx="630872" cy="6308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548" y="362374"/>
              <a:ext cx="696017" cy="611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0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Review the key learning points of the week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Reflect back on the week’s activities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Answer any remaining questions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And hopefully a chuckle or two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Unit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participated in the course, you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should be able to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Describe the basic principles and concepts of </a:t>
            </a:r>
            <a:r>
              <a:rPr lang="en-US" dirty="0" smtClean="0"/>
              <a:t>VRM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Communicate the role of VRM in land use planning and activity planning within the Bureau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That you have the foundation to begin hone the skills to: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inventory </a:t>
            </a:r>
            <a:r>
              <a:rPr lang="en-US" dirty="0"/>
              <a:t>visual resources,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analyze </a:t>
            </a:r>
            <a:r>
              <a:rPr lang="en-US" dirty="0"/>
              <a:t>landscape,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</a:t>
            </a:r>
            <a:r>
              <a:rPr lang="en-US" dirty="0"/>
              <a:t>mitigations for minimizing contrast.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Basic </a:t>
            </a:r>
            <a:r>
              <a:rPr lang="en-US" dirty="0" smtClean="0"/>
              <a:t>Principles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Scenic </a:t>
            </a:r>
            <a:r>
              <a:rPr lang="en-US" dirty="0"/>
              <a:t>resources are public resources, which are finite in supply.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BLM </a:t>
            </a:r>
            <a:r>
              <a:rPr lang="en-US" dirty="0"/>
              <a:t>has a legal obligation to manage for scenery.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Visual </a:t>
            </a:r>
            <a:r>
              <a:rPr lang="en-US" dirty="0"/>
              <a:t>Resource Management (VRM) is our system for scenery management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VRM is not about obstructing projects, but </a:t>
            </a:r>
            <a:r>
              <a:rPr lang="en-US" dirty="0" smtClean="0">
                <a:solidFill>
                  <a:srgbClr val="FFFF00"/>
                </a:solidFill>
              </a:rPr>
              <a:t>to make projects better </a:t>
            </a:r>
            <a:r>
              <a:rPr lang="en-US" dirty="0" smtClean="0"/>
              <a:t>integrated into their setting.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r="24609" b="1724"/>
          <a:stretch/>
        </p:blipFill>
        <p:spPr>
          <a:xfrm>
            <a:off x="4488873" y="1187531"/>
            <a:ext cx="4141520" cy="5415150"/>
          </a:xfrm>
          <a:prstGeom prst="rect">
            <a:avLst/>
          </a:prstGeom>
        </p:spPr>
      </p:pic>
      <p:pic>
        <p:nvPicPr>
          <p:cNvPr id="5" name="Picture 5" descr="E:\BLM\tmp-1\BLM_11_12_2013 Files transfer\0-blm\Images\Color Project_images\Facility images\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"/>
          <a:stretch/>
        </p:blipFill>
        <p:spPr bwMode="auto">
          <a:xfrm>
            <a:off x="205705" y="1187532"/>
            <a:ext cx="4110866" cy="54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05" y="1187531"/>
            <a:ext cx="8424687" cy="5415149"/>
          </a:xfrm>
          <a:solidFill>
            <a:schemeClr val="tx1">
              <a:lumMod val="75000"/>
              <a:lumOff val="25000"/>
              <a:alpha val="68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the National VRM Program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the visual resource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or minimize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visual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consistency in managing visual resources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inclusive framework for interaction between VRM and other resource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thoughtful management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visual values with other resources for now and into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visual resources in accordance with applicable laws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information for informed visual resource land use planning,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design, and landscape  monitoring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295400"/>
            <a:ext cx="6866467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BLM has legal obligation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IBLA Decisions 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144IBLA070 - Utah Decision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173IBLA313 - Beaver </a:t>
            </a:r>
            <a:r>
              <a:rPr lang="en-US" dirty="0" err="1">
                <a:solidFill>
                  <a:srgbClr val="FFC000"/>
                </a:solidFill>
              </a:rPr>
              <a:t>Rim_Lander</a:t>
            </a:r>
            <a:r>
              <a:rPr lang="en-US" dirty="0">
                <a:solidFill>
                  <a:srgbClr val="FFC000"/>
                </a:solidFill>
              </a:rPr>
              <a:t> FO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C000"/>
                </a:solidFill>
              </a:rPr>
              <a:t>174 IBLA 078  -Tom Van </a:t>
            </a:r>
            <a:r>
              <a:rPr lang="en-US" dirty="0" err="1">
                <a:solidFill>
                  <a:srgbClr val="FFC000"/>
                </a:solidFill>
              </a:rPr>
              <a:t>Sant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California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C000"/>
                </a:solidFill>
              </a:rPr>
              <a:t>IBLA 2016-74 (02/14/2019) Southern Utah Wilderness Alliance</a:t>
            </a:r>
            <a:endParaRPr lang="en-US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VRM system</a:t>
            </a:r>
            <a:endParaRPr lang="en-US" dirty="0"/>
          </a:p>
          <a:p>
            <a:pPr marL="75247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Inventory for visual values</a:t>
            </a:r>
          </a:p>
          <a:p>
            <a:pPr marL="75247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Establish Mgt. </a:t>
            </a:r>
            <a:r>
              <a:rPr lang="en-US" dirty="0" smtClean="0"/>
              <a:t>Classes in the RMP</a:t>
            </a:r>
            <a:endParaRPr lang="en-US" dirty="0"/>
          </a:p>
          <a:p>
            <a:pPr marL="75247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Evaluate/design activities to meet classes</a:t>
            </a:r>
          </a:p>
          <a:p>
            <a:pPr marL="75247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Monitor project compliance and adherence to the VRM class objectives</a:t>
            </a:r>
          </a:p>
          <a:p>
            <a:pPr marL="752475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Keep the inventory current by updating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1607"/>
              </p:ext>
            </p:extLst>
          </p:nvPr>
        </p:nvGraphicFramePr>
        <p:xfrm>
          <a:off x="7181850" y="1219200"/>
          <a:ext cx="14478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Image" r:id="rId3" imgW="6393293" imgH="3649390" progId="Photoshop.Image.5">
                  <p:embed/>
                </p:oleObj>
              </mc:Choice>
              <mc:Fallback>
                <p:oleObj name="Image" r:id="rId3" imgW="6393293" imgH="3649390" progId="Photoshop.Image.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1219200"/>
                        <a:ext cx="14478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gsnem cany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133600"/>
            <a:ext cx="1447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great basin n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082925"/>
            <a:ext cx="1447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for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389563"/>
            <a:ext cx="1447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mt mor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1005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134100" cy="5181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/>
              <a:t>VRM is the “Language for Landscapes”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Types of Landscapes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Elements of Landscape Character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Analysis </a:t>
            </a:r>
            <a:r>
              <a:rPr lang="en-US" dirty="0" smtClean="0">
                <a:solidFill>
                  <a:prstClr val="white"/>
                </a:solidFill>
              </a:rPr>
              <a:t>Factors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Inventory the Visual Resource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Scenic </a:t>
            </a:r>
            <a:r>
              <a:rPr lang="en-US" dirty="0"/>
              <a:t>Quality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Sensitivity Levels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Distance </a:t>
            </a:r>
            <a:r>
              <a:rPr lang="en-US" dirty="0" smtClean="0"/>
              <a:t>Zones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VRI Classes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295400"/>
            <a:ext cx="6848061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VRI in Land </a:t>
            </a:r>
            <a:r>
              <a:rPr lang="en-US" dirty="0"/>
              <a:t>Use </a:t>
            </a:r>
            <a:r>
              <a:rPr lang="en-US" dirty="0" smtClean="0"/>
              <a:t>Planning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Primary source of information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Consideration of other information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Analysis of the Management Situation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Alternatives development/ VRM Class objectives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Analysis of impact on VRI factors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VRM Management Classes I-IV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Going beyond the VRM Classes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Interim VRM Classes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Amending Land Use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nit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RM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189F3AAE31C47BEAB89097BA98B76" ma:contentTypeVersion="0" ma:contentTypeDescription="Create a new document." ma:contentTypeScope="" ma:versionID="45f2a85b2a9ca16a23691f2e6a6d7f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58BD34-2BD1-4D7E-A32C-5787B89CA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F89BC-472C-40B2-828B-10F782702F0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C2434A-5ADE-4154-AD6A-0A854862B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759</Words>
  <Application>Microsoft Office PowerPoint</Application>
  <PresentationFormat>On-screen Show (4:3)</PresentationFormat>
  <Paragraphs>162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</vt:lpstr>
      <vt:lpstr>Impact</vt:lpstr>
      <vt:lpstr>Times New Roman</vt:lpstr>
      <vt:lpstr>2_UnitTitle</vt:lpstr>
      <vt:lpstr>3_Body</vt:lpstr>
      <vt:lpstr>4_Body</vt:lpstr>
      <vt:lpstr>1_VRM-Cover</vt:lpstr>
      <vt:lpstr>5_Body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BLM_SA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 Colvin</dc:creator>
  <cp:lastModifiedBy>Brown, Michael B</cp:lastModifiedBy>
  <cp:revision>493</cp:revision>
  <cp:lastPrinted>2015-04-03T19:56:29Z</cp:lastPrinted>
  <dcterms:created xsi:type="dcterms:W3CDTF">2015-01-14T20:26:51Z</dcterms:created>
  <dcterms:modified xsi:type="dcterms:W3CDTF">2019-06-11T14:47:42Z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0x010100FCC189F3AAE31C47BEAB89097BA98B76</vt:lpwstr>
  </property>
</Properties>
</file>