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376" r:id="rId2"/>
    <p:sldId id="257" r:id="rId3"/>
    <p:sldId id="397" r:id="rId4"/>
    <p:sldId id="279" r:id="rId5"/>
    <p:sldId id="400" r:id="rId6"/>
    <p:sldId id="280" r:id="rId7"/>
    <p:sldId id="402" r:id="rId8"/>
    <p:sldId id="403" r:id="rId9"/>
    <p:sldId id="404" r:id="rId10"/>
    <p:sldId id="405" r:id="rId11"/>
    <p:sldId id="359" r:id="rId12"/>
    <p:sldId id="282" r:id="rId13"/>
    <p:sldId id="296" r:id="rId14"/>
    <p:sldId id="297" r:id="rId15"/>
    <p:sldId id="298" r:id="rId16"/>
    <p:sldId id="299" r:id="rId17"/>
    <p:sldId id="300" r:id="rId18"/>
    <p:sldId id="377" r:id="rId19"/>
    <p:sldId id="272" r:id="rId20"/>
    <p:sldId id="270" r:id="rId21"/>
    <p:sldId id="305" r:id="rId22"/>
    <p:sldId id="263" r:id="rId23"/>
    <p:sldId id="295" r:id="rId24"/>
    <p:sldId id="390" r:id="rId25"/>
    <p:sldId id="293" r:id="rId26"/>
    <p:sldId id="294" r:id="rId27"/>
    <p:sldId id="287" r:id="rId28"/>
    <p:sldId id="291" r:id="rId29"/>
    <p:sldId id="288" r:id="rId30"/>
    <p:sldId id="289" r:id="rId31"/>
    <p:sldId id="292" r:id="rId32"/>
    <p:sldId id="262" r:id="rId33"/>
    <p:sldId id="271" r:id="rId34"/>
    <p:sldId id="268" r:id="rId35"/>
    <p:sldId id="317" r:id="rId36"/>
    <p:sldId id="373" r:id="rId37"/>
    <p:sldId id="283" r:id="rId38"/>
    <p:sldId id="343" r:id="rId39"/>
    <p:sldId id="321" r:id="rId40"/>
    <p:sldId id="322" r:id="rId41"/>
    <p:sldId id="323" r:id="rId42"/>
    <p:sldId id="324" r:id="rId43"/>
    <p:sldId id="325" r:id="rId44"/>
    <p:sldId id="326" r:id="rId45"/>
    <p:sldId id="301" r:id="rId46"/>
    <p:sldId id="302" r:id="rId47"/>
    <p:sldId id="303" r:id="rId48"/>
    <p:sldId id="318" r:id="rId49"/>
    <p:sldId id="290" r:id="rId5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7603" autoAdjust="0"/>
    <p:restoredTop sz="94660"/>
  </p:normalViewPr>
  <p:slideViewPr>
    <p:cSldViewPr>
      <p:cViewPr varScale="1">
        <p:scale>
          <a:sx n="120" d="100"/>
          <a:sy n="120" d="100"/>
        </p:scale>
        <p:origin x="96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1C9C3E5E-9BB9-4174-BE00-C27614E6D566}"/>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208899" name="Rectangle 3">
            <a:extLst>
              <a:ext uri="{FF2B5EF4-FFF2-40B4-BE49-F238E27FC236}">
                <a16:creationId xmlns:a16="http://schemas.microsoft.com/office/drawing/2014/main" id="{40F1B0BF-6409-40CD-B4AD-3A7BF5AF3CFB}"/>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fld id="{8E028132-A369-4C55-8696-158920AFCABD}" type="datetimeFigureOut">
              <a:rPr lang="en-US" altLang="en-US"/>
              <a:pPr/>
              <a:t>8/5/2019</a:t>
            </a:fld>
            <a:endParaRPr lang="en-US" altLang="en-US"/>
          </a:p>
        </p:txBody>
      </p:sp>
      <p:sp>
        <p:nvSpPr>
          <p:cNvPr id="208900" name="Rectangle 4">
            <a:extLst>
              <a:ext uri="{FF2B5EF4-FFF2-40B4-BE49-F238E27FC236}">
                <a16:creationId xmlns:a16="http://schemas.microsoft.com/office/drawing/2014/main" id="{03D3F879-A077-4E29-86CC-AE2C757DB5BF}"/>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208901" name="Rectangle 5">
            <a:extLst>
              <a:ext uri="{FF2B5EF4-FFF2-40B4-BE49-F238E27FC236}">
                <a16:creationId xmlns:a16="http://schemas.microsoft.com/office/drawing/2014/main" id="{9398F72E-6362-44CC-AB44-1655E8D2B007}"/>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9D32384-42D5-48EE-8C19-1E525167582A}" type="slidenum">
              <a:rPr lang="en-US" altLang="en-US"/>
              <a:pPr/>
              <a:t>‹#›</a:t>
            </a:fld>
            <a:endParaRPr lang="en-US" altLang="en-U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60AAED-1D0F-4F8B-8BD8-35F3B388C07F}"/>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986C99D1-59A7-45A1-8E9D-AE75AAC2172D}"/>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567B7B42-FDD5-4E45-BC24-55ADE9617DBA}" type="datetimeFigureOut">
              <a:rPr lang="en-US"/>
              <a:pPr>
                <a:defRPr/>
              </a:pPr>
              <a:t>8/5/2019</a:t>
            </a:fld>
            <a:endParaRPr lang="en-US"/>
          </a:p>
        </p:txBody>
      </p:sp>
      <p:sp>
        <p:nvSpPr>
          <p:cNvPr id="4" name="Slide Image Placeholder 3">
            <a:extLst>
              <a:ext uri="{FF2B5EF4-FFF2-40B4-BE49-F238E27FC236}">
                <a16:creationId xmlns:a16="http://schemas.microsoft.com/office/drawing/2014/main" id="{1460C5E1-C960-47FC-9D0F-575D3E79C235}"/>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6906878A-FB0F-4CD6-AE6B-5789D6A5097E}"/>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FCCD835-13FB-4114-BE84-BF19B06D58E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68BB91B7-D679-4A5F-826C-9E1A4D8187D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40CF992-9465-43F7-91FA-23C441483423}" type="slidenum">
              <a:rPr lang="en-US" altLang="en-US"/>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41B1E4D-BEEB-4CC7-82DD-882F8AEC81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D7FF9F2-A42B-451A-9FC9-6ED16845EA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Cave found in Canada Dec 2018. </a:t>
            </a:r>
            <a:r>
              <a:rPr lang="en-US" altLang="en-US" dirty="0" err="1"/>
              <a:t>Sallacc’s</a:t>
            </a:r>
            <a:r>
              <a:rPr lang="en-US" altLang="en-US" dirty="0"/>
              <a:t> Pit</a:t>
            </a:r>
          </a:p>
          <a:p>
            <a:pPr eaLnBrk="1" hangingPunct="1"/>
            <a:r>
              <a:rPr lang="en-US" altLang="en-US" dirty="0"/>
              <a:t>Entrance is 100 m long and 60 </a:t>
            </a:r>
            <a:r>
              <a:rPr lang="en-US" altLang="en-US"/>
              <a:t>meters wide with a depth of 135 meters.</a:t>
            </a:r>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546DBFA2-2FC2-4171-A7A5-9A36B5C434C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2EF301E2-4F4C-4070-961C-D298DECB22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Drawing in the features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A22F8D17-E63C-434D-A2D8-E7725D88263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5B0879B7-EBA8-4A8A-9F96-594439C499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 resulting product.  Seen with the base lineplot and draft map layer turned off.</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D6C0A24C-FA22-4947-B45B-68768C30388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4E9D0DB7-BCB6-4424-A3A3-79C3FEC57A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Showing the drawing tools that were created:  cave symbols and cave-related lines.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3B5755D5-DB56-4AB8-B18A-D296D865DCC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Notes Placeholder 2">
            <a:extLst>
              <a:ext uri="{FF2B5EF4-FFF2-40B4-BE49-F238E27FC236}">
                <a16:creationId xmlns:a16="http://schemas.microsoft.com/office/drawing/2014/main" id="{C70BF129-CC82-4037-A414-D532B87DC9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Now a look at cave maps.  Main Drain Cave Map with plan and profile views.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BAEF4963-A9CD-4834-BAC9-7E26062E320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Notes Placeholder 2">
            <a:extLst>
              <a:ext uri="{FF2B5EF4-FFF2-40B4-BE49-F238E27FC236}">
                <a16:creationId xmlns:a16="http://schemas.microsoft.com/office/drawing/2014/main" id="{C5AEB0E0-BA8F-4861-809F-E45ADD73AF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Polygamy caves.  Two caves shown together on one map to help with exploration pushes.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id="{BEE0CDD0-27D6-451C-A784-477DC9F633F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Notes Placeholder 2">
            <a:extLst>
              <a:ext uri="{FF2B5EF4-FFF2-40B4-BE49-F238E27FC236}">
                <a16:creationId xmlns:a16="http://schemas.microsoft.com/office/drawing/2014/main" id="{6DFCB89A-898D-4FCA-98C3-C7433E4456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Interstate Cave.  A cave found when a roadcut intersected it.  The map shows how the cave goes underneath the expressway and is associate with the other caves on the other side.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A5970E8B-6709-465B-8A53-89DF873B99B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8" name="Notes Placeholder 2">
            <a:extLst>
              <a:ext uri="{FF2B5EF4-FFF2-40B4-BE49-F238E27FC236}">
                <a16:creationId xmlns:a16="http://schemas.microsoft.com/office/drawing/2014/main" id="{E7AE8721-F42E-45B4-8264-5D6F259FCC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Bloomington Cave map with trail marked on it.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a:extLst>
              <a:ext uri="{FF2B5EF4-FFF2-40B4-BE49-F238E27FC236}">
                <a16:creationId xmlns:a16="http://schemas.microsoft.com/office/drawing/2014/main" id="{E86F12FA-6D3A-44D2-B0C2-F9317C5AF2E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6" name="Notes Placeholder 2">
            <a:extLst>
              <a:ext uri="{FF2B5EF4-FFF2-40B4-BE49-F238E27FC236}">
                <a16:creationId xmlns:a16="http://schemas.microsoft.com/office/drawing/2014/main" id="{76349167-C9C3-4CEF-A505-D2A25DD8E8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A 8.5 by 11 map of Bloomington Cave to show progress of removing graffiti</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a:extLst>
              <a:ext uri="{FF2B5EF4-FFF2-40B4-BE49-F238E27FC236}">
                <a16:creationId xmlns:a16="http://schemas.microsoft.com/office/drawing/2014/main" id="{181AE837-603B-4C86-A05D-3444351B663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4" name="Notes Placeholder 2">
            <a:extLst>
              <a:ext uri="{FF2B5EF4-FFF2-40B4-BE49-F238E27FC236}">
                <a16:creationId xmlns:a16="http://schemas.microsoft.com/office/drawing/2014/main" id="{4E098321-7996-419B-B56D-0128551ED6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Plan view of Timpanogos Cave System</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a:extLst>
              <a:ext uri="{FF2B5EF4-FFF2-40B4-BE49-F238E27FC236}">
                <a16:creationId xmlns:a16="http://schemas.microsoft.com/office/drawing/2014/main" id="{79111188-5FC2-43D9-A36E-5DD9B8F24E4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2" name="Notes Placeholder 2">
            <a:extLst>
              <a:ext uri="{FF2B5EF4-FFF2-40B4-BE49-F238E27FC236}">
                <a16:creationId xmlns:a16="http://schemas.microsoft.com/office/drawing/2014/main" id="{22F192B6-D972-4131-A1AB-51282ED1AD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Profile view of Timpanogos where the surface is created from a cross-sections data created in GIS.  All of the unique formations areas in the caves occur under the deeps parts of the cave.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15E6C68F-EDB2-485C-BA4F-63027E443CD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es Placeholder 2">
            <a:extLst>
              <a:ext uri="{FF2B5EF4-FFF2-40B4-BE49-F238E27FC236}">
                <a16:creationId xmlns:a16="http://schemas.microsoft.com/office/drawing/2014/main" id="{BA25BB23-0926-4FB4-B6D6-D426E3C6CE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Why do we survey caves?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a:extLst>
              <a:ext uri="{FF2B5EF4-FFF2-40B4-BE49-F238E27FC236}">
                <a16:creationId xmlns:a16="http://schemas.microsoft.com/office/drawing/2014/main" id="{1285ECFF-E104-4723-92BA-FF9B0B83F65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0" name="Notes Placeholder 2">
            <a:extLst>
              <a:ext uri="{FF2B5EF4-FFF2-40B4-BE49-F238E27FC236}">
                <a16:creationId xmlns:a16="http://schemas.microsoft.com/office/drawing/2014/main" id="{9082B17D-F563-45AE-86E6-B4FDB47F1B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Using layers detail can be removed to create a version for an interpretative display.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a:extLst>
              <a:ext uri="{FF2B5EF4-FFF2-40B4-BE49-F238E27FC236}">
                <a16:creationId xmlns:a16="http://schemas.microsoft.com/office/drawing/2014/main" id="{7A4ABC00-4DDB-4EE2-AE9C-05DAC833B24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8" name="Notes Placeholder 2">
            <a:extLst>
              <a:ext uri="{FF2B5EF4-FFF2-40B4-BE49-F238E27FC236}">
                <a16:creationId xmlns:a16="http://schemas.microsoft.com/office/drawing/2014/main" id="{4CF189C6-9572-4541-8F13-6274989130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 resulting product placed into the Visitor Center at Timpanogos Cave National Monument.  This display is about 12 ft long.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a:extLst>
              <a:ext uri="{FF2B5EF4-FFF2-40B4-BE49-F238E27FC236}">
                <a16:creationId xmlns:a16="http://schemas.microsoft.com/office/drawing/2014/main" id="{5A9BDC44-55AA-478B-BAC1-21D3B9AD7B5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6" name="Notes Placeholder 2">
            <a:extLst>
              <a:ext uri="{FF2B5EF4-FFF2-40B4-BE49-F238E27FC236}">
                <a16:creationId xmlns:a16="http://schemas.microsoft.com/office/drawing/2014/main" id="{D0ADE614-8365-4E44-89AD-3D513FC006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Then map was then cut up to sections to create a map atlas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a:extLst>
              <a:ext uri="{FF2B5EF4-FFF2-40B4-BE49-F238E27FC236}">
                <a16:creationId xmlns:a16="http://schemas.microsoft.com/office/drawing/2014/main" id="{064D5F23-6C32-49E5-9579-9F3BDC341AE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a:extLst>
              <a:ext uri="{FF2B5EF4-FFF2-40B4-BE49-F238E27FC236}">
                <a16:creationId xmlns:a16="http://schemas.microsoft.com/office/drawing/2014/main" id="{8BDB1C31-D141-42CA-B328-DB5B6BD40C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How the map was divided into pages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a:extLst>
              <a:ext uri="{FF2B5EF4-FFF2-40B4-BE49-F238E27FC236}">
                <a16:creationId xmlns:a16="http://schemas.microsoft.com/office/drawing/2014/main" id="{01F0C992-09A9-4FB3-9082-FED2636FA0C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Notes Placeholder 2">
            <a:extLst>
              <a:ext uri="{FF2B5EF4-FFF2-40B4-BE49-F238E27FC236}">
                <a16:creationId xmlns:a16="http://schemas.microsoft.com/office/drawing/2014/main" id="{1D0CE421-F546-4358-9821-0B4AACD13E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Example map page.  Each page had cross-sections, representative photos for the mapped area, and location key.  This atlas was laminated so that it could be written on with erase markers.  Simple way of doing cave inventory while carrying just a small booklet.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a:extLst>
              <a:ext uri="{FF2B5EF4-FFF2-40B4-BE49-F238E27FC236}">
                <a16:creationId xmlns:a16="http://schemas.microsoft.com/office/drawing/2014/main" id="{98E93885-A763-423B-B678-6CEC1B477EA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0" name="Notes Placeholder 2">
            <a:extLst>
              <a:ext uri="{FF2B5EF4-FFF2-40B4-BE49-F238E27FC236}">
                <a16:creationId xmlns:a16="http://schemas.microsoft.com/office/drawing/2014/main" id="{32026A50-9211-422B-9B70-23CB488035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Cave data and GIS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a:extLst>
              <a:ext uri="{FF2B5EF4-FFF2-40B4-BE49-F238E27FC236}">
                <a16:creationId xmlns:a16="http://schemas.microsoft.com/office/drawing/2014/main" id="{DB13B692-1D2B-4A42-AE4C-2623F4489ED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2" name="Notes Placeholder 2">
            <a:extLst>
              <a:ext uri="{FF2B5EF4-FFF2-40B4-BE49-F238E27FC236}">
                <a16:creationId xmlns:a16="http://schemas.microsoft.com/office/drawing/2014/main" id="{A999C8B3-F674-40CA-8C5F-24AB447236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Tony Grove map created with GIS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a:extLst>
              <a:ext uri="{FF2B5EF4-FFF2-40B4-BE49-F238E27FC236}">
                <a16:creationId xmlns:a16="http://schemas.microsoft.com/office/drawing/2014/main" id="{DCCA4ADC-8D46-4B36-AB02-AB7BF8A5E1B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2" name="Notes Placeholder 2">
            <a:extLst>
              <a:ext uri="{FF2B5EF4-FFF2-40B4-BE49-F238E27FC236}">
                <a16:creationId xmlns:a16="http://schemas.microsoft.com/office/drawing/2014/main" id="{2F58AB25-3A12-4706-935C-E16A050A15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Same Tony Grove map with aerial photography, contours lines, cave locations, and cave surveys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a:extLst>
              <a:ext uri="{FF2B5EF4-FFF2-40B4-BE49-F238E27FC236}">
                <a16:creationId xmlns:a16="http://schemas.microsoft.com/office/drawing/2014/main" id="{4A78A365-AC39-44F1-BD04-E1D6F0C7F4E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4" name="Notes Placeholder 2">
            <a:extLst>
              <a:ext uri="{FF2B5EF4-FFF2-40B4-BE49-F238E27FC236}">
                <a16:creationId xmlns:a16="http://schemas.microsoft.com/office/drawing/2014/main" id="{801A5B7E-7771-4C9E-ABF9-95F78EDC59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Map of Timpanogos Cave with a 10 contour map.  Contour map was converted into a Digital Terrain Model (DTM) to accurately create the hillside of the profile view</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a:extLst>
              <a:ext uri="{FF2B5EF4-FFF2-40B4-BE49-F238E27FC236}">
                <a16:creationId xmlns:a16="http://schemas.microsoft.com/office/drawing/2014/main" id="{2637ACCF-303F-4B10-A243-562169A6C5C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2" name="Notes Placeholder 2">
            <a:extLst>
              <a:ext uri="{FF2B5EF4-FFF2-40B4-BE49-F238E27FC236}">
                <a16:creationId xmlns:a16="http://schemas.microsoft.com/office/drawing/2014/main" id="{25BCACC5-49B0-49C5-9E69-EE8D910E31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Profile view of Timpanogos where the surface is created from a cross-sections data created in GIS.  All of the unique formations areas in the caves occur under the deeps parts of the cave.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701F3AB5-5963-4F6D-B144-5FF0B12310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32302996-0EAD-4176-920F-71147A42EE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How are caves surveyed?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a:extLst>
              <a:ext uri="{FF2B5EF4-FFF2-40B4-BE49-F238E27FC236}">
                <a16:creationId xmlns:a16="http://schemas.microsoft.com/office/drawing/2014/main" id="{20E2182D-E1FF-4E41-82C9-1C300F498EE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0" name="Notes Placeholder 2">
            <a:extLst>
              <a:ext uri="{FF2B5EF4-FFF2-40B4-BE49-F238E27FC236}">
                <a16:creationId xmlns:a16="http://schemas.microsoft.com/office/drawing/2014/main" id="{DAF4A700-7CAF-49D8-B021-3EB6B4CC57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Close up to the Hansen Cave Entrance area.  Show the detail of the cave map used to inventory cave features.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C9D1A0DB-0924-45F9-AD98-ECB143991A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Rectangle 3">
            <a:extLst>
              <a:ext uri="{FF2B5EF4-FFF2-40B4-BE49-F238E27FC236}">
                <a16:creationId xmlns:a16="http://schemas.microsoft.com/office/drawing/2014/main" id="{77B6FEB9-E46E-4F76-8A46-805B38579A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Map tracking the areas cleaned or restored throughout Timpanogos Cave</a:t>
            </a:r>
          </a:p>
          <a:p>
            <a:pPr eaLnBrk="1" hangingPunct="1">
              <a:spcBef>
                <a:spcPct val="0"/>
              </a:spcBef>
            </a:pPr>
            <a:endParaRPr lang="en-US" altLang="en-US"/>
          </a:p>
          <a:p>
            <a:pPr eaLnBrk="1" hangingPunct="1">
              <a:spcBef>
                <a:spcPct val="0"/>
              </a:spcBef>
            </a:pPr>
            <a:r>
              <a:rPr lang="en-US" altLang="en-US"/>
              <a:t>Using georeferenced map of the Timpanogos Cave, we are keeping track of the cave cleaning and restoration efforts.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D36A4F29-4C81-45F2-AA51-EAA83898F9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Rectangle 3">
            <a:extLst>
              <a:ext uri="{FF2B5EF4-FFF2-40B4-BE49-F238E27FC236}">
                <a16:creationId xmlns:a16="http://schemas.microsoft.com/office/drawing/2014/main" id="{633610FD-2344-4DCC-8353-969B5DA09E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a:extLst>
              <a:ext uri="{FF2B5EF4-FFF2-40B4-BE49-F238E27FC236}">
                <a16:creationId xmlns:a16="http://schemas.microsoft.com/office/drawing/2014/main" id="{990DFDDE-1492-4FEE-BD72-F76B6A35A85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8" name="Notes Placeholder 2">
            <a:extLst>
              <a:ext uri="{FF2B5EF4-FFF2-40B4-BE49-F238E27FC236}">
                <a16:creationId xmlns:a16="http://schemas.microsoft.com/office/drawing/2014/main" id="{CCF03E5F-F5A9-46D8-BD0C-87575CCA5C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With cave surveys added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a:extLst>
              <a:ext uri="{FF2B5EF4-FFF2-40B4-BE49-F238E27FC236}">
                <a16:creationId xmlns:a16="http://schemas.microsoft.com/office/drawing/2014/main" id="{343CB86C-D955-4B55-8F47-2C9E6C32084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6" name="Notes Placeholder 2">
            <a:extLst>
              <a:ext uri="{FF2B5EF4-FFF2-40B4-BE49-F238E27FC236}">
                <a16:creationId xmlns:a16="http://schemas.microsoft.com/office/drawing/2014/main" id="{D13F49D2-4AAA-4BD3-8BE1-DE46B95661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With cave and karst features added</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a:extLst>
              <a:ext uri="{FF2B5EF4-FFF2-40B4-BE49-F238E27FC236}">
                <a16:creationId xmlns:a16="http://schemas.microsoft.com/office/drawing/2014/main" id="{620DC11A-7201-47F8-ACFD-F82B88245B2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4" name="Notes Placeholder 2">
            <a:extLst>
              <a:ext uri="{FF2B5EF4-FFF2-40B4-BE49-F238E27FC236}">
                <a16:creationId xmlns:a16="http://schemas.microsoft.com/office/drawing/2014/main" id="{CCB6E8D0-D65E-461E-ADBD-4CA509244D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With 300 ft and 200 meter buffers around cave passages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a:extLst>
              <a:ext uri="{FF2B5EF4-FFF2-40B4-BE49-F238E27FC236}">
                <a16:creationId xmlns:a16="http://schemas.microsoft.com/office/drawing/2014/main" id="{CE730AAB-073A-4DCF-9025-EF22434F3D2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2" name="Notes Placeholder 2">
            <a:extLst>
              <a:ext uri="{FF2B5EF4-FFF2-40B4-BE49-F238E27FC236}">
                <a16:creationId xmlns:a16="http://schemas.microsoft.com/office/drawing/2014/main" id="{10826341-FA64-44DD-AD02-D4F0182286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With 300 ft and 200 meter buffer around cave and karst features.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a:extLst>
              <a:ext uri="{FF2B5EF4-FFF2-40B4-BE49-F238E27FC236}">
                <a16:creationId xmlns:a16="http://schemas.microsoft.com/office/drawing/2014/main" id="{98484E49-01CD-43FE-B317-A6FF1314A51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0" name="Notes Placeholder 2">
            <a:extLst>
              <a:ext uri="{FF2B5EF4-FFF2-40B4-BE49-F238E27FC236}">
                <a16:creationId xmlns:a16="http://schemas.microsoft.com/office/drawing/2014/main" id="{01C3822E-B42A-42DC-BC3B-020F9E7ACE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 Oil and Gas leased areas with the Chosa Draw.  The inter blue border is the No Surface Occupacy area (NSO) where no surface disturbance is allowed, however can angular drill into.  Grange well just drilled in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a:extLst>
              <a:ext uri="{FF2B5EF4-FFF2-40B4-BE49-F238E27FC236}">
                <a16:creationId xmlns:a16="http://schemas.microsoft.com/office/drawing/2014/main" id="{56CFFE34-1108-4916-B0A2-9764F9F862C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8" name="Notes Placeholder 2">
            <a:extLst>
              <a:ext uri="{FF2B5EF4-FFF2-40B4-BE49-F238E27FC236}">
                <a16:creationId xmlns:a16="http://schemas.microsoft.com/office/drawing/2014/main" id="{9D3A410F-A340-4660-8CCB-FC022A16AA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3D view showing the Chosa Draw with cave passages and karst features.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a:extLst>
              <a:ext uri="{FF2B5EF4-FFF2-40B4-BE49-F238E27FC236}">
                <a16:creationId xmlns:a16="http://schemas.microsoft.com/office/drawing/2014/main" id="{9488C981-2B72-43A2-9706-4B9B671E33B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6" name="Notes Placeholder 2">
            <a:extLst>
              <a:ext uri="{FF2B5EF4-FFF2-40B4-BE49-F238E27FC236}">
                <a16:creationId xmlns:a16="http://schemas.microsoft.com/office/drawing/2014/main" id="{80389925-F21D-4F56-8439-5474ED02B8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Hydrology showing all of the cave stream and flow direction plus regional flow paths.  Figures created for my Masters, Geomorphic History of Martin Ridge Cave, KY.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6DC96AEE-A8C5-4539-A31A-03DCFB65160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09DE32C7-2129-4949-AA16-375B62C493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Surveying Antelope Cave in the Arizona Strip.</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Image Placeholder 1">
            <a:extLst>
              <a:ext uri="{FF2B5EF4-FFF2-40B4-BE49-F238E27FC236}">
                <a16:creationId xmlns:a16="http://schemas.microsoft.com/office/drawing/2014/main" id="{36525F55-C96E-46FA-9C0B-DD02468DA40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4" name="Notes Placeholder 2">
            <a:extLst>
              <a:ext uri="{FF2B5EF4-FFF2-40B4-BE49-F238E27FC236}">
                <a16:creationId xmlns:a16="http://schemas.microsoft.com/office/drawing/2014/main" id="{024500C6-B23E-42D4-9D7A-75130165FB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Map showing cave levels.  Notice the red passage segmented by downcutting valleys.  The middle section was discovered using the cave data.  It could have been found while survey if Auriga was used.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a:extLst>
              <a:ext uri="{FF2B5EF4-FFF2-40B4-BE49-F238E27FC236}">
                <a16:creationId xmlns:a16="http://schemas.microsoft.com/office/drawing/2014/main" id="{C21E2CE7-72F3-4C9A-97E5-221BE7222D0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2" name="Notes Placeholder 2">
            <a:extLst>
              <a:ext uri="{FF2B5EF4-FFF2-40B4-BE49-F238E27FC236}">
                <a16:creationId xmlns:a16="http://schemas.microsoft.com/office/drawing/2014/main" id="{CDB640EA-70F6-41E6-B431-88845C2093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Diagram created with cave data showing how geology and water table relates to passage morphology.</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a:extLst>
              <a:ext uri="{FF2B5EF4-FFF2-40B4-BE49-F238E27FC236}">
                <a16:creationId xmlns:a16="http://schemas.microsoft.com/office/drawing/2014/main" id="{315620AB-BF52-4B43-85BA-6BAD2D09521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0" name="Notes Placeholder 2">
            <a:extLst>
              <a:ext uri="{FF2B5EF4-FFF2-40B4-BE49-F238E27FC236}">
                <a16:creationId xmlns:a16="http://schemas.microsoft.com/office/drawing/2014/main" id="{6D85BAED-C707-4B00-9B35-289A5A4C6A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My contact information and video tutorials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D23799D5-9E2D-4B66-ABFA-233E214CE0A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48B1C188-E990-439E-A7C0-334D4E3F39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Dave Becker takes compass readings while Jon Jasper is collecting data and drafting the sketches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10BB70C9-B734-4C09-A1F3-CEB337F7689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9D0E49DC-37C2-4FA6-81C8-AB78BF23FB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 cave inventory form used at Carlsbad Caverns.  A very detailed form of features for the area.  For each feature present list the nearest survey station.  The data is then entered into Compass Database feature or entered into Excel spreadsheet.  These inventories are often performed but in fluently used.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C8DC700C-0995-4A3A-8F83-723D33DF292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777D1066-69FB-44E7-A8A0-62BF4A64D3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Entering the data into Compass cave survey program with the result plan view lineplot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86528105-84CF-428A-9CCD-CBE19612F09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2B589749-1BB6-4FC3-B471-CEFA557582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Illustrator with imported lineplot.  Lineplot was scaled using scale bar imported with the lineplot and the programs rulers (converted to inches not the pixels as shown).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7C2A503D-81CA-4AF4-BB3C-8CB4FEBCAA8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F8292551-F139-4107-903C-8ECBD68B60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Importing and aligning the drafted sketch to the lineplot.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00A39B7-CE0E-49B2-8A6C-F21E962ACF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79F0C4-45D8-4894-89AE-80C1B60347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30933E3-1523-4318-A6AD-D535EA3D878C}"/>
              </a:ext>
            </a:extLst>
          </p:cNvPr>
          <p:cNvSpPr>
            <a:spLocks noGrp="1" noChangeArrowheads="1"/>
          </p:cNvSpPr>
          <p:nvPr>
            <p:ph type="sldNum" sz="quarter" idx="12"/>
          </p:nvPr>
        </p:nvSpPr>
        <p:spPr>
          <a:ln/>
        </p:spPr>
        <p:txBody>
          <a:bodyPr/>
          <a:lstStyle>
            <a:lvl1pPr>
              <a:defRPr/>
            </a:lvl1pPr>
          </a:lstStyle>
          <a:p>
            <a:fld id="{344581C8-151E-4F2E-A595-8431ED7E6DC6}" type="slidenum">
              <a:rPr lang="en-US" altLang="en-US"/>
              <a:pPr/>
              <a:t>‹#›</a:t>
            </a:fld>
            <a:endParaRPr lang="en-US" altLang="en-US"/>
          </a:p>
        </p:txBody>
      </p:sp>
    </p:spTree>
    <p:extLst>
      <p:ext uri="{BB962C8B-B14F-4D97-AF65-F5344CB8AC3E}">
        <p14:creationId xmlns:p14="http://schemas.microsoft.com/office/powerpoint/2010/main" val="107536328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70FAA6-C401-4138-88D9-875E7A2B6A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125343-AD3A-45B3-A43D-71FA3EBCB5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B47B78-EA40-423D-A126-E8E3E40866F2}"/>
              </a:ext>
            </a:extLst>
          </p:cNvPr>
          <p:cNvSpPr>
            <a:spLocks noGrp="1" noChangeArrowheads="1"/>
          </p:cNvSpPr>
          <p:nvPr>
            <p:ph type="sldNum" sz="quarter" idx="12"/>
          </p:nvPr>
        </p:nvSpPr>
        <p:spPr>
          <a:ln/>
        </p:spPr>
        <p:txBody>
          <a:bodyPr/>
          <a:lstStyle>
            <a:lvl1pPr>
              <a:defRPr/>
            </a:lvl1pPr>
          </a:lstStyle>
          <a:p>
            <a:fld id="{F56BA9F8-2B17-4138-9A9E-914C2ED76420}" type="slidenum">
              <a:rPr lang="en-US" altLang="en-US"/>
              <a:pPr/>
              <a:t>‹#›</a:t>
            </a:fld>
            <a:endParaRPr lang="en-US" altLang="en-US"/>
          </a:p>
        </p:txBody>
      </p:sp>
    </p:spTree>
    <p:extLst>
      <p:ext uri="{BB962C8B-B14F-4D97-AF65-F5344CB8AC3E}">
        <p14:creationId xmlns:p14="http://schemas.microsoft.com/office/powerpoint/2010/main" val="71946498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F8C650-66E3-44C6-812A-6096B56C8C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731A74A-0D95-476D-865E-CD76DCB8BB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59545F-E8C3-4AA3-8B74-77BEA0353A7C}"/>
              </a:ext>
            </a:extLst>
          </p:cNvPr>
          <p:cNvSpPr>
            <a:spLocks noGrp="1" noChangeArrowheads="1"/>
          </p:cNvSpPr>
          <p:nvPr>
            <p:ph type="sldNum" sz="quarter" idx="12"/>
          </p:nvPr>
        </p:nvSpPr>
        <p:spPr>
          <a:ln/>
        </p:spPr>
        <p:txBody>
          <a:bodyPr/>
          <a:lstStyle>
            <a:lvl1pPr>
              <a:defRPr/>
            </a:lvl1pPr>
          </a:lstStyle>
          <a:p>
            <a:fld id="{52FEFFCE-F3EF-4977-B800-341EDB858649}" type="slidenum">
              <a:rPr lang="en-US" altLang="en-US"/>
              <a:pPr/>
              <a:t>‹#›</a:t>
            </a:fld>
            <a:endParaRPr lang="en-US" altLang="en-US"/>
          </a:p>
        </p:txBody>
      </p:sp>
    </p:spTree>
    <p:extLst>
      <p:ext uri="{BB962C8B-B14F-4D97-AF65-F5344CB8AC3E}">
        <p14:creationId xmlns:p14="http://schemas.microsoft.com/office/powerpoint/2010/main" val="225319579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267D01-6A79-44EF-924A-CEFB6B5FA049}"/>
              </a:ext>
            </a:extLst>
          </p:cNvPr>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AE4175DC-CB4A-4E85-9AB2-2FB96E701FF2}"/>
              </a:ext>
            </a:extLst>
          </p:cNvPr>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66C76B6F-3660-4672-855B-02C504F5DC9C}"/>
              </a:ext>
            </a:extLst>
          </p:cNvPr>
          <p:cNvSpPr>
            <a:spLocks noGrp="1"/>
          </p:cNvSpPr>
          <p:nvPr>
            <p:ph type="sldNum" sz="quarter" idx="12"/>
          </p:nvPr>
        </p:nvSpPr>
        <p:spPr>
          <a:xfrm>
            <a:off x="6553200" y="6248400"/>
            <a:ext cx="1905000" cy="457200"/>
          </a:xfrm>
        </p:spPr>
        <p:txBody>
          <a:bodyPr/>
          <a:lstStyle>
            <a:lvl1pPr>
              <a:defRPr/>
            </a:lvl1pPr>
          </a:lstStyle>
          <a:p>
            <a:fld id="{49C51D6D-7D4A-4CB5-99F3-B9D45818600A}" type="slidenum">
              <a:rPr lang="en-US" altLang="en-US"/>
              <a:pPr/>
              <a:t>‹#›</a:t>
            </a:fld>
            <a:endParaRPr lang="en-US" altLang="en-US"/>
          </a:p>
        </p:txBody>
      </p:sp>
    </p:spTree>
    <p:extLst>
      <p:ext uri="{BB962C8B-B14F-4D97-AF65-F5344CB8AC3E}">
        <p14:creationId xmlns:p14="http://schemas.microsoft.com/office/powerpoint/2010/main" val="3499864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C117A5-E527-449C-BEEA-09E210F75F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35D02E-FC03-4E1C-B92E-95766A971A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29E881-98E7-48D7-827C-5B2C616F72E0}"/>
              </a:ext>
            </a:extLst>
          </p:cNvPr>
          <p:cNvSpPr>
            <a:spLocks noGrp="1" noChangeArrowheads="1"/>
          </p:cNvSpPr>
          <p:nvPr>
            <p:ph type="sldNum" sz="quarter" idx="12"/>
          </p:nvPr>
        </p:nvSpPr>
        <p:spPr>
          <a:ln/>
        </p:spPr>
        <p:txBody>
          <a:bodyPr/>
          <a:lstStyle>
            <a:lvl1pPr>
              <a:defRPr/>
            </a:lvl1pPr>
          </a:lstStyle>
          <a:p>
            <a:fld id="{FCFB6638-1099-471F-813A-3C7A845C907B}" type="slidenum">
              <a:rPr lang="en-US" altLang="en-US"/>
              <a:pPr/>
              <a:t>‹#›</a:t>
            </a:fld>
            <a:endParaRPr lang="en-US" altLang="en-US"/>
          </a:p>
        </p:txBody>
      </p:sp>
    </p:spTree>
    <p:extLst>
      <p:ext uri="{BB962C8B-B14F-4D97-AF65-F5344CB8AC3E}">
        <p14:creationId xmlns:p14="http://schemas.microsoft.com/office/powerpoint/2010/main" val="76884411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A537C45-810E-4BE4-A673-5541003095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347B9F-BD4A-4DC2-8AE4-C46587BF6B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A00207-3F9F-42C9-980B-E497B854EA78}"/>
              </a:ext>
            </a:extLst>
          </p:cNvPr>
          <p:cNvSpPr>
            <a:spLocks noGrp="1" noChangeArrowheads="1"/>
          </p:cNvSpPr>
          <p:nvPr>
            <p:ph type="sldNum" sz="quarter" idx="12"/>
          </p:nvPr>
        </p:nvSpPr>
        <p:spPr>
          <a:ln/>
        </p:spPr>
        <p:txBody>
          <a:bodyPr/>
          <a:lstStyle>
            <a:lvl1pPr>
              <a:defRPr/>
            </a:lvl1pPr>
          </a:lstStyle>
          <a:p>
            <a:fld id="{F84BA6B3-4182-42FE-8502-36DEC9051A30}" type="slidenum">
              <a:rPr lang="en-US" altLang="en-US"/>
              <a:pPr/>
              <a:t>‹#›</a:t>
            </a:fld>
            <a:endParaRPr lang="en-US" altLang="en-US"/>
          </a:p>
        </p:txBody>
      </p:sp>
    </p:spTree>
    <p:extLst>
      <p:ext uri="{BB962C8B-B14F-4D97-AF65-F5344CB8AC3E}">
        <p14:creationId xmlns:p14="http://schemas.microsoft.com/office/powerpoint/2010/main" val="87831350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9EF820E-7617-4926-A425-E4178EBB28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96EC0C-E9D0-439C-9512-B2010BD5F9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0AC79E1-C202-40F6-B66D-19A55B927DED}"/>
              </a:ext>
            </a:extLst>
          </p:cNvPr>
          <p:cNvSpPr>
            <a:spLocks noGrp="1" noChangeArrowheads="1"/>
          </p:cNvSpPr>
          <p:nvPr>
            <p:ph type="sldNum" sz="quarter" idx="12"/>
          </p:nvPr>
        </p:nvSpPr>
        <p:spPr>
          <a:ln/>
        </p:spPr>
        <p:txBody>
          <a:bodyPr/>
          <a:lstStyle>
            <a:lvl1pPr>
              <a:defRPr/>
            </a:lvl1pPr>
          </a:lstStyle>
          <a:p>
            <a:fld id="{31D65E97-5F19-49D3-9C34-8F1A79DD1227}" type="slidenum">
              <a:rPr lang="en-US" altLang="en-US"/>
              <a:pPr/>
              <a:t>‹#›</a:t>
            </a:fld>
            <a:endParaRPr lang="en-US" altLang="en-US"/>
          </a:p>
        </p:txBody>
      </p:sp>
    </p:spTree>
    <p:extLst>
      <p:ext uri="{BB962C8B-B14F-4D97-AF65-F5344CB8AC3E}">
        <p14:creationId xmlns:p14="http://schemas.microsoft.com/office/powerpoint/2010/main" val="428824407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22EB1EF-8053-4840-84A1-67A027A69A4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CD92A05-E825-4A49-95EF-2A2470EE46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0EC1891-7574-44B3-9241-786541DB85C8}"/>
              </a:ext>
            </a:extLst>
          </p:cNvPr>
          <p:cNvSpPr>
            <a:spLocks noGrp="1" noChangeArrowheads="1"/>
          </p:cNvSpPr>
          <p:nvPr>
            <p:ph type="sldNum" sz="quarter" idx="12"/>
          </p:nvPr>
        </p:nvSpPr>
        <p:spPr>
          <a:ln/>
        </p:spPr>
        <p:txBody>
          <a:bodyPr/>
          <a:lstStyle>
            <a:lvl1pPr>
              <a:defRPr/>
            </a:lvl1pPr>
          </a:lstStyle>
          <a:p>
            <a:fld id="{C6FC1E00-1A21-4F7F-AD8B-266D5633CB58}" type="slidenum">
              <a:rPr lang="en-US" altLang="en-US"/>
              <a:pPr/>
              <a:t>‹#›</a:t>
            </a:fld>
            <a:endParaRPr lang="en-US" altLang="en-US"/>
          </a:p>
        </p:txBody>
      </p:sp>
    </p:spTree>
    <p:extLst>
      <p:ext uri="{BB962C8B-B14F-4D97-AF65-F5344CB8AC3E}">
        <p14:creationId xmlns:p14="http://schemas.microsoft.com/office/powerpoint/2010/main" val="356858197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C21A66B-4BEB-4F25-897B-6F15EF91D17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15A646C-95BA-4A1B-8FD0-9598C9B32A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476D405-8295-4154-B8B1-AD9CD3835FD5}"/>
              </a:ext>
            </a:extLst>
          </p:cNvPr>
          <p:cNvSpPr>
            <a:spLocks noGrp="1" noChangeArrowheads="1"/>
          </p:cNvSpPr>
          <p:nvPr>
            <p:ph type="sldNum" sz="quarter" idx="12"/>
          </p:nvPr>
        </p:nvSpPr>
        <p:spPr>
          <a:ln/>
        </p:spPr>
        <p:txBody>
          <a:bodyPr/>
          <a:lstStyle>
            <a:lvl1pPr>
              <a:defRPr/>
            </a:lvl1pPr>
          </a:lstStyle>
          <a:p>
            <a:fld id="{D35E8990-B258-44BE-877E-D0CB6617D863}" type="slidenum">
              <a:rPr lang="en-US" altLang="en-US"/>
              <a:pPr/>
              <a:t>‹#›</a:t>
            </a:fld>
            <a:endParaRPr lang="en-US" altLang="en-US"/>
          </a:p>
        </p:txBody>
      </p:sp>
    </p:spTree>
    <p:extLst>
      <p:ext uri="{BB962C8B-B14F-4D97-AF65-F5344CB8AC3E}">
        <p14:creationId xmlns:p14="http://schemas.microsoft.com/office/powerpoint/2010/main" val="85385313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145280E-5B6F-40E4-9E53-D939C3F8008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2C8BC38-5AA0-4566-85F2-F74951DEE6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068D81F-B26F-4697-8A4C-81D79E7526BE}"/>
              </a:ext>
            </a:extLst>
          </p:cNvPr>
          <p:cNvSpPr>
            <a:spLocks noGrp="1" noChangeArrowheads="1"/>
          </p:cNvSpPr>
          <p:nvPr>
            <p:ph type="sldNum" sz="quarter" idx="12"/>
          </p:nvPr>
        </p:nvSpPr>
        <p:spPr>
          <a:ln/>
        </p:spPr>
        <p:txBody>
          <a:bodyPr/>
          <a:lstStyle>
            <a:lvl1pPr>
              <a:defRPr/>
            </a:lvl1pPr>
          </a:lstStyle>
          <a:p>
            <a:fld id="{FC847280-1CE3-4FB9-88C6-B00FC2CDC178}" type="slidenum">
              <a:rPr lang="en-US" altLang="en-US"/>
              <a:pPr/>
              <a:t>‹#›</a:t>
            </a:fld>
            <a:endParaRPr lang="en-US" altLang="en-US"/>
          </a:p>
        </p:txBody>
      </p:sp>
    </p:spTree>
    <p:extLst>
      <p:ext uri="{BB962C8B-B14F-4D97-AF65-F5344CB8AC3E}">
        <p14:creationId xmlns:p14="http://schemas.microsoft.com/office/powerpoint/2010/main" val="22593207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7CCB1D0-C70E-4807-B853-40CDD92528C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C78CCF5-4B5A-48F3-BC7E-3F403916B4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949FFC4-33BC-42F6-8778-C619E746C38E}"/>
              </a:ext>
            </a:extLst>
          </p:cNvPr>
          <p:cNvSpPr>
            <a:spLocks noGrp="1" noChangeArrowheads="1"/>
          </p:cNvSpPr>
          <p:nvPr>
            <p:ph type="sldNum" sz="quarter" idx="12"/>
          </p:nvPr>
        </p:nvSpPr>
        <p:spPr>
          <a:ln/>
        </p:spPr>
        <p:txBody>
          <a:bodyPr/>
          <a:lstStyle>
            <a:lvl1pPr>
              <a:defRPr/>
            </a:lvl1pPr>
          </a:lstStyle>
          <a:p>
            <a:fld id="{E8D0CE11-1E34-46D7-AB55-07B3F6618416}" type="slidenum">
              <a:rPr lang="en-US" altLang="en-US"/>
              <a:pPr/>
              <a:t>‹#›</a:t>
            </a:fld>
            <a:endParaRPr lang="en-US" altLang="en-US"/>
          </a:p>
        </p:txBody>
      </p:sp>
    </p:spTree>
    <p:extLst>
      <p:ext uri="{BB962C8B-B14F-4D97-AF65-F5344CB8AC3E}">
        <p14:creationId xmlns:p14="http://schemas.microsoft.com/office/powerpoint/2010/main" val="150305261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AD9BF36-EC23-4AFA-9B3F-5BCE6D86DDE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394731F-EBF4-4895-87EE-499D560F9D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F04DDBD-AABF-43C0-86BD-FF2F8525D472}"/>
              </a:ext>
            </a:extLst>
          </p:cNvPr>
          <p:cNvSpPr>
            <a:spLocks noGrp="1" noChangeArrowheads="1"/>
          </p:cNvSpPr>
          <p:nvPr>
            <p:ph type="sldNum" sz="quarter" idx="12"/>
          </p:nvPr>
        </p:nvSpPr>
        <p:spPr>
          <a:ln/>
        </p:spPr>
        <p:txBody>
          <a:bodyPr/>
          <a:lstStyle>
            <a:lvl1pPr>
              <a:defRPr/>
            </a:lvl1pPr>
          </a:lstStyle>
          <a:p>
            <a:fld id="{DA0FAA95-5B26-49A0-A6BF-94B657940BBB}" type="slidenum">
              <a:rPr lang="en-US" altLang="en-US"/>
              <a:pPr/>
              <a:t>‹#›</a:t>
            </a:fld>
            <a:endParaRPr lang="en-US" altLang="en-US"/>
          </a:p>
        </p:txBody>
      </p:sp>
    </p:spTree>
    <p:extLst>
      <p:ext uri="{BB962C8B-B14F-4D97-AF65-F5344CB8AC3E}">
        <p14:creationId xmlns:p14="http://schemas.microsoft.com/office/powerpoint/2010/main" val="332647517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91A73AD8-E891-44A2-B14B-55408AE28F4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0355" name="Rectangle 3">
            <a:extLst>
              <a:ext uri="{FF2B5EF4-FFF2-40B4-BE49-F238E27FC236}">
                <a16:creationId xmlns:a16="http://schemas.microsoft.com/office/drawing/2014/main" id="{291799C2-BBD3-43A7-BC89-07D16522799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6F4C9E6-B831-4F2D-BF36-9156F19071E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2BA633AD-2536-493D-BEEC-6FDD7D690F9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6BB1A60A-CBC7-4AA1-BE67-4094ABF9F18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39C705C-5839-483D-B3BF-34CA5D8A9C0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3" r:id="rId1"/>
    <p:sldLayoutId id="2147483662" r:id="rId2"/>
    <p:sldLayoutId id="2147483661" r:id="rId3"/>
    <p:sldLayoutId id="2147483660" r:id="rId4"/>
    <p:sldLayoutId id="2147483659" r:id="rId5"/>
    <p:sldLayoutId id="2147483658" r:id="rId6"/>
    <p:sldLayoutId id="2147483657" r:id="rId7"/>
    <p:sldLayoutId id="2147483656" r:id="rId8"/>
    <p:sldLayoutId id="2147483655" r:id="rId9"/>
    <p:sldLayoutId id="2147483654" r:id="rId10"/>
    <p:sldLayoutId id="2147483653" r:id="rId11"/>
    <p:sldLayoutId id="2147483664" r:id="rId12"/>
  </p:sldLayoutIdLst>
  <p:transition>
    <p:fade/>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jpe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jpeg"/><Relationship Id="rId5" Type="http://schemas.openxmlformats.org/officeDocument/2006/relationships/image" Target="../media/image27.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jpeg"/><Relationship Id="rId5" Type="http://schemas.openxmlformats.org/officeDocument/2006/relationships/image" Target="../media/image30.emf"/><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jpeg"/></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540DF8-E7A3-4E66-9432-0DD6E0A1F24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pic>
        <p:nvPicPr>
          <p:cNvPr id="4" name="Picture 3" descr="Black Topo line graphic" title="Black Topo line graphic">
            <a:extLst>
              <a:ext uri="{FF2B5EF4-FFF2-40B4-BE49-F238E27FC236}">
                <a16:creationId xmlns:a16="http://schemas.microsoft.com/office/drawing/2014/main" id="{A75B65D9-A9CD-46F6-B062-6A87CB11CFE9}"/>
              </a:ext>
            </a:extLst>
          </p:cNvPr>
          <p:cNvPicPr>
            <a:picLocks noChangeAspect="1"/>
          </p:cNvPicPr>
          <p:nvPr/>
        </p:nvPicPr>
        <p:blipFill rotWithShape="1">
          <a:blip r:embed="rId4"/>
          <a:srcRect l="698" t="15711" r="17758" b="59553"/>
          <a:stretch/>
        </p:blipFill>
        <p:spPr bwMode="auto">
          <a:xfrm>
            <a:off x="0" y="-1588"/>
            <a:ext cx="9144000" cy="2062163"/>
          </a:xfrm>
          <a:prstGeom prst="rect">
            <a:avLst/>
          </a:prstGeom>
          <a:ln>
            <a:noFill/>
          </a:ln>
          <a:extLst>
            <a:ext uri="{53640926-AAD7-44D8-BBD7-CCE9431645EC}">
              <a14:shadowObscured xmlns:a14="http://schemas.microsoft.com/office/drawing/2010/main"/>
            </a:ext>
          </a:extLst>
        </p:spPr>
      </p:pic>
      <p:sp>
        <p:nvSpPr>
          <p:cNvPr id="8" name="Rectangle 7" descr="green line" title="green line">
            <a:extLst>
              <a:ext uri="{FF2B5EF4-FFF2-40B4-BE49-F238E27FC236}">
                <a16:creationId xmlns:a16="http://schemas.microsoft.com/office/drawing/2014/main" id="{F81C3E2A-7E62-4FF9-8B5E-B36D0C2006E3}"/>
              </a:ext>
            </a:extLst>
          </p:cNvPr>
          <p:cNvSpPr/>
          <p:nvPr/>
        </p:nvSpPr>
        <p:spPr>
          <a:xfrm>
            <a:off x="228600" y="869950"/>
            <a:ext cx="8712200" cy="61913"/>
          </a:xfrm>
          <a:prstGeom prst="rect">
            <a:avLst/>
          </a:prstGeom>
          <a:solidFill>
            <a:srgbClr val="ADBC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solidFill>
                <a:srgbClr val="99CC00"/>
              </a:solidFill>
            </a:endParaRPr>
          </a:p>
        </p:txBody>
      </p:sp>
      <p:sp>
        <p:nvSpPr>
          <p:cNvPr id="9" name="Rectangle 8" descr="green line" title="green line">
            <a:extLst>
              <a:ext uri="{FF2B5EF4-FFF2-40B4-BE49-F238E27FC236}">
                <a16:creationId xmlns:a16="http://schemas.microsoft.com/office/drawing/2014/main" id="{775A7988-8BCD-4A34-A088-D3A4ED14C789}"/>
              </a:ext>
            </a:extLst>
          </p:cNvPr>
          <p:cNvSpPr/>
          <p:nvPr/>
        </p:nvSpPr>
        <p:spPr>
          <a:xfrm>
            <a:off x="228600" y="1889125"/>
            <a:ext cx="8712200" cy="61913"/>
          </a:xfrm>
          <a:prstGeom prst="rect">
            <a:avLst/>
          </a:prstGeom>
          <a:solidFill>
            <a:srgbClr val="ADBC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3078" name="Title 1">
            <a:extLst>
              <a:ext uri="{FF2B5EF4-FFF2-40B4-BE49-F238E27FC236}">
                <a16:creationId xmlns:a16="http://schemas.microsoft.com/office/drawing/2014/main" id="{AAC6FB67-8921-4E99-AF50-6F64B9166C25}"/>
              </a:ext>
            </a:extLst>
          </p:cNvPr>
          <p:cNvSpPr>
            <a:spLocks noGrp="1" noChangeArrowheads="1"/>
          </p:cNvSpPr>
          <p:nvPr>
            <p:ph type="ctrTitle"/>
          </p:nvPr>
        </p:nvSpPr>
        <p:spPr>
          <a:xfrm>
            <a:off x="203200" y="938213"/>
            <a:ext cx="8763000" cy="950912"/>
          </a:xfrm>
        </p:spPr>
        <p:txBody>
          <a:bodyPr/>
          <a:lstStyle/>
          <a:p>
            <a:pPr algn="l" eaLnBrk="1" hangingPunct="1"/>
            <a:r>
              <a:rPr lang="en-US" altLang="en-US" sz="3600" b="1" dirty="0">
                <a:solidFill>
                  <a:schemeClr val="bg1"/>
                </a:solidFill>
                <a:latin typeface="Roboto" panose="02000000000000000000" pitchFamily="2" charset="0"/>
                <a:ea typeface="Roboto" panose="02000000000000000000" pitchFamily="2" charset="0"/>
                <a:cs typeface="Roboto" panose="02000000000000000000" pitchFamily="2" charset="0"/>
              </a:rPr>
              <a:t>Applications for Cave Surveys</a:t>
            </a:r>
          </a:p>
        </p:txBody>
      </p:sp>
      <p:sp>
        <p:nvSpPr>
          <p:cNvPr id="11" name="Text Box 2">
            <a:extLst>
              <a:ext uri="{FF2B5EF4-FFF2-40B4-BE49-F238E27FC236}">
                <a16:creationId xmlns:a16="http://schemas.microsoft.com/office/drawing/2014/main" id="{98234B61-F258-4438-AAFA-A9D57469E525}"/>
              </a:ext>
            </a:extLst>
          </p:cNvPr>
          <p:cNvSpPr txBox="1">
            <a:spLocks noChangeArrowheads="1"/>
          </p:cNvSpPr>
          <p:nvPr/>
        </p:nvSpPr>
        <p:spPr bwMode="auto">
          <a:xfrm>
            <a:off x="1042988" y="198438"/>
            <a:ext cx="3416300" cy="393700"/>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pic>
        <p:nvPicPr>
          <p:cNvPr id="10" name="Picture 9" descr="Bureau of Land Management Logo" title="Bureau of Land Management Logo">
            <a:extLst>
              <a:ext uri="{FF2B5EF4-FFF2-40B4-BE49-F238E27FC236}">
                <a16:creationId xmlns:a16="http://schemas.microsoft.com/office/drawing/2014/main" id="{65B89200-8D54-4E41-90A8-4E2A62BEA4AC}"/>
              </a:ext>
            </a:extLst>
          </p:cNvPr>
          <p:cNvPicPr>
            <a:picLocks noChangeAspect="1"/>
          </p:cNvPicPr>
          <p:nvPr/>
        </p:nvPicPr>
        <p:blipFill>
          <a:blip r:embed="rId5"/>
          <a:stretch>
            <a:fillRect/>
          </a:stretch>
        </p:blipFill>
        <p:spPr>
          <a:xfrm>
            <a:off x="220663" y="134938"/>
            <a:ext cx="685800" cy="60325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P:\Canyons and Caves\xsections.bmp">
            <a:extLst>
              <a:ext uri="{FF2B5EF4-FFF2-40B4-BE49-F238E27FC236}">
                <a16:creationId xmlns:a16="http://schemas.microsoft.com/office/drawing/2014/main" id="{821F564B-1408-4167-9A20-374644CE53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09538"/>
            <a:ext cx="4351338" cy="662781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9635" name="Text Box 4">
            <a:extLst>
              <a:ext uri="{FF2B5EF4-FFF2-40B4-BE49-F238E27FC236}">
                <a16:creationId xmlns:a16="http://schemas.microsoft.com/office/drawing/2014/main" id="{B255CCBC-0D50-4721-9719-48ADEC5EEEA1}"/>
              </a:ext>
            </a:extLst>
          </p:cNvPr>
          <p:cNvSpPr txBox="1">
            <a:spLocks noChangeArrowheads="1"/>
          </p:cNvSpPr>
          <p:nvPr/>
        </p:nvSpPr>
        <p:spPr bwMode="auto">
          <a:xfrm>
            <a:off x="533400" y="3082925"/>
            <a:ext cx="2622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chemeClr val="bg1"/>
                </a:solidFill>
              </a:rPr>
              <a:t>Cross-Sections</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Untitled_Page_7">
            <a:extLst>
              <a:ext uri="{FF2B5EF4-FFF2-40B4-BE49-F238E27FC236}">
                <a16:creationId xmlns:a16="http://schemas.microsoft.com/office/drawing/2014/main" id="{4274C13B-AE63-40BD-938A-32DD7D5CB1D7}"/>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381000" y="914400"/>
            <a:ext cx="3852863" cy="5694363"/>
          </a:xfrm>
        </p:spPr>
      </p:pic>
      <p:pic>
        <p:nvPicPr>
          <p:cNvPr id="32770" name="Picture 3" descr="Untitled_Page_8">
            <a:extLst>
              <a:ext uri="{FF2B5EF4-FFF2-40B4-BE49-F238E27FC236}">
                <a16:creationId xmlns:a16="http://schemas.microsoft.com/office/drawing/2014/main" id="{DFF4D91C-F2E3-4910-80BB-237F60931D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2350" y="914400"/>
            <a:ext cx="3878263" cy="573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4">
            <a:extLst>
              <a:ext uri="{FF2B5EF4-FFF2-40B4-BE49-F238E27FC236}">
                <a16:creationId xmlns:a16="http://schemas.microsoft.com/office/drawing/2014/main" id="{6C767CB0-610D-422B-B1F6-8B22D97C3BB6}"/>
              </a:ext>
            </a:extLst>
          </p:cNvPr>
          <p:cNvSpPr>
            <a:spLocks noGrp="1" noChangeArrowheads="1"/>
          </p:cNvSpPr>
          <p:nvPr>
            <p:ph type="title" sz="quarter"/>
          </p:nvPr>
        </p:nvSpPr>
        <p:spPr>
          <a:xfrm>
            <a:off x="457200" y="152400"/>
            <a:ext cx="8229600" cy="990600"/>
          </a:xfrm>
        </p:spPr>
        <p:txBody>
          <a:bodyPr/>
          <a:lstStyle/>
          <a:p>
            <a:r>
              <a:rPr lang="en-US" altLang="en-US" sz="3200" dirty="0">
                <a:solidFill>
                  <a:schemeClr val="bg1"/>
                </a:solidFill>
              </a:rPr>
              <a:t>Cave Inventory</a:t>
            </a:r>
          </a:p>
        </p:txBody>
      </p:sp>
      <p:pic>
        <p:nvPicPr>
          <p:cNvPr id="47109" name="Picture 5" descr="Untitled_Page_5">
            <a:extLst>
              <a:ext uri="{FF2B5EF4-FFF2-40B4-BE49-F238E27FC236}">
                <a16:creationId xmlns:a16="http://schemas.microsoft.com/office/drawing/2014/main" id="{47ED59E7-1EE7-4496-A9B3-CEA207C2CA3B}"/>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800600" y="914400"/>
            <a:ext cx="3852863" cy="5694363"/>
          </a:xfrm>
        </p:spPr>
      </p:pic>
      <p:pic>
        <p:nvPicPr>
          <p:cNvPr id="47110" name="Picture 6" descr="Untitled_Page_6">
            <a:extLst>
              <a:ext uri="{FF2B5EF4-FFF2-40B4-BE49-F238E27FC236}">
                <a16:creationId xmlns:a16="http://schemas.microsoft.com/office/drawing/2014/main" id="{E84F3EC3-45F6-4C0F-9498-CA6B29C6167A}"/>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381000" y="914400"/>
            <a:ext cx="3814763" cy="5638800"/>
          </a:xfrm>
        </p:spPr>
      </p:pic>
      <p:pic>
        <p:nvPicPr>
          <p:cNvPr id="47111" name="Picture 7" descr="Untitled_Page_3">
            <a:extLst>
              <a:ext uri="{FF2B5EF4-FFF2-40B4-BE49-F238E27FC236}">
                <a16:creationId xmlns:a16="http://schemas.microsoft.com/office/drawing/2014/main" id="{7959FCD7-CF28-4C86-96E6-7444AEE1F4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914400"/>
            <a:ext cx="3878263" cy="573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8" descr="Untitled_Page_4">
            <a:extLst>
              <a:ext uri="{FF2B5EF4-FFF2-40B4-BE49-F238E27FC236}">
                <a16:creationId xmlns:a16="http://schemas.microsoft.com/office/drawing/2014/main" id="{7ADDA1D2-C252-43EA-AD27-A068A05BF3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914400"/>
            <a:ext cx="3878263" cy="573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9" descr="Untitled_Page_1">
            <a:extLst>
              <a:ext uri="{FF2B5EF4-FFF2-40B4-BE49-F238E27FC236}">
                <a16:creationId xmlns:a16="http://schemas.microsoft.com/office/drawing/2014/main" id="{1A71FC24-870E-4A84-9C07-91E48F9956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914400"/>
            <a:ext cx="386556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10" descr="Untitled_Page_2">
            <a:extLst>
              <a:ext uri="{FF2B5EF4-FFF2-40B4-BE49-F238E27FC236}">
                <a16:creationId xmlns:a16="http://schemas.microsoft.com/office/drawing/2014/main" id="{0BC53C5C-F482-4C93-8450-E2D88D7DF81E}"/>
              </a:ext>
            </a:extLst>
          </p:cNvPr>
          <p:cNvPicPr>
            <a:picLocks noGrp="1" noChangeAspect="1" noChangeArrowheads="1"/>
          </p:cNvPicPr>
          <p:nvPr>
            <p:ph sz="quarter" idx="1"/>
          </p:nvPr>
        </p:nvPicPr>
        <p:blipFill>
          <a:blip r:embed="rId10">
            <a:extLst>
              <a:ext uri="{28A0092B-C50C-407E-A947-70E740481C1C}">
                <a14:useLocalDpi xmlns:a14="http://schemas.microsoft.com/office/drawing/2010/main" val="0"/>
              </a:ext>
            </a:extLst>
          </a:blip>
          <a:srcRect/>
          <a:stretch>
            <a:fillRect/>
          </a:stretch>
        </p:blipFill>
        <p:spPr>
          <a:xfrm>
            <a:off x="4876800" y="914400"/>
            <a:ext cx="3816350" cy="5638800"/>
          </a:xfrm>
        </p:spPr>
      </p:pic>
      <p:grpSp>
        <p:nvGrpSpPr>
          <p:cNvPr id="11" name="Group 8" descr="BLM Alaska Fire Service Masthead graphic">
            <a:extLst>
              <a:ext uri="{FF2B5EF4-FFF2-40B4-BE49-F238E27FC236}">
                <a16:creationId xmlns:a16="http://schemas.microsoft.com/office/drawing/2014/main" id="{BA077925-4A0E-48B9-80A4-414F250F464A}"/>
              </a:ext>
            </a:extLst>
          </p:cNvPr>
          <p:cNvGrpSpPr>
            <a:grpSpLocks/>
          </p:cNvGrpSpPr>
          <p:nvPr/>
        </p:nvGrpSpPr>
        <p:grpSpPr bwMode="auto">
          <a:xfrm>
            <a:off x="0" y="0"/>
            <a:ext cx="9144000" cy="571500"/>
            <a:chOff x="0" y="0"/>
            <a:chExt cx="9144000" cy="572198"/>
          </a:xfrm>
        </p:grpSpPr>
        <p:pic>
          <p:nvPicPr>
            <p:cNvPr id="12" name="Picture 11" descr="Black Topo line graphic" title="Black Topo line graphic">
              <a:extLst>
                <a:ext uri="{FF2B5EF4-FFF2-40B4-BE49-F238E27FC236}">
                  <a16:creationId xmlns:a16="http://schemas.microsoft.com/office/drawing/2014/main" id="{47239B44-3EB8-4DAD-884D-FD061CC9DA3C}"/>
                </a:ext>
              </a:extLst>
            </p:cNvPr>
            <p:cNvPicPr>
              <a:picLocks noChangeAspect="1"/>
            </p:cNvPicPr>
            <p:nvPr/>
          </p:nvPicPr>
          <p:blipFill rotWithShape="1">
            <a:blip r:embed="rId11"/>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13" name="Picture 12" descr="Bureau of Land Management Logo" title="Bureau of Land Management Logo">
              <a:extLst>
                <a:ext uri="{FF2B5EF4-FFF2-40B4-BE49-F238E27FC236}">
                  <a16:creationId xmlns:a16="http://schemas.microsoft.com/office/drawing/2014/main" id="{A94BFE5D-D905-425F-915D-FF62FCCEE9E9}"/>
                </a:ext>
              </a:extLst>
            </p:cNvPr>
            <p:cNvPicPr>
              <a:picLocks noChangeAspect="1"/>
            </p:cNvPicPr>
            <p:nvPr/>
          </p:nvPicPr>
          <p:blipFill>
            <a:blip r:embed="rId12"/>
            <a:stretch>
              <a:fillRect/>
            </a:stretch>
          </p:blipFill>
          <p:spPr>
            <a:xfrm>
              <a:off x="241300" y="114440"/>
              <a:ext cx="520700" cy="457758"/>
            </a:xfrm>
            <a:prstGeom prst="rect">
              <a:avLst/>
            </a:prstGeom>
          </p:spPr>
        </p:pic>
        <p:sp>
          <p:nvSpPr>
            <p:cNvPr id="14" name="Text Box 2">
              <a:extLst>
                <a:ext uri="{FF2B5EF4-FFF2-40B4-BE49-F238E27FC236}">
                  <a16:creationId xmlns:a16="http://schemas.microsoft.com/office/drawing/2014/main" id="{A84CBC98-03E0-450C-8351-6BC915547AAA}"/>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xit" presetSubtype="10" fill="hold" nodeType="clickEffect">
                                  <p:stCondLst>
                                    <p:cond delay="0"/>
                                  </p:stCondLst>
                                  <p:childTnLst>
                                    <p:anim calcmode="lin" valueType="num">
                                      <p:cBhvr>
                                        <p:cTn id="6" dur="500"/>
                                        <p:tgtEl>
                                          <p:spTgt spid="47113"/>
                                        </p:tgtEl>
                                        <p:attrNameLst>
                                          <p:attrName>ppt_w</p:attrName>
                                        </p:attrNameLst>
                                      </p:cBhvr>
                                      <p:tavLst>
                                        <p:tav tm="0">
                                          <p:val>
                                            <p:strVal val="ppt_w"/>
                                          </p:val>
                                        </p:tav>
                                        <p:tav tm="100000">
                                          <p:val>
                                            <p:fltVal val="0"/>
                                          </p:val>
                                        </p:tav>
                                      </p:tavLst>
                                    </p:anim>
                                    <p:anim calcmode="lin" valueType="num">
                                      <p:cBhvr>
                                        <p:cTn id="7" dur="500"/>
                                        <p:tgtEl>
                                          <p:spTgt spid="47113"/>
                                        </p:tgtEl>
                                        <p:attrNameLst>
                                          <p:attrName>ppt_h</p:attrName>
                                        </p:attrNameLst>
                                      </p:cBhvr>
                                      <p:tavLst>
                                        <p:tav tm="0">
                                          <p:val>
                                            <p:strVal val="ppt_h"/>
                                          </p:val>
                                        </p:tav>
                                        <p:tav tm="100000">
                                          <p:val>
                                            <p:strVal val="ppt_h"/>
                                          </p:val>
                                        </p:tav>
                                      </p:tavLst>
                                    </p:anim>
                                    <p:set>
                                      <p:cBhvr>
                                        <p:cTn id="8" dur="1" fill="hold">
                                          <p:stCondLst>
                                            <p:cond delay="499"/>
                                          </p:stCondLst>
                                        </p:cTn>
                                        <p:tgtEl>
                                          <p:spTgt spid="47113"/>
                                        </p:tgtEl>
                                        <p:attrNameLst>
                                          <p:attrName>style.visibility</p:attrName>
                                        </p:attrNameLst>
                                      </p:cBhvr>
                                      <p:to>
                                        <p:strVal val="hidden"/>
                                      </p:to>
                                    </p:set>
                                  </p:childTnLst>
                                </p:cTn>
                              </p:par>
                              <p:par>
                                <p:cTn id="9" presetID="17" presetClass="exit" presetSubtype="10" fill="hold" nodeType="withEffect">
                                  <p:stCondLst>
                                    <p:cond delay="0"/>
                                  </p:stCondLst>
                                  <p:childTnLst>
                                    <p:anim calcmode="lin" valueType="num">
                                      <p:cBhvr>
                                        <p:cTn id="10" dur="500"/>
                                        <p:tgtEl>
                                          <p:spTgt spid="47114"/>
                                        </p:tgtEl>
                                        <p:attrNameLst>
                                          <p:attrName>ppt_w</p:attrName>
                                        </p:attrNameLst>
                                      </p:cBhvr>
                                      <p:tavLst>
                                        <p:tav tm="0">
                                          <p:val>
                                            <p:strVal val="ppt_w"/>
                                          </p:val>
                                        </p:tav>
                                        <p:tav tm="100000">
                                          <p:val>
                                            <p:fltVal val="0"/>
                                          </p:val>
                                        </p:tav>
                                      </p:tavLst>
                                    </p:anim>
                                    <p:anim calcmode="lin" valueType="num">
                                      <p:cBhvr>
                                        <p:cTn id="11" dur="500"/>
                                        <p:tgtEl>
                                          <p:spTgt spid="47114"/>
                                        </p:tgtEl>
                                        <p:attrNameLst>
                                          <p:attrName>ppt_h</p:attrName>
                                        </p:attrNameLst>
                                      </p:cBhvr>
                                      <p:tavLst>
                                        <p:tav tm="0">
                                          <p:val>
                                            <p:strVal val="ppt_h"/>
                                          </p:val>
                                        </p:tav>
                                        <p:tav tm="100000">
                                          <p:val>
                                            <p:strVal val="ppt_h"/>
                                          </p:val>
                                        </p:tav>
                                      </p:tavLst>
                                    </p:anim>
                                    <p:set>
                                      <p:cBhvr>
                                        <p:cTn id="12" dur="1" fill="hold">
                                          <p:stCondLst>
                                            <p:cond delay="499"/>
                                          </p:stCondLst>
                                        </p:cTn>
                                        <p:tgtEl>
                                          <p:spTgt spid="4711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xit" presetSubtype="10" fill="hold" nodeType="clickEffect">
                                  <p:stCondLst>
                                    <p:cond delay="0"/>
                                  </p:stCondLst>
                                  <p:childTnLst>
                                    <p:anim calcmode="lin" valueType="num">
                                      <p:cBhvr>
                                        <p:cTn id="16" dur="500"/>
                                        <p:tgtEl>
                                          <p:spTgt spid="47111"/>
                                        </p:tgtEl>
                                        <p:attrNameLst>
                                          <p:attrName>ppt_w</p:attrName>
                                        </p:attrNameLst>
                                      </p:cBhvr>
                                      <p:tavLst>
                                        <p:tav tm="0">
                                          <p:val>
                                            <p:strVal val="ppt_w"/>
                                          </p:val>
                                        </p:tav>
                                        <p:tav tm="100000">
                                          <p:val>
                                            <p:fltVal val="0"/>
                                          </p:val>
                                        </p:tav>
                                      </p:tavLst>
                                    </p:anim>
                                    <p:anim calcmode="lin" valueType="num">
                                      <p:cBhvr>
                                        <p:cTn id="17" dur="500"/>
                                        <p:tgtEl>
                                          <p:spTgt spid="47111"/>
                                        </p:tgtEl>
                                        <p:attrNameLst>
                                          <p:attrName>ppt_h</p:attrName>
                                        </p:attrNameLst>
                                      </p:cBhvr>
                                      <p:tavLst>
                                        <p:tav tm="0">
                                          <p:val>
                                            <p:strVal val="ppt_h"/>
                                          </p:val>
                                        </p:tav>
                                        <p:tav tm="100000">
                                          <p:val>
                                            <p:strVal val="ppt_h"/>
                                          </p:val>
                                        </p:tav>
                                      </p:tavLst>
                                    </p:anim>
                                    <p:set>
                                      <p:cBhvr>
                                        <p:cTn id="18" dur="1" fill="hold">
                                          <p:stCondLst>
                                            <p:cond delay="499"/>
                                          </p:stCondLst>
                                        </p:cTn>
                                        <p:tgtEl>
                                          <p:spTgt spid="47111"/>
                                        </p:tgtEl>
                                        <p:attrNameLst>
                                          <p:attrName>style.visibility</p:attrName>
                                        </p:attrNameLst>
                                      </p:cBhvr>
                                      <p:to>
                                        <p:strVal val="hidden"/>
                                      </p:to>
                                    </p:set>
                                  </p:childTnLst>
                                </p:cTn>
                              </p:par>
                              <p:par>
                                <p:cTn id="19" presetID="17" presetClass="exit" presetSubtype="10" fill="hold" nodeType="withEffect">
                                  <p:stCondLst>
                                    <p:cond delay="0"/>
                                  </p:stCondLst>
                                  <p:childTnLst>
                                    <p:anim calcmode="lin" valueType="num">
                                      <p:cBhvr>
                                        <p:cTn id="20" dur="500"/>
                                        <p:tgtEl>
                                          <p:spTgt spid="47112"/>
                                        </p:tgtEl>
                                        <p:attrNameLst>
                                          <p:attrName>ppt_w</p:attrName>
                                        </p:attrNameLst>
                                      </p:cBhvr>
                                      <p:tavLst>
                                        <p:tav tm="0">
                                          <p:val>
                                            <p:strVal val="ppt_w"/>
                                          </p:val>
                                        </p:tav>
                                        <p:tav tm="100000">
                                          <p:val>
                                            <p:fltVal val="0"/>
                                          </p:val>
                                        </p:tav>
                                      </p:tavLst>
                                    </p:anim>
                                    <p:anim calcmode="lin" valueType="num">
                                      <p:cBhvr>
                                        <p:cTn id="21" dur="500"/>
                                        <p:tgtEl>
                                          <p:spTgt spid="47112"/>
                                        </p:tgtEl>
                                        <p:attrNameLst>
                                          <p:attrName>ppt_h</p:attrName>
                                        </p:attrNameLst>
                                      </p:cBhvr>
                                      <p:tavLst>
                                        <p:tav tm="0">
                                          <p:val>
                                            <p:strVal val="ppt_h"/>
                                          </p:val>
                                        </p:tav>
                                        <p:tav tm="100000">
                                          <p:val>
                                            <p:strVal val="ppt_h"/>
                                          </p:val>
                                        </p:tav>
                                      </p:tavLst>
                                    </p:anim>
                                    <p:set>
                                      <p:cBhvr>
                                        <p:cTn id="22" dur="1" fill="hold">
                                          <p:stCondLst>
                                            <p:cond delay="499"/>
                                          </p:stCondLst>
                                        </p:cTn>
                                        <p:tgtEl>
                                          <p:spTgt spid="47112"/>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xit" presetSubtype="10" fill="hold" nodeType="clickEffect">
                                  <p:stCondLst>
                                    <p:cond delay="0"/>
                                  </p:stCondLst>
                                  <p:childTnLst>
                                    <p:anim calcmode="lin" valueType="num">
                                      <p:cBhvr>
                                        <p:cTn id="26" dur="500"/>
                                        <p:tgtEl>
                                          <p:spTgt spid="47110"/>
                                        </p:tgtEl>
                                        <p:attrNameLst>
                                          <p:attrName>ppt_w</p:attrName>
                                        </p:attrNameLst>
                                      </p:cBhvr>
                                      <p:tavLst>
                                        <p:tav tm="0">
                                          <p:val>
                                            <p:strVal val="ppt_w"/>
                                          </p:val>
                                        </p:tav>
                                        <p:tav tm="100000">
                                          <p:val>
                                            <p:fltVal val="0"/>
                                          </p:val>
                                        </p:tav>
                                      </p:tavLst>
                                    </p:anim>
                                    <p:anim calcmode="lin" valueType="num">
                                      <p:cBhvr>
                                        <p:cTn id="27" dur="500"/>
                                        <p:tgtEl>
                                          <p:spTgt spid="47110"/>
                                        </p:tgtEl>
                                        <p:attrNameLst>
                                          <p:attrName>ppt_h</p:attrName>
                                        </p:attrNameLst>
                                      </p:cBhvr>
                                      <p:tavLst>
                                        <p:tav tm="0">
                                          <p:val>
                                            <p:strVal val="ppt_h"/>
                                          </p:val>
                                        </p:tav>
                                        <p:tav tm="100000">
                                          <p:val>
                                            <p:strVal val="ppt_h"/>
                                          </p:val>
                                        </p:tav>
                                      </p:tavLst>
                                    </p:anim>
                                    <p:set>
                                      <p:cBhvr>
                                        <p:cTn id="28" dur="1" fill="hold">
                                          <p:stCondLst>
                                            <p:cond delay="499"/>
                                          </p:stCondLst>
                                        </p:cTn>
                                        <p:tgtEl>
                                          <p:spTgt spid="47110"/>
                                        </p:tgtEl>
                                        <p:attrNameLst>
                                          <p:attrName>style.visibility</p:attrName>
                                        </p:attrNameLst>
                                      </p:cBhvr>
                                      <p:to>
                                        <p:strVal val="hidden"/>
                                      </p:to>
                                    </p:set>
                                  </p:childTnLst>
                                </p:cTn>
                              </p:par>
                              <p:par>
                                <p:cTn id="29" presetID="17" presetClass="exit" presetSubtype="10" fill="hold" nodeType="withEffect">
                                  <p:stCondLst>
                                    <p:cond delay="0"/>
                                  </p:stCondLst>
                                  <p:childTnLst>
                                    <p:anim calcmode="lin" valueType="num">
                                      <p:cBhvr>
                                        <p:cTn id="30" dur="500"/>
                                        <p:tgtEl>
                                          <p:spTgt spid="47109"/>
                                        </p:tgtEl>
                                        <p:attrNameLst>
                                          <p:attrName>ppt_w</p:attrName>
                                        </p:attrNameLst>
                                      </p:cBhvr>
                                      <p:tavLst>
                                        <p:tav tm="0">
                                          <p:val>
                                            <p:strVal val="ppt_w"/>
                                          </p:val>
                                        </p:tav>
                                        <p:tav tm="100000">
                                          <p:val>
                                            <p:fltVal val="0"/>
                                          </p:val>
                                        </p:tav>
                                      </p:tavLst>
                                    </p:anim>
                                    <p:anim calcmode="lin" valueType="num">
                                      <p:cBhvr>
                                        <p:cTn id="31" dur="500"/>
                                        <p:tgtEl>
                                          <p:spTgt spid="47109"/>
                                        </p:tgtEl>
                                        <p:attrNameLst>
                                          <p:attrName>ppt_h</p:attrName>
                                        </p:attrNameLst>
                                      </p:cBhvr>
                                      <p:tavLst>
                                        <p:tav tm="0">
                                          <p:val>
                                            <p:strVal val="ppt_h"/>
                                          </p:val>
                                        </p:tav>
                                        <p:tav tm="100000">
                                          <p:val>
                                            <p:strVal val="ppt_h"/>
                                          </p:val>
                                        </p:tav>
                                      </p:tavLst>
                                    </p:anim>
                                    <p:set>
                                      <p:cBhvr>
                                        <p:cTn id="32" dur="1" fill="hold">
                                          <p:stCondLst>
                                            <p:cond delay="499"/>
                                          </p:stCondLst>
                                        </p:cTn>
                                        <p:tgtEl>
                                          <p:spTgt spid="47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Compass Data">
            <a:extLst>
              <a:ext uri="{FF2B5EF4-FFF2-40B4-BE49-F238E27FC236}">
                <a16:creationId xmlns:a16="http://schemas.microsoft.com/office/drawing/2014/main" id="{DFB95D35-8815-4A04-AC08-36AF1FA7C90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5088" y="685800"/>
            <a:ext cx="4354512" cy="3154363"/>
          </a:xfrm>
        </p:spPr>
      </p:pic>
      <p:pic>
        <p:nvPicPr>
          <p:cNvPr id="30722" name="Picture 6" descr="Compass plot">
            <a:extLst>
              <a:ext uri="{FF2B5EF4-FFF2-40B4-BE49-F238E27FC236}">
                <a16:creationId xmlns:a16="http://schemas.microsoft.com/office/drawing/2014/main" id="{E4B76ADF-39B6-45CD-84AB-85925792C92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48200" y="2743200"/>
            <a:ext cx="4418013" cy="3200400"/>
          </a:xfrm>
        </p:spPr>
      </p:pic>
      <p:grpSp>
        <p:nvGrpSpPr>
          <p:cNvPr id="4" name="Group 8" descr="BLM Alaska Fire Service Masthead graphic">
            <a:extLst>
              <a:ext uri="{FF2B5EF4-FFF2-40B4-BE49-F238E27FC236}">
                <a16:creationId xmlns:a16="http://schemas.microsoft.com/office/drawing/2014/main" id="{51AA7293-437D-4FAC-AC97-9A9ACF61B129}"/>
              </a:ext>
            </a:extLst>
          </p:cNvPr>
          <p:cNvGrpSpPr>
            <a:grpSpLocks/>
          </p:cNvGrpSpPr>
          <p:nvPr/>
        </p:nvGrpSpPr>
        <p:grpSpPr bwMode="auto">
          <a:xfrm>
            <a:off x="0" y="0"/>
            <a:ext cx="9144000" cy="571500"/>
            <a:chOff x="0" y="0"/>
            <a:chExt cx="9144000" cy="572198"/>
          </a:xfrm>
        </p:grpSpPr>
        <p:pic>
          <p:nvPicPr>
            <p:cNvPr id="5" name="Picture 4" descr="Black Topo line graphic" title="Black Topo line graphic">
              <a:extLst>
                <a:ext uri="{FF2B5EF4-FFF2-40B4-BE49-F238E27FC236}">
                  <a16:creationId xmlns:a16="http://schemas.microsoft.com/office/drawing/2014/main" id="{36C90973-3002-407F-AD96-9275A55D3A5C}"/>
                </a:ext>
              </a:extLst>
            </p:cNvPr>
            <p:cNvPicPr>
              <a:picLocks noChangeAspect="1"/>
            </p:cNvPicPr>
            <p:nvPr/>
          </p:nvPicPr>
          <p:blipFill rotWithShape="1">
            <a:blip r:embed="rId5"/>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6" name="Picture 5" descr="Bureau of Land Management Logo" title="Bureau of Land Management Logo">
              <a:extLst>
                <a:ext uri="{FF2B5EF4-FFF2-40B4-BE49-F238E27FC236}">
                  <a16:creationId xmlns:a16="http://schemas.microsoft.com/office/drawing/2014/main" id="{6529D268-D770-4E36-8495-1A9DBEF5213C}"/>
                </a:ext>
              </a:extLst>
            </p:cNvPr>
            <p:cNvPicPr>
              <a:picLocks noChangeAspect="1"/>
            </p:cNvPicPr>
            <p:nvPr/>
          </p:nvPicPr>
          <p:blipFill>
            <a:blip r:embed="rId6"/>
            <a:stretch>
              <a:fillRect/>
            </a:stretch>
          </p:blipFill>
          <p:spPr>
            <a:xfrm>
              <a:off x="241300" y="114440"/>
              <a:ext cx="520700" cy="457758"/>
            </a:xfrm>
            <a:prstGeom prst="rect">
              <a:avLst/>
            </a:prstGeom>
          </p:spPr>
        </p:pic>
        <p:sp>
          <p:nvSpPr>
            <p:cNvPr id="7" name="Text Box 2">
              <a:extLst>
                <a:ext uri="{FF2B5EF4-FFF2-40B4-BE49-F238E27FC236}">
                  <a16:creationId xmlns:a16="http://schemas.microsoft.com/office/drawing/2014/main" id="{9589B4D7-71E0-4C91-9440-54354DE13375}"/>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C:\Documents and Settings\Jon\Desktop\illustrator-lineplot.jpg">
            <a:extLst>
              <a:ext uri="{FF2B5EF4-FFF2-40B4-BE49-F238E27FC236}">
                <a16:creationId xmlns:a16="http://schemas.microsoft.com/office/drawing/2014/main" id="{7EE2C87E-36B2-43DE-850A-8F61C0552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8" descr="BLM Alaska Fire Service Masthead graphic">
            <a:extLst>
              <a:ext uri="{FF2B5EF4-FFF2-40B4-BE49-F238E27FC236}">
                <a16:creationId xmlns:a16="http://schemas.microsoft.com/office/drawing/2014/main" id="{43B5503D-D40C-429A-B0B5-8141D9BE9B0B}"/>
              </a:ext>
            </a:extLst>
          </p:cNvPr>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8504FA1A-D24A-4857-B6D2-5C9A45888C13}"/>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422AB662-399D-4C90-B48C-1F04C5F9C8D9}"/>
                </a:ext>
              </a:extLst>
            </p:cNvPr>
            <p:cNvPicPr>
              <a:picLocks noChangeAspect="1"/>
            </p:cNvPicPr>
            <p:nvPr/>
          </p:nvPicPr>
          <p:blipFill>
            <a:blip r:embed="rId5"/>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C44E69F1-5492-439D-9357-617AA8A32099}"/>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C:\Documents and Settings\Jon\Desktop\illustrator-scans.jpg">
            <a:extLst>
              <a:ext uri="{FF2B5EF4-FFF2-40B4-BE49-F238E27FC236}">
                <a16:creationId xmlns:a16="http://schemas.microsoft.com/office/drawing/2014/main" id="{DBEABE03-6671-4088-AB24-E5B9A5D81F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8" descr="BLM Alaska Fire Service Masthead graphic">
            <a:extLst>
              <a:ext uri="{FF2B5EF4-FFF2-40B4-BE49-F238E27FC236}">
                <a16:creationId xmlns:a16="http://schemas.microsoft.com/office/drawing/2014/main" id="{BBD96B47-1EC9-42BF-9713-3AB6009C6F24}"/>
              </a:ext>
            </a:extLst>
          </p:cNvPr>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B387F407-B385-481B-9613-3727DC813877}"/>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6C5DD138-DF38-4CCC-B55D-33E11C97605B}"/>
                </a:ext>
              </a:extLst>
            </p:cNvPr>
            <p:cNvPicPr>
              <a:picLocks noChangeAspect="1"/>
            </p:cNvPicPr>
            <p:nvPr/>
          </p:nvPicPr>
          <p:blipFill>
            <a:blip r:embed="rId5"/>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04A0268E-C08B-4979-A970-4539FB13F6DD}"/>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C:\Documents and Settings\Jon\Desktop\illustrator-scans&amp;drawings.jpg">
            <a:extLst>
              <a:ext uri="{FF2B5EF4-FFF2-40B4-BE49-F238E27FC236}">
                <a16:creationId xmlns:a16="http://schemas.microsoft.com/office/drawing/2014/main" id="{B348E5EA-41D6-4A8D-A56D-479C02FDC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8" descr="BLM Alaska Fire Service Masthead graphic">
            <a:extLst>
              <a:ext uri="{FF2B5EF4-FFF2-40B4-BE49-F238E27FC236}">
                <a16:creationId xmlns:a16="http://schemas.microsoft.com/office/drawing/2014/main" id="{1A674D1A-8609-4436-A41E-0914409F3853}"/>
              </a:ext>
            </a:extLst>
          </p:cNvPr>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6B4C2069-2A78-4CC7-830C-3C38F8826667}"/>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26EEC03A-710D-4D2D-B93D-022D12AB3DE3}"/>
                </a:ext>
              </a:extLst>
            </p:cNvPr>
            <p:cNvPicPr>
              <a:picLocks noChangeAspect="1"/>
            </p:cNvPicPr>
            <p:nvPr/>
          </p:nvPicPr>
          <p:blipFill>
            <a:blip r:embed="rId5"/>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8255C71A-18FC-42E9-83E5-F9CEE3A11869}"/>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C:\Documents and Settings\Jon\Desktop\illustratordrawing.jpg">
            <a:extLst>
              <a:ext uri="{FF2B5EF4-FFF2-40B4-BE49-F238E27FC236}">
                <a16:creationId xmlns:a16="http://schemas.microsoft.com/office/drawing/2014/main" id="{B1174AEA-E38D-4ADF-94C4-B6D68358F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8" descr="BLM Alaska Fire Service Masthead graphic">
            <a:extLst>
              <a:ext uri="{FF2B5EF4-FFF2-40B4-BE49-F238E27FC236}">
                <a16:creationId xmlns:a16="http://schemas.microsoft.com/office/drawing/2014/main" id="{BB822242-41B5-4AC3-96C9-7BB97EA0B22F}"/>
              </a:ext>
            </a:extLst>
          </p:cNvPr>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C76D00B6-53D9-4AAD-A3C6-6C6E6F7785E1}"/>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3DE50C1B-11CD-46F1-B987-2838AB1578D8}"/>
                </a:ext>
              </a:extLst>
            </p:cNvPr>
            <p:cNvPicPr>
              <a:picLocks noChangeAspect="1"/>
            </p:cNvPicPr>
            <p:nvPr/>
          </p:nvPicPr>
          <p:blipFill>
            <a:blip r:embed="rId5"/>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51771075-22DA-4FDD-AD55-17CFD9255B5B}"/>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C:\Documents and Settings\Jon\Desktop\drawingtools.jpg">
            <a:extLst>
              <a:ext uri="{FF2B5EF4-FFF2-40B4-BE49-F238E27FC236}">
                <a16:creationId xmlns:a16="http://schemas.microsoft.com/office/drawing/2014/main" id="{C457D56B-70A7-4827-92D0-836B995696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8" descr="BLM Alaska Fire Service Masthead graphic">
            <a:extLst>
              <a:ext uri="{FF2B5EF4-FFF2-40B4-BE49-F238E27FC236}">
                <a16:creationId xmlns:a16="http://schemas.microsoft.com/office/drawing/2014/main" id="{EF991676-6725-4D71-AE9D-AFE03400AC59}"/>
              </a:ext>
            </a:extLst>
          </p:cNvPr>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2467C083-D37A-4FF5-8546-13CC497A6E7D}"/>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29D060D9-1B07-474C-A23A-C9BD72906A36}"/>
                </a:ext>
              </a:extLst>
            </p:cNvPr>
            <p:cNvPicPr>
              <a:picLocks noChangeAspect="1"/>
            </p:cNvPicPr>
            <p:nvPr/>
          </p:nvPicPr>
          <p:blipFill>
            <a:blip r:embed="rId5"/>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105718DC-2F25-424A-A2A8-079D34AE6CB8}"/>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2C6317D1-1654-4ECC-A1B1-14DD86F116F4}"/>
              </a:ext>
            </a:extLst>
          </p:cNvPr>
          <p:cNvSpPr>
            <a:spLocks noGrp="1" noChangeArrowheads="1"/>
          </p:cNvSpPr>
          <p:nvPr>
            <p:ph type="title"/>
          </p:nvPr>
        </p:nvSpPr>
        <p:spPr>
          <a:xfrm>
            <a:off x="457200" y="914400"/>
            <a:ext cx="8229600" cy="1143000"/>
          </a:xfrm>
        </p:spPr>
        <p:txBody>
          <a:bodyPr/>
          <a:lstStyle/>
          <a:p>
            <a:pPr marL="342900" indent="-342900"/>
            <a:r>
              <a:rPr lang="en-US" altLang="en-US" dirty="0">
                <a:solidFill>
                  <a:schemeClr val="bg1"/>
                </a:solidFill>
              </a:rPr>
              <a:t>How to manage cave surveys</a:t>
            </a:r>
            <a:br>
              <a:rPr lang="en-US" altLang="en-US" dirty="0">
                <a:solidFill>
                  <a:schemeClr val="bg1"/>
                </a:solidFill>
              </a:rPr>
            </a:br>
            <a:endParaRPr lang="en-US" altLang="en-US" dirty="0"/>
          </a:p>
        </p:txBody>
      </p:sp>
      <p:sp>
        <p:nvSpPr>
          <p:cNvPr id="93187" name="Content Placeholder 2">
            <a:extLst>
              <a:ext uri="{FF2B5EF4-FFF2-40B4-BE49-F238E27FC236}">
                <a16:creationId xmlns:a16="http://schemas.microsoft.com/office/drawing/2014/main" id="{2999DED4-72FC-4971-A6E6-66F72EF034C4}"/>
              </a:ext>
            </a:extLst>
          </p:cNvPr>
          <p:cNvSpPr>
            <a:spLocks noGrp="1" noChangeArrowheads="1"/>
          </p:cNvSpPr>
          <p:nvPr>
            <p:ph idx="1"/>
          </p:nvPr>
        </p:nvSpPr>
        <p:spPr>
          <a:xfrm>
            <a:off x="457200" y="1752600"/>
            <a:ext cx="8229600" cy="4525963"/>
          </a:xfrm>
        </p:spPr>
        <p:txBody>
          <a:bodyPr/>
          <a:lstStyle/>
          <a:p>
            <a:r>
              <a:rPr lang="en-US" altLang="en-US" dirty="0">
                <a:solidFill>
                  <a:schemeClr val="bg1"/>
                </a:solidFill>
              </a:rPr>
              <a:t>Obtain survey notes and maps from cavers as survey and cartography progresses (original/copies)</a:t>
            </a:r>
          </a:p>
          <a:p>
            <a:r>
              <a:rPr lang="en-US" altLang="en-US" dirty="0">
                <a:solidFill>
                  <a:schemeClr val="bg1"/>
                </a:solidFill>
              </a:rPr>
              <a:t>Wide range of management involvement in cave cartography</a:t>
            </a:r>
          </a:p>
          <a:p>
            <a:r>
              <a:rPr lang="en-US" altLang="en-US" dirty="0">
                <a:solidFill>
                  <a:schemeClr val="bg1"/>
                </a:solidFill>
              </a:rPr>
              <a:t>NSS, CRF and other caving organizations</a:t>
            </a:r>
          </a:p>
          <a:p>
            <a:r>
              <a:rPr lang="en-US" altLang="en-US" dirty="0">
                <a:solidFill>
                  <a:schemeClr val="bg1"/>
                </a:solidFill>
              </a:rPr>
              <a:t>Peer review of survey projects, especially in sensitive caves</a:t>
            </a:r>
          </a:p>
          <a:p>
            <a:endParaRPr lang="en-US" altLang="en-US" dirty="0">
              <a:solidFill>
                <a:schemeClr val="bg1"/>
              </a:solidFill>
            </a:endParaRPr>
          </a:p>
          <a:p>
            <a:endParaRPr lang="en-US" altLang="en-US" dirty="0">
              <a:solidFill>
                <a:schemeClr val="bg1"/>
              </a:solidFill>
            </a:endParaRPr>
          </a:p>
        </p:txBody>
      </p:sp>
      <p:grpSp>
        <p:nvGrpSpPr>
          <p:cNvPr id="4" name="Group 8" descr="BLM Alaska Fire Service Masthead graphic">
            <a:extLst>
              <a:ext uri="{FF2B5EF4-FFF2-40B4-BE49-F238E27FC236}">
                <a16:creationId xmlns:a16="http://schemas.microsoft.com/office/drawing/2014/main" id="{8AC8EF70-EE9E-4DE1-B042-458E062D5C14}"/>
              </a:ext>
            </a:extLst>
          </p:cNvPr>
          <p:cNvGrpSpPr>
            <a:grpSpLocks/>
          </p:cNvGrpSpPr>
          <p:nvPr/>
        </p:nvGrpSpPr>
        <p:grpSpPr bwMode="auto">
          <a:xfrm>
            <a:off x="0" y="0"/>
            <a:ext cx="9144000" cy="571500"/>
            <a:chOff x="0" y="0"/>
            <a:chExt cx="9144000" cy="572198"/>
          </a:xfrm>
        </p:grpSpPr>
        <p:pic>
          <p:nvPicPr>
            <p:cNvPr id="5" name="Picture 4" descr="Black Topo line graphic" title="Black Topo line graphic">
              <a:extLst>
                <a:ext uri="{FF2B5EF4-FFF2-40B4-BE49-F238E27FC236}">
                  <a16:creationId xmlns:a16="http://schemas.microsoft.com/office/drawing/2014/main" id="{2D925710-2BCC-42F3-BD34-9EC2396298F5}"/>
                </a:ext>
              </a:extLst>
            </p:cNvPr>
            <p:cNvPicPr>
              <a:picLocks noChangeAspect="1"/>
            </p:cNvPicPr>
            <p:nvPr/>
          </p:nvPicPr>
          <p:blipFill rotWithShape="1">
            <a:blip r:embed="rId2"/>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6" name="Picture 5" descr="Bureau of Land Management Logo" title="Bureau of Land Management Logo">
              <a:extLst>
                <a:ext uri="{FF2B5EF4-FFF2-40B4-BE49-F238E27FC236}">
                  <a16:creationId xmlns:a16="http://schemas.microsoft.com/office/drawing/2014/main" id="{4658E96E-C781-4FF2-9572-0F21E7BA2850}"/>
                </a:ext>
              </a:extLst>
            </p:cNvPr>
            <p:cNvPicPr>
              <a:picLocks noChangeAspect="1"/>
            </p:cNvPicPr>
            <p:nvPr/>
          </p:nvPicPr>
          <p:blipFill>
            <a:blip r:embed="rId3"/>
            <a:stretch>
              <a:fillRect/>
            </a:stretch>
          </p:blipFill>
          <p:spPr>
            <a:xfrm>
              <a:off x="241300" y="114440"/>
              <a:ext cx="520700" cy="457758"/>
            </a:xfrm>
            <a:prstGeom prst="rect">
              <a:avLst/>
            </a:prstGeom>
          </p:spPr>
        </p:pic>
        <p:sp>
          <p:nvSpPr>
            <p:cNvPr id="7" name="Text Box 2">
              <a:extLst>
                <a:ext uri="{FF2B5EF4-FFF2-40B4-BE49-F238E27FC236}">
                  <a16:creationId xmlns:a16="http://schemas.microsoft.com/office/drawing/2014/main" id="{F7A09052-8828-4D86-9E16-A8EF59145327}"/>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a:extLst>
              <a:ext uri="{FF2B5EF4-FFF2-40B4-BE49-F238E27FC236}">
                <a16:creationId xmlns:a16="http://schemas.microsoft.com/office/drawing/2014/main" id="{38802E1F-C969-4269-BCDB-C67ECC5FE21C}"/>
              </a:ext>
            </a:extLst>
          </p:cNvPr>
          <p:cNvGraphicFramePr>
            <a:graphicFrameLocks noChangeAspect="1"/>
          </p:cNvGraphicFramePr>
          <p:nvPr>
            <p:extLst>
              <p:ext uri="{D42A27DB-BD31-4B8C-83A1-F6EECF244321}">
                <p14:modId xmlns:p14="http://schemas.microsoft.com/office/powerpoint/2010/main" val="3280198936"/>
              </p:ext>
            </p:extLst>
          </p:nvPr>
        </p:nvGraphicFramePr>
        <p:xfrm>
          <a:off x="1905000" y="152400"/>
          <a:ext cx="4437063" cy="6858000"/>
        </p:xfrm>
        <a:graphic>
          <a:graphicData uri="http://schemas.openxmlformats.org/presentationml/2006/ole">
            <mc:AlternateContent xmlns:mc="http://schemas.openxmlformats.org/markup-compatibility/2006">
              <mc:Choice xmlns:v="urn:schemas-microsoft-com:vml" Requires="v">
                <p:oleObj spid="_x0000_s21518" name="Acrobat Document" r:id="rId4" imgW="8910000" imgH="13770000" progId="AcroExch.Document.7">
                  <p:embed/>
                </p:oleObj>
              </mc:Choice>
              <mc:Fallback>
                <p:oleObj name="Acrobat Document" r:id="rId4" imgW="8910000" imgH="13770000" progId="AcroExch.Document.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52400"/>
                        <a:ext cx="4437063" cy="6858000"/>
                      </a:xfrm>
                      <a:prstGeom prst="rect">
                        <a:avLst/>
                      </a:prstGeom>
                      <a:noFill/>
                      <a:ln>
                        <a:noFill/>
                      </a:ln>
                      <a:effectLst/>
                    </p:spPr>
                  </p:pic>
                </p:oleObj>
              </mc:Fallback>
            </mc:AlternateContent>
          </a:graphicData>
        </a:graphic>
      </p:graphicFrame>
      <p:grpSp>
        <p:nvGrpSpPr>
          <p:cNvPr id="3" name="Group 8" descr="BLM Alaska Fire Service Masthead graphic">
            <a:extLst>
              <a:ext uri="{FF2B5EF4-FFF2-40B4-BE49-F238E27FC236}">
                <a16:creationId xmlns:a16="http://schemas.microsoft.com/office/drawing/2014/main" id="{16BAB218-B64F-40E4-A409-A7782244DA77}"/>
              </a:ext>
            </a:extLst>
          </p:cNvPr>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9F260F50-D4DF-4E73-870D-E30E25C0F9B9}"/>
                </a:ext>
              </a:extLst>
            </p:cNvPr>
            <p:cNvPicPr>
              <a:picLocks noChangeAspect="1"/>
            </p:cNvPicPr>
            <p:nvPr/>
          </p:nvPicPr>
          <p:blipFill rotWithShape="1">
            <a:blip r:embed="rId6"/>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EF9B40FA-9FAB-44ED-B1E1-036E69987D5D}"/>
                </a:ext>
              </a:extLst>
            </p:cNvPr>
            <p:cNvPicPr>
              <a:picLocks noChangeAspect="1"/>
            </p:cNvPicPr>
            <p:nvPr/>
          </p:nvPicPr>
          <p:blipFill>
            <a:blip r:embed="rId7"/>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78A2E5D1-4FAC-4B2C-ACCB-BFCBB2038800}"/>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E73108D4-7D40-4C39-8472-9A3505350882}"/>
              </a:ext>
            </a:extLst>
          </p:cNvPr>
          <p:cNvSpPr>
            <a:spLocks noGrp="1" noChangeArrowheads="1"/>
          </p:cNvSpPr>
          <p:nvPr>
            <p:ph type="title"/>
          </p:nvPr>
        </p:nvSpPr>
        <p:spPr>
          <a:xfrm>
            <a:off x="457200" y="350837"/>
            <a:ext cx="8229600" cy="1143000"/>
          </a:xfrm>
        </p:spPr>
        <p:txBody>
          <a:bodyPr/>
          <a:lstStyle/>
          <a:p>
            <a:pPr eaLnBrk="1" hangingPunct="1"/>
            <a:r>
              <a:rPr lang="en-US" altLang="en-US" dirty="0">
                <a:solidFill>
                  <a:schemeClr val="bg1"/>
                </a:solidFill>
              </a:rPr>
              <a:t>Why survey a cave?</a:t>
            </a:r>
          </a:p>
        </p:txBody>
      </p:sp>
      <p:sp>
        <p:nvSpPr>
          <p:cNvPr id="4099" name="Rectangle 3">
            <a:extLst>
              <a:ext uri="{FF2B5EF4-FFF2-40B4-BE49-F238E27FC236}">
                <a16:creationId xmlns:a16="http://schemas.microsoft.com/office/drawing/2014/main" id="{8F8AF7BF-0B15-42C1-AB0C-6088FDDA7F5B}"/>
              </a:ext>
            </a:extLst>
          </p:cNvPr>
          <p:cNvSpPr>
            <a:spLocks noGrp="1" noChangeArrowheads="1"/>
          </p:cNvSpPr>
          <p:nvPr>
            <p:ph type="body" idx="1"/>
          </p:nvPr>
        </p:nvSpPr>
        <p:spPr>
          <a:xfrm>
            <a:off x="381000" y="1417637"/>
            <a:ext cx="8229600" cy="4525963"/>
          </a:xfrm>
        </p:spPr>
        <p:txBody>
          <a:bodyPr/>
          <a:lstStyle/>
          <a:p>
            <a:pPr eaLnBrk="1" hangingPunct="1">
              <a:lnSpc>
                <a:spcPct val="90000"/>
              </a:lnSpc>
            </a:pPr>
            <a:r>
              <a:rPr lang="en-US" altLang="en-US" sz="2800">
                <a:solidFill>
                  <a:schemeClr val="bg1"/>
                </a:solidFill>
              </a:rPr>
              <a:t>To measure where it goes (length, depth, direction)</a:t>
            </a:r>
          </a:p>
          <a:p>
            <a:pPr eaLnBrk="1" hangingPunct="1">
              <a:lnSpc>
                <a:spcPct val="90000"/>
              </a:lnSpc>
            </a:pPr>
            <a:r>
              <a:rPr lang="en-US" altLang="en-US" sz="2800">
                <a:solidFill>
                  <a:schemeClr val="bg1"/>
                </a:solidFill>
              </a:rPr>
              <a:t>To record what it contains (biology, geology, cave formations, archeology, hydrology)</a:t>
            </a:r>
          </a:p>
          <a:p>
            <a:pPr eaLnBrk="1" hangingPunct="1">
              <a:lnSpc>
                <a:spcPct val="90000"/>
              </a:lnSpc>
            </a:pPr>
            <a:r>
              <a:rPr lang="en-US" altLang="en-US" sz="2800">
                <a:solidFill>
                  <a:schemeClr val="bg1"/>
                </a:solidFill>
              </a:rPr>
              <a:t>To understand how it forms (geology, hydrology, structure, chemistry, time)</a:t>
            </a:r>
          </a:p>
          <a:p>
            <a:pPr eaLnBrk="1" hangingPunct="1">
              <a:lnSpc>
                <a:spcPct val="90000"/>
              </a:lnSpc>
            </a:pPr>
            <a:r>
              <a:rPr lang="en-US" altLang="en-US" sz="2800">
                <a:solidFill>
                  <a:schemeClr val="bg1"/>
                </a:solidFill>
              </a:rPr>
              <a:t>To aid in its management and science (interactions with human activities and surface morphology)</a:t>
            </a:r>
          </a:p>
          <a:p>
            <a:pPr eaLnBrk="1" hangingPunct="1">
              <a:lnSpc>
                <a:spcPct val="90000"/>
              </a:lnSpc>
            </a:pPr>
            <a:r>
              <a:rPr lang="en-US" altLang="en-US" sz="2800">
                <a:solidFill>
                  <a:schemeClr val="bg1"/>
                </a:solidFill>
              </a:rPr>
              <a:t>For planning (tour development, trails, rescues, restoration, science)</a:t>
            </a:r>
          </a:p>
          <a:p>
            <a:pPr eaLnBrk="1" hangingPunct="1">
              <a:lnSpc>
                <a:spcPct val="90000"/>
              </a:lnSpc>
            </a:pPr>
            <a:r>
              <a:rPr lang="en-US" altLang="en-US" sz="2800">
                <a:solidFill>
                  <a:schemeClr val="bg1"/>
                </a:solidFill>
              </a:rPr>
              <a:t>To discover more cave passages</a:t>
            </a:r>
          </a:p>
        </p:txBody>
      </p:sp>
      <p:grpSp>
        <p:nvGrpSpPr>
          <p:cNvPr id="4" name="Group 8" descr="BLM Alaska Fire Service Masthead graphic">
            <a:extLst>
              <a:ext uri="{FF2B5EF4-FFF2-40B4-BE49-F238E27FC236}">
                <a16:creationId xmlns:a16="http://schemas.microsoft.com/office/drawing/2014/main" id="{27773132-70C2-421C-B365-5F8F806E074C}"/>
              </a:ext>
            </a:extLst>
          </p:cNvPr>
          <p:cNvGrpSpPr>
            <a:grpSpLocks/>
          </p:cNvGrpSpPr>
          <p:nvPr/>
        </p:nvGrpSpPr>
        <p:grpSpPr bwMode="auto">
          <a:xfrm>
            <a:off x="0" y="0"/>
            <a:ext cx="9144000" cy="571500"/>
            <a:chOff x="0" y="0"/>
            <a:chExt cx="9144000" cy="572198"/>
          </a:xfrm>
        </p:grpSpPr>
        <p:pic>
          <p:nvPicPr>
            <p:cNvPr id="5" name="Picture 4" descr="Black Topo line graphic" title="Black Topo line graphic">
              <a:extLst>
                <a:ext uri="{FF2B5EF4-FFF2-40B4-BE49-F238E27FC236}">
                  <a16:creationId xmlns:a16="http://schemas.microsoft.com/office/drawing/2014/main" id="{C687C78E-F67E-443B-A14E-D7D9C9F1C6BD}"/>
                </a:ext>
              </a:extLst>
            </p:cNvPr>
            <p:cNvPicPr>
              <a:picLocks noChangeAspect="1"/>
            </p:cNvPicPr>
            <p:nvPr/>
          </p:nvPicPr>
          <p:blipFill rotWithShape="1">
            <a:blip r:embed="rId3"/>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6" name="Picture 5" descr="Bureau of Land Management Logo" title="Bureau of Land Management Logo">
              <a:extLst>
                <a:ext uri="{FF2B5EF4-FFF2-40B4-BE49-F238E27FC236}">
                  <a16:creationId xmlns:a16="http://schemas.microsoft.com/office/drawing/2014/main" id="{928A9BB9-C093-4D59-91A5-0044BCAA5C29}"/>
                </a:ext>
              </a:extLst>
            </p:cNvPr>
            <p:cNvPicPr>
              <a:picLocks noChangeAspect="1"/>
            </p:cNvPicPr>
            <p:nvPr/>
          </p:nvPicPr>
          <p:blipFill>
            <a:blip r:embed="rId4"/>
            <a:stretch>
              <a:fillRect/>
            </a:stretch>
          </p:blipFill>
          <p:spPr>
            <a:xfrm>
              <a:off x="241300" y="114440"/>
              <a:ext cx="520700" cy="457758"/>
            </a:xfrm>
            <a:prstGeom prst="rect">
              <a:avLst/>
            </a:prstGeom>
          </p:spPr>
        </p:pic>
        <p:sp>
          <p:nvSpPr>
            <p:cNvPr id="7" name="Text Box 2">
              <a:extLst>
                <a:ext uri="{FF2B5EF4-FFF2-40B4-BE49-F238E27FC236}">
                  <a16:creationId xmlns:a16="http://schemas.microsoft.com/office/drawing/2014/main" id="{2484DE69-938F-4A5D-8B13-B1559B7E62A9}"/>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500" fill="hold"/>
                                        <p:tgtEl>
                                          <p:spTgt spid="409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0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4099">
                                            <p:txEl>
                                              <p:pRg st="1" end="1"/>
                                            </p:txEl>
                                          </p:spTgt>
                                        </p:tgtEl>
                                        <p:attrNameLst>
                                          <p:attrName>style.visibility</p:attrName>
                                        </p:attrNameLst>
                                      </p:cBhvr>
                                      <p:to>
                                        <p:strVal val="visible"/>
                                      </p:to>
                                    </p:set>
                                    <p:anim calcmode="lin" valueType="num">
                                      <p:cBhvr additive="base">
                                        <p:cTn id="13" dur="500" fill="hold"/>
                                        <p:tgtEl>
                                          <p:spTgt spid="409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0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4099">
                                            <p:txEl>
                                              <p:pRg st="2" end="2"/>
                                            </p:txEl>
                                          </p:spTgt>
                                        </p:tgtEl>
                                        <p:attrNameLst>
                                          <p:attrName>style.visibility</p:attrName>
                                        </p:attrNameLst>
                                      </p:cBhvr>
                                      <p:to>
                                        <p:strVal val="visible"/>
                                      </p:to>
                                    </p:set>
                                    <p:anim calcmode="lin" valueType="num">
                                      <p:cBhvr additive="base">
                                        <p:cTn id="19" dur="500" fill="hold"/>
                                        <p:tgtEl>
                                          <p:spTgt spid="409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0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4099">
                                            <p:txEl>
                                              <p:pRg st="3" end="3"/>
                                            </p:txEl>
                                          </p:spTgt>
                                        </p:tgtEl>
                                        <p:attrNameLst>
                                          <p:attrName>style.visibility</p:attrName>
                                        </p:attrNameLst>
                                      </p:cBhvr>
                                      <p:to>
                                        <p:strVal val="visible"/>
                                      </p:to>
                                    </p:set>
                                    <p:anim calcmode="lin" valueType="num">
                                      <p:cBhvr additive="base">
                                        <p:cTn id="25" dur="500" fill="hold"/>
                                        <p:tgtEl>
                                          <p:spTgt spid="409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0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4099">
                                            <p:txEl>
                                              <p:pRg st="4" end="4"/>
                                            </p:txEl>
                                          </p:spTgt>
                                        </p:tgtEl>
                                        <p:attrNameLst>
                                          <p:attrName>style.visibility</p:attrName>
                                        </p:attrNameLst>
                                      </p:cBhvr>
                                      <p:to>
                                        <p:strVal val="visible"/>
                                      </p:to>
                                    </p:set>
                                    <p:anim calcmode="lin" valueType="num">
                                      <p:cBhvr additive="base">
                                        <p:cTn id="31" dur="500" fill="hold"/>
                                        <p:tgtEl>
                                          <p:spTgt spid="4099">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09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nodeType="clickEffect">
                                  <p:stCondLst>
                                    <p:cond delay="0"/>
                                  </p:stCondLst>
                                  <p:childTnLst>
                                    <p:set>
                                      <p:cBhvr>
                                        <p:cTn id="36" dur="1" fill="hold">
                                          <p:stCondLst>
                                            <p:cond delay="0"/>
                                          </p:stCondLst>
                                        </p:cTn>
                                        <p:tgtEl>
                                          <p:spTgt spid="4099">
                                            <p:txEl>
                                              <p:pRg st="5" end="5"/>
                                            </p:txEl>
                                          </p:spTgt>
                                        </p:tgtEl>
                                        <p:attrNameLst>
                                          <p:attrName>style.visibility</p:attrName>
                                        </p:attrNameLst>
                                      </p:cBhvr>
                                      <p:to>
                                        <p:strVal val="visible"/>
                                      </p:to>
                                    </p:set>
                                    <p:anim calcmode="lin" valueType="num">
                                      <p:cBhvr additive="base">
                                        <p:cTn id="37" dur="500" fill="hold"/>
                                        <p:tgtEl>
                                          <p:spTgt spid="4099">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09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5" descr="Polygamy Caves">
            <a:extLst>
              <a:ext uri="{FF2B5EF4-FFF2-40B4-BE49-F238E27FC236}">
                <a16:creationId xmlns:a16="http://schemas.microsoft.com/office/drawing/2014/main" id="{0B7F7D17-210E-4861-83F0-5334E025C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509224"/>
            <a:ext cx="4572000" cy="634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8" descr="BLM Alaska Fire Service Masthead graphic">
            <a:extLst>
              <a:ext uri="{FF2B5EF4-FFF2-40B4-BE49-F238E27FC236}">
                <a16:creationId xmlns:a16="http://schemas.microsoft.com/office/drawing/2014/main" id="{6C5FCCFD-42FA-4387-97F0-B1F0F12DBA17}"/>
              </a:ext>
            </a:extLst>
          </p:cNvPr>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941824EE-ECA3-493B-88D2-460558D876A3}"/>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EB1563C1-AFD1-4718-A6EA-C5EDF77EE458}"/>
                </a:ext>
              </a:extLst>
            </p:cNvPr>
            <p:cNvPicPr>
              <a:picLocks noChangeAspect="1"/>
            </p:cNvPicPr>
            <p:nvPr/>
          </p:nvPicPr>
          <p:blipFill>
            <a:blip r:embed="rId5"/>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73BD03BA-28FC-48FC-B189-1CA5C847D499}"/>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C:\Documents and Settings\Jon\Desktop\Interstate Cave.jpg">
            <a:extLst>
              <a:ext uri="{FF2B5EF4-FFF2-40B4-BE49-F238E27FC236}">
                <a16:creationId xmlns:a16="http://schemas.microsoft.com/office/drawing/2014/main" id="{63783773-ECD8-49D3-BA93-986B208773A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76250"/>
            <a:ext cx="51054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8" descr="BLM Alaska Fire Service Masthead graphic">
            <a:extLst>
              <a:ext uri="{FF2B5EF4-FFF2-40B4-BE49-F238E27FC236}">
                <a16:creationId xmlns:a16="http://schemas.microsoft.com/office/drawing/2014/main" id="{78051A14-4BE5-426E-A0A3-10F0EBE5D036}"/>
              </a:ext>
            </a:extLst>
          </p:cNvPr>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60DF41E3-EED7-4CD6-904D-2148371D219B}"/>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CD8FA854-E412-4006-80B4-51B16159DF2F}"/>
                </a:ext>
              </a:extLst>
            </p:cNvPr>
            <p:cNvPicPr>
              <a:picLocks noChangeAspect="1"/>
            </p:cNvPicPr>
            <p:nvPr/>
          </p:nvPicPr>
          <p:blipFill>
            <a:blip r:embed="rId5"/>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47F1FB92-3B95-4CB5-B41D-9A95250FAA76}"/>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a:extLst>
              <a:ext uri="{FF2B5EF4-FFF2-40B4-BE49-F238E27FC236}">
                <a16:creationId xmlns:a16="http://schemas.microsoft.com/office/drawing/2014/main" id="{2223EA8D-C8F6-4692-8A02-5FD32D6843A3}"/>
              </a:ext>
            </a:extLst>
          </p:cNvPr>
          <p:cNvGraphicFramePr>
            <a:graphicFrameLocks noChangeAspect="1"/>
          </p:cNvGraphicFramePr>
          <p:nvPr>
            <p:extLst>
              <p:ext uri="{D42A27DB-BD31-4B8C-83A1-F6EECF244321}">
                <p14:modId xmlns:p14="http://schemas.microsoft.com/office/powerpoint/2010/main" val="2223549835"/>
              </p:ext>
            </p:extLst>
          </p:nvPr>
        </p:nvGraphicFramePr>
        <p:xfrm>
          <a:off x="838200" y="285326"/>
          <a:ext cx="7391400" cy="6572674"/>
        </p:xfrm>
        <a:graphic>
          <a:graphicData uri="http://schemas.openxmlformats.org/presentationml/2006/ole">
            <mc:AlternateContent xmlns:mc="http://schemas.openxmlformats.org/markup-compatibility/2006">
              <mc:Choice xmlns:v="urn:schemas-microsoft-com:vml" Requires="v">
                <p:oleObj spid="_x0000_s1038" name="Acrobat Document" r:id="rId4" imgW="41252040" imgH="36614520" progId="AcroExch.Document.7">
                  <p:embed/>
                </p:oleObj>
              </mc:Choice>
              <mc:Fallback>
                <p:oleObj name="Acrobat Document" r:id="rId4" imgW="41252040" imgH="36614520" progId="AcroExch.Document.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85326"/>
                        <a:ext cx="7391400" cy="6572674"/>
                      </a:xfrm>
                      <a:prstGeom prst="rect">
                        <a:avLst/>
                      </a:prstGeom>
                      <a:noFill/>
                      <a:ln>
                        <a:noFill/>
                      </a:ln>
                      <a:effectLst/>
                    </p:spPr>
                  </p:pic>
                </p:oleObj>
              </mc:Fallback>
            </mc:AlternateContent>
          </a:graphicData>
        </a:graphic>
      </p:graphicFrame>
      <p:grpSp>
        <p:nvGrpSpPr>
          <p:cNvPr id="3" name="Group 8" descr="BLM Alaska Fire Service Masthead graphic">
            <a:extLst>
              <a:ext uri="{FF2B5EF4-FFF2-40B4-BE49-F238E27FC236}">
                <a16:creationId xmlns:a16="http://schemas.microsoft.com/office/drawing/2014/main" id="{1C82D3F2-6CF8-4304-985B-1C09E3402D98}"/>
              </a:ext>
            </a:extLst>
          </p:cNvPr>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558C4C7D-3768-4CD1-91B9-A16706BA551B}"/>
                </a:ext>
              </a:extLst>
            </p:cNvPr>
            <p:cNvPicPr>
              <a:picLocks noChangeAspect="1"/>
            </p:cNvPicPr>
            <p:nvPr/>
          </p:nvPicPr>
          <p:blipFill rotWithShape="1">
            <a:blip r:embed="rId6"/>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0D7C4058-57AD-4306-A1A7-D23F36D8160E}"/>
                </a:ext>
              </a:extLst>
            </p:cNvPr>
            <p:cNvPicPr>
              <a:picLocks noChangeAspect="1"/>
            </p:cNvPicPr>
            <p:nvPr/>
          </p:nvPicPr>
          <p:blipFill>
            <a:blip r:embed="rId7"/>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0731D36C-16FF-4BF9-94D2-F43C04E77555}"/>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C:\Users\user\Desktop\Bloomington Cave Graffiti Removal.jpg">
            <a:extLst>
              <a:ext uri="{FF2B5EF4-FFF2-40B4-BE49-F238E27FC236}">
                <a16:creationId xmlns:a16="http://schemas.microsoft.com/office/drawing/2014/main" id="{B73F1454-CF00-426B-8F89-75C244E0C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6512"/>
            <a:ext cx="7924800" cy="6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8" descr="BLM Alaska Fire Service Masthead graphic">
            <a:extLst>
              <a:ext uri="{FF2B5EF4-FFF2-40B4-BE49-F238E27FC236}">
                <a16:creationId xmlns:a16="http://schemas.microsoft.com/office/drawing/2014/main" id="{63C44F71-BB0B-41C7-914B-39D0290F5C85}"/>
              </a:ext>
            </a:extLst>
          </p:cNvPr>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AC0173E7-14C1-477E-9BBE-CADBD5DD73F7}"/>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30D7FD7A-CFD2-4E8D-AE1C-E413D4DDCFF9}"/>
                </a:ext>
              </a:extLst>
            </p:cNvPr>
            <p:cNvPicPr>
              <a:picLocks noChangeAspect="1"/>
            </p:cNvPicPr>
            <p:nvPr/>
          </p:nvPicPr>
          <p:blipFill>
            <a:blip r:embed="rId5"/>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FFAA5EC1-AB24-4A04-9612-033B3B02DAE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Content Placeholder 3" descr="Group1Photos.jpg">
            <a:extLst>
              <a:ext uri="{FF2B5EF4-FFF2-40B4-BE49-F238E27FC236}">
                <a16:creationId xmlns:a16="http://schemas.microsoft.com/office/drawing/2014/main" id="{02F89B7F-4025-44BD-91ED-5B5A420D3D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536575"/>
            <a:ext cx="6705600" cy="6702425"/>
          </a:xfrm>
        </p:spPr>
      </p:pic>
      <p:grpSp>
        <p:nvGrpSpPr>
          <p:cNvPr id="3" name="Group 8" descr="BLM Alaska Fire Service Masthead graphic">
            <a:extLst>
              <a:ext uri="{FF2B5EF4-FFF2-40B4-BE49-F238E27FC236}">
                <a16:creationId xmlns:a16="http://schemas.microsoft.com/office/drawing/2014/main" id="{BDFBA8CC-2873-4143-BFDC-030D702CCF5E}"/>
              </a:ext>
            </a:extLst>
          </p:cNvPr>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E52DBA09-0827-46E9-B153-4427343D251B}"/>
                </a:ext>
              </a:extLst>
            </p:cNvPr>
            <p:cNvPicPr>
              <a:picLocks noChangeAspect="1"/>
            </p:cNvPicPr>
            <p:nvPr/>
          </p:nvPicPr>
          <p:blipFill rotWithShape="1">
            <a:blip r:embed="rId3"/>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5AA68113-CB1E-4009-AF2C-E64C9D1474A3}"/>
                </a:ext>
              </a:extLst>
            </p:cNvPr>
            <p:cNvPicPr>
              <a:picLocks noChangeAspect="1"/>
            </p:cNvPicPr>
            <p:nvPr/>
          </p:nvPicPr>
          <p:blipFill>
            <a:blip r:embed="rId4"/>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373720C5-3E9F-491A-8EBC-83419AD32D99}"/>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C:\Users\user\Desktop\timp_cave_plan.jpg">
            <a:extLst>
              <a:ext uri="{FF2B5EF4-FFF2-40B4-BE49-F238E27FC236}">
                <a16:creationId xmlns:a16="http://schemas.microsoft.com/office/drawing/2014/main" id="{B50BD24F-BB3C-4F50-BF06-6E9B29EF4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5163"/>
            <a:ext cx="9144000" cy="581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8" descr="BLM Alaska Fire Service Masthead graphic">
            <a:extLst>
              <a:ext uri="{FF2B5EF4-FFF2-40B4-BE49-F238E27FC236}">
                <a16:creationId xmlns:a16="http://schemas.microsoft.com/office/drawing/2014/main" id="{AE2F77E8-0C02-4C37-9527-D86F3C4055DE}"/>
              </a:ext>
            </a:extLst>
          </p:cNvPr>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8C6943B8-11D5-41BA-8C64-F79722C34FDC}"/>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741EC3FE-A2EF-44C2-8BC1-64F45F01A077}"/>
                </a:ext>
              </a:extLst>
            </p:cNvPr>
            <p:cNvPicPr>
              <a:picLocks noChangeAspect="1"/>
            </p:cNvPicPr>
            <p:nvPr/>
          </p:nvPicPr>
          <p:blipFill>
            <a:blip r:embed="rId5"/>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35303553-832E-4A87-92EC-A552646A1CD4}"/>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descr="C:\Users\user\Desktop\timp_cave_profile.jpg">
            <a:extLst>
              <a:ext uri="{FF2B5EF4-FFF2-40B4-BE49-F238E27FC236}">
                <a16:creationId xmlns:a16="http://schemas.microsoft.com/office/drawing/2014/main" id="{606B0469-4426-4939-9907-C4796A666B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852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8" descr="BLM Alaska Fire Service Masthead graphic">
            <a:extLst>
              <a:ext uri="{FF2B5EF4-FFF2-40B4-BE49-F238E27FC236}">
                <a16:creationId xmlns:a16="http://schemas.microsoft.com/office/drawing/2014/main" id="{24B7F0DA-624C-492F-B305-B73ACDF5DBF7}"/>
              </a:ext>
            </a:extLst>
          </p:cNvPr>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44B13A83-FDEE-4C00-845B-29D13667CA67}"/>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71F9E9CB-5DD8-49C7-B20C-A0E7F93F7D9F}"/>
                </a:ext>
              </a:extLst>
            </p:cNvPr>
            <p:cNvPicPr>
              <a:picLocks noChangeAspect="1"/>
            </p:cNvPicPr>
            <p:nvPr/>
          </p:nvPicPr>
          <p:blipFill>
            <a:blip r:embed="rId5"/>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8F53FB39-F143-4611-92AB-AE66A0D17F0F}"/>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a:extLst>
              <a:ext uri="{FF2B5EF4-FFF2-40B4-BE49-F238E27FC236}">
                <a16:creationId xmlns:a16="http://schemas.microsoft.com/office/drawing/2014/main" id="{81C77452-6FD9-4847-A740-B7316AA26DA4}"/>
              </a:ext>
            </a:extLst>
          </p:cNvPr>
          <p:cNvSpPr>
            <a:spLocks noGrp="1"/>
          </p:cNvSpPr>
          <p:nvPr>
            <p:ph type="title"/>
          </p:nvPr>
        </p:nvSpPr>
        <p:spPr>
          <a:xfrm>
            <a:off x="457200" y="1066800"/>
            <a:ext cx="8229600" cy="1143000"/>
          </a:xfrm>
        </p:spPr>
        <p:txBody>
          <a:bodyPr/>
          <a:lstStyle/>
          <a:p>
            <a:r>
              <a:rPr lang="en-US" altLang="en-US">
                <a:solidFill>
                  <a:schemeClr val="bg1"/>
                </a:solidFill>
              </a:rPr>
              <a:t>Interpretative Maps</a:t>
            </a:r>
          </a:p>
        </p:txBody>
      </p:sp>
      <p:pic>
        <p:nvPicPr>
          <p:cNvPr id="108546" name="Picture 2" descr="C:\Users\user\Desktop\TimpMapDisplay_resize.jpg">
            <a:extLst>
              <a:ext uri="{FF2B5EF4-FFF2-40B4-BE49-F238E27FC236}">
                <a16:creationId xmlns:a16="http://schemas.microsoft.com/office/drawing/2014/main" id="{0E592CF9-178E-4955-880C-1ECA3EDDE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9144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8" descr="BLM Alaska Fire Service Masthead graphic">
            <a:extLst>
              <a:ext uri="{FF2B5EF4-FFF2-40B4-BE49-F238E27FC236}">
                <a16:creationId xmlns:a16="http://schemas.microsoft.com/office/drawing/2014/main" id="{321C8B45-B946-4616-8B15-8BA14A1B6864}"/>
              </a:ext>
            </a:extLst>
          </p:cNvPr>
          <p:cNvGrpSpPr>
            <a:grpSpLocks/>
          </p:cNvGrpSpPr>
          <p:nvPr/>
        </p:nvGrpSpPr>
        <p:grpSpPr bwMode="auto">
          <a:xfrm>
            <a:off x="0" y="0"/>
            <a:ext cx="9144000" cy="571500"/>
            <a:chOff x="0" y="0"/>
            <a:chExt cx="9144000" cy="572198"/>
          </a:xfrm>
        </p:grpSpPr>
        <p:pic>
          <p:nvPicPr>
            <p:cNvPr id="5" name="Picture 4" descr="Black Topo line graphic" title="Black Topo line graphic">
              <a:extLst>
                <a:ext uri="{FF2B5EF4-FFF2-40B4-BE49-F238E27FC236}">
                  <a16:creationId xmlns:a16="http://schemas.microsoft.com/office/drawing/2014/main" id="{31348C5C-6569-4921-BD69-06DCDC4A866D}"/>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6" name="Picture 5" descr="Bureau of Land Management Logo" title="Bureau of Land Management Logo">
              <a:extLst>
                <a:ext uri="{FF2B5EF4-FFF2-40B4-BE49-F238E27FC236}">
                  <a16:creationId xmlns:a16="http://schemas.microsoft.com/office/drawing/2014/main" id="{F78F3863-47D5-4976-B684-75DD18C33DC0}"/>
                </a:ext>
              </a:extLst>
            </p:cNvPr>
            <p:cNvPicPr>
              <a:picLocks noChangeAspect="1"/>
            </p:cNvPicPr>
            <p:nvPr/>
          </p:nvPicPr>
          <p:blipFill>
            <a:blip r:embed="rId5"/>
            <a:stretch>
              <a:fillRect/>
            </a:stretch>
          </p:blipFill>
          <p:spPr>
            <a:xfrm>
              <a:off x="241300" y="114440"/>
              <a:ext cx="520700" cy="457758"/>
            </a:xfrm>
            <a:prstGeom prst="rect">
              <a:avLst/>
            </a:prstGeom>
          </p:spPr>
        </p:pic>
        <p:sp>
          <p:nvSpPr>
            <p:cNvPr id="7" name="Text Box 2">
              <a:extLst>
                <a:ext uri="{FF2B5EF4-FFF2-40B4-BE49-F238E27FC236}">
                  <a16:creationId xmlns:a16="http://schemas.microsoft.com/office/drawing/2014/main" id="{A4B68F5F-3487-4CBA-ACC6-177AD8174FAA}"/>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3" descr="C:\Users\user\Desktop\VCHistory-FullDisplay.jpg">
            <a:extLst>
              <a:ext uri="{FF2B5EF4-FFF2-40B4-BE49-F238E27FC236}">
                <a16:creationId xmlns:a16="http://schemas.microsoft.com/office/drawing/2014/main" id="{ABDAE52F-F79A-4614-A9FA-AC1D9EED5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2263"/>
            <a:ext cx="9113838" cy="45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BD286DC-D132-4E74-975A-1F0F3139D813}"/>
              </a:ext>
            </a:extLst>
          </p:cNvPr>
          <p:cNvSpPr txBox="1">
            <a:spLocks/>
          </p:cNvSpPr>
          <p:nvPr/>
        </p:nvSpPr>
        <p:spPr>
          <a:xfrm>
            <a:off x="457200" y="609600"/>
            <a:ext cx="8229600" cy="1143000"/>
          </a:xfrm>
          <a:prstGeom prst="rect">
            <a:avLst/>
          </a:prstGeom>
        </p:spPr>
        <p:txBody>
          <a:bodyPr/>
          <a:lstStyle/>
          <a:p>
            <a:pPr algn="ctr" eaLnBrk="0" hangingPunct="0">
              <a:defRPr/>
            </a:pPr>
            <a:r>
              <a:rPr lang="en-US" sz="4400" kern="0" dirty="0">
                <a:solidFill>
                  <a:schemeClr val="bg1"/>
                </a:solidFill>
                <a:latin typeface="+mj-lt"/>
                <a:ea typeface="+mj-ea"/>
                <a:cs typeface="+mj-cs"/>
              </a:rPr>
              <a:t>For Interpretative Displays</a:t>
            </a:r>
          </a:p>
        </p:txBody>
      </p:sp>
      <p:grpSp>
        <p:nvGrpSpPr>
          <p:cNvPr id="5" name="Group 8" descr="BLM Alaska Fire Service Masthead graphic">
            <a:extLst>
              <a:ext uri="{FF2B5EF4-FFF2-40B4-BE49-F238E27FC236}">
                <a16:creationId xmlns:a16="http://schemas.microsoft.com/office/drawing/2014/main" id="{43C47C29-7EE6-47BB-86DB-0D1900EA7912}"/>
              </a:ext>
            </a:extLst>
          </p:cNvPr>
          <p:cNvGrpSpPr>
            <a:grpSpLocks/>
          </p:cNvGrpSpPr>
          <p:nvPr/>
        </p:nvGrpSpPr>
        <p:grpSpPr bwMode="auto">
          <a:xfrm>
            <a:off x="0" y="0"/>
            <a:ext cx="9144000" cy="571500"/>
            <a:chOff x="0" y="0"/>
            <a:chExt cx="9144000" cy="572198"/>
          </a:xfrm>
        </p:grpSpPr>
        <p:pic>
          <p:nvPicPr>
            <p:cNvPr id="6" name="Picture 5" descr="Black Topo line graphic" title="Black Topo line graphic">
              <a:extLst>
                <a:ext uri="{FF2B5EF4-FFF2-40B4-BE49-F238E27FC236}">
                  <a16:creationId xmlns:a16="http://schemas.microsoft.com/office/drawing/2014/main" id="{B494774B-3728-474B-921B-28FD6E8EB09F}"/>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7" name="Picture 6" descr="Bureau of Land Management Logo" title="Bureau of Land Management Logo">
              <a:extLst>
                <a:ext uri="{FF2B5EF4-FFF2-40B4-BE49-F238E27FC236}">
                  <a16:creationId xmlns:a16="http://schemas.microsoft.com/office/drawing/2014/main" id="{52BFD284-D44D-4E66-B9F6-7D005E0FB6C5}"/>
                </a:ext>
              </a:extLst>
            </p:cNvPr>
            <p:cNvPicPr>
              <a:picLocks noChangeAspect="1"/>
            </p:cNvPicPr>
            <p:nvPr/>
          </p:nvPicPr>
          <p:blipFill>
            <a:blip r:embed="rId5"/>
            <a:stretch>
              <a:fillRect/>
            </a:stretch>
          </p:blipFill>
          <p:spPr>
            <a:xfrm>
              <a:off x="241300" y="114440"/>
              <a:ext cx="520700" cy="457758"/>
            </a:xfrm>
            <a:prstGeom prst="rect">
              <a:avLst/>
            </a:prstGeom>
          </p:spPr>
        </p:pic>
        <p:sp>
          <p:nvSpPr>
            <p:cNvPr id="8" name="Text Box 2">
              <a:extLst>
                <a:ext uri="{FF2B5EF4-FFF2-40B4-BE49-F238E27FC236}">
                  <a16:creationId xmlns:a16="http://schemas.microsoft.com/office/drawing/2014/main" id="{12F0164E-E33E-4EC5-8DC1-2FD5AF6C1A91}"/>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C:\Users\user\Desktop\Cave Maps\timpanogos_caves\Timp Cave Atlas\TimpCaveAtlasWEB_Page_01.jpg">
            <a:extLst>
              <a:ext uri="{FF2B5EF4-FFF2-40B4-BE49-F238E27FC236}">
                <a16:creationId xmlns:a16="http://schemas.microsoft.com/office/drawing/2014/main" id="{B3E0D8FD-6CEC-4B03-99BB-049B68DCC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8" descr="BLM Alaska Fire Service Masthead graphic">
            <a:extLst>
              <a:ext uri="{FF2B5EF4-FFF2-40B4-BE49-F238E27FC236}">
                <a16:creationId xmlns:a16="http://schemas.microsoft.com/office/drawing/2014/main" id="{342CAE8E-0E9F-4FE7-ABB8-149B565672DE}"/>
              </a:ext>
            </a:extLst>
          </p:cNvPr>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057CAA7B-B243-485D-BF8F-6CA170CC0836}"/>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684AA246-084A-424C-AB1E-1CD5311A9D80}"/>
                </a:ext>
              </a:extLst>
            </p:cNvPr>
            <p:cNvPicPr>
              <a:picLocks noChangeAspect="1"/>
            </p:cNvPicPr>
            <p:nvPr/>
          </p:nvPicPr>
          <p:blipFill>
            <a:blip r:embed="rId5"/>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CE89332A-6584-4604-9A59-ED7C99FD82DA}"/>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CBEB8A9C-4A24-45D7-8593-F149831CEDF4}"/>
              </a:ext>
            </a:extLst>
          </p:cNvPr>
          <p:cNvSpPr>
            <a:spLocks noGrp="1" noChangeArrowheads="1"/>
          </p:cNvSpPr>
          <p:nvPr>
            <p:ph type="title"/>
          </p:nvPr>
        </p:nvSpPr>
        <p:spPr>
          <a:xfrm>
            <a:off x="457200" y="549275"/>
            <a:ext cx="8229600" cy="1143000"/>
          </a:xfrm>
        </p:spPr>
        <p:txBody>
          <a:bodyPr/>
          <a:lstStyle/>
          <a:p>
            <a:pPr eaLnBrk="1" hangingPunct="1"/>
            <a:r>
              <a:rPr lang="en-US" altLang="en-US" dirty="0">
                <a:solidFill>
                  <a:schemeClr val="bg1"/>
                </a:solidFill>
              </a:rPr>
              <a:t>How are cave maps created?</a:t>
            </a:r>
          </a:p>
        </p:txBody>
      </p:sp>
      <p:sp>
        <p:nvSpPr>
          <p:cNvPr id="57347" name="Rectangle 3">
            <a:extLst>
              <a:ext uri="{FF2B5EF4-FFF2-40B4-BE49-F238E27FC236}">
                <a16:creationId xmlns:a16="http://schemas.microsoft.com/office/drawing/2014/main" id="{2A563AD3-18FC-4DB2-BA74-A0A0F893B3A1}"/>
              </a:ext>
            </a:extLst>
          </p:cNvPr>
          <p:cNvSpPr>
            <a:spLocks noGrp="1" noChangeArrowheads="1"/>
          </p:cNvSpPr>
          <p:nvPr>
            <p:ph type="body" idx="1"/>
          </p:nvPr>
        </p:nvSpPr>
        <p:spPr>
          <a:xfrm>
            <a:off x="457200" y="1874837"/>
            <a:ext cx="8229600" cy="4525963"/>
          </a:xfrm>
        </p:spPr>
        <p:txBody>
          <a:bodyPr/>
          <a:lstStyle/>
          <a:p>
            <a:pPr eaLnBrk="1" hangingPunct="1"/>
            <a:r>
              <a:rPr lang="en-US" altLang="en-US">
                <a:solidFill>
                  <a:schemeClr val="bg1"/>
                </a:solidFill>
              </a:rPr>
              <a:t>Survey (In cave process)</a:t>
            </a:r>
          </a:p>
          <a:p>
            <a:pPr lvl="1" eaLnBrk="1" hangingPunct="1"/>
            <a:r>
              <a:rPr lang="en-US" altLang="en-US">
                <a:solidFill>
                  <a:schemeClr val="bg1"/>
                </a:solidFill>
              </a:rPr>
              <a:t>Tape (laser range meter), compass, inclinometer</a:t>
            </a:r>
          </a:p>
          <a:p>
            <a:pPr lvl="1" eaLnBrk="1" hangingPunct="1"/>
            <a:r>
              <a:rPr lang="en-US" altLang="en-US">
                <a:solidFill>
                  <a:schemeClr val="bg1"/>
                </a:solidFill>
              </a:rPr>
              <a:t>Plan, Profile and X-section sketches</a:t>
            </a:r>
          </a:p>
          <a:p>
            <a:pPr lvl="1" eaLnBrk="1" hangingPunct="1"/>
            <a:r>
              <a:rPr lang="en-US" altLang="en-US">
                <a:solidFill>
                  <a:schemeClr val="bg1"/>
                </a:solidFill>
              </a:rPr>
              <a:t>Inventory</a:t>
            </a:r>
          </a:p>
          <a:p>
            <a:pPr eaLnBrk="1" hangingPunct="1"/>
            <a:r>
              <a:rPr lang="en-US" altLang="en-US">
                <a:solidFill>
                  <a:schemeClr val="bg1"/>
                </a:solidFill>
              </a:rPr>
              <a:t>Cartography (After cave process) </a:t>
            </a:r>
          </a:p>
          <a:p>
            <a:pPr lvl="1" eaLnBrk="1" hangingPunct="1"/>
            <a:r>
              <a:rPr lang="en-US" altLang="en-US">
                <a:solidFill>
                  <a:schemeClr val="bg1"/>
                </a:solidFill>
              </a:rPr>
              <a:t>Data processing</a:t>
            </a:r>
          </a:p>
          <a:p>
            <a:pPr lvl="1" eaLnBrk="1" hangingPunct="1"/>
            <a:r>
              <a:rPr lang="en-US" altLang="en-US">
                <a:solidFill>
                  <a:schemeClr val="bg1"/>
                </a:solidFill>
              </a:rPr>
              <a:t>Drafting the cave map</a:t>
            </a:r>
          </a:p>
          <a:p>
            <a:pPr lvl="1" eaLnBrk="1" hangingPunct="1"/>
            <a:r>
              <a:rPr lang="en-US" altLang="en-US">
                <a:solidFill>
                  <a:schemeClr val="bg1"/>
                </a:solidFill>
              </a:rPr>
              <a:t>Incorporating into GIS</a:t>
            </a:r>
          </a:p>
        </p:txBody>
      </p:sp>
      <p:grpSp>
        <p:nvGrpSpPr>
          <p:cNvPr id="4" name="Group 8" descr="BLM Alaska Fire Service Masthead graphic">
            <a:extLst>
              <a:ext uri="{FF2B5EF4-FFF2-40B4-BE49-F238E27FC236}">
                <a16:creationId xmlns:a16="http://schemas.microsoft.com/office/drawing/2014/main" id="{150E9B96-5EF2-4A84-9894-30F7AD233F07}"/>
              </a:ext>
            </a:extLst>
          </p:cNvPr>
          <p:cNvGrpSpPr>
            <a:grpSpLocks/>
          </p:cNvGrpSpPr>
          <p:nvPr/>
        </p:nvGrpSpPr>
        <p:grpSpPr bwMode="auto">
          <a:xfrm>
            <a:off x="0" y="0"/>
            <a:ext cx="9144000" cy="571500"/>
            <a:chOff x="0" y="0"/>
            <a:chExt cx="9144000" cy="572198"/>
          </a:xfrm>
        </p:grpSpPr>
        <p:pic>
          <p:nvPicPr>
            <p:cNvPr id="5" name="Picture 4" descr="Black Topo line graphic" title="Black Topo line graphic">
              <a:extLst>
                <a:ext uri="{FF2B5EF4-FFF2-40B4-BE49-F238E27FC236}">
                  <a16:creationId xmlns:a16="http://schemas.microsoft.com/office/drawing/2014/main" id="{C98B0980-8EA3-4319-8EB5-019EF3FA9B0F}"/>
                </a:ext>
              </a:extLst>
            </p:cNvPr>
            <p:cNvPicPr>
              <a:picLocks noChangeAspect="1"/>
            </p:cNvPicPr>
            <p:nvPr/>
          </p:nvPicPr>
          <p:blipFill rotWithShape="1">
            <a:blip r:embed="rId3"/>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6" name="Picture 5" descr="Bureau of Land Management Logo" title="Bureau of Land Management Logo">
              <a:extLst>
                <a:ext uri="{FF2B5EF4-FFF2-40B4-BE49-F238E27FC236}">
                  <a16:creationId xmlns:a16="http://schemas.microsoft.com/office/drawing/2014/main" id="{818C7AFB-64B7-4FE3-8DF2-592D486AE907}"/>
                </a:ext>
              </a:extLst>
            </p:cNvPr>
            <p:cNvPicPr>
              <a:picLocks noChangeAspect="1"/>
            </p:cNvPicPr>
            <p:nvPr/>
          </p:nvPicPr>
          <p:blipFill>
            <a:blip r:embed="rId4"/>
            <a:stretch>
              <a:fillRect/>
            </a:stretch>
          </p:blipFill>
          <p:spPr>
            <a:xfrm>
              <a:off x="241300" y="114440"/>
              <a:ext cx="520700" cy="457758"/>
            </a:xfrm>
            <a:prstGeom prst="rect">
              <a:avLst/>
            </a:prstGeom>
          </p:spPr>
        </p:pic>
        <p:sp>
          <p:nvSpPr>
            <p:cNvPr id="7" name="Text Box 2">
              <a:extLst>
                <a:ext uri="{FF2B5EF4-FFF2-40B4-BE49-F238E27FC236}">
                  <a16:creationId xmlns:a16="http://schemas.microsoft.com/office/drawing/2014/main" id="{9F1C49C8-AF21-422F-BF44-246C7420D865}"/>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C:\Users\user\Desktop\Cave Maps\timpanogos_caves\Timp Cave Atlas\TimpCaveAtlasWEB_Page_02.jpg">
            <a:extLst>
              <a:ext uri="{FF2B5EF4-FFF2-40B4-BE49-F238E27FC236}">
                <a16:creationId xmlns:a16="http://schemas.microsoft.com/office/drawing/2014/main" id="{FB556A4B-3FD0-40EA-BEB3-8A1AEDF0F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037"/>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8" descr="BLM Alaska Fire Service Masthead graphic">
            <a:extLst>
              <a:ext uri="{FF2B5EF4-FFF2-40B4-BE49-F238E27FC236}">
                <a16:creationId xmlns:a16="http://schemas.microsoft.com/office/drawing/2014/main" id="{B685F15C-6306-435D-BD52-A9AAA45A497D}"/>
              </a:ext>
            </a:extLst>
          </p:cNvPr>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C52CA3CE-B251-4E6E-9669-D3E0B2BCCCD3}"/>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3E149681-AB0F-4B17-A18C-BF765EB72433}"/>
                </a:ext>
              </a:extLst>
            </p:cNvPr>
            <p:cNvPicPr>
              <a:picLocks noChangeAspect="1"/>
            </p:cNvPicPr>
            <p:nvPr/>
          </p:nvPicPr>
          <p:blipFill>
            <a:blip r:embed="rId5"/>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86709198-9A31-450C-B0ED-23832FFA2CC9}"/>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C:\Users\user\Desktop\Cave Maps\timpanogos_caves\Timp Cave Atlas\TimpCaveAtlasWEB_Page_27.jpg">
            <a:extLst>
              <a:ext uri="{FF2B5EF4-FFF2-40B4-BE49-F238E27FC236}">
                <a16:creationId xmlns:a16="http://schemas.microsoft.com/office/drawing/2014/main" id="{063C2790-5DFE-4222-B42F-D05E7F4D2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8" descr="BLM Alaska Fire Service Masthead graphic">
            <a:extLst>
              <a:ext uri="{FF2B5EF4-FFF2-40B4-BE49-F238E27FC236}">
                <a16:creationId xmlns:a16="http://schemas.microsoft.com/office/drawing/2014/main" id="{083799C3-204F-4009-8FF8-0C9C6984D282}"/>
              </a:ext>
            </a:extLst>
          </p:cNvPr>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25BD2BF2-9183-4CC0-8FF5-3A755863AC8A}"/>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29998C2B-74D0-4C64-92E8-1B14CE01C2EE}"/>
                </a:ext>
              </a:extLst>
            </p:cNvPr>
            <p:cNvPicPr>
              <a:picLocks noChangeAspect="1"/>
            </p:cNvPicPr>
            <p:nvPr/>
          </p:nvPicPr>
          <p:blipFill>
            <a:blip r:embed="rId5"/>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A11A5D36-5042-4217-AA9F-8F8C67E90AD9}"/>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a:extLst>
              <a:ext uri="{FF2B5EF4-FFF2-40B4-BE49-F238E27FC236}">
                <a16:creationId xmlns:a16="http://schemas.microsoft.com/office/drawing/2014/main" id="{98320CE4-012A-4288-8B24-34E33290FD05}"/>
              </a:ext>
            </a:extLst>
          </p:cNvPr>
          <p:cNvSpPr>
            <a:spLocks noGrp="1" noChangeArrowheads="1"/>
          </p:cNvSpPr>
          <p:nvPr>
            <p:ph type="title"/>
          </p:nvPr>
        </p:nvSpPr>
        <p:spPr>
          <a:xfrm>
            <a:off x="457200" y="609600"/>
            <a:ext cx="8229600" cy="1143000"/>
          </a:xfrm>
        </p:spPr>
        <p:txBody>
          <a:bodyPr/>
          <a:lstStyle/>
          <a:p>
            <a:pPr eaLnBrk="1" hangingPunct="1"/>
            <a:r>
              <a:rPr lang="en-US" altLang="en-US" sz="4000" dirty="0">
                <a:solidFill>
                  <a:schemeClr val="bg1"/>
                </a:solidFill>
              </a:rPr>
              <a:t>Using GIS to incorporate multiple sources of data</a:t>
            </a:r>
          </a:p>
        </p:txBody>
      </p:sp>
      <p:sp>
        <p:nvSpPr>
          <p:cNvPr id="118786" name="Rectangle 3">
            <a:extLst>
              <a:ext uri="{FF2B5EF4-FFF2-40B4-BE49-F238E27FC236}">
                <a16:creationId xmlns:a16="http://schemas.microsoft.com/office/drawing/2014/main" id="{E344FC23-32AC-407E-A5FD-17A68A56F783}"/>
              </a:ext>
            </a:extLst>
          </p:cNvPr>
          <p:cNvSpPr>
            <a:spLocks noGrp="1" noChangeArrowheads="1"/>
          </p:cNvSpPr>
          <p:nvPr>
            <p:ph type="body" idx="1"/>
          </p:nvPr>
        </p:nvSpPr>
        <p:spPr>
          <a:xfrm>
            <a:off x="457200" y="1752600"/>
            <a:ext cx="8229600" cy="4525963"/>
          </a:xfrm>
        </p:spPr>
        <p:txBody>
          <a:bodyPr/>
          <a:lstStyle/>
          <a:p>
            <a:pPr eaLnBrk="1" hangingPunct="1"/>
            <a:r>
              <a:rPr lang="en-US" altLang="en-US" dirty="0">
                <a:solidFill>
                  <a:schemeClr val="bg1"/>
                </a:solidFill>
              </a:rPr>
              <a:t>Basic topographic overlays</a:t>
            </a:r>
          </a:p>
          <a:p>
            <a:pPr eaLnBrk="1" hangingPunct="1"/>
            <a:r>
              <a:rPr lang="en-US" altLang="en-US" dirty="0">
                <a:solidFill>
                  <a:schemeClr val="bg1"/>
                </a:solidFill>
              </a:rPr>
              <a:t>Inventory caves within GIS - </a:t>
            </a:r>
            <a:r>
              <a:rPr lang="en-US" altLang="en-US" dirty="0" err="1">
                <a:solidFill>
                  <a:schemeClr val="bg1"/>
                </a:solidFill>
              </a:rPr>
              <a:t>ArcPAD</a:t>
            </a:r>
            <a:endParaRPr lang="en-US" altLang="en-US" dirty="0">
              <a:solidFill>
                <a:schemeClr val="bg1"/>
              </a:solidFill>
            </a:endParaRPr>
          </a:p>
          <a:p>
            <a:pPr eaLnBrk="1" hangingPunct="1"/>
            <a:r>
              <a:rPr lang="en-US" altLang="en-US" dirty="0">
                <a:solidFill>
                  <a:schemeClr val="bg1"/>
                </a:solidFill>
              </a:rPr>
              <a:t>Adding other data sources</a:t>
            </a:r>
          </a:p>
          <a:p>
            <a:pPr lvl="1" eaLnBrk="1" hangingPunct="1"/>
            <a:r>
              <a:rPr lang="en-US" altLang="en-US" dirty="0">
                <a:solidFill>
                  <a:schemeClr val="bg1"/>
                </a:solidFill>
              </a:rPr>
              <a:t>Aerial photos</a:t>
            </a:r>
          </a:p>
          <a:p>
            <a:pPr lvl="1" eaLnBrk="1" hangingPunct="1"/>
            <a:r>
              <a:rPr lang="en-US" altLang="en-US" dirty="0">
                <a:solidFill>
                  <a:schemeClr val="bg1"/>
                </a:solidFill>
              </a:rPr>
              <a:t>Hydrology</a:t>
            </a:r>
          </a:p>
          <a:p>
            <a:pPr lvl="1" eaLnBrk="1" hangingPunct="1"/>
            <a:r>
              <a:rPr lang="en-US" altLang="en-US" dirty="0">
                <a:solidFill>
                  <a:schemeClr val="bg1"/>
                </a:solidFill>
              </a:rPr>
              <a:t>Geology</a:t>
            </a:r>
          </a:p>
          <a:p>
            <a:pPr lvl="1" eaLnBrk="1" hangingPunct="1"/>
            <a:r>
              <a:rPr lang="en-US" altLang="en-US" dirty="0">
                <a:solidFill>
                  <a:schemeClr val="bg1"/>
                </a:solidFill>
              </a:rPr>
              <a:t>Land uses</a:t>
            </a:r>
          </a:p>
          <a:p>
            <a:pPr eaLnBrk="1" hangingPunct="1"/>
            <a:r>
              <a:rPr lang="en-US" altLang="en-US" dirty="0">
                <a:solidFill>
                  <a:schemeClr val="bg1"/>
                </a:solidFill>
              </a:rPr>
              <a:t>Using 3D visualizations</a:t>
            </a:r>
          </a:p>
          <a:p>
            <a:pPr eaLnBrk="1" hangingPunct="1"/>
            <a:r>
              <a:rPr lang="en-US" altLang="en-US" dirty="0">
                <a:solidFill>
                  <a:schemeClr val="bg1"/>
                </a:solidFill>
              </a:rPr>
              <a:t>Using with </a:t>
            </a:r>
            <a:r>
              <a:rPr lang="en-US" altLang="en-US" dirty="0" err="1">
                <a:solidFill>
                  <a:schemeClr val="bg1"/>
                </a:solidFill>
              </a:rPr>
              <a:t>Avenza</a:t>
            </a:r>
            <a:endParaRPr lang="en-US" altLang="en-US" dirty="0">
              <a:solidFill>
                <a:schemeClr val="bg1"/>
              </a:solidFill>
            </a:endParaRPr>
          </a:p>
        </p:txBody>
      </p:sp>
      <p:grpSp>
        <p:nvGrpSpPr>
          <p:cNvPr id="4" name="Group 8" descr="BLM Alaska Fire Service Masthead graphic">
            <a:extLst>
              <a:ext uri="{FF2B5EF4-FFF2-40B4-BE49-F238E27FC236}">
                <a16:creationId xmlns:a16="http://schemas.microsoft.com/office/drawing/2014/main" id="{77EE5F5F-D975-4EED-93F2-1CCE425220BB}"/>
              </a:ext>
            </a:extLst>
          </p:cNvPr>
          <p:cNvGrpSpPr>
            <a:grpSpLocks/>
          </p:cNvGrpSpPr>
          <p:nvPr/>
        </p:nvGrpSpPr>
        <p:grpSpPr bwMode="auto">
          <a:xfrm>
            <a:off x="0" y="0"/>
            <a:ext cx="9144000" cy="571500"/>
            <a:chOff x="0" y="0"/>
            <a:chExt cx="9144000" cy="572198"/>
          </a:xfrm>
        </p:grpSpPr>
        <p:pic>
          <p:nvPicPr>
            <p:cNvPr id="5" name="Picture 4" descr="Black Topo line graphic" title="Black Topo line graphic">
              <a:extLst>
                <a:ext uri="{FF2B5EF4-FFF2-40B4-BE49-F238E27FC236}">
                  <a16:creationId xmlns:a16="http://schemas.microsoft.com/office/drawing/2014/main" id="{E56907C0-FC30-4DD5-9E6F-46FED039EC3F}"/>
                </a:ext>
              </a:extLst>
            </p:cNvPr>
            <p:cNvPicPr>
              <a:picLocks noChangeAspect="1"/>
            </p:cNvPicPr>
            <p:nvPr/>
          </p:nvPicPr>
          <p:blipFill rotWithShape="1">
            <a:blip r:embed="rId3"/>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6" name="Picture 5" descr="Bureau of Land Management Logo" title="Bureau of Land Management Logo">
              <a:extLst>
                <a:ext uri="{FF2B5EF4-FFF2-40B4-BE49-F238E27FC236}">
                  <a16:creationId xmlns:a16="http://schemas.microsoft.com/office/drawing/2014/main" id="{3AE7F90A-3FF3-47DB-9A3D-E23A8D2D7A66}"/>
                </a:ext>
              </a:extLst>
            </p:cNvPr>
            <p:cNvPicPr>
              <a:picLocks noChangeAspect="1"/>
            </p:cNvPicPr>
            <p:nvPr/>
          </p:nvPicPr>
          <p:blipFill>
            <a:blip r:embed="rId4"/>
            <a:stretch>
              <a:fillRect/>
            </a:stretch>
          </p:blipFill>
          <p:spPr>
            <a:xfrm>
              <a:off x="241300" y="114440"/>
              <a:ext cx="520700" cy="457758"/>
            </a:xfrm>
            <a:prstGeom prst="rect">
              <a:avLst/>
            </a:prstGeom>
          </p:spPr>
        </p:pic>
        <p:sp>
          <p:nvSpPr>
            <p:cNvPr id="7" name="Text Box 2">
              <a:extLst>
                <a:ext uri="{FF2B5EF4-FFF2-40B4-BE49-F238E27FC236}">
                  <a16:creationId xmlns:a16="http://schemas.microsoft.com/office/drawing/2014/main" id="{0B40CF79-0E55-4293-968B-106AA8D4C5A5}"/>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tonygrove">
            <a:extLst>
              <a:ext uri="{FF2B5EF4-FFF2-40B4-BE49-F238E27FC236}">
                <a16:creationId xmlns:a16="http://schemas.microsoft.com/office/drawing/2014/main" id="{4DB8BF4C-D963-474F-BAB3-8974C39C6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8" descr="BLM Alaska Fire Service Masthead graphic">
            <a:extLst>
              <a:ext uri="{FF2B5EF4-FFF2-40B4-BE49-F238E27FC236}">
                <a16:creationId xmlns:a16="http://schemas.microsoft.com/office/drawing/2014/main" id="{831008A1-D625-47DA-8DAD-6BA32E2BEC5F}"/>
              </a:ext>
            </a:extLst>
          </p:cNvPr>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4434B24C-3945-4565-A9CD-371EE1634408}"/>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4505E4A5-E4B7-4C58-A50A-B0E15A26F191}"/>
                </a:ext>
              </a:extLst>
            </p:cNvPr>
            <p:cNvPicPr>
              <a:picLocks noChangeAspect="1"/>
            </p:cNvPicPr>
            <p:nvPr/>
          </p:nvPicPr>
          <p:blipFill>
            <a:blip r:embed="rId5"/>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99191BF8-A38E-4A0D-8417-2E104058F2FD}"/>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Tony Grove Caves_resize">
            <a:extLst>
              <a:ext uri="{FF2B5EF4-FFF2-40B4-BE49-F238E27FC236}">
                <a16:creationId xmlns:a16="http://schemas.microsoft.com/office/drawing/2014/main" id="{B04E7041-C592-48D2-B78F-3D1AD5148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00600"/>
            <a:ext cx="9118600" cy="143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8" descr="BLM Alaska Fire Service Masthead graphic">
            <a:extLst>
              <a:ext uri="{FF2B5EF4-FFF2-40B4-BE49-F238E27FC236}">
                <a16:creationId xmlns:a16="http://schemas.microsoft.com/office/drawing/2014/main" id="{7BC31CC7-6979-465D-BDFC-3F7C48DF57FB}"/>
              </a:ext>
            </a:extLst>
          </p:cNvPr>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E1F69790-A2C3-45ED-B203-223ED47F7DB9}"/>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25C8A435-1639-4E31-A844-D192557462C0}"/>
                </a:ext>
              </a:extLst>
            </p:cNvPr>
            <p:cNvPicPr>
              <a:picLocks noChangeAspect="1"/>
            </p:cNvPicPr>
            <p:nvPr/>
          </p:nvPicPr>
          <p:blipFill>
            <a:blip r:embed="rId5"/>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966E74A4-B7A6-479E-AC20-F798B33194D7}"/>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decel="50000" fill="hold" nodeType="afterEffect">
                                  <p:stCondLst>
                                    <p:cond delay="0"/>
                                  </p:stCondLst>
                                  <p:childTnLst>
                                    <p:animMotion origin="layout" path="M 0.00139 1.25203 L -1.11111E-6 -0.33295 " pathEditMode="relative" rAng="0" ptsTypes="AA">
                                      <p:cBhvr>
                                        <p:cTn id="6" dur="30000" fill="hold"/>
                                        <p:tgtEl>
                                          <p:spTgt spid="8196"/>
                                        </p:tgtEl>
                                        <p:attrNameLst>
                                          <p:attrName>ppt_x</p:attrName>
                                          <p:attrName>ppt_y</p:attrName>
                                        </p:attrNameLst>
                                      </p:cBhvr>
                                      <p:rCtr x="-100" y="-79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C:\Documents and Settings\Jon\Desktop\TIMPcave2004.jpg">
            <a:extLst>
              <a:ext uri="{FF2B5EF4-FFF2-40B4-BE49-F238E27FC236}">
                <a16:creationId xmlns:a16="http://schemas.microsoft.com/office/drawing/2014/main" id="{406CE627-4BB6-45BD-A73F-F237720434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09" t="-3148" r="-3185" b="-4539"/>
          <a:stretch>
            <a:fillRect/>
          </a:stretch>
        </p:blipFill>
        <p:spPr bwMode="auto">
          <a:xfrm>
            <a:off x="-1058863" y="90487"/>
            <a:ext cx="11422063" cy="775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8" descr="BLM Alaska Fire Service Masthead graphic">
            <a:extLst>
              <a:ext uri="{FF2B5EF4-FFF2-40B4-BE49-F238E27FC236}">
                <a16:creationId xmlns:a16="http://schemas.microsoft.com/office/drawing/2014/main" id="{9F31A3A3-72AB-4610-A5CD-349D2872F572}"/>
              </a:ext>
            </a:extLst>
          </p:cNvPr>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005E46DF-F7E7-4CC7-8C6D-B21D2EFD3338}"/>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42E1E4ED-FCBE-4B4C-9188-9CFC097A0880}"/>
                </a:ext>
              </a:extLst>
            </p:cNvPr>
            <p:cNvPicPr>
              <a:picLocks noChangeAspect="1"/>
            </p:cNvPicPr>
            <p:nvPr/>
          </p:nvPicPr>
          <p:blipFill>
            <a:blip r:embed="rId5"/>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7A221B12-2066-4A65-B8CA-F355F5FC7309}"/>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C:\Users\user\Desktop\timp_cave_profile.jpg">
            <a:extLst>
              <a:ext uri="{FF2B5EF4-FFF2-40B4-BE49-F238E27FC236}">
                <a16:creationId xmlns:a16="http://schemas.microsoft.com/office/drawing/2014/main" id="{9D24AF61-80B4-4072-AB6D-36D019DCB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852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8" descr="BLM Alaska Fire Service Masthead graphic">
            <a:extLst>
              <a:ext uri="{FF2B5EF4-FFF2-40B4-BE49-F238E27FC236}">
                <a16:creationId xmlns:a16="http://schemas.microsoft.com/office/drawing/2014/main" id="{1BE20D5D-D794-409B-8C0E-690ACFE95779}"/>
              </a:ext>
            </a:extLst>
          </p:cNvPr>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6E945521-962E-405A-B62B-E8186B92245C}"/>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FBF8A63D-104D-4090-8E44-FC217577EC92}"/>
                </a:ext>
              </a:extLst>
            </p:cNvPr>
            <p:cNvPicPr>
              <a:picLocks noChangeAspect="1"/>
            </p:cNvPicPr>
            <p:nvPr/>
          </p:nvPicPr>
          <p:blipFill>
            <a:blip r:embed="rId5"/>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FF181668-62AD-43B3-873C-2A753F5825FC}"/>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C:\Documents and Settings\Jon\Desktop\TIMPcave2004.jpg">
            <a:extLst>
              <a:ext uri="{FF2B5EF4-FFF2-40B4-BE49-F238E27FC236}">
                <a16:creationId xmlns:a16="http://schemas.microsoft.com/office/drawing/2014/main" id="{D24DB146-FA30-47DC-B9D2-4B8099C40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8" descr="BLM Alaska Fire Service Masthead graphic">
            <a:extLst>
              <a:ext uri="{FF2B5EF4-FFF2-40B4-BE49-F238E27FC236}">
                <a16:creationId xmlns:a16="http://schemas.microsoft.com/office/drawing/2014/main" id="{BAAB061B-2606-4E94-8199-1A6093D99219}"/>
              </a:ext>
            </a:extLst>
          </p:cNvPr>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0891DF0B-2EE1-4481-BFEB-BE995BA34CF0}"/>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2BEFF8E9-6403-4D11-82F3-0ED21E38CA53}"/>
                </a:ext>
              </a:extLst>
            </p:cNvPr>
            <p:cNvPicPr>
              <a:picLocks noChangeAspect="1"/>
            </p:cNvPicPr>
            <p:nvPr/>
          </p:nvPicPr>
          <p:blipFill>
            <a:blip r:embed="rId5"/>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DA4572F9-374C-4518-B36E-0667ECD2C85A}"/>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4" descr="cavecleaning2002-2001">
            <a:extLst>
              <a:ext uri="{FF2B5EF4-FFF2-40B4-BE49-F238E27FC236}">
                <a16:creationId xmlns:a16="http://schemas.microsoft.com/office/drawing/2014/main" id="{DCF6B9E2-4315-429D-891B-81C23397D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463"/>
            <a:ext cx="9906000" cy="763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8" descr="BLM Alaska Fire Service Masthead graphic">
            <a:extLst>
              <a:ext uri="{FF2B5EF4-FFF2-40B4-BE49-F238E27FC236}">
                <a16:creationId xmlns:a16="http://schemas.microsoft.com/office/drawing/2014/main" id="{3F952E5F-D483-4551-A221-8FEBE6287F6A}"/>
              </a:ext>
            </a:extLst>
          </p:cNvPr>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7F028DF0-BD87-4E1A-B20A-7C96DEC8B400}"/>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A5754234-1FDC-4C75-B08A-99305C577375}"/>
                </a:ext>
              </a:extLst>
            </p:cNvPr>
            <p:cNvPicPr>
              <a:picLocks noChangeAspect="1"/>
            </p:cNvPicPr>
            <p:nvPr/>
          </p:nvPicPr>
          <p:blipFill>
            <a:blip r:embed="rId5"/>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F7DF7F92-1478-4E3D-801A-020827DB857C}"/>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a:extLst>
              <a:ext uri="{FF2B5EF4-FFF2-40B4-BE49-F238E27FC236}">
                <a16:creationId xmlns:a16="http://schemas.microsoft.com/office/drawing/2014/main" id="{7CE47EAA-4804-4797-8140-062B575D13BC}"/>
              </a:ext>
            </a:extLst>
          </p:cNvPr>
          <p:cNvSpPr>
            <a:spLocks noGrp="1" noChangeArrowheads="1"/>
          </p:cNvSpPr>
          <p:nvPr>
            <p:ph type="title"/>
          </p:nvPr>
        </p:nvSpPr>
        <p:spPr>
          <a:xfrm>
            <a:off x="457200" y="457200"/>
            <a:ext cx="8229600" cy="1143000"/>
          </a:xfrm>
        </p:spPr>
        <p:txBody>
          <a:bodyPr/>
          <a:lstStyle/>
          <a:p>
            <a:r>
              <a:rPr lang="en-US" altLang="en-US" dirty="0" err="1">
                <a:solidFill>
                  <a:schemeClr val="bg1"/>
                </a:solidFill>
              </a:rPr>
              <a:t>Chosa</a:t>
            </a:r>
            <a:r>
              <a:rPr lang="en-US" altLang="en-US" dirty="0">
                <a:solidFill>
                  <a:schemeClr val="bg1"/>
                </a:solidFill>
              </a:rPr>
              <a:t> Draw Caves</a:t>
            </a:r>
          </a:p>
        </p:txBody>
      </p:sp>
      <p:sp>
        <p:nvSpPr>
          <p:cNvPr id="176130" name="Rectangle 3">
            <a:extLst>
              <a:ext uri="{FF2B5EF4-FFF2-40B4-BE49-F238E27FC236}">
                <a16:creationId xmlns:a16="http://schemas.microsoft.com/office/drawing/2014/main" id="{AF4EC42E-AB6B-44C9-B6FC-3B9D68A2F716}"/>
              </a:ext>
            </a:extLst>
          </p:cNvPr>
          <p:cNvSpPr>
            <a:spLocks noGrp="1" noChangeArrowheads="1"/>
          </p:cNvSpPr>
          <p:nvPr>
            <p:ph type="body" idx="1"/>
          </p:nvPr>
        </p:nvSpPr>
        <p:spPr>
          <a:xfrm>
            <a:off x="1600200" y="1676400"/>
            <a:ext cx="7086600" cy="4876800"/>
          </a:xfrm>
        </p:spPr>
        <p:txBody>
          <a:bodyPr/>
          <a:lstStyle/>
          <a:p>
            <a:pPr>
              <a:lnSpc>
                <a:spcPct val="90000"/>
              </a:lnSpc>
            </a:pPr>
            <a:r>
              <a:rPr lang="en-US" altLang="en-US" dirty="0">
                <a:solidFill>
                  <a:schemeClr val="bg1"/>
                </a:solidFill>
              </a:rPr>
              <a:t>Parks Ranch – 4.18 miles</a:t>
            </a:r>
          </a:p>
          <a:p>
            <a:pPr>
              <a:lnSpc>
                <a:spcPct val="90000"/>
              </a:lnSpc>
            </a:pPr>
            <a:r>
              <a:rPr lang="en-US" altLang="en-US" dirty="0">
                <a:solidFill>
                  <a:schemeClr val="bg1"/>
                </a:solidFill>
              </a:rPr>
              <a:t>Skylight Cave – 0.35 miles</a:t>
            </a:r>
          </a:p>
          <a:p>
            <a:pPr>
              <a:lnSpc>
                <a:spcPct val="90000"/>
              </a:lnSpc>
            </a:pPr>
            <a:r>
              <a:rPr lang="en-US" altLang="en-US" dirty="0">
                <a:solidFill>
                  <a:schemeClr val="bg1"/>
                </a:solidFill>
              </a:rPr>
              <a:t>Resurgence Cave – 0.27 miles</a:t>
            </a:r>
          </a:p>
          <a:p>
            <a:pPr>
              <a:lnSpc>
                <a:spcPct val="90000"/>
              </a:lnSpc>
            </a:pPr>
            <a:r>
              <a:rPr lang="en-US" altLang="en-US" dirty="0">
                <a:solidFill>
                  <a:schemeClr val="bg1"/>
                </a:solidFill>
              </a:rPr>
              <a:t>Yoda Cave – 0.19 miles</a:t>
            </a:r>
          </a:p>
          <a:p>
            <a:pPr>
              <a:lnSpc>
                <a:spcPct val="90000"/>
              </a:lnSpc>
            </a:pPr>
            <a:r>
              <a:rPr lang="en-US" altLang="en-US" dirty="0">
                <a:solidFill>
                  <a:schemeClr val="bg1"/>
                </a:solidFill>
              </a:rPr>
              <a:t>Son of a Gun Cave – 0.16 miles</a:t>
            </a:r>
          </a:p>
          <a:p>
            <a:pPr>
              <a:lnSpc>
                <a:spcPct val="90000"/>
              </a:lnSpc>
            </a:pPr>
            <a:r>
              <a:rPr lang="en-US" altLang="en-US" dirty="0">
                <a:solidFill>
                  <a:schemeClr val="bg1"/>
                </a:solidFill>
              </a:rPr>
              <a:t>Skull Cave – 0.04 miles</a:t>
            </a:r>
          </a:p>
          <a:p>
            <a:pPr>
              <a:lnSpc>
                <a:spcPct val="90000"/>
              </a:lnSpc>
            </a:pPr>
            <a:r>
              <a:rPr lang="en-US" altLang="en-US" dirty="0">
                <a:solidFill>
                  <a:schemeClr val="bg1"/>
                </a:solidFill>
              </a:rPr>
              <a:t>Cow Cave – 0.03 miles</a:t>
            </a:r>
          </a:p>
          <a:p>
            <a:pPr>
              <a:lnSpc>
                <a:spcPct val="90000"/>
              </a:lnSpc>
              <a:buFontTx/>
              <a:buNone/>
            </a:pPr>
            <a:endParaRPr lang="en-US" altLang="en-US" sz="1800" dirty="0">
              <a:solidFill>
                <a:schemeClr val="bg1"/>
              </a:solidFill>
            </a:endParaRPr>
          </a:p>
          <a:p>
            <a:pPr>
              <a:lnSpc>
                <a:spcPct val="90000"/>
              </a:lnSpc>
              <a:buFontTx/>
              <a:buNone/>
            </a:pPr>
            <a:r>
              <a:rPr lang="en-US" altLang="en-US" dirty="0">
                <a:solidFill>
                  <a:schemeClr val="bg1"/>
                </a:solidFill>
              </a:rPr>
              <a:t>TOTAL = 5.22 miles</a:t>
            </a:r>
          </a:p>
        </p:txBody>
      </p:sp>
      <p:grpSp>
        <p:nvGrpSpPr>
          <p:cNvPr id="4" name="Group 8" descr="BLM Alaska Fire Service Masthead graphic">
            <a:extLst>
              <a:ext uri="{FF2B5EF4-FFF2-40B4-BE49-F238E27FC236}">
                <a16:creationId xmlns:a16="http://schemas.microsoft.com/office/drawing/2014/main" id="{D44FFD1E-DD5B-4267-B8D6-88CDD3C0968F}"/>
              </a:ext>
            </a:extLst>
          </p:cNvPr>
          <p:cNvGrpSpPr>
            <a:grpSpLocks/>
          </p:cNvGrpSpPr>
          <p:nvPr/>
        </p:nvGrpSpPr>
        <p:grpSpPr bwMode="auto">
          <a:xfrm>
            <a:off x="0" y="0"/>
            <a:ext cx="9144000" cy="571500"/>
            <a:chOff x="0" y="0"/>
            <a:chExt cx="9144000" cy="572198"/>
          </a:xfrm>
        </p:grpSpPr>
        <p:pic>
          <p:nvPicPr>
            <p:cNvPr id="5" name="Picture 4" descr="Black Topo line graphic" title="Black Topo line graphic">
              <a:extLst>
                <a:ext uri="{FF2B5EF4-FFF2-40B4-BE49-F238E27FC236}">
                  <a16:creationId xmlns:a16="http://schemas.microsoft.com/office/drawing/2014/main" id="{4588A2C7-12E9-4077-916D-CE7E54F56D59}"/>
                </a:ext>
              </a:extLst>
            </p:cNvPr>
            <p:cNvPicPr>
              <a:picLocks noChangeAspect="1"/>
            </p:cNvPicPr>
            <p:nvPr/>
          </p:nvPicPr>
          <p:blipFill rotWithShape="1">
            <a:blip r:embed="rId3"/>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6" name="Picture 5" descr="Bureau of Land Management Logo" title="Bureau of Land Management Logo">
              <a:extLst>
                <a:ext uri="{FF2B5EF4-FFF2-40B4-BE49-F238E27FC236}">
                  <a16:creationId xmlns:a16="http://schemas.microsoft.com/office/drawing/2014/main" id="{0188E7CD-9CCC-4690-8920-56FFD06DE6CF}"/>
                </a:ext>
              </a:extLst>
            </p:cNvPr>
            <p:cNvPicPr>
              <a:picLocks noChangeAspect="1"/>
            </p:cNvPicPr>
            <p:nvPr/>
          </p:nvPicPr>
          <p:blipFill>
            <a:blip r:embed="rId4"/>
            <a:stretch>
              <a:fillRect/>
            </a:stretch>
          </p:blipFill>
          <p:spPr>
            <a:xfrm>
              <a:off x="241300" y="114440"/>
              <a:ext cx="520700" cy="457758"/>
            </a:xfrm>
            <a:prstGeom prst="rect">
              <a:avLst/>
            </a:prstGeom>
          </p:spPr>
        </p:pic>
        <p:sp>
          <p:nvSpPr>
            <p:cNvPr id="7" name="Text Box 2">
              <a:extLst>
                <a:ext uri="{FF2B5EF4-FFF2-40B4-BE49-F238E27FC236}">
                  <a16:creationId xmlns:a16="http://schemas.microsoft.com/office/drawing/2014/main" id="{D173DE67-C67D-437D-859B-7CE9FC9822B1}"/>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descr="138-3817_IMG">
            <a:extLst>
              <a:ext uri="{FF2B5EF4-FFF2-40B4-BE49-F238E27FC236}">
                <a16:creationId xmlns:a16="http://schemas.microsoft.com/office/drawing/2014/main" id="{1381283E-982B-4137-8A88-3D8E8CF42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0"/>
            <a:ext cx="5141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8" descr="BLM Alaska Fire Service Masthead graphic">
            <a:extLst>
              <a:ext uri="{FF2B5EF4-FFF2-40B4-BE49-F238E27FC236}">
                <a16:creationId xmlns:a16="http://schemas.microsoft.com/office/drawing/2014/main" id="{A5AEEB37-B07F-474D-84FB-D97513EFEF1D}"/>
              </a:ext>
            </a:extLst>
          </p:cNvPr>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F8026C1B-32E0-4D1B-BA24-4953484711F4}"/>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9872331B-7178-4238-978F-78165205AA7A}"/>
                </a:ext>
              </a:extLst>
            </p:cNvPr>
            <p:cNvPicPr>
              <a:picLocks noChangeAspect="1"/>
            </p:cNvPicPr>
            <p:nvPr/>
          </p:nvPicPr>
          <p:blipFill>
            <a:blip r:embed="rId5"/>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4C1A2F71-42AA-4428-BD10-A3C2C05EA41A}"/>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hidden="1">
            <a:extLst>
              <a:ext uri="{FF2B5EF4-FFF2-40B4-BE49-F238E27FC236}">
                <a16:creationId xmlns:a16="http://schemas.microsoft.com/office/drawing/2014/main" id="{B56552A0-5BC6-4921-96C4-529781ADD59A}"/>
              </a:ext>
            </a:extLst>
          </p:cNvPr>
          <p:cNvSpPr>
            <a:spLocks noGrp="1" noChangeArrowheads="1"/>
          </p:cNvSpPr>
          <p:nvPr>
            <p:ph type="title"/>
          </p:nvPr>
        </p:nvSpPr>
        <p:spPr/>
        <p:txBody>
          <a:bodyPr/>
          <a:lstStyle/>
          <a:p>
            <a:endParaRPr lang="en-US" altLang="en-US"/>
          </a:p>
        </p:txBody>
      </p:sp>
      <p:sp>
        <p:nvSpPr>
          <p:cNvPr id="177154" name="Rectangle 3" descr="Chosa Draw Stips2">
            <a:extLst>
              <a:ext uri="{FF2B5EF4-FFF2-40B4-BE49-F238E27FC236}">
                <a16:creationId xmlns:a16="http://schemas.microsoft.com/office/drawing/2014/main" id="{6B8E64F1-75A8-4224-BEA7-8C73885BE164}"/>
              </a:ext>
            </a:extLst>
          </p:cNvPr>
          <p:cNvSpPr>
            <a:spLocks noGrp="1" noChangeAspect="1" noChangeArrowheads="1"/>
          </p:cNvSpPr>
          <p:nvPr isPhoto="1"/>
        </p:nvSpPr>
        <p:spPr bwMode="auto">
          <a:xfrm>
            <a:off x="133350" y="0"/>
            <a:ext cx="8875713" cy="6858000"/>
          </a:xfrm>
          <a:prstGeom prst="rect">
            <a:avLst/>
          </a:prstGeom>
          <a:blipFill dpi="0" rotWithShape="1">
            <a:blip r:embed="rId3"/>
            <a:srcRect/>
            <a:stretch>
              <a:fillRect/>
            </a:stretch>
          </a:blip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4" name="Group 8" descr="BLM Alaska Fire Service Masthead graphic">
            <a:extLst>
              <a:ext uri="{FF2B5EF4-FFF2-40B4-BE49-F238E27FC236}">
                <a16:creationId xmlns:a16="http://schemas.microsoft.com/office/drawing/2014/main" id="{594629A1-32DD-4822-9D0F-F297E34395C8}"/>
              </a:ext>
            </a:extLst>
          </p:cNvPr>
          <p:cNvGrpSpPr>
            <a:grpSpLocks/>
          </p:cNvGrpSpPr>
          <p:nvPr/>
        </p:nvGrpSpPr>
        <p:grpSpPr bwMode="auto">
          <a:xfrm>
            <a:off x="0" y="0"/>
            <a:ext cx="9144000" cy="571500"/>
            <a:chOff x="0" y="0"/>
            <a:chExt cx="9144000" cy="572198"/>
          </a:xfrm>
        </p:grpSpPr>
        <p:pic>
          <p:nvPicPr>
            <p:cNvPr id="5" name="Picture 4" descr="Black Topo line graphic" title="Black Topo line graphic">
              <a:extLst>
                <a:ext uri="{FF2B5EF4-FFF2-40B4-BE49-F238E27FC236}">
                  <a16:creationId xmlns:a16="http://schemas.microsoft.com/office/drawing/2014/main" id="{BD4ECDF6-1CA6-43A0-8249-279712E18DCD}"/>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6" name="Picture 5" descr="Bureau of Land Management Logo" title="Bureau of Land Management Logo">
              <a:extLst>
                <a:ext uri="{FF2B5EF4-FFF2-40B4-BE49-F238E27FC236}">
                  <a16:creationId xmlns:a16="http://schemas.microsoft.com/office/drawing/2014/main" id="{73A4B52C-5A83-46FB-8B7E-E92A8F459F86}"/>
                </a:ext>
              </a:extLst>
            </p:cNvPr>
            <p:cNvPicPr>
              <a:picLocks noChangeAspect="1"/>
            </p:cNvPicPr>
            <p:nvPr/>
          </p:nvPicPr>
          <p:blipFill>
            <a:blip r:embed="rId5"/>
            <a:stretch>
              <a:fillRect/>
            </a:stretch>
          </p:blipFill>
          <p:spPr>
            <a:xfrm>
              <a:off x="241300" y="114440"/>
              <a:ext cx="520700" cy="457758"/>
            </a:xfrm>
            <a:prstGeom prst="rect">
              <a:avLst/>
            </a:prstGeom>
          </p:spPr>
        </p:pic>
        <p:sp>
          <p:nvSpPr>
            <p:cNvPr id="7" name="Text Box 2">
              <a:extLst>
                <a:ext uri="{FF2B5EF4-FFF2-40B4-BE49-F238E27FC236}">
                  <a16:creationId xmlns:a16="http://schemas.microsoft.com/office/drawing/2014/main" id="{32F7E89E-1FE1-475E-AC4F-59FF62EFDA18}"/>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hidden="1">
            <a:extLst>
              <a:ext uri="{FF2B5EF4-FFF2-40B4-BE49-F238E27FC236}">
                <a16:creationId xmlns:a16="http://schemas.microsoft.com/office/drawing/2014/main" id="{50CFE6DB-B716-44C1-9307-BC2A22CA69CE}"/>
              </a:ext>
            </a:extLst>
          </p:cNvPr>
          <p:cNvSpPr>
            <a:spLocks noGrp="1" noChangeArrowheads="1"/>
          </p:cNvSpPr>
          <p:nvPr>
            <p:ph type="title"/>
          </p:nvPr>
        </p:nvSpPr>
        <p:spPr/>
        <p:txBody>
          <a:bodyPr/>
          <a:lstStyle/>
          <a:p>
            <a:endParaRPr lang="en-US" altLang="en-US"/>
          </a:p>
        </p:txBody>
      </p:sp>
      <p:sp>
        <p:nvSpPr>
          <p:cNvPr id="179202" name="Rectangle 3" descr="Chosa Draw Stips3">
            <a:extLst>
              <a:ext uri="{FF2B5EF4-FFF2-40B4-BE49-F238E27FC236}">
                <a16:creationId xmlns:a16="http://schemas.microsoft.com/office/drawing/2014/main" id="{05F56DC5-89C8-46B8-A4A0-DA54394D5CDC}"/>
              </a:ext>
            </a:extLst>
          </p:cNvPr>
          <p:cNvSpPr>
            <a:spLocks noGrp="1" noChangeAspect="1" noChangeArrowheads="1"/>
          </p:cNvSpPr>
          <p:nvPr isPhoto="1"/>
        </p:nvSpPr>
        <p:spPr bwMode="auto">
          <a:xfrm>
            <a:off x="133350" y="0"/>
            <a:ext cx="8875713" cy="6858000"/>
          </a:xfrm>
          <a:prstGeom prst="rect">
            <a:avLst/>
          </a:prstGeom>
          <a:blipFill dpi="0" rotWithShape="1">
            <a:blip r:embed="rId3"/>
            <a:srcRect/>
            <a:stretch>
              <a:fillRect/>
            </a:stretch>
          </a:blip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4" name="Group 8" descr="BLM Alaska Fire Service Masthead graphic">
            <a:extLst>
              <a:ext uri="{FF2B5EF4-FFF2-40B4-BE49-F238E27FC236}">
                <a16:creationId xmlns:a16="http://schemas.microsoft.com/office/drawing/2014/main" id="{E35790D0-F8B9-4EF5-986D-DAB3E942EFF1}"/>
              </a:ext>
            </a:extLst>
          </p:cNvPr>
          <p:cNvGrpSpPr>
            <a:grpSpLocks/>
          </p:cNvGrpSpPr>
          <p:nvPr/>
        </p:nvGrpSpPr>
        <p:grpSpPr bwMode="auto">
          <a:xfrm>
            <a:off x="0" y="0"/>
            <a:ext cx="9144000" cy="571500"/>
            <a:chOff x="0" y="0"/>
            <a:chExt cx="9144000" cy="572198"/>
          </a:xfrm>
        </p:grpSpPr>
        <p:pic>
          <p:nvPicPr>
            <p:cNvPr id="5" name="Picture 4" descr="Black Topo line graphic" title="Black Topo line graphic">
              <a:extLst>
                <a:ext uri="{FF2B5EF4-FFF2-40B4-BE49-F238E27FC236}">
                  <a16:creationId xmlns:a16="http://schemas.microsoft.com/office/drawing/2014/main" id="{C1143B11-246F-4216-A3D5-81533F1303B5}"/>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6" name="Picture 5" descr="Bureau of Land Management Logo" title="Bureau of Land Management Logo">
              <a:extLst>
                <a:ext uri="{FF2B5EF4-FFF2-40B4-BE49-F238E27FC236}">
                  <a16:creationId xmlns:a16="http://schemas.microsoft.com/office/drawing/2014/main" id="{290CB86A-C13E-4D35-B732-5A03DBAE4F7E}"/>
                </a:ext>
              </a:extLst>
            </p:cNvPr>
            <p:cNvPicPr>
              <a:picLocks noChangeAspect="1"/>
            </p:cNvPicPr>
            <p:nvPr/>
          </p:nvPicPr>
          <p:blipFill>
            <a:blip r:embed="rId5"/>
            <a:stretch>
              <a:fillRect/>
            </a:stretch>
          </p:blipFill>
          <p:spPr>
            <a:xfrm>
              <a:off x="241300" y="114440"/>
              <a:ext cx="520700" cy="457758"/>
            </a:xfrm>
            <a:prstGeom prst="rect">
              <a:avLst/>
            </a:prstGeom>
          </p:spPr>
        </p:pic>
        <p:sp>
          <p:nvSpPr>
            <p:cNvPr id="7" name="Text Box 2">
              <a:extLst>
                <a:ext uri="{FF2B5EF4-FFF2-40B4-BE49-F238E27FC236}">
                  <a16:creationId xmlns:a16="http://schemas.microsoft.com/office/drawing/2014/main" id="{A05B08F1-CB11-4470-AF11-F83DE53F86F6}"/>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hidden="1">
            <a:extLst>
              <a:ext uri="{FF2B5EF4-FFF2-40B4-BE49-F238E27FC236}">
                <a16:creationId xmlns:a16="http://schemas.microsoft.com/office/drawing/2014/main" id="{1C28E2C1-4286-4F1D-8410-EFA3C486EA42}"/>
              </a:ext>
            </a:extLst>
          </p:cNvPr>
          <p:cNvSpPr>
            <a:spLocks noGrp="1" noChangeArrowheads="1"/>
          </p:cNvSpPr>
          <p:nvPr>
            <p:ph type="title"/>
          </p:nvPr>
        </p:nvSpPr>
        <p:spPr/>
        <p:txBody>
          <a:bodyPr/>
          <a:lstStyle/>
          <a:p>
            <a:endParaRPr lang="en-US" altLang="en-US"/>
          </a:p>
        </p:txBody>
      </p:sp>
      <p:sp>
        <p:nvSpPr>
          <p:cNvPr id="181250" name="Rectangle 3" descr="Chosa Draw Stips4">
            <a:extLst>
              <a:ext uri="{FF2B5EF4-FFF2-40B4-BE49-F238E27FC236}">
                <a16:creationId xmlns:a16="http://schemas.microsoft.com/office/drawing/2014/main" id="{1640BE38-F0B3-459E-9348-EE216B61F9AB}"/>
              </a:ext>
            </a:extLst>
          </p:cNvPr>
          <p:cNvSpPr>
            <a:spLocks noGrp="1" noChangeAspect="1" noChangeArrowheads="1"/>
          </p:cNvSpPr>
          <p:nvPr isPhoto="1"/>
        </p:nvSpPr>
        <p:spPr bwMode="auto">
          <a:xfrm>
            <a:off x="133350" y="0"/>
            <a:ext cx="8875713" cy="6858000"/>
          </a:xfrm>
          <a:prstGeom prst="rect">
            <a:avLst/>
          </a:prstGeom>
          <a:blipFill dpi="0" rotWithShape="1">
            <a:blip r:embed="rId3"/>
            <a:srcRect/>
            <a:stretch>
              <a:fillRect/>
            </a:stretch>
          </a:blip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4" name="Group 8" descr="BLM Alaska Fire Service Masthead graphic">
            <a:extLst>
              <a:ext uri="{FF2B5EF4-FFF2-40B4-BE49-F238E27FC236}">
                <a16:creationId xmlns:a16="http://schemas.microsoft.com/office/drawing/2014/main" id="{8BC95B4B-F816-4C32-822D-A13795C3C490}"/>
              </a:ext>
            </a:extLst>
          </p:cNvPr>
          <p:cNvGrpSpPr>
            <a:grpSpLocks/>
          </p:cNvGrpSpPr>
          <p:nvPr/>
        </p:nvGrpSpPr>
        <p:grpSpPr bwMode="auto">
          <a:xfrm>
            <a:off x="0" y="0"/>
            <a:ext cx="9144000" cy="571500"/>
            <a:chOff x="0" y="0"/>
            <a:chExt cx="9144000" cy="572198"/>
          </a:xfrm>
        </p:grpSpPr>
        <p:pic>
          <p:nvPicPr>
            <p:cNvPr id="5" name="Picture 4" descr="Black Topo line graphic" title="Black Topo line graphic">
              <a:extLst>
                <a:ext uri="{FF2B5EF4-FFF2-40B4-BE49-F238E27FC236}">
                  <a16:creationId xmlns:a16="http://schemas.microsoft.com/office/drawing/2014/main" id="{71BEDF1A-E16C-45F1-BD58-92B67669D6B8}"/>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6" name="Picture 5" descr="Bureau of Land Management Logo" title="Bureau of Land Management Logo">
              <a:extLst>
                <a:ext uri="{FF2B5EF4-FFF2-40B4-BE49-F238E27FC236}">
                  <a16:creationId xmlns:a16="http://schemas.microsoft.com/office/drawing/2014/main" id="{BA12178A-7545-48FC-91BB-494EB9C28798}"/>
                </a:ext>
              </a:extLst>
            </p:cNvPr>
            <p:cNvPicPr>
              <a:picLocks noChangeAspect="1"/>
            </p:cNvPicPr>
            <p:nvPr/>
          </p:nvPicPr>
          <p:blipFill>
            <a:blip r:embed="rId5"/>
            <a:stretch>
              <a:fillRect/>
            </a:stretch>
          </p:blipFill>
          <p:spPr>
            <a:xfrm>
              <a:off x="241300" y="114440"/>
              <a:ext cx="520700" cy="457758"/>
            </a:xfrm>
            <a:prstGeom prst="rect">
              <a:avLst/>
            </a:prstGeom>
          </p:spPr>
        </p:pic>
        <p:sp>
          <p:nvSpPr>
            <p:cNvPr id="7" name="Text Box 2">
              <a:extLst>
                <a:ext uri="{FF2B5EF4-FFF2-40B4-BE49-F238E27FC236}">
                  <a16:creationId xmlns:a16="http://schemas.microsoft.com/office/drawing/2014/main" id="{5E124951-E9B5-487C-8B76-920771E76C9C}"/>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hidden="1">
            <a:extLst>
              <a:ext uri="{FF2B5EF4-FFF2-40B4-BE49-F238E27FC236}">
                <a16:creationId xmlns:a16="http://schemas.microsoft.com/office/drawing/2014/main" id="{D89CAFFD-30CA-4CA4-B028-E2E3B8E7CAF9}"/>
              </a:ext>
            </a:extLst>
          </p:cNvPr>
          <p:cNvSpPr>
            <a:spLocks noGrp="1" noChangeArrowheads="1"/>
          </p:cNvSpPr>
          <p:nvPr>
            <p:ph type="title"/>
          </p:nvPr>
        </p:nvSpPr>
        <p:spPr/>
        <p:txBody>
          <a:bodyPr/>
          <a:lstStyle/>
          <a:p>
            <a:endParaRPr lang="en-US" altLang="en-US"/>
          </a:p>
        </p:txBody>
      </p:sp>
      <p:sp>
        <p:nvSpPr>
          <p:cNvPr id="183298" name="Rectangle 3" descr="Chosa Draw Stips5">
            <a:extLst>
              <a:ext uri="{FF2B5EF4-FFF2-40B4-BE49-F238E27FC236}">
                <a16:creationId xmlns:a16="http://schemas.microsoft.com/office/drawing/2014/main" id="{AA41C49F-D0E3-4613-BA04-89277DACF017}"/>
              </a:ext>
            </a:extLst>
          </p:cNvPr>
          <p:cNvSpPr>
            <a:spLocks noGrp="1" noChangeAspect="1" noChangeArrowheads="1"/>
          </p:cNvSpPr>
          <p:nvPr isPhoto="1"/>
        </p:nvSpPr>
        <p:spPr bwMode="auto">
          <a:xfrm>
            <a:off x="133350" y="0"/>
            <a:ext cx="8875713" cy="6858000"/>
          </a:xfrm>
          <a:prstGeom prst="rect">
            <a:avLst/>
          </a:prstGeom>
          <a:blipFill dpi="0" rotWithShape="1">
            <a:blip r:embed="rId3"/>
            <a:srcRect/>
            <a:stretch>
              <a:fillRect/>
            </a:stretch>
          </a:blip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4" name="Straight Arrow Connector 3">
            <a:extLst>
              <a:ext uri="{FF2B5EF4-FFF2-40B4-BE49-F238E27FC236}">
                <a16:creationId xmlns:a16="http://schemas.microsoft.com/office/drawing/2014/main" id="{0B1798B2-E815-430B-ADE6-F42E9A0F2578}"/>
              </a:ext>
            </a:extLst>
          </p:cNvPr>
          <p:cNvCxnSpPr>
            <a:stCxn id="5" idx="0"/>
          </p:cNvCxnSpPr>
          <p:nvPr/>
        </p:nvCxnSpPr>
        <p:spPr>
          <a:xfrm rot="5400000" flipH="1" flipV="1">
            <a:off x="1131888" y="4506912"/>
            <a:ext cx="1219200" cy="5873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D75EBD4A-DAFC-4493-91AC-D0D5B9AEB475}"/>
              </a:ext>
            </a:extLst>
          </p:cNvPr>
          <p:cNvSpPr txBox="1">
            <a:spLocks noChangeArrowheads="1"/>
          </p:cNvSpPr>
          <p:nvPr/>
        </p:nvSpPr>
        <p:spPr bwMode="auto">
          <a:xfrm>
            <a:off x="434975" y="5410200"/>
            <a:ext cx="202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b="1"/>
              <a:t>Grange Gas Well</a:t>
            </a:r>
          </a:p>
        </p:txBody>
      </p:sp>
      <p:grpSp>
        <p:nvGrpSpPr>
          <p:cNvPr id="6" name="Group 8" descr="BLM Alaska Fire Service Masthead graphic">
            <a:extLst>
              <a:ext uri="{FF2B5EF4-FFF2-40B4-BE49-F238E27FC236}">
                <a16:creationId xmlns:a16="http://schemas.microsoft.com/office/drawing/2014/main" id="{27774527-1CD6-43B7-A211-30F9ED620904}"/>
              </a:ext>
            </a:extLst>
          </p:cNvPr>
          <p:cNvGrpSpPr>
            <a:grpSpLocks/>
          </p:cNvGrpSpPr>
          <p:nvPr/>
        </p:nvGrpSpPr>
        <p:grpSpPr bwMode="auto">
          <a:xfrm>
            <a:off x="0" y="0"/>
            <a:ext cx="9144000" cy="571500"/>
            <a:chOff x="0" y="0"/>
            <a:chExt cx="9144000" cy="572198"/>
          </a:xfrm>
        </p:grpSpPr>
        <p:pic>
          <p:nvPicPr>
            <p:cNvPr id="7" name="Picture 6" descr="Black Topo line graphic" title="Black Topo line graphic">
              <a:extLst>
                <a:ext uri="{FF2B5EF4-FFF2-40B4-BE49-F238E27FC236}">
                  <a16:creationId xmlns:a16="http://schemas.microsoft.com/office/drawing/2014/main" id="{F5066451-24B9-4611-985F-871479CEB04B}"/>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8" name="Picture 7" descr="Bureau of Land Management Logo" title="Bureau of Land Management Logo">
              <a:extLst>
                <a:ext uri="{FF2B5EF4-FFF2-40B4-BE49-F238E27FC236}">
                  <a16:creationId xmlns:a16="http://schemas.microsoft.com/office/drawing/2014/main" id="{0B81EAAA-72F3-4B7B-82C6-4925E6DB3189}"/>
                </a:ext>
              </a:extLst>
            </p:cNvPr>
            <p:cNvPicPr>
              <a:picLocks noChangeAspect="1"/>
            </p:cNvPicPr>
            <p:nvPr/>
          </p:nvPicPr>
          <p:blipFill>
            <a:blip r:embed="rId5"/>
            <a:stretch>
              <a:fillRect/>
            </a:stretch>
          </p:blipFill>
          <p:spPr>
            <a:xfrm>
              <a:off x="241300" y="114440"/>
              <a:ext cx="520700" cy="457758"/>
            </a:xfrm>
            <a:prstGeom prst="rect">
              <a:avLst/>
            </a:prstGeom>
          </p:spPr>
        </p:pic>
        <p:sp>
          <p:nvSpPr>
            <p:cNvPr id="9" name="Text Box 2">
              <a:extLst>
                <a:ext uri="{FF2B5EF4-FFF2-40B4-BE49-F238E27FC236}">
                  <a16:creationId xmlns:a16="http://schemas.microsoft.com/office/drawing/2014/main" id="{948421D1-EB6F-4475-811F-E338054E0AD0}"/>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hidden="1">
            <a:extLst>
              <a:ext uri="{FF2B5EF4-FFF2-40B4-BE49-F238E27FC236}">
                <a16:creationId xmlns:a16="http://schemas.microsoft.com/office/drawing/2014/main" id="{8EE311B1-E0C5-4F5F-9897-7D2A28B884F6}"/>
              </a:ext>
            </a:extLst>
          </p:cNvPr>
          <p:cNvSpPr>
            <a:spLocks noGrp="1" noChangeArrowheads="1"/>
          </p:cNvSpPr>
          <p:nvPr>
            <p:ph type="title"/>
          </p:nvPr>
        </p:nvSpPr>
        <p:spPr/>
        <p:txBody>
          <a:bodyPr/>
          <a:lstStyle/>
          <a:p>
            <a:endParaRPr lang="en-US" altLang="en-US"/>
          </a:p>
        </p:txBody>
      </p:sp>
      <p:sp>
        <p:nvSpPr>
          <p:cNvPr id="185346" name="Rectangle 3" descr="Chosa Draw Stips6">
            <a:extLst>
              <a:ext uri="{FF2B5EF4-FFF2-40B4-BE49-F238E27FC236}">
                <a16:creationId xmlns:a16="http://schemas.microsoft.com/office/drawing/2014/main" id="{525329E4-F855-4844-A517-4B314E1E51ED}"/>
              </a:ext>
            </a:extLst>
          </p:cNvPr>
          <p:cNvSpPr>
            <a:spLocks noGrp="1" noChangeAspect="1" noChangeArrowheads="1"/>
          </p:cNvSpPr>
          <p:nvPr isPhoto="1"/>
        </p:nvSpPr>
        <p:spPr bwMode="auto">
          <a:xfrm>
            <a:off x="152400" y="0"/>
            <a:ext cx="8875713" cy="6858000"/>
          </a:xfrm>
          <a:prstGeom prst="rect">
            <a:avLst/>
          </a:prstGeom>
          <a:blipFill dpi="0" rotWithShape="1">
            <a:blip r:embed="rId3"/>
            <a:srcRect/>
            <a:stretch>
              <a:fillRect/>
            </a:stretch>
          </a:blip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sz="3200"/>
          </a:p>
        </p:txBody>
      </p:sp>
      <p:sp>
        <p:nvSpPr>
          <p:cNvPr id="185347" name="TextBox 9">
            <a:extLst>
              <a:ext uri="{FF2B5EF4-FFF2-40B4-BE49-F238E27FC236}">
                <a16:creationId xmlns:a16="http://schemas.microsoft.com/office/drawing/2014/main" id="{C25236AB-35CB-4863-84F2-4FB75E01DAA6}"/>
              </a:ext>
            </a:extLst>
          </p:cNvPr>
          <p:cNvSpPr txBox="1">
            <a:spLocks noChangeArrowheads="1"/>
          </p:cNvSpPr>
          <p:nvPr/>
        </p:nvSpPr>
        <p:spPr bwMode="auto">
          <a:xfrm>
            <a:off x="434975" y="5410200"/>
            <a:ext cx="202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b="1"/>
              <a:t>Grange Gas Well</a:t>
            </a:r>
          </a:p>
        </p:txBody>
      </p:sp>
      <p:cxnSp>
        <p:nvCxnSpPr>
          <p:cNvPr id="12" name="Straight Arrow Connector 11">
            <a:extLst>
              <a:ext uri="{FF2B5EF4-FFF2-40B4-BE49-F238E27FC236}">
                <a16:creationId xmlns:a16="http://schemas.microsoft.com/office/drawing/2014/main" id="{C7C02CC1-5761-47D1-B14E-DAE010E6EC65}"/>
              </a:ext>
            </a:extLst>
          </p:cNvPr>
          <p:cNvCxnSpPr/>
          <p:nvPr/>
        </p:nvCxnSpPr>
        <p:spPr>
          <a:xfrm rot="5400000" flipH="1" flipV="1">
            <a:off x="1257300" y="4533900"/>
            <a:ext cx="9906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2982987-B8CD-484A-ABC3-94B774EDC189}"/>
              </a:ext>
            </a:extLst>
          </p:cNvPr>
          <p:cNvCxnSpPr/>
          <p:nvPr/>
        </p:nvCxnSpPr>
        <p:spPr>
          <a:xfrm rot="5400000">
            <a:off x="1219200" y="4495800"/>
            <a:ext cx="1066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052E49D-E79F-4089-A1D4-F67F5BE79879}"/>
              </a:ext>
            </a:extLst>
          </p:cNvPr>
          <p:cNvCxnSpPr>
            <a:stCxn id="185347" idx="0"/>
          </p:cNvCxnSpPr>
          <p:nvPr/>
        </p:nvCxnSpPr>
        <p:spPr>
          <a:xfrm rot="5400000" flipH="1" flipV="1">
            <a:off x="1143000" y="4495800"/>
            <a:ext cx="121920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8" name="Group 8" descr="BLM Alaska Fire Service Masthead graphic">
            <a:extLst>
              <a:ext uri="{FF2B5EF4-FFF2-40B4-BE49-F238E27FC236}">
                <a16:creationId xmlns:a16="http://schemas.microsoft.com/office/drawing/2014/main" id="{10D0C324-0635-4A54-894F-FD9369BB9655}"/>
              </a:ext>
            </a:extLst>
          </p:cNvPr>
          <p:cNvGrpSpPr>
            <a:grpSpLocks/>
          </p:cNvGrpSpPr>
          <p:nvPr/>
        </p:nvGrpSpPr>
        <p:grpSpPr bwMode="auto">
          <a:xfrm>
            <a:off x="0" y="0"/>
            <a:ext cx="9144000" cy="571500"/>
            <a:chOff x="0" y="0"/>
            <a:chExt cx="9144000" cy="572198"/>
          </a:xfrm>
        </p:grpSpPr>
        <p:pic>
          <p:nvPicPr>
            <p:cNvPr id="9" name="Picture 8" descr="Black Topo line graphic" title="Black Topo line graphic">
              <a:extLst>
                <a:ext uri="{FF2B5EF4-FFF2-40B4-BE49-F238E27FC236}">
                  <a16:creationId xmlns:a16="http://schemas.microsoft.com/office/drawing/2014/main" id="{77E7FB8E-5E2B-4E07-A3B6-B622F61FE119}"/>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10" name="Picture 9" descr="Bureau of Land Management Logo" title="Bureau of Land Management Logo">
              <a:extLst>
                <a:ext uri="{FF2B5EF4-FFF2-40B4-BE49-F238E27FC236}">
                  <a16:creationId xmlns:a16="http://schemas.microsoft.com/office/drawing/2014/main" id="{6DE201E4-FF0F-498F-9984-09FE39B35C7A}"/>
                </a:ext>
              </a:extLst>
            </p:cNvPr>
            <p:cNvPicPr>
              <a:picLocks noChangeAspect="1"/>
            </p:cNvPicPr>
            <p:nvPr/>
          </p:nvPicPr>
          <p:blipFill>
            <a:blip r:embed="rId5"/>
            <a:stretch>
              <a:fillRect/>
            </a:stretch>
          </p:blipFill>
          <p:spPr>
            <a:xfrm>
              <a:off x="241300" y="114440"/>
              <a:ext cx="520700" cy="457758"/>
            </a:xfrm>
            <a:prstGeom prst="rect">
              <a:avLst/>
            </a:prstGeom>
          </p:spPr>
        </p:pic>
        <p:sp>
          <p:nvSpPr>
            <p:cNvPr id="11" name="Text Box 2">
              <a:extLst>
                <a:ext uri="{FF2B5EF4-FFF2-40B4-BE49-F238E27FC236}">
                  <a16:creationId xmlns:a16="http://schemas.microsoft.com/office/drawing/2014/main" id="{C05DF9B8-5E90-4782-A778-92D63390FA79}"/>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C:\Users\user\Desktop\ChosaDraw3D.jpg">
            <a:extLst>
              <a:ext uri="{FF2B5EF4-FFF2-40B4-BE49-F238E27FC236}">
                <a16:creationId xmlns:a16="http://schemas.microsoft.com/office/drawing/2014/main" id="{94771E65-E5F2-44DD-B62F-13F03B310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62000"/>
            <a:ext cx="7388225"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8" descr="BLM Alaska Fire Service Masthead graphic">
            <a:extLst>
              <a:ext uri="{FF2B5EF4-FFF2-40B4-BE49-F238E27FC236}">
                <a16:creationId xmlns:a16="http://schemas.microsoft.com/office/drawing/2014/main" id="{737DAA04-14B2-4AFB-8E0F-B5F2B37DEB8B}"/>
              </a:ext>
            </a:extLst>
          </p:cNvPr>
          <p:cNvGrpSpPr>
            <a:grpSpLocks/>
          </p:cNvGrpSpPr>
          <p:nvPr/>
        </p:nvGrpSpPr>
        <p:grpSpPr bwMode="auto">
          <a:xfrm>
            <a:off x="0" y="0"/>
            <a:ext cx="9144000" cy="571500"/>
            <a:chOff x="0" y="0"/>
            <a:chExt cx="9144000" cy="572198"/>
          </a:xfrm>
        </p:grpSpPr>
        <p:pic>
          <p:nvPicPr>
            <p:cNvPr id="5" name="Picture 4" descr="Black Topo line graphic" title="Black Topo line graphic">
              <a:extLst>
                <a:ext uri="{FF2B5EF4-FFF2-40B4-BE49-F238E27FC236}">
                  <a16:creationId xmlns:a16="http://schemas.microsoft.com/office/drawing/2014/main" id="{7791DEAC-CDC7-4E81-8E21-C0BF15952C4D}"/>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6" name="Picture 5" descr="Bureau of Land Management Logo" title="Bureau of Land Management Logo">
              <a:extLst>
                <a:ext uri="{FF2B5EF4-FFF2-40B4-BE49-F238E27FC236}">
                  <a16:creationId xmlns:a16="http://schemas.microsoft.com/office/drawing/2014/main" id="{520607EA-2F04-4F99-B26F-D397A70AF55C}"/>
                </a:ext>
              </a:extLst>
            </p:cNvPr>
            <p:cNvPicPr>
              <a:picLocks noChangeAspect="1"/>
            </p:cNvPicPr>
            <p:nvPr/>
          </p:nvPicPr>
          <p:blipFill>
            <a:blip r:embed="rId5"/>
            <a:stretch>
              <a:fillRect/>
            </a:stretch>
          </p:blipFill>
          <p:spPr>
            <a:xfrm>
              <a:off x="241300" y="114440"/>
              <a:ext cx="520700" cy="457758"/>
            </a:xfrm>
            <a:prstGeom prst="rect">
              <a:avLst/>
            </a:prstGeom>
          </p:spPr>
        </p:pic>
        <p:sp>
          <p:nvSpPr>
            <p:cNvPr id="7" name="Text Box 2">
              <a:extLst>
                <a:ext uri="{FF2B5EF4-FFF2-40B4-BE49-F238E27FC236}">
                  <a16:creationId xmlns:a16="http://schemas.microsoft.com/office/drawing/2014/main" id="{942165AE-DD10-4851-B875-AC67FB774B57}"/>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a:extLst>
              <a:ext uri="{FF2B5EF4-FFF2-40B4-BE49-F238E27FC236}">
                <a16:creationId xmlns:a16="http://schemas.microsoft.com/office/drawing/2014/main" id="{C48D39D1-7212-4DDB-B4AA-F5A0DDE9B4E7}"/>
              </a:ext>
            </a:extLst>
          </p:cNvPr>
          <p:cNvSpPr>
            <a:spLocks noGrp="1"/>
          </p:cNvSpPr>
          <p:nvPr>
            <p:ph type="title"/>
          </p:nvPr>
        </p:nvSpPr>
        <p:spPr>
          <a:xfrm>
            <a:off x="457200" y="152400"/>
            <a:ext cx="8229600" cy="1143000"/>
          </a:xfrm>
        </p:spPr>
        <p:txBody>
          <a:bodyPr/>
          <a:lstStyle/>
          <a:p>
            <a:r>
              <a:rPr lang="en-US" altLang="en-US" sz="4000" dirty="0">
                <a:solidFill>
                  <a:schemeClr val="bg1"/>
                </a:solidFill>
              </a:rPr>
              <a:t>Hydrology</a:t>
            </a:r>
          </a:p>
        </p:txBody>
      </p:sp>
      <p:pic>
        <p:nvPicPr>
          <p:cNvPr id="189442" name="Picture 3" descr="C:\Users\user\Documents\My Documents\Martin Ridge Cave\Images\hydroWPMRJP.jpg">
            <a:extLst>
              <a:ext uri="{FF2B5EF4-FFF2-40B4-BE49-F238E27FC236}">
                <a16:creationId xmlns:a16="http://schemas.microsoft.com/office/drawing/2014/main" id="{18DEC970-5269-4E4F-8D20-385EBC18B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36637"/>
            <a:ext cx="8362950" cy="597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8" descr="BLM Alaska Fire Service Masthead graphic">
            <a:extLst>
              <a:ext uri="{FF2B5EF4-FFF2-40B4-BE49-F238E27FC236}">
                <a16:creationId xmlns:a16="http://schemas.microsoft.com/office/drawing/2014/main" id="{D20B0700-CE43-4F6E-BB5F-D81AE2A29CB5}"/>
              </a:ext>
            </a:extLst>
          </p:cNvPr>
          <p:cNvGrpSpPr>
            <a:grpSpLocks/>
          </p:cNvGrpSpPr>
          <p:nvPr/>
        </p:nvGrpSpPr>
        <p:grpSpPr bwMode="auto">
          <a:xfrm>
            <a:off x="0" y="0"/>
            <a:ext cx="9144000" cy="571500"/>
            <a:chOff x="0" y="0"/>
            <a:chExt cx="9144000" cy="572198"/>
          </a:xfrm>
        </p:grpSpPr>
        <p:pic>
          <p:nvPicPr>
            <p:cNvPr id="5" name="Picture 4" descr="Black Topo line graphic" title="Black Topo line graphic">
              <a:extLst>
                <a:ext uri="{FF2B5EF4-FFF2-40B4-BE49-F238E27FC236}">
                  <a16:creationId xmlns:a16="http://schemas.microsoft.com/office/drawing/2014/main" id="{30054EEC-1328-453D-BF20-B8C9F0C44101}"/>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6" name="Picture 5" descr="Bureau of Land Management Logo" title="Bureau of Land Management Logo">
              <a:extLst>
                <a:ext uri="{FF2B5EF4-FFF2-40B4-BE49-F238E27FC236}">
                  <a16:creationId xmlns:a16="http://schemas.microsoft.com/office/drawing/2014/main" id="{47BD3BBB-0EAA-4898-8F8F-BC3F7840DE48}"/>
                </a:ext>
              </a:extLst>
            </p:cNvPr>
            <p:cNvPicPr>
              <a:picLocks noChangeAspect="1"/>
            </p:cNvPicPr>
            <p:nvPr/>
          </p:nvPicPr>
          <p:blipFill>
            <a:blip r:embed="rId5"/>
            <a:stretch>
              <a:fillRect/>
            </a:stretch>
          </p:blipFill>
          <p:spPr>
            <a:xfrm>
              <a:off x="241300" y="114440"/>
              <a:ext cx="520700" cy="457758"/>
            </a:xfrm>
            <a:prstGeom prst="rect">
              <a:avLst/>
            </a:prstGeom>
          </p:spPr>
        </p:pic>
        <p:sp>
          <p:nvSpPr>
            <p:cNvPr id="7" name="Text Box 2">
              <a:extLst>
                <a:ext uri="{FF2B5EF4-FFF2-40B4-BE49-F238E27FC236}">
                  <a16:creationId xmlns:a16="http://schemas.microsoft.com/office/drawing/2014/main" id="{F25E05BE-28F7-4AF2-B7E1-C533E36A0189}"/>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a:extLst>
              <a:ext uri="{FF2B5EF4-FFF2-40B4-BE49-F238E27FC236}">
                <a16:creationId xmlns:a16="http://schemas.microsoft.com/office/drawing/2014/main" id="{0EB3CD57-7D49-462F-8D3F-8CBB652FE130}"/>
              </a:ext>
            </a:extLst>
          </p:cNvPr>
          <p:cNvSpPr>
            <a:spLocks noGrp="1"/>
          </p:cNvSpPr>
          <p:nvPr>
            <p:ph type="title"/>
          </p:nvPr>
        </p:nvSpPr>
        <p:spPr>
          <a:xfrm>
            <a:off x="457200" y="381000"/>
            <a:ext cx="8229600" cy="1143000"/>
          </a:xfrm>
        </p:spPr>
        <p:txBody>
          <a:bodyPr/>
          <a:lstStyle/>
          <a:p>
            <a:r>
              <a:rPr lang="en-US" altLang="en-US" dirty="0">
                <a:solidFill>
                  <a:schemeClr val="bg1"/>
                </a:solidFill>
              </a:rPr>
              <a:t>Cave Levels</a:t>
            </a:r>
          </a:p>
        </p:txBody>
      </p:sp>
      <p:pic>
        <p:nvPicPr>
          <p:cNvPr id="191490" name="Picture 2" descr="C:\Users\user\Documents\My Documents\Martin Ridge Cave\Images\WPMRJP-levels.jpg">
            <a:extLst>
              <a:ext uri="{FF2B5EF4-FFF2-40B4-BE49-F238E27FC236}">
                <a16:creationId xmlns:a16="http://schemas.microsoft.com/office/drawing/2014/main" id="{B3D78640-2EEF-4640-9064-A66DA75541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62075"/>
            <a:ext cx="8289925"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8" descr="BLM Alaska Fire Service Masthead graphic">
            <a:extLst>
              <a:ext uri="{FF2B5EF4-FFF2-40B4-BE49-F238E27FC236}">
                <a16:creationId xmlns:a16="http://schemas.microsoft.com/office/drawing/2014/main" id="{6595D2B5-1AAE-4BCA-84D0-A2AB1838CEC7}"/>
              </a:ext>
            </a:extLst>
          </p:cNvPr>
          <p:cNvGrpSpPr>
            <a:grpSpLocks/>
          </p:cNvGrpSpPr>
          <p:nvPr/>
        </p:nvGrpSpPr>
        <p:grpSpPr bwMode="auto">
          <a:xfrm>
            <a:off x="0" y="0"/>
            <a:ext cx="9144000" cy="571500"/>
            <a:chOff x="0" y="0"/>
            <a:chExt cx="9144000" cy="572198"/>
          </a:xfrm>
        </p:grpSpPr>
        <p:pic>
          <p:nvPicPr>
            <p:cNvPr id="5" name="Picture 4" descr="Black Topo line graphic" title="Black Topo line graphic">
              <a:extLst>
                <a:ext uri="{FF2B5EF4-FFF2-40B4-BE49-F238E27FC236}">
                  <a16:creationId xmlns:a16="http://schemas.microsoft.com/office/drawing/2014/main" id="{06A3BF22-DCFE-4F43-8B55-F7C0185B6311}"/>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6" name="Picture 5" descr="Bureau of Land Management Logo" title="Bureau of Land Management Logo">
              <a:extLst>
                <a:ext uri="{FF2B5EF4-FFF2-40B4-BE49-F238E27FC236}">
                  <a16:creationId xmlns:a16="http://schemas.microsoft.com/office/drawing/2014/main" id="{BE709341-51B1-4A9E-AD28-91A2B938EFD6}"/>
                </a:ext>
              </a:extLst>
            </p:cNvPr>
            <p:cNvPicPr>
              <a:picLocks noChangeAspect="1"/>
            </p:cNvPicPr>
            <p:nvPr/>
          </p:nvPicPr>
          <p:blipFill>
            <a:blip r:embed="rId5"/>
            <a:stretch>
              <a:fillRect/>
            </a:stretch>
          </p:blipFill>
          <p:spPr>
            <a:xfrm>
              <a:off x="241300" y="114440"/>
              <a:ext cx="520700" cy="457758"/>
            </a:xfrm>
            <a:prstGeom prst="rect">
              <a:avLst/>
            </a:prstGeom>
          </p:spPr>
        </p:pic>
        <p:sp>
          <p:nvSpPr>
            <p:cNvPr id="7" name="Text Box 2">
              <a:extLst>
                <a:ext uri="{FF2B5EF4-FFF2-40B4-BE49-F238E27FC236}">
                  <a16:creationId xmlns:a16="http://schemas.microsoft.com/office/drawing/2014/main" id="{0AA7FD9E-4E0C-41B9-9C2E-5C0FA8BFA0A0}"/>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a:extLst>
              <a:ext uri="{FF2B5EF4-FFF2-40B4-BE49-F238E27FC236}">
                <a16:creationId xmlns:a16="http://schemas.microsoft.com/office/drawing/2014/main" id="{D2E2E3B9-B7E8-4A7B-AEE6-546CB55374B5}"/>
              </a:ext>
            </a:extLst>
          </p:cNvPr>
          <p:cNvSpPr>
            <a:spLocks noGrp="1"/>
          </p:cNvSpPr>
          <p:nvPr>
            <p:ph type="title"/>
          </p:nvPr>
        </p:nvSpPr>
        <p:spPr>
          <a:xfrm>
            <a:off x="457200" y="381000"/>
            <a:ext cx="8229600" cy="1143000"/>
          </a:xfrm>
        </p:spPr>
        <p:txBody>
          <a:bodyPr/>
          <a:lstStyle/>
          <a:p>
            <a:r>
              <a:rPr lang="en-US" altLang="en-US" dirty="0">
                <a:solidFill>
                  <a:schemeClr val="bg1"/>
                </a:solidFill>
              </a:rPr>
              <a:t>Geology</a:t>
            </a:r>
          </a:p>
        </p:txBody>
      </p:sp>
      <p:pic>
        <p:nvPicPr>
          <p:cNvPr id="193538" name="Picture 2" descr="C:\Users\user\Documents\My Documents\Martin Ridge Cave\Images\xsectionMR.jpg">
            <a:extLst>
              <a:ext uri="{FF2B5EF4-FFF2-40B4-BE49-F238E27FC236}">
                <a16:creationId xmlns:a16="http://schemas.microsoft.com/office/drawing/2014/main" id="{93471D5A-388D-4A54-AAFB-FB33141FB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8510588"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8" descr="BLM Alaska Fire Service Masthead graphic">
            <a:extLst>
              <a:ext uri="{FF2B5EF4-FFF2-40B4-BE49-F238E27FC236}">
                <a16:creationId xmlns:a16="http://schemas.microsoft.com/office/drawing/2014/main" id="{4B56E4F4-C453-4EB1-A860-F6C4709CEDDC}"/>
              </a:ext>
            </a:extLst>
          </p:cNvPr>
          <p:cNvGrpSpPr>
            <a:grpSpLocks/>
          </p:cNvGrpSpPr>
          <p:nvPr/>
        </p:nvGrpSpPr>
        <p:grpSpPr bwMode="auto">
          <a:xfrm>
            <a:off x="0" y="0"/>
            <a:ext cx="9144000" cy="571500"/>
            <a:chOff x="0" y="0"/>
            <a:chExt cx="9144000" cy="572198"/>
          </a:xfrm>
        </p:grpSpPr>
        <p:pic>
          <p:nvPicPr>
            <p:cNvPr id="5" name="Picture 4" descr="Black Topo line graphic" title="Black Topo line graphic">
              <a:extLst>
                <a:ext uri="{FF2B5EF4-FFF2-40B4-BE49-F238E27FC236}">
                  <a16:creationId xmlns:a16="http://schemas.microsoft.com/office/drawing/2014/main" id="{00890D3E-22F4-4FFA-87A3-FCEE7737B7B3}"/>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6" name="Picture 5" descr="Bureau of Land Management Logo" title="Bureau of Land Management Logo">
              <a:extLst>
                <a:ext uri="{FF2B5EF4-FFF2-40B4-BE49-F238E27FC236}">
                  <a16:creationId xmlns:a16="http://schemas.microsoft.com/office/drawing/2014/main" id="{1D82C636-5FFB-4F37-964E-A79B2DA3AF05}"/>
                </a:ext>
              </a:extLst>
            </p:cNvPr>
            <p:cNvPicPr>
              <a:picLocks noChangeAspect="1"/>
            </p:cNvPicPr>
            <p:nvPr/>
          </p:nvPicPr>
          <p:blipFill>
            <a:blip r:embed="rId5"/>
            <a:stretch>
              <a:fillRect/>
            </a:stretch>
          </p:blipFill>
          <p:spPr>
            <a:xfrm>
              <a:off x="241300" y="114440"/>
              <a:ext cx="520700" cy="457758"/>
            </a:xfrm>
            <a:prstGeom prst="rect">
              <a:avLst/>
            </a:prstGeom>
          </p:spPr>
        </p:pic>
        <p:sp>
          <p:nvSpPr>
            <p:cNvPr id="7" name="Text Box 2">
              <a:extLst>
                <a:ext uri="{FF2B5EF4-FFF2-40B4-BE49-F238E27FC236}">
                  <a16:creationId xmlns:a16="http://schemas.microsoft.com/office/drawing/2014/main" id="{65C141B6-CE36-4E45-B30B-0DA998C9119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1">
            <a:extLst>
              <a:ext uri="{FF2B5EF4-FFF2-40B4-BE49-F238E27FC236}">
                <a16:creationId xmlns:a16="http://schemas.microsoft.com/office/drawing/2014/main" id="{AF4A157B-781D-4D03-AD3F-69A616E676FA}"/>
              </a:ext>
            </a:extLst>
          </p:cNvPr>
          <p:cNvSpPr>
            <a:spLocks noGrp="1"/>
          </p:cNvSpPr>
          <p:nvPr>
            <p:ph type="title"/>
          </p:nvPr>
        </p:nvSpPr>
        <p:spPr>
          <a:xfrm>
            <a:off x="457200" y="1524000"/>
            <a:ext cx="8229600" cy="1143000"/>
          </a:xfrm>
        </p:spPr>
        <p:txBody>
          <a:bodyPr/>
          <a:lstStyle/>
          <a:p>
            <a:r>
              <a:rPr lang="en-US" altLang="en-US" dirty="0">
                <a:solidFill>
                  <a:schemeClr val="bg1"/>
                </a:solidFill>
              </a:rPr>
              <a:t>Conclusions</a:t>
            </a:r>
          </a:p>
        </p:txBody>
      </p:sp>
      <p:sp>
        <p:nvSpPr>
          <p:cNvPr id="205826" name="Content Placeholder 2">
            <a:extLst>
              <a:ext uri="{FF2B5EF4-FFF2-40B4-BE49-F238E27FC236}">
                <a16:creationId xmlns:a16="http://schemas.microsoft.com/office/drawing/2014/main" id="{5209B784-0BF5-4B79-9DDF-C3F3F56ABCC9}"/>
              </a:ext>
            </a:extLst>
          </p:cNvPr>
          <p:cNvSpPr>
            <a:spLocks noGrp="1"/>
          </p:cNvSpPr>
          <p:nvPr>
            <p:ph idx="1"/>
          </p:nvPr>
        </p:nvSpPr>
        <p:spPr>
          <a:xfrm>
            <a:off x="457200" y="3246437"/>
            <a:ext cx="8229600" cy="3611563"/>
          </a:xfrm>
        </p:spPr>
        <p:txBody>
          <a:bodyPr/>
          <a:lstStyle/>
          <a:p>
            <a:pPr marL="0" indent="0">
              <a:buNone/>
            </a:pPr>
            <a:r>
              <a:rPr lang="en-US" altLang="en-US" dirty="0">
                <a:solidFill>
                  <a:schemeClr val="bg1"/>
                </a:solidFill>
              </a:rPr>
              <a:t>Get in contact with Caver Surveyors and use your imagination</a:t>
            </a:r>
          </a:p>
        </p:txBody>
      </p:sp>
      <p:grpSp>
        <p:nvGrpSpPr>
          <p:cNvPr id="4" name="Group 8" descr="BLM Alaska Fire Service Masthead graphic">
            <a:extLst>
              <a:ext uri="{FF2B5EF4-FFF2-40B4-BE49-F238E27FC236}">
                <a16:creationId xmlns:a16="http://schemas.microsoft.com/office/drawing/2014/main" id="{9B826D76-CCBE-47F5-944B-C08B5D8F7AC2}"/>
              </a:ext>
            </a:extLst>
          </p:cNvPr>
          <p:cNvGrpSpPr>
            <a:grpSpLocks/>
          </p:cNvGrpSpPr>
          <p:nvPr/>
        </p:nvGrpSpPr>
        <p:grpSpPr bwMode="auto">
          <a:xfrm>
            <a:off x="0" y="0"/>
            <a:ext cx="9144000" cy="571500"/>
            <a:chOff x="0" y="0"/>
            <a:chExt cx="9144000" cy="572198"/>
          </a:xfrm>
        </p:grpSpPr>
        <p:pic>
          <p:nvPicPr>
            <p:cNvPr id="5" name="Picture 4" descr="Black Topo line graphic" title="Black Topo line graphic">
              <a:extLst>
                <a:ext uri="{FF2B5EF4-FFF2-40B4-BE49-F238E27FC236}">
                  <a16:creationId xmlns:a16="http://schemas.microsoft.com/office/drawing/2014/main" id="{DCCCC208-326D-4BA8-837F-60E02F2CBDA6}"/>
                </a:ext>
              </a:extLst>
            </p:cNvPr>
            <p:cNvPicPr>
              <a:picLocks noChangeAspect="1"/>
            </p:cNvPicPr>
            <p:nvPr/>
          </p:nvPicPr>
          <p:blipFill rotWithShape="1">
            <a:blip r:embed="rId3"/>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6" name="Picture 5" descr="Bureau of Land Management Logo" title="Bureau of Land Management Logo">
              <a:extLst>
                <a:ext uri="{FF2B5EF4-FFF2-40B4-BE49-F238E27FC236}">
                  <a16:creationId xmlns:a16="http://schemas.microsoft.com/office/drawing/2014/main" id="{D83C9F39-61F8-4C56-A2E1-06B0A274269D}"/>
                </a:ext>
              </a:extLst>
            </p:cNvPr>
            <p:cNvPicPr>
              <a:picLocks noChangeAspect="1"/>
            </p:cNvPicPr>
            <p:nvPr/>
          </p:nvPicPr>
          <p:blipFill>
            <a:blip r:embed="rId4"/>
            <a:stretch>
              <a:fillRect/>
            </a:stretch>
          </p:blipFill>
          <p:spPr>
            <a:xfrm>
              <a:off x="241300" y="114440"/>
              <a:ext cx="520700" cy="457758"/>
            </a:xfrm>
            <a:prstGeom prst="rect">
              <a:avLst/>
            </a:prstGeom>
          </p:spPr>
        </p:pic>
        <p:sp>
          <p:nvSpPr>
            <p:cNvPr id="7" name="Text Box 2">
              <a:extLst>
                <a:ext uri="{FF2B5EF4-FFF2-40B4-BE49-F238E27FC236}">
                  <a16:creationId xmlns:a16="http://schemas.microsoft.com/office/drawing/2014/main" id="{B31159E2-DC79-49B7-B549-3DD156233FB2}"/>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074" descr="C:\TEMP\shot.jpg">
            <a:extLst>
              <a:ext uri="{FF2B5EF4-FFF2-40B4-BE49-F238E27FC236}">
                <a16:creationId xmlns:a16="http://schemas.microsoft.com/office/drawing/2014/main" id="{6BDF0764-4951-43AC-85CA-E5F791D209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114300"/>
            <a:ext cx="8458200" cy="66198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8" descr="BLM Alaska Fire Service Masthead graphic">
            <a:extLst>
              <a:ext uri="{FF2B5EF4-FFF2-40B4-BE49-F238E27FC236}">
                <a16:creationId xmlns:a16="http://schemas.microsoft.com/office/drawing/2014/main" id="{9B2C46F4-8D5C-4E6F-A5C0-DA3B5DE6F1CC}"/>
              </a:ext>
            </a:extLst>
          </p:cNvPr>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DBC091E9-70D0-4A8D-94AA-304472833258}"/>
                </a:ext>
              </a:extLst>
            </p:cNvPr>
            <p:cNvPicPr>
              <a:picLocks noChangeAspect="1"/>
            </p:cNvPicPr>
            <p:nvPr/>
          </p:nvPicPr>
          <p:blipFill rotWithShape="1">
            <a:blip r:embed="rId3"/>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844739B6-5270-4059-B16E-8715C26003AF}"/>
                </a:ext>
              </a:extLst>
            </p:cNvPr>
            <p:cNvPicPr>
              <a:picLocks noChangeAspect="1"/>
            </p:cNvPicPr>
            <p:nvPr/>
          </p:nvPicPr>
          <p:blipFill>
            <a:blip r:embed="rId4"/>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AD85F074-CE68-4751-AF31-A6D79F09A930}"/>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 descr="138-3818_IMG">
            <a:extLst>
              <a:ext uri="{FF2B5EF4-FFF2-40B4-BE49-F238E27FC236}">
                <a16:creationId xmlns:a16="http://schemas.microsoft.com/office/drawing/2014/main" id="{FED66A10-9AD6-4E7B-A19B-945EB8FD81D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38200" y="960437"/>
            <a:ext cx="3394075" cy="4525963"/>
          </a:xfrm>
        </p:spPr>
      </p:pic>
      <p:pic>
        <p:nvPicPr>
          <p:cNvPr id="26626" name="Picture 6" descr="138-3820_IMG">
            <a:extLst>
              <a:ext uri="{FF2B5EF4-FFF2-40B4-BE49-F238E27FC236}">
                <a16:creationId xmlns:a16="http://schemas.microsoft.com/office/drawing/2014/main" id="{9875CD5D-7BD5-4BD7-8053-F193FE83A75C}"/>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970463" y="1874837"/>
            <a:ext cx="3394075" cy="4525963"/>
          </a:xfrm>
        </p:spPr>
      </p:pic>
      <p:grpSp>
        <p:nvGrpSpPr>
          <p:cNvPr id="4" name="Group 8" descr="BLM Alaska Fire Service Masthead graphic">
            <a:extLst>
              <a:ext uri="{FF2B5EF4-FFF2-40B4-BE49-F238E27FC236}">
                <a16:creationId xmlns:a16="http://schemas.microsoft.com/office/drawing/2014/main" id="{35A29879-EBF5-4A61-AFDA-2F762AC23515}"/>
              </a:ext>
            </a:extLst>
          </p:cNvPr>
          <p:cNvGrpSpPr>
            <a:grpSpLocks/>
          </p:cNvGrpSpPr>
          <p:nvPr/>
        </p:nvGrpSpPr>
        <p:grpSpPr bwMode="auto">
          <a:xfrm>
            <a:off x="0" y="0"/>
            <a:ext cx="9144000" cy="571500"/>
            <a:chOff x="0" y="0"/>
            <a:chExt cx="9144000" cy="572198"/>
          </a:xfrm>
        </p:grpSpPr>
        <p:pic>
          <p:nvPicPr>
            <p:cNvPr id="5" name="Picture 4" descr="Black Topo line graphic" title="Black Topo line graphic">
              <a:extLst>
                <a:ext uri="{FF2B5EF4-FFF2-40B4-BE49-F238E27FC236}">
                  <a16:creationId xmlns:a16="http://schemas.microsoft.com/office/drawing/2014/main" id="{80E58E3B-E7FA-4ECD-A0F5-31572E8FD40F}"/>
                </a:ext>
              </a:extLst>
            </p:cNvPr>
            <p:cNvPicPr>
              <a:picLocks noChangeAspect="1"/>
            </p:cNvPicPr>
            <p:nvPr/>
          </p:nvPicPr>
          <p:blipFill rotWithShape="1">
            <a:blip r:embed="rId5"/>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6" name="Picture 5" descr="Bureau of Land Management Logo" title="Bureau of Land Management Logo">
              <a:extLst>
                <a:ext uri="{FF2B5EF4-FFF2-40B4-BE49-F238E27FC236}">
                  <a16:creationId xmlns:a16="http://schemas.microsoft.com/office/drawing/2014/main" id="{4455D10E-6458-49C7-8D9C-CCA1134212EB}"/>
                </a:ext>
              </a:extLst>
            </p:cNvPr>
            <p:cNvPicPr>
              <a:picLocks noChangeAspect="1"/>
            </p:cNvPicPr>
            <p:nvPr/>
          </p:nvPicPr>
          <p:blipFill>
            <a:blip r:embed="rId6"/>
            <a:stretch>
              <a:fillRect/>
            </a:stretch>
          </p:blipFill>
          <p:spPr>
            <a:xfrm>
              <a:off x="241300" y="114440"/>
              <a:ext cx="520700" cy="457758"/>
            </a:xfrm>
            <a:prstGeom prst="rect">
              <a:avLst/>
            </a:prstGeom>
          </p:spPr>
        </p:pic>
        <p:sp>
          <p:nvSpPr>
            <p:cNvPr id="7" name="Text Box 2">
              <a:extLst>
                <a:ext uri="{FF2B5EF4-FFF2-40B4-BE49-F238E27FC236}">
                  <a16:creationId xmlns:a16="http://schemas.microsoft.com/office/drawing/2014/main" id="{2DE7CD56-4240-47DF-A74F-395E3E5EC610}"/>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P:\Canyons and Caves\data.bmp">
            <a:extLst>
              <a:ext uri="{FF2B5EF4-FFF2-40B4-BE49-F238E27FC236}">
                <a16:creationId xmlns:a16="http://schemas.microsoft.com/office/drawing/2014/main" id="{E4AE5769-55CF-4CBC-9512-2DDD69B023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14313"/>
            <a:ext cx="4432300" cy="641826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6563" name="Text Box 6">
            <a:extLst>
              <a:ext uri="{FF2B5EF4-FFF2-40B4-BE49-F238E27FC236}">
                <a16:creationId xmlns:a16="http://schemas.microsoft.com/office/drawing/2014/main" id="{6D9655CC-D57F-4A17-8882-9A1CF22457DD}"/>
              </a:ext>
            </a:extLst>
          </p:cNvPr>
          <p:cNvSpPr txBox="1">
            <a:spLocks noChangeArrowheads="1"/>
          </p:cNvSpPr>
          <p:nvPr/>
        </p:nvSpPr>
        <p:spPr bwMode="auto">
          <a:xfrm>
            <a:off x="441325" y="987425"/>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6564" name="Text Box 7">
            <a:extLst>
              <a:ext uri="{FF2B5EF4-FFF2-40B4-BE49-F238E27FC236}">
                <a16:creationId xmlns:a16="http://schemas.microsoft.com/office/drawing/2014/main" id="{5E89D5C5-D530-41E3-AB64-C8E2039C5640}"/>
              </a:ext>
            </a:extLst>
          </p:cNvPr>
          <p:cNvSpPr txBox="1">
            <a:spLocks noChangeArrowheads="1"/>
          </p:cNvSpPr>
          <p:nvPr/>
        </p:nvSpPr>
        <p:spPr bwMode="auto">
          <a:xfrm>
            <a:off x="533400" y="2778125"/>
            <a:ext cx="18256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chemeClr val="bg1"/>
                </a:solidFill>
              </a:rPr>
              <a:t>Recording</a:t>
            </a:r>
          </a:p>
          <a:p>
            <a:pPr algn="ctr" eaLnBrk="1" hangingPunct="1">
              <a:spcBef>
                <a:spcPct val="0"/>
              </a:spcBef>
              <a:buFontTx/>
              <a:buNone/>
            </a:pPr>
            <a:r>
              <a:rPr lang="en-US" altLang="en-US" sz="2800">
                <a:solidFill>
                  <a:schemeClr val="bg1"/>
                </a:solidFill>
              </a:rPr>
              <a:t>Data</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P:\Canyons and Caves\plan.bmp">
            <a:extLst>
              <a:ext uri="{FF2B5EF4-FFF2-40B4-BE49-F238E27FC236}">
                <a16:creationId xmlns:a16="http://schemas.microsoft.com/office/drawing/2014/main" id="{81544724-ADAE-4CBA-BB11-DB26033FF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142875"/>
            <a:ext cx="8558212" cy="5715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7587" name="Text Box 3">
            <a:extLst>
              <a:ext uri="{FF2B5EF4-FFF2-40B4-BE49-F238E27FC236}">
                <a16:creationId xmlns:a16="http://schemas.microsoft.com/office/drawing/2014/main" id="{7F769478-7F20-43C8-A18F-45B0F6160C70}"/>
              </a:ext>
            </a:extLst>
          </p:cNvPr>
          <p:cNvSpPr txBox="1">
            <a:spLocks noChangeArrowheads="1"/>
          </p:cNvSpPr>
          <p:nvPr/>
        </p:nvSpPr>
        <p:spPr bwMode="auto">
          <a:xfrm>
            <a:off x="3684588" y="5943600"/>
            <a:ext cx="1774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chemeClr val="bg1"/>
                </a:solidFill>
              </a:rPr>
              <a:t>Plan View</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P:\Canyons and Caves\profile.bmp">
            <a:extLst>
              <a:ext uri="{FF2B5EF4-FFF2-40B4-BE49-F238E27FC236}">
                <a16:creationId xmlns:a16="http://schemas.microsoft.com/office/drawing/2014/main" id="{49D1FCC2-1ADD-4268-8DCA-60E1712FC2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28600"/>
            <a:ext cx="8763000" cy="546258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8611" name="Text Box 3">
            <a:extLst>
              <a:ext uri="{FF2B5EF4-FFF2-40B4-BE49-F238E27FC236}">
                <a16:creationId xmlns:a16="http://schemas.microsoft.com/office/drawing/2014/main" id="{202A9AE7-9D3D-4565-A24E-76201A47A909}"/>
              </a:ext>
            </a:extLst>
          </p:cNvPr>
          <p:cNvSpPr txBox="1">
            <a:spLocks noChangeArrowheads="1"/>
          </p:cNvSpPr>
          <p:nvPr/>
        </p:nvSpPr>
        <p:spPr bwMode="auto">
          <a:xfrm>
            <a:off x="3533775" y="5791200"/>
            <a:ext cx="2076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chemeClr val="bg1"/>
                </a:solidFill>
              </a:rPr>
              <a:t>Profile View</a:t>
            </a:r>
          </a:p>
        </p:txBody>
      </p:sp>
    </p:spTree>
  </p:cSld>
  <p:clrMapOvr>
    <a:masterClrMapping/>
  </p:clrMapOvr>
  <p:transition>
    <p:fade/>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TotalTime>
  <Words>1317</Words>
  <Application>Microsoft Office PowerPoint</Application>
  <PresentationFormat>On-screen Show (4:3)</PresentationFormat>
  <Paragraphs>146</Paragraphs>
  <Slides>49</Slides>
  <Notes>42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5" baseType="lpstr">
      <vt:lpstr>Arial</vt:lpstr>
      <vt:lpstr>Calibri</vt:lpstr>
      <vt:lpstr>Roboto</vt:lpstr>
      <vt:lpstr>Times New Roman</vt:lpstr>
      <vt:lpstr>Default Design</vt:lpstr>
      <vt:lpstr>Acrobat Document</vt:lpstr>
      <vt:lpstr>Applications for Cave Surveys</vt:lpstr>
      <vt:lpstr>Why survey a cave?</vt:lpstr>
      <vt:lpstr>How are cave maps created?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Cave Inventory</vt:lpstr>
      <vt:lpstr>PowerPoint Presentation</vt:lpstr>
      <vt:lpstr>PowerPoint Presentation</vt:lpstr>
      <vt:lpstr>PowerPoint Presentation</vt:lpstr>
      <vt:lpstr>PowerPoint Presentation</vt:lpstr>
      <vt:lpstr>PowerPoint Presentation</vt:lpstr>
      <vt:lpstr>PowerPoint Presentation</vt:lpstr>
      <vt:lpstr>How to manage cave surveys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Interpretative Maps</vt:lpstr>
      <vt:lpstr>PowerPoint Presentation</vt:lpstr>
      <vt:lpstr>PowerPoint Presentation</vt:lpstr>
      <vt:lpstr>PowerPoint Presentation</vt:lpstr>
      <vt:lpstr>PowerPoint Presentation</vt:lpstr>
      <vt:lpstr>Using GIS to incorporate multiple sources of data</vt:lpstr>
      <vt:lpstr>PowerPoint Presentation</vt:lpstr>
      <vt:lpstr>PowerPoint Presentation</vt:lpstr>
      <vt:lpstr>PowerPoint Presentation</vt:lpstr>
      <vt:lpstr>PowerPoint Presentation</vt:lpstr>
      <vt:lpstr>PowerPoint Presentation</vt:lpstr>
      <vt:lpstr>PowerPoint Presentation</vt:lpstr>
      <vt:lpstr>Chosa Draw Caves</vt:lpstr>
      <vt:lpstr>PowerPoint Presentation</vt:lpstr>
      <vt:lpstr>PowerPoint Presentation</vt:lpstr>
      <vt:lpstr>PowerPoint Presentation</vt:lpstr>
      <vt:lpstr>PowerPoint Presentation</vt:lpstr>
      <vt:lpstr>PowerPoint Presentation</vt:lpstr>
      <vt:lpstr>PowerPoint Presentation</vt:lpstr>
      <vt:lpstr>Hydrology</vt:lpstr>
      <vt:lpstr>Cave Levels</vt:lpstr>
      <vt:lpstr>Geology</vt:lpstr>
      <vt:lpstr>Conclusions</vt:lpstr>
    </vt:vector>
  </TitlesOfParts>
  <Company>Bureau of Land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Applications for Cave Surveys</dc:title>
  <dc:creator>Jon Jasper</dc:creator>
  <cp:lastModifiedBy>Brown, Michael B</cp:lastModifiedBy>
  <cp:revision>117</cp:revision>
  <dcterms:created xsi:type="dcterms:W3CDTF">2007-05-10T14:53:32Z</dcterms:created>
  <dcterms:modified xsi:type="dcterms:W3CDTF">2019-08-05T14:22:20Z</dcterms:modified>
</cp:coreProperties>
</file>