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19"/>
  </p:notesMasterIdLst>
  <p:sldIdLst>
    <p:sldId id="270" r:id="rId5"/>
    <p:sldId id="268" r:id="rId6"/>
    <p:sldId id="257" r:id="rId7"/>
    <p:sldId id="269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65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114" d="100"/>
          <a:sy n="114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0431-2172-4BE9-9134-2623923BAF5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A798D-6B69-489F-ADDA-D18F5264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4CF1D61-776D-424A-AAD1-DA30145124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CF189BE-0E06-4761-A6C3-AA19A5FFE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Photo from Bloomington Cave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21434D82-C7DE-4C95-B24B-0F21A03E6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2671E3-8AC7-454B-AB70-6D72504011F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25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7C13788-3163-4E67-8209-07CCD26B52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8FF2DAA3-5054-47C7-882D-6D4AF3F2C9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What do you know about Bloomington Cave?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829D2321-975E-46D1-B1CD-4D4AE3E12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8390EAC-3BB1-445E-9C0C-39449CF62AC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36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A92E-6415-4AA5-82F2-307C6A017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15F16-102A-4C5C-9B07-59F94FB8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04075-C8BF-405B-82C0-43E4391B8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8BDC-E0F9-4165-A8E3-CAE3819CB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BC752-D5AC-4B07-BCD4-3E22F8D4B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F23F-2AF8-4FE1-8D7A-4BB142D0F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15F1-2D0A-4B05-AC42-E30043F42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90ABD-F950-41D7-9C20-B32743AC9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CD49-7D49-46EE-A144-B2F4AA31A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A052-39E2-42F9-9EB1-FC6C6ECC9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EE06-E3AD-4F35-B2E1-9EAA80284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F22F1A5-A4DF-4CCC-B3E1-0C358A612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8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592"/>
            <a:ext cx="9144000" cy="6007608"/>
          </a:xfrm>
          <a:prstGeom prst="rect">
            <a:avLst/>
          </a:prstGeom>
        </p:spPr>
      </p:pic>
      <p:pic>
        <p:nvPicPr>
          <p:cNvPr id="4" name="Picture 3" descr="Black Topo line graphic" title="Black Topo line graphic">
            <a:extLst>
              <a:ext uri="{FF2B5EF4-FFF2-40B4-BE49-F238E27FC236}">
                <a16:creationId xmlns:a16="http://schemas.microsoft.com/office/drawing/2014/main" id="{A75B65D9-A9CD-46F6-B062-6A87CB11CF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" t="15711" r="17758" b="59553"/>
          <a:stretch/>
        </p:blipFill>
        <p:spPr bwMode="auto">
          <a:xfrm>
            <a:off x="0" y="-1588"/>
            <a:ext cx="9144000" cy="2062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 descr="green line" title="green line">
            <a:extLst>
              <a:ext uri="{FF2B5EF4-FFF2-40B4-BE49-F238E27FC236}">
                <a16:creationId xmlns:a16="http://schemas.microsoft.com/office/drawing/2014/main" id="{F81C3E2A-7E62-4FF9-8B5E-B36D0C2006E3}"/>
              </a:ext>
            </a:extLst>
          </p:cNvPr>
          <p:cNvSpPr/>
          <p:nvPr/>
        </p:nvSpPr>
        <p:spPr>
          <a:xfrm>
            <a:off x="228600" y="869950"/>
            <a:ext cx="8712200" cy="61913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>
              <a:solidFill>
                <a:srgbClr val="99CC00"/>
              </a:solidFill>
            </a:endParaRPr>
          </a:p>
        </p:txBody>
      </p:sp>
      <p:sp>
        <p:nvSpPr>
          <p:cNvPr id="9" name="Rectangle 8" descr="green line" title="green line">
            <a:extLst>
              <a:ext uri="{FF2B5EF4-FFF2-40B4-BE49-F238E27FC236}">
                <a16:creationId xmlns:a16="http://schemas.microsoft.com/office/drawing/2014/main" id="{775A7988-8BCD-4A34-A088-D3A4ED14C789}"/>
              </a:ext>
            </a:extLst>
          </p:cNvPr>
          <p:cNvSpPr/>
          <p:nvPr/>
        </p:nvSpPr>
        <p:spPr>
          <a:xfrm>
            <a:off x="228600" y="1889125"/>
            <a:ext cx="8712200" cy="61913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079" name="Title 1">
            <a:extLst>
              <a:ext uri="{FF2B5EF4-FFF2-40B4-BE49-F238E27FC236}">
                <a16:creationId xmlns:a16="http://schemas.microsoft.com/office/drawing/2014/main" id="{6241101F-A40B-4481-82C2-7A2F8033E1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7800" y="1117425"/>
            <a:ext cx="8763000" cy="6286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cap="non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Cave Management </a:t>
            </a:r>
            <a:r>
              <a:rPr lang="en-US" altLang="en-US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en-US" altLang="en-US" cap="none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lans</a:t>
            </a:r>
            <a:endParaRPr lang="en-US" altLang="en-US" sz="4800" b="1" cap="none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98234B61-F258-4438-AAFA-A9D57469E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6" y="207963"/>
            <a:ext cx="3416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  <a:t>U.S. Department of the Interior</a:t>
            </a:r>
            <a:b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</a:br>
            <a:r>
              <a:rPr lang="en-CA" sz="85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Times New Roman"/>
              </a:rPr>
              <a:t>Bureau of Land Management</a:t>
            </a:r>
            <a:endParaRPr lang="en-US" sz="850" dirty="0">
              <a:latin typeface="Roboto" panose="020B0604020202020204" charset="0"/>
              <a:ea typeface="Roboto" panose="020B0604020202020204" charset="0"/>
              <a:cs typeface="Times New Roman"/>
            </a:endParaRPr>
          </a:p>
        </p:txBody>
      </p:sp>
      <p:pic>
        <p:nvPicPr>
          <p:cNvPr id="10" name="Picture 9" descr="Bureau of Land Management Logo" title="Bureau of Land Management Logo">
            <a:extLst>
              <a:ext uri="{FF2B5EF4-FFF2-40B4-BE49-F238E27FC236}">
                <a16:creationId xmlns:a16="http://schemas.microsoft.com/office/drawing/2014/main" id="{65B89200-8D54-4E41-90A8-4E2A62BEA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63" y="134938"/>
            <a:ext cx="68580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III.  Ongoing Management Activities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534400" cy="5105400"/>
          </a:xfrm>
        </p:spPr>
        <p:txBody>
          <a:bodyPr>
            <a:normAutofit fontScale="925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Issue recreational use permits,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Review </a:t>
            </a:r>
            <a:r>
              <a:rPr lang="en-US" sz="2400"/>
              <a:t>&amp;</a:t>
            </a:r>
            <a:r>
              <a:rPr lang="en-US"/>
              <a:t> recommend on research </a:t>
            </a:r>
            <a:r>
              <a:rPr lang="en-US" sz="2400"/>
              <a:t>&amp;</a:t>
            </a:r>
            <a:r>
              <a:rPr lang="en-US"/>
              <a:t> digging proposals,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Change lock combinations at three months intervals,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cave gates, locks, and signs,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and direct monitoring program,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positive caver contacts and relationships,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a viable volunteer constituency,</a:t>
            </a:r>
            <a:endParaRPr lang="en-US">
              <a:sym typeface="Symbol" pitchFamily="18" charset="2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/>
              <a:t>Maintain progressive public outreach and environmental education initiative</a:t>
            </a:r>
          </a:p>
        </p:txBody>
      </p:sp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IV.  Cave Specific Management Practices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057400"/>
            <a:ext cx="6605588" cy="480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A.  Endless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B.  Sand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C.  McKittrick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D.  Little Sand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E.  Dry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F.  Algerita Blossom Cave (ABC)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G.  Phalangid Cave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H.  Spider and Little Spider Caves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I.  Anticline Crest Cave</a:t>
            </a:r>
            <a:r>
              <a:rPr lang="en-US" smtClean="0"/>
              <a:t> </a:t>
            </a:r>
          </a:p>
        </p:txBody>
      </p:sp>
      <p:pic>
        <p:nvPicPr>
          <p:cNvPr id="7" name="Picture 7" descr="M:\Recreation\cave_images\pwrptreduced\Loren E1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43075"/>
            <a:ext cx="3873500" cy="29051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6" name="Picture 5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838200" y="381000"/>
            <a:ext cx="6477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A.  Endless Cave: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5486400"/>
          </a:xfrm>
        </p:spPr>
        <p:txBody>
          <a:bodyPr>
            <a:normAutofit lnSpcReduction="10000"/>
          </a:bodyPr>
          <a:lstStyle/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1.  </a:t>
            </a:r>
            <a:r>
              <a:rPr lang="en-US" sz="2400" u="sng" dirty="0"/>
              <a:t>Permits limited</a:t>
            </a:r>
            <a:r>
              <a:rPr lang="en-US" sz="2400" dirty="0"/>
              <a:t> to one per week.  The permit week runs from Monday through Sunday.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8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2.  </a:t>
            </a:r>
            <a:r>
              <a:rPr lang="en-US" sz="2400" u="sng" dirty="0"/>
              <a:t>Registers</a:t>
            </a:r>
            <a:r>
              <a:rPr lang="en-US" sz="2400" dirty="0"/>
              <a:t> are placed in the Gypsum Room, War Club Room, and Sangre de Cristo Passage.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8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3.  </a:t>
            </a:r>
            <a:r>
              <a:rPr lang="en-US" sz="2400" u="sng" dirty="0"/>
              <a:t>Photo points</a:t>
            </a:r>
            <a:r>
              <a:rPr lang="en-US" sz="2400" dirty="0"/>
              <a:t> are monitored annually.  The photo monitoring points are identified on a map of the cave.  The photos are maintained in a binder with the map in the CRA cave management program files.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800" b="1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b="1" dirty="0"/>
              <a:t>4.  </a:t>
            </a:r>
            <a:r>
              <a:rPr lang="en-US" sz="2400" b="1" u="sng" dirty="0"/>
              <a:t>West Maze Passage</a:t>
            </a:r>
            <a:r>
              <a:rPr lang="en-US" sz="2400" b="1" dirty="0"/>
              <a:t>:</a:t>
            </a:r>
            <a:r>
              <a:rPr lang="en-US" sz="2400" dirty="0"/>
              <a:t>  “</a:t>
            </a:r>
            <a:r>
              <a:rPr lang="en-US" sz="2400" u="sng" dirty="0"/>
              <a:t>Off limits" from April 15 to September 30</a:t>
            </a:r>
            <a:r>
              <a:rPr lang="en-US" sz="2400" dirty="0"/>
              <a:t> to protect Bat. Passages to West Maze are </a:t>
            </a:r>
            <a:r>
              <a:rPr lang="en-US" sz="2400" u="sng" dirty="0"/>
              <a:t>signed &amp; flagged</a:t>
            </a:r>
            <a:r>
              <a:rPr lang="en-US" sz="2400" dirty="0"/>
              <a:t> to prevent access.  </a:t>
            </a:r>
            <a:r>
              <a:rPr lang="en-US" sz="2400" u="sng" dirty="0"/>
              <a:t>Bat counts</a:t>
            </a:r>
            <a:r>
              <a:rPr lang="en-US" sz="2400" dirty="0"/>
              <a:t> conducted each season. </a:t>
            </a:r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sz="900" dirty="0"/>
          </a:p>
          <a:p>
            <a:pPr marL="381000" indent="-381000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2400" dirty="0"/>
              <a:t>5.</a:t>
            </a:r>
            <a:r>
              <a:rPr lang="en-US" sz="2400" b="1" dirty="0"/>
              <a:t>  </a:t>
            </a:r>
            <a:r>
              <a:rPr lang="en-US" sz="2400" b="1" u="sng" dirty="0"/>
              <a:t>The Sangre de Cristo Passage</a:t>
            </a:r>
            <a:r>
              <a:rPr lang="en-US" sz="2400" b="1" dirty="0"/>
              <a:t>:</a:t>
            </a:r>
            <a:r>
              <a:rPr lang="en-US" sz="2400" dirty="0"/>
              <a:t>  Gated to protect its pristine character.  Permits are limited to </a:t>
            </a:r>
            <a:r>
              <a:rPr lang="en-US" sz="2400" u="sng" dirty="0"/>
              <a:t>one per month</a:t>
            </a:r>
            <a:r>
              <a:rPr lang="en-US" sz="2400" dirty="0"/>
              <a:t>.  Trips conducted only by BLM </a:t>
            </a:r>
            <a:r>
              <a:rPr lang="en-US" sz="2400" u="sng" dirty="0"/>
              <a:t>authorized trip leaders</a:t>
            </a:r>
            <a:r>
              <a:rPr lang="en-US" sz="2400" dirty="0"/>
              <a:t>.  A list of leaders is kept in the Endless Cave file.  Visitors to Sangre de Cristo will contact trip leaders who will then obtain a permit from the BLM. </a:t>
            </a:r>
          </a:p>
        </p:txBody>
      </p:sp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V.  List of Appendix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133600"/>
            <a:ext cx="7215188" cy="4876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b="1" dirty="0" smtClean="0"/>
              <a:t>The Caves of </a:t>
            </a:r>
            <a:r>
              <a:rPr lang="en-US" b="1" dirty="0" err="1" smtClean="0"/>
              <a:t>McKittrick</a:t>
            </a:r>
            <a:r>
              <a:rPr lang="en-US" b="1" dirty="0" smtClean="0"/>
              <a:t> Hill</a:t>
            </a:r>
          </a:p>
          <a:p>
            <a:pPr marL="609600" indent="-609600">
              <a:buFont typeface="Wingdings" pitchFamily="2" charset="2"/>
              <a:buNone/>
            </a:pPr>
            <a:endParaRPr lang="en-US" sz="1000" b="1" dirty="0" smtClean="0"/>
          </a:p>
          <a:p>
            <a:pPr marL="609600" indent="-609600">
              <a:buFont typeface="Wingdings" pitchFamily="2" charset="2"/>
              <a:buAutoNum type="alphaUcPeriod" startAt="2"/>
            </a:pPr>
            <a:r>
              <a:rPr lang="en-US" b="1" dirty="0" smtClean="0"/>
              <a:t>Guidelines for Cave Research</a:t>
            </a:r>
          </a:p>
          <a:p>
            <a:pPr marL="609600" indent="-609600">
              <a:buFont typeface="Wingdings" pitchFamily="2" charset="2"/>
              <a:buNone/>
            </a:pPr>
            <a:endParaRPr lang="en-US" sz="1000" b="1" dirty="0" smtClean="0"/>
          </a:p>
          <a:p>
            <a:pPr marL="609600" indent="-609600">
              <a:buFont typeface="Wingdings" pitchFamily="2" charset="2"/>
              <a:buAutoNum type="alphaUcPeriod" startAt="3"/>
            </a:pPr>
            <a:r>
              <a:rPr lang="en-US" b="1" dirty="0" smtClean="0"/>
              <a:t>Guidelines for Cave Digging Projects</a:t>
            </a:r>
          </a:p>
          <a:p>
            <a:pPr marL="990600" lvl="1" indent="-533400">
              <a:buFont typeface="Wingdings" pitchFamily="2" charset="2"/>
              <a:buAutoNum type="alphaUcPeriod"/>
            </a:pPr>
            <a:endParaRPr lang="en-US" sz="900" b="1" dirty="0" smtClean="0"/>
          </a:p>
          <a:p>
            <a:pPr marL="609600" indent="-609600">
              <a:buFont typeface="Wingdings" pitchFamily="2" charset="2"/>
              <a:buAutoNum type="alphaUcPeriod" startAt="3"/>
            </a:pPr>
            <a:r>
              <a:rPr lang="en-US" b="1" dirty="0" smtClean="0"/>
              <a:t>  Endless Cave Special Stipulations and Hazards, Map</a:t>
            </a:r>
          </a:p>
        </p:txBody>
      </p:sp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0" y="990600"/>
            <a:ext cx="5562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800" dirty="0"/>
              <a:t>Questions ??</a:t>
            </a:r>
          </a:p>
        </p:txBody>
      </p:sp>
      <p:pic>
        <p:nvPicPr>
          <p:cNvPr id="6" name="Picture 5" descr="sandbig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3560031" cy="53904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leendl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819400"/>
            <a:ext cx="4648200" cy="3486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812400" y="6531945"/>
            <a:ext cx="5378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from  A. Stockton 2014 &amp; J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Goodbar 2007 Presentation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9" name="Picture 8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400" smtClean="0"/>
              <a:t>You will Learn</a:t>
            </a:r>
            <a:r>
              <a:rPr lang="en-US" smtClean="0"/>
              <a:t> </a:t>
            </a:r>
          </a:p>
          <a:p>
            <a:pPr>
              <a:lnSpc>
                <a:spcPct val="80000"/>
              </a:lnSpc>
            </a:pPr>
            <a:endParaRPr lang="en-US" smtClean="0"/>
          </a:p>
          <a:p>
            <a:pPr>
              <a:lnSpc>
                <a:spcPct val="80000"/>
              </a:lnSpc>
            </a:pPr>
            <a:r>
              <a:rPr lang="en-US" smtClean="0"/>
              <a:t>Why having cave activity plans is important</a:t>
            </a:r>
          </a:p>
          <a:p>
            <a:pPr>
              <a:lnSpc>
                <a:spcPct val="80000"/>
              </a:lnSpc>
            </a:pPr>
            <a:r>
              <a:rPr lang="en-US" smtClean="0"/>
              <a:t>What guides a plan</a:t>
            </a:r>
          </a:p>
          <a:p>
            <a:pPr>
              <a:lnSpc>
                <a:spcPct val="80000"/>
              </a:lnSpc>
            </a:pPr>
            <a:r>
              <a:rPr lang="en-US" smtClean="0"/>
              <a:t>What goes into a plan</a:t>
            </a:r>
          </a:p>
        </p:txBody>
      </p:sp>
      <p:pic>
        <p:nvPicPr>
          <p:cNvPr id="4100" name="Picture 2" descr="http://aurorameyer.files.wordpress.com/2010/06/checkli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429000"/>
            <a:ext cx="3124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/>
              <a:t>Land Use Planning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3914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900" b="1" dirty="0" smtClean="0"/>
          </a:p>
          <a:p>
            <a:pPr>
              <a:buFont typeface="Wingdings" pitchFamily="2" charset="2"/>
              <a:buNone/>
            </a:pPr>
            <a:r>
              <a:rPr lang="en-US" sz="4400" b="1" dirty="0" smtClean="0"/>
              <a:t>Activity Level Planning – What we are going to do….</a:t>
            </a:r>
          </a:p>
          <a:p>
            <a:pPr>
              <a:buFont typeface="Wingdings" pitchFamily="2" charset="2"/>
              <a:buNone/>
            </a:pPr>
            <a:endParaRPr lang="en-US" sz="1200" b="1" dirty="0" smtClean="0"/>
          </a:p>
          <a:p>
            <a:pPr>
              <a:buFont typeface="Wingdings" pitchFamily="2" charset="2"/>
              <a:buNone/>
            </a:pPr>
            <a:r>
              <a:rPr lang="en-US" sz="4400" b="1" dirty="0" smtClean="0"/>
              <a:t>Project Planning -    ….and how we are going to do it.</a:t>
            </a:r>
          </a:p>
          <a:p>
            <a:endParaRPr lang="en-US" dirty="0" smtClean="0"/>
          </a:p>
        </p:txBody>
      </p:sp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10" name="Picture 9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5EA8F-9ADD-40B2-A521-12C49A0DB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1175" y="1524000"/>
            <a:ext cx="8229600" cy="45720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Law</a:t>
            </a:r>
          </a:p>
          <a:p>
            <a:pPr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Regulations</a:t>
            </a:r>
          </a:p>
          <a:p>
            <a:pPr lvl="1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Policy </a:t>
            </a:r>
          </a:p>
          <a:p>
            <a:pPr lvl="1">
              <a:defRPr/>
            </a:pPr>
            <a:r>
              <a:rPr lang="en-US" altLang="en-US" sz="3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Manual</a:t>
            </a:r>
          </a:p>
          <a:p>
            <a:pPr lvl="2">
              <a:defRPr/>
            </a:pPr>
            <a:r>
              <a:rPr lang="en-US" alt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Land Use Plan</a:t>
            </a:r>
          </a:p>
          <a:p>
            <a:pPr lvl="3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Allocations, Designations, Stipulations</a:t>
            </a:r>
          </a:p>
          <a:p>
            <a:pPr lvl="3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Management Plans</a:t>
            </a:r>
          </a:p>
          <a:p>
            <a:pPr lvl="4">
              <a:defRPr/>
            </a:pPr>
            <a:r>
              <a:rPr lang="en-US" alt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Restrictions</a:t>
            </a:r>
          </a:p>
          <a:p>
            <a:pPr lvl="2"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124" name="Title 2">
            <a:extLst>
              <a:ext uri="{FF2B5EF4-FFF2-40B4-BE49-F238E27FC236}">
                <a16:creationId xmlns:a16="http://schemas.microsoft.com/office/drawing/2014/main" id="{F4F4C056-AE0C-439A-9763-0658E0A8EA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Tiered Relationship</a:t>
            </a:r>
          </a:p>
        </p:txBody>
      </p:sp>
    </p:spTree>
    <p:extLst>
      <p:ext uri="{BB962C8B-B14F-4D97-AF65-F5344CB8AC3E}">
        <p14:creationId xmlns:p14="http://schemas.microsoft.com/office/powerpoint/2010/main" val="27981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Why Do You Need Specific Management Plans For Caves?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68475"/>
            <a:ext cx="8229600" cy="4708525"/>
          </a:xfrm>
        </p:spPr>
        <p:txBody>
          <a:bodyPr/>
          <a:lstStyle/>
          <a:p>
            <a:pPr>
              <a:buFont typeface="WP MathA" pitchFamily="2" charset="2"/>
              <a:buBlip>
                <a:blip r:embed="rId2"/>
              </a:buBlip>
            </a:pPr>
            <a:r>
              <a:rPr lang="en-US" dirty="0" smtClean="0"/>
              <a:t>Identifies cave management issues and solutions</a:t>
            </a:r>
          </a:p>
          <a:p>
            <a:pPr>
              <a:buFont typeface="WP MathA" pitchFamily="2" charset="2"/>
              <a:buBlip>
                <a:blip r:embed="rId2"/>
              </a:buBlip>
            </a:pPr>
            <a:r>
              <a:rPr lang="en-US" dirty="0" smtClean="0"/>
              <a:t> Puts caves on par with other resource programs. Assists in developing an overall cave management policy for your cave resources - programmatic with cave-specific appendices or individual plans</a:t>
            </a:r>
          </a:p>
          <a:p>
            <a:pPr>
              <a:buFont typeface="WP MathA" pitchFamily="2" charset="2"/>
              <a:buBlip>
                <a:blip r:embed="rId2"/>
              </a:buBlip>
            </a:pPr>
            <a:r>
              <a:rPr lang="en-US" dirty="0" smtClean="0"/>
              <a:t> Provides specific guidance as needed to reach goals and objectives beyond that which is found in a RMP</a:t>
            </a:r>
          </a:p>
          <a:p>
            <a:endParaRPr lang="en-US" dirty="0" smtClean="0"/>
          </a:p>
        </p:txBody>
      </p:sp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More Reasons…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329613" cy="5486400"/>
          </a:xfrm>
        </p:spPr>
        <p:txBody>
          <a:bodyPr>
            <a:normAutofit lnSpcReduction="1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Insures/provides a multi-disciplinary mgmt. approach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Plans/address potential liability issues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Abide by government laws; cave, T&amp;E, cultural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Planning  provides for consistent mgmt.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Sets a range of management options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Provides for public safety and emergencies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Provides a forum for pubic input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None/>
              <a:defRPr/>
            </a:pPr>
            <a:endParaRPr lang="en-US" sz="800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 Outlines actions, sets goals,  needs- priorities -budget</a:t>
            </a:r>
          </a:p>
        </p:txBody>
      </p:sp>
      <p:grpSp>
        <p:nvGrpSpPr>
          <p:cNvPr id="4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5" name="Picture 4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What May Be Included In Your Cave Specific Plan?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661988" y="1981200"/>
            <a:ext cx="3810000" cy="4800600"/>
          </a:xfr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Goals and objectives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Monitoring element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Administrative actions closures, withdrawals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Management prescriptions 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Permits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Restrictions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Safety/emergency plan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786188" cy="4495800"/>
          </a:xfrm>
        </p:spPr>
        <p:txBody>
          <a:bodyPr>
            <a:normAutofit fontScale="92500"/>
          </a:bodyPr>
          <a:lstStyle/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Description of resources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Background info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Location/setting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Identification of issues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Maps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Research -  data trends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P MathA" pitchFamily="2" charset="2"/>
              <a:buBlip>
                <a:blip r:embed="rId2"/>
              </a:buBlip>
              <a:defRPr/>
            </a:pPr>
            <a:r>
              <a:rPr lang="en-US" dirty="0"/>
              <a:t>Photos that document critical planning elements	</a:t>
            </a:r>
          </a:p>
          <a:p>
            <a:pPr marL="548640" indent="-41148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endParaRPr lang="en-US" dirty="0"/>
          </a:p>
        </p:txBody>
      </p:sp>
      <p:grpSp>
        <p:nvGrpSpPr>
          <p:cNvPr id="5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6" name="Picture 5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  <p:bldP spid="153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086600" cy="1905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Case Study: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u="sng" dirty="0" err="1" smtClean="0"/>
              <a:t>McKITTRICK</a:t>
            </a:r>
            <a:r>
              <a:rPr lang="en-US" sz="3600" u="sng" dirty="0" smtClean="0"/>
              <a:t> </a:t>
            </a:r>
            <a:r>
              <a:rPr lang="en-US" sz="3600" u="sng" dirty="0"/>
              <a:t>HILL CAVES  MANAGEMENT 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2200"/>
            <a:ext cx="6529388" cy="4800600"/>
          </a:xfrm>
        </p:spPr>
        <p:txBody>
          <a:bodyPr/>
          <a:lstStyle/>
          <a:p>
            <a:pPr marL="812800" indent="-812800">
              <a:buFont typeface="Wingdings" pitchFamily="2" charset="2"/>
              <a:buAutoNum type="romanUcPeriod"/>
            </a:pPr>
            <a:r>
              <a:rPr lang="en-US" b="1" dirty="0" smtClean="0"/>
              <a:t>INTRODUCTION</a:t>
            </a:r>
            <a:r>
              <a:rPr lang="en-US" dirty="0" smtClean="0"/>
              <a:t>	</a:t>
            </a:r>
          </a:p>
          <a:p>
            <a:pPr marL="812800" indent="-812800">
              <a:buFont typeface="Wingdings" pitchFamily="2" charset="2"/>
              <a:buNone/>
            </a:pPr>
            <a:endParaRPr lang="en-US" sz="1200" b="1" dirty="0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dirty="0" smtClean="0"/>
              <a:t> A.  Management Goal &amp; Objectives</a:t>
            </a:r>
          </a:p>
          <a:p>
            <a:pPr marL="812800" indent="-812800">
              <a:buFont typeface="Wingdings" pitchFamily="2" charset="2"/>
              <a:buNone/>
            </a:pPr>
            <a:r>
              <a:rPr lang="en-US" sz="800" dirty="0" smtClean="0"/>
              <a:t>  </a:t>
            </a:r>
            <a:endParaRPr lang="en-US" sz="800" b="1" dirty="0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dirty="0" smtClean="0"/>
              <a:t> B.  Background</a:t>
            </a:r>
          </a:p>
          <a:p>
            <a:pPr marL="812800" indent="-812800">
              <a:buFont typeface="Wingdings" pitchFamily="2" charset="2"/>
              <a:buNone/>
            </a:pPr>
            <a:endParaRPr lang="en-US" sz="800" b="1" dirty="0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dirty="0" smtClean="0"/>
              <a:t> C.  Visitor Use</a:t>
            </a:r>
          </a:p>
          <a:p>
            <a:pPr marL="812800" indent="-812800">
              <a:buFont typeface="Wingdings" pitchFamily="2" charset="2"/>
              <a:buNone/>
            </a:pPr>
            <a:endParaRPr lang="en-US" sz="800" b="1" dirty="0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dirty="0" smtClean="0"/>
              <a:t> D.  Geology</a:t>
            </a:r>
          </a:p>
          <a:p>
            <a:pPr marL="812800" indent="-812800">
              <a:buFont typeface="Wingdings" pitchFamily="2" charset="2"/>
              <a:buNone/>
            </a:pPr>
            <a:endParaRPr lang="en-US" sz="800" b="1" dirty="0" smtClean="0"/>
          </a:p>
          <a:p>
            <a:pPr marL="812800" indent="-812800">
              <a:buFont typeface="Wingdings" pitchFamily="2" charset="2"/>
              <a:buNone/>
            </a:pPr>
            <a:r>
              <a:rPr lang="en-US" b="1" dirty="0" smtClean="0"/>
              <a:t> E.  Biology</a:t>
            </a:r>
            <a:endParaRPr lang="en-US" dirty="0" smtClean="0"/>
          </a:p>
        </p:txBody>
      </p:sp>
      <p:pic>
        <p:nvPicPr>
          <p:cNvPr id="8" name="Picture 7" descr="ABCcatmand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52850"/>
            <a:ext cx="4038600" cy="3028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6" name="Picture 5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7315200" cy="1447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II.  GENERAL MANAGEMENT PRACTICES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733800" y="1524000"/>
            <a:ext cx="6072188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/>
              <a:t>A.  Carlsbad RMP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B.  Research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C.  Restoration</a:t>
            </a:r>
          </a:p>
          <a:p>
            <a:pPr>
              <a:buFont typeface="Wingdings" pitchFamily="2" charset="2"/>
              <a:buNone/>
            </a:pPr>
            <a:r>
              <a:rPr lang="en-US" b="1" smtClean="0"/>
              <a:t>D.  Monitoring</a:t>
            </a:r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1. Visitor Monitoring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2. Photo Monitoring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3. Law Enforcement Patrol	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4. Bat Monitoring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5. Visitor Use Monitoring</a:t>
            </a:r>
            <a:endParaRPr lang="en-US" b="1" smtClean="0"/>
          </a:p>
          <a:p>
            <a:pPr>
              <a:buFont typeface="Wingdings" pitchFamily="2" charset="2"/>
              <a:buNone/>
            </a:pPr>
            <a:r>
              <a:rPr lang="en-US" b="1" smtClean="0"/>
              <a:t>E.  Continued Exploration</a:t>
            </a:r>
            <a:endParaRPr lang="en-US" smtClean="0"/>
          </a:p>
        </p:txBody>
      </p:sp>
      <p:pic>
        <p:nvPicPr>
          <p:cNvPr id="6" name="Picture 5" descr="Cave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447800"/>
            <a:ext cx="3486150" cy="4648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 descr="BLM Alaska Fire Service Masthead graphic">
            <a:extLst>
              <a:ext uri="{FF2B5EF4-FFF2-40B4-BE49-F238E27FC236}">
                <a16:creationId xmlns:a16="http://schemas.microsoft.com/office/drawing/2014/main" id="{9A480E59-9428-4778-876C-BADA9E6CB1D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71500"/>
            <a:chOff x="0" y="0"/>
            <a:chExt cx="9144000" cy="572198"/>
          </a:xfrm>
        </p:grpSpPr>
        <p:pic>
          <p:nvPicPr>
            <p:cNvPr id="7" name="Picture 6" descr="Black Topo line graphic" title="Black Topo line graphic">
              <a:extLst>
                <a:ext uri="{FF2B5EF4-FFF2-40B4-BE49-F238E27FC236}">
                  <a16:creationId xmlns:a16="http://schemas.microsoft.com/office/drawing/2014/main" id="{1C5438A1-102F-4B9D-BC0B-6E8AE2DB6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6" t="15711" r="17759" b="78416"/>
            <a:stretch/>
          </p:blipFill>
          <p:spPr bwMode="auto">
            <a:xfrm>
              <a:off x="0" y="0"/>
              <a:ext cx="9144000" cy="48954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Bureau of Land Management Logo" title="Bureau of Land Management Logo">
              <a:extLst>
                <a:ext uri="{FF2B5EF4-FFF2-40B4-BE49-F238E27FC236}">
                  <a16:creationId xmlns:a16="http://schemas.microsoft.com/office/drawing/2014/main" id="{BE6B173F-BCCE-4F6A-BC4B-57A29115F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300" y="114440"/>
              <a:ext cx="520700" cy="457758"/>
            </a:xfrm>
            <a:prstGeom prst="rect">
              <a:avLst/>
            </a:prstGeom>
          </p:spPr>
        </p:pic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03BA5E94-DB6A-4E92-AB26-1D63C9A5A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650" y="95366"/>
              <a:ext cx="2743200" cy="383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defRPr/>
              </a:pP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U.S. Department of the Interior</a:t>
              </a:r>
              <a:b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</a:br>
              <a:r>
                <a:rPr lang="en-CA" sz="850" dirty="0">
                  <a:solidFill>
                    <a:srgbClr val="FFFFFF"/>
                  </a:solidFill>
                  <a:latin typeface="Roboto" panose="020B0604020202020204" charset="0"/>
                  <a:ea typeface="Roboto" panose="020B0604020202020204" charset="0"/>
                  <a:cs typeface="Times New Roman"/>
                </a:rPr>
                <a:t>Bureau of Land Management</a:t>
              </a:r>
              <a:endParaRPr lang="en-US" sz="850" dirty="0">
                <a:latin typeface="Roboto" panose="020B0604020202020204" charset="0"/>
                <a:ea typeface="Roboto" panose="020B0604020202020204" charset="0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4190E001B464589B53A5A3C450461" ma:contentTypeVersion="0" ma:contentTypeDescription="Create a new document." ma:contentTypeScope="" ma:versionID="8499d8de0d198b8af01e827d3bf43b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451875F-065C-4E63-9741-E86CBF704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368932-C09C-49D0-9BAE-BED9EC79F8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FC8F7B-2F1D-4508-9C31-E02AF0FBEB9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633</TotalTime>
  <Words>699</Words>
  <Application>Microsoft Office PowerPoint</Application>
  <PresentationFormat>On-screen Show (4:3)</PresentationFormat>
  <Paragraphs>135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Book Antiqua</vt:lpstr>
      <vt:lpstr>Calibri</vt:lpstr>
      <vt:lpstr>Lucida Sans</vt:lpstr>
      <vt:lpstr>Roboto</vt:lpstr>
      <vt:lpstr>Symbol</vt:lpstr>
      <vt:lpstr>Times New Roman</vt:lpstr>
      <vt:lpstr>Wingdings</vt:lpstr>
      <vt:lpstr>Wingdings 2</vt:lpstr>
      <vt:lpstr>Wingdings 3</vt:lpstr>
      <vt:lpstr>WP MathA</vt:lpstr>
      <vt:lpstr>Apex</vt:lpstr>
      <vt:lpstr>Cave Management Plans</vt:lpstr>
      <vt:lpstr>PowerPoint Presentation</vt:lpstr>
      <vt:lpstr>Land Use Planning</vt:lpstr>
      <vt:lpstr>Tiered Relationship</vt:lpstr>
      <vt:lpstr>Why Do You Need Specific Management Plans For Caves? </vt:lpstr>
      <vt:lpstr>More Reasons…</vt:lpstr>
      <vt:lpstr>What May Be Included In Your Cave Specific Plan?</vt:lpstr>
      <vt:lpstr>Case Study:  McKITTRICK HILL CAVES  MANAGEMENT PLAN</vt:lpstr>
      <vt:lpstr>II.  GENERAL MANAGEMENT PRACTICES</vt:lpstr>
      <vt:lpstr>III.  Ongoing Management Activities</vt:lpstr>
      <vt:lpstr>IV.  Cave Specific Management Practices</vt:lpstr>
      <vt:lpstr>A.  Endless Cave:</vt:lpstr>
      <vt:lpstr>V.  List of Appendix</vt:lpstr>
      <vt:lpstr>Questions ??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Cave Activity / Management Plans</dc:title>
  <dc:creator>jgoodbar</dc:creator>
  <cp:lastModifiedBy>Jasper, Jonathan D</cp:lastModifiedBy>
  <cp:revision>39</cp:revision>
  <dcterms:created xsi:type="dcterms:W3CDTF">2007-11-07T17:49:01Z</dcterms:created>
  <dcterms:modified xsi:type="dcterms:W3CDTF">2019-08-01T18:47:24Z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0x0101006924190E001B464589B53A5A3C450461</vt:lpwstr>
  </property>
</Properties>
</file>