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93" r:id="rId3"/>
    <p:sldId id="260" r:id="rId4"/>
    <p:sldId id="261" r:id="rId5"/>
    <p:sldId id="262" r:id="rId6"/>
    <p:sldId id="263" r:id="rId7"/>
    <p:sldId id="265" r:id="rId8"/>
    <p:sldId id="266"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90" r:id="rId31"/>
    <p:sldId id="289" r:id="rId32"/>
    <p:sldId id="291"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thbun, Vanessa"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E8E8E8"/>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5" autoAdjust="0"/>
    <p:restoredTop sz="94563" autoAdjust="0"/>
  </p:normalViewPr>
  <p:slideViewPr>
    <p:cSldViewPr>
      <p:cViewPr varScale="1">
        <p:scale>
          <a:sx n="114" d="100"/>
          <a:sy n="114" d="100"/>
        </p:scale>
        <p:origin x="17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293734-F905-439F-9835-736205B108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DAA0EAA0-4602-47C5-B9E7-50D37590374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BA3D3A4-B670-4A6F-BAAD-7D0F1D0027B6}" type="datetimeFigureOut">
              <a:rPr lang="en-US"/>
              <a:pPr>
                <a:defRPr/>
              </a:pPr>
              <a:t>8/1/2019</a:t>
            </a:fld>
            <a:endParaRPr lang="en-US"/>
          </a:p>
        </p:txBody>
      </p:sp>
      <p:sp>
        <p:nvSpPr>
          <p:cNvPr id="4" name="Slide Image Placeholder 3">
            <a:extLst>
              <a:ext uri="{FF2B5EF4-FFF2-40B4-BE49-F238E27FC236}">
                <a16:creationId xmlns:a16="http://schemas.microsoft.com/office/drawing/2014/main" id="{D8E63069-ABEF-4F2A-B3D5-6C12CF5F6AB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A837551-A74A-4B74-A819-79CA3B54F1A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A7BF275-712C-4AA5-BB4A-46D8B4275DB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3A56B9F2-D58E-4515-8752-025E062D323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88258DD-B3F8-47EF-9C93-B9CDF037ADF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4CF1D61-776D-424A-AAD1-DA30145124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CF189BE-0E06-4761-A6C3-AA19A5FFE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Photo from Bloomington Cave</a:t>
            </a:r>
          </a:p>
        </p:txBody>
      </p:sp>
      <p:sp>
        <p:nvSpPr>
          <p:cNvPr id="4100" name="Slide Number Placeholder 3">
            <a:extLst>
              <a:ext uri="{FF2B5EF4-FFF2-40B4-BE49-F238E27FC236}">
                <a16:creationId xmlns:a16="http://schemas.microsoft.com/office/drawing/2014/main" id="{21434D82-C7DE-4C95-B24B-0F21A03E67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2671E3-8AC7-454B-AB70-6D72504011F4}"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Before and After</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D80CC9-516E-4501-993A-2E2D0C7016F1}" type="slidenum">
              <a:rPr lang="en-US" altLang="en-US" smtClean="0"/>
              <a:pPr/>
              <a:t>12</a:t>
            </a:fld>
            <a:endParaRPr lang="en-US" altLang="en-US"/>
          </a:p>
        </p:txBody>
      </p:sp>
    </p:spTree>
    <p:extLst>
      <p:ext uri="{BB962C8B-B14F-4D97-AF65-F5344CB8AC3E}">
        <p14:creationId xmlns:p14="http://schemas.microsoft.com/office/powerpoint/2010/main" val="3784423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Before and After</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A20E4A-7FC2-4062-AF8B-FF0307CF5D7C}" type="slidenum">
              <a:rPr lang="en-US" altLang="en-US" smtClean="0"/>
              <a:pPr/>
              <a:t>13</a:t>
            </a:fld>
            <a:endParaRPr lang="en-US" altLang="en-US"/>
          </a:p>
        </p:txBody>
      </p:sp>
    </p:spTree>
    <p:extLst>
      <p:ext uri="{BB962C8B-B14F-4D97-AF65-F5344CB8AC3E}">
        <p14:creationId xmlns:p14="http://schemas.microsoft.com/office/powerpoint/2010/main" val="255890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Before and After</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A0765D-2F0A-4890-A169-1BCD4AEBC8E8}" type="slidenum">
              <a:rPr lang="en-US" altLang="en-US" smtClean="0"/>
              <a:pPr/>
              <a:t>14</a:t>
            </a:fld>
            <a:endParaRPr lang="en-US" altLang="en-US"/>
          </a:p>
        </p:txBody>
      </p:sp>
    </p:spTree>
    <p:extLst>
      <p:ext uri="{BB962C8B-B14F-4D97-AF65-F5344CB8AC3E}">
        <p14:creationId xmlns:p14="http://schemas.microsoft.com/office/powerpoint/2010/main" val="3045791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Before and After</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1B5118-7EEC-4532-AF7F-1C5E2873AFE4}" type="slidenum">
              <a:rPr lang="en-US" altLang="en-US" smtClean="0"/>
              <a:pPr/>
              <a:t>15</a:t>
            </a:fld>
            <a:endParaRPr lang="en-US" altLang="en-US"/>
          </a:p>
        </p:txBody>
      </p:sp>
    </p:spTree>
    <p:extLst>
      <p:ext uri="{BB962C8B-B14F-4D97-AF65-F5344CB8AC3E}">
        <p14:creationId xmlns:p14="http://schemas.microsoft.com/office/powerpoint/2010/main" val="385065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Project summary</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E00D6E-2792-4005-BEE1-7BA3BD311B02}" type="slidenum">
              <a:rPr lang="en-US" altLang="en-US" smtClean="0"/>
              <a:pPr/>
              <a:t>16</a:t>
            </a:fld>
            <a:endParaRPr lang="en-US" altLang="en-US"/>
          </a:p>
        </p:txBody>
      </p:sp>
    </p:spTree>
    <p:extLst>
      <p:ext uri="{BB962C8B-B14F-4D97-AF65-F5344CB8AC3E}">
        <p14:creationId xmlns:p14="http://schemas.microsoft.com/office/powerpoint/2010/main" val="3092946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To prevent graffiti and adding string, flagging routes were placed. The hope the farther people went into the cave the more they would appreciate the cave and the more they would help protect the cave.</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50D632-AB2C-4C26-B263-06B676FA6847}" type="slidenum">
              <a:rPr lang="en-US" altLang="en-US" smtClean="0"/>
              <a:pPr/>
              <a:t>17</a:t>
            </a:fld>
            <a:endParaRPr lang="en-US" altLang="en-US"/>
          </a:p>
        </p:txBody>
      </p:sp>
    </p:spTree>
    <p:extLst>
      <p:ext uri="{BB962C8B-B14F-4D97-AF65-F5344CB8AC3E}">
        <p14:creationId xmlns:p14="http://schemas.microsoft.com/office/powerpoint/2010/main" val="31831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flags routed the visitors into the safer routes though the cave.</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BE2203-7568-41A7-99F1-541A28FD03CC}" type="slidenum">
              <a:rPr lang="en-US" altLang="en-US" smtClean="0"/>
              <a:pPr/>
              <a:t>18</a:t>
            </a:fld>
            <a:endParaRPr lang="en-US" altLang="en-US"/>
          </a:p>
        </p:txBody>
      </p:sp>
    </p:spTree>
    <p:extLst>
      <p:ext uri="{BB962C8B-B14F-4D97-AF65-F5344CB8AC3E}">
        <p14:creationId xmlns:p14="http://schemas.microsoft.com/office/powerpoint/2010/main" val="10072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spring of 2009, gates were installed. This is the gate on the main South Entrance</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E4358A-96B7-4FF0-BBDD-0CF90D779EA9}" type="slidenum">
              <a:rPr lang="en-US" altLang="en-US" smtClean="0"/>
              <a:pPr/>
              <a:t>19</a:t>
            </a:fld>
            <a:endParaRPr lang="en-US" altLang="en-US"/>
          </a:p>
        </p:txBody>
      </p:sp>
    </p:spTree>
    <p:extLst>
      <p:ext uri="{BB962C8B-B14F-4D97-AF65-F5344CB8AC3E}">
        <p14:creationId xmlns:p14="http://schemas.microsoft.com/office/powerpoint/2010/main" val="310807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Gate on the North Entrance</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79674B-C960-49E4-862C-ABF75D2A2981}" type="slidenum">
              <a:rPr lang="en-US" altLang="en-US" smtClean="0"/>
              <a:pPr/>
              <a:t>20</a:t>
            </a:fld>
            <a:endParaRPr lang="en-US" altLang="en-US"/>
          </a:p>
        </p:txBody>
      </p:sp>
    </p:spTree>
    <p:extLst>
      <p:ext uri="{BB962C8B-B14F-4D97-AF65-F5344CB8AC3E}">
        <p14:creationId xmlns:p14="http://schemas.microsoft.com/office/powerpoint/2010/main" val="385472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Kiosk placed to interpret the cave for permitting and non-permitted visitors</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9199F1-E0F5-408E-977B-155AC22D92A1}" type="slidenum">
              <a:rPr lang="en-US" altLang="en-US" smtClean="0"/>
              <a:pPr/>
              <a:t>21</a:t>
            </a:fld>
            <a:endParaRPr lang="en-US" altLang="en-US"/>
          </a:p>
        </p:txBody>
      </p:sp>
    </p:spTree>
    <p:extLst>
      <p:ext uri="{BB962C8B-B14F-4D97-AF65-F5344CB8AC3E}">
        <p14:creationId xmlns:p14="http://schemas.microsoft.com/office/powerpoint/2010/main" val="5180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Reenactment of what we believed went on in Bloomington Cave.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B1539B-2673-465B-BDFF-ACE8E040FDAE}" type="slidenum">
              <a:rPr lang="en-US" altLang="en-US" smtClean="0"/>
              <a:pPr/>
              <a:t>4</a:t>
            </a:fld>
            <a:endParaRPr lang="en-US" altLang="en-US"/>
          </a:p>
        </p:txBody>
      </p:sp>
    </p:spTree>
    <p:extLst>
      <p:ext uri="{BB962C8B-B14F-4D97-AF65-F5344CB8AC3E}">
        <p14:creationId xmlns:p14="http://schemas.microsoft.com/office/powerpoint/2010/main" val="1436580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Management plan was approved allowing access through a free permit. Run through actual website to show resources available – especially permit requirements.</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F076DC-D420-4178-B932-BCF8B3B2BFF1}" type="slidenum">
              <a:rPr lang="en-US" altLang="en-US" smtClean="0"/>
              <a:pPr/>
              <a:t>22</a:t>
            </a:fld>
            <a:endParaRPr lang="en-US" altLang="en-US"/>
          </a:p>
        </p:txBody>
      </p:sp>
    </p:spTree>
    <p:extLst>
      <p:ext uri="{BB962C8B-B14F-4D97-AF65-F5344CB8AC3E}">
        <p14:creationId xmlns:p14="http://schemas.microsoft.com/office/powerpoint/2010/main" val="2342366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08D13F-BB1F-4E2E-813A-66D8D76C583E}" type="slidenum">
              <a:rPr lang="en-US" smtClean="0"/>
              <a:pPr eaLnBrk="1" hangingPunct="1"/>
              <a:t>23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dirty="0"/>
              <a:t>Study</a:t>
            </a:r>
            <a:r>
              <a:rPr lang="en-US" baseline="0" dirty="0"/>
              <a:t>ing cave visitation is one of the most basic tools in cave management.  It should be as basic as the initial cave survey. However, visitation is often overlooked or ignored.  This presentation is meant not to be an instruction of how to study visitation, but rather to encourage and inspire by offering a variety of techniques to study cave visitation.</a:t>
            </a:r>
            <a:endParaRPr lang="en-US" dirty="0"/>
          </a:p>
        </p:txBody>
      </p:sp>
    </p:spTree>
    <p:extLst>
      <p:ext uri="{BB962C8B-B14F-4D97-AF65-F5344CB8AC3E}">
        <p14:creationId xmlns:p14="http://schemas.microsoft.com/office/powerpoint/2010/main" val="313006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fool yourself.</a:t>
            </a:r>
            <a:r>
              <a:rPr lang="en-US" baseline="0" dirty="0"/>
              <a:t>  </a:t>
            </a:r>
            <a:r>
              <a:rPr lang="en-US" dirty="0"/>
              <a:t>We don’t manage caves … we</a:t>
            </a:r>
            <a:r>
              <a:rPr lang="en-US" baseline="0" dirty="0"/>
              <a:t> manage the people using the caves.</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24</a:t>
            </a:fld>
            <a:endParaRPr lang="en-US"/>
          </a:p>
        </p:txBody>
      </p:sp>
    </p:spTree>
    <p:extLst>
      <p:ext uri="{BB962C8B-B14F-4D97-AF65-F5344CB8AC3E}">
        <p14:creationId xmlns:p14="http://schemas.microsoft.com/office/powerpoint/2010/main" val="3367507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reason</a:t>
            </a:r>
            <a:r>
              <a:rPr lang="en-US" baseline="0" dirty="0"/>
              <a:t>s to study cave visitation.</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25</a:t>
            </a:fld>
            <a:endParaRPr lang="en-US"/>
          </a:p>
        </p:txBody>
      </p:sp>
    </p:spTree>
    <p:extLst>
      <p:ext uri="{BB962C8B-B14F-4D97-AF65-F5344CB8AC3E}">
        <p14:creationId xmlns:p14="http://schemas.microsoft.com/office/powerpoint/2010/main" val="1941827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several methods and different </a:t>
            </a:r>
            <a:r>
              <a:rPr lang="en-US" dirty="0" err="1"/>
              <a:t>situtions</a:t>
            </a:r>
            <a:r>
              <a:rPr lang="en-US" dirty="0"/>
              <a:t> to measure</a:t>
            </a:r>
            <a:r>
              <a:rPr lang="en-US" baseline="0" dirty="0"/>
              <a:t> and collect cave visitation data</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26</a:t>
            </a:fld>
            <a:endParaRPr lang="en-US"/>
          </a:p>
        </p:txBody>
      </p:sp>
    </p:spTree>
    <p:extLst>
      <p:ext uri="{BB962C8B-B14F-4D97-AF65-F5344CB8AC3E}">
        <p14:creationId xmlns:p14="http://schemas.microsoft.com/office/powerpoint/2010/main" val="244912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photo show the </a:t>
            </a:r>
            <a:r>
              <a:rPr lang="en-US" baseline="0" dirty="0" err="1"/>
              <a:t>TRAFx</a:t>
            </a:r>
            <a:r>
              <a:rPr lang="en-US" baseline="0" dirty="0"/>
              <a:t> system consisting of a IR sensor and logger (left) and a shuttle and PC connector (right). </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27</a:t>
            </a:fld>
            <a:endParaRPr lang="en-US"/>
          </a:p>
        </p:txBody>
      </p:sp>
    </p:spTree>
    <p:extLst>
      <p:ext uri="{BB962C8B-B14F-4D97-AF65-F5344CB8AC3E}">
        <p14:creationId xmlns:p14="http://schemas.microsoft.com/office/powerpoint/2010/main" val="2129499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visitation</a:t>
            </a:r>
            <a:r>
              <a:rPr lang="en-US" baseline="0" dirty="0"/>
              <a:t> by day of the week according to permits and south and north entrance counts using </a:t>
            </a:r>
            <a:r>
              <a:rPr lang="en-US" baseline="0" dirty="0" err="1"/>
              <a:t>TRAFx</a:t>
            </a:r>
            <a:r>
              <a:rPr lang="en-US" baseline="0" dirty="0"/>
              <a:t> counters.</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28</a:t>
            </a:fld>
            <a:endParaRPr lang="en-US"/>
          </a:p>
        </p:txBody>
      </p:sp>
    </p:spTree>
    <p:extLst>
      <p:ext uri="{BB962C8B-B14F-4D97-AF65-F5344CB8AC3E}">
        <p14:creationId xmlns:p14="http://schemas.microsoft.com/office/powerpoint/2010/main" val="533423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graph using the average hourly visits colored by days of the week for the south entrance to Bloomington Cave.  This graph can be used to figure out times for monitoring.  It also show the amount </a:t>
            </a:r>
            <a:r>
              <a:rPr lang="en-US" baseline="0"/>
              <a:t>mischief nightly use.</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29</a:t>
            </a:fld>
            <a:endParaRPr lang="en-US"/>
          </a:p>
        </p:txBody>
      </p:sp>
    </p:spTree>
    <p:extLst>
      <p:ext uri="{BB962C8B-B14F-4D97-AF65-F5344CB8AC3E}">
        <p14:creationId xmlns:p14="http://schemas.microsoft.com/office/powerpoint/2010/main" val="1572755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graph using the average hourly visits colored by days of the week for the south entrance to Bloomington Cave.  This graph can be used to figure out times for monitoring.  It also show the amount </a:t>
            </a:r>
            <a:r>
              <a:rPr lang="en-US" baseline="0"/>
              <a:t>mischief nightly use.</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30</a:t>
            </a:fld>
            <a:endParaRPr lang="en-US"/>
          </a:p>
        </p:txBody>
      </p:sp>
    </p:spTree>
    <p:extLst>
      <p:ext uri="{BB962C8B-B14F-4D97-AF65-F5344CB8AC3E}">
        <p14:creationId xmlns:p14="http://schemas.microsoft.com/office/powerpoint/2010/main" val="2678136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graph using the average hourly visits colored by days of the week for the south entrance to Bloomington Cave.  This graph can be used to figure out times for monitoring.  It also show the amount </a:t>
            </a:r>
            <a:r>
              <a:rPr lang="en-US" baseline="0"/>
              <a:t>mischief nightly use.</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31</a:t>
            </a:fld>
            <a:endParaRPr lang="en-US"/>
          </a:p>
        </p:txBody>
      </p:sp>
    </p:spTree>
    <p:extLst>
      <p:ext uri="{BB962C8B-B14F-4D97-AF65-F5344CB8AC3E}">
        <p14:creationId xmlns:p14="http://schemas.microsoft.com/office/powerpoint/2010/main" val="183117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Death in 2002 December 24</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FE9F32-A58A-469A-B23D-875C38D5ACAA}" type="slidenum">
              <a:rPr lang="en-US" altLang="en-US" smtClean="0"/>
              <a:pPr/>
              <a:t>5</a:t>
            </a:fld>
            <a:endParaRPr lang="en-US" altLang="en-US"/>
          </a:p>
        </p:txBody>
      </p:sp>
    </p:spTree>
    <p:extLst>
      <p:ext uri="{BB962C8B-B14F-4D97-AF65-F5344CB8AC3E}">
        <p14:creationId xmlns:p14="http://schemas.microsoft.com/office/powerpoint/2010/main" val="1951192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graph using the average hourly visits colored by days of the week for the south entrance to Bloomington Cave.  This graph can be used to figure out times for monitoring.  It also show the amount </a:t>
            </a:r>
            <a:r>
              <a:rPr lang="en-US" baseline="0"/>
              <a:t>mischief nightly use.</a:t>
            </a:r>
            <a:endParaRPr lang="en-US" dirty="0"/>
          </a:p>
        </p:txBody>
      </p:sp>
      <p:sp>
        <p:nvSpPr>
          <p:cNvPr id="4" name="Slide Number Placeholder 3"/>
          <p:cNvSpPr>
            <a:spLocks noGrp="1"/>
          </p:cNvSpPr>
          <p:nvPr>
            <p:ph type="sldNum" sz="quarter" idx="10"/>
          </p:nvPr>
        </p:nvSpPr>
        <p:spPr/>
        <p:txBody>
          <a:bodyPr/>
          <a:lstStyle/>
          <a:p>
            <a:pPr>
              <a:defRPr/>
            </a:pPr>
            <a:fld id="{6FA1025A-9565-40CE-A9C1-430ADE2F0744}" type="slidenum">
              <a:rPr lang="en-US" smtClean="0"/>
              <a:pPr>
                <a:defRPr/>
              </a:pPr>
              <a:t>32</a:t>
            </a:fld>
            <a:endParaRPr lang="en-US"/>
          </a:p>
        </p:txBody>
      </p:sp>
    </p:spTree>
    <p:extLst>
      <p:ext uri="{BB962C8B-B14F-4D97-AF65-F5344CB8AC3E}">
        <p14:creationId xmlns:p14="http://schemas.microsoft.com/office/powerpoint/2010/main" val="378758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2002 December 24</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6B7D8F-CDF9-4EFB-A0A5-C8212B350E3F}" type="slidenum">
              <a:rPr lang="en-US" altLang="en-US" smtClean="0"/>
              <a:pPr/>
              <a:t>6</a:t>
            </a:fld>
            <a:endParaRPr lang="en-US" altLang="en-US"/>
          </a:p>
        </p:txBody>
      </p:sp>
    </p:spTree>
    <p:extLst>
      <p:ext uri="{BB962C8B-B14F-4D97-AF65-F5344CB8AC3E}">
        <p14:creationId xmlns:p14="http://schemas.microsoft.com/office/powerpoint/2010/main" val="257635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Air Compressor for sandblasting</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7FBE24-71AD-4281-8940-C6F18489F21A}" type="slidenum">
              <a:rPr lang="en-US" altLang="en-US" smtClean="0"/>
              <a:pPr/>
              <a:t>7</a:t>
            </a:fld>
            <a:endParaRPr lang="en-US" altLang="en-US"/>
          </a:p>
        </p:txBody>
      </p:sp>
    </p:spTree>
    <p:extLst>
      <p:ext uri="{BB962C8B-B14F-4D97-AF65-F5344CB8AC3E}">
        <p14:creationId xmlns:p14="http://schemas.microsoft.com/office/powerpoint/2010/main" val="121669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equipment – gun, gloves, respirator, googles, helmet, and lights</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923A49-C34E-4325-A872-91E51FA3E7F5}" type="slidenum">
              <a:rPr lang="en-US" altLang="en-US" smtClean="0"/>
              <a:pPr/>
              <a:t>8</a:t>
            </a:fld>
            <a:endParaRPr lang="en-US" altLang="en-US"/>
          </a:p>
        </p:txBody>
      </p:sp>
    </p:spTree>
    <p:extLst>
      <p:ext uri="{BB962C8B-B14F-4D97-AF65-F5344CB8AC3E}">
        <p14:creationId xmlns:p14="http://schemas.microsoft.com/office/powerpoint/2010/main" val="403470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equipment – respirator, googles, helmet, and lights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289EA2-6CB5-4D23-BC89-D8327C8A4856}" type="slidenum">
              <a:rPr lang="en-US" altLang="en-US" smtClean="0"/>
              <a:pPr/>
              <a:t>9</a:t>
            </a:fld>
            <a:endParaRPr lang="en-US" altLang="en-US"/>
          </a:p>
        </p:txBody>
      </p:sp>
    </p:spTree>
    <p:extLst>
      <p:ext uri="{BB962C8B-B14F-4D97-AF65-F5344CB8AC3E}">
        <p14:creationId xmlns:p14="http://schemas.microsoft.com/office/powerpoint/2010/main" val="284389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Working in the Big Room</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8A21DA-9D2C-4A64-AFCE-B24BF5BFECE7}" type="slidenum">
              <a:rPr lang="en-US" altLang="en-US" smtClean="0"/>
              <a:pPr/>
              <a:t>10</a:t>
            </a:fld>
            <a:endParaRPr lang="en-US" altLang="en-US"/>
          </a:p>
        </p:txBody>
      </p:sp>
    </p:spTree>
    <p:extLst>
      <p:ext uri="{BB962C8B-B14F-4D97-AF65-F5344CB8AC3E}">
        <p14:creationId xmlns:p14="http://schemas.microsoft.com/office/powerpoint/2010/main" val="393582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Before and After</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14B81-6379-448E-A6F4-3670365165C8}" type="slidenum">
              <a:rPr lang="en-US" altLang="en-US" smtClean="0"/>
              <a:pPr/>
              <a:t>11</a:t>
            </a:fld>
            <a:endParaRPr lang="en-US" altLang="en-US"/>
          </a:p>
        </p:txBody>
      </p:sp>
    </p:spTree>
    <p:extLst>
      <p:ext uri="{BB962C8B-B14F-4D97-AF65-F5344CB8AC3E}">
        <p14:creationId xmlns:p14="http://schemas.microsoft.com/office/powerpoint/2010/main" val="25685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979C-511C-4DC5-954B-50D85F7260B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86E98-498A-4A78-A7FB-EF086FAFA2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B9BD3CE-CCC1-4D98-855F-AA759ED90B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BCE88C2-5813-4E86-825C-84BE986653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7EB72D8-8DF4-4A52-8788-B82ACA82AD4B}"/>
              </a:ext>
            </a:extLst>
          </p:cNvPr>
          <p:cNvSpPr>
            <a:spLocks noGrp="1" noChangeArrowheads="1"/>
          </p:cNvSpPr>
          <p:nvPr>
            <p:ph type="sldNum" sz="quarter" idx="12"/>
          </p:nvPr>
        </p:nvSpPr>
        <p:spPr>
          <a:ln/>
        </p:spPr>
        <p:txBody>
          <a:bodyPr/>
          <a:lstStyle>
            <a:lvl1pPr>
              <a:defRPr/>
            </a:lvl1pPr>
          </a:lstStyle>
          <a:p>
            <a:pPr>
              <a:defRPr/>
            </a:pPr>
            <a:fld id="{7C581CB9-D1C2-4AE7-A325-B4A86DD7D2C8}" type="slidenum">
              <a:rPr lang="en-US" altLang="en-US"/>
              <a:pPr>
                <a:defRPr/>
              </a:pPr>
              <a:t>‹#›</a:t>
            </a:fld>
            <a:endParaRPr lang="en-US" altLang="en-US"/>
          </a:p>
        </p:txBody>
      </p:sp>
    </p:spTree>
    <p:extLst>
      <p:ext uri="{BB962C8B-B14F-4D97-AF65-F5344CB8AC3E}">
        <p14:creationId xmlns:p14="http://schemas.microsoft.com/office/powerpoint/2010/main" val="404941741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0B08-51CE-4CDD-816E-15C9E7FEB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595745-7F10-4AAC-926A-4519FA9D0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BE9412-A825-40B1-A780-A98B281284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A9CF3C3-619D-45A3-91DE-0B553315F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E31266C-06F3-48B2-AB14-7B1214C487A7}"/>
              </a:ext>
            </a:extLst>
          </p:cNvPr>
          <p:cNvSpPr>
            <a:spLocks noGrp="1" noChangeArrowheads="1"/>
          </p:cNvSpPr>
          <p:nvPr>
            <p:ph type="sldNum" sz="quarter" idx="12"/>
          </p:nvPr>
        </p:nvSpPr>
        <p:spPr>
          <a:ln/>
        </p:spPr>
        <p:txBody>
          <a:bodyPr/>
          <a:lstStyle>
            <a:lvl1pPr>
              <a:defRPr/>
            </a:lvl1pPr>
          </a:lstStyle>
          <a:p>
            <a:pPr>
              <a:defRPr/>
            </a:pPr>
            <a:fld id="{E7076F66-976D-4D2A-8927-942FBDEC86DA}" type="slidenum">
              <a:rPr lang="en-US" altLang="en-US"/>
              <a:pPr>
                <a:defRPr/>
              </a:pPr>
              <a:t>‹#›</a:t>
            </a:fld>
            <a:endParaRPr lang="en-US" altLang="en-US"/>
          </a:p>
        </p:txBody>
      </p:sp>
    </p:spTree>
    <p:extLst>
      <p:ext uri="{BB962C8B-B14F-4D97-AF65-F5344CB8AC3E}">
        <p14:creationId xmlns:p14="http://schemas.microsoft.com/office/powerpoint/2010/main" val="298366311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0E90DD-4C60-482C-893A-2A51871E527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E71BF3-A5F1-4B61-871D-DEFCDF70BE1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E4C47B-93C8-4A9C-8121-1018629594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FBBE21-EE5B-4136-9D2A-0F66656F13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89D7FA-10BF-48A8-912F-3395ACB9C24F}"/>
              </a:ext>
            </a:extLst>
          </p:cNvPr>
          <p:cNvSpPr>
            <a:spLocks noGrp="1" noChangeArrowheads="1"/>
          </p:cNvSpPr>
          <p:nvPr>
            <p:ph type="sldNum" sz="quarter" idx="12"/>
          </p:nvPr>
        </p:nvSpPr>
        <p:spPr>
          <a:ln/>
        </p:spPr>
        <p:txBody>
          <a:bodyPr/>
          <a:lstStyle>
            <a:lvl1pPr>
              <a:defRPr/>
            </a:lvl1pPr>
          </a:lstStyle>
          <a:p>
            <a:pPr>
              <a:defRPr/>
            </a:pPr>
            <a:fld id="{B6FCD0C3-C46E-473D-A296-68B166F069F7}" type="slidenum">
              <a:rPr lang="en-US" altLang="en-US"/>
              <a:pPr>
                <a:defRPr/>
              </a:pPr>
              <a:t>‹#›</a:t>
            </a:fld>
            <a:endParaRPr lang="en-US" altLang="en-US"/>
          </a:p>
        </p:txBody>
      </p:sp>
    </p:spTree>
    <p:extLst>
      <p:ext uri="{BB962C8B-B14F-4D97-AF65-F5344CB8AC3E}">
        <p14:creationId xmlns:p14="http://schemas.microsoft.com/office/powerpoint/2010/main" val="377529939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4227-5770-4EA8-948C-319C91F9D5C8}"/>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068D7A-B724-43AE-8058-856F8FA28907}"/>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D132EE-0CE3-44C8-B3B9-B6C2A5ED8564}"/>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AC9724-573B-4D8B-A8AB-EA64B22210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EFABCDB-817A-4FD2-923A-ED0087E239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A54A7DF-8739-4F7C-877A-8AA94968ABB9}"/>
              </a:ext>
            </a:extLst>
          </p:cNvPr>
          <p:cNvSpPr>
            <a:spLocks noGrp="1" noChangeArrowheads="1"/>
          </p:cNvSpPr>
          <p:nvPr>
            <p:ph type="sldNum" sz="quarter" idx="12"/>
          </p:nvPr>
        </p:nvSpPr>
        <p:spPr>
          <a:ln/>
        </p:spPr>
        <p:txBody>
          <a:bodyPr/>
          <a:lstStyle>
            <a:lvl1pPr>
              <a:defRPr/>
            </a:lvl1pPr>
          </a:lstStyle>
          <a:p>
            <a:pPr>
              <a:defRPr/>
            </a:pPr>
            <a:fld id="{0F55F927-1894-4CA3-A1A2-9DC2DFC36249}" type="slidenum">
              <a:rPr lang="en-US" altLang="en-US"/>
              <a:pPr>
                <a:defRPr/>
              </a:pPr>
              <a:t>‹#›</a:t>
            </a:fld>
            <a:endParaRPr lang="en-US" altLang="en-US"/>
          </a:p>
        </p:txBody>
      </p:sp>
    </p:spTree>
    <p:extLst>
      <p:ext uri="{BB962C8B-B14F-4D97-AF65-F5344CB8AC3E}">
        <p14:creationId xmlns:p14="http://schemas.microsoft.com/office/powerpoint/2010/main" val="211071905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DE97-4E2C-49BD-B6D6-4A4EF8330DD9}"/>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99EA13-3400-49F9-91E8-FACAA7C58E6E}"/>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B8DD1B-7AA7-4D89-B62D-9DE22D80D6FE}"/>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9E27F48-FEDF-4694-892C-E0B85C5CC6E1}"/>
              </a:ext>
            </a:extLst>
          </p:cNvPr>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17EEE60-796B-4907-9493-46B1118304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0DBFDB4-B563-4832-88DE-25E5D4F23F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2F2FDCE-10D1-4F38-900D-5F271B3847C7}"/>
              </a:ext>
            </a:extLst>
          </p:cNvPr>
          <p:cNvSpPr>
            <a:spLocks noGrp="1" noChangeArrowheads="1"/>
          </p:cNvSpPr>
          <p:nvPr>
            <p:ph type="sldNum" sz="quarter" idx="12"/>
          </p:nvPr>
        </p:nvSpPr>
        <p:spPr>
          <a:ln/>
        </p:spPr>
        <p:txBody>
          <a:bodyPr/>
          <a:lstStyle>
            <a:lvl1pPr>
              <a:defRPr/>
            </a:lvl1pPr>
          </a:lstStyle>
          <a:p>
            <a:pPr>
              <a:defRPr/>
            </a:pPr>
            <a:fld id="{24B533B4-5E67-4CE8-AD09-150F1657292A}" type="slidenum">
              <a:rPr lang="en-US" altLang="en-US"/>
              <a:pPr>
                <a:defRPr/>
              </a:pPr>
              <a:t>‹#›</a:t>
            </a:fld>
            <a:endParaRPr lang="en-US" altLang="en-US"/>
          </a:p>
        </p:txBody>
      </p:sp>
    </p:spTree>
    <p:extLst>
      <p:ext uri="{BB962C8B-B14F-4D97-AF65-F5344CB8AC3E}">
        <p14:creationId xmlns:p14="http://schemas.microsoft.com/office/powerpoint/2010/main" val="281981699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29B6-97D1-45B8-8833-B44AC354F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D55B0-F8E9-4980-96CD-C0500BFD8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CD75E4-7CD9-4439-9F19-5750FE33A0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3C54607-D256-457A-BBD5-D5A3D8FBF8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E463C63-7535-4AE9-A3E5-200723E90E48}"/>
              </a:ext>
            </a:extLst>
          </p:cNvPr>
          <p:cNvSpPr>
            <a:spLocks noGrp="1" noChangeArrowheads="1"/>
          </p:cNvSpPr>
          <p:nvPr>
            <p:ph type="sldNum" sz="quarter" idx="12"/>
          </p:nvPr>
        </p:nvSpPr>
        <p:spPr>
          <a:ln/>
        </p:spPr>
        <p:txBody>
          <a:bodyPr/>
          <a:lstStyle>
            <a:lvl1pPr>
              <a:defRPr/>
            </a:lvl1pPr>
          </a:lstStyle>
          <a:p>
            <a:pPr>
              <a:defRPr/>
            </a:pPr>
            <a:fld id="{FA554306-B994-4CE0-A84D-0B6145834092}" type="slidenum">
              <a:rPr lang="en-US" altLang="en-US"/>
              <a:pPr>
                <a:defRPr/>
              </a:pPr>
              <a:t>‹#›</a:t>
            </a:fld>
            <a:endParaRPr lang="en-US" altLang="en-US"/>
          </a:p>
        </p:txBody>
      </p:sp>
    </p:spTree>
    <p:extLst>
      <p:ext uri="{BB962C8B-B14F-4D97-AF65-F5344CB8AC3E}">
        <p14:creationId xmlns:p14="http://schemas.microsoft.com/office/powerpoint/2010/main" val="71192052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ADC0-996D-4374-B834-D7A742E09C5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930959-828D-40D8-9105-33B2F23BAFC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3E8E12BE-0B9E-4567-A4DD-835E4AC8DF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08224B3-0607-4104-9A3C-C9F7BF407B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43750F-C9AE-48F4-9AEA-A4C837700CF6}"/>
              </a:ext>
            </a:extLst>
          </p:cNvPr>
          <p:cNvSpPr>
            <a:spLocks noGrp="1" noChangeArrowheads="1"/>
          </p:cNvSpPr>
          <p:nvPr>
            <p:ph type="sldNum" sz="quarter" idx="12"/>
          </p:nvPr>
        </p:nvSpPr>
        <p:spPr>
          <a:ln/>
        </p:spPr>
        <p:txBody>
          <a:bodyPr/>
          <a:lstStyle>
            <a:lvl1pPr>
              <a:defRPr/>
            </a:lvl1pPr>
          </a:lstStyle>
          <a:p>
            <a:pPr>
              <a:defRPr/>
            </a:pPr>
            <a:fld id="{456DC797-CABF-43EE-A14F-68C2AB2756E4}" type="slidenum">
              <a:rPr lang="en-US" altLang="en-US"/>
              <a:pPr>
                <a:defRPr/>
              </a:pPr>
              <a:t>‹#›</a:t>
            </a:fld>
            <a:endParaRPr lang="en-US" altLang="en-US"/>
          </a:p>
        </p:txBody>
      </p:sp>
    </p:spTree>
    <p:extLst>
      <p:ext uri="{BB962C8B-B14F-4D97-AF65-F5344CB8AC3E}">
        <p14:creationId xmlns:p14="http://schemas.microsoft.com/office/powerpoint/2010/main" val="323506270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FF30-9596-491F-8916-674BB2B4C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4E496F-E091-4D40-A7B1-D6A7933B2C0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429F62-A2D8-4B75-93C1-DF08855DD2A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7567FC-C906-4C0D-8CB3-0F27C76F8C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F16AF27-A1E8-40A3-B926-9A60A451A0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78206C-476E-4D61-BFCF-CDD4C6E49FEA}"/>
              </a:ext>
            </a:extLst>
          </p:cNvPr>
          <p:cNvSpPr>
            <a:spLocks noGrp="1" noChangeArrowheads="1"/>
          </p:cNvSpPr>
          <p:nvPr>
            <p:ph type="sldNum" sz="quarter" idx="12"/>
          </p:nvPr>
        </p:nvSpPr>
        <p:spPr>
          <a:ln/>
        </p:spPr>
        <p:txBody>
          <a:bodyPr/>
          <a:lstStyle>
            <a:lvl1pPr>
              <a:defRPr/>
            </a:lvl1pPr>
          </a:lstStyle>
          <a:p>
            <a:pPr>
              <a:defRPr/>
            </a:pPr>
            <a:fld id="{CC3EDC5D-AB18-4303-9309-EFA09BEB9A0F}" type="slidenum">
              <a:rPr lang="en-US" altLang="en-US"/>
              <a:pPr>
                <a:defRPr/>
              </a:pPr>
              <a:t>‹#›</a:t>
            </a:fld>
            <a:endParaRPr lang="en-US" altLang="en-US"/>
          </a:p>
        </p:txBody>
      </p:sp>
    </p:spTree>
    <p:extLst>
      <p:ext uri="{BB962C8B-B14F-4D97-AF65-F5344CB8AC3E}">
        <p14:creationId xmlns:p14="http://schemas.microsoft.com/office/powerpoint/2010/main" val="22426579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BA7A-8E45-4511-A305-FEC56DCE087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2B0967-73A8-4028-8290-AC59E0CA346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44327-4764-4F54-A1BD-C541D4B032B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D2EF69-118C-463E-BD67-5170CCFFFEB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5A5D7-B155-4984-BAEE-7A8D2852781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693C0E-5265-4E46-8DFB-9A3CC0FAFC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D1DE217-1B52-4665-921B-CDE8391553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C39C8B8-08BC-4848-A2C4-240FDA7B3111}"/>
              </a:ext>
            </a:extLst>
          </p:cNvPr>
          <p:cNvSpPr>
            <a:spLocks noGrp="1" noChangeArrowheads="1"/>
          </p:cNvSpPr>
          <p:nvPr>
            <p:ph type="sldNum" sz="quarter" idx="12"/>
          </p:nvPr>
        </p:nvSpPr>
        <p:spPr>
          <a:ln/>
        </p:spPr>
        <p:txBody>
          <a:bodyPr/>
          <a:lstStyle>
            <a:lvl1pPr>
              <a:defRPr/>
            </a:lvl1pPr>
          </a:lstStyle>
          <a:p>
            <a:pPr>
              <a:defRPr/>
            </a:pPr>
            <a:fld id="{CF4546EA-F5B7-4676-A673-BDE565B87033}" type="slidenum">
              <a:rPr lang="en-US" altLang="en-US"/>
              <a:pPr>
                <a:defRPr/>
              </a:pPr>
              <a:t>‹#›</a:t>
            </a:fld>
            <a:endParaRPr lang="en-US" altLang="en-US"/>
          </a:p>
        </p:txBody>
      </p:sp>
    </p:spTree>
    <p:extLst>
      <p:ext uri="{BB962C8B-B14F-4D97-AF65-F5344CB8AC3E}">
        <p14:creationId xmlns:p14="http://schemas.microsoft.com/office/powerpoint/2010/main" val="7445248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A1DF-B103-41B0-825F-034230520B9E}"/>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59FFAD-EADA-4DCA-A47E-E7DDADE0AC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57A2CCC-AC43-48A7-9500-1857612592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B15ED3E-793F-4937-80DA-53D5DBC0FAE3}"/>
              </a:ext>
            </a:extLst>
          </p:cNvPr>
          <p:cNvSpPr>
            <a:spLocks noGrp="1" noChangeArrowheads="1"/>
          </p:cNvSpPr>
          <p:nvPr>
            <p:ph type="sldNum" sz="quarter" idx="12"/>
          </p:nvPr>
        </p:nvSpPr>
        <p:spPr>
          <a:ln/>
        </p:spPr>
        <p:txBody>
          <a:bodyPr/>
          <a:lstStyle>
            <a:lvl1pPr>
              <a:defRPr/>
            </a:lvl1pPr>
          </a:lstStyle>
          <a:p>
            <a:pPr>
              <a:defRPr/>
            </a:pPr>
            <a:fld id="{1DDA5B7B-1A43-4D1C-B81C-AC9E00A46BAF}" type="slidenum">
              <a:rPr lang="en-US" altLang="en-US"/>
              <a:pPr>
                <a:defRPr/>
              </a:pPr>
              <a:t>‹#›</a:t>
            </a:fld>
            <a:endParaRPr lang="en-US" altLang="en-US"/>
          </a:p>
        </p:txBody>
      </p:sp>
    </p:spTree>
    <p:extLst>
      <p:ext uri="{BB962C8B-B14F-4D97-AF65-F5344CB8AC3E}">
        <p14:creationId xmlns:p14="http://schemas.microsoft.com/office/powerpoint/2010/main" val="320113470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FE9F01-860F-4CCE-B352-20C5411C58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72E2C93-157A-4011-B8DC-4E305EF141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F81A211-66E2-4031-BA95-ED2857ACC05C}"/>
              </a:ext>
            </a:extLst>
          </p:cNvPr>
          <p:cNvSpPr>
            <a:spLocks noGrp="1" noChangeArrowheads="1"/>
          </p:cNvSpPr>
          <p:nvPr>
            <p:ph type="sldNum" sz="quarter" idx="12"/>
          </p:nvPr>
        </p:nvSpPr>
        <p:spPr>
          <a:ln/>
        </p:spPr>
        <p:txBody>
          <a:bodyPr/>
          <a:lstStyle>
            <a:lvl1pPr>
              <a:defRPr/>
            </a:lvl1pPr>
          </a:lstStyle>
          <a:p>
            <a:pPr>
              <a:defRPr/>
            </a:pPr>
            <a:fld id="{4A9519D8-0522-4AB2-872A-45E52277708B}" type="slidenum">
              <a:rPr lang="en-US" altLang="en-US"/>
              <a:pPr>
                <a:defRPr/>
              </a:pPr>
              <a:t>‹#›</a:t>
            </a:fld>
            <a:endParaRPr lang="en-US" altLang="en-US"/>
          </a:p>
        </p:txBody>
      </p:sp>
    </p:spTree>
    <p:extLst>
      <p:ext uri="{BB962C8B-B14F-4D97-AF65-F5344CB8AC3E}">
        <p14:creationId xmlns:p14="http://schemas.microsoft.com/office/powerpoint/2010/main" val="324348220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8B29-72DE-4211-84F9-ADE1C0265DB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F94953-416B-4158-B7D6-C3299992EEF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471095-9252-46C4-AB5C-DF0BEFB39F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F6BA71C-3AF1-4E38-8F5F-9170425F66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382252F-6C54-4CE6-962D-0626ED720C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C49A32-A83E-42CB-A1B7-2924BB7AA9E9}"/>
              </a:ext>
            </a:extLst>
          </p:cNvPr>
          <p:cNvSpPr>
            <a:spLocks noGrp="1" noChangeArrowheads="1"/>
          </p:cNvSpPr>
          <p:nvPr>
            <p:ph type="sldNum" sz="quarter" idx="12"/>
          </p:nvPr>
        </p:nvSpPr>
        <p:spPr>
          <a:ln/>
        </p:spPr>
        <p:txBody>
          <a:bodyPr/>
          <a:lstStyle>
            <a:lvl1pPr>
              <a:defRPr/>
            </a:lvl1pPr>
          </a:lstStyle>
          <a:p>
            <a:pPr>
              <a:defRPr/>
            </a:pPr>
            <a:fld id="{40B6AB3B-48D3-4148-9460-D09EFFE83D32}" type="slidenum">
              <a:rPr lang="en-US" altLang="en-US"/>
              <a:pPr>
                <a:defRPr/>
              </a:pPr>
              <a:t>‹#›</a:t>
            </a:fld>
            <a:endParaRPr lang="en-US" altLang="en-US"/>
          </a:p>
        </p:txBody>
      </p:sp>
    </p:spTree>
    <p:extLst>
      <p:ext uri="{BB962C8B-B14F-4D97-AF65-F5344CB8AC3E}">
        <p14:creationId xmlns:p14="http://schemas.microsoft.com/office/powerpoint/2010/main" val="101526243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B6D6-1EAA-4180-85F9-7F08BCEB29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2639CF-F06B-4929-8090-9F01D5F6383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2510CA20-77C8-492E-BE40-D5D115B64EE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21B1523-0484-4745-90C0-ECAE570A6E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6D9C66-8E3C-477A-970F-61BE2684C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645AEBD-00B0-4B28-A6D3-DC6A9B8440B1}"/>
              </a:ext>
            </a:extLst>
          </p:cNvPr>
          <p:cNvSpPr>
            <a:spLocks noGrp="1" noChangeArrowheads="1"/>
          </p:cNvSpPr>
          <p:nvPr>
            <p:ph type="sldNum" sz="quarter" idx="12"/>
          </p:nvPr>
        </p:nvSpPr>
        <p:spPr>
          <a:ln/>
        </p:spPr>
        <p:txBody>
          <a:bodyPr/>
          <a:lstStyle>
            <a:lvl1pPr>
              <a:defRPr/>
            </a:lvl1pPr>
          </a:lstStyle>
          <a:p>
            <a:pPr>
              <a:defRPr/>
            </a:pPr>
            <a:fld id="{E153A14F-1984-4D12-8217-45ECC0583D5B}" type="slidenum">
              <a:rPr lang="en-US" altLang="en-US"/>
              <a:pPr>
                <a:defRPr/>
              </a:pPr>
              <a:t>‹#›</a:t>
            </a:fld>
            <a:endParaRPr lang="en-US" altLang="en-US"/>
          </a:p>
        </p:txBody>
      </p:sp>
    </p:spTree>
    <p:extLst>
      <p:ext uri="{BB962C8B-B14F-4D97-AF65-F5344CB8AC3E}">
        <p14:creationId xmlns:p14="http://schemas.microsoft.com/office/powerpoint/2010/main" val="91231369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F80F53-AAC2-4FE5-8515-F320F16315E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F5EACC-4E20-45CB-B973-4AEBF4DA731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CF7F36-6915-4F2E-9FD0-805738E88B7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70824A6-7EB6-4DEA-8038-F1572A8648E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09E476A1-E34F-4A42-AD8F-B41FE65B419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827AC37-3B61-4BA1-A2F8-FF6520156B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82A709F-0A0D-49ED-B026-0A0D5DEDF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0"/>
            <a:ext cx="9144000" cy="6858000"/>
          </a:xfrm>
          <a:prstGeom prst="rect">
            <a:avLst/>
          </a:prstGeom>
        </p:spPr>
      </p:pic>
      <p:pic>
        <p:nvPicPr>
          <p:cNvPr id="4" name="Picture 3" descr="Black Topo line graphic" title="Black Topo line graphic">
            <a:extLst>
              <a:ext uri="{FF2B5EF4-FFF2-40B4-BE49-F238E27FC236}">
                <a16:creationId xmlns:a16="http://schemas.microsoft.com/office/drawing/2014/main" id="{A75B65D9-A9CD-46F6-B062-6A87CB11CFE9}"/>
              </a:ext>
            </a:extLst>
          </p:cNvPr>
          <p:cNvPicPr>
            <a:picLocks noChangeAspect="1"/>
          </p:cNvPicPr>
          <p:nvPr/>
        </p:nvPicPr>
        <p:blipFill rotWithShape="1">
          <a:blip r:embed="rId4"/>
          <a:srcRect l="698" t="15711" r="17758" b="59553"/>
          <a:stretch/>
        </p:blipFill>
        <p:spPr bwMode="auto">
          <a:xfrm>
            <a:off x="0" y="-1588"/>
            <a:ext cx="9144000" cy="2062163"/>
          </a:xfrm>
          <a:prstGeom prst="rect">
            <a:avLst/>
          </a:prstGeom>
          <a:ln>
            <a:noFill/>
          </a:ln>
          <a:extLst>
            <a:ext uri="{53640926-AAD7-44D8-BBD7-CCE9431645EC}">
              <a14:shadowObscured xmlns:a14="http://schemas.microsoft.com/office/drawing/2010/main"/>
            </a:ext>
          </a:extLst>
        </p:spPr>
      </p:pic>
      <p:sp>
        <p:nvSpPr>
          <p:cNvPr id="8" name="Rectangle 7" descr="green line" title="green line">
            <a:extLst>
              <a:ext uri="{FF2B5EF4-FFF2-40B4-BE49-F238E27FC236}">
                <a16:creationId xmlns:a16="http://schemas.microsoft.com/office/drawing/2014/main" id="{F81C3E2A-7E62-4FF9-8B5E-B36D0C2006E3}"/>
              </a:ext>
            </a:extLst>
          </p:cNvPr>
          <p:cNvSpPr/>
          <p:nvPr/>
        </p:nvSpPr>
        <p:spPr>
          <a:xfrm>
            <a:off x="228600" y="869950"/>
            <a:ext cx="8712200" cy="61913"/>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srgbClr val="99CC00"/>
              </a:solidFill>
            </a:endParaRPr>
          </a:p>
        </p:txBody>
      </p:sp>
      <p:sp>
        <p:nvSpPr>
          <p:cNvPr id="9" name="Rectangle 8" descr="green line" title="green line">
            <a:extLst>
              <a:ext uri="{FF2B5EF4-FFF2-40B4-BE49-F238E27FC236}">
                <a16:creationId xmlns:a16="http://schemas.microsoft.com/office/drawing/2014/main" id="{775A7988-8BCD-4A34-A088-D3A4ED14C789}"/>
              </a:ext>
            </a:extLst>
          </p:cNvPr>
          <p:cNvSpPr/>
          <p:nvPr/>
        </p:nvSpPr>
        <p:spPr>
          <a:xfrm>
            <a:off x="228600" y="1889125"/>
            <a:ext cx="8712200" cy="61913"/>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079" name="Title 1">
            <a:extLst>
              <a:ext uri="{FF2B5EF4-FFF2-40B4-BE49-F238E27FC236}">
                <a16:creationId xmlns:a16="http://schemas.microsoft.com/office/drawing/2014/main" id="{6241101F-A40B-4481-82C2-7A2F8033E1F6}"/>
              </a:ext>
            </a:extLst>
          </p:cNvPr>
          <p:cNvSpPr>
            <a:spLocks noGrp="1" noChangeArrowheads="1"/>
          </p:cNvSpPr>
          <p:nvPr>
            <p:ph type="ctrTitle"/>
          </p:nvPr>
        </p:nvSpPr>
        <p:spPr>
          <a:xfrm>
            <a:off x="203200" y="1200150"/>
            <a:ext cx="8763000" cy="628650"/>
          </a:xfrm>
        </p:spPr>
        <p:txBody>
          <a:bodyPr/>
          <a:lstStyle/>
          <a:p>
            <a:pPr algn="l" eaLnBrk="1" hangingPunct="1"/>
            <a:r>
              <a:rPr lang="en-US" altLang="en-US" sz="4800" b="1" dirty="0">
                <a:solidFill>
                  <a:schemeClr val="bg1"/>
                </a:solidFill>
                <a:latin typeface="Roboto" panose="02000000000000000000" pitchFamily="2" charset="0"/>
                <a:ea typeface="Roboto" panose="02000000000000000000" pitchFamily="2" charset="0"/>
                <a:cs typeface="Roboto" panose="02000000000000000000" pitchFamily="2" charset="0"/>
              </a:rPr>
              <a:t>Cave Projects</a:t>
            </a:r>
          </a:p>
        </p:txBody>
      </p:sp>
      <p:sp>
        <p:nvSpPr>
          <p:cNvPr id="11" name="Text Box 2">
            <a:extLst>
              <a:ext uri="{FF2B5EF4-FFF2-40B4-BE49-F238E27FC236}">
                <a16:creationId xmlns:a16="http://schemas.microsoft.com/office/drawing/2014/main" id="{98234B61-F258-4438-AAFA-A9D57469E525}"/>
              </a:ext>
            </a:extLst>
          </p:cNvPr>
          <p:cNvSpPr txBox="1">
            <a:spLocks noChangeArrowheads="1"/>
          </p:cNvSpPr>
          <p:nvPr/>
        </p:nvSpPr>
        <p:spPr bwMode="auto">
          <a:xfrm>
            <a:off x="1127126" y="207963"/>
            <a:ext cx="3416300" cy="393700"/>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pic>
        <p:nvPicPr>
          <p:cNvPr id="10" name="Picture 9" descr="Bureau of Land Management Logo" title="Bureau of Land Management Logo">
            <a:extLst>
              <a:ext uri="{FF2B5EF4-FFF2-40B4-BE49-F238E27FC236}">
                <a16:creationId xmlns:a16="http://schemas.microsoft.com/office/drawing/2014/main" id="{65B89200-8D54-4E41-90A8-4E2A62BEA4AC}"/>
              </a:ext>
            </a:extLst>
          </p:cNvPr>
          <p:cNvPicPr>
            <a:picLocks noChangeAspect="1"/>
          </p:cNvPicPr>
          <p:nvPr/>
        </p:nvPicPr>
        <p:blipFill>
          <a:blip r:embed="rId5"/>
          <a:stretch>
            <a:fillRect/>
          </a:stretch>
        </p:blipFill>
        <p:spPr>
          <a:xfrm>
            <a:off x="220663" y="134938"/>
            <a:ext cx="685800" cy="603250"/>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Sandblasting</a:t>
            </a:r>
          </a:p>
        </p:txBody>
      </p:sp>
      <p:grpSp>
        <p:nvGrpSpPr>
          <p:cNvPr id="82948"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90292760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1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Removing graffiti</a:t>
            </a:r>
          </a:p>
        </p:txBody>
      </p:sp>
      <p:grpSp>
        <p:nvGrpSpPr>
          <p:cNvPr id="84996"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25220136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Removing graffiti</a:t>
            </a:r>
          </a:p>
        </p:txBody>
      </p:sp>
      <p:grpSp>
        <p:nvGrpSpPr>
          <p:cNvPr id="87044"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72049975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IMG_1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Removing graffiti</a:t>
            </a:r>
          </a:p>
        </p:txBody>
      </p:sp>
      <p:grpSp>
        <p:nvGrpSpPr>
          <p:cNvPr id="89092"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70807162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Bloomington Cave 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Removing graffiti</a:t>
            </a:r>
          </a:p>
        </p:txBody>
      </p:sp>
      <p:grpSp>
        <p:nvGrpSpPr>
          <p:cNvPr id="91140"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81973492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Bloomington Cave 053touch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Removing graffiti</a:t>
            </a:r>
          </a:p>
        </p:txBody>
      </p:sp>
      <p:grpSp>
        <p:nvGrpSpPr>
          <p:cNvPr id="93188"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70168308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
        <p:nvSpPr>
          <p:cNvPr id="8" name="Rectangle 4"/>
          <p:cNvSpPr txBox="1">
            <a:spLocks noChangeArrowheads="1"/>
          </p:cNvSpPr>
          <p:nvPr/>
        </p:nvSpPr>
        <p:spPr bwMode="auto">
          <a:xfrm>
            <a:off x="457200" y="2446338"/>
            <a:ext cx="8305800" cy="349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4000">
                <a:solidFill>
                  <a:schemeClr val="bg1"/>
                </a:solidFill>
              </a:rPr>
              <a:t>BLM Expenses, $2000</a:t>
            </a:r>
          </a:p>
          <a:p>
            <a:pPr eaLnBrk="1" hangingPunct="1"/>
            <a:r>
              <a:rPr lang="en-US" altLang="en-US" sz="4000">
                <a:solidFill>
                  <a:schemeClr val="bg1"/>
                </a:solidFill>
              </a:rPr>
              <a:t>50 Volunteers for 1061 hours of donated time in 5 weeks.</a:t>
            </a:r>
          </a:p>
          <a:p>
            <a:pPr eaLnBrk="1" hangingPunct="1"/>
            <a:r>
              <a:rPr lang="en-US" altLang="en-US" sz="4000">
                <a:solidFill>
                  <a:schemeClr val="bg1"/>
                </a:solidFill>
              </a:rPr>
              <a:t>Total donated time and expenses, $86,000</a:t>
            </a:r>
          </a:p>
        </p:txBody>
      </p:sp>
      <p:sp>
        <p:nvSpPr>
          <p:cNvPr id="95236" name="Rectangle 2"/>
          <p:cNvSpPr txBox="1">
            <a:spLocks noChangeArrowheads="1"/>
          </p:cNvSpPr>
          <p:nvPr/>
        </p:nvSpPr>
        <p:spPr bwMode="auto">
          <a:xfrm>
            <a:off x="457200" y="1066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a:solidFill>
                  <a:schemeClr val="bg1"/>
                </a:solidFill>
              </a:rPr>
              <a:t>Graffiti Removal Project</a:t>
            </a:r>
          </a:p>
        </p:txBody>
      </p:sp>
    </p:spTree>
    <p:extLst>
      <p:ext uri="{BB962C8B-B14F-4D97-AF65-F5344CB8AC3E}">
        <p14:creationId xmlns:p14="http://schemas.microsoft.com/office/powerpoint/2010/main" val="2428715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Flagging routes</a:t>
            </a:r>
          </a:p>
        </p:txBody>
      </p:sp>
      <p:grpSp>
        <p:nvGrpSpPr>
          <p:cNvPr id="100356"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13910515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Flagged routes</a:t>
            </a:r>
          </a:p>
        </p:txBody>
      </p:sp>
      <p:grpSp>
        <p:nvGrpSpPr>
          <p:cNvPr id="102404"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84251711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304800"/>
            <a:ext cx="983138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Gate on the South Entrance</a:t>
            </a:r>
          </a:p>
        </p:txBody>
      </p:sp>
      <p:grpSp>
        <p:nvGrpSpPr>
          <p:cNvPr id="104452"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75147366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228600"/>
            <a:ext cx="5299364" cy="6858000"/>
          </a:xfrm>
          <a:prstGeom prst="rect">
            <a:avLst/>
          </a:prstGeom>
        </p:spPr>
      </p:pic>
      <p:grpSp>
        <p:nvGrpSpPr>
          <p:cNvPr id="5" name="Group 8" descr="BLM Alaska Fire Service Masthead graphic"/>
          <p:cNvGrpSpPr>
            <a:grpSpLocks/>
          </p:cNvGrpSpPr>
          <p:nvPr/>
        </p:nvGrpSpPr>
        <p:grpSpPr bwMode="auto">
          <a:xfrm>
            <a:off x="0" y="0"/>
            <a:ext cx="9144000" cy="571500"/>
            <a:chOff x="0" y="0"/>
            <a:chExt cx="9144000" cy="572198"/>
          </a:xfrm>
        </p:grpSpPr>
        <p:pic>
          <p:nvPicPr>
            <p:cNvPr id="6" name="Picture 5"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7" name="Picture 6"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8"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29130709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Gate on the North Entrance</a:t>
            </a:r>
          </a:p>
        </p:txBody>
      </p:sp>
      <p:grpSp>
        <p:nvGrpSpPr>
          <p:cNvPr id="106500"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70679307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Kiosk</a:t>
            </a:r>
          </a:p>
        </p:txBody>
      </p:sp>
      <p:grpSp>
        <p:nvGrpSpPr>
          <p:cNvPr id="108548"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64234117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0"/>
            <a:ext cx="8604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Removing graffiti</a:t>
            </a:r>
          </a:p>
        </p:txBody>
      </p:sp>
    </p:spTree>
    <p:extLst>
      <p:ext uri="{BB962C8B-B14F-4D97-AF65-F5344CB8AC3E}">
        <p14:creationId xmlns:p14="http://schemas.microsoft.com/office/powerpoint/2010/main" val="259722191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2438400"/>
            <a:ext cx="9144000" cy="1470025"/>
          </a:xfrm>
        </p:spPr>
        <p:txBody>
          <a:bodyPr/>
          <a:lstStyle/>
          <a:p>
            <a:pPr eaLnBrk="1" hangingPunct="1">
              <a:defRPr/>
            </a:pPr>
            <a:r>
              <a:rPr lang="en-US" dirty="0">
                <a:solidFill>
                  <a:schemeClr val="bg1"/>
                </a:solidFill>
              </a:rPr>
              <a:t>Studying Cave Visitation Trends</a:t>
            </a:r>
          </a:p>
        </p:txBody>
      </p:sp>
      <p:grpSp>
        <p:nvGrpSpPr>
          <p:cNvPr id="5" name="Group 8" descr="BLM Alaska Fire Service Masthead graphic"/>
          <p:cNvGrpSpPr>
            <a:grpSpLocks/>
          </p:cNvGrpSpPr>
          <p:nvPr/>
        </p:nvGrpSpPr>
        <p:grpSpPr bwMode="auto">
          <a:xfrm>
            <a:off x="0" y="0"/>
            <a:ext cx="9144000" cy="571500"/>
            <a:chOff x="0" y="0"/>
            <a:chExt cx="9144000" cy="572198"/>
          </a:xfrm>
        </p:grpSpPr>
        <p:pic>
          <p:nvPicPr>
            <p:cNvPr id="6" name="Picture 5"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7" name="Picture 6"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8"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77495534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3276600"/>
            <a:ext cx="8229600" cy="1295401"/>
          </a:xfrm>
        </p:spPr>
        <p:txBody>
          <a:bodyPr/>
          <a:lstStyle/>
          <a:p>
            <a:pPr marL="0" indent="0" algn="ctr" eaLnBrk="1" hangingPunct="1">
              <a:buFontTx/>
              <a:buNone/>
            </a:pPr>
            <a:r>
              <a:rPr lang="en-US" sz="4400" dirty="0">
                <a:solidFill>
                  <a:schemeClr val="bg1"/>
                </a:solidFill>
              </a:rPr>
              <a:t>We manage the people’s interaction with caves.</a:t>
            </a:r>
          </a:p>
        </p:txBody>
      </p:sp>
      <p:sp>
        <p:nvSpPr>
          <p:cNvPr id="3" name="TextBox 2"/>
          <p:cNvSpPr txBox="1"/>
          <p:nvPr/>
        </p:nvSpPr>
        <p:spPr>
          <a:xfrm>
            <a:off x="152400" y="2438400"/>
            <a:ext cx="8839200" cy="584775"/>
          </a:xfrm>
          <a:prstGeom prst="rect">
            <a:avLst/>
          </a:prstGeom>
          <a:noFill/>
        </p:spPr>
        <p:txBody>
          <a:bodyPr wrap="square" rtlCol="0">
            <a:spAutoFit/>
          </a:bodyPr>
          <a:lstStyle/>
          <a:p>
            <a:pPr marL="0" indent="0" algn="ctr" eaLnBrk="1" hangingPunct="1">
              <a:buFontTx/>
              <a:buNone/>
            </a:pPr>
            <a:r>
              <a:rPr lang="en-US" sz="3200" dirty="0">
                <a:solidFill>
                  <a:schemeClr val="bg1"/>
                </a:solidFill>
              </a:rPr>
              <a:t>We don’t manage caves</a:t>
            </a:r>
            <a:r>
              <a:rPr lang="en-US" sz="3200" dirty="0"/>
              <a:t>…</a:t>
            </a:r>
          </a:p>
        </p:txBody>
      </p:sp>
      <p:grpSp>
        <p:nvGrpSpPr>
          <p:cNvPr id="4" name="Group 8" descr="BLM Alaska Fire Service Masthead graphic"/>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396855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 calcmode="lin" valueType="num">
                                      <p:cBhvr additive="base">
                                        <p:cTn id="7" dur="500" fill="hold"/>
                                        <p:tgtEl>
                                          <p:spTgt spid="307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solidFill>
                  <a:schemeClr val="bg1"/>
                </a:solidFill>
              </a:rPr>
              <a:t>Why Study Visitation?</a:t>
            </a:r>
          </a:p>
        </p:txBody>
      </p:sp>
      <p:sp>
        <p:nvSpPr>
          <p:cNvPr id="3" name="Content Placeholder 2"/>
          <p:cNvSpPr>
            <a:spLocks noGrp="1"/>
          </p:cNvSpPr>
          <p:nvPr>
            <p:ph idx="1"/>
          </p:nvPr>
        </p:nvSpPr>
        <p:spPr>
          <a:xfrm>
            <a:off x="457200" y="2179637"/>
            <a:ext cx="8229600" cy="4297363"/>
          </a:xfrm>
        </p:spPr>
        <p:txBody>
          <a:bodyPr/>
          <a:lstStyle/>
          <a:p>
            <a:r>
              <a:rPr lang="en-US" dirty="0">
                <a:solidFill>
                  <a:schemeClr val="bg1"/>
                </a:solidFill>
              </a:rPr>
              <a:t>Annual Visitation</a:t>
            </a:r>
          </a:p>
          <a:p>
            <a:r>
              <a:rPr lang="en-US" dirty="0">
                <a:solidFill>
                  <a:schemeClr val="bg1"/>
                </a:solidFill>
              </a:rPr>
              <a:t>Visitation Trends (monitoring, closures)</a:t>
            </a:r>
          </a:p>
          <a:p>
            <a:r>
              <a:rPr lang="en-US" dirty="0">
                <a:solidFill>
                  <a:schemeClr val="bg1"/>
                </a:solidFill>
              </a:rPr>
              <a:t>Problem visitation (late night, without permits)</a:t>
            </a:r>
          </a:p>
          <a:p>
            <a:r>
              <a:rPr lang="en-US" dirty="0">
                <a:solidFill>
                  <a:schemeClr val="bg1"/>
                </a:solidFill>
              </a:rPr>
              <a:t>Collecting basic demographics</a:t>
            </a:r>
          </a:p>
          <a:p>
            <a:r>
              <a:rPr lang="en-US" dirty="0">
                <a:solidFill>
                  <a:schemeClr val="bg1"/>
                </a:solidFill>
              </a:rPr>
              <a:t>Develop group size and daily limits</a:t>
            </a:r>
          </a:p>
        </p:txBody>
      </p:sp>
      <p:grpSp>
        <p:nvGrpSpPr>
          <p:cNvPr id="4" name="Group 8" descr="BLM Alaska Fire Service Masthead graphic"/>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36938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lstStyle/>
          <a:p>
            <a:pPr eaLnBrk="1" hangingPunct="1">
              <a:defRPr/>
            </a:pPr>
            <a:r>
              <a:rPr lang="en-US" dirty="0">
                <a:solidFill>
                  <a:schemeClr val="bg1"/>
                </a:solidFill>
              </a:rPr>
              <a:t>Methods of Measuring Visitation</a:t>
            </a:r>
          </a:p>
        </p:txBody>
      </p:sp>
      <p:sp>
        <p:nvSpPr>
          <p:cNvPr id="5123" name="Content Placeholder 2"/>
          <p:cNvSpPr>
            <a:spLocks noGrp="1"/>
          </p:cNvSpPr>
          <p:nvPr>
            <p:ph idx="1"/>
          </p:nvPr>
        </p:nvSpPr>
        <p:spPr>
          <a:xfrm>
            <a:off x="1905000" y="2743200"/>
            <a:ext cx="5334000" cy="2133600"/>
          </a:xfrm>
        </p:spPr>
        <p:txBody>
          <a:bodyPr/>
          <a:lstStyle/>
          <a:p>
            <a:pPr eaLnBrk="1" hangingPunct="1"/>
            <a:r>
              <a:rPr lang="en-US" dirty="0" err="1">
                <a:solidFill>
                  <a:schemeClr val="bg1"/>
                </a:solidFill>
              </a:rPr>
              <a:t>Dataloggers</a:t>
            </a:r>
            <a:endParaRPr lang="en-US" dirty="0">
              <a:solidFill>
                <a:schemeClr val="bg1"/>
              </a:solidFill>
            </a:endParaRPr>
          </a:p>
          <a:p>
            <a:pPr eaLnBrk="1" hangingPunct="1"/>
            <a:r>
              <a:rPr lang="en-US" dirty="0">
                <a:solidFill>
                  <a:schemeClr val="bg1"/>
                </a:solidFill>
              </a:rPr>
              <a:t>Permits</a:t>
            </a:r>
          </a:p>
          <a:p>
            <a:pPr eaLnBrk="1" hangingPunct="1"/>
            <a:r>
              <a:rPr lang="en-US" dirty="0">
                <a:solidFill>
                  <a:schemeClr val="bg1"/>
                </a:solidFill>
              </a:rPr>
              <a:t>Cave Registers</a:t>
            </a:r>
          </a:p>
          <a:p>
            <a:pPr eaLnBrk="1" hangingPunct="1"/>
            <a:endParaRPr lang="en-US" dirty="0">
              <a:solidFill>
                <a:schemeClr val="bg1"/>
              </a:solidFill>
            </a:endParaRPr>
          </a:p>
        </p:txBody>
      </p:sp>
      <p:grpSp>
        <p:nvGrpSpPr>
          <p:cNvPr id="4" name="Group 8" descr="BLM Alaska Fire Service Masthead graphic"/>
          <p:cNvGrpSpPr>
            <a:grpSpLocks/>
          </p:cNvGrpSpPr>
          <p:nvPr/>
        </p:nvGrpSpPr>
        <p:grpSpPr bwMode="auto">
          <a:xfrm>
            <a:off x="0" y="0"/>
            <a:ext cx="9144000" cy="571500"/>
            <a:chOff x="0" y="0"/>
            <a:chExt cx="9144000" cy="572198"/>
          </a:xfrm>
        </p:grpSpPr>
        <p:pic>
          <p:nvPicPr>
            <p:cNvPr id="5" name="Picture 4"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6" name="Picture 5"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7"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5092339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PigWhistle\Desktop\Visitation\IMG_16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8801100" cy="5867400"/>
          </a:xfrm>
          <a:prstGeom prst="rect">
            <a:avLst/>
          </a:prstGeom>
          <a:noFill/>
          <a:ln w="19050">
            <a:solidFill>
              <a:schemeClr val="tx1">
                <a:lumMod val="95000"/>
              </a:schemeClr>
            </a:solidFill>
          </a:ln>
          <a:extLst>
            <a:ext uri="{909E8E84-426E-40DD-AFC4-6F175D3DCCD1}">
              <a14:hiddenFill xmlns:a14="http://schemas.microsoft.com/office/drawing/2010/main">
                <a:solidFill>
                  <a:srgbClr val="FFFFFF"/>
                </a:solidFill>
              </a14:hiddenFill>
            </a:ext>
          </a:extLst>
        </p:spPr>
      </p:pic>
      <p:grpSp>
        <p:nvGrpSpPr>
          <p:cNvPr id="3" name="Group 8" descr="BLM Alaska Fire Service Masthead graphic"/>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89790279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PigWhistle\Desktop\weekend.jpg"/>
          <p:cNvPicPr>
            <a:picLocks noChangeAspect="1" noChangeArrowheads="1"/>
          </p:cNvPicPr>
          <p:nvPr/>
        </p:nvPicPr>
        <p:blipFill rotWithShape="1">
          <a:blip r:embed="rId3">
            <a:extLst>
              <a:ext uri="{28A0092B-C50C-407E-A947-70E740481C1C}">
                <a14:useLocalDpi xmlns:a14="http://schemas.microsoft.com/office/drawing/2010/main" val="0"/>
              </a:ext>
            </a:extLst>
          </a:blip>
          <a:srcRect l="7121" t="10236" r="7183" b="10078"/>
          <a:stretch/>
        </p:blipFill>
        <p:spPr bwMode="auto">
          <a:xfrm>
            <a:off x="228600" y="588264"/>
            <a:ext cx="8619744" cy="619353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3" name="Group 8" descr="BLM Alaska Fire Service Masthead graphic"/>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3543375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PigWhistle\Desktop\nentra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7212" t="9647" r="7212" b="9726"/>
          <a:stretch/>
        </p:blipFill>
        <p:spPr bwMode="auto">
          <a:xfrm>
            <a:off x="268224" y="515112"/>
            <a:ext cx="8607552" cy="626668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3" name="Group 8" descr="BLM Alaska Fire Service Masthead graphic"/>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2308021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8DBA-7D57-4547-BFF0-183EF61B33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9FCD0D-03D1-481E-A6F5-23B519902E47}"/>
              </a:ext>
            </a:extLst>
          </p:cNvPr>
          <p:cNvSpPr>
            <a:spLocks noGrp="1"/>
          </p:cNvSpPr>
          <p:nvPr>
            <p:ph idx="1"/>
          </p:nvPr>
        </p:nvSpPr>
        <p:spPr>
          <a:xfrm>
            <a:off x="457200" y="808037"/>
            <a:ext cx="8229600" cy="4525963"/>
          </a:xfrm>
        </p:spPr>
        <p:txBody>
          <a:bodyPr/>
          <a:lstStyle/>
          <a:p>
            <a:r>
              <a:rPr lang="en-US" sz="2800" dirty="0">
                <a:solidFill>
                  <a:schemeClr val="bg1"/>
                </a:solidFill>
              </a:rPr>
              <a:t>Gating and creating permitting systems</a:t>
            </a:r>
          </a:p>
          <a:p>
            <a:r>
              <a:rPr lang="en-US" sz="2800" dirty="0">
                <a:solidFill>
                  <a:schemeClr val="bg1"/>
                </a:solidFill>
              </a:rPr>
              <a:t>Removing graffiti</a:t>
            </a:r>
          </a:p>
          <a:p>
            <a:r>
              <a:rPr lang="en-US" sz="2800" dirty="0">
                <a:solidFill>
                  <a:schemeClr val="bg1"/>
                </a:solidFill>
              </a:rPr>
              <a:t>Studying bats</a:t>
            </a:r>
          </a:p>
          <a:p>
            <a:r>
              <a:rPr lang="en-US" sz="2800" dirty="0">
                <a:solidFill>
                  <a:schemeClr val="bg1"/>
                </a:solidFill>
              </a:rPr>
              <a:t>Designing kiosks</a:t>
            </a:r>
          </a:p>
          <a:p>
            <a:r>
              <a:rPr lang="en-US" sz="2800" dirty="0">
                <a:solidFill>
                  <a:schemeClr val="bg1"/>
                </a:solidFill>
              </a:rPr>
              <a:t>Performing carbon dating</a:t>
            </a:r>
          </a:p>
          <a:p>
            <a:r>
              <a:rPr lang="en-US" sz="2800" dirty="0">
                <a:solidFill>
                  <a:schemeClr val="bg1"/>
                </a:solidFill>
              </a:rPr>
              <a:t>Performing biologic inventories</a:t>
            </a:r>
          </a:p>
          <a:p>
            <a:r>
              <a:rPr lang="en-US" sz="2800" dirty="0">
                <a:solidFill>
                  <a:schemeClr val="bg1"/>
                </a:solidFill>
              </a:rPr>
              <a:t>Performing </a:t>
            </a:r>
            <a:r>
              <a:rPr lang="en-US" sz="2800" dirty="0" err="1">
                <a:solidFill>
                  <a:schemeClr val="bg1"/>
                </a:solidFill>
              </a:rPr>
              <a:t>paleologic</a:t>
            </a:r>
            <a:r>
              <a:rPr lang="en-US" sz="2800" dirty="0">
                <a:solidFill>
                  <a:schemeClr val="bg1"/>
                </a:solidFill>
              </a:rPr>
              <a:t> inventories</a:t>
            </a:r>
          </a:p>
          <a:p>
            <a:r>
              <a:rPr lang="en-US" sz="2800" dirty="0">
                <a:solidFill>
                  <a:schemeClr val="bg1"/>
                </a:solidFill>
              </a:rPr>
              <a:t>Environmental and hydrologic monitoring</a:t>
            </a:r>
          </a:p>
          <a:p>
            <a:r>
              <a:rPr lang="en-US" sz="2800" dirty="0">
                <a:solidFill>
                  <a:schemeClr val="bg1"/>
                </a:solidFill>
              </a:rPr>
              <a:t>Studying visitation</a:t>
            </a:r>
          </a:p>
          <a:p>
            <a:r>
              <a:rPr lang="en-US" sz="2800" dirty="0">
                <a:solidFill>
                  <a:schemeClr val="bg1"/>
                </a:solidFill>
              </a:rPr>
              <a:t>Studying microbes</a:t>
            </a:r>
          </a:p>
          <a:p>
            <a:r>
              <a:rPr lang="en-US" sz="2800" dirty="0">
                <a:solidFill>
                  <a:schemeClr val="bg1"/>
                </a:solidFill>
              </a:rPr>
              <a:t>Studying climate change using speleothems</a:t>
            </a:r>
          </a:p>
          <a:p>
            <a:endParaRPr lang="en-US" dirty="0">
              <a:solidFill>
                <a:schemeClr val="bg1"/>
              </a:solidFill>
            </a:endParaRPr>
          </a:p>
        </p:txBody>
      </p:sp>
      <p:grpSp>
        <p:nvGrpSpPr>
          <p:cNvPr id="5" name="Group 8" descr="BLM Alaska Fire Service Masthead graphic"/>
          <p:cNvGrpSpPr>
            <a:grpSpLocks/>
          </p:cNvGrpSpPr>
          <p:nvPr/>
        </p:nvGrpSpPr>
        <p:grpSpPr bwMode="auto">
          <a:xfrm>
            <a:off x="0" y="0"/>
            <a:ext cx="9144000" cy="571500"/>
            <a:chOff x="0" y="0"/>
            <a:chExt cx="9144000" cy="572198"/>
          </a:xfrm>
        </p:grpSpPr>
        <p:pic>
          <p:nvPicPr>
            <p:cNvPr id="6" name="Picture 5"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2"/>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7" name="Picture 6"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3"/>
            <a:stretch>
              <a:fillRect/>
            </a:stretch>
          </p:blipFill>
          <p:spPr>
            <a:xfrm>
              <a:off x="241300" y="114440"/>
              <a:ext cx="520700" cy="457758"/>
            </a:xfrm>
            <a:prstGeom prst="rect">
              <a:avLst/>
            </a:prstGeom>
          </p:spPr>
        </p:pic>
        <p:sp>
          <p:nvSpPr>
            <p:cNvPr id="8"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16068354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67FB40-3A53-4106-A2A0-FA7D0031D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8" descr="BLM Alaska Fire Service Masthead graphic"/>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76996736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descr="BLM Alaska Fire Service Masthead graphic"/>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3"/>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4"/>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pic>
        <p:nvPicPr>
          <p:cNvPr id="7" name="Picture 6">
            <a:extLst>
              <a:ext uri="{FF2B5EF4-FFF2-40B4-BE49-F238E27FC236}">
                <a16:creationId xmlns:a16="http://schemas.microsoft.com/office/drawing/2014/main" id="{47382394-735D-4FF2-8470-07B66A91D8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7772340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C76587-C1A5-47B8-A37D-F1ABB37AC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508000"/>
            <a:ext cx="9550400" cy="6350000"/>
          </a:xfrm>
          <a:prstGeom prst="rect">
            <a:avLst/>
          </a:prstGeom>
        </p:spPr>
      </p:pic>
      <p:grpSp>
        <p:nvGrpSpPr>
          <p:cNvPr id="3" name="Group 8" descr="BLM Alaska Fire Service Masthead graphic"/>
          <p:cNvGrpSpPr>
            <a:grpSpLocks/>
          </p:cNvGrpSpPr>
          <p:nvPr/>
        </p:nvGrpSpPr>
        <p:grpSpPr bwMode="auto">
          <a:xfrm>
            <a:off x="0" y="0"/>
            <a:ext cx="9144000" cy="571500"/>
            <a:chOff x="0" y="0"/>
            <a:chExt cx="9144000" cy="572198"/>
          </a:xfrm>
        </p:grpSpPr>
        <p:pic>
          <p:nvPicPr>
            <p:cNvPr id="4" name="Picture 3"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5" name="Picture 4"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6"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928882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Reenactment of the “good olde days”</a:t>
            </a:r>
          </a:p>
        </p:txBody>
      </p:sp>
      <p:grpSp>
        <p:nvGrpSpPr>
          <p:cNvPr id="60420"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08334254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Memorial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Kiley Shine</a:t>
            </a:r>
          </a:p>
        </p:txBody>
      </p:sp>
      <p:grpSp>
        <p:nvGrpSpPr>
          <p:cNvPr id="62468"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286712844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Kiley incident</a:t>
            </a:r>
          </a:p>
        </p:txBody>
      </p:sp>
      <p:grpSp>
        <p:nvGrpSpPr>
          <p:cNvPr id="64516"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375708493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DSC00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noGrp="1" noChangeArrowheads="1"/>
          </p:cNvSpPr>
          <p:nvPr>
            <p:ph type="title"/>
          </p:nvPr>
        </p:nvSpPr>
        <p:spPr>
          <a:xfrm>
            <a:off x="130175" y="5943600"/>
            <a:ext cx="8883650" cy="1143000"/>
          </a:xfrm>
        </p:spPr>
        <p:txBody>
          <a:bodyPr/>
          <a:lstStyle/>
          <a:p>
            <a:pPr eaLnBrk="1" hangingPunct="1"/>
            <a:r>
              <a:rPr lang="en-US" altLang="en-US" sz="2000">
                <a:solidFill>
                  <a:schemeClr val="bg1"/>
                </a:solidFill>
              </a:rPr>
              <a:t>Graffiti removal using sandblasting</a:t>
            </a:r>
          </a:p>
        </p:txBody>
      </p:sp>
      <p:grpSp>
        <p:nvGrpSpPr>
          <p:cNvPr id="72708"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40466696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Sandblasting</a:t>
            </a:r>
          </a:p>
        </p:txBody>
      </p:sp>
      <p:grpSp>
        <p:nvGrpSpPr>
          <p:cNvPr id="74756"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28318524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5562600"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p:cNvSpPr>
            <a:spLocks noGrp="1" noChangeArrowheads="1"/>
          </p:cNvSpPr>
          <p:nvPr>
            <p:ph type="title"/>
          </p:nvPr>
        </p:nvSpPr>
        <p:spPr>
          <a:xfrm>
            <a:off x="107950" y="5943600"/>
            <a:ext cx="8883650" cy="1143000"/>
          </a:xfrm>
        </p:spPr>
        <p:txBody>
          <a:bodyPr/>
          <a:lstStyle/>
          <a:p>
            <a:pPr eaLnBrk="1" hangingPunct="1"/>
            <a:r>
              <a:rPr lang="en-US" altLang="en-US" sz="2000">
                <a:solidFill>
                  <a:schemeClr val="bg1"/>
                </a:solidFill>
              </a:rPr>
              <a:t>Sandblasting gear</a:t>
            </a:r>
          </a:p>
        </p:txBody>
      </p:sp>
      <p:grpSp>
        <p:nvGrpSpPr>
          <p:cNvPr id="76804" name="Group 8" descr="BLM Alaska Fire Service Masthead graphic"/>
          <p:cNvGrpSpPr>
            <a:grpSpLocks/>
          </p:cNvGrpSpPr>
          <p:nvPr/>
        </p:nvGrpSpPr>
        <p:grpSpPr bwMode="auto">
          <a:xfrm>
            <a:off x="0" y="0"/>
            <a:ext cx="9144000" cy="571500"/>
            <a:chOff x="0" y="0"/>
            <a:chExt cx="9144000" cy="572198"/>
          </a:xfrm>
        </p:grpSpPr>
        <p:pic>
          <p:nvPicPr>
            <p:cNvPr id="10" name="Picture 9" descr="Black Topo line graphic" title="Black Topo line graphic">
              <a:extLst>
                <a:ext uri="{FF2B5EF4-FFF2-40B4-BE49-F238E27FC236}">
                  <a16:creationId xmlns:a16="http://schemas.microsoft.com/office/drawing/2014/main" id="{1C5438A1-102F-4B9D-BC0B-6E8AE2DB6726}"/>
                </a:ext>
              </a:extLst>
            </p:cNvPr>
            <p:cNvPicPr>
              <a:picLocks noChangeAspect="1"/>
            </p:cNvPicPr>
            <p:nvPr/>
          </p:nvPicPr>
          <p:blipFill rotWithShape="1">
            <a:blip r:embed="rId4"/>
            <a:srcRect l="696" t="15711" r="17759" b="78416"/>
            <a:stretch/>
          </p:blipFill>
          <p:spPr bwMode="auto">
            <a:xfrm>
              <a:off x="0" y="0"/>
              <a:ext cx="9144000" cy="489547"/>
            </a:xfrm>
            <a:prstGeom prst="rect">
              <a:avLst/>
            </a:prstGeom>
            <a:ln>
              <a:noFill/>
            </a:ln>
            <a:extLst>
              <a:ext uri="{53640926-AAD7-44D8-BBD7-CCE9431645EC}">
                <a14:shadowObscured xmlns:a14="http://schemas.microsoft.com/office/drawing/2010/main"/>
              </a:ext>
            </a:extLst>
          </p:spPr>
        </p:pic>
        <p:pic>
          <p:nvPicPr>
            <p:cNvPr id="11" name="Picture 10" descr="Bureau of Land Management Logo" title="Bureau of Land Management Logo">
              <a:extLst>
                <a:ext uri="{FF2B5EF4-FFF2-40B4-BE49-F238E27FC236}">
                  <a16:creationId xmlns:a16="http://schemas.microsoft.com/office/drawing/2014/main" id="{BE6B173F-BCCE-4F6A-BC4B-57A29115F6EB}"/>
                </a:ext>
              </a:extLst>
            </p:cNvPr>
            <p:cNvPicPr>
              <a:picLocks noChangeAspect="1"/>
            </p:cNvPicPr>
            <p:nvPr/>
          </p:nvPicPr>
          <p:blipFill>
            <a:blip r:embed="rId5"/>
            <a:stretch>
              <a:fillRect/>
            </a:stretch>
          </p:blipFill>
          <p:spPr>
            <a:xfrm>
              <a:off x="241300" y="114440"/>
              <a:ext cx="520700" cy="457758"/>
            </a:xfrm>
            <a:prstGeom prst="rect">
              <a:avLst/>
            </a:prstGeom>
          </p:spPr>
        </p:pic>
        <p:sp>
          <p:nvSpPr>
            <p:cNvPr id="12" name="Text Box 2">
              <a:extLst>
                <a:ext uri="{FF2B5EF4-FFF2-40B4-BE49-F238E27FC236}">
                  <a16:creationId xmlns:a16="http://schemas.microsoft.com/office/drawing/2014/main" id="{03BA5E94-DB6A-4E92-AB26-1D63C9A5AC73}"/>
                </a:ext>
              </a:extLst>
            </p:cNvPr>
            <p:cNvSpPr txBox="1">
              <a:spLocks noChangeArrowheads="1"/>
            </p:cNvSpPr>
            <p:nvPr/>
          </p:nvSpPr>
          <p:spPr bwMode="auto">
            <a:xfrm>
              <a:off x="755650" y="95366"/>
              <a:ext cx="2743200" cy="383055"/>
            </a:xfrm>
            <a:prstGeom prst="rect">
              <a:avLst/>
            </a:prstGeom>
            <a:noFill/>
            <a:ln w="9525">
              <a:noFill/>
              <a:miter lim="800000"/>
              <a:headEnd/>
              <a:tailEnd/>
            </a:ln>
          </p:spPr>
          <p:txBody>
            <a:bodyPr>
              <a:spAutoFit/>
            </a:bodyPr>
            <a:lstStyle/>
            <a:p>
              <a:pPr eaLnBrk="1" hangingPunct="1">
                <a:lnSpc>
                  <a:spcPct val="115000"/>
                </a:lnSpc>
                <a:spcBef>
                  <a:spcPts val="0"/>
                </a:spcBef>
                <a:spcAft>
                  <a:spcPts val="1000"/>
                </a:spcAft>
                <a:defRPr/>
              </a:pPr>
              <a:r>
                <a:rPr lang="en-CA" sz="850" dirty="0">
                  <a:solidFill>
                    <a:srgbClr val="FFFFFF"/>
                  </a:solidFill>
                  <a:latin typeface="Roboto" panose="020B0604020202020204" charset="0"/>
                  <a:ea typeface="Roboto" panose="020B0604020202020204" charset="0"/>
                  <a:cs typeface="Times New Roman"/>
                </a:rPr>
                <a:t>U.S. Department of the Interior</a:t>
              </a:r>
              <a:br>
                <a:rPr lang="en-CA" sz="850" dirty="0">
                  <a:solidFill>
                    <a:srgbClr val="FFFFFF"/>
                  </a:solidFill>
                  <a:latin typeface="Roboto" panose="020B0604020202020204" charset="0"/>
                  <a:ea typeface="Roboto" panose="020B0604020202020204" charset="0"/>
                  <a:cs typeface="Times New Roman"/>
                </a:rPr>
              </a:br>
              <a:r>
                <a:rPr lang="en-CA" sz="850" dirty="0">
                  <a:solidFill>
                    <a:srgbClr val="FFFFFF"/>
                  </a:solidFill>
                  <a:latin typeface="Roboto" panose="020B0604020202020204" charset="0"/>
                  <a:ea typeface="Roboto" panose="020B0604020202020204" charset="0"/>
                  <a:cs typeface="Times New Roman"/>
                </a:rPr>
                <a:t>Bureau of Land Management</a:t>
              </a:r>
              <a:endParaRPr lang="en-US" sz="850" dirty="0">
                <a:latin typeface="Roboto" panose="020B0604020202020204" charset="0"/>
                <a:ea typeface="Roboto" panose="020B0604020202020204" charset="0"/>
                <a:cs typeface="Times New Roman"/>
              </a:endParaRPr>
            </a:p>
          </p:txBody>
        </p:sp>
      </p:grpSp>
    </p:spTree>
    <p:extLst>
      <p:ext uri="{BB962C8B-B14F-4D97-AF65-F5344CB8AC3E}">
        <p14:creationId xmlns:p14="http://schemas.microsoft.com/office/powerpoint/2010/main" val="1626211044"/>
      </p:ext>
    </p:extLst>
  </p:cSld>
  <p:clrMapOvr>
    <a:masterClrMapping/>
  </p:clrMapOvr>
  <p:transition spd="med">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1822</TotalTime>
  <Words>889</Words>
  <Application>Microsoft Office PowerPoint</Application>
  <PresentationFormat>On-screen Show (4:3)</PresentationFormat>
  <Paragraphs>138</Paragraphs>
  <Slides>32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Roboto</vt:lpstr>
      <vt:lpstr>Times New Roman</vt:lpstr>
      <vt:lpstr>Default Design</vt:lpstr>
      <vt:lpstr>Cave Projects</vt:lpstr>
      <vt:lpstr>PowerPoint Presentation</vt:lpstr>
      <vt:lpstr>PowerPoint Presentation</vt:lpstr>
      <vt:lpstr>Reenactment of the “good olde days”</vt:lpstr>
      <vt:lpstr>Kiley Shine</vt:lpstr>
      <vt:lpstr>Kiley incident</vt:lpstr>
      <vt:lpstr>Graffiti removal using sandblasting</vt:lpstr>
      <vt:lpstr>Sandblasting</vt:lpstr>
      <vt:lpstr>Sandblasting gear</vt:lpstr>
      <vt:lpstr>Sandblasting</vt:lpstr>
      <vt:lpstr>Removing graffiti</vt:lpstr>
      <vt:lpstr>Removing graffiti</vt:lpstr>
      <vt:lpstr>Removing graffiti</vt:lpstr>
      <vt:lpstr>Removing graffiti</vt:lpstr>
      <vt:lpstr>Removing graffiti</vt:lpstr>
      <vt:lpstr>PowerPoint Presentation</vt:lpstr>
      <vt:lpstr>Flagging routes</vt:lpstr>
      <vt:lpstr>Flagged routes</vt:lpstr>
      <vt:lpstr>Gate on the South Entrance</vt:lpstr>
      <vt:lpstr>Gate on the North Entrance</vt:lpstr>
      <vt:lpstr>Kiosk</vt:lpstr>
      <vt:lpstr>Removing graffiti</vt:lpstr>
      <vt:lpstr>Studying Cave Visitation Trends</vt:lpstr>
      <vt:lpstr>PowerPoint Presentation</vt:lpstr>
      <vt:lpstr>Why Study Visitation?</vt:lpstr>
      <vt:lpstr>Methods of Measuring Visitation</vt:lpstr>
      <vt:lpstr>PowerPoint Presentation</vt:lpstr>
      <vt:lpstr>PowerPoint Presentation</vt:lpstr>
      <vt:lpstr>PowerPoint Presentation</vt:lpstr>
      <vt:lpstr>PowerPoint Presentation</vt:lpstr>
      <vt:lpstr>PowerPoint Presentation</vt:lpstr>
      <vt:lpstr>PowerPoint Presentation</vt:lpstr>
    </vt:vector>
  </TitlesOfParts>
  <Company>DOI BLM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kvoyles</dc:creator>
  <cp:lastModifiedBy>Jasper, Jonathan D</cp:lastModifiedBy>
  <cp:revision>131</cp:revision>
  <dcterms:created xsi:type="dcterms:W3CDTF">2003-12-02T20:55:22Z</dcterms:created>
  <dcterms:modified xsi:type="dcterms:W3CDTF">2019-08-01T16:46:27Z</dcterms:modified>
</cp:coreProperties>
</file>