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8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0" r:id="rId20"/>
    <p:sldId id="275" r:id="rId21"/>
    <p:sldId id="276" r:id="rId22"/>
    <p:sldId id="277" r:id="rId23"/>
    <p:sldId id="278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8" autoAdjust="0"/>
    <p:restoredTop sz="94660"/>
  </p:normalViewPr>
  <p:slideViewPr>
    <p:cSldViewPr snapToGrid="0">
      <p:cViewPr>
        <p:scale>
          <a:sx n="80" d="100"/>
          <a:sy n="80" d="100"/>
        </p:scale>
        <p:origin x="1674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529501"/>
          </a:xfrm>
        </p:spPr>
        <p:txBody>
          <a:bodyPr/>
          <a:lstStyle/>
          <a:p>
            <a:r>
              <a:rPr lang="en-US" sz="9600" dirty="0" smtClean="0"/>
              <a:t>Decon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2830286"/>
            <a:ext cx="8689976" cy="1371599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HOME,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expedition and convention </a:t>
            </a:r>
          </a:p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Level events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86" y="367336"/>
            <a:ext cx="1066799" cy="933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257" y="5731386"/>
            <a:ext cx="2603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Knutt Peterson</a:t>
            </a:r>
          </a:p>
          <a:p>
            <a:r>
              <a:rPr lang="en-US" dirty="0" smtClean="0"/>
              <a:t>Cave and Karst Specialist </a:t>
            </a:r>
          </a:p>
          <a:p>
            <a:r>
              <a:rPr lang="en-US" dirty="0" smtClean="0"/>
              <a:t>BLM, Roswell Field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2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32622"/>
            <a:ext cx="2656739" cy="159617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Cost</a:t>
            </a:r>
            <a:endParaRPr lang="en-US" sz="6000" dirty="0"/>
          </a:p>
        </p:txBody>
      </p:sp>
      <p:pic>
        <p:nvPicPr>
          <p:cNvPr id="3" name="Picture 4" descr="Cost of Pa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8" y="1341120"/>
            <a:ext cx="5210202" cy="414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6338" y="611146"/>
            <a:ext cx="49739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Additional costs: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2nd 40# propane tank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Hundreds of feet of Hose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Splitters, Pressure </a:t>
            </a:r>
            <a:r>
              <a:rPr lang="en-US" sz="2400" dirty="0"/>
              <a:t>R</a:t>
            </a:r>
            <a:r>
              <a:rPr lang="en-US" sz="2400" dirty="0" smtClean="0"/>
              <a:t>egulator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Drying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Scrub Brushes</a:t>
            </a:r>
          </a:p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Final </a:t>
            </a:r>
            <a:r>
              <a:rPr lang="en-US" sz="3200" b="1" dirty="0">
                <a:solidFill>
                  <a:prstClr val="black"/>
                </a:solidFill>
              </a:rPr>
              <a:t>costs came to ~$2500</a:t>
            </a:r>
          </a:p>
          <a:p>
            <a:endParaRPr lang="en-US" dirty="0"/>
          </a:p>
        </p:txBody>
      </p:sp>
      <p:pic>
        <p:nvPicPr>
          <p:cNvPr id="5" name="Picture 14" descr="DSC_5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87" y="3688912"/>
            <a:ext cx="37401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630" y="5573487"/>
            <a:ext cx="701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RFO Cave Program already owned a trailer, generator, and power washer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82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596177"/>
          </a:xfrm>
        </p:spPr>
        <p:txBody>
          <a:bodyPr/>
          <a:lstStyle/>
          <a:p>
            <a:r>
              <a:rPr lang="en-US" dirty="0" smtClean="0"/>
              <a:t>Field Test @ 2016 NSS Convention, ELY NV</a:t>
            </a:r>
            <a:endParaRPr lang="en-US" dirty="0"/>
          </a:p>
        </p:txBody>
      </p:sp>
      <p:pic>
        <p:nvPicPr>
          <p:cNvPr id="3" name="Picture 3" descr="IMG_06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3" y="1263316"/>
            <a:ext cx="6411006" cy="480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G_06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21" y="3550372"/>
            <a:ext cx="3360965" cy="252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IMG_06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21" y="1264104"/>
            <a:ext cx="3360965" cy="25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7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8058" y="489856"/>
            <a:ext cx="9542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SETUP FOR CONVENTION LEVEL EVENT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426028" y="1595021"/>
            <a:ext cx="94446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 CONVENTION WORK:</a:t>
            </a:r>
          </a:p>
          <a:p>
            <a:r>
              <a:rPr lang="en-US" sz="2000" dirty="0" smtClean="0"/>
              <a:t>Have convention inform attendees of current WNS </a:t>
            </a:r>
            <a:r>
              <a:rPr lang="en-US" sz="2000" dirty="0" err="1" smtClean="0"/>
              <a:t>decon</a:t>
            </a:r>
            <a:r>
              <a:rPr lang="en-US" sz="2000" dirty="0" smtClean="0"/>
              <a:t> expectations</a:t>
            </a:r>
          </a:p>
          <a:p>
            <a:r>
              <a:rPr lang="en-US" sz="2000" dirty="0" smtClean="0"/>
              <a:t>Work with all trip leaders to provide supplies and </a:t>
            </a:r>
            <a:r>
              <a:rPr lang="en-US" sz="2000" dirty="0" err="1" smtClean="0"/>
              <a:t>decon</a:t>
            </a:r>
            <a:r>
              <a:rPr lang="en-US" sz="2000" dirty="0" smtClean="0"/>
              <a:t> guidance for post trip</a:t>
            </a:r>
          </a:p>
          <a:p>
            <a:r>
              <a:rPr lang="en-US" sz="2000" b="1" dirty="0" smtClean="0"/>
              <a:t>CAVE CONDITIONS:</a:t>
            </a:r>
          </a:p>
          <a:p>
            <a:r>
              <a:rPr lang="en-US" sz="2000" dirty="0" smtClean="0"/>
              <a:t>What are the conditions in the caves that will be visited?</a:t>
            </a:r>
          </a:p>
          <a:p>
            <a:r>
              <a:rPr lang="en-US" sz="2000" dirty="0" smtClean="0"/>
              <a:t>Are the caves muddy caves, or just dusty? Or a combination.</a:t>
            </a:r>
          </a:p>
          <a:p>
            <a:r>
              <a:rPr lang="en-US" sz="2000" b="1" dirty="0"/>
              <a:t>EXPECTATIONS:</a:t>
            </a:r>
          </a:p>
          <a:p>
            <a:r>
              <a:rPr lang="en-US" sz="2000" dirty="0" err="1"/>
              <a:t>Decon</a:t>
            </a:r>
            <a:r>
              <a:rPr lang="en-US" sz="2000" dirty="0"/>
              <a:t> up to 150 sets of gear per </a:t>
            </a:r>
            <a:r>
              <a:rPr lang="en-US" sz="2000" dirty="0" smtClean="0"/>
              <a:t>day</a:t>
            </a:r>
          </a:p>
          <a:p>
            <a:r>
              <a:rPr lang="en-US" sz="2000" b="1" dirty="0" smtClean="0"/>
              <a:t>DELIVERABLE:</a:t>
            </a:r>
          </a:p>
          <a:p>
            <a:r>
              <a:rPr lang="en-US" sz="2000" dirty="0" smtClean="0"/>
              <a:t>Provide </a:t>
            </a:r>
            <a:r>
              <a:rPr lang="en-US" sz="2000" dirty="0" err="1" smtClean="0"/>
              <a:t>decon</a:t>
            </a:r>
            <a:r>
              <a:rPr lang="en-US" sz="2000" dirty="0" smtClean="0"/>
              <a:t> for 6 days without fail.</a:t>
            </a:r>
          </a:p>
          <a:p>
            <a:r>
              <a:rPr lang="en-US" sz="2000" b="1" dirty="0" smtClean="0"/>
              <a:t>HOURS OF OPERATION:</a:t>
            </a:r>
          </a:p>
          <a:p>
            <a:r>
              <a:rPr lang="en-US" sz="2000" dirty="0" smtClean="0"/>
              <a:t>All day - the first 3 days, then 3pm to 8pm</a:t>
            </a:r>
          </a:p>
          <a:p>
            <a:endParaRPr lang="en-US" sz="2000" dirty="0"/>
          </a:p>
          <a:p>
            <a:r>
              <a:rPr lang="en-US" sz="2000" b="1" dirty="0" smtClean="0"/>
              <a:t>The convention should provide a 20x20 tent, a water source, electricity, and VOLUNTEERS to help run the station.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75" y="2755232"/>
            <a:ext cx="3512457" cy="2633196"/>
          </a:xfrm>
          <a:prstGeom prst="rect">
            <a:avLst/>
          </a:prstGeom>
        </p:spPr>
      </p:pic>
      <p:pic>
        <p:nvPicPr>
          <p:cNvPr id="6" name="Picture 2" descr="2010_BLM_NewLogo_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9825" y="489856"/>
            <a:ext cx="135345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61" y="150431"/>
            <a:ext cx="5410825" cy="1596177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User Process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489071" y="1827751"/>
            <a:ext cx="1139813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PRE-DECON GEAR AT THE CAVE FOR CONTAINED TRANSPORT TO DECON STATION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BRING BAGGED GEAR TO DECON STATION AND CHECK 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VOLUNTEER TALKS CAVER THROUGH DECON PROCESS (EDUCATION)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CAVER WASHES MUD AND DUST OFF GEAR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SEPARATES GEAR FOR HOT WATER OR CHEMICAL DECON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GEAR IS BAGGED FOR HOT WATER DECON AND DELIVERED TO DECON UNIT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BAGGED GEAR IS “COOKED” FOR 25 MIN AT 135ºF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CAVER USES CHLOROX WIPES AND OR 70% ALCOHOL TO CLEAN NON-SUBMERSIABLE GEAR AT CHEM STATION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CAVER RETRIEVES DECONED GEAR FROM DECON STATION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 CAVER HANGS GEAR TO DRY AT DRYING RACKS OR TAKES BACK TO CAMP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2" descr="2010_BLM_NewLogo_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7788" y="356381"/>
            <a:ext cx="135345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7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789212"/>
            <a:ext cx="7249886" cy="5437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2" y="130629"/>
            <a:ext cx="7489370" cy="5780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1" y="3733801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Mud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Station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1343" y="3494668"/>
            <a:ext cx="189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Dust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Station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7828" y="2939139"/>
            <a:ext cx="2144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Chem</a:t>
            </a:r>
            <a:r>
              <a:rPr lang="en-US" sz="2800" dirty="0" smtClean="0">
                <a:solidFill>
                  <a:srgbClr val="FFFF00"/>
                </a:solidFill>
              </a:rPr>
              <a:t> Station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45028" y="2732315"/>
            <a:ext cx="4038601" cy="1524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21083719">
            <a:off x="5139129" y="2969878"/>
            <a:ext cx="2432957" cy="924933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11406" y="2607668"/>
            <a:ext cx="849086" cy="69668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28" y="3507919"/>
            <a:ext cx="3080657" cy="23104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Down Arrow 10"/>
          <p:cNvSpPr/>
          <p:nvPr/>
        </p:nvSpPr>
        <p:spPr>
          <a:xfrm rot="19853496">
            <a:off x="5556393" y="1781160"/>
            <a:ext cx="484632" cy="978408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11247" y="1486679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Deposit Gear Here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3" y="578415"/>
            <a:ext cx="1012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BAGGED GEAR IS “COOKED” FOR 25 MIN AT </a:t>
            </a:r>
            <a:r>
              <a:rPr lang="en-US" sz="3600" dirty="0" smtClean="0">
                <a:solidFill>
                  <a:prstClr val="black"/>
                </a:solidFill>
              </a:rPr>
              <a:t>135ºF 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30" y="1286302"/>
            <a:ext cx="7128681" cy="5346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5696" y="3248167"/>
            <a:ext cx="18697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Gear to be “Cooked” is deposited here </a:t>
            </a:r>
            <a:r>
              <a:rPr lang="en-US" sz="2400" dirty="0"/>
              <a:t>b</a:t>
            </a:r>
            <a:r>
              <a:rPr lang="en-US" sz="2400" dirty="0" smtClean="0"/>
              <a:t>y Caver</a:t>
            </a:r>
            <a:endParaRPr lang="en-US" sz="2400" dirty="0"/>
          </a:p>
        </p:txBody>
      </p:sp>
      <p:sp>
        <p:nvSpPr>
          <p:cNvPr id="5" name="Curved Right Arrow 4"/>
          <p:cNvSpPr/>
          <p:nvPr/>
        </p:nvSpPr>
        <p:spPr>
          <a:xfrm rot="5400000">
            <a:off x="9075762" y="2074460"/>
            <a:ext cx="914400" cy="14330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Summing Junction 5"/>
          <p:cNvSpPr/>
          <p:nvPr/>
        </p:nvSpPr>
        <p:spPr>
          <a:xfrm>
            <a:off x="-1185080" y="3679777"/>
            <a:ext cx="3548418" cy="559559"/>
          </a:xfrm>
          <a:prstGeom prst="flowChartSummingJunction">
            <a:avLst/>
          </a:prstGeom>
          <a:solidFill>
            <a:schemeClr val="accent1">
              <a:alpha val="0"/>
            </a:schemeClr>
          </a:solidFill>
          <a:ln w="730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2012" y="4324488"/>
            <a:ext cx="1933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“Cooked” Gear is deposited outside the fence on a pallet</a:t>
            </a:r>
            <a:endParaRPr lang="en-US" sz="2400" dirty="0"/>
          </a:p>
        </p:txBody>
      </p:sp>
      <p:sp>
        <p:nvSpPr>
          <p:cNvPr id="8" name="Curved Right Arrow 7"/>
          <p:cNvSpPr/>
          <p:nvPr/>
        </p:nvSpPr>
        <p:spPr>
          <a:xfrm rot="5400000">
            <a:off x="2586251" y="566382"/>
            <a:ext cx="1612712" cy="43832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lowchart: Summing Junction 8"/>
          <p:cNvSpPr/>
          <p:nvPr/>
        </p:nvSpPr>
        <p:spPr>
          <a:xfrm>
            <a:off x="8461141" y="3561409"/>
            <a:ext cx="1334500" cy="236736"/>
          </a:xfrm>
          <a:prstGeom prst="flowChartSummingJunction">
            <a:avLst/>
          </a:prstGeom>
          <a:solidFill>
            <a:schemeClr val="accent1">
              <a:alpha val="0"/>
            </a:schemeClr>
          </a:solidFill>
          <a:ln w="730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6179" y="0"/>
            <a:ext cx="8652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Most cavers are grateful that there is a </a:t>
            </a:r>
            <a:r>
              <a:rPr lang="en-US" sz="4800" dirty="0" err="1"/>
              <a:t>D</a:t>
            </a:r>
            <a:r>
              <a:rPr lang="en-US" sz="4800" dirty="0" err="1" smtClean="0"/>
              <a:t>econ</a:t>
            </a:r>
            <a:r>
              <a:rPr lang="en-US" sz="4800" dirty="0" smtClean="0"/>
              <a:t> Station available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3" y="1569660"/>
            <a:ext cx="6542315" cy="49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66" y="1469572"/>
            <a:ext cx="7837316" cy="4724400"/>
          </a:xfrm>
          <a:prstGeom prst="rect">
            <a:avLst/>
          </a:prstGeom>
        </p:spPr>
      </p:pic>
      <p:sp>
        <p:nvSpPr>
          <p:cNvPr id="4" name="Curved Right Arrow 3"/>
          <p:cNvSpPr/>
          <p:nvPr/>
        </p:nvSpPr>
        <p:spPr>
          <a:xfrm rot="4244735">
            <a:off x="5356824" y="1387939"/>
            <a:ext cx="957599" cy="23704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3832" y="0"/>
            <a:ext cx="6410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Deconed</a:t>
            </a:r>
            <a:r>
              <a:rPr lang="en-US" sz="3600" dirty="0" smtClean="0"/>
              <a:t> Gear is deposited on</a:t>
            </a:r>
          </a:p>
          <a:p>
            <a:r>
              <a:rPr lang="en-US" sz="3600" dirty="0" smtClean="0"/>
              <a:t> clean pallet for pickup by Caver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30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57" y="685800"/>
            <a:ext cx="82296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8429" y="4963886"/>
            <a:ext cx="3721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Drying Racks</a:t>
            </a:r>
            <a:endParaRPr lang="en-US" sz="5400" dirty="0"/>
          </a:p>
        </p:txBody>
      </p:sp>
      <p:sp>
        <p:nvSpPr>
          <p:cNvPr id="6" name="Up Arrow 5"/>
          <p:cNvSpPr/>
          <p:nvPr/>
        </p:nvSpPr>
        <p:spPr>
          <a:xfrm>
            <a:off x="7663543" y="4430486"/>
            <a:ext cx="609600" cy="794657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8075391">
            <a:off x="5998029" y="4430485"/>
            <a:ext cx="609600" cy="794657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2010_BLM_NewLogo_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788" y="1703294"/>
            <a:ext cx="135345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0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4391" y="0"/>
            <a:ext cx="1129495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NSS CONVENTIONS</a:t>
            </a:r>
          </a:p>
          <a:p>
            <a:endParaRPr lang="en-US" dirty="0"/>
          </a:p>
          <a:p>
            <a:r>
              <a:rPr lang="en-US" sz="2400" dirty="0" smtClean="0"/>
              <a:t>2016 ELY, NV CONVENTION, 1100 ATTENDEES: DECONED 370 SETS OF GEAR</a:t>
            </a:r>
          </a:p>
          <a:p>
            <a:r>
              <a:rPr lang="en-US" sz="2400" dirty="0" smtClean="0"/>
              <a:t>2017 RIO RANCHO, NM CONVENTION - 600 ATTENDEES: DECONED 300 SETS OF GEAR</a:t>
            </a:r>
          </a:p>
          <a:p>
            <a:r>
              <a:rPr lang="en-US" sz="2400" dirty="0" smtClean="0"/>
              <a:t>2018 HELENA, MT. CONVENTION - 1100 ATTENDEES: DECONED 460 SETS OF GEAR </a:t>
            </a:r>
          </a:p>
          <a:p>
            <a:r>
              <a:rPr lang="en-US" sz="2400" dirty="0" smtClean="0"/>
              <a:t>2018 INTERNATIONAL PHOTOGRAPHY SYMPOSIUM </a:t>
            </a:r>
            <a:endParaRPr lang="en-US" sz="2400" dirty="0"/>
          </a:p>
          <a:p>
            <a:r>
              <a:rPr lang="en-US" sz="2400" dirty="0"/>
              <a:t>2018 US </a:t>
            </a:r>
            <a:r>
              <a:rPr lang="en-US" sz="2400" dirty="0" smtClean="0"/>
              <a:t>CAVE RESCUE TRAINING</a:t>
            </a:r>
          </a:p>
          <a:p>
            <a:r>
              <a:rPr lang="en-US" sz="2400" dirty="0"/>
              <a:t>FT STANTON CAVE EXPEDITIONS ~ 20 TO 60 SETS OF GEAR OVER 9 DAYS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82" y="3428329"/>
            <a:ext cx="4209257" cy="2806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16" y="3428329"/>
            <a:ext cx="4195429" cy="27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89869"/>
          </a:xfrm>
        </p:spPr>
        <p:txBody>
          <a:bodyPr/>
          <a:lstStyle/>
          <a:p>
            <a:r>
              <a:rPr lang="en-US" dirty="0" smtClean="0"/>
              <a:t>BASICS OF HOT WATER DECON DECON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408386"/>
            <a:ext cx="10363826" cy="438281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Read and be familiar with current </a:t>
            </a:r>
            <a:r>
              <a:rPr lang="en-US" dirty="0" err="1" smtClean="0"/>
              <a:t>usfws</a:t>
            </a:r>
            <a:r>
              <a:rPr lang="en-US" dirty="0" smtClean="0"/>
              <a:t> decontamination procedures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Enter cave with clean </a:t>
            </a:r>
            <a:r>
              <a:rPr lang="en-US" dirty="0" err="1" smtClean="0"/>
              <a:t>deconed</a:t>
            </a:r>
            <a:r>
              <a:rPr lang="en-US" dirty="0" smtClean="0"/>
              <a:t> gear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EXIT CAVE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FIELD DECON, TRANSITION FROM CONTAMINATED GEAR TO CLEAN STREET CLOTHES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TRANSPORT CONTAMINATED GEAR TO DECON STATION IN SEALED BAG OR CONTAINER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CLEAN MUD OFF OF CAVE GEAR, SEPARATE INTO SUBMERSABLE, AND NON SUBMERSABLE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SUBMERSE GEAR IN 131º H2o for 20 minutes.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Clean non-submersible gear with approved chemical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Remove gear from hot water and dry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 aware of cross contamination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049406" y="972752"/>
            <a:ext cx="8100615" cy="4872330"/>
            <a:chOff x="538418" y="1752681"/>
            <a:chExt cx="8100615" cy="4872330"/>
          </a:xfrm>
        </p:grpSpPr>
        <p:grpSp>
          <p:nvGrpSpPr>
            <p:cNvPr id="61" name="Group 60"/>
            <p:cNvGrpSpPr/>
            <p:nvPr/>
          </p:nvGrpSpPr>
          <p:grpSpPr>
            <a:xfrm>
              <a:off x="4225449" y="1752681"/>
              <a:ext cx="4413584" cy="4872330"/>
              <a:chOff x="4225449" y="1752681"/>
              <a:chExt cx="4413584" cy="4872330"/>
            </a:xfrm>
          </p:grpSpPr>
          <p:grpSp>
            <p:nvGrpSpPr>
              <p:cNvPr id="4" name="Group 3"/>
              <p:cNvGrpSpPr/>
              <p:nvPr/>
            </p:nvGrpSpPr>
            <p:grpSpPr>
              <a:xfrm rot="10800000">
                <a:off x="4225449" y="5237651"/>
                <a:ext cx="3777343" cy="1387360"/>
                <a:chOff x="2329543" y="3037114"/>
                <a:chExt cx="3777343" cy="1328057"/>
              </a:xfrm>
            </p:grpSpPr>
            <p:sp>
              <p:nvSpPr>
                <p:cNvPr id="2" name="Flowchart: Delay 1"/>
                <p:cNvSpPr/>
                <p:nvPr/>
              </p:nvSpPr>
              <p:spPr>
                <a:xfrm>
                  <a:off x="3788229" y="3037114"/>
                  <a:ext cx="2318657" cy="1328057"/>
                </a:xfrm>
                <a:prstGeom prst="flowChartDelay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Flowchart: Delay 2"/>
                <p:cNvSpPr/>
                <p:nvPr/>
              </p:nvSpPr>
              <p:spPr>
                <a:xfrm rot="10800000">
                  <a:off x="2329543" y="3037114"/>
                  <a:ext cx="2318657" cy="1328057"/>
                </a:xfrm>
                <a:prstGeom prst="flowChartDelay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DECON TANK</a:t>
                  </a:r>
                  <a:endParaRPr lang="en-US" dirty="0"/>
                </a:p>
              </p:txBody>
            </p:sp>
          </p:grpSp>
          <p:sp>
            <p:nvSpPr>
              <p:cNvPr id="8" name="Flowchart: Alternate Process 7"/>
              <p:cNvSpPr/>
              <p:nvPr/>
            </p:nvSpPr>
            <p:spPr>
              <a:xfrm>
                <a:off x="5650336" y="1854373"/>
                <a:ext cx="1255432" cy="1933206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TANKLESS H2O HEATER</a:t>
                </a:r>
                <a:endParaRPr lang="en-US" dirty="0"/>
              </a:p>
            </p:txBody>
          </p:sp>
          <p:cxnSp>
            <p:nvCxnSpPr>
              <p:cNvPr id="26" name="Straight Arrow Connector 25"/>
              <p:cNvCxnSpPr>
                <a:endCxn id="3" idx="0"/>
              </p:cNvCxnSpPr>
              <p:nvPr/>
            </p:nvCxnSpPr>
            <p:spPr>
              <a:xfrm>
                <a:off x="6544107" y="3787578"/>
                <a:ext cx="299357" cy="1450073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lowchart: Alternate Process 29"/>
              <p:cNvSpPr/>
              <p:nvPr/>
            </p:nvSpPr>
            <p:spPr>
              <a:xfrm>
                <a:off x="7968993" y="1854373"/>
                <a:ext cx="670040" cy="1933206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lowchart: Terminator 30"/>
              <p:cNvSpPr/>
              <p:nvPr/>
            </p:nvSpPr>
            <p:spPr>
              <a:xfrm>
                <a:off x="8065097" y="1752682"/>
                <a:ext cx="431853" cy="184325"/>
              </a:xfrm>
              <a:prstGeom prst="flowChartTermina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5400000">
                <a:off x="7737435" y="2658056"/>
                <a:ext cx="11331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PROPANE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7" name="Elbow Connector 36"/>
              <p:cNvCxnSpPr>
                <a:stCxn id="31" idx="0"/>
                <a:endCxn id="8" idx="0"/>
              </p:cNvCxnSpPr>
              <p:nvPr/>
            </p:nvCxnSpPr>
            <p:spPr>
              <a:xfrm rot="16200000" flipH="1" flipV="1">
                <a:off x="7228692" y="802041"/>
                <a:ext cx="101691" cy="2002972"/>
              </a:xfrm>
              <a:prstGeom prst="bentConnector3">
                <a:avLst>
                  <a:gd name="adj1" fmla="val -22479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538418" y="2360818"/>
              <a:ext cx="5739634" cy="3927412"/>
              <a:chOff x="538418" y="2360818"/>
              <a:chExt cx="5739634" cy="392741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854193" y="3956306"/>
                <a:ext cx="968829" cy="685799"/>
                <a:chOff x="6542314" y="2443842"/>
                <a:chExt cx="968829" cy="685799"/>
              </a:xfrm>
            </p:grpSpPr>
            <p:sp>
              <p:nvSpPr>
                <p:cNvPr id="5" name="Flowchart: Direct Access Storage 4"/>
                <p:cNvSpPr/>
                <p:nvPr/>
              </p:nvSpPr>
              <p:spPr>
                <a:xfrm>
                  <a:off x="6542314" y="2579914"/>
                  <a:ext cx="696686" cy="413657"/>
                </a:xfrm>
                <a:prstGeom prst="flowChartMagneticDru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lowchart: Direct Access Storage 5"/>
                <p:cNvSpPr/>
                <p:nvPr/>
              </p:nvSpPr>
              <p:spPr>
                <a:xfrm>
                  <a:off x="6966857" y="2443842"/>
                  <a:ext cx="544286" cy="685799"/>
                </a:xfrm>
                <a:prstGeom prst="flowChartMagneticDru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Flowchart: Alternate Process 8"/>
              <p:cNvSpPr/>
              <p:nvPr/>
            </p:nvSpPr>
            <p:spPr>
              <a:xfrm>
                <a:off x="4431136" y="2636412"/>
                <a:ext cx="239485" cy="772886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Alternate Process 10"/>
              <p:cNvSpPr/>
              <p:nvPr/>
            </p:nvSpPr>
            <p:spPr>
              <a:xfrm>
                <a:off x="4278736" y="2470244"/>
                <a:ext cx="544286" cy="286603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87577" y="4157879"/>
                <a:ext cx="10374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PUMP</a:t>
                </a:r>
                <a:endParaRPr lang="en-US" sz="28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62882" y="2360818"/>
                <a:ext cx="26025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SEDIMENT FILTER</a:t>
                </a:r>
                <a:endParaRPr lang="en-US" sz="2800" dirty="0"/>
              </a:p>
            </p:txBody>
          </p:sp>
          <p:cxnSp>
            <p:nvCxnSpPr>
              <p:cNvPr id="18" name="Elbow Connector 17"/>
              <p:cNvCxnSpPr>
                <a:stCxn id="2" idx="2"/>
                <a:endCxn id="6" idx="4"/>
              </p:cNvCxnSpPr>
              <p:nvPr/>
            </p:nvCxnSpPr>
            <p:spPr>
              <a:xfrm rot="16200000" flipV="1">
                <a:off x="4634678" y="4487551"/>
                <a:ext cx="938445" cy="561755"/>
              </a:xfrm>
              <a:prstGeom prst="bentConnector2">
                <a:avLst/>
              </a:prstGeom>
              <a:ln w="730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/>
              <p:cNvCxnSpPr>
                <a:endCxn id="11" idx="1"/>
              </p:cNvCxnSpPr>
              <p:nvPr/>
            </p:nvCxnSpPr>
            <p:spPr>
              <a:xfrm rot="5400000" flipH="1" flipV="1">
                <a:off x="3172016" y="3247268"/>
                <a:ext cx="1740442" cy="472998"/>
              </a:xfrm>
              <a:prstGeom prst="bentConnector2">
                <a:avLst/>
              </a:prstGeom>
              <a:ln w="730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8" idx="1"/>
              </p:cNvCxnSpPr>
              <p:nvPr/>
            </p:nvCxnSpPr>
            <p:spPr>
              <a:xfrm>
                <a:off x="4894044" y="2622428"/>
                <a:ext cx="756292" cy="198548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urved Connector 41"/>
              <p:cNvCxnSpPr>
                <a:stCxn id="5" idx="2"/>
              </p:cNvCxnSpPr>
              <p:nvPr/>
            </p:nvCxnSpPr>
            <p:spPr>
              <a:xfrm rot="5400000">
                <a:off x="2463276" y="3746841"/>
                <a:ext cx="980067" cy="2498455"/>
              </a:xfrm>
              <a:prstGeom prst="curved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Snip Single Corner Rectangle 45"/>
              <p:cNvSpPr/>
              <p:nvPr/>
            </p:nvSpPr>
            <p:spPr>
              <a:xfrm>
                <a:off x="616590" y="5237651"/>
                <a:ext cx="1092583" cy="692138"/>
              </a:xfrm>
              <a:prstGeom prst="snip1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Donut 46"/>
              <p:cNvSpPr/>
              <p:nvPr/>
            </p:nvSpPr>
            <p:spPr>
              <a:xfrm>
                <a:off x="1162882" y="5638148"/>
                <a:ext cx="541200" cy="579569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Diagonal Stripe 48"/>
              <p:cNvSpPr/>
              <p:nvPr/>
            </p:nvSpPr>
            <p:spPr>
              <a:xfrm>
                <a:off x="538418" y="5940074"/>
                <a:ext cx="325106" cy="348156"/>
              </a:xfrm>
              <a:prstGeom prst="diagStri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Lightning Bolt 49"/>
              <p:cNvSpPr/>
              <p:nvPr/>
            </p:nvSpPr>
            <p:spPr>
              <a:xfrm>
                <a:off x="700971" y="5276642"/>
                <a:ext cx="895817" cy="463183"/>
              </a:xfrm>
              <a:prstGeom prst="lightningBol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67131" y="4630311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ELECTRICAL</a:t>
                </a:r>
              </a:p>
              <a:p>
                <a:r>
                  <a:rPr lang="en-US" dirty="0" smtClean="0"/>
                  <a:t> SOURCE</a:t>
                </a:r>
                <a:endParaRPr lang="en-US" dirty="0"/>
              </a:p>
            </p:txBody>
          </p:sp>
          <p:cxnSp>
            <p:nvCxnSpPr>
              <p:cNvPr id="52" name="Curved Connector 51"/>
              <p:cNvCxnSpPr>
                <a:stCxn id="8" idx="2"/>
              </p:cNvCxnSpPr>
              <p:nvPr/>
            </p:nvCxnSpPr>
            <p:spPr>
              <a:xfrm rot="5400000">
                <a:off x="3172969" y="2373244"/>
                <a:ext cx="1690748" cy="4519419"/>
              </a:xfrm>
              <a:prstGeom prst="curved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3" name="Picture 2" descr="2010_BLM_NewLogo_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3246" y="1349635"/>
            <a:ext cx="135345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425" y="470645"/>
            <a:ext cx="8001002" cy="5334001"/>
          </a:xfrm>
          <a:prstGeom prst="rect">
            <a:avLst/>
          </a:prstGeom>
          <a:noFill/>
          <a:ln w="63500" algn="in">
            <a:solidFill>
              <a:srgbClr val="56805D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013" y="1532965"/>
            <a:ext cx="22576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FORT</a:t>
            </a:r>
          </a:p>
          <a:p>
            <a:pPr algn="ctr"/>
            <a:r>
              <a:rPr lang="en-US" sz="4000" dirty="0" smtClean="0"/>
              <a:t>STANTON</a:t>
            </a:r>
          </a:p>
          <a:p>
            <a:pPr algn="ctr"/>
            <a:r>
              <a:rPr lang="en-US" sz="4000" dirty="0" smtClean="0"/>
              <a:t>CAVE</a:t>
            </a:r>
            <a:endParaRPr lang="en-US" sz="4000" dirty="0"/>
          </a:p>
        </p:txBody>
      </p:sp>
      <p:pic>
        <p:nvPicPr>
          <p:cNvPr id="4" name="Picture 3" descr="2010_BLM_NewLogo_Transpar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40" y="3813153"/>
            <a:ext cx="1810871" cy="15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0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013" y="1532965"/>
            <a:ext cx="22576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FORT</a:t>
            </a:r>
          </a:p>
          <a:p>
            <a:pPr algn="ctr"/>
            <a:r>
              <a:rPr lang="en-US" sz="4000" dirty="0" smtClean="0"/>
              <a:t>STANTON</a:t>
            </a:r>
          </a:p>
          <a:p>
            <a:pPr algn="ctr"/>
            <a:r>
              <a:rPr lang="en-US" sz="4000" dirty="0" smtClean="0"/>
              <a:t>CAVE</a:t>
            </a:r>
            <a:endParaRPr lang="en-US" sz="4000" dirty="0"/>
          </a:p>
        </p:txBody>
      </p:sp>
      <p:pic>
        <p:nvPicPr>
          <p:cNvPr id="4" name="Picture 2" descr="DSCN05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8" b="23358"/>
          <a:stretch>
            <a:fillRect/>
          </a:stretch>
        </p:blipFill>
        <p:spPr bwMode="auto">
          <a:xfrm>
            <a:off x="3290047" y="486384"/>
            <a:ext cx="7628965" cy="5420005"/>
          </a:xfrm>
          <a:prstGeom prst="rect">
            <a:avLst/>
          </a:prstGeom>
          <a:noFill/>
          <a:ln w="63500" algn="in">
            <a:solidFill>
              <a:srgbClr val="56805D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2010_BLM_NewLogo_Transpar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58" y="3934176"/>
            <a:ext cx="1939224" cy="17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5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013" y="1532965"/>
            <a:ext cx="22576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FORT</a:t>
            </a:r>
          </a:p>
          <a:p>
            <a:pPr algn="ctr"/>
            <a:r>
              <a:rPr lang="en-US" sz="4000" dirty="0" smtClean="0"/>
              <a:t>STANTON</a:t>
            </a:r>
          </a:p>
          <a:p>
            <a:pPr algn="ctr"/>
            <a:r>
              <a:rPr lang="en-US" sz="4000" dirty="0" smtClean="0"/>
              <a:t>CAVE</a:t>
            </a:r>
            <a:endParaRPr lang="en-US" sz="4000" dirty="0"/>
          </a:p>
        </p:txBody>
      </p:sp>
      <p:pic>
        <p:nvPicPr>
          <p:cNvPr id="5" name="Picture 3" descr="2010_BLM_NewLogo_Transpar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58" y="3934176"/>
            <a:ext cx="1939224" cy="17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386" y="271928"/>
            <a:ext cx="4573121" cy="6097495"/>
          </a:xfrm>
          <a:prstGeom prst="rect">
            <a:avLst/>
          </a:prstGeom>
          <a:noFill/>
          <a:ln w="63500" algn="in">
            <a:solidFill>
              <a:srgbClr val="56805D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013" y="1532965"/>
            <a:ext cx="22576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FORT</a:t>
            </a:r>
          </a:p>
          <a:p>
            <a:pPr algn="ctr"/>
            <a:r>
              <a:rPr lang="en-US" sz="4000" dirty="0" smtClean="0"/>
              <a:t>STANTON</a:t>
            </a:r>
          </a:p>
          <a:p>
            <a:pPr algn="ctr"/>
            <a:r>
              <a:rPr lang="en-US" sz="4000" dirty="0" smtClean="0"/>
              <a:t>CAVE</a:t>
            </a:r>
            <a:endParaRPr lang="en-US" sz="4000" dirty="0"/>
          </a:p>
        </p:txBody>
      </p:sp>
      <p:pic>
        <p:nvPicPr>
          <p:cNvPr id="5" name="Picture 3" descr="2010_BLM_NewLogo_Transpar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58" y="3934176"/>
            <a:ext cx="1939224" cy="17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672" y="368175"/>
            <a:ext cx="7243482" cy="5611283"/>
          </a:xfrm>
          <a:prstGeom prst="rect">
            <a:avLst/>
          </a:prstGeom>
          <a:noFill/>
          <a:ln w="63500" algn="in">
            <a:solidFill>
              <a:srgbClr val="56805D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29634"/>
            <a:ext cx="10364451" cy="159617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Simple Home </a:t>
            </a:r>
            <a:r>
              <a:rPr lang="en-US" sz="4800" dirty="0" err="1" smtClean="0"/>
              <a:t>decon</a:t>
            </a:r>
            <a:r>
              <a:rPr lang="en-US" sz="4800" dirty="0" smtClean="0"/>
              <a:t> unit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61" y="1825811"/>
            <a:ext cx="5636379" cy="3733186"/>
          </a:xfrm>
        </p:spPr>
      </p:pic>
      <p:sp>
        <p:nvSpPr>
          <p:cNvPr id="5" name="TextBox 4"/>
          <p:cNvSpPr txBox="1"/>
          <p:nvPr/>
        </p:nvSpPr>
        <p:spPr>
          <a:xfrm>
            <a:off x="913774" y="1647136"/>
            <a:ext cx="49404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PRECLEAN GEAR OF MUD, ADD TO COOLER.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FILL LARGE COOLER WITH HOT WATER, AT LEAST 140°F. 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ADD A WEIGHT TO KEEP GEAR SUBMERSED.</a:t>
            </a:r>
          </a:p>
          <a:p>
            <a:pPr marL="342900" indent="-342900">
              <a:buAutoNum type="arabicPeriod"/>
            </a:pPr>
            <a:r>
              <a:rPr lang="en-US" sz="2400" dirty="0"/>
              <a:t>THERE WILL BE SOME COOLING DURING THE SOAK. AFTER 20 MIN, END TEMP SHOULD BE </a:t>
            </a:r>
            <a:r>
              <a:rPr lang="en-US" sz="2400" dirty="0" smtClean="0"/>
              <a:t>131ºF</a:t>
            </a:r>
          </a:p>
          <a:p>
            <a:pPr marL="342900" indent="-342900">
              <a:buAutoNum type="arabicPeriod"/>
            </a:pPr>
            <a:r>
              <a:rPr lang="en-US" sz="2400" dirty="0"/>
              <a:t>CLEAN NON-SUBMERSIABLE GEAR   WITH APPROPREATE CHEMICAL</a:t>
            </a:r>
            <a:r>
              <a:rPr lang="en-US" sz="24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 DRY GEAR.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705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/>
              <a:t>The CONVENTION problem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133600"/>
            <a:ext cx="10363826" cy="387531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Need to provide effective </a:t>
            </a:r>
            <a:r>
              <a:rPr lang="en-US" sz="3000" dirty="0" err="1" smtClean="0"/>
              <a:t>decon</a:t>
            </a:r>
            <a:r>
              <a:rPr lang="en-US" sz="3000" dirty="0" smtClean="0"/>
              <a:t> to 30 to 120 people in 2 to 6hrs</a:t>
            </a:r>
          </a:p>
          <a:p>
            <a:r>
              <a:rPr lang="en-US" sz="3000" dirty="0" err="1" smtClean="0"/>
              <a:t>Decon</a:t>
            </a:r>
            <a:r>
              <a:rPr lang="en-US" sz="3000" dirty="0" smtClean="0"/>
              <a:t> STATION needs to be portable </a:t>
            </a:r>
          </a:p>
          <a:p>
            <a:r>
              <a:rPr lang="en-US" sz="3000" dirty="0" smtClean="0"/>
              <a:t>Decon station needs to be user friendly</a:t>
            </a:r>
          </a:p>
          <a:p>
            <a:r>
              <a:rPr lang="en-US" sz="3000" dirty="0" smtClean="0"/>
              <a:t>Decon station needs to avoid cross contamination</a:t>
            </a:r>
          </a:p>
          <a:p>
            <a:r>
              <a:rPr lang="en-US" sz="3000" dirty="0" smtClean="0"/>
              <a:t>Cost needs to be manageable</a:t>
            </a:r>
          </a:p>
          <a:p>
            <a:r>
              <a:rPr lang="en-US" sz="3000" dirty="0" smtClean="0"/>
              <a:t>System needs to be simple and reliable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117774"/>
            <a:ext cx="10364451" cy="1596177"/>
          </a:xfrm>
        </p:spPr>
        <p:txBody>
          <a:bodyPr>
            <a:normAutofit/>
          </a:bodyPr>
          <a:lstStyle/>
          <a:p>
            <a:r>
              <a:rPr lang="en-US" sz="7200" dirty="0" smtClean="0"/>
              <a:t>History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713951"/>
            <a:ext cx="10363826" cy="3424107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No </a:t>
            </a:r>
            <a:r>
              <a:rPr lang="en-US" sz="2800" dirty="0" err="1" smtClean="0"/>
              <a:t>Decon</a:t>
            </a:r>
            <a:r>
              <a:rPr lang="en-US" sz="2800" dirty="0" smtClean="0"/>
              <a:t> &lt;2010</a:t>
            </a:r>
          </a:p>
          <a:p>
            <a:r>
              <a:rPr lang="en-US" sz="2800" dirty="0" smtClean="0"/>
              <a:t>Quaternary ammonia in 55 gallon tubs</a:t>
            </a:r>
          </a:p>
          <a:p>
            <a:r>
              <a:rPr lang="en-US" sz="2800" dirty="0" smtClean="0"/>
              <a:t>122F hot water, generated by military submersible kerosene heater</a:t>
            </a:r>
          </a:p>
          <a:p>
            <a:r>
              <a:rPr lang="en-US" sz="2800" dirty="0" smtClean="0"/>
              <a:t>Non portable Tankless propane water heater, attached to bunkhouse  (122F Max)</a:t>
            </a:r>
          </a:p>
          <a:p>
            <a:r>
              <a:rPr lang="en-US" sz="2800" dirty="0" smtClean="0"/>
              <a:t>Portable, </a:t>
            </a:r>
            <a:r>
              <a:rPr lang="en-US" sz="2800" dirty="0"/>
              <a:t>Tankless propane water </a:t>
            </a:r>
            <a:r>
              <a:rPr lang="en-US" sz="2800" dirty="0" smtClean="0"/>
              <a:t>heater, Recirculating system, 131F+ water temps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G_2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8" y="1508980"/>
            <a:ext cx="5481385" cy="42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40" y="1508980"/>
            <a:ext cx="5315051" cy="398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7171" y="5495269"/>
            <a:ext cx="418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Quat</a:t>
            </a:r>
            <a:r>
              <a:rPr lang="en-US" sz="3600" dirty="0" smtClean="0"/>
              <a:t> </a:t>
            </a:r>
            <a:r>
              <a:rPr lang="en-US" sz="3600" dirty="0" err="1" smtClean="0"/>
              <a:t>Decon</a:t>
            </a:r>
            <a:r>
              <a:rPr lang="en-US" sz="3600" dirty="0" smtClean="0"/>
              <a:t> Station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716485" y="5495269"/>
            <a:ext cx="465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Fumes affecting Cavers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898570" y="354817"/>
            <a:ext cx="3635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TOXIC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300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827" y="435429"/>
            <a:ext cx="1016725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4400" cap="all" dirty="0">
                <a:solidFill>
                  <a:prstClr val="black"/>
                </a:solidFill>
              </a:rPr>
              <a:t>military submersible kerosene heater</a:t>
            </a:r>
          </a:p>
        </p:txBody>
      </p:sp>
      <p:pic>
        <p:nvPicPr>
          <p:cNvPr id="3" name="Picture 2" descr="DSC_5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74" y="1340292"/>
            <a:ext cx="2880506" cy="42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The_Explo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85" y="1340291"/>
            <a:ext cx="4365550" cy="42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3722" y="5812971"/>
            <a:ext cx="421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+mj-lt"/>
              </a:rPr>
              <a:t>DANGEROUS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04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204860"/>
            <a:ext cx="10799255" cy="159617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First Tankless water heater (non-portable)</a:t>
            </a:r>
            <a:endParaRPr lang="en-US" sz="4000" dirty="0"/>
          </a:p>
        </p:txBody>
      </p:sp>
      <p:pic>
        <p:nvPicPr>
          <p:cNvPr id="4" name="Picture 1" descr="IMG_28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59" y="3115058"/>
            <a:ext cx="3336146" cy="338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IMG_29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83" y="171994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21630" y="1427708"/>
            <a:ext cx="3103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2012 DECON:</a:t>
            </a:r>
          </a:p>
          <a:p>
            <a:pPr algn="ctr"/>
            <a:r>
              <a:rPr lang="en-US" sz="3600" dirty="0" smtClean="0"/>
              <a:t>50°C </a:t>
            </a:r>
            <a:r>
              <a:rPr lang="en-US" sz="3600" dirty="0"/>
              <a:t>/ </a:t>
            </a:r>
            <a:r>
              <a:rPr lang="en-US" sz="3600" dirty="0" smtClean="0"/>
              <a:t>122°F</a:t>
            </a:r>
          </a:p>
          <a:p>
            <a:pPr algn="ctr"/>
            <a:r>
              <a:rPr lang="en-US" sz="2800" dirty="0" smtClean="0"/>
              <a:t>Max Temp 130°F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5" y="1719942"/>
            <a:ext cx="3189757" cy="4779440"/>
          </a:xfrm>
          <a:prstGeom prst="rect">
            <a:avLst/>
          </a:prstGeom>
        </p:spPr>
      </p:pic>
      <p:pic>
        <p:nvPicPr>
          <p:cNvPr id="9" name="Picture 2" descr="2010_BLM_NewLogo_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6954" y="5079699"/>
            <a:ext cx="135345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0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89" y="10688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Portable </a:t>
            </a:r>
            <a:r>
              <a:rPr lang="en-US" sz="4000" dirty="0" err="1" smtClean="0"/>
              <a:t>tankless</a:t>
            </a:r>
            <a:r>
              <a:rPr lang="en-US" sz="4000" dirty="0" smtClean="0"/>
              <a:t> propane water heater</a:t>
            </a:r>
            <a:endParaRPr lang="en-US" sz="4000" dirty="0"/>
          </a:p>
        </p:txBody>
      </p:sp>
      <p:pic>
        <p:nvPicPr>
          <p:cNvPr id="3" name="Picture 3" descr="20160630_1648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0" y="1703066"/>
            <a:ext cx="4779454" cy="409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20160630_1652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34" y="1703065"/>
            <a:ext cx="6069137" cy="30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34046" y="4931228"/>
            <a:ext cx="5541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prstClr val="black"/>
                </a:solidFill>
              </a:rPr>
              <a:t>NEW DECON: 55°C </a:t>
            </a:r>
            <a:r>
              <a:rPr lang="en-US" sz="3600" dirty="0">
                <a:solidFill>
                  <a:prstClr val="black"/>
                </a:solidFill>
              </a:rPr>
              <a:t>/ </a:t>
            </a:r>
            <a:r>
              <a:rPr lang="en-US" sz="3600" dirty="0" smtClean="0">
                <a:solidFill>
                  <a:prstClr val="black"/>
                </a:solidFill>
              </a:rPr>
              <a:t>131°F</a:t>
            </a:r>
            <a:endParaRPr lang="en-US" sz="3600" dirty="0">
              <a:solidFill>
                <a:prstClr val="black"/>
              </a:solidFill>
            </a:endParaRPr>
          </a:p>
          <a:p>
            <a:pPr lvl="0" algn="ctr"/>
            <a:r>
              <a:rPr lang="en-US" sz="2800" dirty="0">
                <a:solidFill>
                  <a:prstClr val="black"/>
                </a:solidFill>
              </a:rPr>
              <a:t>Max Temp </a:t>
            </a:r>
            <a:r>
              <a:rPr lang="en-US" sz="2800" dirty="0" smtClean="0">
                <a:solidFill>
                  <a:prstClr val="black"/>
                </a:solidFill>
              </a:rPr>
              <a:t>155°F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792</TotalTime>
  <Words>744</Words>
  <Application>Microsoft Office PowerPoint</Application>
  <PresentationFormat>Widescreen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Tw Cen MT</vt:lpstr>
      <vt:lpstr>Droplet</vt:lpstr>
      <vt:lpstr>Decon </vt:lpstr>
      <vt:lpstr>BASICS OF HOT WATER DECON DECON</vt:lpstr>
      <vt:lpstr>Simple Home decon unit</vt:lpstr>
      <vt:lpstr>The CONVENTION problem</vt:lpstr>
      <vt:lpstr>History</vt:lpstr>
      <vt:lpstr>PowerPoint Presentation</vt:lpstr>
      <vt:lpstr>PowerPoint Presentation</vt:lpstr>
      <vt:lpstr>First Tankless water heater (non-portable)</vt:lpstr>
      <vt:lpstr>Portable tankless propane water heater</vt:lpstr>
      <vt:lpstr>Cost</vt:lpstr>
      <vt:lpstr>Field Test @ 2016 NSS Convention, ELY NV</vt:lpstr>
      <vt:lpstr>PowerPoint Presentation</vt:lpstr>
      <vt:lpstr>User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Decon</dc:title>
  <dc:creator>Peterson, Knutt</dc:creator>
  <cp:lastModifiedBy>Brown, Michael B</cp:lastModifiedBy>
  <cp:revision>52</cp:revision>
  <dcterms:created xsi:type="dcterms:W3CDTF">2017-09-20T19:52:34Z</dcterms:created>
  <dcterms:modified xsi:type="dcterms:W3CDTF">2019-08-02T20:01:09Z</dcterms:modified>
</cp:coreProperties>
</file>