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75" r:id="rId3"/>
    <p:sldId id="439" r:id="rId4"/>
    <p:sldId id="440" r:id="rId5"/>
    <p:sldId id="441" r:id="rId6"/>
    <p:sldId id="442" r:id="rId7"/>
    <p:sldId id="453" r:id="rId8"/>
    <p:sldId id="443" r:id="rId9"/>
    <p:sldId id="444" r:id="rId10"/>
    <p:sldId id="445" r:id="rId11"/>
    <p:sldId id="451" r:id="rId12"/>
    <p:sldId id="446" r:id="rId13"/>
    <p:sldId id="44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hbun, Vaness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E8E8E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5" autoAdjust="0"/>
    <p:restoredTop sz="94563" autoAdjust="0"/>
  </p:normalViewPr>
  <p:slideViewPr>
    <p:cSldViewPr>
      <p:cViewPr varScale="1">
        <p:scale>
          <a:sx n="101" d="100"/>
          <a:sy n="101" d="100"/>
        </p:scale>
        <p:origin x="4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293734-F905-439F-9835-736205B108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0EAA0-4602-47C5-B9E7-50D3759037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30554F-B942-44AB-8A64-B31E42EB114A}" type="datetimeFigureOut">
              <a:rPr lang="en-US"/>
              <a:pPr>
                <a:defRPr/>
              </a:pPr>
              <a:t>7/14/2019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E63069-ABEF-4F2A-B3D5-6C12CF5F6A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837551-A74A-4B74-A819-79CA3B54F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BF275-712C-4AA5-BB4A-46D8B4275D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6B9F2-D58E-4515-8752-025E062D3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FA041C-20C7-4BAE-8B3B-B30C08A53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DF47B14-114B-4BEF-80A6-ED0E596AE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EB88259-1988-4FEA-8E53-16705CAC3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Started in 1999 mapping Bloomington Cave with Kyle Voyles. I consider this a great success story.</a:t>
            </a:r>
          </a:p>
          <a:p>
            <a:pPr eaLnBrk="1" hangingPunct="1"/>
            <a:r>
              <a:rPr lang="en-US" altLang="en-US"/>
              <a:t>How many folks have been in a cave? How many have been to a wild cave?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6A4B77A-D435-45E4-BDE6-233D4B4D9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7DC4A9-F53F-4B78-8D05-6BC5D333928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0A38721-D3B0-4F9C-B7F7-CF29FBB3F8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7F4DEF3-A754-4665-AA76-A3F4F5D063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EB43240-43DE-4E41-AA77-90C957DB8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02BA93-1A1F-4DE6-8A61-9D7CBD9BCEE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936F42D-7A89-4AAF-8C22-4BE16FBE92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E8AF155-2FAF-44E2-B4BC-00DCE7268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05BCE29-1965-4466-90E0-6DE44B8F7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360E6F-145B-40DF-955D-B48588DF928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A024E43-F4D2-41D2-ABB3-E61EADC17E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9EDAB66-9EB7-4A64-AFA2-30565FCABE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5445DAD-BBA8-4718-A146-720AE526B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A29A2-CFA8-4D1B-839C-3531280146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92D4381-ED05-406C-AC43-CF63142D7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683AE836-6827-4986-A954-227DA42000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909CABD-49C8-4D93-A484-358AFFCEC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4D08AC-B6F4-4C54-ABF9-7A04567E43E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7C13788-3163-4E67-8209-07CCD26B52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FF2DAA3-5054-47C7-882D-6D4AF3F2C9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29D2321-975E-46D1-B1CD-4D4AE3E12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90EAC-3BB1-445E-9C0C-39449CF62AC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494CD9F-7863-4557-811E-D56D2ADC3A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5F024C3-2F4B-47B3-8EC3-B09BC2F41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5691042-38A3-459A-9C08-9B17744ED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D2C831-54A4-450D-AB94-5C2B7CDBC28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30637BC-D8C8-4AF3-8E54-0F1BEC335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F3C4C10-F628-4FC4-838C-BD3E67423D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9E52396-25AF-4E2A-A3FC-0BFA42225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84B22-7C6C-4FAB-83D7-F9FDB09AEFE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70888A3-7750-4AB9-A06F-E010A20CC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0A24E9B-C7DD-40AC-A6F3-F510C126D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C44B774-DB45-4BF0-A209-4D77CB4C4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CCDD7E-4F9F-4A92-849A-6F8EDAA589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63C1659-0B53-4383-867F-AFA71F3BC1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5ABEA2E-D534-4B85-9AAF-206F591593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125361C-B0FB-406E-B429-B01CA2F17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DF14C8-1D4B-4C8C-BA79-5054FEB7051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A521754-AD20-4149-A5AD-83835EF4D5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A0A29E5-EE35-4205-8121-D06F0640C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3ADB7D2-BF2F-418B-B512-F71862718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31595F-5FF5-4D5A-B31D-A90AE855C63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7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F9EDEF1-55A8-4055-8918-284DD922D4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149F0DA-AD02-4FE8-A14E-C694AE8D93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E6C1C6A-F079-4823-9804-0439CA849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CD95-7208-4A57-BE72-D25C4A4DA97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BF9F906-80D4-43DF-BBEB-833625B46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42028AF-2CAB-455D-8939-AC1BA52DC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DFEF463-4E00-420C-BC95-608643F0F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759E08-17D2-427F-8FED-8C4BC60CF8C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979C-511C-4DC5-954B-50D85F726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86E98-498A-4A78-A7FB-EF086FAFA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7B24B-F5A8-4FFA-BAF0-F8B1FA3CD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F72B06-89A8-40B8-90D0-EB71E210B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831831-CBC6-4677-A713-D5D2903B3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2E71-0B83-46F0-8E91-868DA3B85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5319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0B08-51CE-4CDD-816E-15C9E7FE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95745-7F10-4AAC-926A-4519FA9D0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1F2656-17AC-49E7-8750-5E55AD86E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F1709-0B56-4967-849A-4C4E93FD5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324924-38AB-4047-8B27-DAF1D3B89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9A13-4DB0-4DCD-8E18-A725CE7B5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29699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E90DD-4C60-482C-893A-2A51871E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71BF3-A5F1-4B61-871D-DEFCDF70B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125B6A-27E5-4A53-9B4A-4FEABF9A5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07C289-CF89-4666-AC42-880CD0DCD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0CE31-0006-4DDF-9C4A-C97510249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1FE9-B72C-4A24-809C-653298CF2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2320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4227-5770-4EA8-948C-319C91F9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68D7A-B724-43AE-8058-856F8FA2890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132EE-0CE3-44C8-B3B9-B6C2A5ED8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918EF-8BE0-4E29-8AF4-577F66402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AB134-F86E-4357-9370-715D47791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132F2-02BE-493C-A006-B159DE943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EF2C-B456-47AC-A608-90DAF7860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30263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DE97-4E2C-49BD-B6D6-4A4EF833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9EA13-3400-49F9-91E8-FACAA7C58E6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DD1B-7AA7-4D89-B62D-9DE22D80D6F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27F48-FEDF-4694-892C-E0B85C5CC6E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61730-13E6-46E6-B714-50C3E2C98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DE3635-D069-439A-A4EA-98CB65317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3D90295-9AB7-4F9C-8866-8A43F75B8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85FE-69BA-480B-B627-EA1DE714B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7452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29B6-97D1-45B8-8833-B44AC354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55B0-F8E9-4980-96CD-C0500BFD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833B91-7503-479D-85F6-BF8157028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955FE-322A-4DC7-A5A4-3730B1EA9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8D387-4EAD-4024-9819-1DF092916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CDC3-FD98-4C87-9B1B-D4B0BDF07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2314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ADC0-996D-4374-B834-D7A742E0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30959-828D-40D8-9105-33B2F23B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EBDA53-80A8-445E-AB48-27A58E2B3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EC55E-F4AB-44C7-9F98-DBCCCE5B0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2EBED-1071-4737-B9CD-C58895522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2226-A4C3-477D-80BA-7CF09E474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1914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FF30-9596-491F-8916-674BB2B4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496F-E091-4D40-A7B1-D6A7933B2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29F62-A2D8-4B75-93C1-DF08855DD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CFB58-24EC-4665-AF46-9AF5F55A4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F4BFF-7722-4AA1-8997-9BB3F25E1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82305-7932-49D0-808E-AAE311F89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7731-55EF-4086-B419-55325877E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949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BA7A-8E45-4511-A305-FEC56DCE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0967-73A8-4028-8290-AC59E0CA3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44327-4764-4F54-A1BD-C541D4B03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2EF69-118C-463E-BD67-5170CCFFF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5A5D7-B155-4984-BAEE-7A8D28527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767735-7CBE-4286-9729-D7072A679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FFE44E-64E1-4470-B778-71BB4FA3B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B43EB-2327-4D78-A7EA-B54AFD589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83AA8-E366-4FDF-A70D-604375198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2511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A1DF-B103-41B0-825F-03423052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3451F-2F63-45F0-8314-CCE3AA856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D49052-6E01-48DC-A10E-651EF2A41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03F4A3-462C-41ED-8B6E-60FCD2D46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1702-9A72-441C-B9AD-F94067DE1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088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9C1C8D-C463-4488-9F33-205D86C94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DBB624-E9CC-4461-B810-AC34E790B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0569C3-44F6-45DD-B4B4-8AEC8CD3B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FBDA-3B0C-48A2-A73E-D61476E7E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2479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8B29-72DE-4211-84F9-ADE1C026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94953-416B-4158-B7D6-C3299992E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71095-9252-46C4-AB5C-DF0BEFB39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7FC9F-1105-4740-BA4A-412DD15D7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84F4E-FF41-4D88-8C13-DCAEF471B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618A0-E13B-44C6-9287-54165E1BA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DEAD-93D0-4768-A48C-81D1644CD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590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B6D6-1EAA-4180-85F9-7F08BCEB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639CF-F06B-4929-8090-9F01D5F63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0CA20-77C8-492E-BE40-D5D115B64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A1020-FDBC-41AF-BF1A-6125F8181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50DC91-3DA8-49C7-9842-512B1CD9B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102B9-486C-4170-AF4A-236F0543E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1C9A-5169-456D-AC80-DF79FD4E3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908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6AFF32-3729-4D43-B76E-9F50C1BDF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B60BB6-47D9-4A5D-86D8-A1C4CEC69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CF7F36-6915-4F2E-9FD0-805738E88B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0824A6-7EB6-4DEA-8038-F1572A864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E476A1-E34F-4A42-AD8F-B41FE65B4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1D630C-4C1B-43F2-923A-9E2B47E52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40CA18C-FCB3-4DA0-A223-5C910B67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425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ack Topo line graphic" title="Black Topo line graphic">
            <a:extLst>
              <a:ext uri="{FF2B5EF4-FFF2-40B4-BE49-F238E27FC236}">
                <a16:creationId xmlns:a16="http://schemas.microsoft.com/office/drawing/2014/main" id="{A75B65D9-A9CD-46F6-B062-6A87CB11C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" t="15711" r="17758" b="59553"/>
          <a:stretch/>
        </p:blipFill>
        <p:spPr bwMode="auto">
          <a:xfrm>
            <a:off x="0" y="-1588"/>
            <a:ext cx="9144000" cy="2062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 descr="green line" title="green line">
            <a:extLst>
              <a:ext uri="{FF2B5EF4-FFF2-40B4-BE49-F238E27FC236}">
                <a16:creationId xmlns:a16="http://schemas.microsoft.com/office/drawing/2014/main" id="{F81C3E2A-7E62-4FF9-8B5E-B36D0C2006E3}"/>
              </a:ext>
            </a:extLst>
          </p:cNvPr>
          <p:cNvSpPr/>
          <p:nvPr/>
        </p:nvSpPr>
        <p:spPr>
          <a:xfrm>
            <a:off x="228600" y="869950"/>
            <a:ext cx="8712200" cy="61913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srgbClr val="99CC00"/>
              </a:solidFill>
            </a:endParaRPr>
          </a:p>
        </p:txBody>
      </p:sp>
      <p:sp>
        <p:nvSpPr>
          <p:cNvPr id="9" name="Rectangle 8" descr="green line" title="green line">
            <a:extLst>
              <a:ext uri="{FF2B5EF4-FFF2-40B4-BE49-F238E27FC236}">
                <a16:creationId xmlns:a16="http://schemas.microsoft.com/office/drawing/2014/main" id="{775A7988-8BCD-4A34-A088-D3A4ED14C789}"/>
              </a:ext>
            </a:extLst>
          </p:cNvPr>
          <p:cNvSpPr/>
          <p:nvPr/>
        </p:nvSpPr>
        <p:spPr>
          <a:xfrm>
            <a:off x="228600" y="1889125"/>
            <a:ext cx="8712200" cy="61913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078" name="Title 1">
            <a:extLst>
              <a:ext uri="{FF2B5EF4-FFF2-40B4-BE49-F238E27FC236}">
                <a16:creationId xmlns:a16="http://schemas.microsoft.com/office/drawing/2014/main" id="{6D598361-868B-4C74-9326-DF9CA330F1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3200" y="938213"/>
            <a:ext cx="8763000" cy="950912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Federal Cave Resources Protection Act of 1988 (FCRPA)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8234B61-F258-4438-AAFA-A9D57469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8438"/>
            <a:ext cx="3416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lang="en-US" sz="850" dirty="0"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  <p:pic>
        <p:nvPicPr>
          <p:cNvPr id="10" name="Picture 9" descr="Bureau of Land Management Logo" title="Bureau of Land Management Logo">
            <a:extLst>
              <a:ext uri="{FF2B5EF4-FFF2-40B4-BE49-F238E27FC236}">
                <a16:creationId xmlns:a16="http://schemas.microsoft.com/office/drawing/2014/main" id="{65B89200-8D54-4E41-90A8-4E2A62BE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63" y="134938"/>
            <a:ext cx="685800" cy="6032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 descr="BLM Alaska Fire Service Masthead graphic">
            <a:extLst>
              <a:ext uri="{FF2B5EF4-FFF2-40B4-BE49-F238E27FC236}">
                <a16:creationId xmlns:a16="http://schemas.microsoft.com/office/drawing/2014/main" id="{4790527F-CB5E-4B6E-A9FD-FF443DF35D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id="{B62AD282-612D-4179-BF70-FCB5568B71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500"/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(B) </a:t>
            </a:r>
            <a:r>
              <a:rPr lang="en-US" altLang="en-US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General</a:t>
            </a:r>
            <a:endParaRPr lang="en-US" altLang="en-US"/>
          </a:p>
          <a:p>
            <a:pPr>
              <a:spcBef>
                <a:spcPts val="325"/>
              </a:spcBef>
              <a:buClr>
                <a:schemeClr val="hlink"/>
              </a:buClr>
              <a:buSzPts val="1100"/>
              <a:buFontTx/>
              <a:buNone/>
            </a:pPr>
            <a:endParaRPr lang="en-US" altLang="en-US" sz="16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Use restrictions for significant caves</a:t>
            </a:r>
            <a:endParaRPr lang="en-US" altLang="en-US"/>
          </a:p>
          <a:p>
            <a:pPr>
              <a:spcBef>
                <a:spcPts val="400"/>
              </a:spcBef>
              <a:buClr>
                <a:schemeClr val="hlink"/>
              </a:buClr>
              <a:buSzPts val="1400"/>
              <a:buFontTx/>
              <a:buNone/>
            </a:pPr>
            <a:endParaRPr lang="en-US" altLang="en-US" sz="20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Enter into volunteer management agreements with the scientific and recreational caving community</a:t>
            </a:r>
            <a:endParaRPr lang="en-US" altLang="en-US"/>
          </a:p>
        </p:txBody>
      </p:sp>
      <p:sp>
        <p:nvSpPr>
          <p:cNvPr id="19460" name="Title 2">
            <a:extLst>
              <a:ext uri="{FF2B5EF4-FFF2-40B4-BE49-F238E27FC236}">
                <a16:creationId xmlns:a16="http://schemas.microsoft.com/office/drawing/2014/main" id="{11FF6686-2DA9-46E0-8F6E-5CDF644E8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Sec. 4 Management Actions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8" descr="BLM Alaska Fire Service Masthead graphic">
            <a:extLst>
              <a:ext uri="{FF2B5EF4-FFF2-40B4-BE49-F238E27FC236}">
                <a16:creationId xmlns:a16="http://schemas.microsoft.com/office/drawing/2014/main" id="{4D6FE638-2925-4F31-96EC-CA0D2AF1CF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21507" name="Content Placeholder 1">
            <a:extLst>
              <a:ext uri="{FF2B5EF4-FFF2-40B4-BE49-F238E27FC236}">
                <a16:creationId xmlns:a16="http://schemas.microsoft.com/office/drawing/2014/main" id="{1FF0F88F-BE7C-4BDF-AA25-B236596EC7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500"/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(C)</a:t>
            </a: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Planning &amp; Public Participation</a:t>
            </a:r>
            <a:endParaRPr lang="en-US" altLang="en-US"/>
          </a:p>
          <a:p>
            <a:pPr>
              <a:spcBef>
                <a:spcPts val="475"/>
              </a:spcBef>
              <a:buClr>
                <a:schemeClr val="hlink"/>
              </a:buClr>
              <a:buSzPts val="1700"/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Consider caves in </a:t>
            </a:r>
            <a:r>
              <a:rPr lang="en-US" altLang="en-US" u="sng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any</a:t>
            </a: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land management planning efforts - NEPA</a:t>
            </a:r>
            <a:endParaRPr lang="en-US" altLang="en-US"/>
          </a:p>
          <a:p>
            <a:pPr>
              <a:spcBef>
                <a:spcPts val="400"/>
              </a:spcBef>
              <a:buClr>
                <a:schemeClr val="hlink"/>
              </a:buClr>
              <a:buSzPts val="1400"/>
              <a:buFontTx/>
              <a:buNone/>
            </a:pPr>
            <a:endParaRPr lang="en-US" altLang="en-US" sz="20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Foster communication, cooperation, &amp; exchange of information between land managers and the caving community</a:t>
            </a:r>
            <a:endParaRPr lang="en-US" altLang="en-US"/>
          </a:p>
          <a:p>
            <a:pPr>
              <a:spcBef>
                <a:spcPct val="0"/>
              </a:spcBef>
              <a:buClr>
                <a:schemeClr val="hlink"/>
              </a:buClr>
              <a:buSzPts val="2500"/>
              <a:buFontTx/>
              <a:buNone/>
            </a:pPr>
            <a:endParaRPr lang="en-US" altLang="en-US"/>
          </a:p>
        </p:txBody>
      </p:sp>
      <p:sp>
        <p:nvSpPr>
          <p:cNvPr id="21508" name="Title 2">
            <a:extLst>
              <a:ext uri="{FF2B5EF4-FFF2-40B4-BE49-F238E27FC236}">
                <a16:creationId xmlns:a16="http://schemas.microsoft.com/office/drawing/2014/main" id="{DCD6BAF9-C8BE-4615-B1D6-9B74D5DA2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Sec. 4 Management Actions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8" descr="BLM Alaska Fire Service Masthead graphic">
            <a:extLst>
              <a:ext uri="{FF2B5EF4-FFF2-40B4-BE49-F238E27FC236}">
                <a16:creationId xmlns:a16="http://schemas.microsoft.com/office/drawing/2014/main" id="{E8BB4A4F-1A38-4983-82D4-92D8309486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5EA8F-9ADD-40B2-A521-12C49A0DB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Destroy, disturb, deface, mar, alter, remove, or harm Cave Resources.</a:t>
            </a:r>
            <a:endParaRPr lang="en-US" dirty="0"/>
          </a:p>
          <a:p>
            <a:pPr indent="-20066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Tx/>
              <a:buNone/>
              <a:defRPr/>
            </a:pPr>
            <a:endParaRPr lang="en-US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Possess, consume, sell, barter, or exchange Cave Resources.</a:t>
            </a:r>
            <a:endParaRPr lang="en-US" dirty="0"/>
          </a:p>
          <a:p>
            <a:pPr indent="-20066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Tx/>
              <a:buNone/>
              <a:defRPr/>
            </a:pPr>
            <a:endParaRPr lang="en-US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Counsels, procures, solicits, or employs others to violate the law.</a:t>
            </a:r>
            <a:endParaRPr lang="en-US" dirty="0"/>
          </a:p>
        </p:txBody>
      </p:sp>
      <p:sp>
        <p:nvSpPr>
          <p:cNvPr id="23556" name="Title 2">
            <a:extLst>
              <a:ext uri="{FF2B5EF4-FFF2-40B4-BE49-F238E27FC236}">
                <a16:creationId xmlns:a16="http://schemas.microsoft.com/office/drawing/2014/main" id="{279D3824-D570-41BE-9E5B-F91C232F1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Sec. 7 Prohibited Acts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" descr="BLM Alaska Fire Service Masthead graphic">
            <a:extLst>
              <a:ext uri="{FF2B5EF4-FFF2-40B4-BE49-F238E27FC236}">
                <a16:creationId xmlns:a16="http://schemas.microsoft.com/office/drawing/2014/main" id="{4100F66C-95D3-4205-9EB3-3E06C3792E7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4F37AE0E-331C-465B-A77E-C74862761A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3352800"/>
            <a:ext cx="8229600" cy="28956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 sz="4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Up to $10,000 or 1 year imprisonment</a:t>
            </a:r>
            <a:endParaRPr lang="en-US" altLang="en-US" sz="4400"/>
          </a:p>
        </p:txBody>
      </p:sp>
      <p:sp>
        <p:nvSpPr>
          <p:cNvPr id="25604" name="Title 2">
            <a:extLst>
              <a:ext uri="{FF2B5EF4-FFF2-40B4-BE49-F238E27FC236}">
                <a16:creationId xmlns:a16="http://schemas.microsoft.com/office/drawing/2014/main" id="{73A63A86-3ADB-4B2B-A9BD-43571D10B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Sec. 8  Penalties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5EA8F-9ADD-40B2-A521-12C49A0DB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676400"/>
            <a:ext cx="8229600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Law</a:t>
            </a:r>
          </a:p>
          <a:p>
            <a:pPr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Regulations</a:t>
            </a:r>
          </a:p>
          <a:p>
            <a:pPr lvl="1"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Policy </a:t>
            </a:r>
          </a:p>
          <a:p>
            <a:pPr lvl="1"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Manual</a:t>
            </a:r>
          </a:p>
          <a:p>
            <a:pPr lvl="2"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Land Use Plan</a:t>
            </a:r>
          </a:p>
          <a:p>
            <a:pPr lvl="3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Allocations, Designations, Stipulations</a:t>
            </a:r>
          </a:p>
          <a:p>
            <a:pPr lvl="3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Management Plans</a:t>
            </a:r>
          </a:p>
          <a:p>
            <a:pPr lvl="4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Restrictions</a:t>
            </a:r>
          </a:p>
          <a:p>
            <a:pPr lvl="2"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124" name="Title 2">
            <a:extLst>
              <a:ext uri="{FF2B5EF4-FFF2-40B4-BE49-F238E27FC236}">
                <a16:creationId xmlns:a16="http://schemas.microsoft.com/office/drawing/2014/main" id="{F4F4C056-AE0C-439A-9763-0658E0A8E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Tiered Relationship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 descr="BLM Alaska Fire Service Masthead graphic">
            <a:extLst>
              <a:ext uri="{FF2B5EF4-FFF2-40B4-BE49-F238E27FC236}">
                <a16:creationId xmlns:a16="http://schemas.microsoft.com/office/drawing/2014/main" id="{11BA1E42-1BB9-4A8B-A3B4-44AB0EAAC2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EA42B810-FA90-41D4-81D2-A3FF280191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2514600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to protect significant caves.</a:t>
            </a:r>
            <a:endParaRPr lang="en-US" altLang="en-US"/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to evaluate significance against clear criteria.</a:t>
            </a:r>
            <a:endParaRPr lang="en-US" altLang="en-US"/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to Foster cooperation and exchange information. </a:t>
            </a:r>
            <a:endParaRPr lang="en-US" altLang="en-US"/>
          </a:p>
          <a:p>
            <a:pPr lvl="2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72" name="Title 2">
            <a:extLst>
              <a:ext uri="{FF2B5EF4-FFF2-40B4-BE49-F238E27FC236}">
                <a16:creationId xmlns:a16="http://schemas.microsoft.com/office/drawing/2014/main" id="{46D9D49A-8501-4A6B-AD79-BAF5EADB7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Context of Protection in Law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 descr="BLM Alaska Fire Service Masthead graphic">
            <a:extLst>
              <a:ext uri="{FF2B5EF4-FFF2-40B4-BE49-F238E27FC236}">
                <a16:creationId xmlns:a16="http://schemas.microsoft.com/office/drawing/2014/main" id="{D225E3F2-0F8E-49B1-AD4B-DF59696B98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5EA8F-9ADD-40B2-A521-12C49A0DB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Secure , Protect, &amp; Preserve Significant Caves on Federal Lands</a:t>
            </a:r>
            <a:endParaRPr lang="en-US" dirty="0"/>
          </a:p>
          <a:p>
            <a:pPr indent="-20066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Tx/>
              <a:buNone/>
              <a:defRPr/>
            </a:pPr>
            <a:endParaRPr lang="en-US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Foster cooperation &amp; exchange of information between Government &amp; cave users</a:t>
            </a:r>
            <a:endParaRPr lang="en-US" dirty="0"/>
          </a:p>
        </p:txBody>
      </p:sp>
      <p:sp>
        <p:nvSpPr>
          <p:cNvPr id="9220" name="Title 2">
            <a:extLst>
              <a:ext uri="{FF2B5EF4-FFF2-40B4-BE49-F238E27FC236}">
                <a16:creationId xmlns:a16="http://schemas.microsoft.com/office/drawing/2014/main" id="{A821779F-7FE4-4940-BA41-12CFF52DB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 2: Purpose &amp; Policy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oogle Shape;154;p19" descr="#3first3people_on_snowy">
            <a:extLst>
              <a:ext uri="{FF2B5EF4-FFF2-40B4-BE49-F238E27FC236}">
                <a16:creationId xmlns:a16="http://schemas.microsoft.com/office/drawing/2014/main" id="{86598A75-4EAC-4BC9-844D-50E0423C4F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477838"/>
            <a:ext cx="922337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1">
            <a:extLst>
              <a:ext uri="{FF2B5EF4-FFF2-40B4-BE49-F238E27FC236}">
                <a16:creationId xmlns:a16="http://schemas.microsoft.com/office/drawing/2014/main" id="{BB1F32A8-B1D4-41B5-9011-59F87B7DAA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500"/>
              <a:buFont typeface="Noto Sans Symbols"/>
              <a:buChar char="■"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Federal lands will be managed to protect and maintain </a:t>
            </a:r>
            <a:r>
              <a:rPr lang="en-US" altLang="en-US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significant</a:t>
            </a: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caves, to the extent practical.</a:t>
            </a:r>
            <a:endParaRPr lang="en-US" altLang="en-US"/>
          </a:p>
        </p:txBody>
      </p:sp>
      <p:sp>
        <p:nvSpPr>
          <p:cNvPr id="11268" name="Title 2">
            <a:extLst>
              <a:ext uri="{FF2B5EF4-FFF2-40B4-BE49-F238E27FC236}">
                <a16:creationId xmlns:a16="http://schemas.microsoft.com/office/drawing/2014/main" id="{F0C417D7-734A-4343-9335-F4EC0920C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Policy</a:t>
            </a:r>
          </a:p>
        </p:txBody>
      </p:sp>
      <p:grpSp>
        <p:nvGrpSpPr>
          <p:cNvPr id="11269" name="Group 8" descr="BLM Alaska Fire Service Masthead graphic">
            <a:extLst>
              <a:ext uri="{FF2B5EF4-FFF2-40B4-BE49-F238E27FC236}">
                <a16:creationId xmlns:a16="http://schemas.microsoft.com/office/drawing/2014/main" id="{6C4B7986-BFCB-4913-928E-AD7F9E3A33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 descr="BLM Alaska Fire Service Masthead graphic">
            <a:extLst>
              <a:ext uri="{FF2B5EF4-FFF2-40B4-BE49-F238E27FC236}">
                <a16:creationId xmlns:a16="http://schemas.microsoft.com/office/drawing/2014/main" id="{B60B6FD2-78BB-4EF6-A908-41214114DF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BE6DA346-FDBD-42D6-BCA3-A862BC06B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altLang="en-US" sz="4000" u="sng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Cave</a:t>
            </a:r>
            <a:r>
              <a:rPr lang="en-US" altLang="en-US" sz="36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:</a:t>
            </a: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36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Any naturally occurring void, cavity, recess, or system of interconnected passages beneath the surface of the earth.</a:t>
            </a:r>
            <a:endParaRPr lang="en-US" altLang="en-US"/>
          </a:p>
          <a:p>
            <a:pPr>
              <a:spcBef>
                <a:spcPts val="475"/>
              </a:spcBef>
              <a:buClr>
                <a:schemeClr val="hlink"/>
              </a:buClr>
              <a:buSzPts val="1700"/>
              <a:buFontTx/>
              <a:buNone/>
            </a:pPr>
            <a:endParaRPr lang="en-US" altLang="en-US" sz="24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spcBef>
                <a:spcPts val="725"/>
              </a:spcBef>
              <a:buClr>
                <a:schemeClr val="hlink"/>
              </a:buClr>
              <a:buSzPts val="2500"/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 Including natural pits, sinkholes, or other feature which is an extension of the entrance.</a:t>
            </a: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 </a:t>
            </a:r>
            <a:endParaRPr lang="en-US" altLang="en-US"/>
          </a:p>
          <a:p>
            <a:pPr marL="914400" lvl="2" indent="0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316" name="Title 2">
            <a:extLst>
              <a:ext uri="{FF2B5EF4-FFF2-40B4-BE49-F238E27FC236}">
                <a16:creationId xmlns:a16="http://schemas.microsoft.com/office/drawing/2014/main" id="{A9D79736-E5C2-4056-8D1F-348C00FC4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Sec. 3 Definitions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 descr="BLM Alaska Fire Service Masthead graphic">
            <a:extLst>
              <a:ext uri="{FF2B5EF4-FFF2-40B4-BE49-F238E27FC236}">
                <a16:creationId xmlns:a16="http://schemas.microsoft.com/office/drawing/2014/main" id="{85235438-E540-4472-9444-8BF0A3CAEC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391F04F3-D1A7-48EE-AC13-09B3A4219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dirty="0">
                <a:solidFill>
                  <a:schemeClr val="bg1"/>
                </a:solidFill>
              </a:rPr>
              <a:t>(including any cave resource therein, but not including any </a:t>
            </a:r>
            <a:r>
              <a:rPr lang="en-US" dirty="0" err="1">
                <a:solidFill>
                  <a:schemeClr val="bg1"/>
                </a:solidFill>
              </a:rPr>
              <a:t>vug</a:t>
            </a:r>
            <a:r>
              <a:rPr lang="en-US" dirty="0">
                <a:solidFill>
                  <a:schemeClr val="bg1"/>
                </a:solidFill>
              </a:rPr>
              <a:t>, mine, tunnel, aqueduct, or other manmade excavation)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i="1" dirty="0" err="1">
                <a:solidFill>
                  <a:schemeClr val="bg1"/>
                </a:solidFill>
              </a:rPr>
              <a:t>Vug</a:t>
            </a:r>
            <a:r>
              <a:rPr lang="en-US" dirty="0">
                <a:solidFill>
                  <a:schemeClr val="bg1"/>
                </a:solidFill>
              </a:rPr>
              <a:t> – A small cavity in a rock or vein, often with a mineral lining of different composition from that of the surrounding rock. 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altLang="en-US" dirty="0">
                <a:solidFill>
                  <a:schemeClr val="bg1"/>
                </a:solidFill>
              </a:rPr>
              <a:t>Origin is from the Cornish </a:t>
            </a:r>
            <a:r>
              <a:rPr lang="en-US" altLang="en-US" i="1" dirty="0" err="1">
                <a:solidFill>
                  <a:schemeClr val="bg1"/>
                </a:solidFill>
              </a:rPr>
              <a:t>vooga</a:t>
            </a:r>
            <a:r>
              <a:rPr lang="en-US" altLang="en-US" i="1" dirty="0">
                <a:solidFill>
                  <a:schemeClr val="bg1"/>
                </a:solidFill>
              </a:rPr>
              <a:t> meaning “a cave”</a:t>
            </a:r>
          </a:p>
        </p:txBody>
      </p:sp>
      <p:sp>
        <p:nvSpPr>
          <p:cNvPr id="13316" name="Title 2">
            <a:extLst>
              <a:ext uri="{FF2B5EF4-FFF2-40B4-BE49-F238E27FC236}">
                <a16:creationId xmlns:a16="http://schemas.microsoft.com/office/drawing/2014/main" id="{4B2BDA1A-6237-40EE-B118-009EA046F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Sec. 3 Definitions</a:t>
            </a: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1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 descr="BLM Alaska Fire Service Masthead graphic">
            <a:extLst>
              <a:ext uri="{FF2B5EF4-FFF2-40B4-BE49-F238E27FC236}">
                <a16:creationId xmlns:a16="http://schemas.microsoft.com/office/drawing/2014/main" id="{C5E720BF-9A48-4522-9258-C0BC2C56DE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99E768D2-A717-4EB6-B4C4-D28694FC1E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895475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000"/>
              <a:buFont typeface="Noto Sans Symbols"/>
              <a:buChar char="■"/>
            </a:pPr>
            <a:r>
              <a:rPr lang="en-US" altLang="en-US" u="sng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Cave Resources</a:t>
            </a: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-  Any material or substance occurring in caves on Federal lands such as; animal life, plant life, Paleontological deposits, sediments, minerals, speleogens, &amp; speleothems.</a:t>
            </a:r>
            <a:endParaRPr lang="en-US" altLang="en-US"/>
          </a:p>
        </p:txBody>
      </p:sp>
      <p:sp>
        <p:nvSpPr>
          <p:cNvPr id="15364" name="Title 2">
            <a:extLst>
              <a:ext uri="{FF2B5EF4-FFF2-40B4-BE49-F238E27FC236}">
                <a16:creationId xmlns:a16="http://schemas.microsoft.com/office/drawing/2014/main" id="{76C8C40E-EBF7-471F-8478-6DD8D02DA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Definitions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5365" name="Google Shape;168;p21" descr="Bat in Stone">
            <a:extLst>
              <a:ext uri="{FF2B5EF4-FFF2-40B4-BE49-F238E27FC236}">
                <a16:creationId xmlns:a16="http://schemas.microsoft.com/office/drawing/2014/main" id="{16EAB902-CA31-41E1-A62E-6CD08A2898D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14706" r="6895" b="14706"/>
          <a:stretch>
            <a:fillRect/>
          </a:stretch>
        </p:blipFill>
        <p:spPr bwMode="auto">
          <a:xfrm>
            <a:off x="2825750" y="4645025"/>
            <a:ext cx="36004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" descr="BLM Alaska Fire Service Masthead graphic">
            <a:extLst>
              <a:ext uri="{FF2B5EF4-FFF2-40B4-BE49-F238E27FC236}">
                <a16:creationId xmlns:a16="http://schemas.microsoft.com/office/drawing/2014/main" id="{4E19ED60-BBF8-4204-8AB3-ABA4BA6F7A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17411" name="Content Placeholder 1">
            <a:extLst>
              <a:ext uri="{FF2B5EF4-FFF2-40B4-BE49-F238E27FC236}">
                <a16:creationId xmlns:a16="http://schemas.microsoft.com/office/drawing/2014/main" id="{28652EC2-8C67-4944-A0BB-48D15A5F6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981200"/>
            <a:ext cx="8229600" cy="42672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ts val="2500"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(A) Regulations:</a:t>
            </a:r>
            <a:endParaRPr lang="en-US" altLang="en-US"/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Develop and issue criteria to identify              		</a:t>
            </a:r>
            <a:r>
              <a:rPr lang="en-US" altLang="en-US" b="1" i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significant </a:t>
            </a:r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caves</a:t>
            </a:r>
          </a:p>
          <a:p>
            <a:pPr>
              <a:spcBef>
                <a:spcPts val="638"/>
              </a:spcBef>
              <a:buClr>
                <a:schemeClr val="hlink"/>
              </a:buClr>
              <a:buSzPts val="2200"/>
            </a:pPr>
            <a:r>
              <a:rPr lang="en-US" altLang="en-US" sz="2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Achieved through inventory and designation</a:t>
            </a:r>
            <a:endParaRPr lang="en-US" altLang="en-US" sz="2400"/>
          </a:p>
          <a:p>
            <a:pPr>
              <a:spcBef>
                <a:spcPts val="475"/>
              </a:spcBef>
              <a:buClr>
                <a:schemeClr val="hlink"/>
              </a:buClr>
              <a:buSzPts val="1700"/>
            </a:pPr>
            <a:r>
              <a:rPr lang="en-US" altLang="en-US" sz="2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Achieved through land use planning (ACEC, Land use allocations, goal or objective)</a:t>
            </a:r>
            <a:endParaRPr lang="en-US" altLang="en-US" sz="2400"/>
          </a:p>
          <a:p>
            <a:pPr>
              <a:spcBef>
                <a:spcPts val="475"/>
              </a:spcBef>
              <a:buClr>
                <a:schemeClr val="hlink"/>
              </a:buClr>
              <a:buSzPts val="1700"/>
            </a:pPr>
            <a:r>
              <a:rPr lang="en-US" altLang="en-US" sz="2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Achieved by administrative action (Interim administrative determination of significance)</a:t>
            </a:r>
            <a:endParaRPr lang="en-US" altLang="en-US" sz="2400"/>
          </a:p>
          <a:p>
            <a:pPr lvl="2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412" name="Title 2">
            <a:extLst>
              <a:ext uri="{FF2B5EF4-FFF2-40B4-BE49-F238E27FC236}">
                <a16:creationId xmlns:a16="http://schemas.microsoft.com/office/drawing/2014/main" id="{15301A74-1F5B-4797-89EC-51BF59DFB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Sec. 4 Management Actions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632</Words>
  <Application>Microsoft Office PowerPoint</Application>
  <PresentationFormat>On-screen Show (4:3)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Times New Roman</vt:lpstr>
      <vt:lpstr>Tahoma</vt:lpstr>
      <vt:lpstr>Noto Sans Symbols</vt:lpstr>
      <vt:lpstr>Default Design</vt:lpstr>
      <vt:lpstr>Federal Cave Resources Protection Act of 1988 (FCRPA)</vt:lpstr>
      <vt:lpstr>Tiered Relationship</vt:lpstr>
      <vt:lpstr>Context of Protection in Law</vt:lpstr>
      <vt:lpstr>Sec 2: Purpose &amp; Policy</vt:lpstr>
      <vt:lpstr>Policy</vt:lpstr>
      <vt:lpstr>Sec. 3 Definitions</vt:lpstr>
      <vt:lpstr>Sec. 3 Definitions</vt:lpstr>
      <vt:lpstr>Definitions</vt:lpstr>
      <vt:lpstr>Sec. 4 Management Actions</vt:lpstr>
      <vt:lpstr>Sec. 4 Management Actions</vt:lpstr>
      <vt:lpstr>Sec. 4 Management Actions</vt:lpstr>
      <vt:lpstr>Sec. 7 Prohibited Acts</vt:lpstr>
      <vt:lpstr>Sec. 8  Penalties</vt:lpstr>
    </vt:vector>
  </TitlesOfParts>
  <Company>DOI BLM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kvoyles</dc:creator>
  <cp:lastModifiedBy>Jon Jasper</cp:lastModifiedBy>
  <cp:revision>120</cp:revision>
  <dcterms:created xsi:type="dcterms:W3CDTF">2003-12-02T20:55:22Z</dcterms:created>
  <dcterms:modified xsi:type="dcterms:W3CDTF">2019-07-14T21:50:30Z</dcterms:modified>
</cp:coreProperties>
</file>