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9" r:id="rId2"/>
    <p:sldId id="262" r:id="rId3"/>
    <p:sldId id="258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FCE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22" d="100"/>
          <a:sy n="122" d="100"/>
        </p:scale>
        <p:origin x="96" y="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381000" y="952500"/>
            <a:ext cx="10972800" cy="0"/>
          </a:xfrm>
          <a:prstGeom prst="line">
            <a:avLst/>
          </a:prstGeom>
          <a:ln w="76200">
            <a:solidFill>
              <a:srgbClr val="9FCE6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81000" y="1809750"/>
            <a:ext cx="10972800" cy="0"/>
          </a:xfrm>
          <a:prstGeom prst="line">
            <a:avLst/>
          </a:prstGeom>
          <a:ln w="76200">
            <a:solidFill>
              <a:srgbClr val="9FCE6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543050" y="314325"/>
            <a:ext cx="203132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solidFill>
                  <a:schemeClr val="bg1">
                    <a:lumMod val="8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U.S.</a:t>
            </a:r>
            <a:r>
              <a:rPr lang="en-US" sz="1050" baseline="0" dirty="0" smtClean="0">
                <a:solidFill>
                  <a:schemeClr val="bg1">
                    <a:lumMod val="8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Department of the Interior</a:t>
            </a:r>
          </a:p>
          <a:p>
            <a:r>
              <a:rPr lang="en-US" sz="1050" baseline="0" dirty="0" smtClean="0">
                <a:solidFill>
                  <a:schemeClr val="bg1">
                    <a:lumMod val="8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Bureau of Land Management</a:t>
            </a:r>
            <a:endParaRPr lang="en-US" sz="1050" dirty="0">
              <a:solidFill>
                <a:schemeClr val="bg1">
                  <a:lumMod val="8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32" y="221735"/>
            <a:ext cx="740004" cy="648215"/>
          </a:xfrm>
          <a:prstGeom prst="rect">
            <a:avLst/>
          </a:prstGeom>
        </p:spPr>
      </p:pic>
      <p:sp>
        <p:nvSpPr>
          <p:cNvPr id="5" name="Picture Placeholder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2019300"/>
            <a:ext cx="12192000" cy="48387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Add photo here – Flush to bottom, each edge, and top along guide line below green bar</a:t>
            </a:r>
          </a:p>
          <a:p>
            <a:r>
              <a:rPr lang="en-US" dirty="0" smtClean="0"/>
              <a:t>Crop image as needed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81000" y="952500"/>
            <a:ext cx="10972800" cy="0"/>
          </a:xfrm>
          <a:prstGeom prst="line">
            <a:avLst/>
          </a:prstGeom>
          <a:ln w="76200">
            <a:solidFill>
              <a:srgbClr val="9FCE6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381000" y="1809750"/>
            <a:ext cx="10972800" cy="0"/>
          </a:xfrm>
          <a:prstGeom prst="line">
            <a:avLst/>
          </a:prstGeom>
          <a:ln w="76200">
            <a:solidFill>
              <a:srgbClr val="9FCE6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 userDrawn="1"/>
        </p:nvSpPr>
        <p:spPr>
          <a:xfrm>
            <a:off x="1543050" y="314325"/>
            <a:ext cx="203132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solidFill>
                  <a:schemeClr val="bg1">
                    <a:lumMod val="8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U.S.</a:t>
            </a:r>
            <a:r>
              <a:rPr lang="en-US" sz="1050" baseline="0" dirty="0" smtClean="0">
                <a:solidFill>
                  <a:schemeClr val="bg1">
                    <a:lumMod val="8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Department of the Interior</a:t>
            </a:r>
          </a:p>
          <a:p>
            <a:r>
              <a:rPr lang="en-US" sz="1050" baseline="0" dirty="0" smtClean="0">
                <a:solidFill>
                  <a:schemeClr val="bg1">
                    <a:lumMod val="8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Bureau of Land Management</a:t>
            </a:r>
            <a:endParaRPr lang="en-US" sz="1050" dirty="0">
              <a:solidFill>
                <a:schemeClr val="bg1">
                  <a:lumMod val="8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32" y="221735"/>
            <a:ext cx="740004" cy="648215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1068388"/>
            <a:ext cx="10515600" cy="608012"/>
          </a:xfrm>
        </p:spPr>
        <p:txBody>
          <a:bodyPr>
            <a:noAutofit/>
          </a:bodyPr>
          <a:lstStyle>
            <a:lvl1pPr marL="0" indent="0">
              <a:buNone/>
              <a:defRPr sz="4400" baseline="0">
                <a:solidFill>
                  <a:schemeClr val="bg1">
                    <a:lumMod val="85000"/>
                  </a:schemeClr>
                </a:solidFill>
                <a:latin typeface="Roboto Black" panose="02000000000000000000" pitchFamily="2" charset="0"/>
                <a:ea typeface="Roboto Black" panose="02000000000000000000" pitchFamily="2" charset="0"/>
              </a:defRPr>
            </a:lvl1pPr>
          </a:lstStyle>
          <a:p>
            <a:pPr lvl="0"/>
            <a:r>
              <a:rPr lang="en-US" sz="4400" dirty="0" smtClean="0">
                <a:latin typeface="Roboto Black" panose="02000000000000000000" pitchFamily="2" charset="0"/>
                <a:ea typeface="Roboto Black" panose="02000000000000000000" pitchFamily="2" charset="0"/>
              </a:rPr>
              <a:t>Presentation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95034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0" orient="horz" pos="2160" userDrawn="1">
          <p15:clr>
            <a:srgbClr val="FBAE40"/>
          </p15:clr>
        </p15:guide>
        <p15:guide id="11" pos="3840" userDrawn="1">
          <p15:clr>
            <a:srgbClr val="FBAE40"/>
          </p15:clr>
        </p15:guide>
        <p15:guide id="12" pos="528" userDrawn="1">
          <p15:clr>
            <a:srgbClr val="FBAE40"/>
          </p15:clr>
        </p15:guide>
        <p15:guide id="13" pos="7152" userDrawn="1">
          <p15:clr>
            <a:srgbClr val="FBAE40"/>
          </p15:clr>
        </p15:guide>
        <p15:guide id="14" pos="7440" userDrawn="1">
          <p15:clr>
            <a:srgbClr val="FBAE40"/>
          </p15:clr>
        </p15:guide>
        <p15:guide id="15" pos="240" userDrawn="1">
          <p15:clr>
            <a:srgbClr val="FBAE40"/>
          </p15:clr>
        </p15:guide>
        <p15:guide id="16" orient="horz" pos="144" userDrawn="1">
          <p15:clr>
            <a:srgbClr val="FBAE40"/>
          </p15:clr>
        </p15:guide>
        <p15:guide id="17" orient="horz" pos="4248" userDrawn="1">
          <p15:clr>
            <a:srgbClr val="FBAE40"/>
          </p15:clr>
        </p15:guide>
        <p15:guide id="18" orient="horz" pos="127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9C7BC-23CB-4ABC-803D-39F093646AD2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46E04-9456-4994-813D-5A4585BDA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112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9C7BC-23CB-4ABC-803D-39F093646AD2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46E04-9456-4994-813D-5A4585BDA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3641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9C7BC-23CB-4ABC-803D-39F093646AD2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46E04-9456-4994-813D-5A4585BDA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155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 userDrawn="1"/>
        </p:nvCxnSpPr>
        <p:spPr>
          <a:xfrm>
            <a:off x="381000" y="952500"/>
            <a:ext cx="10972800" cy="0"/>
          </a:xfrm>
          <a:prstGeom prst="line">
            <a:avLst/>
          </a:prstGeom>
          <a:ln w="76200">
            <a:solidFill>
              <a:srgbClr val="9FCE6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381000" y="1809750"/>
            <a:ext cx="10972800" cy="0"/>
          </a:xfrm>
          <a:prstGeom prst="line">
            <a:avLst/>
          </a:prstGeom>
          <a:ln w="76200">
            <a:solidFill>
              <a:srgbClr val="9FCE6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 userDrawn="1"/>
        </p:nvSpPr>
        <p:spPr>
          <a:xfrm>
            <a:off x="1543050" y="314325"/>
            <a:ext cx="203132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solidFill>
                  <a:schemeClr val="bg1">
                    <a:lumMod val="8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U.S.</a:t>
            </a:r>
            <a:r>
              <a:rPr lang="en-US" sz="1050" baseline="0" dirty="0" smtClean="0">
                <a:solidFill>
                  <a:schemeClr val="bg1">
                    <a:lumMod val="8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Department of the Interior</a:t>
            </a:r>
          </a:p>
          <a:p>
            <a:r>
              <a:rPr lang="en-US" sz="1050" baseline="0" dirty="0" smtClean="0">
                <a:solidFill>
                  <a:schemeClr val="bg1">
                    <a:lumMod val="8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Bureau of Land Management</a:t>
            </a:r>
            <a:endParaRPr lang="en-US" sz="1050" dirty="0">
              <a:solidFill>
                <a:schemeClr val="bg1">
                  <a:lumMod val="8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32" y="221735"/>
            <a:ext cx="740004" cy="648215"/>
          </a:xfrm>
          <a:prstGeom prst="rect">
            <a:avLst/>
          </a:prstGeom>
        </p:spPr>
      </p:pic>
      <p:sp>
        <p:nvSpPr>
          <p:cNvPr id="16" name="Title 15"/>
          <p:cNvSpPr>
            <a:spLocks noGrp="1"/>
          </p:cNvSpPr>
          <p:nvPr>
            <p:ph type="title" hasCustomPrompt="1"/>
          </p:nvPr>
        </p:nvSpPr>
        <p:spPr>
          <a:xfrm>
            <a:off x="838200" y="1015734"/>
            <a:ext cx="10515600" cy="74824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2019300"/>
            <a:ext cx="12192000" cy="48387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Add photo here – Flush to bottom, each edge, and top along guide line below green bar</a:t>
            </a:r>
          </a:p>
          <a:p>
            <a:r>
              <a:rPr lang="en-US" dirty="0" smtClean="0"/>
              <a:t>Crop image as needed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20499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528" userDrawn="1">
          <p15:clr>
            <a:srgbClr val="FBAE40"/>
          </p15:clr>
        </p15:guide>
        <p15:guide id="4" pos="7152" userDrawn="1">
          <p15:clr>
            <a:srgbClr val="FBAE40"/>
          </p15:clr>
        </p15:guide>
        <p15:guide id="5" pos="7440" userDrawn="1">
          <p15:clr>
            <a:srgbClr val="FBAE40"/>
          </p15:clr>
        </p15:guide>
        <p15:guide id="6" pos="240" userDrawn="1">
          <p15:clr>
            <a:srgbClr val="FBAE40"/>
          </p15:clr>
        </p15:guide>
        <p15:guide id="7" orient="horz" pos="144" userDrawn="1">
          <p15:clr>
            <a:srgbClr val="FBAE40"/>
          </p15:clr>
        </p15:guide>
        <p15:guide id="8" orient="horz" pos="4248" userDrawn="1">
          <p15:clr>
            <a:srgbClr val="FBAE40"/>
          </p15:clr>
        </p15:guide>
        <p15:guide id="9" orient="horz" pos="1272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381000" y="567935"/>
            <a:ext cx="10972800" cy="0"/>
          </a:xfrm>
          <a:prstGeom prst="line">
            <a:avLst/>
          </a:prstGeom>
          <a:ln w="76200">
            <a:solidFill>
              <a:srgbClr val="9FCE6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936303" y="160497"/>
            <a:ext cx="1771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chemeClr val="bg1">
                    <a:lumMod val="8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U.S.</a:t>
            </a:r>
            <a:r>
              <a:rPr lang="en-US" sz="900" baseline="0" dirty="0" smtClean="0">
                <a:solidFill>
                  <a:schemeClr val="bg1">
                    <a:lumMod val="8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Department of the Interior</a:t>
            </a:r>
          </a:p>
          <a:p>
            <a:r>
              <a:rPr lang="en-US" sz="900" baseline="0" dirty="0" smtClean="0">
                <a:solidFill>
                  <a:schemeClr val="bg1">
                    <a:lumMod val="8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Bureau of Land Management</a:t>
            </a:r>
            <a:endParaRPr lang="en-US" sz="900" dirty="0">
              <a:solidFill>
                <a:schemeClr val="bg1">
                  <a:lumMod val="8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053" y="136276"/>
            <a:ext cx="513895" cy="450152"/>
          </a:xfrm>
          <a:prstGeom prst="rect">
            <a:avLst/>
          </a:prstGeom>
        </p:spPr>
      </p:pic>
      <p:sp>
        <p:nvSpPr>
          <p:cNvPr id="10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1825625"/>
            <a:ext cx="10515600" cy="4351338"/>
          </a:xfrm>
        </p:spPr>
        <p:txBody>
          <a:bodyPr vert="horz"/>
          <a:lstStyle>
            <a:lvl1pPr>
              <a:defRPr baseline="0"/>
            </a:lvl1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838200" y="828942"/>
            <a:ext cx="10515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bg1">
                    <a:lumMod val="8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Click to add page topic</a:t>
            </a:r>
            <a:endParaRPr lang="en-US" sz="4400" b="1" dirty="0">
              <a:solidFill>
                <a:schemeClr val="bg1">
                  <a:lumMod val="8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8289421" y="202193"/>
            <a:ext cx="3064379" cy="292388"/>
          </a:xfrm>
          <a:prstGeom prst="rect">
            <a:avLst/>
          </a:prstGeom>
          <a:noFill/>
        </p:spPr>
        <p:txBody>
          <a:bodyPr wrap="square" lIns="0" bIns="0" rtlCol="0" anchor="b">
            <a:spAutoFit/>
          </a:bodyPr>
          <a:lstStyle/>
          <a:p>
            <a:pPr algn="r"/>
            <a:r>
              <a:rPr lang="en-US" sz="1600" dirty="0" smtClean="0">
                <a:solidFill>
                  <a:schemeClr val="bg1">
                    <a:lumMod val="85000"/>
                  </a:schemeClr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Click to Add Chapter Heading</a:t>
            </a:r>
            <a:endParaRPr lang="en-US" sz="1600" dirty="0">
              <a:solidFill>
                <a:schemeClr val="bg1">
                  <a:lumMod val="85000"/>
                </a:schemeClr>
              </a:solidFill>
              <a:latin typeface="Roboto Black" panose="02000000000000000000" pitchFamily="2" charset="0"/>
              <a:ea typeface="Roboto Black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9056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381000" y="567935"/>
            <a:ext cx="10972800" cy="0"/>
          </a:xfrm>
          <a:prstGeom prst="line">
            <a:avLst/>
          </a:prstGeom>
          <a:ln w="76200">
            <a:solidFill>
              <a:srgbClr val="9FCE6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936303" y="160497"/>
            <a:ext cx="1771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chemeClr val="bg1">
                    <a:lumMod val="8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U.S.</a:t>
            </a:r>
            <a:r>
              <a:rPr lang="en-US" sz="900" baseline="0" dirty="0" smtClean="0">
                <a:solidFill>
                  <a:schemeClr val="bg1">
                    <a:lumMod val="8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Department of the Interior</a:t>
            </a:r>
          </a:p>
          <a:p>
            <a:r>
              <a:rPr lang="en-US" sz="900" baseline="0" dirty="0" smtClean="0">
                <a:solidFill>
                  <a:schemeClr val="bg1">
                    <a:lumMod val="8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Bureau of Land Management</a:t>
            </a:r>
            <a:endParaRPr lang="en-US" sz="900" dirty="0">
              <a:solidFill>
                <a:schemeClr val="bg1">
                  <a:lumMod val="8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053" y="136276"/>
            <a:ext cx="513895" cy="450152"/>
          </a:xfrm>
          <a:prstGeom prst="rect">
            <a:avLst/>
          </a:prstGeom>
        </p:spPr>
      </p:pic>
      <p:sp>
        <p:nvSpPr>
          <p:cNvPr id="10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1825625"/>
            <a:ext cx="10515600" cy="4351338"/>
          </a:xfrm>
        </p:spPr>
        <p:txBody>
          <a:bodyPr vert="horz"/>
          <a:lstStyle>
            <a:lvl1pPr>
              <a:defRPr baseline="0"/>
            </a:lvl1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81000" y="567935"/>
            <a:ext cx="10972800" cy="0"/>
          </a:xfrm>
          <a:prstGeom prst="line">
            <a:avLst/>
          </a:prstGeom>
          <a:ln w="76200">
            <a:solidFill>
              <a:srgbClr val="9FCE6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 userDrawn="1"/>
        </p:nvSpPr>
        <p:spPr>
          <a:xfrm>
            <a:off x="936303" y="160497"/>
            <a:ext cx="1771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chemeClr val="bg1">
                    <a:lumMod val="8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U.S.</a:t>
            </a:r>
            <a:r>
              <a:rPr lang="en-US" sz="900" baseline="0" dirty="0" smtClean="0">
                <a:solidFill>
                  <a:schemeClr val="bg1">
                    <a:lumMod val="8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Department of the Interior</a:t>
            </a:r>
          </a:p>
          <a:p>
            <a:r>
              <a:rPr lang="en-US" sz="900" baseline="0" dirty="0" smtClean="0">
                <a:solidFill>
                  <a:schemeClr val="bg1">
                    <a:lumMod val="8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Bureau of Land Management</a:t>
            </a:r>
            <a:endParaRPr lang="en-US" sz="900" dirty="0">
              <a:solidFill>
                <a:schemeClr val="bg1">
                  <a:lumMod val="85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053" y="136276"/>
            <a:ext cx="513895" cy="450152"/>
          </a:xfrm>
          <a:prstGeom prst="rect">
            <a:avLst/>
          </a:prstGeom>
        </p:spPr>
      </p:pic>
      <p:sp>
        <p:nvSpPr>
          <p:cNvPr id="12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1068388"/>
            <a:ext cx="10515600" cy="608012"/>
          </a:xfrm>
        </p:spPr>
        <p:txBody>
          <a:bodyPr>
            <a:noAutofit/>
          </a:bodyPr>
          <a:lstStyle>
            <a:lvl1pPr marL="0" indent="0">
              <a:buNone/>
              <a:defRPr sz="4400" baseline="0">
                <a:solidFill>
                  <a:schemeClr val="bg1">
                    <a:lumMod val="85000"/>
                  </a:schemeClr>
                </a:solidFill>
                <a:latin typeface="Roboto Black" panose="02000000000000000000" pitchFamily="2" charset="0"/>
                <a:ea typeface="Roboto Black" panose="02000000000000000000" pitchFamily="2" charset="0"/>
              </a:defRPr>
            </a:lvl1pPr>
          </a:lstStyle>
          <a:p>
            <a:pPr lvl="0"/>
            <a:r>
              <a:rPr lang="en-US" sz="4400" dirty="0" smtClean="0">
                <a:latin typeface="Roboto Black" panose="02000000000000000000" pitchFamily="2" charset="0"/>
                <a:ea typeface="Roboto Black" panose="02000000000000000000" pitchFamily="2" charset="0"/>
              </a:rPr>
              <a:t>Topic Heading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6819900" y="160338"/>
            <a:ext cx="4533900" cy="369887"/>
          </a:xfrm>
        </p:spPr>
        <p:txBody>
          <a:bodyPr anchor="b">
            <a:normAutofit/>
          </a:bodyPr>
          <a:lstStyle>
            <a:lvl1pPr marL="0" indent="0" algn="r">
              <a:buNone/>
              <a:defRPr sz="1600">
                <a:solidFill>
                  <a:schemeClr val="bg1">
                    <a:lumMod val="85000"/>
                  </a:schemeClr>
                </a:solidFill>
                <a:latin typeface="Roboto Black" panose="02000000000000000000" pitchFamily="2" charset="0"/>
                <a:ea typeface="Roboto Black" panose="02000000000000000000" pitchFamily="2" charset="0"/>
              </a:defRPr>
            </a:lvl1pPr>
          </a:lstStyle>
          <a:p>
            <a:pPr lvl="0"/>
            <a:r>
              <a:rPr lang="en-US" dirty="0" smtClean="0"/>
              <a:t>Click to Add Chapter 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143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Hea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9C7BC-23CB-4ABC-803D-39F093646AD2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46E04-9456-4994-813D-5A4585BDA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159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9C7BC-23CB-4ABC-803D-39F093646AD2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46E04-9456-4994-813D-5A4585BDA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723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9C7BC-23CB-4ABC-803D-39F093646AD2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46E04-9456-4994-813D-5A4585BDA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317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9C7BC-23CB-4ABC-803D-39F093646AD2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46E04-9456-4994-813D-5A4585BDA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598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9C7BC-23CB-4ABC-803D-39F093646AD2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46E04-9456-4994-813D-5A4585BDA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710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9C7BC-23CB-4ABC-803D-39F093646AD2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46E04-9456-4994-813D-5A4585BDA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123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9C7BC-23CB-4ABC-803D-39F093646AD2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46E04-9456-4994-813D-5A4585BDA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601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19C7BC-23CB-4ABC-803D-39F093646AD2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46E04-9456-4994-813D-5A4585BDA20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063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50" r:id="rId13"/>
    <p:sldLayoutId id="2147483654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>
              <a:lumMod val="85000"/>
            </a:schemeClr>
          </a:solidFill>
          <a:latin typeface="Roboto Black" panose="02000000000000000000" pitchFamily="2" charset="0"/>
          <a:ea typeface="Roboto Black" panose="02000000000000000000" pitchFamily="2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>
              <a:lumMod val="8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>
              <a:lumMod val="8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>
              <a:lumMod val="8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>
              <a:lumMod val="8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>
              <a:lumMod val="8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2" orient="horz" pos="2160" userDrawn="1">
          <p15:clr>
            <a:srgbClr val="F26B43"/>
          </p15:clr>
        </p15:guide>
        <p15:guide id="13" pos="3840" userDrawn="1">
          <p15:clr>
            <a:srgbClr val="F26B43"/>
          </p15:clr>
        </p15:guide>
        <p15:guide id="14" pos="240" userDrawn="1">
          <p15:clr>
            <a:srgbClr val="F26B43"/>
          </p15:clr>
        </p15:guide>
        <p15:guide id="15" pos="7440" userDrawn="1">
          <p15:clr>
            <a:srgbClr val="F26B43"/>
          </p15:clr>
        </p15:guide>
        <p15:guide id="16" pos="528" userDrawn="1">
          <p15:clr>
            <a:srgbClr val="F26B43"/>
          </p15:clr>
        </p15:guide>
        <p15:guide id="17" pos="7152" userDrawn="1">
          <p15:clr>
            <a:srgbClr val="F26B43"/>
          </p15:clr>
        </p15:guide>
        <p15:guide id="18" orient="horz" pos="216" userDrawn="1">
          <p15:clr>
            <a:srgbClr val="F26B43"/>
          </p15:clr>
        </p15:guide>
        <p15:guide id="19" orient="horz" pos="3888" userDrawn="1">
          <p15:clr>
            <a:srgbClr val="F26B43"/>
          </p15:clr>
        </p15:guide>
        <p15:guide id="20" orient="horz" pos="4224" userDrawn="1">
          <p15:clr>
            <a:srgbClr val="F26B43"/>
          </p15:clr>
        </p15:guide>
        <p15:guide id="21" orient="horz" pos="1056" userDrawn="1">
          <p15:clr>
            <a:srgbClr val="F26B43"/>
          </p15:clr>
        </p15:guide>
        <p15:guide id="22" orient="horz" pos="115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</a:rPr>
              <a:t>BLM  8380 Manual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88307" y="2503420"/>
            <a:ext cx="781538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Times New Roman" panose="02020603050405020304" pitchFamily="18" charset="0"/>
              </a:rPr>
              <a:t>Cave &amp; Karst Resources Management</a:t>
            </a:r>
            <a:br>
              <a:rPr lang="en-US" sz="4400" dirty="0">
                <a:solidFill>
                  <a:schemeClr val="bg1"/>
                </a:solidFill>
                <a:latin typeface="Times New Roman" panose="02020603050405020304" pitchFamily="18" charset="0"/>
              </a:rPr>
            </a:br>
            <a:r>
              <a:rPr lang="en-US" sz="4400" dirty="0">
                <a:solidFill>
                  <a:schemeClr val="bg1"/>
                </a:solidFill>
                <a:latin typeface="Times New Roman" panose="02020603050405020304" pitchFamily="18" charset="0"/>
              </a:rPr>
              <a:t/>
            </a:r>
            <a:br>
              <a:rPr lang="en-US" sz="4400" dirty="0">
                <a:solidFill>
                  <a:schemeClr val="bg1"/>
                </a:solidFill>
                <a:latin typeface="Times New Roman" panose="02020603050405020304" pitchFamily="18" charset="0"/>
              </a:rPr>
            </a:b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Approved  October 28, 2008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425354" y="5564554"/>
            <a:ext cx="2007344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James </a:t>
            </a:r>
            <a:r>
              <a:rPr lang="en-US" dirty="0" err="1">
                <a:solidFill>
                  <a:schemeClr val="bg1"/>
                </a:solidFill>
              </a:rPr>
              <a:t>Goodbar</a:t>
            </a:r>
            <a:endParaRPr lang="en-US" sz="2800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Karst Consultant</a:t>
            </a:r>
            <a:endParaRPr lang="en-US" sz="2800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Silt, Colorado  2019</a:t>
            </a:r>
            <a:endParaRPr lang="en-US" sz="2800" dirty="0">
              <a:solidFill>
                <a:schemeClr val="bg1"/>
              </a:solidFill>
            </a:endParaRPr>
          </a:p>
          <a:p>
            <a:r>
              <a:rPr lang="en-US" sz="2800" dirty="0">
                <a:solidFill>
                  <a:schemeClr val="bg1"/>
                </a:solidFill>
              </a:rPr>
              <a:t/>
            </a:r>
            <a:br>
              <a:rPr lang="en-US" sz="2800" dirty="0">
                <a:solidFill>
                  <a:schemeClr val="bg1"/>
                </a:solidFill>
              </a:rPr>
            </a:br>
            <a:endParaRPr lang="en-US" sz="2800" dirty="0" smtClean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11619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ext Placeholder 1"/>
          <p:cNvSpPr>
            <a:spLocks noGrp="1"/>
          </p:cNvSpPr>
          <p:nvPr>
            <p:ph type="body" orient="vert" idx="1"/>
          </p:nvPr>
        </p:nvSpPr>
        <p:spPr>
          <a:xfrm>
            <a:off x="838200" y="2214563"/>
            <a:ext cx="10515600" cy="3962400"/>
          </a:xfrm>
        </p:spPr>
        <p:txBody>
          <a:bodyPr/>
          <a:lstStyle/>
          <a:p>
            <a:pPr fontAlgn="base"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</a:rPr>
              <a:t>A.  Maintain Cave &amp; Karst Resource Records.</a:t>
            </a:r>
            <a:endParaRPr lang="en-US" dirty="0">
              <a:solidFill>
                <a:schemeClr val="bg1"/>
              </a:solidFill>
              <a:latin typeface="Noto Sans Symbols"/>
            </a:endParaRPr>
          </a:p>
          <a:p>
            <a:pPr fontAlgn="base">
              <a:spcBef>
                <a:spcPts val="560"/>
              </a:spcBef>
            </a:pP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</a:rPr>
              <a:t>B.  Secure Records - Prevent Unauthorized    Access.</a:t>
            </a:r>
            <a:endParaRPr lang="en-US" dirty="0">
              <a:solidFill>
                <a:schemeClr val="bg1"/>
              </a:solidFill>
              <a:latin typeface="Noto Sans Symbols"/>
            </a:endParaRPr>
          </a:p>
          <a:p>
            <a:pPr fontAlgn="base">
              <a:spcBef>
                <a:spcPts val="560"/>
              </a:spcBef>
            </a:pP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</a:rPr>
              <a:t>C.  Report Significant Caves in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</a:rPr>
              <a:t>RMIS</a:t>
            </a:r>
          </a:p>
          <a:p>
            <a:pPr marL="0" indent="0" fontAlgn="base">
              <a:spcBef>
                <a:spcPts val="560"/>
              </a:spcBef>
              <a:buNone/>
            </a:pPr>
            <a:endParaRPr lang="en-US" dirty="0">
              <a:solidFill>
                <a:schemeClr val="bg1"/>
              </a:solidFill>
              <a:latin typeface="Noto Sans Symbols"/>
            </a:endParaRPr>
          </a:p>
          <a:p>
            <a:pPr fontAlgn="base">
              <a:spcBef>
                <a:spcPts val="560"/>
              </a:spcBef>
            </a:pP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</a:rPr>
              <a:t>D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</a:rPr>
              <a:t>.  Report Gates, Trails, etc. in FAMS</a:t>
            </a:r>
            <a:endParaRPr lang="en-US" dirty="0">
              <a:solidFill>
                <a:schemeClr val="bg1"/>
              </a:solidFill>
              <a:latin typeface="Noto Sans Symbols"/>
            </a:endParaRPr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07.  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</a:rPr>
              <a:t>Files &amp; Records Maintenance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BLM  8380 Manual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3233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ext Placeholder 1"/>
          <p:cNvSpPr>
            <a:spLocks noGrp="1"/>
          </p:cNvSpPr>
          <p:nvPr>
            <p:ph type="body" orient="vert" idx="1"/>
          </p:nvPr>
        </p:nvSpPr>
        <p:spPr>
          <a:xfrm>
            <a:off x="838200" y="3032369"/>
            <a:ext cx="10515600" cy="3144594"/>
          </a:xfrm>
        </p:spPr>
        <p:txBody>
          <a:bodyPr/>
          <a:lstStyle/>
          <a:p>
            <a:pPr marL="0" indent="0" algn="ctr">
              <a:buNone/>
            </a:pPr>
            <a:r>
              <a:rPr lang="en-US" sz="5400" dirty="0"/>
              <a:t>Reduce Conflict</a:t>
            </a:r>
            <a:endParaRPr lang="en-US" sz="5400" dirty="0"/>
          </a:p>
          <a:p>
            <a:pPr marL="0" indent="0" algn="ctr">
              <a:buNone/>
            </a:pPr>
            <a:r>
              <a:rPr lang="en-US" sz="8800" b="1" dirty="0" smtClean="0"/>
              <a:t>Coordinate</a:t>
            </a:r>
            <a:endParaRPr lang="en-US" sz="8800" dirty="0"/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algn="ctr">
              <a:spcBef>
                <a:spcPts val="0"/>
              </a:spcBef>
            </a:pP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08. 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</a:rPr>
              <a:t>Relationship to Other Programs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BLM  8380 Manual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43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ext Placeholder 1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algn="ctr">
              <a:spcBef>
                <a:spcPts val="0"/>
              </a:spcBef>
            </a:pP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09. 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</a:rPr>
              <a:t>Definitions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BLM  8380 Manual</a:t>
            </a:r>
            <a:endParaRPr lang="en-US" dirty="0"/>
          </a:p>
        </p:txBody>
      </p:sp>
      <p:pic>
        <p:nvPicPr>
          <p:cNvPr id="1026" name="Picture 2" descr="IMG_68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25625"/>
            <a:ext cx="15240000" cy="8920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487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ext Placeholder 1"/>
          <p:cNvSpPr>
            <a:spLocks noGrp="1"/>
          </p:cNvSpPr>
          <p:nvPr>
            <p:ph type="body" orient="vert" idx="1"/>
          </p:nvPr>
        </p:nvSpPr>
        <p:spPr>
          <a:xfrm>
            <a:off x="752231" y="1578708"/>
            <a:ext cx="10515600" cy="426219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</a:rPr>
              <a:t>The Manual Sets Policy</a:t>
            </a:r>
            <a:b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</a:rPr>
            </a:b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</a:rPr>
              <a:t>and</a:t>
            </a:r>
            <a:b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</a:rPr>
            </a:b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</a:rPr>
              <a:t>Tells you </a:t>
            </a:r>
            <a:r>
              <a:rPr lang="en-US" sz="3600" u="sng" dirty="0">
                <a:solidFill>
                  <a:schemeClr val="bg1"/>
                </a:solidFill>
                <a:latin typeface="Times New Roman" panose="02020603050405020304" pitchFamily="18" charset="0"/>
              </a:rPr>
              <a:t>What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</a:rPr>
              <a:t> to Do</a:t>
            </a:r>
            <a:b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</a:rPr>
            </a:b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</a:rPr>
              <a:t/>
            </a:r>
            <a:b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</a:rPr>
            </a:b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</a:rPr>
              <a:t>&lt;&lt;&lt;&lt;&lt;&lt;&lt;&lt;&lt;&lt;&gt;&gt;&gt;&gt;&gt;&gt;&gt;&gt;&gt;&gt;&gt;</a:t>
            </a:r>
            <a:b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</a:rPr>
            </a:b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</a:rPr>
              <a:t/>
            </a:r>
            <a:b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</a:rPr>
            </a:b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</a:rPr>
              <a:t>The Handbook </a:t>
            </a:r>
            <a:b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</a:rPr>
            </a:b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</a:rPr>
              <a:t>Tells you </a:t>
            </a:r>
            <a:r>
              <a:rPr lang="en-US" sz="3600" u="sng" dirty="0">
                <a:solidFill>
                  <a:schemeClr val="bg1"/>
                </a:solidFill>
                <a:latin typeface="Times New Roman" panose="02020603050405020304" pitchFamily="18" charset="0"/>
              </a:rPr>
              <a:t>How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</a:rPr>
              <a:t> to Do It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BLM  8380 Manual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550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ext Placeholder 1"/>
          <p:cNvSpPr>
            <a:spLocks noGrp="1"/>
          </p:cNvSpPr>
          <p:nvPr>
            <p:ph type="body" orient="vert" idx="1"/>
          </p:nvPr>
        </p:nvSpPr>
        <p:spPr>
          <a:xfrm>
            <a:off x="838200" y="2117969"/>
            <a:ext cx="10515600" cy="3806093"/>
          </a:xfrm>
        </p:spPr>
        <p:txBody>
          <a:bodyPr/>
          <a:lstStyle/>
          <a:p>
            <a:pPr fontAlgn="base"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</a:rPr>
              <a:t>A.  Provide a framework for management.</a:t>
            </a:r>
            <a:endParaRPr lang="en-US" dirty="0">
              <a:solidFill>
                <a:schemeClr val="bg1"/>
              </a:solidFill>
              <a:latin typeface="Noto Sans Symbols"/>
            </a:endParaRPr>
          </a:p>
          <a:p>
            <a:pPr fontAlgn="base">
              <a:spcBef>
                <a:spcPts val="640"/>
              </a:spcBef>
            </a:pP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</a:rPr>
              <a:t>B. Establish surface &amp; subsurface management practices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</a:rPr>
              <a:t>.</a:t>
            </a:r>
          </a:p>
          <a:p>
            <a:pPr fontAlgn="base">
              <a:spcBef>
                <a:spcPts val="640"/>
              </a:spcBef>
            </a:pPr>
            <a:endParaRPr lang="en-US" dirty="0">
              <a:solidFill>
                <a:schemeClr val="bg1"/>
              </a:solidFill>
              <a:latin typeface="Noto Sans Symbols"/>
            </a:endParaRPr>
          </a:p>
          <a:p>
            <a:pPr fontAlgn="base">
              <a:spcBef>
                <a:spcPts val="640"/>
              </a:spcBef>
            </a:pP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</a:rPr>
              <a:t>C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</a:rPr>
              <a:t>. Ensure actions requiring approval are consistent with the BLM mission.</a:t>
            </a:r>
            <a:endParaRPr lang="en-US" dirty="0">
              <a:solidFill>
                <a:schemeClr val="bg1"/>
              </a:solidFill>
              <a:latin typeface="Noto Sans Symbol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algn="ctr"/>
            <a:r>
              <a:rPr lang="en-US" dirty="0"/>
              <a:t>02.  Objectives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BLM  8380 Manual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033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ext Placeholder 1"/>
          <p:cNvSpPr>
            <a:spLocks noGrp="1"/>
          </p:cNvSpPr>
          <p:nvPr>
            <p:ph type="body" orient="vert" idx="1"/>
          </p:nvPr>
        </p:nvSpPr>
        <p:spPr>
          <a:xfrm>
            <a:off x="752231" y="2388332"/>
            <a:ext cx="10515600" cy="2597883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</a:rPr>
              <a:t>A.  Provide a framework to identify, evaluate, manage, monitor and protect cave and karst resources on public lands for the purpose of maintaining their significant values for both present and future uses.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</a:rPr>
              <a:t>Objectives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BLM  8380 Manual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026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ext Placeholder 1"/>
          <p:cNvSpPr>
            <a:spLocks noGrp="1"/>
          </p:cNvSpPr>
          <p:nvPr>
            <p:ph type="body" orient="vert" idx="1"/>
          </p:nvPr>
        </p:nvSpPr>
        <p:spPr>
          <a:xfrm>
            <a:off x="838200" y="2586891"/>
            <a:ext cx="10515600" cy="3590071"/>
          </a:xfrm>
        </p:spPr>
        <p:txBody>
          <a:bodyPr/>
          <a:lstStyle/>
          <a:p>
            <a:pPr lvl="0"/>
            <a:r>
              <a:rPr lang="en-US" b="1" dirty="0">
                <a:solidFill>
                  <a:prstClr val="white"/>
                </a:solidFill>
                <a:latin typeface="Arial" panose="020B0604020202020204" pitchFamily="34" charset="0"/>
              </a:rPr>
              <a:t>B. Establish adequate surface and subsurface management practices to ensure the long term protection of Cave and Karst resources.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 algn="ctr"/>
            <a:r>
              <a:rPr lang="en-US" dirty="0">
                <a:solidFill>
                  <a:prstClr val="white"/>
                </a:solidFill>
                <a:latin typeface="Times New Roman" panose="02020603050405020304" pitchFamily="18" charset="0"/>
              </a:rPr>
              <a:t>Objectives</a:t>
            </a:r>
            <a:endParaRPr lang="en-US" dirty="0">
              <a:solidFill>
                <a:prstClr val="white"/>
              </a:solidFill>
            </a:endParaRP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BLM  8380 Manual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27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ext Placeholder 1"/>
          <p:cNvSpPr>
            <a:spLocks noGrp="1"/>
          </p:cNvSpPr>
          <p:nvPr>
            <p:ph type="body" orient="vert" idx="1"/>
          </p:nvPr>
        </p:nvSpPr>
        <p:spPr>
          <a:xfrm>
            <a:off x="838200" y="2594708"/>
            <a:ext cx="10515600" cy="3519732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</a:rPr>
              <a:t>C. Ensure that actions related to Cave and Karst resources requiring authorization or approval by the BLM are consistent with the BLM mission of multiple use and sustained yield.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prstClr val="white"/>
                </a:solidFill>
                <a:latin typeface="Times New Roman" panose="02020603050405020304" pitchFamily="18" charset="0"/>
              </a:rPr>
              <a:t>Objectives</a:t>
            </a:r>
            <a:endParaRPr lang="en-US" dirty="0">
              <a:solidFill>
                <a:prstClr val="white"/>
              </a:solidFill>
            </a:endParaRPr>
          </a:p>
          <a:p>
            <a:endParaRPr lang="en-US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BLM  8380 Manual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54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ext Placeholder 1"/>
          <p:cNvSpPr>
            <a:spLocks noGrp="1"/>
          </p:cNvSpPr>
          <p:nvPr>
            <p:ph type="body" orient="vert" idx="1"/>
          </p:nvPr>
        </p:nvSpPr>
        <p:spPr/>
        <p:txBody>
          <a:bodyPr>
            <a:normAutofit fontScale="92500" lnSpcReduction="10000"/>
          </a:bodyPr>
          <a:lstStyle/>
          <a:p>
            <a:pPr fontAlgn="base"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</a:rPr>
              <a:t>A. Federal Land Policy and Management Act,</a:t>
            </a:r>
            <a:endParaRPr lang="en-US" dirty="0">
              <a:solidFill>
                <a:schemeClr val="bg1"/>
              </a:solidFill>
              <a:latin typeface="Noto Sans Symbols"/>
            </a:endParaRPr>
          </a:p>
          <a:p>
            <a:pPr fontAlgn="base">
              <a:spcBef>
                <a:spcPts val="560"/>
              </a:spcBef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</a:rPr>
              <a:t>B. Federal Cave Resources Protection Act,</a:t>
            </a:r>
            <a:endParaRPr lang="en-US" dirty="0">
              <a:solidFill>
                <a:schemeClr val="bg1"/>
              </a:solidFill>
              <a:latin typeface="Noto Sans Symbols"/>
            </a:endParaRPr>
          </a:p>
          <a:p>
            <a:pPr fontAlgn="base">
              <a:spcBef>
                <a:spcPts val="560"/>
              </a:spcBef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</a:rPr>
              <a:t>C. Cave and Karst Research Institute Act,</a:t>
            </a:r>
            <a:endParaRPr lang="en-US" dirty="0">
              <a:solidFill>
                <a:schemeClr val="bg1"/>
              </a:solidFill>
              <a:latin typeface="Noto Sans Symbols"/>
            </a:endParaRPr>
          </a:p>
          <a:p>
            <a:pPr fontAlgn="base">
              <a:spcBef>
                <a:spcPts val="560"/>
              </a:spcBef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</a:rPr>
              <a:t>D. National Historic Preservation Act,</a:t>
            </a:r>
            <a:endParaRPr lang="en-US" dirty="0">
              <a:solidFill>
                <a:schemeClr val="bg1"/>
              </a:solidFill>
              <a:latin typeface="Noto Sans Symbols"/>
            </a:endParaRPr>
          </a:p>
          <a:p>
            <a:pPr fontAlgn="base">
              <a:spcBef>
                <a:spcPts val="560"/>
              </a:spcBef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</a:rPr>
              <a:t>E. Archaeological Resources Protection Act</a:t>
            </a:r>
            <a:endParaRPr lang="en-US" dirty="0">
              <a:solidFill>
                <a:schemeClr val="bg1"/>
              </a:solidFill>
              <a:latin typeface="Noto Sans Symbols"/>
            </a:endParaRPr>
          </a:p>
          <a:p>
            <a:pPr fontAlgn="base">
              <a:spcBef>
                <a:spcPts val="560"/>
              </a:spcBef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</a:rPr>
              <a:t>F. Antiquities Act</a:t>
            </a:r>
            <a:endParaRPr lang="en-US" dirty="0">
              <a:solidFill>
                <a:schemeClr val="bg1"/>
              </a:solidFill>
              <a:latin typeface="Noto Sans Symbols"/>
            </a:endParaRPr>
          </a:p>
          <a:p>
            <a:pPr fontAlgn="base">
              <a:spcBef>
                <a:spcPts val="560"/>
              </a:spcBef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</a:rPr>
              <a:t>G. Endangered Species Act</a:t>
            </a:r>
            <a:endParaRPr lang="en-US" dirty="0">
              <a:solidFill>
                <a:schemeClr val="bg1"/>
              </a:solidFill>
              <a:latin typeface="Noto Sans Symbols"/>
            </a:endParaRPr>
          </a:p>
          <a:p>
            <a:pPr fontAlgn="base">
              <a:spcBef>
                <a:spcPts val="560"/>
              </a:spcBef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</a:rPr>
              <a:t>H. National Environmental Policy Act (NEPA),</a:t>
            </a:r>
            <a:endParaRPr lang="en-US" dirty="0">
              <a:solidFill>
                <a:schemeClr val="bg1"/>
              </a:solidFill>
              <a:latin typeface="Noto Sans Symbols"/>
            </a:endParaRPr>
          </a:p>
          <a:p>
            <a:pPr fontAlgn="base">
              <a:spcBef>
                <a:spcPts val="560"/>
              </a:spcBef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</a:rPr>
              <a:t>BLM MANUAL 8380</a:t>
            </a:r>
            <a:endParaRPr lang="en-US" dirty="0">
              <a:solidFill>
                <a:schemeClr val="bg1"/>
              </a:solidFill>
              <a:latin typeface="Noto Sans Symbols"/>
            </a:endParaRPr>
          </a:p>
          <a:p>
            <a:pPr fontAlgn="base">
              <a:spcBef>
                <a:spcPts val="560"/>
              </a:spcBef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</a:rPr>
              <a:t>I. Clean Water act</a:t>
            </a:r>
            <a:endParaRPr lang="en-US" dirty="0">
              <a:solidFill>
                <a:schemeClr val="bg1"/>
              </a:solidFill>
              <a:latin typeface="Noto Sans Symbols"/>
            </a:endParaRPr>
          </a:p>
          <a:p>
            <a:pPr fontAlgn="base">
              <a:spcBef>
                <a:spcPts val="560"/>
              </a:spcBef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</a:rPr>
              <a:t>J. Title 43 (CFR), Part 37- Cave Management.</a:t>
            </a:r>
            <a:endParaRPr lang="en-US" dirty="0">
              <a:solidFill>
                <a:schemeClr val="bg1"/>
              </a:solidFill>
              <a:latin typeface="Noto Sans Symbol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03.  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</a:rPr>
              <a:t>Authorities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BLM  8380 Manual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3832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ext Placeholder 1"/>
          <p:cNvSpPr>
            <a:spLocks noGrp="1"/>
          </p:cNvSpPr>
          <p:nvPr>
            <p:ph type="body" orient="vert" idx="1"/>
          </p:nvPr>
        </p:nvSpPr>
        <p:spPr>
          <a:xfrm>
            <a:off x="924170" y="2114794"/>
            <a:ext cx="10515600" cy="4351338"/>
          </a:xfrm>
        </p:spPr>
        <p:txBody>
          <a:bodyPr>
            <a:normAutofit lnSpcReduction="10000"/>
          </a:bodyPr>
          <a:lstStyle/>
          <a:p>
            <a:pPr fontAlgn="base"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</a:rPr>
              <a:t>A.  Director</a:t>
            </a:r>
            <a:endParaRPr lang="en-US" dirty="0">
              <a:solidFill>
                <a:schemeClr val="bg1"/>
              </a:solidFill>
              <a:latin typeface="Noto Sans Symbols"/>
            </a:endParaRPr>
          </a:p>
          <a:p>
            <a:pPr fontAlgn="base">
              <a:spcBef>
                <a:spcPts val="560"/>
              </a:spcBef>
            </a:pP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</a:rPr>
              <a:t>B  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</a:rPr>
              <a:t> 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</a:rPr>
              <a:t>Assistant Director - Renewable Resources</a:t>
            </a:r>
            <a:endParaRPr lang="en-US" dirty="0">
              <a:solidFill>
                <a:schemeClr val="bg1"/>
              </a:solidFill>
              <a:latin typeface="Noto Sans Symbols"/>
            </a:endParaRPr>
          </a:p>
          <a:p>
            <a:pPr fontAlgn="base">
              <a:spcBef>
                <a:spcPts val="560"/>
              </a:spcBef>
            </a:pP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</a:rPr>
              <a:t>C.   Cave/Karst Resources Senior Specialist</a:t>
            </a:r>
            <a:endParaRPr lang="en-US" dirty="0">
              <a:solidFill>
                <a:schemeClr val="bg1"/>
              </a:solidFill>
              <a:latin typeface="Noto Sans Symbols"/>
            </a:endParaRPr>
          </a:p>
          <a:p>
            <a:pPr fontAlgn="base">
              <a:spcBef>
                <a:spcPts val="560"/>
              </a:spcBef>
            </a:pP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</a:rPr>
              <a:t>D.   State Directors</a:t>
            </a:r>
            <a:endParaRPr lang="en-US" dirty="0">
              <a:solidFill>
                <a:schemeClr val="bg1"/>
              </a:solidFill>
              <a:latin typeface="Noto Sans Symbols"/>
            </a:endParaRPr>
          </a:p>
          <a:p>
            <a:pPr fontAlgn="base">
              <a:spcBef>
                <a:spcPts val="560"/>
              </a:spcBef>
            </a:pP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</a:rPr>
              <a:t>E.   District Managers</a:t>
            </a:r>
            <a:endParaRPr lang="en-US" dirty="0">
              <a:solidFill>
                <a:schemeClr val="bg1"/>
              </a:solidFill>
              <a:latin typeface="Noto Sans Symbols"/>
            </a:endParaRPr>
          </a:p>
          <a:p>
            <a:pPr fontAlgn="base">
              <a:spcBef>
                <a:spcPts val="560"/>
              </a:spcBef>
            </a:pP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</a:rPr>
              <a:t>F.   Field Office Managers</a:t>
            </a:r>
            <a:endParaRPr lang="en-US" dirty="0">
              <a:solidFill>
                <a:schemeClr val="bg1"/>
              </a:solidFill>
              <a:latin typeface="Noto Sans Symbols"/>
            </a:endParaRPr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04.  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</a:rPr>
              <a:t>Responsibility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BLM  8380 Manual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592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ext Placeholder 1"/>
          <p:cNvSpPr>
            <a:spLocks noGrp="1"/>
          </p:cNvSpPr>
          <p:nvPr>
            <p:ph type="body" orient="vert" idx="1"/>
          </p:nvPr>
        </p:nvSpPr>
        <p:spPr>
          <a:xfrm>
            <a:off x="838200" y="2364886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fontAlgn="base"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</a:rPr>
              <a:t>A. Identify and Inventory Resources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</a:rPr>
              <a:t>.</a:t>
            </a:r>
            <a:endParaRPr lang="en-US" dirty="0">
              <a:solidFill>
                <a:schemeClr val="bg1"/>
              </a:solidFill>
              <a:latin typeface="Noto Sans Symbols"/>
            </a:endParaRPr>
          </a:p>
          <a:p>
            <a:pPr fontAlgn="base">
              <a:spcBef>
                <a:spcPts val="560"/>
              </a:spcBef>
            </a:pP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</a:rPr>
              <a:t>B Land Use Planning</a:t>
            </a:r>
            <a:endParaRPr lang="en-US" dirty="0">
              <a:solidFill>
                <a:schemeClr val="bg1"/>
              </a:solidFill>
              <a:latin typeface="Noto Sans Symbols"/>
            </a:endParaRPr>
          </a:p>
          <a:p>
            <a:pPr marL="742950" lvl="1" indent="-285750" fontAlgn="base">
              <a:spcBef>
                <a:spcPts val="400"/>
              </a:spcBef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</a:rPr>
              <a:t>a. Management;</a:t>
            </a:r>
          </a:p>
          <a:p>
            <a:pPr marL="742950" lvl="1" indent="-285750" fontAlgn="base">
              <a:spcBef>
                <a:spcPts val="400"/>
              </a:spcBef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</a:rPr>
              <a:t>b. Marketing</a:t>
            </a:r>
          </a:p>
          <a:p>
            <a:pPr marL="742950" lvl="1" indent="-285750" fontAlgn="base">
              <a:spcBef>
                <a:spcPts val="400"/>
              </a:spcBef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</a:rPr>
              <a:t>c. Monitoring</a:t>
            </a:r>
          </a:p>
          <a:p>
            <a:pPr marL="742950" lvl="1" indent="-285750" fontAlgn="base">
              <a:spcBef>
                <a:spcPts val="400"/>
              </a:spcBef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</a:rPr>
              <a:t>d. Administration.</a:t>
            </a:r>
          </a:p>
          <a:p>
            <a:pPr fontAlgn="base">
              <a:spcBef>
                <a:spcPts val="560"/>
              </a:spcBef>
            </a:pP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</a:rPr>
              <a:t>C. Manage to Protect Fragile Resources</a:t>
            </a:r>
            <a:endParaRPr lang="en-US" dirty="0">
              <a:solidFill>
                <a:schemeClr val="bg1"/>
              </a:solidFill>
              <a:latin typeface="Noto Sans Symbols"/>
            </a:endParaRPr>
          </a:p>
          <a:p>
            <a:pPr fontAlgn="base">
              <a:spcBef>
                <a:spcPts val="560"/>
              </a:spcBef>
            </a:pP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</a:rPr>
              <a:t>D. Volunteers and Partnerships</a:t>
            </a:r>
            <a:endParaRPr lang="en-US" dirty="0">
              <a:solidFill>
                <a:schemeClr val="bg1"/>
              </a:solidFill>
              <a:latin typeface="Noto Sans Symbols"/>
            </a:endParaRPr>
          </a:p>
          <a:p>
            <a:pPr fontAlgn="base">
              <a:spcBef>
                <a:spcPts val="560"/>
              </a:spcBef>
            </a:pP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</a:rPr>
              <a:t>E. Education and Coordination</a:t>
            </a:r>
            <a:endParaRPr lang="en-US" dirty="0">
              <a:solidFill>
                <a:schemeClr val="bg1"/>
              </a:solidFill>
              <a:latin typeface="Noto Sans Symbol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algn="ctr">
              <a:spcBef>
                <a:spcPts val="0"/>
              </a:spcBef>
            </a:pP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06.  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</a:rPr>
              <a:t>Policy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BLM  8380 Manual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483857"/>
      </p:ext>
    </p:extLst>
  </p:cSld>
  <p:clrMapOvr>
    <a:masterClrMapping/>
  </p:clrMapOvr>
</p:sld>
</file>

<file path=ppt/theme/theme1.xml><?xml version="1.0" encoding="utf-8"?>
<a:theme xmlns:a="http://schemas.openxmlformats.org/drawingml/2006/main" name="Black-Top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2800" dirty="0" smtClean="0">
            <a:solidFill>
              <a:schemeClr val="bg1">
                <a:lumMod val="85000"/>
              </a:schemeClr>
            </a:solidFill>
            <a:latin typeface="Roboto" panose="02000000000000000000" pitchFamily="2" charset="0"/>
            <a:ea typeface="Roboto" panose="02000000000000000000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LM-PowerPoint-Template-Black-Topo.potx" id="{06A3C5A7-278D-466C-8CC5-4FB6A963F289}" vid="{4D07F08B-482D-41C9-9962-09140407A16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341</TotalTime>
  <Words>197</Words>
  <Application>Microsoft Office PowerPoint</Application>
  <PresentationFormat>Widescreen</PresentationFormat>
  <Paragraphs>70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Noto Sans Symbols</vt:lpstr>
      <vt:lpstr>Roboto</vt:lpstr>
      <vt:lpstr>Roboto Black</vt:lpstr>
      <vt:lpstr>Times New Roman</vt:lpstr>
      <vt:lpstr>Black-Topo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Department of Interior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Ridenhour, Larry E</dc:creator>
  <cp:lastModifiedBy>Brown, Michael B</cp:lastModifiedBy>
  <cp:revision>26</cp:revision>
  <dcterms:created xsi:type="dcterms:W3CDTF">2019-06-19T12:35:56Z</dcterms:created>
  <dcterms:modified xsi:type="dcterms:W3CDTF">2019-08-02T18:31:59Z</dcterms:modified>
</cp:coreProperties>
</file>