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2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C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22" d="100"/>
          <a:sy n="122" d="100"/>
        </p:scale>
        <p:origin x="96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381000" y="952500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1000" y="1809750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43050" y="314325"/>
            <a:ext cx="20313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U.S.</a:t>
            </a:r>
            <a:r>
              <a:rPr lang="en-US" sz="105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Department of the Interior</a:t>
            </a:r>
          </a:p>
          <a:p>
            <a:r>
              <a:rPr lang="en-US" sz="105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Bureau of Land Management</a:t>
            </a:r>
            <a:endParaRPr lang="en-US" sz="1050" dirty="0">
              <a:solidFill>
                <a:schemeClr val="bg1">
                  <a:lumMod val="8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32" y="221735"/>
            <a:ext cx="740004" cy="648215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2019300"/>
            <a:ext cx="12192000" cy="48387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Add photo here – Flush to bottom, each edge, and top along guide line below green bar</a:t>
            </a:r>
          </a:p>
          <a:p>
            <a:r>
              <a:rPr lang="en-US" dirty="0" smtClean="0"/>
              <a:t>Crop image as needed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81000" y="952500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381000" y="1809750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1543050" y="314325"/>
            <a:ext cx="20313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U.S.</a:t>
            </a:r>
            <a:r>
              <a:rPr lang="en-US" sz="105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Department of the Interior</a:t>
            </a:r>
          </a:p>
          <a:p>
            <a:r>
              <a:rPr lang="en-US" sz="105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Bureau of Land Management</a:t>
            </a:r>
            <a:endParaRPr lang="en-US" sz="1050" dirty="0">
              <a:solidFill>
                <a:schemeClr val="bg1">
                  <a:lumMod val="8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32" y="221735"/>
            <a:ext cx="740004" cy="64821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068388"/>
            <a:ext cx="10515600" cy="608012"/>
          </a:xfrm>
        </p:spPr>
        <p:txBody>
          <a:bodyPr>
            <a:noAutofit/>
          </a:bodyPr>
          <a:lstStyle>
            <a:lvl1pPr marL="0" indent="0">
              <a:buNone/>
              <a:defRPr sz="4400" baseline="0">
                <a:solidFill>
                  <a:schemeClr val="bg1">
                    <a:lumMod val="85000"/>
                  </a:schemeClr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sz="44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95034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0" orient="horz" pos="2160" userDrawn="1">
          <p15:clr>
            <a:srgbClr val="FBAE40"/>
          </p15:clr>
        </p15:guide>
        <p15:guide id="11" pos="3840" userDrawn="1">
          <p15:clr>
            <a:srgbClr val="FBAE40"/>
          </p15:clr>
        </p15:guide>
        <p15:guide id="12" pos="528" userDrawn="1">
          <p15:clr>
            <a:srgbClr val="FBAE40"/>
          </p15:clr>
        </p15:guide>
        <p15:guide id="13" pos="7152" userDrawn="1">
          <p15:clr>
            <a:srgbClr val="FBAE40"/>
          </p15:clr>
        </p15:guide>
        <p15:guide id="14" pos="7440" userDrawn="1">
          <p15:clr>
            <a:srgbClr val="FBAE40"/>
          </p15:clr>
        </p15:guide>
        <p15:guide id="15" pos="240" userDrawn="1">
          <p15:clr>
            <a:srgbClr val="FBAE40"/>
          </p15:clr>
        </p15:guide>
        <p15:guide id="16" orient="horz" pos="144" userDrawn="1">
          <p15:clr>
            <a:srgbClr val="FBAE40"/>
          </p15:clr>
        </p15:guide>
        <p15:guide id="17" orient="horz" pos="4248" userDrawn="1">
          <p15:clr>
            <a:srgbClr val="FBAE40"/>
          </p15:clr>
        </p15:guide>
        <p15:guide id="18" orient="horz" pos="127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1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64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55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381000" y="952500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381000" y="1809750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1543050" y="314325"/>
            <a:ext cx="20313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U.S.</a:t>
            </a:r>
            <a:r>
              <a:rPr lang="en-US" sz="105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Department of the Interior</a:t>
            </a:r>
          </a:p>
          <a:p>
            <a:r>
              <a:rPr lang="en-US" sz="105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Bureau of Land Management</a:t>
            </a:r>
            <a:endParaRPr lang="en-US" sz="1050" dirty="0">
              <a:solidFill>
                <a:schemeClr val="bg1">
                  <a:lumMod val="8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32" y="221735"/>
            <a:ext cx="740004" cy="648215"/>
          </a:xfrm>
          <a:prstGeom prst="rect">
            <a:avLst/>
          </a:prstGeom>
        </p:spPr>
      </p:pic>
      <p:sp>
        <p:nvSpPr>
          <p:cNvPr id="16" name="Title 15"/>
          <p:cNvSpPr>
            <a:spLocks noGrp="1"/>
          </p:cNvSpPr>
          <p:nvPr>
            <p:ph type="title" hasCustomPrompt="1"/>
          </p:nvPr>
        </p:nvSpPr>
        <p:spPr>
          <a:xfrm>
            <a:off x="838200" y="1015734"/>
            <a:ext cx="10515600" cy="74824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2019300"/>
            <a:ext cx="12192000" cy="48387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Add photo here – Flush to bottom, each edge, and top along guide line below green bar</a:t>
            </a:r>
          </a:p>
          <a:p>
            <a:r>
              <a:rPr lang="en-US" dirty="0" smtClean="0"/>
              <a:t>Crop image 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20499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528" userDrawn="1">
          <p15:clr>
            <a:srgbClr val="FBAE40"/>
          </p15:clr>
        </p15:guide>
        <p15:guide id="4" pos="7152" userDrawn="1">
          <p15:clr>
            <a:srgbClr val="FBAE40"/>
          </p15:clr>
        </p15:guide>
        <p15:guide id="5" pos="7440" userDrawn="1">
          <p15:clr>
            <a:srgbClr val="FBAE40"/>
          </p15:clr>
        </p15:guide>
        <p15:guide id="6" pos="240" userDrawn="1">
          <p15:clr>
            <a:srgbClr val="FBAE40"/>
          </p15:clr>
        </p15:guide>
        <p15:guide id="7" orient="horz" pos="144" userDrawn="1">
          <p15:clr>
            <a:srgbClr val="FBAE40"/>
          </p15:clr>
        </p15:guide>
        <p15:guide id="8" orient="horz" pos="4248" userDrawn="1">
          <p15:clr>
            <a:srgbClr val="FBAE40"/>
          </p15:clr>
        </p15:guide>
        <p15:guide id="9" orient="horz" pos="127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81000" y="567935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936303" y="160497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U.S.</a:t>
            </a:r>
            <a:r>
              <a:rPr lang="en-US" sz="90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Department of the Interior</a:t>
            </a:r>
          </a:p>
          <a:p>
            <a:r>
              <a:rPr lang="en-US" sz="90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Bureau of Land Management</a:t>
            </a:r>
            <a:endParaRPr lang="en-US" sz="900" dirty="0">
              <a:solidFill>
                <a:schemeClr val="bg1">
                  <a:lumMod val="8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3" y="136276"/>
            <a:ext cx="513895" cy="450152"/>
          </a:xfrm>
          <a:prstGeom prst="rect">
            <a:avLst/>
          </a:prstGeom>
        </p:spPr>
      </p:pic>
      <p:sp>
        <p:nvSpPr>
          <p:cNvPr id="10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838200" y="828942"/>
            <a:ext cx="1051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Click to add page topic</a:t>
            </a:r>
            <a:endParaRPr lang="en-US" sz="4400" b="1" dirty="0">
              <a:solidFill>
                <a:schemeClr val="bg1">
                  <a:lumMod val="8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8289421" y="202193"/>
            <a:ext cx="3064379" cy="292388"/>
          </a:xfrm>
          <a:prstGeom prst="rect">
            <a:avLst/>
          </a:prstGeom>
          <a:noFill/>
        </p:spPr>
        <p:txBody>
          <a:bodyPr wrap="square" lIns="0" bIns="0" rtlCol="0" anchor="b">
            <a:spAutoFit/>
          </a:bodyPr>
          <a:lstStyle/>
          <a:p>
            <a:pPr algn="r"/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Click to Add Chapter Heading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056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81000" y="567935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36303" y="160497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U.S.</a:t>
            </a:r>
            <a:r>
              <a:rPr lang="en-US" sz="90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Department of the Interior</a:t>
            </a:r>
          </a:p>
          <a:p>
            <a:r>
              <a:rPr lang="en-US" sz="90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Bureau of Land Management</a:t>
            </a:r>
            <a:endParaRPr lang="en-US" sz="900" dirty="0">
              <a:solidFill>
                <a:schemeClr val="bg1">
                  <a:lumMod val="8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3" y="136276"/>
            <a:ext cx="513895" cy="450152"/>
          </a:xfrm>
          <a:prstGeom prst="rect">
            <a:avLst/>
          </a:prstGeom>
        </p:spPr>
      </p:pic>
      <p:sp>
        <p:nvSpPr>
          <p:cNvPr id="10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81000" y="567935"/>
            <a:ext cx="10972800" cy="0"/>
          </a:xfrm>
          <a:prstGeom prst="line">
            <a:avLst/>
          </a:prstGeom>
          <a:ln w="76200">
            <a:solidFill>
              <a:srgbClr val="9FC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936303" y="160497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U.S.</a:t>
            </a:r>
            <a:r>
              <a:rPr lang="en-US" sz="90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Department of the Interior</a:t>
            </a:r>
          </a:p>
          <a:p>
            <a:r>
              <a:rPr lang="en-US" sz="900" baseline="0" dirty="0" smtClean="0">
                <a:solidFill>
                  <a:schemeClr val="bg1">
                    <a:lumMod val="8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Bureau of Land Management</a:t>
            </a:r>
            <a:endParaRPr lang="en-US" sz="900" dirty="0">
              <a:solidFill>
                <a:schemeClr val="bg1">
                  <a:lumMod val="8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3" y="136276"/>
            <a:ext cx="513895" cy="450152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068388"/>
            <a:ext cx="10515600" cy="608012"/>
          </a:xfrm>
        </p:spPr>
        <p:txBody>
          <a:bodyPr>
            <a:noAutofit/>
          </a:bodyPr>
          <a:lstStyle>
            <a:lvl1pPr marL="0" indent="0">
              <a:buNone/>
              <a:defRPr sz="4400" baseline="0">
                <a:solidFill>
                  <a:schemeClr val="bg1">
                    <a:lumMod val="85000"/>
                  </a:schemeClr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sz="44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Topic Heading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819900" y="160338"/>
            <a:ext cx="4533900" cy="369887"/>
          </a:xfrm>
        </p:spPr>
        <p:txBody>
          <a:bodyPr anchor="b">
            <a:normAutofit/>
          </a:bodyPr>
          <a:lstStyle>
            <a:lvl1pPr marL="0" indent="0" algn="r">
              <a:buNone/>
              <a:defRPr sz="1600">
                <a:solidFill>
                  <a:schemeClr val="bg1">
                    <a:lumMod val="85000"/>
                  </a:schemeClr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dirty="0" smtClean="0"/>
              <a:t>Click to Add Chapter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4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5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23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1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9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10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23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46E04-9456-4994-813D-5A4585BD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0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9C7BC-23CB-4ABC-803D-39F093646AD2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46E04-9456-4994-813D-5A4585BDA20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6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50" r:id="rId13"/>
    <p:sldLayoutId id="214748365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>
              <a:lumMod val="85000"/>
            </a:schemeClr>
          </a:solidFill>
          <a:latin typeface="Roboto Black" panose="02000000000000000000" pitchFamily="2" charset="0"/>
          <a:ea typeface="Roboto Black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2" orient="horz" pos="2160" userDrawn="1">
          <p15:clr>
            <a:srgbClr val="F26B43"/>
          </p15:clr>
        </p15:guide>
        <p15:guide id="13" pos="3840" userDrawn="1">
          <p15:clr>
            <a:srgbClr val="F26B43"/>
          </p15:clr>
        </p15:guide>
        <p15:guide id="14" pos="240" userDrawn="1">
          <p15:clr>
            <a:srgbClr val="F26B43"/>
          </p15:clr>
        </p15:guide>
        <p15:guide id="15" pos="7440" userDrawn="1">
          <p15:clr>
            <a:srgbClr val="F26B43"/>
          </p15:clr>
        </p15:guide>
        <p15:guide id="16" pos="528" userDrawn="1">
          <p15:clr>
            <a:srgbClr val="F26B43"/>
          </p15:clr>
        </p15:guide>
        <p15:guide id="17" pos="7152" userDrawn="1">
          <p15:clr>
            <a:srgbClr val="F26B43"/>
          </p15:clr>
        </p15:guide>
        <p15:guide id="18" orient="horz" pos="216" userDrawn="1">
          <p15:clr>
            <a:srgbClr val="F26B43"/>
          </p15:clr>
        </p15:guide>
        <p15:guide id="19" orient="horz" pos="3888" userDrawn="1">
          <p15:clr>
            <a:srgbClr val="F26B43"/>
          </p15:clr>
        </p15:guide>
        <p15:guide id="20" orient="horz" pos="4224" userDrawn="1">
          <p15:clr>
            <a:srgbClr val="F26B43"/>
          </p15:clr>
        </p15:guide>
        <p15:guide id="21" orient="horz" pos="1056" userDrawn="1">
          <p15:clr>
            <a:srgbClr val="F26B43"/>
          </p15:clr>
        </p15:guide>
        <p15:guide id="22" orient="horz" pos="1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BLM  8380 Manual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88307" y="2503420"/>
            <a:ext cx="781538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</a:rPr>
              <a:t>Cave &amp; Karst Resources Management</a:t>
            </a:r>
            <a:b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Approved  October 28, 2008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25354" y="5564554"/>
            <a:ext cx="2007344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James </a:t>
            </a:r>
            <a:r>
              <a:rPr lang="en-US" dirty="0" err="1">
                <a:solidFill>
                  <a:schemeClr val="bg1"/>
                </a:solidFill>
              </a:rPr>
              <a:t>Goodbar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Karst Consultant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Silt, Colorado  2019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 smtClean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61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>
          <a:xfrm>
            <a:off x="838200" y="2214563"/>
            <a:ext cx="10515600" cy="3962400"/>
          </a:xfrm>
        </p:spPr>
        <p:txBody>
          <a:bodyPr/>
          <a:lstStyle/>
          <a:p>
            <a:pPr fontAlgn="base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A.  Maintain Cave &amp; Karst Resource Records.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B.  Secure Records - Prevent Unauthorized    Access.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C.  Report Significant Caves in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</a:rPr>
              <a:t>RMIS</a:t>
            </a:r>
          </a:p>
          <a:p>
            <a:pPr marL="0" indent="0" fontAlgn="base">
              <a:spcBef>
                <a:spcPts val="560"/>
              </a:spcBef>
              <a:buNone/>
            </a:pP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</a:rPr>
              <a:t>D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.  Report Gates, Trails, etc. in FAMS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07. 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Files &amp; Records Maintenance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BLM  8380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32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>
          <a:xfrm>
            <a:off x="838200" y="3032369"/>
            <a:ext cx="10515600" cy="3144594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dirty="0"/>
              <a:t>Reduce Conflict</a:t>
            </a:r>
            <a:endParaRPr lang="en-US" sz="5400" dirty="0"/>
          </a:p>
          <a:p>
            <a:pPr marL="0" indent="0" algn="ctr">
              <a:buNone/>
            </a:pPr>
            <a:r>
              <a:rPr lang="en-US" sz="8800" b="1" dirty="0" smtClean="0"/>
              <a:t>Coordinate</a:t>
            </a:r>
            <a:endParaRPr lang="en-US" sz="8800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08.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Relationship to Other Programs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BLM  8380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09.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Definitions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BLM  8380 Manual</a:t>
            </a:r>
            <a:endParaRPr lang="en-US" dirty="0"/>
          </a:p>
        </p:txBody>
      </p:sp>
      <p:pic>
        <p:nvPicPr>
          <p:cNvPr id="1026" name="Picture 2" descr="IMG_68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15240000" cy="8920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487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>
          <a:xfrm>
            <a:off x="752231" y="1578708"/>
            <a:ext cx="10515600" cy="42621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  <a:t>The Manual Sets Policy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  <a:t>and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  <a:t>Tells you </a:t>
            </a:r>
            <a:r>
              <a:rPr lang="en-US" sz="3600" u="sng" dirty="0">
                <a:solidFill>
                  <a:schemeClr val="bg1"/>
                </a:solidFill>
                <a:latin typeface="Times New Roman" panose="02020603050405020304" pitchFamily="18" charset="0"/>
              </a:rPr>
              <a:t>What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  <a:t> to Do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  <a:t>&lt;&lt;&lt;&lt;&lt;&lt;&lt;&lt;&lt;&lt;&gt;&gt;&gt;&gt;&gt;&gt;&gt;&gt;&gt;&gt;&gt;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  <a:t>The Handbook </a:t>
            </a:r>
            <a:b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  <a:t>Tells you </a:t>
            </a:r>
            <a:r>
              <a:rPr lang="en-US" sz="3600" u="sng" dirty="0">
                <a:solidFill>
                  <a:schemeClr val="bg1"/>
                </a:solidFill>
                <a:latin typeface="Times New Roman" panose="02020603050405020304" pitchFamily="18" charset="0"/>
              </a:rPr>
              <a:t>How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  <a:t> to Do It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BLM  8380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50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>
          <a:xfrm>
            <a:off x="838200" y="2117969"/>
            <a:ext cx="10515600" cy="3806093"/>
          </a:xfrm>
        </p:spPr>
        <p:txBody>
          <a:bodyPr/>
          <a:lstStyle/>
          <a:p>
            <a:pPr fontAlgn="base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A.  Provide a framework for management.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640"/>
              </a:spcBef>
            </a:pP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B. Establish surface &amp; subsurface management practices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</a:rPr>
              <a:t>.</a:t>
            </a:r>
          </a:p>
          <a:p>
            <a:pPr fontAlgn="base">
              <a:spcBef>
                <a:spcPts val="640"/>
              </a:spcBef>
            </a:pP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640"/>
              </a:spcBef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</a:rPr>
              <a:t>C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. Ensure actions requiring approval are consistent with the BLM mission.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02.  Objectives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BLM  8380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033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>
          <a:xfrm>
            <a:off x="752231" y="2388332"/>
            <a:ext cx="10515600" cy="259788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A.  Provide a framework to identify, evaluate, manage, monitor and protect cave and karst resources on public lands for the purpose of maintaining their significant values for both present and future uses.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Objectives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BLM  8380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26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>
          <a:xfrm>
            <a:off x="838200" y="2586891"/>
            <a:ext cx="10515600" cy="3590071"/>
          </a:xfrm>
        </p:spPr>
        <p:txBody>
          <a:bodyPr/>
          <a:lstStyle/>
          <a:p>
            <a:pPr lvl="0"/>
            <a:r>
              <a:rPr lang="en-US" b="1" dirty="0">
                <a:solidFill>
                  <a:prstClr val="white"/>
                </a:solidFill>
                <a:latin typeface="Arial" panose="020B0604020202020204" pitchFamily="34" charset="0"/>
              </a:rPr>
              <a:t>B. Establish adequate surface and subsurface management practices to ensure the long term protection of Cave and Karst resources.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prstClr val="white"/>
                </a:solidFill>
                <a:latin typeface="Times New Roman" panose="02020603050405020304" pitchFamily="18" charset="0"/>
              </a:rPr>
              <a:t>Objectives</a:t>
            </a:r>
            <a:endParaRPr lang="en-US" dirty="0">
              <a:solidFill>
                <a:prstClr val="white"/>
              </a:solidFill>
            </a:endParaRP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BLM  8380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27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>
          <a:xfrm>
            <a:off x="838200" y="2594708"/>
            <a:ext cx="10515600" cy="3519732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C. Ensure that actions related to Cave and Karst resources requiring authorization or approval by the BLM are consistent with the BLM mission of multiple use and sustained yield.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prstClr val="white"/>
                </a:solidFill>
                <a:latin typeface="Times New Roman" panose="02020603050405020304" pitchFamily="18" charset="0"/>
              </a:rPr>
              <a:t>Objectives</a:t>
            </a:r>
            <a:endParaRPr lang="en-US" dirty="0">
              <a:solidFill>
                <a:prstClr val="white"/>
              </a:solidFill>
            </a:endParaRPr>
          </a:p>
          <a:p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BLM  8380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54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/>
        <p:txBody>
          <a:bodyPr>
            <a:normAutofit fontScale="92500" lnSpcReduction="10000"/>
          </a:bodyPr>
          <a:lstStyle/>
          <a:p>
            <a:pPr fontAlgn="base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A. Federal Land Policy and Management Act,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B. Federal Cave Resources Protection Act,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C. Cave and Karst Research Institute Act,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D. National Historic Preservation Act,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E. Archaeological Resources Protection Act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F. Antiquities Act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G. Endangered Species Act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H. National Environmental Policy Act (NEPA),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BLM MANUAL 8380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I. Clean Water act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J. Title 43 (CFR), Part 37- Cave Management.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03. 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Authorities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BLM  8380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383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>
          <a:xfrm>
            <a:off x="924170" y="2114794"/>
            <a:ext cx="10515600" cy="4351338"/>
          </a:xfrm>
        </p:spPr>
        <p:txBody>
          <a:bodyPr>
            <a:normAutofit lnSpcReduction="10000"/>
          </a:bodyPr>
          <a:lstStyle/>
          <a:p>
            <a:pPr fontAlgn="base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A.  Director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B 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 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Assistant Director - Renewable Resources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C.   Cave/Karst Resources Senior Specialist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D.   State Directors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E.   District Managers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F.   Field Office Managers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04. 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Responsibility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BLM  8380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592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>
          <a:xfrm>
            <a:off x="838200" y="2364886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fontAlgn="base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A. Identify and Inventory Resources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.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B Land Use Planning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marL="742950" lvl="1" indent="-285750" fontAlgn="base">
              <a:spcBef>
                <a:spcPts val="40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a. Management;</a:t>
            </a:r>
          </a:p>
          <a:p>
            <a:pPr marL="742950" lvl="1" indent="-285750" fontAlgn="base">
              <a:spcBef>
                <a:spcPts val="40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b. Marketing</a:t>
            </a:r>
          </a:p>
          <a:p>
            <a:pPr marL="742950" lvl="1" indent="-285750" fontAlgn="base">
              <a:spcBef>
                <a:spcPts val="40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c. Monitoring</a:t>
            </a:r>
          </a:p>
          <a:p>
            <a:pPr marL="742950" lvl="1" indent="-285750" fontAlgn="base">
              <a:spcBef>
                <a:spcPts val="40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d. Administration.</a:t>
            </a: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C. Manage to Protect Fragile Resources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D. Volunteers and Partnerships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  <a:p>
            <a:pPr fontAlgn="base">
              <a:spcBef>
                <a:spcPts val="560"/>
              </a:spcBef>
            </a:pP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E. Education and Coordination</a:t>
            </a:r>
            <a:endParaRPr lang="en-US" dirty="0">
              <a:solidFill>
                <a:schemeClr val="bg1"/>
              </a:solidFill>
              <a:latin typeface="Noto Sans Symbol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06. 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Policy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BLM  8380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83857"/>
      </p:ext>
    </p:extLst>
  </p:cSld>
  <p:clrMapOvr>
    <a:masterClrMapping/>
  </p:clrMapOvr>
</p:sld>
</file>

<file path=ppt/theme/theme1.xml><?xml version="1.0" encoding="utf-8"?>
<a:theme xmlns:a="http://schemas.openxmlformats.org/drawingml/2006/main" name="Black-Top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800" dirty="0" smtClean="0">
            <a:solidFill>
              <a:schemeClr val="bg1">
                <a:lumMod val="85000"/>
              </a:schemeClr>
            </a:solidFill>
            <a:latin typeface="Roboto" panose="02000000000000000000" pitchFamily="2" charset="0"/>
            <a:ea typeface="Roboto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M-PowerPoint-Template-Black-Topo.potx" id="{06A3C5A7-278D-466C-8CC5-4FB6A963F289}" vid="{4D07F08B-482D-41C9-9962-09140407A1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</TotalTime>
  <Words>197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Noto Sans Symbols</vt:lpstr>
      <vt:lpstr>Roboto</vt:lpstr>
      <vt:lpstr>Roboto Black</vt:lpstr>
      <vt:lpstr>Times New Roman</vt:lpstr>
      <vt:lpstr>Black-Topo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Interior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Ridenhour, Larry E</dc:creator>
  <cp:lastModifiedBy>Brown, Michael B</cp:lastModifiedBy>
  <cp:revision>26</cp:revision>
  <dcterms:created xsi:type="dcterms:W3CDTF">2019-06-19T12:35:56Z</dcterms:created>
  <dcterms:modified xsi:type="dcterms:W3CDTF">2019-08-02T18:31:59Z</dcterms:modified>
</cp:coreProperties>
</file>