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58" r:id="rId3"/>
    <p:sldId id="266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96" y="2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81000" y="95250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180975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43052" y="314325"/>
            <a:ext cx="2031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3" y="221737"/>
            <a:ext cx="740004" cy="648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19300"/>
            <a:ext cx="12192000" cy="48387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 photo here – Flush to bottom, each edge, and top along guide line below green bar</a:t>
            </a:r>
          </a:p>
          <a:p>
            <a:r>
              <a:rPr lang="en-US" dirty="0" smtClean="0"/>
              <a:t>Crop image as needed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95250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1000" y="180975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543052" y="314325"/>
            <a:ext cx="2031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3" y="221737"/>
            <a:ext cx="740004" cy="6482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68388"/>
            <a:ext cx="10515600" cy="608012"/>
          </a:xfrm>
        </p:spPr>
        <p:txBody>
          <a:bodyPr>
            <a:noAutofit/>
          </a:bodyPr>
          <a:lstStyle>
            <a:lvl1pPr marL="0" indent="0">
              <a:buNone/>
              <a:defRPr sz="4400" baseline="0"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sz="4400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503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0" orient="horz" pos="2160" userDrawn="1">
          <p15:clr>
            <a:srgbClr val="FBAE40"/>
          </p15:clr>
        </p15:guide>
        <p15:guide id="11" pos="3840" userDrawn="1">
          <p15:clr>
            <a:srgbClr val="FBAE40"/>
          </p15:clr>
        </p15:guide>
        <p15:guide id="12" pos="528" userDrawn="1">
          <p15:clr>
            <a:srgbClr val="FBAE40"/>
          </p15:clr>
        </p15:guide>
        <p15:guide id="13" pos="7152" userDrawn="1">
          <p15:clr>
            <a:srgbClr val="FBAE40"/>
          </p15:clr>
        </p15:guide>
        <p15:guide id="14" pos="7440" userDrawn="1">
          <p15:clr>
            <a:srgbClr val="FBAE40"/>
          </p15:clr>
        </p15:guide>
        <p15:guide id="15" pos="240" userDrawn="1">
          <p15:clr>
            <a:srgbClr val="FBAE40"/>
          </p15:clr>
        </p15:guide>
        <p15:guide id="16" orient="horz" pos="144" userDrawn="1">
          <p15:clr>
            <a:srgbClr val="FBAE40"/>
          </p15:clr>
        </p15:guide>
        <p15:guide id="17" orient="horz" pos="4248" userDrawn="1">
          <p15:clr>
            <a:srgbClr val="FBAE40"/>
          </p15:clr>
        </p15:guide>
        <p15:guide id="18" orient="horz" pos="1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1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5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81000" y="95250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81000" y="180975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543052" y="314325"/>
            <a:ext cx="2031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3" y="221737"/>
            <a:ext cx="740004" cy="64821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838200" y="1015736"/>
            <a:ext cx="10515600" cy="74824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19300"/>
            <a:ext cx="12192000" cy="48387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 photo here – Flush to bottom, each edge, and top along guide line below green bar</a:t>
            </a:r>
          </a:p>
          <a:p>
            <a:r>
              <a:rPr lang="en-US" dirty="0" smtClean="0"/>
              <a:t>Crop image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049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8" userDrawn="1">
          <p15:clr>
            <a:srgbClr val="FBAE40"/>
          </p15:clr>
        </p15:guide>
        <p15:guide id="4" pos="7152" userDrawn="1">
          <p15:clr>
            <a:srgbClr val="FBAE40"/>
          </p15:clr>
        </p15:guide>
        <p15:guide id="5" pos="7440" userDrawn="1">
          <p15:clr>
            <a:srgbClr val="FBAE40"/>
          </p15:clr>
        </p15:guide>
        <p15:guide id="6" pos="240" userDrawn="1">
          <p15:clr>
            <a:srgbClr val="FBAE40"/>
          </p15:clr>
        </p15:guide>
        <p15:guide id="7" orient="horz" pos="144" userDrawn="1">
          <p15:clr>
            <a:srgbClr val="FBAE40"/>
          </p15:clr>
        </p15:guide>
        <p15:guide id="8" orient="horz" pos="4248" userDrawn="1">
          <p15:clr>
            <a:srgbClr val="FBAE40"/>
          </p15:clr>
        </p15:guide>
        <p15:guide id="9" orient="horz" pos="12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81000" y="567935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936305" y="16049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90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4" y="136276"/>
            <a:ext cx="513895" cy="450152"/>
          </a:xfrm>
          <a:prstGeom prst="rect">
            <a:avLst/>
          </a:prstGeom>
        </p:spPr>
      </p:pic>
      <p:sp>
        <p:nvSpPr>
          <p:cNvPr id="10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828944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Click to add page topic</a:t>
            </a:r>
            <a:endParaRPr lang="en-US" sz="44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289421" y="202193"/>
            <a:ext cx="3064379" cy="292388"/>
          </a:xfrm>
          <a:prstGeom prst="rect">
            <a:avLst/>
          </a:prstGeom>
          <a:noFill/>
        </p:spPr>
        <p:txBody>
          <a:bodyPr wrap="square" l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Click to Add Chapter Heading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5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567935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6305" y="16049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90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4" y="136276"/>
            <a:ext cx="513895" cy="450152"/>
          </a:xfrm>
          <a:prstGeom prst="rect">
            <a:avLst/>
          </a:prstGeom>
        </p:spPr>
      </p:pic>
      <p:sp>
        <p:nvSpPr>
          <p:cNvPr id="10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81000" y="567935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936305" y="16049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90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4" y="136276"/>
            <a:ext cx="513895" cy="450152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68388"/>
            <a:ext cx="10515600" cy="608012"/>
          </a:xfrm>
        </p:spPr>
        <p:txBody>
          <a:bodyPr>
            <a:noAutofit/>
          </a:bodyPr>
          <a:lstStyle>
            <a:lvl1pPr marL="0" indent="0">
              <a:buNone/>
              <a:defRPr sz="4400" baseline="0"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sz="4400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>Topic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819901" y="160340"/>
            <a:ext cx="4533900" cy="369887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Add Chapter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4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5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2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1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1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2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0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C7BC-23CB-4ABC-803D-39F093646AD2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6E04-9456-4994-813D-5A4585BDA2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0" r:id="rId13"/>
    <p:sldLayoutId id="21474836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2" orient="horz" pos="2160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pos="240" userDrawn="1">
          <p15:clr>
            <a:srgbClr val="F26B43"/>
          </p15:clr>
        </p15:guide>
        <p15:guide id="15" pos="7440" userDrawn="1">
          <p15:clr>
            <a:srgbClr val="F26B43"/>
          </p15:clr>
        </p15:guide>
        <p15:guide id="16" pos="528" userDrawn="1">
          <p15:clr>
            <a:srgbClr val="F26B43"/>
          </p15:clr>
        </p15:guide>
        <p15:guide id="17" pos="7152" userDrawn="1">
          <p15:clr>
            <a:srgbClr val="F26B43"/>
          </p15:clr>
        </p15:guide>
        <p15:guide id="18" orient="horz" pos="216" userDrawn="1">
          <p15:clr>
            <a:srgbClr val="F26B43"/>
          </p15:clr>
        </p15:guide>
        <p15:guide id="19" orient="horz" pos="3888" userDrawn="1">
          <p15:clr>
            <a:srgbClr val="F26B43"/>
          </p15:clr>
        </p15:guide>
        <p15:guide id="20" orient="horz" pos="4224" userDrawn="1">
          <p15:clr>
            <a:srgbClr val="F26B43"/>
          </p15:clr>
        </p15:guide>
        <p15:guide id="21" orient="horz" pos="1056" userDrawn="1">
          <p15:clr>
            <a:srgbClr val="F26B43"/>
          </p15:clr>
        </p15:guide>
        <p15:guide id="22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http://www.globalnerdy.com/wordpress/wp-content/uploads/2009/04/busypers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16928"/>
            <a:ext cx="3200400" cy="3200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http://www.slv.vic.gov.au/miscpics/0/1/1/im/mp011517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7572122" y="2916928"/>
            <a:ext cx="2590800" cy="33680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78507" y="5734677"/>
            <a:ext cx="180269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onstantia"/>
              </a:rPr>
              <a:t> </a:t>
            </a:r>
            <a:r>
              <a:rPr lang="en-US" sz="1400" dirty="0">
                <a:solidFill>
                  <a:prstClr val="white"/>
                </a:solidFill>
                <a:latin typeface="Constantia"/>
              </a:rPr>
              <a:t>James Goodbar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Constantia"/>
              </a:rPr>
              <a:t>Karst Consultant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Constantia"/>
              </a:rPr>
              <a:t>Silt, Colorado 2019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onstantia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113" y="976220"/>
            <a:ext cx="1088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OTHER APLCABLE LAWS AND REGULATIONS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114" y="2068286"/>
            <a:ext cx="1088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 (does) it al come (s) together. (?)</a:t>
            </a:r>
          </a:p>
        </p:txBody>
      </p:sp>
    </p:spTree>
    <p:extLst>
      <p:ext uri="{BB962C8B-B14F-4D97-AF65-F5344CB8AC3E}">
        <p14:creationId xmlns:p14="http://schemas.microsoft.com/office/powerpoint/2010/main" val="3491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LAWS AND REGULATIONS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930400"/>
            <a:ext cx="10027920" cy="44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fontAlgn="base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Process laws:  FLPMA, NEPA, ESA, APA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Process Regulations:  CEQ regs, 1601 regs, Protests and Appeals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Duty with discretion:   Wild and Scenic Rivers, Wilderness Act, National Historic and Scenic Trails, Antiquities Act.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3200" b="1" i="0" u="sng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Prescriptive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  Don’t do that, or this.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3200" b="1" i="0" u="sng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Conditional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 Evaluate and come to a conclusion within discretion.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1068388"/>
            <a:ext cx="10515600" cy="608012"/>
          </a:xfrm>
        </p:spPr>
        <p:txBody>
          <a:bodyPr/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 of Law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792480"/>
            <a:ext cx="10515600" cy="883920"/>
          </a:xfrm>
        </p:spPr>
        <p:txBody>
          <a:bodyPr/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LAWS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LAWS AND REGULATIONS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10896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fontAlgn="base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Federal Land Policy and Management Act 1976 (43 USC 1701)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Freedom of Information Act 1974 (5 USC 552)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National Environmental Policy Act 1969 (42 USC 4371)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Wilderness Act 1964 (16 USC 1131-1136)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Land and Water Conservation Fund 1964 (16 USC 460L-L11)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Toxic Substances Control Act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National Cave and Karst Research Institute Act of 1998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Clean Water Act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Archeological Resources Protection Act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Wilderness Act 1964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Administrative Procedures Act as amended (APA)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Annual Appropriations Act (Authority to take action and spend $$)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0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1" y="723107"/>
            <a:ext cx="10515600" cy="60801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LAWS AND REGULATIONS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LAWS AND REGULATIONS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24000"/>
            <a:ext cx="1106424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/>
              <a:t>Executive Order 11593 1971 Protection of cultural resources.. naming cultural resources as one of BLM’s multiple use responsibilities.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Archaeological Resources Protection Act 1979 (16 USC 1531) boosting the Antiquities Act’s misdemeanor offenses to felonies.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National Historic Preservation Act 1966 (16 USC 470 &amp; 16 USC 469) (</a:t>
            </a:r>
            <a:r>
              <a:rPr lang="en-US" sz="2400" dirty="0" err="1" smtClean="0"/>
              <a:t>Regs</a:t>
            </a:r>
            <a:r>
              <a:rPr lang="en-US" sz="2400" dirty="0" smtClean="0"/>
              <a:t>. 36 CFR Part 800 "Protection of Historic Properties)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National </a:t>
            </a:r>
            <a:r>
              <a:rPr lang="en-US" sz="2400" i="1" dirty="0" smtClean="0"/>
              <a:t>Native American Grave Protection and Repatriation Act 1990 (25 USC 3001)</a:t>
            </a:r>
          </a:p>
          <a:p>
            <a:pPr>
              <a:lnSpc>
                <a:spcPct val="80000"/>
              </a:lnSpc>
            </a:pPr>
            <a:r>
              <a:rPr lang="en-US" sz="2400" i="1" dirty="0" smtClean="0"/>
              <a:t>Antiquities Act</a:t>
            </a:r>
            <a:r>
              <a:rPr lang="en-US" sz="2400" dirty="0" smtClean="0"/>
              <a:t> 1906 (16 USC 431) protects cultural resources.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Numerous State Laws relating to cultural and historic resources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" name="Picture 5" descr="IMGP4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880" y="4907604"/>
            <a:ext cx="2933395" cy="195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MGP46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9556" y="4907604"/>
            <a:ext cx="2723997" cy="18111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02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9928" y="743427"/>
            <a:ext cx="10515600" cy="60801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Wildlife Related Laws &amp; Caves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LAWS AND REGULATIONS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564640"/>
            <a:ext cx="8229600" cy="453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fontAlgn="base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Endangered Species Act 1973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Freedom of Information Act 1974 (5 USC 552)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Sites Act of 1974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promoted federal/state cooperation in managing wildlife habitat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Fish and Wildlife  Conservation Act 16 U.S.C. §§ 2901-2911, \ 1980 (“Nongame Act”).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State T&amp;E and Wildlife Protection Laws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State Game Laws.... protecting bats outside of caves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6" name="Picture 5" descr="IMGP4749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37037" t="38923"/>
          <a:stretch>
            <a:fillRect/>
          </a:stretch>
        </p:blipFill>
        <p:spPr>
          <a:xfrm>
            <a:off x="9086851" y="873920"/>
            <a:ext cx="2704755" cy="1744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E:\2009_07_17_parkranchc\DSCN0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2928" y="2922419"/>
            <a:ext cx="1752600" cy="1314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E:\Seattle,Snow 407.jpg"/>
          <p:cNvPicPr>
            <a:picLocks noChangeAspect="1" noChangeArrowheads="1"/>
          </p:cNvPicPr>
          <p:nvPr/>
        </p:nvPicPr>
        <p:blipFill>
          <a:blip r:embed="rId4" cstate="print"/>
          <a:srcRect l="11082" r="16888" b="23611"/>
          <a:stretch>
            <a:fillRect/>
          </a:stretch>
        </p:blipFill>
        <p:spPr bwMode="auto">
          <a:xfrm>
            <a:off x="9086851" y="4693920"/>
            <a:ext cx="2590800" cy="1826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06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5960" y="761207"/>
            <a:ext cx="10515600" cy="60801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 Laws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LAWS AND REGULATIONS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369219"/>
            <a:ext cx="8610600" cy="472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fontAlgn="base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Federal Magistrate Act 1979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General Mining Law 1872 (30 USC  22--47)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Mineral Leasing Act of 1920 (30 USC 181- -263)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Surface Mining and Reclamation Act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1977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Classification and Multiple Use Act 1960 (16 USC 528)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The Multiple Surface Use Act 1955 (30 USC 521-531, 541-541i)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Materials Act of 1947 (30 USC 601-604, 611-615)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360" y="761207"/>
            <a:ext cx="3266441" cy="3294300"/>
          </a:xfrm>
          <a:prstGeom prst="rect">
            <a:avLst/>
          </a:prstGeom>
        </p:spPr>
      </p:pic>
      <p:pic>
        <p:nvPicPr>
          <p:cNvPr id="9" name="Picture 8" descr="IMGP5087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402345" y="4663519"/>
            <a:ext cx="3276600" cy="19100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http://www.freefoto.com/images/806/11/806_11_7732---Cow_web.jpg?&amp;k=C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1305" y="4663519"/>
            <a:ext cx="2974075" cy="19926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42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1" y="762000"/>
            <a:ext cx="10515600" cy="60801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Important in Law?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LAWS AND REGULATIONS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370012"/>
            <a:ext cx="1057656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fontAlgn="base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Taking action, implementing plans.</a:t>
            </a:r>
          </a:p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Action Law:   FLPMA:  Manage the public lands and the resources.  </a:t>
            </a:r>
          </a:p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More demands in law than time and money, therefore priorities are set through appropriations.  </a:t>
            </a:r>
          </a:p>
          <a:p>
            <a:pPr marL="1004888" marR="0" lvl="2" indent="-2286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Budget:  The ultimate policy maker. 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84" y="4206010"/>
            <a:ext cx="2578832" cy="2651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480" y="4206010"/>
            <a:ext cx="2725148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1" y="783908"/>
            <a:ext cx="10515600" cy="60801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of Federal Regulations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LAWS AND REGULATIONS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991600" cy="523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fontAlgn="base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Code of Federal Regulations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 3    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Preservation of Antiquities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 7    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Protection of Archaeological Resources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Part10   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Native American Grave Protection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 11  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Natural Resource Damage Assessment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 37    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Cave Management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 2300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Withdrawals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 CFR Part 6200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Protection and Preservation of Natural Values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 8200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Natural History Resource Management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Park 8300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Recreation Management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 8341.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Conditions of Recreation Use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 8344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Recreation Permits.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 8351.2-1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Special Recreation Rules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 8365.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Rules of Conduct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 8365.1-6 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Supplemental Rules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 8365.1-7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State and local laws shall apply and be enforced on federal lands.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 8372.0-7.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Enforcement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cave permit violations, penalties.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 8372.1 to 5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Recreation Permits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43 CFR Part 9229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Trespass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- Removal of cave minerals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-To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bg1">
                <a:lumMod val="85000"/>
              </a:schemeClr>
            </a:solidFill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M-PowerPoint-Template-Black-Topo.potx" id="{06A3C5A7-278D-466C-8CC5-4FB6A963F289}" vid="{4D07F08B-482D-41C9-9962-09140407A1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654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Constantia</vt:lpstr>
      <vt:lpstr>Roboto</vt:lpstr>
      <vt:lpstr>Roboto Black</vt:lpstr>
      <vt:lpstr>Times New Roman</vt:lpstr>
      <vt:lpstr>Wingdings 2</vt:lpstr>
      <vt:lpstr>Black-Topo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Ridenhour, Larry E</dc:creator>
  <cp:lastModifiedBy>Brown, Michael B</cp:lastModifiedBy>
  <cp:revision>33</cp:revision>
  <dcterms:created xsi:type="dcterms:W3CDTF">2019-06-19T12:35:56Z</dcterms:created>
  <dcterms:modified xsi:type="dcterms:W3CDTF">2019-08-02T18:38:18Z</dcterms:modified>
</cp:coreProperties>
</file>