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58" r:id="rId3"/>
    <p:sldId id="260" r:id="rId4"/>
    <p:sldId id="261" r:id="rId5"/>
    <p:sldId id="264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C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96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381000" y="952500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1000" y="1809750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43050" y="314325"/>
            <a:ext cx="20313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U.S.</a:t>
            </a:r>
            <a:r>
              <a:rPr lang="en-US" sz="105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Department of the Interior</a:t>
            </a:r>
          </a:p>
          <a:p>
            <a:r>
              <a:rPr lang="en-US" sz="105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Bureau of Land Management</a:t>
            </a:r>
            <a:endParaRPr lang="en-US" sz="1050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32" y="221735"/>
            <a:ext cx="740004" cy="648215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019300"/>
            <a:ext cx="12192000" cy="48387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Add photo here – Flush to bottom, each edge, and top along guide line below green bar</a:t>
            </a:r>
          </a:p>
          <a:p>
            <a:r>
              <a:rPr lang="en-US" dirty="0" smtClean="0"/>
              <a:t>Crop image as needed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81000" y="952500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381000" y="1809750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543050" y="314325"/>
            <a:ext cx="20313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U.S.</a:t>
            </a:r>
            <a:r>
              <a:rPr lang="en-US" sz="105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Department of the Interior</a:t>
            </a:r>
          </a:p>
          <a:p>
            <a:r>
              <a:rPr lang="en-US" sz="105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Bureau of Land Management</a:t>
            </a:r>
            <a:endParaRPr lang="en-US" sz="1050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32" y="221735"/>
            <a:ext cx="740004" cy="64821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068388"/>
            <a:ext cx="10515600" cy="608012"/>
          </a:xfrm>
        </p:spPr>
        <p:txBody>
          <a:bodyPr>
            <a:noAutofit/>
          </a:bodyPr>
          <a:lstStyle>
            <a:lvl1pPr marL="0" indent="0">
              <a:buNone/>
              <a:defRPr sz="4400" baseline="0">
                <a:solidFill>
                  <a:schemeClr val="bg1">
                    <a:lumMod val="85000"/>
                  </a:schemeClr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sz="44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9503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0" orient="horz" pos="2160" userDrawn="1">
          <p15:clr>
            <a:srgbClr val="FBAE40"/>
          </p15:clr>
        </p15:guide>
        <p15:guide id="11" pos="3840" userDrawn="1">
          <p15:clr>
            <a:srgbClr val="FBAE40"/>
          </p15:clr>
        </p15:guide>
        <p15:guide id="12" pos="528" userDrawn="1">
          <p15:clr>
            <a:srgbClr val="FBAE40"/>
          </p15:clr>
        </p15:guide>
        <p15:guide id="13" pos="7152" userDrawn="1">
          <p15:clr>
            <a:srgbClr val="FBAE40"/>
          </p15:clr>
        </p15:guide>
        <p15:guide id="14" pos="7440" userDrawn="1">
          <p15:clr>
            <a:srgbClr val="FBAE40"/>
          </p15:clr>
        </p15:guide>
        <p15:guide id="15" pos="240" userDrawn="1">
          <p15:clr>
            <a:srgbClr val="FBAE40"/>
          </p15:clr>
        </p15:guide>
        <p15:guide id="16" orient="horz" pos="144" userDrawn="1">
          <p15:clr>
            <a:srgbClr val="FBAE40"/>
          </p15:clr>
        </p15:guide>
        <p15:guide id="17" orient="horz" pos="4248" userDrawn="1">
          <p15:clr>
            <a:srgbClr val="FBAE40"/>
          </p15:clr>
        </p15:guide>
        <p15:guide id="18" orient="horz" pos="12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1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64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55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381000" y="952500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381000" y="1809750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1543050" y="314325"/>
            <a:ext cx="20313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U.S.</a:t>
            </a:r>
            <a:r>
              <a:rPr lang="en-US" sz="105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Department of the Interior</a:t>
            </a:r>
          </a:p>
          <a:p>
            <a:r>
              <a:rPr lang="en-US" sz="105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Bureau of Land Management</a:t>
            </a:r>
            <a:endParaRPr lang="en-US" sz="1050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32" y="221735"/>
            <a:ext cx="740004" cy="648215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title" hasCustomPrompt="1"/>
          </p:nvPr>
        </p:nvSpPr>
        <p:spPr>
          <a:xfrm>
            <a:off x="838200" y="1015734"/>
            <a:ext cx="10515600" cy="74824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019300"/>
            <a:ext cx="12192000" cy="48387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Add photo here – Flush to bottom, each edge, and top along guide line below green bar</a:t>
            </a:r>
          </a:p>
          <a:p>
            <a:r>
              <a:rPr lang="en-US" dirty="0" smtClean="0"/>
              <a:t>Crop image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2049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528" userDrawn="1">
          <p15:clr>
            <a:srgbClr val="FBAE40"/>
          </p15:clr>
        </p15:guide>
        <p15:guide id="4" pos="7152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240" userDrawn="1">
          <p15:clr>
            <a:srgbClr val="FBAE40"/>
          </p15:clr>
        </p15:guide>
        <p15:guide id="7" orient="horz" pos="144" userDrawn="1">
          <p15:clr>
            <a:srgbClr val="FBAE40"/>
          </p15:clr>
        </p15:guide>
        <p15:guide id="8" orient="horz" pos="4248" userDrawn="1">
          <p15:clr>
            <a:srgbClr val="FBAE40"/>
          </p15:clr>
        </p15:guide>
        <p15:guide id="9" orient="horz" pos="127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81000" y="567935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936303" y="160497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U.S.</a:t>
            </a:r>
            <a:r>
              <a:rPr lang="en-US" sz="90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Department of the Interior</a:t>
            </a:r>
          </a:p>
          <a:p>
            <a:r>
              <a:rPr lang="en-US" sz="90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Bureau of Land Management</a:t>
            </a:r>
            <a:endParaRPr lang="en-US" sz="900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3" y="136276"/>
            <a:ext cx="513895" cy="450152"/>
          </a:xfrm>
          <a:prstGeom prst="rect">
            <a:avLst/>
          </a:prstGeom>
        </p:spPr>
      </p:pic>
      <p:sp>
        <p:nvSpPr>
          <p:cNvPr id="10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838200" y="828942"/>
            <a:ext cx="1051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Click to add page topic</a:t>
            </a:r>
            <a:endParaRPr lang="en-US" sz="4400" b="1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8289421" y="202193"/>
            <a:ext cx="3064379" cy="292388"/>
          </a:xfrm>
          <a:prstGeom prst="rect">
            <a:avLst/>
          </a:prstGeom>
          <a:noFill/>
        </p:spPr>
        <p:txBody>
          <a:bodyPr wrap="square" lIns="0" bIns="0" rtlCol="0" anchor="b">
            <a:spAutoFit/>
          </a:bodyPr>
          <a:lstStyle/>
          <a:p>
            <a:pPr algn="r"/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Click to Add Chapter Heading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056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81000" y="567935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6303" y="160497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U.S.</a:t>
            </a:r>
            <a:r>
              <a:rPr lang="en-US" sz="90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Department of the Interior</a:t>
            </a:r>
          </a:p>
          <a:p>
            <a:r>
              <a:rPr lang="en-US" sz="90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Bureau of Land Management</a:t>
            </a:r>
            <a:endParaRPr lang="en-US" sz="900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3" y="136276"/>
            <a:ext cx="513895" cy="450152"/>
          </a:xfrm>
          <a:prstGeom prst="rect">
            <a:avLst/>
          </a:prstGeom>
        </p:spPr>
      </p:pic>
      <p:sp>
        <p:nvSpPr>
          <p:cNvPr id="10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81000" y="567935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936303" y="160497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U.S.</a:t>
            </a:r>
            <a:r>
              <a:rPr lang="en-US" sz="90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Department of the Interior</a:t>
            </a:r>
          </a:p>
          <a:p>
            <a:r>
              <a:rPr lang="en-US" sz="90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Bureau of Land Management</a:t>
            </a:r>
            <a:endParaRPr lang="en-US" sz="900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3" y="136276"/>
            <a:ext cx="513895" cy="450152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068388"/>
            <a:ext cx="10515600" cy="608012"/>
          </a:xfrm>
        </p:spPr>
        <p:txBody>
          <a:bodyPr>
            <a:noAutofit/>
          </a:bodyPr>
          <a:lstStyle>
            <a:lvl1pPr marL="0" indent="0">
              <a:buNone/>
              <a:defRPr sz="4400" baseline="0">
                <a:solidFill>
                  <a:schemeClr val="bg1">
                    <a:lumMod val="85000"/>
                  </a:schemeClr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sz="44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Topic Heading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819900" y="160338"/>
            <a:ext cx="4533900" cy="369887"/>
          </a:xfrm>
        </p:spPr>
        <p:txBody>
          <a:bodyPr anchor="b">
            <a:normAutofit/>
          </a:bodyPr>
          <a:lstStyle>
            <a:lvl1pPr marL="0" indent="0" algn="r">
              <a:buNone/>
              <a:defRPr sz="1600">
                <a:solidFill>
                  <a:schemeClr val="bg1">
                    <a:lumMod val="85000"/>
                  </a:schemeClr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dirty="0" smtClean="0"/>
              <a:t>Click to Add Chapter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4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5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23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1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9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10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2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46E04-9456-4994-813D-5A4585BDA20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6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50" r:id="rId13"/>
    <p:sldLayoutId id="214748365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>
              <a:lumMod val="85000"/>
            </a:schemeClr>
          </a:solidFill>
          <a:latin typeface="Roboto Black" panose="02000000000000000000" pitchFamily="2" charset="0"/>
          <a:ea typeface="Roboto Black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2" orient="horz" pos="2160" userDrawn="1">
          <p15:clr>
            <a:srgbClr val="F26B43"/>
          </p15:clr>
        </p15:guide>
        <p15:guide id="13" pos="3840" userDrawn="1">
          <p15:clr>
            <a:srgbClr val="F26B43"/>
          </p15:clr>
        </p15:guide>
        <p15:guide id="14" pos="240" userDrawn="1">
          <p15:clr>
            <a:srgbClr val="F26B43"/>
          </p15:clr>
        </p15:guide>
        <p15:guide id="15" pos="7440" userDrawn="1">
          <p15:clr>
            <a:srgbClr val="F26B43"/>
          </p15:clr>
        </p15:guide>
        <p15:guide id="16" pos="528" userDrawn="1">
          <p15:clr>
            <a:srgbClr val="F26B43"/>
          </p15:clr>
        </p15:guide>
        <p15:guide id="17" pos="7152" userDrawn="1">
          <p15:clr>
            <a:srgbClr val="F26B43"/>
          </p15:clr>
        </p15:guide>
        <p15:guide id="18" orient="horz" pos="216" userDrawn="1">
          <p15:clr>
            <a:srgbClr val="F26B43"/>
          </p15:clr>
        </p15:guide>
        <p15:guide id="19" orient="horz" pos="3888" userDrawn="1">
          <p15:clr>
            <a:srgbClr val="F26B43"/>
          </p15:clr>
        </p15:guide>
        <p15:guide id="20" orient="horz" pos="4224" userDrawn="1">
          <p15:clr>
            <a:srgbClr val="F26B43"/>
          </p15:clr>
        </p15:guide>
        <p15:guide id="21" orient="horz" pos="1056" userDrawn="1">
          <p15:clr>
            <a:srgbClr val="F26B43"/>
          </p15:clr>
        </p15:guide>
        <p15:guide id="22" orient="horz" pos="1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rgbClr val="B9EFEE"/>
                </a:solidFill>
                <a:latin typeface="Garamond" panose="02020404030301010803" pitchFamily="18" charset="0"/>
              </a:rPr>
              <a:t>Partnerships &amp; Agreements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25514" y="1844096"/>
            <a:ext cx="110097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>
                <a:solidFill>
                  <a:srgbClr val="FFFFFF"/>
                </a:solidFill>
                <a:latin typeface="Garamond" panose="02020404030301010803" pitchFamily="18" charset="0"/>
              </a:rPr>
              <a:t>What You will Learn</a:t>
            </a:r>
            <a:endParaRPr lang="en-US" dirty="0"/>
          </a:p>
          <a:p>
            <a:pPr fontAlgn="base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FF"/>
                </a:solidFill>
                <a:latin typeface="Garamond" panose="02020404030301010803" pitchFamily="18" charset="0"/>
              </a:rPr>
              <a:t>  Authorities</a:t>
            </a:r>
            <a:endParaRPr lang="en-US" sz="3200" dirty="0">
              <a:solidFill>
                <a:srgbClr val="00FF99"/>
              </a:solidFill>
              <a:latin typeface="Garamond" panose="02020404030301010803" pitchFamily="18" charset="0"/>
            </a:endParaRPr>
          </a:p>
          <a:p>
            <a:pPr fontAlgn="base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FF"/>
                </a:solidFill>
                <a:latin typeface="Garamond" panose="02020404030301010803" pitchFamily="18" charset="0"/>
              </a:rPr>
              <a:t>  Existing National Agreements</a:t>
            </a:r>
            <a:endParaRPr lang="en-US" sz="3200" dirty="0">
              <a:solidFill>
                <a:srgbClr val="00FF99"/>
              </a:solidFill>
              <a:latin typeface="Garamond" panose="02020404030301010803" pitchFamily="18" charset="0"/>
            </a:endParaRPr>
          </a:p>
          <a:p>
            <a:pPr marL="742950" lvl="1" indent="-285750" fontAlgn="base"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Garamond" panose="02020404030301010803" pitchFamily="18" charset="0"/>
              </a:rPr>
              <a:t>MOUs</a:t>
            </a:r>
          </a:p>
          <a:p>
            <a:pPr marL="742950" lvl="1" indent="-285750" fontAlgn="base"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Garamond" panose="02020404030301010803" pitchFamily="18" charset="0"/>
              </a:rPr>
              <a:t>Interagency Agreements</a:t>
            </a:r>
          </a:p>
          <a:p>
            <a:pPr fontAlgn="base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FF"/>
                </a:solidFill>
                <a:latin typeface="Garamond" panose="02020404030301010803" pitchFamily="18" charset="0"/>
              </a:rPr>
              <a:t>  Local Agreements</a:t>
            </a:r>
            <a:endParaRPr lang="en-US" sz="3200" dirty="0">
              <a:solidFill>
                <a:srgbClr val="00FF99"/>
              </a:solidFill>
              <a:latin typeface="Garamond" panose="02020404030301010803" pitchFamily="18" charset="0"/>
            </a:endParaRPr>
          </a:p>
          <a:p>
            <a:pPr marL="742950" lvl="1" indent="-285750" fontAlgn="base"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Garamond" panose="02020404030301010803" pitchFamily="18" charset="0"/>
              </a:rPr>
              <a:t>Cooperative Management Agreements</a:t>
            </a:r>
          </a:p>
          <a:p>
            <a:pPr marL="742950" lvl="1" indent="-285750" fontAlgn="base"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Garamond" panose="02020404030301010803" pitchFamily="18" charset="0"/>
              </a:rPr>
              <a:t>Cooperative Agreements</a:t>
            </a:r>
          </a:p>
          <a:p>
            <a:pPr fontAlgn="base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Garamond" panose="02020404030301010803" pitchFamily="18" charset="0"/>
              </a:rPr>
              <a:t>Volunteer Agreements</a:t>
            </a:r>
            <a:endParaRPr lang="en-US" sz="3200" b="0" i="0" u="none" strike="noStrike" dirty="0">
              <a:solidFill>
                <a:srgbClr val="00FF99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6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A.  The Federal Land Policy and Management Act of 1976, Section 307(b), 43 U.S.C. 1737(b</a:t>
            </a:r>
            <a:r>
              <a:rPr lang="en-US" dirty="0" smtClean="0">
                <a:solidFill>
                  <a:srgbClr val="FFFFFF"/>
                </a:solidFill>
                <a:latin typeface="Arial" panose="020B0604020202020204" pitchFamily="34" charset="0"/>
              </a:rPr>
              <a:t>).</a:t>
            </a:r>
          </a:p>
          <a:p>
            <a:endParaRPr lang="en-US" dirty="0" smtClean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B.  The Federal Cave Resources Protection Act of 1988, Sec 4(b) (3), 16 U.S.C. 4303(b) (3).</a:t>
            </a:r>
            <a:endParaRPr lang="en-US" dirty="0" smtClean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rgbClr val="B9EFEE"/>
                </a:solidFill>
                <a:latin typeface="Arial" panose="020B0604020202020204" pitchFamily="34" charset="0"/>
              </a:rPr>
              <a:t>Authorities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19900" y="164123"/>
            <a:ext cx="4533900" cy="311394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Partnerships </a:t>
            </a:r>
            <a:r>
              <a:rPr lang="en-US" b="1" dirty="0"/>
              <a:t>&amp; Agreements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33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525585" y="2544641"/>
            <a:ext cx="10515600" cy="3692037"/>
          </a:xfrm>
        </p:spPr>
        <p:txBody>
          <a:bodyPr/>
          <a:lstStyle/>
          <a:p>
            <a:pPr fontAlgn="base">
              <a:spcBef>
                <a:spcPts val="0"/>
              </a:spcBef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Interagency Agreement  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Expired 2017</a:t>
            </a:r>
            <a:endParaRPr lang="en-US" dirty="0">
              <a:solidFill>
                <a:srgbClr val="00FF99"/>
              </a:solidFill>
              <a:latin typeface="Arial" panose="020B0604020202020204" pitchFamily="34" charset="0"/>
            </a:endParaRPr>
          </a:p>
          <a:p>
            <a:pPr marL="742950" lvl="1" indent="-285750" fontAlgn="base">
              <a:spcBef>
                <a:spcPts val="640"/>
              </a:spcBef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BLM, USGS,USFS, USFWS, NPS</a:t>
            </a:r>
          </a:p>
          <a:p>
            <a:pPr lvl="2" fontAlgn="base">
              <a:spcBef>
                <a:spcPts val="560"/>
              </a:spcBef>
            </a:pPr>
            <a:r>
              <a:rPr lang="en-US" u="sng" dirty="0">
                <a:solidFill>
                  <a:srgbClr val="FFFFFF"/>
                </a:solidFill>
                <a:latin typeface="Arial" panose="020B0604020202020204" pitchFamily="34" charset="0"/>
              </a:rPr>
              <a:t>Environmental Education</a:t>
            </a:r>
            <a:endParaRPr lang="en-US" dirty="0">
              <a:solidFill>
                <a:srgbClr val="B9EFEE"/>
              </a:solidFill>
              <a:latin typeface="Arial" panose="020B0604020202020204" pitchFamily="34" charset="0"/>
            </a:endParaRPr>
          </a:p>
          <a:p>
            <a:pPr lvl="2" fontAlgn="base">
              <a:spcBef>
                <a:spcPts val="560"/>
              </a:spcBef>
            </a:pPr>
            <a:r>
              <a:rPr lang="en-US" u="sng" dirty="0">
                <a:solidFill>
                  <a:srgbClr val="FFFFFF"/>
                </a:solidFill>
                <a:latin typeface="Arial" panose="020B0604020202020204" pitchFamily="34" charset="0"/>
              </a:rPr>
              <a:t>Training</a:t>
            </a:r>
            <a:endParaRPr lang="en-US" dirty="0">
              <a:solidFill>
                <a:srgbClr val="B9EFEE"/>
              </a:solidFill>
              <a:latin typeface="Arial" panose="020B0604020202020204" pitchFamily="34" charset="0"/>
            </a:endParaRPr>
          </a:p>
          <a:p>
            <a:pPr lvl="2" fontAlgn="base">
              <a:spcBef>
                <a:spcPts val="560"/>
              </a:spcBef>
            </a:pPr>
            <a:r>
              <a:rPr lang="en-US" u="sng" dirty="0">
                <a:solidFill>
                  <a:srgbClr val="FFFFFF"/>
                </a:solidFill>
                <a:latin typeface="Arial" panose="020B0604020202020204" pitchFamily="34" charset="0"/>
              </a:rPr>
              <a:t>Information Pooling and Transfer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 </a:t>
            </a:r>
            <a:endParaRPr lang="en-US" dirty="0">
              <a:solidFill>
                <a:srgbClr val="B9EFEE"/>
              </a:solidFill>
              <a:latin typeface="Arial" panose="020B0604020202020204" pitchFamily="34" charset="0"/>
            </a:endParaRPr>
          </a:p>
          <a:p>
            <a:pPr lvl="2" fontAlgn="base">
              <a:spcBef>
                <a:spcPts val="560"/>
              </a:spcBef>
            </a:pPr>
            <a:r>
              <a:rPr lang="en-US" u="sng" dirty="0">
                <a:solidFill>
                  <a:srgbClr val="FFFFFF"/>
                </a:solidFill>
                <a:latin typeface="Arial" panose="020B0604020202020204" pitchFamily="34" charset="0"/>
              </a:rPr>
              <a:t>Research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.</a:t>
            </a:r>
            <a:endParaRPr lang="en-US" dirty="0">
              <a:solidFill>
                <a:srgbClr val="B9EFEE"/>
              </a:solidFill>
              <a:latin typeface="Arial" panose="020B0604020202020204" pitchFamily="34" charset="0"/>
            </a:endParaRPr>
          </a:p>
          <a:p>
            <a:pPr lvl="2" fontAlgn="base">
              <a:spcBef>
                <a:spcPts val="560"/>
              </a:spcBef>
            </a:pPr>
            <a:r>
              <a:rPr lang="en-US" u="sng" dirty="0">
                <a:solidFill>
                  <a:srgbClr val="FFFFFF"/>
                </a:solidFill>
                <a:latin typeface="Arial" panose="020B0604020202020204" pitchFamily="34" charset="0"/>
              </a:rPr>
              <a:t>Regional Agreements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 </a:t>
            </a:r>
            <a:endParaRPr lang="en-US" dirty="0">
              <a:solidFill>
                <a:srgbClr val="B9EFEE"/>
              </a:solidFill>
              <a:latin typeface="Arial" panose="020B0604020202020204" pitchFamily="34" charset="0"/>
            </a:endParaRPr>
          </a:p>
          <a:p>
            <a:pPr lvl="2" fontAlgn="base">
              <a:spcBef>
                <a:spcPts val="560"/>
              </a:spcBef>
            </a:pPr>
            <a:r>
              <a:rPr lang="en-US" u="sng" dirty="0">
                <a:solidFill>
                  <a:srgbClr val="FFFFFF"/>
                </a:solidFill>
                <a:latin typeface="Arial" panose="020B0604020202020204" pitchFamily="34" charset="0"/>
              </a:rPr>
              <a:t>Publications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 </a:t>
            </a:r>
            <a:endParaRPr lang="en-US" dirty="0">
              <a:solidFill>
                <a:srgbClr val="B9EFEE"/>
              </a:solidFill>
              <a:latin typeface="Arial" panose="020B0604020202020204" pitchFamily="34" charset="0"/>
            </a:endParaRPr>
          </a:p>
          <a:p>
            <a:pPr lvl="2" fontAlgn="base">
              <a:spcBef>
                <a:spcPts val="560"/>
              </a:spcBef>
            </a:pPr>
            <a:r>
              <a:rPr lang="en-US" u="sng" dirty="0">
                <a:solidFill>
                  <a:srgbClr val="FFFFFF"/>
                </a:solidFill>
                <a:latin typeface="Arial" panose="020B0604020202020204" pitchFamily="34" charset="0"/>
              </a:rPr>
              <a:t>Freedom of Information Act</a:t>
            </a:r>
            <a:endParaRPr lang="en-US" dirty="0">
              <a:solidFill>
                <a:srgbClr val="B9EFEE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/>
              <a:t>National Agreements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>
                <a:solidFill>
                  <a:srgbClr val="B9EFEE"/>
                </a:solidFill>
                <a:latin typeface="Garamond" panose="02020404030301010803" pitchFamily="18" charset="0"/>
              </a:rPr>
              <a:t>Partnerships &amp; Agreements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7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838200" y="2508737"/>
            <a:ext cx="10515600" cy="3668225"/>
          </a:xfrm>
        </p:spPr>
        <p:txBody>
          <a:bodyPr/>
          <a:lstStyle/>
          <a:p>
            <a:pPr fontAlgn="base"/>
            <a:r>
              <a:rPr lang="en-US" dirty="0"/>
              <a:t>Interagency Agreement</a:t>
            </a:r>
          </a:p>
          <a:p>
            <a:pPr fontAlgn="base"/>
            <a:r>
              <a:rPr lang="en-US" dirty="0"/>
              <a:t>MOU with NSS &amp; CRF  </a:t>
            </a:r>
            <a:r>
              <a:rPr lang="en-US" sz="1400" dirty="0"/>
              <a:t>Expired 2018</a:t>
            </a:r>
            <a:endParaRPr lang="en-US" dirty="0"/>
          </a:p>
          <a:p>
            <a:pPr lvl="1" fontAlgn="base"/>
            <a:r>
              <a:rPr lang="en-US" dirty="0"/>
              <a:t>Access</a:t>
            </a:r>
          </a:p>
          <a:p>
            <a:pPr lvl="1" fontAlgn="base"/>
            <a:r>
              <a:rPr lang="en-US" dirty="0"/>
              <a:t>Confidentiality  &lt; - - &gt;</a:t>
            </a:r>
          </a:p>
          <a:p>
            <a:pPr lvl="1" fontAlgn="base"/>
            <a:r>
              <a:rPr lang="en-US" dirty="0"/>
              <a:t>Research   &lt; - - &gt;</a:t>
            </a:r>
          </a:p>
          <a:p>
            <a:pPr lvl="1" fontAlgn="base"/>
            <a:r>
              <a:rPr lang="en-US" dirty="0"/>
              <a:t>Activity Reports</a:t>
            </a:r>
          </a:p>
          <a:p>
            <a:pPr lvl="1" fontAlgn="base"/>
            <a:r>
              <a:rPr lang="en-US" dirty="0"/>
              <a:t>Acknowledgements   &lt; - - &gt;</a:t>
            </a:r>
          </a:p>
          <a:p>
            <a:pPr lvl="1" fontAlgn="base"/>
            <a:r>
              <a:rPr lang="en-US" dirty="0"/>
              <a:t>Additional Agreements (CMA, Volunteer)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/>
              <a:t>National Agreements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>
                <a:solidFill>
                  <a:srgbClr val="B9EFEE"/>
                </a:solidFill>
                <a:latin typeface="Garamond" panose="02020404030301010803" pitchFamily="18" charset="0"/>
              </a:rPr>
              <a:t>Partnerships &amp; Agreements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888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838200" y="2461845"/>
            <a:ext cx="10515600" cy="3715117"/>
          </a:xfrm>
        </p:spPr>
        <p:txBody>
          <a:bodyPr/>
          <a:lstStyle/>
          <a:p>
            <a:pPr fontAlgn="base">
              <a:spcBef>
                <a:spcPts val="0"/>
              </a:spcBef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Interagency Agreements</a:t>
            </a:r>
            <a:endParaRPr lang="en-US" dirty="0">
              <a:solidFill>
                <a:srgbClr val="00FF99"/>
              </a:solidFill>
              <a:latin typeface="Arial" panose="020B0604020202020204" pitchFamily="34" charset="0"/>
            </a:endParaRPr>
          </a:p>
          <a:p>
            <a:pPr fontAlgn="base">
              <a:spcBef>
                <a:spcPts val="720"/>
              </a:spcBef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Cooperative Management Agreements</a:t>
            </a:r>
            <a:endParaRPr lang="en-US" dirty="0">
              <a:solidFill>
                <a:srgbClr val="00FF99"/>
              </a:solidFill>
              <a:latin typeface="Arial" panose="020B0604020202020204" pitchFamily="34" charset="0"/>
            </a:endParaRPr>
          </a:p>
          <a:p>
            <a:pPr lvl="2" fontAlgn="base">
              <a:spcBef>
                <a:spcPts val="720"/>
              </a:spcBef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No $$$ Involved</a:t>
            </a:r>
            <a:endParaRPr lang="en-US" dirty="0">
              <a:solidFill>
                <a:srgbClr val="B9EFE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ts val="720"/>
              </a:spcBef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Assistance Agreements</a:t>
            </a:r>
            <a:endParaRPr lang="en-US" dirty="0">
              <a:solidFill>
                <a:srgbClr val="00FF99"/>
              </a:solidFill>
              <a:latin typeface="Arial" panose="020B0604020202020204" pitchFamily="34" charset="0"/>
            </a:endParaRPr>
          </a:p>
          <a:p>
            <a:pPr lvl="2" fontAlgn="base">
              <a:spcBef>
                <a:spcPts val="720"/>
              </a:spcBef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$$$ Task Orders</a:t>
            </a:r>
            <a:endParaRPr lang="en-US" dirty="0">
              <a:solidFill>
                <a:srgbClr val="B9EFE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ts val="720"/>
              </a:spcBef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Volunteer Agreements</a:t>
            </a:r>
            <a:endParaRPr lang="en-US" dirty="0">
              <a:solidFill>
                <a:srgbClr val="00FF99"/>
              </a:solidFill>
              <a:latin typeface="Arial" panose="020B0604020202020204" pitchFamily="34" charset="0"/>
            </a:endParaRPr>
          </a:p>
          <a:p>
            <a:pPr lvl="2" fontAlgn="base">
              <a:spcBef>
                <a:spcPts val="720"/>
              </a:spcBef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Individual</a:t>
            </a:r>
            <a:endParaRPr lang="en-US" dirty="0">
              <a:solidFill>
                <a:srgbClr val="B9EFEE"/>
              </a:solidFill>
              <a:latin typeface="Arial" panose="020B0604020202020204" pitchFamily="34" charset="0"/>
            </a:endParaRPr>
          </a:p>
          <a:p>
            <a:pPr lvl="2" fontAlgn="base">
              <a:spcBef>
                <a:spcPts val="720"/>
              </a:spcBef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Group</a:t>
            </a:r>
            <a:endParaRPr lang="en-US" dirty="0">
              <a:solidFill>
                <a:srgbClr val="B9EFEE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044941"/>
            <a:ext cx="10515600" cy="608012"/>
          </a:xfrm>
        </p:spPr>
        <p:txBody>
          <a:bodyPr/>
          <a:lstStyle/>
          <a:p>
            <a:r>
              <a:rPr lang="en-US" b="1" dirty="0"/>
              <a:t>Local Agreements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>
                <a:solidFill>
                  <a:srgbClr val="B9EFEE"/>
                </a:solidFill>
                <a:latin typeface="Garamond" panose="02020404030301010803" pitchFamily="18" charset="0"/>
              </a:rPr>
              <a:t>Partnerships &amp; Agreements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13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838200" y="2214562"/>
            <a:ext cx="10515600" cy="4251569"/>
          </a:xfrm>
        </p:spPr>
        <p:txBody>
          <a:bodyPr>
            <a:normAutofit lnSpcReduction="10000"/>
          </a:bodyPr>
          <a:lstStyle/>
          <a:p>
            <a:pPr fontAlgn="base">
              <a:spcBef>
                <a:spcPts val="0"/>
              </a:spcBef>
            </a:pP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Terms:</a:t>
            </a:r>
            <a:endParaRPr lang="en-US" dirty="0">
              <a:solidFill>
                <a:srgbClr val="00FF99"/>
              </a:solidFill>
              <a:latin typeface="Garamond" panose="02020404030301010803" pitchFamily="18" charset="0"/>
            </a:endParaRPr>
          </a:p>
          <a:p>
            <a:pPr lvl="2" fontAlgn="base">
              <a:spcBef>
                <a:spcPts val="480"/>
              </a:spcBef>
            </a:pP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5 Year renewable, Nonexclusive</a:t>
            </a:r>
            <a:endParaRPr lang="en-US" dirty="0">
              <a:solidFill>
                <a:srgbClr val="B9EFEE"/>
              </a:solidFill>
              <a:latin typeface="Garamond" panose="02020404030301010803" pitchFamily="18" charset="0"/>
            </a:endParaRPr>
          </a:p>
          <a:p>
            <a:pPr lvl="2" fontAlgn="base">
              <a:spcBef>
                <a:spcPts val="480"/>
              </a:spcBef>
            </a:pP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NO $$$    However , You Can Reimburse Volunteer Expenses</a:t>
            </a:r>
            <a:endParaRPr lang="en-US" dirty="0">
              <a:solidFill>
                <a:srgbClr val="B9EFEE"/>
              </a:solidFill>
              <a:latin typeface="Garamond" panose="02020404030301010803" pitchFamily="18" charset="0"/>
            </a:endParaRPr>
          </a:p>
          <a:p>
            <a:pPr fontAlgn="base">
              <a:spcBef>
                <a:spcPts val="640"/>
              </a:spcBef>
            </a:pP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Responsibilities:</a:t>
            </a:r>
            <a:endParaRPr lang="en-US" dirty="0">
              <a:solidFill>
                <a:srgbClr val="00FF99"/>
              </a:solidFill>
              <a:latin typeface="Garamond" panose="02020404030301010803" pitchFamily="18" charset="0"/>
            </a:endParaRPr>
          </a:p>
          <a:p>
            <a:pPr lvl="2" fontAlgn="base">
              <a:spcBef>
                <a:spcPts val="480"/>
              </a:spcBef>
            </a:pPr>
            <a:r>
              <a:rPr lang="en-US" u="sng" dirty="0">
                <a:solidFill>
                  <a:srgbClr val="FFFFFF"/>
                </a:solidFill>
                <a:latin typeface="Garamond" panose="02020404030301010803" pitchFamily="18" charset="0"/>
              </a:rPr>
              <a:t>BLM</a:t>
            </a: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: Prepares Volunteer papers, Provides equipment, supplies, work space, Opportunity for Planning input . . . . </a:t>
            </a:r>
            <a:endParaRPr lang="en-US" dirty="0">
              <a:solidFill>
                <a:srgbClr val="B9EFEE"/>
              </a:solidFill>
              <a:latin typeface="Garamond" panose="02020404030301010803" pitchFamily="18" charset="0"/>
            </a:endParaRPr>
          </a:p>
          <a:p>
            <a:pPr lvl="2" fontAlgn="base">
              <a:spcBef>
                <a:spcPts val="480"/>
              </a:spcBef>
            </a:pPr>
            <a:r>
              <a:rPr lang="en-US" u="sng" dirty="0">
                <a:solidFill>
                  <a:srgbClr val="FFFFFF"/>
                </a:solidFill>
                <a:latin typeface="Garamond" panose="02020404030301010803" pitchFamily="18" charset="0"/>
              </a:rPr>
              <a:t>Partner</a:t>
            </a: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: Provides project reports, ensures participant safety, Recommends project needs  . . . . . </a:t>
            </a:r>
            <a:endParaRPr lang="en-US" dirty="0">
              <a:solidFill>
                <a:srgbClr val="B9EFEE"/>
              </a:solidFill>
              <a:latin typeface="Garamond" panose="02020404030301010803" pitchFamily="18" charset="0"/>
            </a:endParaRPr>
          </a:p>
          <a:p>
            <a:pPr fontAlgn="base">
              <a:spcBef>
                <a:spcPts val="640"/>
              </a:spcBef>
            </a:pP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Projects:</a:t>
            </a:r>
            <a:endParaRPr lang="en-US" dirty="0">
              <a:solidFill>
                <a:srgbClr val="00FF99"/>
              </a:solidFill>
              <a:latin typeface="Garamond" panose="02020404030301010803" pitchFamily="18" charset="0"/>
            </a:endParaRPr>
          </a:p>
          <a:p>
            <a:pPr lvl="2" fontAlgn="base">
              <a:spcBef>
                <a:spcPts val="480"/>
              </a:spcBef>
            </a:pP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Monitoring, Exploration, Inventory, Mapping, Restoration, Conservation, Education, Research,  </a:t>
            </a:r>
            <a:r>
              <a:rPr lang="en-US" dirty="0">
                <a:solidFill>
                  <a:srgbClr val="FFFF00"/>
                </a:solidFill>
                <a:latin typeface="Garamond" panose="02020404030301010803" pitchFamily="18" charset="0"/>
              </a:rPr>
              <a:t>Confidential Information</a:t>
            </a: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 </a:t>
            </a:r>
            <a:endParaRPr lang="en-US" dirty="0">
              <a:solidFill>
                <a:srgbClr val="B9EFEE"/>
              </a:solidFill>
              <a:latin typeface="Garamond" panose="02020404030301010803" pitchFamily="18" charset="0"/>
            </a:endParaRPr>
          </a:p>
          <a:p>
            <a:pPr fontAlgn="base">
              <a:spcBef>
                <a:spcPts val="640"/>
              </a:spcBef>
            </a:pP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Participating Management Team</a:t>
            </a:r>
            <a:endParaRPr lang="en-US" dirty="0">
              <a:solidFill>
                <a:srgbClr val="00FF9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rgbClr val="B9EFEE"/>
                </a:solidFill>
                <a:latin typeface="Arial" panose="020B0604020202020204" pitchFamily="34" charset="0"/>
              </a:rPr>
              <a:t>Cooperative Management Agreements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>
                <a:solidFill>
                  <a:srgbClr val="B9EFEE"/>
                </a:solidFill>
                <a:latin typeface="Garamond" panose="02020404030301010803" pitchFamily="18" charset="0"/>
              </a:rPr>
              <a:t>Partnerships &amp; Agreements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42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838200" y="2407137"/>
            <a:ext cx="10515600" cy="4019917"/>
          </a:xfrm>
        </p:spPr>
        <p:txBody>
          <a:bodyPr/>
          <a:lstStyle/>
          <a:p>
            <a:pPr fontAlgn="base"/>
            <a:r>
              <a:rPr lang="en-US" dirty="0"/>
              <a:t>Basically like a standing contract with general provisions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/>
              <a:t>Task Orders are written for specific projects when funding is available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/>
              <a:t>Must show at least 50 % matching by Partner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Projects may include: Gate Installation, Bat Counts, Resources Location &amp; Inventory, Mapping, Data Base Development, Research, . . . 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/>
              <a:t>Assistance Agreements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>
                <a:solidFill>
                  <a:srgbClr val="B9EFEE"/>
                </a:solidFill>
                <a:latin typeface="Garamond" panose="02020404030301010803" pitchFamily="18" charset="0"/>
              </a:rPr>
              <a:t>Partnerships &amp; Agreements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829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838200" y="2532185"/>
            <a:ext cx="10515600" cy="3644778"/>
          </a:xfrm>
        </p:spPr>
        <p:txBody>
          <a:bodyPr/>
          <a:lstStyle/>
          <a:p>
            <a:pPr fontAlgn="base">
              <a:spcBef>
                <a:spcPts val="0"/>
              </a:spcBef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Individual Agreements -  Good for long term volunteers or projects</a:t>
            </a:r>
            <a:endParaRPr lang="en-US" dirty="0">
              <a:solidFill>
                <a:srgbClr val="00FF99"/>
              </a:solidFill>
              <a:latin typeface="Arial" panose="020B0604020202020204" pitchFamily="34" charset="0"/>
            </a:endParaRPr>
          </a:p>
          <a:p>
            <a:pPr fontAlgn="base">
              <a:spcBef>
                <a:spcPts val="720"/>
              </a:spcBef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Group Agreements -  Good for large short term Grotto or Regional projects.  Graffiti removal, Clean ups, Trail installation</a:t>
            </a:r>
            <a:endParaRPr lang="en-US" dirty="0">
              <a:solidFill>
                <a:srgbClr val="00FF99"/>
              </a:solidFill>
              <a:latin typeface="Arial" panose="020B0604020202020204" pitchFamily="34" charset="0"/>
            </a:endParaRPr>
          </a:p>
          <a:p>
            <a:pPr fontAlgn="base">
              <a:spcBef>
                <a:spcPts val="720"/>
              </a:spcBef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Include job description and Risk Assessment </a:t>
            </a:r>
            <a:endParaRPr lang="en-US" dirty="0">
              <a:solidFill>
                <a:srgbClr val="00FF99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/>
              <a:t>Volunteer Agreements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>
                <a:solidFill>
                  <a:srgbClr val="B9EFEE"/>
                </a:solidFill>
                <a:latin typeface="Garamond" panose="02020404030301010803" pitchFamily="18" charset="0"/>
              </a:rPr>
              <a:t>Partnerships &amp; Agreements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075358"/>
      </p:ext>
    </p:extLst>
  </p:cSld>
  <p:clrMapOvr>
    <a:masterClrMapping/>
  </p:clrMapOvr>
</p:sld>
</file>

<file path=ppt/theme/theme1.xml><?xml version="1.0" encoding="utf-8"?>
<a:theme xmlns:a="http://schemas.openxmlformats.org/drawingml/2006/main" name="Black-To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800" dirty="0" smtClean="0">
            <a:solidFill>
              <a:schemeClr val="bg1">
                <a:lumMod val="85000"/>
              </a:schemeClr>
            </a:solidFill>
            <a:latin typeface="Roboto" panose="02000000000000000000" pitchFamily="2" charset="0"/>
            <a:ea typeface="Roboto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M-PowerPoint-Template-Black-Topo.potx" id="{06A3C5A7-278D-466C-8CC5-4FB6A963F289}" vid="{4D07F08B-482D-41C9-9962-09140407A1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91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Garamond</vt:lpstr>
      <vt:lpstr>Roboto</vt:lpstr>
      <vt:lpstr>Roboto Black</vt:lpstr>
      <vt:lpstr>Black-Topo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Interior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Ridenhour, Larry E</dc:creator>
  <cp:lastModifiedBy>Brown, Michael B</cp:lastModifiedBy>
  <cp:revision>26</cp:revision>
  <dcterms:created xsi:type="dcterms:W3CDTF">2019-06-19T12:35:56Z</dcterms:created>
  <dcterms:modified xsi:type="dcterms:W3CDTF">2019-08-02T18:01:17Z</dcterms:modified>
</cp:coreProperties>
</file>