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9" r:id="rId2"/>
    <p:sldId id="375" r:id="rId3"/>
    <p:sldId id="439" r:id="rId4"/>
    <p:sldId id="440" r:id="rId5"/>
    <p:sldId id="442" r:id="rId6"/>
    <p:sldId id="458" r:id="rId7"/>
    <p:sldId id="459" r:id="rId8"/>
    <p:sldId id="460" r:id="rId9"/>
    <p:sldId id="461" r:id="rId10"/>
    <p:sldId id="462" r:id="rId11"/>
    <p:sldId id="463" r:id="rId12"/>
    <p:sldId id="464" r:id="rId13"/>
    <p:sldId id="465" r:id="rId14"/>
    <p:sldId id="466" r:id="rId15"/>
    <p:sldId id="467" r:id="rId16"/>
    <p:sldId id="468" r:id="rId17"/>
    <p:sldId id="470" r:id="rId18"/>
    <p:sldId id="471" r:id="rId19"/>
    <p:sldId id="469" r:id="rId20"/>
    <p:sldId id="472" r:id="rId21"/>
    <p:sldId id="473" r:id="rId22"/>
    <p:sldId id="474" r:id="rId23"/>
    <p:sldId id="475" r:id="rId24"/>
    <p:sldId id="476" r:id="rId25"/>
    <p:sldId id="477" r:id="rId26"/>
    <p:sldId id="478" r:id="rId27"/>
    <p:sldId id="479" r:id="rId28"/>
    <p:sldId id="480" r:id="rId29"/>
    <p:sldId id="453" r:id="rId30"/>
    <p:sldId id="443" r:id="rId31"/>
    <p:sldId id="444" r:id="rId32"/>
    <p:sldId id="481" r:id="rId33"/>
    <p:sldId id="445" r:id="rId34"/>
    <p:sldId id="457" r:id="rId35"/>
    <p:sldId id="455" r:id="rId3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thbun, Vanessa" initials="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FF99"/>
    <a:srgbClr val="E8E8E8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15" autoAdjust="0"/>
    <p:restoredTop sz="94563" autoAdjust="0"/>
  </p:normalViewPr>
  <p:slideViewPr>
    <p:cSldViewPr>
      <p:cViewPr varScale="1">
        <p:scale>
          <a:sx n="101" d="100"/>
          <a:sy n="101" d="100"/>
        </p:scale>
        <p:origin x="420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7293734-F905-439F-9835-736205B1084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A0EAA0-4602-47C5-B9E7-50D37590374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530AB43F-6D0D-42CD-AD20-4F3B3045A6C3}" type="datetimeFigureOut">
              <a:rPr lang="en-US"/>
              <a:pPr>
                <a:defRPr/>
              </a:pPr>
              <a:t>7/31/2019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D8E63069-ABEF-4F2A-B3D5-6C12CF5F6AB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9A837551-A74A-4B74-A819-79CA3B54F1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7BF275-712C-4AA5-BB4A-46D8B4275DB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56B9F2-D58E-4515-8752-025E062D32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16E3C1CA-61D2-4F6A-A6AF-1A4FBCB48C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C41B1E4D-BEEB-4CC7-82DD-882F8AEC819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id="{ED7FF9F2-A42B-451A-9FC9-6ED16845EAB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/>
              <a:t>The first step is in accordance to the Federal Cave Resources Protection Act is listing Significant Caves.</a:t>
            </a:r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BD6C50A7-43DB-4591-824C-C1D5D2F5A9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BDE1491-8675-46C3-9E37-B7DB80E6784E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6A521754-AD20-4149-A5AD-83835EF4D58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8A0A29E5-EE35-4205-8121-D06F0640C99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What do you know about Bloomington Cave?</a:t>
            </a:r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D3ADB7D2-BF2F-418B-B512-F71862718C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F31595F-5FF5-4D5A-B31D-A90AE855C63B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84238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6A521754-AD20-4149-A5AD-83835EF4D58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8A0A29E5-EE35-4205-8121-D06F0640C99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What do you know about Bloomington Cave?</a:t>
            </a:r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D3ADB7D2-BF2F-418B-B512-F71862718C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F31595F-5FF5-4D5A-B31D-A90AE855C63B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42433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6A521754-AD20-4149-A5AD-83835EF4D58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8A0A29E5-EE35-4205-8121-D06F0640C99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What do you know about Bloomington Cave?</a:t>
            </a:r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D3ADB7D2-BF2F-418B-B512-F71862718C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F31595F-5FF5-4D5A-B31D-A90AE855C63B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05676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6A521754-AD20-4149-A5AD-83835EF4D58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8A0A29E5-EE35-4205-8121-D06F0640C99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What do you know about Bloomington Cave?</a:t>
            </a:r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D3ADB7D2-BF2F-418B-B512-F71862718C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F31595F-5FF5-4D5A-B31D-A90AE855C63B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83347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6A521754-AD20-4149-A5AD-83835EF4D58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8A0A29E5-EE35-4205-8121-D06F0640C99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What do you know about Bloomington Cave?</a:t>
            </a:r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D3ADB7D2-BF2F-418B-B512-F71862718C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F31595F-5FF5-4D5A-B31D-A90AE855C63B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111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6A521754-AD20-4149-A5AD-83835EF4D58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8A0A29E5-EE35-4205-8121-D06F0640C99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What do you know about Bloomington Cave?</a:t>
            </a:r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D3ADB7D2-BF2F-418B-B512-F71862718C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F31595F-5FF5-4D5A-B31D-A90AE855C63B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17239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6A521754-AD20-4149-A5AD-83835EF4D58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8A0A29E5-EE35-4205-8121-D06F0640C99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What do you know about Bloomington Cave?</a:t>
            </a:r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D3ADB7D2-BF2F-418B-B512-F71862718C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F31595F-5FF5-4D5A-B31D-A90AE855C63B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65993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6A521754-AD20-4149-A5AD-83835EF4D58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8A0A29E5-EE35-4205-8121-D06F0640C99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What do you know about Bloomington Cave?</a:t>
            </a:r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D3ADB7D2-BF2F-418B-B512-F71862718C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F31595F-5FF5-4D5A-B31D-A90AE855C63B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00502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6A521754-AD20-4149-A5AD-83835EF4D58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8A0A29E5-EE35-4205-8121-D06F0640C99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What do you know about Bloomington Cave?</a:t>
            </a:r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D3ADB7D2-BF2F-418B-B512-F71862718C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F31595F-5FF5-4D5A-B31D-A90AE855C63B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74795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6A521754-AD20-4149-A5AD-83835EF4D58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8A0A29E5-EE35-4205-8121-D06F0640C99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What do you know about Bloomington Cave?</a:t>
            </a:r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D3ADB7D2-BF2F-418B-B512-F71862718C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F31595F-5FF5-4D5A-B31D-A90AE855C63B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51642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D80B29AC-94F2-440E-87DA-154DCD0E10A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166AD272-B5D5-4963-ADFB-8F9F0710A0E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What do you know about Bloomington Cave?</a:t>
            </a:r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27F88401-CA78-4EB3-84E3-6EE3C1A874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0C579E6-BCCB-4ADE-AEE0-E3566AD41A11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6A521754-AD20-4149-A5AD-83835EF4D58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8A0A29E5-EE35-4205-8121-D06F0640C99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What do you know about Bloomington Cave?</a:t>
            </a:r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D3ADB7D2-BF2F-418B-B512-F71862718C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F31595F-5FF5-4D5A-B31D-A90AE855C63B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7566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6A521754-AD20-4149-A5AD-83835EF4D58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8A0A29E5-EE35-4205-8121-D06F0640C99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What do you know about Bloomington Cave?</a:t>
            </a:r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D3ADB7D2-BF2F-418B-B512-F71862718C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F31595F-5FF5-4D5A-B31D-A90AE855C63B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79188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6A521754-AD20-4149-A5AD-83835EF4D58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8A0A29E5-EE35-4205-8121-D06F0640C99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What do you know about Bloomington Cave?</a:t>
            </a:r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D3ADB7D2-BF2F-418B-B512-F71862718C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F31595F-5FF5-4D5A-B31D-A90AE855C63B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56095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6A521754-AD20-4149-A5AD-83835EF4D58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8A0A29E5-EE35-4205-8121-D06F0640C99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What do you know about Bloomington Cave?</a:t>
            </a:r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D3ADB7D2-BF2F-418B-B512-F71862718C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F31595F-5FF5-4D5A-B31D-A90AE855C63B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73772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6A521754-AD20-4149-A5AD-83835EF4D58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8A0A29E5-EE35-4205-8121-D06F0640C99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/>
              <a:t>What do you know about Bloomington Cave?</a:t>
            </a:r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D3ADB7D2-BF2F-418B-B512-F71862718C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F31595F-5FF5-4D5A-B31D-A90AE855C63B}" type="slidenum">
              <a:rPr lang="en-US" altLang="en-US" smtClean="0"/>
              <a:pPr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05908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6A521754-AD20-4149-A5AD-83835EF4D58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8A0A29E5-EE35-4205-8121-D06F0640C99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What do you know about Bloomington Cave?</a:t>
            </a:r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D3ADB7D2-BF2F-418B-B512-F71862718C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F31595F-5FF5-4D5A-B31D-A90AE855C63B}" type="slidenum">
              <a:rPr lang="en-US" altLang="en-US" smtClean="0"/>
              <a:pPr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72233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6A521754-AD20-4149-A5AD-83835EF4D58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8A0A29E5-EE35-4205-8121-D06F0640C99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What do you know about Bloomington Cave?</a:t>
            </a:r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D3ADB7D2-BF2F-418B-B512-F71862718C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F31595F-5FF5-4D5A-B31D-A90AE855C63B}" type="slidenum">
              <a:rPr lang="en-US" altLang="en-US" smtClean="0"/>
              <a:pPr/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73755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6A521754-AD20-4149-A5AD-83835EF4D58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8A0A29E5-EE35-4205-8121-D06F0640C99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/>
              <a:t>Tooth of extinct horse</a:t>
            </a:r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D3ADB7D2-BF2F-418B-B512-F71862718C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F31595F-5FF5-4D5A-B31D-A90AE855C63B}" type="slidenum">
              <a:rPr lang="en-US" altLang="en-US" smtClean="0"/>
              <a:pPr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48796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6A521754-AD20-4149-A5AD-83835EF4D58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8A0A29E5-EE35-4205-8121-D06F0640C99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What do you know about Bloomington Cave?</a:t>
            </a:r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D3ADB7D2-BF2F-418B-B512-F71862718C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F31595F-5FF5-4D5A-B31D-A90AE855C63B}" type="slidenum">
              <a:rPr lang="en-US" altLang="en-US" smtClean="0"/>
              <a:pPr/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50234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6A521754-AD20-4149-A5AD-83835EF4D58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8A0A29E5-EE35-4205-8121-D06F0640C99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What do you know about Bloomington Cave?</a:t>
            </a:r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D3ADB7D2-BF2F-418B-B512-F71862718C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F31595F-5FF5-4D5A-B31D-A90AE855C63B}" type="slidenum">
              <a:rPr lang="en-US" altLang="en-US" smtClean="0"/>
              <a:pPr/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37724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C0280027-8329-4D1E-A776-AECE43162A3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55CA8615-7586-444A-91B5-1425979750B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What do you know about Bloomington Cave?</a:t>
            </a:r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07E027E3-361D-43AD-80B7-06AB18E147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F4B25C0-8745-4743-96E6-B2635C14B1A9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FEE21F3F-95B0-4AD7-852C-D72032D842F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66632BD6-F952-4586-B3B5-7C65984E6A2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What do you know about Bloomington Cave?</a:t>
            </a:r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F51F4537-49AD-4235-A5D8-B009ADFF13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05D8F3E-6307-41C9-81FC-6349BEEBC845}" type="slidenum">
              <a:rPr lang="en-US" altLang="en-US" smtClean="0"/>
              <a:pPr/>
              <a:t>30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15B207A0-07BA-46D3-BBF8-A5A99147C68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40DD5ECC-EDDA-45B4-97D3-D4B0F795A42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What do you know about Bloomington Cave?</a:t>
            </a:r>
          </a:p>
        </p:txBody>
      </p:sp>
      <p:sp>
        <p:nvSpPr>
          <p:cNvPr id="18436" name="Slide Number Placeholder 3">
            <a:extLst>
              <a:ext uri="{FF2B5EF4-FFF2-40B4-BE49-F238E27FC236}">
                <a16:creationId xmlns:a16="http://schemas.microsoft.com/office/drawing/2014/main" id="{7E61065D-B78E-4EC9-A9AC-F6D35E6046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30B1AB7-0903-4302-9C87-C03A29663744}" type="slidenum">
              <a:rPr lang="en-US" altLang="en-US" smtClean="0"/>
              <a:pPr/>
              <a:t>31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15B207A0-07BA-46D3-BBF8-A5A99147C68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40DD5ECC-EDDA-45B4-97D3-D4B0F795A42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/>
              <a:t>Used to be </a:t>
            </a:r>
            <a:r>
              <a:rPr lang="en-US" altLang="en-US"/>
              <a:t>by office;</a:t>
            </a:r>
            <a:r>
              <a:rPr lang="en-US" altLang="en-US" baseline="0"/>
              <a:t> now by RMAs</a:t>
            </a:r>
            <a:endParaRPr lang="en-US" altLang="en-US" dirty="0"/>
          </a:p>
        </p:txBody>
      </p:sp>
      <p:sp>
        <p:nvSpPr>
          <p:cNvPr id="18436" name="Slide Number Placeholder 3">
            <a:extLst>
              <a:ext uri="{FF2B5EF4-FFF2-40B4-BE49-F238E27FC236}">
                <a16:creationId xmlns:a16="http://schemas.microsoft.com/office/drawing/2014/main" id="{7E61065D-B78E-4EC9-A9AC-F6D35E6046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30B1AB7-0903-4302-9C87-C03A29663744}" type="slidenum">
              <a:rPr lang="en-US" altLang="en-US" smtClean="0"/>
              <a:pPr/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167820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id="{796F4ADD-5E4D-48AE-AA58-BE49B5D47A8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>
            <a:extLst>
              <a:ext uri="{FF2B5EF4-FFF2-40B4-BE49-F238E27FC236}">
                <a16:creationId xmlns:a16="http://schemas.microsoft.com/office/drawing/2014/main" id="{AF7DE0CF-5901-4E60-A35D-F3DCCF1711E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What do you know about Bloomington Cave?</a:t>
            </a:r>
          </a:p>
        </p:txBody>
      </p:sp>
      <p:sp>
        <p:nvSpPr>
          <p:cNvPr id="20484" name="Slide Number Placeholder 3">
            <a:extLst>
              <a:ext uri="{FF2B5EF4-FFF2-40B4-BE49-F238E27FC236}">
                <a16:creationId xmlns:a16="http://schemas.microsoft.com/office/drawing/2014/main" id="{BE0D25C2-9A12-4625-AF5B-C0B4D36003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B7BCFAA-59F4-463F-A796-0CE717A0FDB5}" type="slidenum">
              <a:rPr lang="en-US" altLang="en-US" smtClean="0"/>
              <a:pPr/>
              <a:t>33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id="{796F4ADD-5E4D-48AE-AA58-BE49B5D47A8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>
            <a:extLst>
              <a:ext uri="{FF2B5EF4-FFF2-40B4-BE49-F238E27FC236}">
                <a16:creationId xmlns:a16="http://schemas.microsoft.com/office/drawing/2014/main" id="{AF7DE0CF-5901-4E60-A35D-F3DCCF1711E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What do you know about Bloomington Cave?</a:t>
            </a:r>
          </a:p>
        </p:txBody>
      </p:sp>
      <p:sp>
        <p:nvSpPr>
          <p:cNvPr id="20484" name="Slide Number Placeholder 3">
            <a:extLst>
              <a:ext uri="{FF2B5EF4-FFF2-40B4-BE49-F238E27FC236}">
                <a16:creationId xmlns:a16="http://schemas.microsoft.com/office/drawing/2014/main" id="{BE0D25C2-9A12-4625-AF5B-C0B4D36003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B7BCFAA-59F4-463F-A796-0CE717A0FDB5}" type="slidenum">
              <a:rPr lang="en-US" altLang="en-US" smtClean="0"/>
              <a:pPr/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894476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id="{796F4ADD-5E4D-48AE-AA58-BE49B5D47A8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>
            <a:extLst>
              <a:ext uri="{FF2B5EF4-FFF2-40B4-BE49-F238E27FC236}">
                <a16:creationId xmlns:a16="http://schemas.microsoft.com/office/drawing/2014/main" id="{AF7DE0CF-5901-4E60-A35D-F3DCCF1711E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What do you know about Bloomington Cave?</a:t>
            </a:r>
          </a:p>
        </p:txBody>
      </p:sp>
      <p:sp>
        <p:nvSpPr>
          <p:cNvPr id="20484" name="Slide Number Placeholder 3">
            <a:extLst>
              <a:ext uri="{FF2B5EF4-FFF2-40B4-BE49-F238E27FC236}">
                <a16:creationId xmlns:a16="http://schemas.microsoft.com/office/drawing/2014/main" id="{BE0D25C2-9A12-4625-AF5B-C0B4D36003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B7BCFAA-59F4-463F-A796-0CE717A0FDB5}" type="slidenum">
              <a:rPr lang="en-US" altLang="en-US" smtClean="0"/>
              <a:pPr/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11365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>
            <a:extLst>
              <a:ext uri="{FF2B5EF4-FFF2-40B4-BE49-F238E27FC236}">
                <a16:creationId xmlns:a16="http://schemas.microsoft.com/office/drawing/2014/main" id="{42155730-CA4D-4EE2-8AB3-03525525940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>
            <a:extLst>
              <a:ext uri="{FF2B5EF4-FFF2-40B4-BE49-F238E27FC236}">
                <a16:creationId xmlns:a16="http://schemas.microsoft.com/office/drawing/2014/main" id="{99204B7C-F5DC-4135-8709-CCFB76519DB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What do you know about Bloomington Cave?</a:t>
            </a:r>
          </a:p>
        </p:txBody>
      </p:sp>
      <p:sp>
        <p:nvSpPr>
          <p:cNvPr id="10244" name="Slide Number Placeholder 3">
            <a:extLst>
              <a:ext uri="{FF2B5EF4-FFF2-40B4-BE49-F238E27FC236}">
                <a16:creationId xmlns:a16="http://schemas.microsoft.com/office/drawing/2014/main" id="{4621BBDA-82C2-4E5E-AD60-0679CFC94B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984652E-D589-4BFB-B54C-AF9F42A98F51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6A521754-AD20-4149-A5AD-83835EF4D58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8A0A29E5-EE35-4205-8121-D06F0640C99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What do you know about Bloomington Cave?</a:t>
            </a:r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D3ADB7D2-BF2F-418B-B512-F71862718C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F31595F-5FF5-4D5A-B31D-A90AE855C63B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6A521754-AD20-4149-A5AD-83835EF4D58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8A0A29E5-EE35-4205-8121-D06F0640C99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What do you know about Bloomington Cave?</a:t>
            </a:r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D3ADB7D2-BF2F-418B-B512-F71862718C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F31595F-5FF5-4D5A-B31D-A90AE855C63B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0755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6A521754-AD20-4149-A5AD-83835EF4D58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8A0A29E5-EE35-4205-8121-D06F0640C99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What do you know about Bloomington Cave?</a:t>
            </a:r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D3ADB7D2-BF2F-418B-B512-F71862718C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F31595F-5FF5-4D5A-B31D-A90AE855C63B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37020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6A521754-AD20-4149-A5AD-83835EF4D58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8A0A29E5-EE35-4205-8121-D06F0640C99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What do you know about Bloomington Cave?</a:t>
            </a:r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D3ADB7D2-BF2F-418B-B512-F71862718C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F31595F-5FF5-4D5A-B31D-A90AE855C63B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6558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6A521754-AD20-4149-A5AD-83835EF4D58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8A0A29E5-EE35-4205-8121-D06F0640C99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What do you know about Bloomington Cave?</a:t>
            </a:r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D3ADB7D2-BF2F-418B-B512-F71862718C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F31595F-5FF5-4D5A-B31D-A90AE855C63B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2593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4979C-511C-4DC5-954B-50D85F7260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886E98-498A-4A78-A7FB-EF086FAFA2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7028074-3394-49F8-908A-5D2EFF5AAB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21BCE8D-5EA3-4353-B492-6AF00B612F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125F87B-4FC3-4708-BD0C-6E4BB06015D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6CC1FF-AE3D-41C4-BC1C-F83A873A97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0129135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C0B08-51CE-4CDD-816E-15C9E7FEB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595745-7F10-4AAC-926A-4519FA9D0C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9B14ACE-FC98-44BD-95F7-CBE9454D836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765752A-2879-40B1-B7C0-99D0BB0A01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51E935F-AC4A-4C9B-8CC5-4355DE698F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C60AB5-16A1-4520-A90B-090E93DBA4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7434320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30E90DD-4C60-482C-893A-2A51871E52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E71BF3-A5F1-4B61-871D-DEFCDF70BE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E74F9A9-B1EC-46E9-A1D3-2C90ADB64A2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BC5FB40-176F-4F73-A070-E913D622E2E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7E25E2B-FD7D-4142-AF36-BCA5CD6013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5BAF64-2421-4313-AB94-99EAE49ABC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6666979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C4227-5770-4EA8-948C-319C91F9D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068D7A-B724-43AE-8058-856F8FA28907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D132EE-0CE3-44C8-B3B9-B6C2A5ED85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3DEE1E-9A78-43E0-91BD-81AE15E603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F266CD-6925-47D2-967D-F766431F04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8AD533-E793-48AA-8D4B-F5A6407CFE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C4A439-1787-4EDC-8824-38EF99F79E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4826486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2DE97-4E2C-49BD-B6D6-4A4EF8330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99EA13-3400-49F9-91E8-FACAA7C58E6E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B8DD1B-7AA7-4D89-B62D-9DE22D80D6FE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9E27F48-FEDF-4694-892C-E0B85C5CC6E1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E3FBD7A-E1CF-4800-9174-3369EE2025C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D341B21B-E0C0-471B-AF38-75FAF69E5E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C30F28CE-543A-424A-A1FB-0C8C201DAB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03740A-827E-434D-888C-79DBBB9E43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4356177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D29B6-97D1-45B8-8833-B44AC354F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5D55B0-F8E9-4980-96CD-C0500BFD8B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7B949DE-2993-425F-9BD6-E2F2DE400C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C7BF78D-4911-4E24-B67B-76F55A9E7B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96D3B60-0C33-495E-96DD-BDF185E7EC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EF8234-0B01-43F9-BA8C-BE60FE15A4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472354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4ADC0-996D-4374-B834-D7A742E09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930959-828D-40D8-9105-33B2F23BAF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0A14C01-FDD1-4997-BA2D-A62F4DC6A2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EED6F53-1B6A-476C-9EF6-B40F0B1BF4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86F251B-E9F1-473E-B26E-D2BEDD12BA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FEA85F-8235-4219-B7AA-454B85F1BF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2023310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8FF30-9596-491F-8916-674BB2B4C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4E496F-E091-4D40-A7B1-D6A7933B2C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429F62-A2D8-4B75-93C1-DF08855DD2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1A4A91-1208-4EF7-A39B-7131818E12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4BDD94-0AD9-4033-8125-018B588AC5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032C13-290F-4160-B292-960BF219C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91F39E-74D6-4DCF-BB6C-FBC8FB539D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0613297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5BA7A-8E45-4511-A305-FEC56DCE0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2B0967-73A8-4028-8290-AC59E0CA34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544327-4764-4F54-A1BD-C541D4B032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D2EF69-118C-463E-BD67-5170CCFFFE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B5A5D7-B155-4984-BAEE-7A8D285278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4751378-216D-4B50-AC17-08E29222162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9AD065E-3D42-417B-9F7B-37CDFD1DFA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904E051-FCE5-4DE2-88BB-57B0854E12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8190D6-0F20-45D6-A9E3-BFFDBAC527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3020201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7A1DF-B103-41B0-825F-034230520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54DCB19-361E-4E28-99D7-C4B190B13A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352A51A-F4B2-446A-A6B0-AD0CF551F5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20CD6CE-2E3F-430A-9A2A-3BD261992C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764A74-67C8-47DA-96F4-97D9474D3F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6693143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7C3B2C2-113D-4004-A3D4-2A7B036B36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EEF7EDD-E60D-41E9-9A38-3DAEEB04C6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D176B00-80F0-4C83-A889-2CBD5EBB5A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B5B1B2-C8B2-4B29-8539-447B92AB57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9016049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58B29-72DE-4211-84F9-ADE1C0265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F94953-416B-4158-B7D6-C3299992EE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471095-9252-46C4-AB5C-DF0BEFB39F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7E036F-F1D5-4338-BAA2-FAA71B75D20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FD6085-0A61-4644-A9C2-369FBFAA91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94595E-6DBB-4165-8607-08F499D328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EB4232-877F-4253-ABF5-E5D12530A4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4027951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DB6D6-1EAA-4180-85F9-7F08BCEB2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2639CF-F06B-4929-8090-9F01D5F638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10CA20-77C8-492E-BE40-D5D115B64E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D631216-D058-4CFF-AC02-51B07C21D8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22194A5-90B5-4C88-A512-7F0058C845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D7403F9-32FD-40E4-99B6-921DEB2236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8340B7-C8E2-488A-8CC2-382704BA7C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2502545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9A48131-5A09-4FB1-BAAB-DACE4BA054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26D93EDF-6790-48BB-88DB-4EA73B3909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9CF7F36-6915-4F2E-9FD0-805738E88B7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70824A6-7EB6-4DEA-8038-F1572A8648E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9E476A1-E34F-4A42-AD8F-B41FE65B419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4AE681CA-BA50-4CAE-973A-A83D3DE779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28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F3A03B-DE79-4FBA-9855-71E85BECD1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  <p:pic>
        <p:nvPicPr>
          <p:cNvPr id="4" name="Picture 3" descr="Black Topo line graphic" title="Black Topo line graphic">
            <a:extLst>
              <a:ext uri="{FF2B5EF4-FFF2-40B4-BE49-F238E27FC236}">
                <a16:creationId xmlns:a16="http://schemas.microsoft.com/office/drawing/2014/main" id="{A75B65D9-A9CD-46F6-B062-6A87CB11CF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8" t="15711" r="17758" b="59553"/>
          <a:stretch/>
        </p:blipFill>
        <p:spPr bwMode="auto">
          <a:xfrm>
            <a:off x="0" y="-1588"/>
            <a:ext cx="9144000" cy="20621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tangle 7" descr="green line" title="green line">
            <a:extLst>
              <a:ext uri="{FF2B5EF4-FFF2-40B4-BE49-F238E27FC236}">
                <a16:creationId xmlns:a16="http://schemas.microsoft.com/office/drawing/2014/main" id="{F81C3E2A-7E62-4FF9-8B5E-B36D0C2006E3}"/>
              </a:ext>
            </a:extLst>
          </p:cNvPr>
          <p:cNvSpPr/>
          <p:nvPr/>
        </p:nvSpPr>
        <p:spPr>
          <a:xfrm>
            <a:off x="228600" y="869950"/>
            <a:ext cx="8712200" cy="61913"/>
          </a:xfrm>
          <a:prstGeom prst="rect">
            <a:avLst/>
          </a:prstGeom>
          <a:solidFill>
            <a:srgbClr val="ADB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CA">
              <a:solidFill>
                <a:srgbClr val="99CC00"/>
              </a:solidFill>
            </a:endParaRPr>
          </a:p>
        </p:txBody>
      </p:sp>
      <p:sp>
        <p:nvSpPr>
          <p:cNvPr id="9" name="Rectangle 8" descr="green line" title="green line">
            <a:extLst>
              <a:ext uri="{FF2B5EF4-FFF2-40B4-BE49-F238E27FC236}">
                <a16:creationId xmlns:a16="http://schemas.microsoft.com/office/drawing/2014/main" id="{775A7988-8BCD-4A34-A088-D3A4ED14C789}"/>
              </a:ext>
            </a:extLst>
          </p:cNvPr>
          <p:cNvSpPr/>
          <p:nvPr/>
        </p:nvSpPr>
        <p:spPr>
          <a:xfrm>
            <a:off x="228600" y="1889125"/>
            <a:ext cx="8712200" cy="61913"/>
          </a:xfrm>
          <a:prstGeom prst="rect">
            <a:avLst/>
          </a:prstGeom>
          <a:solidFill>
            <a:srgbClr val="ADB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CA"/>
          </a:p>
        </p:txBody>
      </p:sp>
      <p:sp>
        <p:nvSpPr>
          <p:cNvPr id="3078" name="Title 1">
            <a:extLst>
              <a:ext uri="{FF2B5EF4-FFF2-40B4-BE49-F238E27FC236}">
                <a16:creationId xmlns:a16="http://schemas.microsoft.com/office/drawing/2014/main" id="{AAC6FB67-8921-4E99-AF50-6F64B9166C2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03200" y="938213"/>
            <a:ext cx="8763000" cy="950912"/>
          </a:xfrm>
        </p:spPr>
        <p:txBody>
          <a:bodyPr/>
          <a:lstStyle/>
          <a:p>
            <a:pPr algn="l" eaLnBrk="1" hangingPunct="1"/>
            <a:r>
              <a:rPr lang="en-US" altLang="en-US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Significant Cave</a:t>
            </a:r>
            <a:br>
              <a:rPr lang="en-US" altLang="en-US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altLang="en-US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Nominations</a:t>
            </a:r>
          </a:p>
        </p:txBody>
      </p:sp>
      <p:sp>
        <p:nvSpPr>
          <p:cNvPr id="11" name="Text Box 2">
            <a:extLst>
              <a:ext uri="{FF2B5EF4-FFF2-40B4-BE49-F238E27FC236}">
                <a16:creationId xmlns:a16="http://schemas.microsoft.com/office/drawing/2014/main" id="{98234B61-F258-4438-AAFA-A9D57469E5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198438"/>
            <a:ext cx="3416300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en-CA" sz="850" dirty="0">
                <a:solidFill>
                  <a:srgbClr val="FFFFFF"/>
                </a:solidFill>
                <a:latin typeface="Roboto" panose="020B0604020202020204" charset="0"/>
                <a:ea typeface="Roboto" panose="020B0604020202020204" charset="0"/>
                <a:cs typeface="Times New Roman"/>
              </a:rPr>
              <a:t>U.S. Department of the Interior</a:t>
            </a:r>
            <a:br>
              <a:rPr lang="en-CA" sz="850" dirty="0">
                <a:solidFill>
                  <a:srgbClr val="FFFFFF"/>
                </a:solidFill>
                <a:latin typeface="Roboto" panose="020B0604020202020204" charset="0"/>
                <a:ea typeface="Roboto" panose="020B0604020202020204" charset="0"/>
                <a:cs typeface="Times New Roman"/>
              </a:rPr>
            </a:br>
            <a:r>
              <a:rPr lang="en-CA" sz="850" dirty="0">
                <a:solidFill>
                  <a:srgbClr val="FFFFFF"/>
                </a:solidFill>
                <a:latin typeface="Roboto" panose="020B0604020202020204" charset="0"/>
                <a:ea typeface="Roboto" panose="020B0604020202020204" charset="0"/>
                <a:cs typeface="Times New Roman"/>
              </a:rPr>
              <a:t>Bureau of Land Management</a:t>
            </a:r>
            <a:endParaRPr lang="en-US" sz="850" dirty="0">
              <a:latin typeface="Roboto" panose="020B0604020202020204" charset="0"/>
              <a:ea typeface="Roboto" panose="020B0604020202020204" charset="0"/>
              <a:cs typeface="Times New Roman"/>
            </a:endParaRPr>
          </a:p>
        </p:txBody>
      </p:sp>
      <p:pic>
        <p:nvPicPr>
          <p:cNvPr id="10" name="Picture 9" descr="Bureau of Land Management Logo" title="Bureau of Land Management Logo">
            <a:extLst>
              <a:ext uri="{FF2B5EF4-FFF2-40B4-BE49-F238E27FC236}">
                <a16:creationId xmlns:a16="http://schemas.microsoft.com/office/drawing/2014/main" id="{65B89200-8D54-4E41-90A8-4E2A62BEA4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663" y="134938"/>
            <a:ext cx="685800" cy="60325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B86FBC-4025-40D0-927C-9A3104CC3C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3314" name="Group 8" descr="BLM Alaska Fire Service Masthead graphic">
            <a:extLst>
              <a:ext uri="{FF2B5EF4-FFF2-40B4-BE49-F238E27FC236}">
                <a16:creationId xmlns:a16="http://schemas.microsoft.com/office/drawing/2014/main" id="{85235438-E540-4472-9444-8BF0A3CAEC1C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571500"/>
            <a:chOff x="0" y="0"/>
            <a:chExt cx="9144000" cy="572198"/>
          </a:xfrm>
        </p:grpSpPr>
        <p:pic>
          <p:nvPicPr>
            <p:cNvPr id="10" name="Picture 9" descr="Black Topo line graphic" title="Black Topo line graphic">
              <a:extLst>
                <a:ext uri="{FF2B5EF4-FFF2-40B4-BE49-F238E27FC236}">
                  <a16:creationId xmlns:a16="http://schemas.microsoft.com/office/drawing/2014/main" id="{1C5438A1-102F-4B9D-BC0B-6E8AE2DB67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96" t="15711" r="17759" b="78416"/>
            <a:stretch/>
          </p:blipFill>
          <p:spPr bwMode="auto">
            <a:xfrm>
              <a:off x="0" y="0"/>
              <a:ext cx="9144000" cy="48954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1" name="Picture 10" descr="Bureau of Land Management Logo" title="Bureau of Land Management Logo">
              <a:extLst>
                <a:ext uri="{FF2B5EF4-FFF2-40B4-BE49-F238E27FC236}">
                  <a16:creationId xmlns:a16="http://schemas.microsoft.com/office/drawing/2014/main" id="{BE6B173F-BCCE-4F6A-BC4B-57A29115F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1300" y="114440"/>
              <a:ext cx="520700" cy="457758"/>
            </a:xfrm>
            <a:prstGeom prst="rect">
              <a:avLst/>
            </a:prstGeom>
          </p:spPr>
        </p:pic>
        <p:sp>
          <p:nvSpPr>
            <p:cNvPr id="12" name="Text Box 2">
              <a:extLst>
                <a:ext uri="{FF2B5EF4-FFF2-40B4-BE49-F238E27FC236}">
                  <a16:creationId xmlns:a16="http://schemas.microsoft.com/office/drawing/2014/main" id="{03BA5E94-DB6A-4E92-AB26-1D63C9A5AC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5650" y="95366"/>
              <a:ext cx="2743200" cy="383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defRPr/>
              </a:pPr>
              <a: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  <a:t>U.S. Department of the Interior</a:t>
              </a:r>
              <a:b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</a:br>
              <a: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  <a:t>Bureau of Land Management</a:t>
              </a:r>
              <a:endParaRPr lang="en-US" sz="850" dirty="0">
                <a:latin typeface="Roboto" panose="020B0604020202020204" charset="0"/>
                <a:ea typeface="Roboto" panose="020B0604020202020204" charset="0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2491549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2BB1AF-489F-4F69-848D-539C4E27181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080" y="0"/>
            <a:ext cx="4559840" cy="6858000"/>
          </a:xfrm>
          <a:prstGeom prst="rect">
            <a:avLst/>
          </a:prstGeom>
        </p:spPr>
      </p:pic>
      <p:grpSp>
        <p:nvGrpSpPr>
          <p:cNvPr id="13314" name="Group 8" descr="BLM Alaska Fire Service Masthead graphic">
            <a:extLst>
              <a:ext uri="{FF2B5EF4-FFF2-40B4-BE49-F238E27FC236}">
                <a16:creationId xmlns:a16="http://schemas.microsoft.com/office/drawing/2014/main" id="{85235438-E540-4472-9444-8BF0A3CAEC1C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571500"/>
            <a:chOff x="0" y="0"/>
            <a:chExt cx="9144000" cy="572198"/>
          </a:xfrm>
        </p:grpSpPr>
        <p:pic>
          <p:nvPicPr>
            <p:cNvPr id="10" name="Picture 9" descr="Black Topo line graphic" title="Black Topo line graphic">
              <a:extLst>
                <a:ext uri="{FF2B5EF4-FFF2-40B4-BE49-F238E27FC236}">
                  <a16:creationId xmlns:a16="http://schemas.microsoft.com/office/drawing/2014/main" id="{1C5438A1-102F-4B9D-BC0B-6E8AE2DB67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96" t="15711" r="17759" b="78416"/>
            <a:stretch/>
          </p:blipFill>
          <p:spPr bwMode="auto">
            <a:xfrm>
              <a:off x="0" y="0"/>
              <a:ext cx="9144000" cy="48954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1" name="Picture 10" descr="Bureau of Land Management Logo" title="Bureau of Land Management Logo">
              <a:extLst>
                <a:ext uri="{FF2B5EF4-FFF2-40B4-BE49-F238E27FC236}">
                  <a16:creationId xmlns:a16="http://schemas.microsoft.com/office/drawing/2014/main" id="{BE6B173F-BCCE-4F6A-BC4B-57A29115F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1300" y="114440"/>
              <a:ext cx="520700" cy="457758"/>
            </a:xfrm>
            <a:prstGeom prst="rect">
              <a:avLst/>
            </a:prstGeom>
          </p:spPr>
        </p:pic>
        <p:sp>
          <p:nvSpPr>
            <p:cNvPr id="12" name="Text Box 2">
              <a:extLst>
                <a:ext uri="{FF2B5EF4-FFF2-40B4-BE49-F238E27FC236}">
                  <a16:creationId xmlns:a16="http://schemas.microsoft.com/office/drawing/2014/main" id="{03BA5E94-DB6A-4E92-AB26-1D63C9A5AC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5650" y="95366"/>
              <a:ext cx="2743200" cy="383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defRPr/>
              </a:pPr>
              <a: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  <a:t>U.S. Department of the Interior</a:t>
              </a:r>
              <a:b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</a:br>
              <a: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  <a:t>Bureau of Land Management</a:t>
              </a:r>
              <a:endParaRPr lang="en-US" sz="850" dirty="0">
                <a:latin typeface="Roboto" panose="020B0604020202020204" charset="0"/>
                <a:ea typeface="Roboto" panose="020B0604020202020204" charset="0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3786717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11F2AF-1F8A-4A82-857F-4C166CE847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080" y="0"/>
            <a:ext cx="4559840" cy="6858000"/>
          </a:xfrm>
          <a:prstGeom prst="rect">
            <a:avLst/>
          </a:prstGeom>
        </p:spPr>
      </p:pic>
      <p:grpSp>
        <p:nvGrpSpPr>
          <p:cNvPr id="13314" name="Group 8" descr="BLM Alaska Fire Service Masthead graphic">
            <a:extLst>
              <a:ext uri="{FF2B5EF4-FFF2-40B4-BE49-F238E27FC236}">
                <a16:creationId xmlns:a16="http://schemas.microsoft.com/office/drawing/2014/main" id="{85235438-E540-4472-9444-8BF0A3CAEC1C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571500"/>
            <a:chOff x="0" y="0"/>
            <a:chExt cx="9144000" cy="572198"/>
          </a:xfrm>
        </p:grpSpPr>
        <p:pic>
          <p:nvPicPr>
            <p:cNvPr id="10" name="Picture 9" descr="Black Topo line graphic" title="Black Topo line graphic">
              <a:extLst>
                <a:ext uri="{FF2B5EF4-FFF2-40B4-BE49-F238E27FC236}">
                  <a16:creationId xmlns:a16="http://schemas.microsoft.com/office/drawing/2014/main" id="{1C5438A1-102F-4B9D-BC0B-6E8AE2DB67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96" t="15711" r="17759" b="78416"/>
            <a:stretch/>
          </p:blipFill>
          <p:spPr bwMode="auto">
            <a:xfrm>
              <a:off x="0" y="0"/>
              <a:ext cx="9144000" cy="48954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1" name="Picture 10" descr="Bureau of Land Management Logo" title="Bureau of Land Management Logo">
              <a:extLst>
                <a:ext uri="{FF2B5EF4-FFF2-40B4-BE49-F238E27FC236}">
                  <a16:creationId xmlns:a16="http://schemas.microsoft.com/office/drawing/2014/main" id="{BE6B173F-BCCE-4F6A-BC4B-57A29115F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1300" y="114440"/>
              <a:ext cx="520700" cy="457758"/>
            </a:xfrm>
            <a:prstGeom prst="rect">
              <a:avLst/>
            </a:prstGeom>
          </p:spPr>
        </p:pic>
        <p:sp>
          <p:nvSpPr>
            <p:cNvPr id="12" name="Text Box 2">
              <a:extLst>
                <a:ext uri="{FF2B5EF4-FFF2-40B4-BE49-F238E27FC236}">
                  <a16:creationId xmlns:a16="http://schemas.microsoft.com/office/drawing/2014/main" id="{03BA5E94-DB6A-4E92-AB26-1D63C9A5AC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5650" y="95366"/>
              <a:ext cx="2743200" cy="383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defRPr/>
              </a:pPr>
              <a: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  <a:t>U.S. Department of the Interior</a:t>
              </a:r>
              <a:b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</a:br>
              <a: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  <a:t>Bureau of Land Management</a:t>
              </a:r>
              <a:endParaRPr lang="en-US" sz="850" dirty="0">
                <a:latin typeface="Roboto" panose="020B0604020202020204" charset="0"/>
                <a:ea typeface="Roboto" panose="020B0604020202020204" charset="0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3271643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333322-A0D5-418C-9686-03282C8CC5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741408" cy="6477000"/>
          </a:xfrm>
          <a:prstGeom prst="rect">
            <a:avLst/>
          </a:prstGeom>
        </p:spPr>
      </p:pic>
      <p:grpSp>
        <p:nvGrpSpPr>
          <p:cNvPr id="13314" name="Group 8" descr="BLM Alaska Fire Service Masthead graphic">
            <a:extLst>
              <a:ext uri="{FF2B5EF4-FFF2-40B4-BE49-F238E27FC236}">
                <a16:creationId xmlns:a16="http://schemas.microsoft.com/office/drawing/2014/main" id="{85235438-E540-4472-9444-8BF0A3CAEC1C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571500"/>
            <a:chOff x="0" y="0"/>
            <a:chExt cx="9144000" cy="572198"/>
          </a:xfrm>
        </p:grpSpPr>
        <p:pic>
          <p:nvPicPr>
            <p:cNvPr id="10" name="Picture 9" descr="Black Topo line graphic" title="Black Topo line graphic">
              <a:extLst>
                <a:ext uri="{FF2B5EF4-FFF2-40B4-BE49-F238E27FC236}">
                  <a16:creationId xmlns:a16="http://schemas.microsoft.com/office/drawing/2014/main" id="{1C5438A1-102F-4B9D-BC0B-6E8AE2DB67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96" t="15711" r="17759" b="78416"/>
            <a:stretch/>
          </p:blipFill>
          <p:spPr bwMode="auto">
            <a:xfrm>
              <a:off x="0" y="0"/>
              <a:ext cx="9144000" cy="48954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1" name="Picture 10" descr="Bureau of Land Management Logo" title="Bureau of Land Management Logo">
              <a:extLst>
                <a:ext uri="{FF2B5EF4-FFF2-40B4-BE49-F238E27FC236}">
                  <a16:creationId xmlns:a16="http://schemas.microsoft.com/office/drawing/2014/main" id="{BE6B173F-BCCE-4F6A-BC4B-57A29115F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1300" y="114440"/>
              <a:ext cx="520700" cy="457758"/>
            </a:xfrm>
            <a:prstGeom prst="rect">
              <a:avLst/>
            </a:prstGeom>
          </p:spPr>
        </p:pic>
        <p:sp>
          <p:nvSpPr>
            <p:cNvPr id="12" name="Text Box 2">
              <a:extLst>
                <a:ext uri="{FF2B5EF4-FFF2-40B4-BE49-F238E27FC236}">
                  <a16:creationId xmlns:a16="http://schemas.microsoft.com/office/drawing/2014/main" id="{03BA5E94-DB6A-4E92-AB26-1D63C9A5AC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5650" y="95366"/>
              <a:ext cx="2743200" cy="383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defRPr/>
              </a:pPr>
              <a: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  <a:t>U.S. Department of the Interior</a:t>
              </a:r>
              <a:b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</a:br>
              <a: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  <a:t>Bureau of Land Management</a:t>
              </a:r>
              <a:endParaRPr lang="en-US" sz="850" dirty="0">
                <a:latin typeface="Roboto" panose="020B0604020202020204" charset="0"/>
                <a:ea typeface="Roboto" panose="020B0604020202020204" charset="0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1447422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7EA9-6705-4E98-941E-9BFA65BF36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55600"/>
            <a:ext cx="4876800" cy="6502400"/>
          </a:xfrm>
          <a:prstGeom prst="rect">
            <a:avLst/>
          </a:prstGeom>
        </p:spPr>
      </p:pic>
      <p:grpSp>
        <p:nvGrpSpPr>
          <p:cNvPr id="13314" name="Group 8" descr="BLM Alaska Fire Service Masthead graphic">
            <a:extLst>
              <a:ext uri="{FF2B5EF4-FFF2-40B4-BE49-F238E27FC236}">
                <a16:creationId xmlns:a16="http://schemas.microsoft.com/office/drawing/2014/main" id="{85235438-E540-4472-9444-8BF0A3CAEC1C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571500"/>
            <a:chOff x="0" y="0"/>
            <a:chExt cx="9144000" cy="572198"/>
          </a:xfrm>
        </p:grpSpPr>
        <p:pic>
          <p:nvPicPr>
            <p:cNvPr id="10" name="Picture 9" descr="Black Topo line graphic" title="Black Topo line graphic">
              <a:extLst>
                <a:ext uri="{FF2B5EF4-FFF2-40B4-BE49-F238E27FC236}">
                  <a16:creationId xmlns:a16="http://schemas.microsoft.com/office/drawing/2014/main" id="{1C5438A1-102F-4B9D-BC0B-6E8AE2DB67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96" t="15711" r="17759" b="78416"/>
            <a:stretch/>
          </p:blipFill>
          <p:spPr bwMode="auto">
            <a:xfrm>
              <a:off x="0" y="0"/>
              <a:ext cx="9144000" cy="48954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1" name="Picture 10" descr="Bureau of Land Management Logo" title="Bureau of Land Management Logo">
              <a:extLst>
                <a:ext uri="{FF2B5EF4-FFF2-40B4-BE49-F238E27FC236}">
                  <a16:creationId xmlns:a16="http://schemas.microsoft.com/office/drawing/2014/main" id="{BE6B173F-BCCE-4F6A-BC4B-57A29115F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1300" y="114440"/>
              <a:ext cx="520700" cy="457758"/>
            </a:xfrm>
            <a:prstGeom prst="rect">
              <a:avLst/>
            </a:prstGeom>
          </p:spPr>
        </p:pic>
        <p:sp>
          <p:nvSpPr>
            <p:cNvPr id="12" name="Text Box 2">
              <a:extLst>
                <a:ext uri="{FF2B5EF4-FFF2-40B4-BE49-F238E27FC236}">
                  <a16:creationId xmlns:a16="http://schemas.microsoft.com/office/drawing/2014/main" id="{03BA5E94-DB6A-4E92-AB26-1D63C9A5AC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5650" y="95366"/>
              <a:ext cx="2743200" cy="383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defRPr/>
              </a:pPr>
              <a: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  <a:t>U.S. Department of the Interior</a:t>
              </a:r>
              <a:b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</a:br>
              <a: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  <a:t>Bureau of Land Management</a:t>
              </a:r>
              <a:endParaRPr lang="en-US" sz="850" dirty="0">
                <a:latin typeface="Roboto" panose="020B0604020202020204" charset="0"/>
                <a:ea typeface="Roboto" panose="020B0604020202020204" charset="0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716874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13C1A1-4C89-4DF5-B128-F00DEADDF3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858000"/>
          </a:xfrm>
          <a:prstGeom prst="rect">
            <a:avLst/>
          </a:prstGeom>
        </p:spPr>
      </p:pic>
      <p:grpSp>
        <p:nvGrpSpPr>
          <p:cNvPr id="13314" name="Group 8" descr="BLM Alaska Fire Service Masthead graphic">
            <a:extLst>
              <a:ext uri="{FF2B5EF4-FFF2-40B4-BE49-F238E27FC236}">
                <a16:creationId xmlns:a16="http://schemas.microsoft.com/office/drawing/2014/main" id="{85235438-E540-4472-9444-8BF0A3CAEC1C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571500"/>
            <a:chOff x="0" y="0"/>
            <a:chExt cx="9144000" cy="572198"/>
          </a:xfrm>
        </p:grpSpPr>
        <p:pic>
          <p:nvPicPr>
            <p:cNvPr id="10" name="Picture 9" descr="Black Topo line graphic" title="Black Topo line graphic">
              <a:extLst>
                <a:ext uri="{FF2B5EF4-FFF2-40B4-BE49-F238E27FC236}">
                  <a16:creationId xmlns:a16="http://schemas.microsoft.com/office/drawing/2014/main" id="{1C5438A1-102F-4B9D-BC0B-6E8AE2DB67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96" t="15711" r="17759" b="78416"/>
            <a:stretch/>
          </p:blipFill>
          <p:spPr bwMode="auto">
            <a:xfrm>
              <a:off x="0" y="0"/>
              <a:ext cx="9144000" cy="48954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1" name="Picture 10" descr="Bureau of Land Management Logo" title="Bureau of Land Management Logo">
              <a:extLst>
                <a:ext uri="{FF2B5EF4-FFF2-40B4-BE49-F238E27FC236}">
                  <a16:creationId xmlns:a16="http://schemas.microsoft.com/office/drawing/2014/main" id="{BE6B173F-BCCE-4F6A-BC4B-57A29115F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1300" y="114440"/>
              <a:ext cx="520700" cy="457758"/>
            </a:xfrm>
            <a:prstGeom prst="rect">
              <a:avLst/>
            </a:prstGeom>
          </p:spPr>
        </p:pic>
        <p:sp>
          <p:nvSpPr>
            <p:cNvPr id="12" name="Text Box 2">
              <a:extLst>
                <a:ext uri="{FF2B5EF4-FFF2-40B4-BE49-F238E27FC236}">
                  <a16:creationId xmlns:a16="http://schemas.microsoft.com/office/drawing/2014/main" id="{03BA5E94-DB6A-4E92-AB26-1D63C9A5AC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5650" y="95366"/>
              <a:ext cx="2743200" cy="383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defRPr/>
              </a:pPr>
              <a: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  <a:t>U.S. Department of the Interior</a:t>
              </a:r>
              <a:b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</a:br>
              <a: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  <a:t>Bureau of Land Management</a:t>
              </a:r>
              <a:endParaRPr lang="en-US" sz="850" dirty="0">
                <a:latin typeface="Roboto" panose="020B0604020202020204" charset="0"/>
                <a:ea typeface="Roboto" panose="020B0604020202020204" charset="0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2046407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5BA394-D0A3-4277-8463-6D2E865683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grpSp>
        <p:nvGrpSpPr>
          <p:cNvPr id="13314" name="Group 8" descr="BLM Alaska Fire Service Masthead graphic">
            <a:extLst>
              <a:ext uri="{FF2B5EF4-FFF2-40B4-BE49-F238E27FC236}">
                <a16:creationId xmlns:a16="http://schemas.microsoft.com/office/drawing/2014/main" id="{85235438-E540-4472-9444-8BF0A3CAEC1C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571500"/>
            <a:chOff x="0" y="0"/>
            <a:chExt cx="9144000" cy="572198"/>
          </a:xfrm>
        </p:grpSpPr>
        <p:pic>
          <p:nvPicPr>
            <p:cNvPr id="10" name="Picture 9" descr="Black Topo line graphic" title="Black Topo line graphic">
              <a:extLst>
                <a:ext uri="{FF2B5EF4-FFF2-40B4-BE49-F238E27FC236}">
                  <a16:creationId xmlns:a16="http://schemas.microsoft.com/office/drawing/2014/main" id="{1C5438A1-102F-4B9D-BC0B-6E8AE2DB67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96" t="15711" r="17759" b="78416"/>
            <a:stretch/>
          </p:blipFill>
          <p:spPr bwMode="auto">
            <a:xfrm>
              <a:off x="0" y="0"/>
              <a:ext cx="9144000" cy="48954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1" name="Picture 10" descr="Bureau of Land Management Logo" title="Bureau of Land Management Logo">
              <a:extLst>
                <a:ext uri="{FF2B5EF4-FFF2-40B4-BE49-F238E27FC236}">
                  <a16:creationId xmlns:a16="http://schemas.microsoft.com/office/drawing/2014/main" id="{BE6B173F-BCCE-4F6A-BC4B-57A29115F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1300" y="114440"/>
              <a:ext cx="520700" cy="457758"/>
            </a:xfrm>
            <a:prstGeom prst="rect">
              <a:avLst/>
            </a:prstGeom>
          </p:spPr>
        </p:pic>
        <p:sp>
          <p:nvSpPr>
            <p:cNvPr id="12" name="Text Box 2">
              <a:extLst>
                <a:ext uri="{FF2B5EF4-FFF2-40B4-BE49-F238E27FC236}">
                  <a16:creationId xmlns:a16="http://schemas.microsoft.com/office/drawing/2014/main" id="{03BA5E94-DB6A-4E92-AB26-1D63C9A5AC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5650" y="95366"/>
              <a:ext cx="2743200" cy="383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defRPr/>
              </a:pPr>
              <a: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  <a:t>U.S. Department of the Interior</a:t>
              </a:r>
              <a:b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</a:br>
              <a: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  <a:t>Bureau of Land Management</a:t>
              </a:r>
              <a:endParaRPr lang="en-US" sz="850" dirty="0">
                <a:latin typeface="Roboto" panose="020B0604020202020204" charset="0"/>
                <a:ea typeface="Roboto" panose="020B0604020202020204" charset="0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2660535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53B82B-FDB9-4A78-9C5B-3CA230EE39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3314" name="Group 8" descr="BLM Alaska Fire Service Masthead graphic">
            <a:extLst>
              <a:ext uri="{FF2B5EF4-FFF2-40B4-BE49-F238E27FC236}">
                <a16:creationId xmlns:a16="http://schemas.microsoft.com/office/drawing/2014/main" id="{85235438-E540-4472-9444-8BF0A3CAEC1C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571500"/>
            <a:chOff x="0" y="0"/>
            <a:chExt cx="9144000" cy="572198"/>
          </a:xfrm>
        </p:grpSpPr>
        <p:pic>
          <p:nvPicPr>
            <p:cNvPr id="10" name="Picture 9" descr="Black Topo line graphic" title="Black Topo line graphic">
              <a:extLst>
                <a:ext uri="{FF2B5EF4-FFF2-40B4-BE49-F238E27FC236}">
                  <a16:creationId xmlns:a16="http://schemas.microsoft.com/office/drawing/2014/main" id="{1C5438A1-102F-4B9D-BC0B-6E8AE2DB67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96" t="15711" r="17759" b="78416"/>
            <a:stretch/>
          </p:blipFill>
          <p:spPr bwMode="auto">
            <a:xfrm>
              <a:off x="0" y="0"/>
              <a:ext cx="9144000" cy="48954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1" name="Picture 10" descr="Bureau of Land Management Logo" title="Bureau of Land Management Logo">
              <a:extLst>
                <a:ext uri="{FF2B5EF4-FFF2-40B4-BE49-F238E27FC236}">
                  <a16:creationId xmlns:a16="http://schemas.microsoft.com/office/drawing/2014/main" id="{BE6B173F-BCCE-4F6A-BC4B-57A29115F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1300" y="114440"/>
              <a:ext cx="520700" cy="457758"/>
            </a:xfrm>
            <a:prstGeom prst="rect">
              <a:avLst/>
            </a:prstGeom>
          </p:spPr>
        </p:pic>
        <p:sp>
          <p:nvSpPr>
            <p:cNvPr id="12" name="Text Box 2">
              <a:extLst>
                <a:ext uri="{FF2B5EF4-FFF2-40B4-BE49-F238E27FC236}">
                  <a16:creationId xmlns:a16="http://schemas.microsoft.com/office/drawing/2014/main" id="{03BA5E94-DB6A-4E92-AB26-1D63C9A5AC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5650" y="95366"/>
              <a:ext cx="2743200" cy="383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defRPr/>
              </a:pPr>
              <a: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  <a:t>U.S. Department of the Interior</a:t>
              </a:r>
              <a:b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</a:br>
              <a: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  <a:t>Bureau of Land Management</a:t>
              </a:r>
              <a:endParaRPr lang="en-US" sz="850" dirty="0">
                <a:latin typeface="Roboto" panose="020B0604020202020204" charset="0"/>
                <a:ea typeface="Roboto" panose="020B0604020202020204" charset="0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3960239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D0D5B6-400B-46EB-9C17-65CFB61A04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3314" name="Group 8" descr="BLM Alaska Fire Service Masthead graphic">
            <a:extLst>
              <a:ext uri="{FF2B5EF4-FFF2-40B4-BE49-F238E27FC236}">
                <a16:creationId xmlns:a16="http://schemas.microsoft.com/office/drawing/2014/main" id="{85235438-E540-4472-9444-8BF0A3CAEC1C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571500"/>
            <a:chOff x="0" y="0"/>
            <a:chExt cx="9144000" cy="572198"/>
          </a:xfrm>
        </p:grpSpPr>
        <p:pic>
          <p:nvPicPr>
            <p:cNvPr id="10" name="Picture 9" descr="Black Topo line graphic" title="Black Topo line graphic">
              <a:extLst>
                <a:ext uri="{FF2B5EF4-FFF2-40B4-BE49-F238E27FC236}">
                  <a16:creationId xmlns:a16="http://schemas.microsoft.com/office/drawing/2014/main" id="{1C5438A1-102F-4B9D-BC0B-6E8AE2DB67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96" t="15711" r="17759" b="78416"/>
            <a:stretch/>
          </p:blipFill>
          <p:spPr bwMode="auto">
            <a:xfrm>
              <a:off x="0" y="0"/>
              <a:ext cx="9144000" cy="48954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1" name="Picture 10" descr="Bureau of Land Management Logo" title="Bureau of Land Management Logo">
              <a:extLst>
                <a:ext uri="{FF2B5EF4-FFF2-40B4-BE49-F238E27FC236}">
                  <a16:creationId xmlns:a16="http://schemas.microsoft.com/office/drawing/2014/main" id="{BE6B173F-BCCE-4F6A-BC4B-57A29115F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1300" y="114440"/>
              <a:ext cx="520700" cy="457758"/>
            </a:xfrm>
            <a:prstGeom prst="rect">
              <a:avLst/>
            </a:prstGeom>
          </p:spPr>
        </p:pic>
        <p:sp>
          <p:nvSpPr>
            <p:cNvPr id="12" name="Text Box 2">
              <a:extLst>
                <a:ext uri="{FF2B5EF4-FFF2-40B4-BE49-F238E27FC236}">
                  <a16:creationId xmlns:a16="http://schemas.microsoft.com/office/drawing/2014/main" id="{03BA5E94-DB6A-4E92-AB26-1D63C9A5AC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5650" y="95366"/>
              <a:ext cx="2743200" cy="383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defRPr/>
              </a:pPr>
              <a: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  <a:t>U.S. Department of the Interior</a:t>
              </a:r>
              <a:b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</a:br>
              <a: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  <a:t>Bureau of Land Management</a:t>
              </a:r>
              <a:endParaRPr lang="en-US" sz="850" dirty="0">
                <a:latin typeface="Roboto" panose="020B0604020202020204" charset="0"/>
                <a:ea typeface="Roboto" panose="020B0604020202020204" charset="0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1898811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D6F6245-0F41-4F2E-B75F-E6AB9FC941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3314" name="Group 8" descr="BLM Alaska Fire Service Masthead graphic">
            <a:extLst>
              <a:ext uri="{FF2B5EF4-FFF2-40B4-BE49-F238E27FC236}">
                <a16:creationId xmlns:a16="http://schemas.microsoft.com/office/drawing/2014/main" id="{85235438-E540-4472-9444-8BF0A3CAEC1C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571500"/>
            <a:chOff x="0" y="0"/>
            <a:chExt cx="9144000" cy="572198"/>
          </a:xfrm>
        </p:grpSpPr>
        <p:pic>
          <p:nvPicPr>
            <p:cNvPr id="10" name="Picture 9" descr="Black Topo line graphic" title="Black Topo line graphic">
              <a:extLst>
                <a:ext uri="{FF2B5EF4-FFF2-40B4-BE49-F238E27FC236}">
                  <a16:creationId xmlns:a16="http://schemas.microsoft.com/office/drawing/2014/main" id="{1C5438A1-102F-4B9D-BC0B-6E8AE2DB67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96" t="15711" r="17759" b="78416"/>
            <a:stretch/>
          </p:blipFill>
          <p:spPr bwMode="auto">
            <a:xfrm>
              <a:off x="0" y="0"/>
              <a:ext cx="9144000" cy="48954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1" name="Picture 10" descr="Bureau of Land Management Logo" title="Bureau of Land Management Logo">
              <a:extLst>
                <a:ext uri="{FF2B5EF4-FFF2-40B4-BE49-F238E27FC236}">
                  <a16:creationId xmlns:a16="http://schemas.microsoft.com/office/drawing/2014/main" id="{BE6B173F-BCCE-4F6A-BC4B-57A29115F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1300" y="114440"/>
              <a:ext cx="520700" cy="457758"/>
            </a:xfrm>
            <a:prstGeom prst="rect">
              <a:avLst/>
            </a:prstGeom>
          </p:spPr>
        </p:pic>
        <p:sp>
          <p:nvSpPr>
            <p:cNvPr id="12" name="Text Box 2">
              <a:extLst>
                <a:ext uri="{FF2B5EF4-FFF2-40B4-BE49-F238E27FC236}">
                  <a16:creationId xmlns:a16="http://schemas.microsoft.com/office/drawing/2014/main" id="{03BA5E94-DB6A-4E92-AB26-1D63C9A5AC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5650" y="95366"/>
              <a:ext cx="2743200" cy="383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defRPr/>
              </a:pPr>
              <a: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  <a:t>U.S. Department of the Interior</a:t>
              </a:r>
              <a:b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</a:br>
              <a: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  <a:t>Bureau of Land Management</a:t>
              </a:r>
              <a:endParaRPr lang="en-US" sz="850" dirty="0">
                <a:latin typeface="Roboto" panose="020B0604020202020204" charset="0"/>
                <a:ea typeface="Roboto" panose="020B0604020202020204" charset="0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1285573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8" descr="BLM Alaska Fire Service Masthead graphic">
            <a:extLst>
              <a:ext uri="{FF2B5EF4-FFF2-40B4-BE49-F238E27FC236}">
                <a16:creationId xmlns:a16="http://schemas.microsoft.com/office/drawing/2014/main" id="{A9D4D695-F6B1-47ED-ADD1-681B8CC8F49C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571500"/>
            <a:chOff x="0" y="0"/>
            <a:chExt cx="9144000" cy="572198"/>
          </a:xfrm>
        </p:grpSpPr>
        <p:pic>
          <p:nvPicPr>
            <p:cNvPr id="10" name="Picture 9" descr="Black Topo line graphic" title="Black Topo line graphic">
              <a:extLst>
                <a:ext uri="{FF2B5EF4-FFF2-40B4-BE49-F238E27FC236}">
                  <a16:creationId xmlns:a16="http://schemas.microsoft.com/office/drawing/2014/main" id="{1C5438A1-102F-4B9D-BC0B-6E8AE2DB67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96" t="15711" r="17759" b="78416"/>
            <a:stretch/>
          </p:blipFill>
          <p:spPr bwMode="auto">
            <a:xfrm>
              <a:off x="0" y="0"/>
              <a:ext cx="9144000" cy="48954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1" name="Picture 10" descr="Bureau of Land Management Logo" title="Bureau of Land Management Logo">
              <a:extLst>
                <a:ext uri="{FF2B5EF4-FFF2-40B4-BE49-F238E27FC236}">
                  <a16:creationId xmlns:a16="http://schemas.microsoft.com/office/drawing/2014/main" id="{BE6B173F-BCCE-4F6A-BC4B-57A29115F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1300" y="114440"/>
              <a:ext cx="520700" cy="457758"/>
            </a:xfrm>
            <a:prstGeom prst="rect">
              <a:avLst/>
            </a:prstGeom>
          </p:spPr>
        </p:pic>
        <p:sp>
          <p:nvSpPr>
            <p:cNvPr id="12" name="Text Box 2">
              <a:extLst>
                <a:ext uri="{FF2B5EF4-FFF2-40B4-BE49-F238E27FC236}">
                  <a16:creationId xmlns:a16="http://schemas.microsoft.com/office/drawing/2014/main" id="{03BA5E94-DB6A-4E92-AB26-1D63C9A5AC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5650" y="95366"/>
              <a:ext cx="2743200" cy="383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defRPr/>
              </a:pPr>
              <a: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  <a:t>U.S. Department of the Interior</a:t>
              </a:r>
              <a:b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</a:br>
              <a: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  <a:t>Bureau of Land Management</a:t>
              </a:r>
              <a:endParaRPr lang="en-US" sz="850" dirty="0">
                <a:latin typeface="Roboto" panose="020B0604020202020204" charset="0"/>
                <a:ea typeface="Roboto" panose="020B0604020202020204" charset="0"/>
                <a:cs typeface="Times New Roman"/>
              </a:endParaRPr>
            </a:p>
          </p:txBody>
        </p:sp>
      </p:grp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235EA8F-9ADD-40B2-A521-12C49A0DB8B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11175" y="1981200"/>
            <a:ext cx="8229600" cy="42672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Need good support from managers</a:t>
            </a:r>
          </a:p>
          <a:p>
            <a:r>
              <a:rPr lang="en-US" dirty="0">
                <a:solidFill>
                  <a:schemeClr val="bg1"/>
                </a:solidFill>
              </a:rPr>
              <a:t>Tread carefully with cavers</a:t>
            </a:r>
          </a:p>
          <a:p>
            <a:r>
              <a:rPr lang="en-US" dirty="0">
                <a:solidFill>
                  <a:schemeClr val="bg1"/>
                </a:solidFill>
              </a:rPr>
              <a:t>Need good data protections in place</a:t>
            </a:r>
          </a:p>
          <a:p>
            <a:r>
              <a:rPr lang="en-US" dirty="0">
                <a:solidFill>
                  <a:schemeClr val="bg1"/>
                </a:solidFill>
              </a:rPr>
              <a:t>Is the listing really needed? Or is it going to create more problems?</a:t>
            </a:r>
          </a:p>
          <a:p>
            <a:pPr lvl="2">
              <a:defRPr/>
            </a:pPr>
            <a:endParaRPr lang="en-US" altLang="en-US" dirty="0">
              <a:solidFill>
                <a:schemeClr val="bg1"/>
              </a:solidFill>
            </a:endParaRPr>
          </a:p>
        </p:txBody>
      </p:sp>
      <p:sp>
        <p:nvSpPr>
          <p:cNvPr id="5124" name="Title 2">
            <a:extLst>
              <a:ext uri="{FF2B5EF4-FFF2-40B4-BE49-F238E27FC236}">
                <a16:creationId xmlns:a16="http://schemas.microsoft.com/office/drawing/2014/main" id="{4BA75D8C-5D1D-48E7-BBC4-5EB868A824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r>
              <a:rPr lang="en-US" altLang="en-US" dirty="0">
                <a:solidFill>
                  <a:schemeClr val="bg1"/>
                </a:solidFill>
              </a:rPr>
              <a:t>Words of Caution</a:t>
            </a:r>
          </a:p>
        </p:txBody>
      </p:sp>
    </p:spTree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F48490-E228-4F1C-B646-97B7A3983B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381000"/>
            <a:ext cx="5143500" cy="6858000"/>
          </a:xfrm>
          <a:prstGeom prst="rect">
            <a:avLst/>
          </a:prstGeom>
        </p:spPr>
      </p:pic>
      <p:grpSp>
        <p:nvGrpSpPr>
          <p:cNvPr id="13314" name="Group 8" descr="BLM Alaska Fire Service Masthead graphic">
            <a:extLst>
              <a:ext uri="{FF2B5EF4-FFF2-40B4-BE49-F238E27FC236}">
                <a16:creationId xmlns:a16="http://schemas.microsoft.com/office/drawing/2014/main" id="{85235438-E540-4472-9444-8BF0A3CAEC1C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571500"/>
            <a:chOff x="0" y="0"/>
            <a:chExt cx="9144000" cy="572198"/>
          </a:xfrm>
        </p:grpSpPr>
        <p:pic>
          <p:nvPicPr>
            <p:cNvPr id="10" name="Picture 9" descr="Black Topo line graphic" title="Black Topo line graphic">
              <a:extLst>
                <a:ext uri="{FF2B5EF4-FFF2-40B4-BE49-F238E27FC236}">
                  <a16:creationId xmlns:a16="http://schemas.microsoft.com/office/drawing/2014/main" id="{1C5438A1-102F-4B9D-BC0B-6E8AE2DB67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96" t="15711" r="17759" b="78416"/>
            <a:stretch/>
          </p:blipFill>
          <p:spPr bwMode="auto">
            <a:xfrm>
              <a:off x="0" y="0"/>
              <a:ext cx="9144000" cy="48954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1" name="Picture 10" descr="Bureau of Land Management Logo" title="Bureau of Land Management Logo">
              <a:extLst>
                <a:ext uri="{FF2B5EF4-FFF2-40B4-BE49-F238E27FC236}">
                  <a16:creationId xmlns:a16="http://schemas.microsoft.com/office/drawing/2014/main" id="{BE6B173F-BCCE-4F6A-BC4B-57A29115F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1300" y="114440"/>
              <a:ext cx="520700" cy="457758"/>
            </a:xfrm>
            <a:prstGeom prst="rect">
              <a:avLst/>
            </a:prstGeom>
          </p:spPr>
        </p:pic>
        <p:sp>
          <p:nvSpPr>
            <p:cNvPr id="12" name="Text Box 2">
              <a:extLst>
                <a:ext uri="{FF2B5EF4-FFF2-40B4-BE49-F238E27FC236}">
                  <a16:creationId xmlns:a16="http://schemas.microsoft.com/office/drawing/2014/main" id="{03BA5E94-DB6A-4E92-AB26-1D63C9A5AC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5650" y="95366"/>
              <a:ext cx="2743200" cy="383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defRPr/>
              </a:pPr>
              <a: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  <a:t>U.S. Department of the Interior</a:t>
              </a:r>
              <a:b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</a:br>
              <a: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  <a:t>Bureau of Land Management</a:t>
              </a:r>
              <a:endParaRPr lang="en-US" sz="850" dirty="0">
                <a:latin typeface="Roboto" panose="020B0604020202020204" charset="0"/>
                <a:ea typeface="Roboto" panose="020B0604020202020204" charset="0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0200748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A398B1-23DD-4DFD-B7C6-069242B459F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508000"/>
            <a:ext cx="9525000" cy="6350000"/>
          </a:xfrm>
          <a:prstGeom prst="rect">
            <a:avLst/>
          </a:prstGeom>
        </p:spPr>
      </p:pic>
      <p:grpSp>
        <p:nvGrpSpPr>
          <p:cNvPr id="13314" name="Group 8" descr="BLM Alaska Fire Service Masthead graphic">
            <a:extLst>
              <a:ext uri="{FF2B5EF4-FFF2-40B4-BE49-F238E27FC236}">
                <a16:creationId xmlns:a16="http://schemas.microsoft.com/office/drawing/2014/main" id="{85235438-E540-4472-9444-8BF0A3CAEC1C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571500"/>
            <a:chOff x="0" y="0"/>
            <a:chExt cx="9144000" cy="572198"/>
          </a:xfrm>
        </p:grpSpPr>
        <p:pic>
          <p:nvPicPr>
            <p:cNvPr id="10" name="Picture 9" descr="Black Topo line graphic" title="Black Topo line graphic">
              <a:extLst>
                <a:ext uri="{FF2B5EF4-FFF2-40B4-BE49-F238E27FC236}">
                  <a16:creationId xmlns:a16="http://schemas.microsoft.com/office/drawing/2014/main" id="{1C5438A1-102F-4B9D-BC0B-6E8AE2DB67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96" t="15711" r="17759" b="78416"/>
            <a:stretch/>
          </p:blipFill>
          <p:spPr bwMode="auto">
            <a:xfrm>
              <a:off x="0" y="0"/>
              <a:ext cx="9144000" cy="48954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1" name="Picture 10" descr="Bureau of Land Management Logo" title="Bureau of Land Management Logo">
              <a:extLst>
                <a:ext uri="{FF2B5EF4-FFF2-40B4-BE49-F238E27FC236}">
                  <a16:creationId xmlns:a16="http://schemas.microsoft.com/office/drawing/2014/main" id="{BE6B173F-BCCE-4F6A-BC4B-57A29115F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1300" y="114440"/>
              <a:ext cx="520700" cy="457758"/>
            </a:xfrm>
            <a:prstGeom prst="rect">
              <a:avLst/>
            </a:prstGeom>
          </p:spPr>
        </p:pic>
        <p:sp>
          <p:nvSpPr>
            <p:cNvPr id="12" name="Text Box 2">
              <a:extLst>
                <a:ext uri="{FF2B5EF4-FFF2-40B4-BE49-F238E27FC236}">
                  <a16:creationId xmlns:a16="http://schemas.microsoft.com/office/drawing/2014/main" id="{03BA5E94-DB6A-4E92-AB26-1D63C9A5AC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5650" y="95366"/>
              <a:ext cx="2743200" cy="383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defRPr/>
              </a:pPr>
              <a: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  <a:t>U.S. Department of the Interior</a:t>
              </a:r>
              <a:b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</a:br>
              <a: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  <a:t>Bureau of Land Management</a:t>
              </a:r>
              <a:endParaRPr lang="en-US" sz="850" dirty="0">
                <a:latin typeface="Roboto" panose="020B0604020202020204" charset="0"/>
                <a:ea typeface="Roboto" panose="020B0604020202020204" charset="0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5983359"/>
      </p:ext>
    </p:extLst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E12700-29F2-4F90-B1CD-D7844B3DD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9144000" cy="6858000"/>
          </a:xfrm>
          <a:prstGeom prst="rect">
            <a:avLst/>
          </a:prstGeom>
        </p:spPr>
      </p:pic>
      <p:grpSp>
        <p:nvGrpSpPr>
          <p:cNvPr id="13314" name="Group 8" descr="BLM Alaska Fire Service Masthead graphic">
            <a:extLst>
              <a:ext uri="{FF2B5EF4-FFF2-40B4-BE49-F238E27FC236}">
                <a16:creationId xmlns:a16="http://schemas.microsoft.com/office/drawing/2014/main" id="{85235438-E540-4472-9444-8BF0A3CAEC1C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571500"/>
            <a:chOff x="0" y="0"/>
            <a:chExt cx="9144000" cy="572198"/>
          </a:xfrm>
        </p:grpSpPr>
        <p:pic>
          <p:nvPicPr>
            <p:cNvPr id="10" name="Picture 9" descr="Black Topo line graphic" title="Black Topo line graphic">
              <a:extLst>
                <a:ext uri="{FF2B5EF4-FFF2-40B4-BE49-F238E27FC236}">
                  <a16:creationId xmlns:a16="http://schemas.microsoft.com/office/drawing/2014/main" id="{1C5438A1-102F-4B9D-BC0B-6E8AE2DB67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96" t="15711" r="17759" b="78416"/>
            <a:stretch/>
          </p:blipFill>
          <p:spPr bwMode="auto">
            <a:xfrm>
              <a:off x="0" y="0"/>
              <a:ext cx="9144000" cy="48954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1" name="Picture 10" descr="Bureau of Land Management Logo" title="Bureau of Land Management Logo">
              <a:extLst>
                <a:ext uri="{FF2B5EF4-FFF2-40B4-BE49-F238E27FC236}">
                  <a16:creationId xmlns:a16="http://schemas.microsoft.com/office/drawing/2014/main" id="{BE6B173F-BCCE-4F6A-BC4B-57A29115F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1300" y="114440"/>
              <a:ext cx="520700" cy="457758"/>
            </a:xfrm>
            <a:prstGeom prst="rect">
              <a:avLst/>
            </a:prstGeom>
          </p:spPr>
        </p:pic>
        <p:sp>
          <p:nvSpPr>
            <p:cNvPr id="12" name="Text Box 2">
              <a:extLst>
                <a:ext uri="{FF2B5EF4-FFF2-40B4-BE49-F238E27FC236}">
                  <a16:creationId xmlns:a16="http://schemas.microsoft.com/office/drawing/2014/main" id="{03BA5E94-DB6A-4E92-AB26-1D63C9A5AC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5650" y="95366"/>
              <a:ext cx="2743200" cy="383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defRPr/>
              </a:pPr>
              <a: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  <a:t>U.S. Department of the Interior</a:t>
              </a:r>
              <a:b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</a:br>
              <a: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  <a:t>Bureau of Land Management</a:t>
              </a:r>
              <a:endParaRPr lang="en-US" sz="850" dirty="0">
                <a:latin typeface="Roboto" panose="020B0604020202020204" charset="0"/>
                <a:ea typeface="Roboto" panose="020B0604020202020204" charset="0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5057844"/>
      </p:ext>
    </p:extLst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F2BF8F-8C72-4FCE-A704-A04F72EA27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3314" name="Group 8" descr="BLM Alaska Fire Service Masthead graphic">
            <a:extLst>
              <a:ext uri="{FF2B5EF4-FFF2-40B4-BE49-F238E27FC236}">
                <a16:creationId xmlns:a16="http://schemas.microsoft.com/office/drawing/2014/main" id="{85235438-E540-4472-9444-8BF0A3CAEC1C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571500"/>
            <a:chOff x="0" y="0"/>
            <a:chExt cx="9144000" cy="572198"/>
          </a:xfrm>
        </p:grpSpPr>
        <p:pic>
          <p:nvPicPr>
            <p:cNvPr id="10" name="Picture 9" descr="Black Topo line graphic" title="Black Topo line graphic">
              <a:extLst>
                <a:ext uri="{FF2B5EF4-FFF2-40B4-BE49-F238E27FC236}">
                  <a16:creationId xmlns:a16="http://schemas.microsoft.com/office/drawing/2014/main" id="{1C5438A1-102F-4B9D-BC0B-6E8AE2DB67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96" t="15711" r="17759" b="78416"/>
            <a:stretch/>
          </p:blipFill>
          <p:spPr bwMode="auto">
            <a:xfrm>
              <a:off x="0" y="0"/>
              <a:ext cx="9144000" cy="48954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1" name="Picture 10" descr="Bureau of Land Management Logo" title="Bureau of Land Management Logo">
              <a:extLst>
                <a:ext uri="{FF2B5EF4-FFF2-40B4-BE49-F238E27FC236}">
                  <a16:creationId xmlns:a16="http://schemas.microsoft.com/office/drawing/2014/main" id="{BE6B173F-BCCE-4F6A-BC4B-57A29115F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1300" y="114440"/>
              <a:ext cx="520700" cy="457758"/>
            </a:xfrm>
            <a:prstGeom prst="rect">
              <a:avLst/>
            </a:prstGeom>
          </p:spPr>
        </p:pic>
        <p:sp>
          <p:nvSpPr>
            <p:cNvPr id="12" name="Text Box 2">
              <a:extLst>
                <a:ext uri="{FF2B5EF4-FFF2-40B4-BE49-F238E27FC236}">
                  <a16:creationId xmlns:a16="http://schemas.microsoft.com/office/drawing/2014/main" id="{03BA5E94-DB6A-4E92-AB26-1D63C9A5AC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5650" y="95366"/>
              <a:ext cx="2743200" cy="383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defRPr/>
              </a:pPr>
              <a: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  <a:t>U.S. Department of the Interior</a:t>
              </a:r>
              <a:b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</a:br>
              <a: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  <a:t>Bureau of Land Management</a:t>
              </a:r>
              <a:endParaRPr lang="en-US" sz="850" dirty="0">
                <a:latin typeface="Roboto" panose="020B0604020202020204" charset="0"/>
                <a:ea typeface="Roboto" panose="020B0604020202020204" charset="0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3185194"/>
      </p:ext>
    </p:extLst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DC88C9-5157-4A8A-8355-5B12A2A860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882" y="477838"/>
            <a:ext cx="9595764" cy="6380162"/>
          </a:xfrm>
          <a:prstGeom prst="rect">
            <a:avLst/>
          </a:prstGeom>
        </p:spPr>
      </p:pic>
      <p:grpSp>
        <p:nvGrpSpPr>
          <p:cNvPr id="13314" name="Group 8" descr="BLM Alaska Fire Service Masthead graphic">
            <a:extLst>
              <a:ext uri="{FF2B5EF4-FFF2-40B4-BE49-F238E27FC236}">
                <a16:creationId xmlns:a16="http://schemas.microsoft.com/office/drawing/2014/main" id="{85235438-E540-4472-9444-8BF0A3CAEC1C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571500"/>
            <a:chOff x="0" y="0"/>
            <a:chExt cx="9144000" cy="572198"/>
          </a:xfrm>
        </p:grpSpPr>
        <p:pic>
          <p:nvPicPr>
            <p:cNvPr id="10" name="Picture 9" descr="Black Topo line graphic" title="Black Topo line graphic">
              <a:extLst>
                <a:ext uri="{FF2B5EF4-FFF2-40B4-BE49-F238E27FC236}">
                  <a16:creationId xmlns:a16="http://schemas.microsoft.com/office/drawing/2014/main" id="{1C5438A1-102F-4B9D-BC0B-6E8AE2DB67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96" t="15711" r="17759" b="78416"/>
            <a:stretch/>
          </p:blipFill>
          <p:spPr bwMode="auto">
            <a:xfrm>
              <a:off x="0" y="0"/>
              <a:ext cx="9144000" cy="48954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1" name="Picture 10" descr="Bureau of Land Management Logo" title="Bureau of Land Management Logo">
              <a:extLst>
                <a:ext uri="{FF2B5EF4-FFF2-40B4-BE49-F238E27FC236}">
                  <a16:creationId xmlns:a16="http://schemas.microsoft.com/office/drawing/2014/main" id="{BE6B173F-BCCE-4F6A-BC4B-57A29115F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1300" y="114440"/>
              <a:ext cx="520700" cy="457758"/>
            </a:xfrm>
            <a:prstGeom prst="rect">
              <a:avLst/>
            </a:prstGeom>
          </p:spPr>
        </p:pic>
        <p:sp>
          <p:nvSpPr>
            <p:cNvPr id="12" name="Text Box 2">
              <a:extLst>
                <a:ext uri="{FF2B5EF4-FFF2-40B4-BE49-F238E27FC236}">
                  <a16:creationId xmlns:a16="http://schemas.microsoft.com/office/drawing/2014/main" id="{03BA5E94-DB6A-4E92-AB26-1D63C9A5AC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5650" y="95366"/>
              <a:ext cx="2743200" cy="383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defRPr/>
              </a:pPr>
              <a: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  <a:t>U.S. Department of the Interior</a:t>
              </a:r>
              <a:b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</a:br>
              <a: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  <a:t>Bureau of Land Management</a:t>
              </a:r>
              <a:endParaRPr lang="en-US" sz="850" dirty="0">
                <a:latin typeface="Roboto" panose="020B0604020202020204" charset="0"/>
                <a:ea typeface="Roboto" panose="020B0604020202020204" charset="0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0761345"/>
      </p:ext>
    </p:extLst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52E2A8-951F-4854-A501-666255E326C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3000" y="1101725"/>
            <a:ext cx="6858000" cy="5143500"/>
          </a:xfrm>
          <a:prstGeom prst="rect">
            <a:avLst/>
          </a:prstGeom>
        </p:spPr>
      </p:pic>
      <p:grpSp>
        <p:nvGrpSpPr>
          <p:cNvPr id="13314" name="Group 8" descr="BLM Alaska Fire Service Masthead graphic">
            <a:extLst>
              <a:ext uri="{FF2B5EF4-FFF2-40B4-BE49-F238E27FC236}">
                <a16:creationId xmlns:a16="http://schemas.microsoft.com/office/drawing/2014/main" id="{85235438-E540-4472-9444-8BF0A3CAEC1C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571500"/>
            <a:chOff x="0" y="0"/>
            <a:chExt cx="9144000" cy="572198"/>
          </a:xfrm>
        </p:grpSpPr>
        <p:pic>
          <p:nvPicPr>
            <p:cNvPr id="10" name="Picture 9" descr="Black Topo line graphic" title="Black Topo line graphic">
              <a:extLst>
                <a:ext uri="{FF2B5EF4-FFF2-40B4-BE49-F238E27FC236}">
                  <a16:creationId xmlns:a16="http://schemas.microsoft.com/office/drawing/2014/main" id="{1C5438A1-102F-4B9D-BC0B-6E8AE2DB67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96" t="15711" r="17759" b="78416"/>
            <a:stretch/>
          </p:blipFill>
          <p:spPr bwMode="auto">
            <a:xfrm>
              <a:off x="0" y="0"/>
              <a:ext cx="9144000" cy="48954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1" name="Picture 10" descr="Bureau of Land Management Logo" title="Bureau of Land Management Logo">
              <a:extLst>
                <a:ext uri="{FF2B5EF4-FFF2-40B4-BE49-F238E27FC236}">
                  <a16:creationId xmlns:a16="http://schemas.microsoft.com/office/drawing/2014/main" id="{BE6B173F-BCCE-4F6A-BC4B-57A29115F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1300" y="114440"/>
              <a:ext cx="520700" cy="457758"/>
            </a:xfrm>
            <a:prstGeom prst="rect">
              <a:avLst/>
            </a:prstGeom>
          </p:spPr>
        </p:pic>
        <p:sp>
          <p:nvSpPr>
            <p:cNvPr id="12" name="Text Box 2">
              <a:extLst>
                <a:ext uri="{FF2B5EF4-FFF2-40B4-BE49-F238E27FC236}">
                  <a16:creationId xmlns:a16="http://schemas.microsoft.com/office/drawing/2014/main" id="{03BA5E94-DB6A-4E92-AB26-1D63C9A5AC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5650" y="95366"/>
              <a:ext cx="2743200" cy="383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defRPr/>
              </a:pPr>
              <a: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  <a:t>U.S. Department of the Interior</a:t>
              </a:r>
              <a:b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</a:br>
              <a: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  <a:t>Bureau of Land Management</a:t>
              </a:r>
              <a:endParaRPr lang="en-US" sz="850" dirty="0">
                <a:latin typeface="Roboto" panose="020B0604020202020204" charset="0"/>
                <a:ea typeface="Roboto" panose="020B0604020202020204" charset="0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6599517"/>
      </p:ext>
    </p:extLst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8" descr="BLM Alaska Fire Service Masthead graphic">
            <a:extLst>
              <a:ext uri="{FF2B5EF4-FFF2-40B4-BE49-F238E27FC236}">
                <a16:creationId xmlns:a16="http://schemas.microsoft.com/office/drawing/2014/main" id="{85235438-E540-4472-9444-8BF0A3CAEC1C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571500"/>
            <a:chOff x="0" y="0"/>
            <a:chExt cx="9144000" cy="572198"/>
          </a:xfrm>
        </p:grpSpPr>
        <p:pic>
          <p:nvPicPr>
            <p:cNvPr id="10" name="Picture 9" descr="Black Topo line graphic" title="Black Topo line graphic">
              <a:extLst>
                <a:ext uri="{FF2B5EF4-FFF2-40B4-BE49-F238E27FC236}">
                  <a16:creationId xmlns:a16="http://schemas.microsoft.com/office/drawing/2014/main" id="{1C5438A1-102F-4B9D-BC0B-6E8AE2DB67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96" t="15711" r="17759" b="78416"/>
            <a:stretch/>
          </p:blipFill>
          <p:spPr bwMode="auto">
            <a:xfrm>
              <a:off x="0" y="0"/>
              <a:ext cx="9144000" cy="48954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1" name="Picture 10" descr="Bureau of Land Management Logo" title="Bureau of Land Management Logo">
              <a:extLst>
                <a:ext uri="{FF2B5EF4-FFF2-40B4-BE49-F238E27FC236}">
                  <a16:creationId xmlns:a16="http://schemas.microsoft.com/office/drawing/2014/main" id="{BE6B173F-BCCE-4F6A-BC4B-57A29115F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1300" y="114440"/>
              <a:ext cx="520700" cy="457758"/>
            </a:xfrm>
            <a:prstGeom prst="rect">
              <a:avLst/>
            </a:prstGeom>
          </p:spPr>
        </p:pic>
        <p:sp>
          <p:nvSpPr>
            <p:cNvPr id="12" name="Text Box 2">
              <a:extLst>
                <a:ext uri="{FF2B5EF4-FFF2-40B4-BE49-F238E27FC236}">
                  <a16:creationId xmlns:a16="http://schemas.microsoft.com/office/drawing/2014/main" id="{03BA5E94-DB6A-4E92-AB26-1D63C9A5AC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5650" y="95366"/>
              <a:ext cx="2743200" cy="383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defRPr/>
              </a:pPr>
              <a: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  <a:t>U.S. Department of the Interior</a:t>
              </a:r>
              <a:b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</a:br>
              <a: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  <a:t>Bureau of Land Management</a:t>
              </a:r>
              <a:endParaRPr lang="en-US" sz="850" dirty="0">
                <a:latin typeface="Roboto" panose="020B0604020202020204" charset="0"/>
                <a:ea typeface="Roboto" panose="020B0604020202020204" charset="0"/>
                <a:cs typeface="Times New Roman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D5241C7-B03B-4F50-B7D2-2E0A5E178F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972713"/>
      </p:ext>
    </p:extLst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EC7F9B4-5647-41C2-A7E5-31A002A7EB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3314" name="Group 8" descr="BLM Alaska Fire Service Masthead graphic">
            <a:extLst>
              <a:ext uri="{FF2B5EF4-FFF2-40B4-BE49-F238E27FC236}">
                <a16:creationId xmlns:a16="http://schemas.microsoft.com/office/drawing/2014/main" id="{85235438-E540-4472-9444-8BF0A3CAEC1C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571500"/>
            <a:chOff x="0" y="0"/>
            <a:chExt cx="9144000" cy="572198"/>
          </a:xfrm>
        </p:grpSpPr>
        <p:pic>
          <p:nvPicPr>
            <p:cNvPr id="10" name="Picture 9" descr="Black Topo line graphic" title="Black Topo line graphic">
              <a:extLst>
                <a:ext uri="{FF2B5EF4-FFF2-40B4-BE49-F238E27FC236}">
                  <a16:creationId xmlns:a16="http://schemas.microsoft.com/office/drawing/2014/main" id="{1C5438A1-102F-4B9D-BC0B-6E8AE2DB67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96" t="15711" r="17759" b="78416"/>
            <a:stretch/>
          </p:blipFill>
          <p:spPr bwMode="auto">
            <a:xfrm>
              <a:off x="0" y="0"/>
              <a:ext cx="9144000" cy="48954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1" name="Picture 10" descr="Bureau of Land Management Logo" title="Bureau of Land Management Logo">
              <a:extLst>
                <a:ext uri="{FF2B5EF4-FFF2-40B4-BE49-F238E27FC236}">
                  <a16:creationId xmlns:a16="http://schemas.microsoft.com/office/drawing/2014/main" id="{BE6B173F-BCCE-4F6A-BC4B-57A29115F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1300" y="114440"/>
              <a:ext cx="520700" cy="457758"/>
            </a:xfrm>
            <a:prstGeom prst="rect">
              <a:avLst/>
            </a:prstGeom>
          </p:spPr>
        </p:pic>
        <p:sp>
          <p:nvSpPr>
            <p:cNvPr id="12" name="Text Box 2">
              <a:extLst>
                <a:ext uri="{FF2B5EF4-FFF2-40B4-BE49-F238E27FC236}">
                  <a16:creationId xmlns:a16="http://schemas.microsoft.com/office/drawing/2014/main" id="{03BA5E94-DB6A-4E92-AB26-1D63C9A5AC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5650" y="95366"/>
              <a:ext cx="2743200" cy="383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defRPr/>
              </a:pPr>
              <a: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  <a:t>U.S. Department of the Interior</a:t>
              </a:r>
              <a:b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</a:br>
              <a: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  <a:t>Bureau of Land Management</a:t>
              </a:r>
              <a:endParaRPr lang="en-US" sz="850" dirty="0">
                <a:latin typeface="Roboto" panose="020B0604020202020204" charset="0"/>
                <a:ea typeface="Roboto" panose="020B0604020202020204" charset="0"/>
                <a:cs typeface="Times New Roman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34A28D3-A9CA-4410-85F6-602AD9C17B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4343400"/>
            <a:ext cx="3657600" cy="243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1726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F164FA-745B-4316-B251-7957C62484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248" y="0"/>
            <a:ext cx="4574286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7BA5AC-E412-4CAD-A32E-E0A4B7A4A1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487362"/>
            <a:ext cx="5810250" cy="8221521"/>
          </a:xfrm>
          <a:prstGeom prst="rect">
            <a:avLst/>
          </a:prstGeom>
        </p:spPr>
      </p:pic>
      <p:grpSp>
        <p:nvGrpSpPr>
          <p:cNvPr id="13314" name="Group 8" descr="BLM Alaska Fire Service Masthead graphic">
            <a:extLst>
              <a:ext uri="{FF2B5EF4-FFF2-40B4-BE49-F238E27FC236}">
                <a16:creationId xmlns:a16="http://schemas.microsoft.com/office/drawing/2014/main" id="{85235438-E540-4472-9444-8BF0A3CAEC1C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571500"/>
            <a:chOff x="0" y="0"/>
            <a:chExt cx="9144000" cy="572198"/>
          </a:xfrm>
        </p:grpSpPr>
        <p:pic>
          <p:nvPicPr>
            <p:cNvPr id="10" name="Picture 9" descr="Black Topo line graphic" title="Black Topo line graphic">
              <a:extLst>
                <a:ext uri="{FF2B5EF4-FFF2-40B4-BE49-F238E27FC236}">
                  <a16:creationId xmlns:a16="http://schemas.microsoft.com/office/drawing/2014/main" id="{1C5438A1-102F-4B9D-BC0B-6E8AE2DB67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96" t="15711" r="17759" b="78416"/>
            <a:stretch/>
          </p:blipFill>
          <p:spPr bwMode="auto">
            <a:xfrm>
              <a:off x="0" y="0"/>
              <a:ext cx="9144000" cy="48954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1" name="Picture 10" descr="Bureau of Land Management Logo" title="Bureau of Land Management Logo">
              <a:extLst>
                <a:ext uri="{FF2B5EF4-FFF2-40B4-BE49-F238E27FC236}">
                  <a16:creationId xmlns:a16="http://schemas.microsoft.com/office/drawing/2014/main" id="{BE6B173F-BCCE-4F6A-BC4B-57A29115F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1300" y="114440"/>
              <a:ext cx="520700" cy="457758"/>
            </a:xfrm>
            <a:prstGeom prst="rect">
              <a:avLst/>
            </a:prstGeom>
          </p:spPr>
        </p:pic>
        <p:sp>
          <p:nvSpPr>
            <p:cNvPr id="12" name="Text Box 2">
              <a:extLst>
                <a:ext uri="{FF2B5EF4-FFF2-40B4-BE49-F238E27FC236}">
                  <a16:creationId xmlns:a16="http://schemas.microsoft.com/office/drawing/2014/main" id="{03BA5E94-DB6A-4E92-AB26-1D63C9A5AC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5650" y="95366"/>
              <a:ext cx="2743200" cy="383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defRPr/>
              </a:pPr>
              <a: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  <a:t>U.S. Department of the Interior</a:t>
              </a:r>
              <a:b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</a:br>
              <a: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  <a:t>Bureau of Land Management</a:t>
              </a:r>
              <a:endParaRPr lang="en-US" sz="850" dirty="0">
                <a:latin typeface="Roboto" panose="020B0604020202020204" charset="0"/>
                <a:ea typeface="Roboto" panose="020B0604020202020204" charset="0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77784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8" descr="BLM Alaska Fire Service Masthead graphic">
            <a:extLst>
              <a:ext uri="{FF2B5EF4-FFF2-40B4-BE49-F238E27FC236}">
                <a16:creationId xmlns:a16="http://schemas.microsoft.com/office/drawing/2014/main" id="{85235438-E540-4472-9444-8BF0A3CAEC1C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571500"/>
            <a:chOff x="0" y="0"/>
            <a:chExt cx="9144000" cy="572198"/>
          </a:xfrm>
        </p:grpSpPr>
        <p:pic>
          <p:nvPicPr>
            <p:cNvPr id="10" name="Picture 9" descr="Black Topo line graphic" title="Black Topo line graphic">
              <a:extLst>
                <a:ext uri="{FF2B5EF4-FFF2-40B4-BE49-F238E27FC236}">
                  <a16:creationId xmlns:a16="http://schemas.microsoft.com/office/drawing/2014/main" id="{1C5438A1-102F-4B9D-BC0B-6E8AE2DB67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96" t="15711" r="17759" b="78416"/>
            <a:stretch/>
          </p:blipFill>
          <p:spPr bwMode="auto">
            <a:xfrm>
              <a:off x="0" y="0"/>
              <a:ext cx="9144000" cy="48954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1" name="Picture 10" descr="Bureau of Land Management Logo" title="Bureau of Land Management Logo">
              <a:extLst>
                <a:ext uri="{FF2B5EF4-FFF2-40B4-BE49-F238E27FC236}">
                  <a16:creationId xmlns:a16="http://schemas.microsoft.com/office/drawing/2014/main" id="{BE6B173F-BCCE-4F6A-BC4B-57A29115F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1300" y="114440"/>
              <a:ext cx="520700" cy="457758"/>
            </a:xfrm>
            <a:prstGeom prst="rect">
              <a:avLst/>
            </a:prstGeom>
          </p:spPr>
        </p:pic>
        <p:sp>
          <p:nvSpPr>
            <p:cNvPr id="12" name="Text Box 2">
              <a:extLst>
                <a:ext uri="{FF2B5EF4-FFF2-40B4-BE49-F238E27FC236}">
                  <a16:creationId xmlns:a16="http://schemas.microsoft.com/office/drawing/2014/main" id="{03BA5E94-DB6A-4E92-AB26-1D63C9A5AC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5650" y="95366"/>
              <a:ext cx="2743200" cy="383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defRPr/>
              </a:pPr>
              <a: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  <a:t>U.S. Department of the Interior</a:t>
              </a:r>
              <a:b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</a:br>
              <a: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  <a:t>Bureau of Land Management</a:t>
              </a:r>
              <a:endParaRPr lang="en-US" sz="850" dirty="0">
                <a:latin typeface="Roboto" panose="020B0604020202020204" charset="0"/>
                <a:ea typeface="Roboto" panose="020B0604020202020204" charset="0"/>
                <a:cs typeface="Times New Roman"/>
              </a:endParaRPr>
            </a:p>
          </p:txBody>
        </p:sp>
      </p:grpSp>
      <p:sp>
        <p:nvSpPr>
          <p:cNvPr id="13316" name="Title 2">
            <a:extLst>
              <a:ext uri="{FF2B5EF4-FFF2-40B4-BE49-F238E27FC236}">
                <a16:creationId xmlns:a16="http://schemas.microsoft.com/office/drawing/2014/main" id="{4B2BDA1A-6237-40EE-B118-009EA046FA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bg1"/>
                </a:solidFill>
                <a:cs typeface="Tahoma" panose="020B0604030504040204" pitchFamily="34" charset="0"/>
                <a:sym typeface="Tahoma" panose="020B0604030504040204" pitchFamily="34" charset="0"/>
              </a:rPr>
              <a:t>Significance Worksheet</a:t>
            </a:r>
            <a:endParaRPr lang="en-US" altLang="en-US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DCAA0E-C50B-4D87-BBB8-55337E6023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318" y="1857375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41999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8" descr="BLM Alaska Fire Service Masthead graphic">
            <a:extLst>
              <a:ext uri="{FF2B5EF4-FFF2-40B4-BE49-F238E27FC236}">
                <a16:creationId xmlns:a16="http://schemas.microsoft.com/office/drawing/2014/main" id="{21F5F0CA-C141-4739-88A7-94D954289FF8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571500"/>
            <a:chOff x="0" y="0"/>
            <a:chExt cx="9144000" cy="572198"/>
          </a:xfrm>
        </p:grpSpPr>
        <p:pic>
          <p:nvPicPr>
            <p:cNvPr id="10" name="Picture 9" descr="Black Topo line graphic" title="Black Topo line graphic">
              <a:extLst>
                <a:ext uri="{FF2B5EF4-FFF2-40B4-BE49-F238E27FC236}">
                  <a16:creationId xmlns:a16="http://schemas.microsoft.com/office/drawing/2014/main" id="{1C5438A1-102F-4B9D-BC0B-6E8AE2DB67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96" t="15711" r="17759" b="78416"/>
            <a:stretch/>
          </p:blipFill>
          <p:spPr bwMode="auto">
            <a:xfrm>
              <a:off x="0" y="0"/>
              <a:ext cx="9144000" cy="48954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1" name="Picture 10" descr="Bureau of Land Management Logo" title="Bureau of Land Management Logo">
              <a:extLst>
                <a:ext uri="{FF2B5EF4-FFF2-40B4-BE49-F238E27FC236}">
                  <a16:creationId xmlns:a16="http://schemas.microsoft.com/office/drawing/2014/main" id="{BE6B173F-BCCE-4F6A-BC4B-57A29115F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1300" y="114440"/>
              <a:ext cx="520700" cy="457758"/>
            </a:xfrm>
            <a:prstGeom prst="rect">
              <a:avLst/>
            </a:prstGeom>
          </p:spPr>
        </p:pic>
        <p:sp>
          <p:nvSpPr>
            <p:cNvPr id="12" name="Text Box 2">
              <a:extLst>
                <a:ext uri="{FF2B5EF4-FFF2-40B4-BE49-F238E27FC236}">
                  <a16:creationId xmlns:a16="http://schemas.microsoft.com/office/drawing/2014/main" id="{03BA5E94-DB6A-4E92-AB26-1D63C9A5AC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5650" y="95366"/>
              <a:ext cx="2743200" cy="383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defRPr/>
              </a:pPr>
              <a: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  <a:t>U.S. Department of the Interior</a:t>
              </a:r>
              <a:b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</a:br>
              <a: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  <a:t>Bureau of Land Management</a:t>
              </a:r>
              <a:endParaRPr lang="en-US" sz="850" dirty="0">
                <a:latin typeface="Roboto" panose="020B0604020202020204" charset="0"/>
                <a:ea typeface="Roboto" panose="020B0604020202020204" charset="0"/>
                <a:cs typeface="Times New Roman"/>
              </a:endParaRPr>
            </a:p>
          </p:txBody>
        </p:sp>
      </p:grpSp>
      <p:sp>
        <p:nvSpPr>
          <p:cNvPr id="7171" name="Content Placeholder 1">
            <a:extLst>
              <a:ext uri="{FF2B5EF4-FFF2-40B4-BE49-F238E27FC236}">
                <a16:creationId xmlns:a16="http://schemas.microsoft.com/office/drawing/2014/main" id="{454293C8-D2E0-4288-9A8E-2AAF8949BDD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11175" y="2514600"/>
            <a:ext cx="8229600" cy="4267200"/>
          </a:xfrm>
        </p:spPr>
        <p:txBody>
          <a:bodyPr/>
          <a:lstStyle/>
          <a:p>
            <a:pPr>
              <a:spcBef>
                <a:spcPct val="0"/>
              </a:spcBef>
              <a:buClr>
                <a:schemeClr val="hlink"/>
              </a:buClr>
              <a:buSzPts val="2200"/>
              <a:buFont typeface="Noto Sans Symbols"/>
              <a:buChar char="■"/>
            </a:pPr>
            <a:r>
              <a:rPr lang="en-US" altLang="en-US" dirty="0">
                <a:solidFill>
                  <a:srgbClr val="FFFFFF"/>
                </a:solidFill>
                <a:cs typeface="Tahoma" panose="020B0604030504040204" pitchFamily="34" charset="0"/>
                <a:sym typeface="Tahoma" panose="020B0604030504040204" pitchFamily="34" charset="0"/>
              </a:rPr>
              <a:t>Internal staff nominations</a:t>
            </a:r>
            <a:endParaRPr lang="en-US" altLang="en-US" dirty="0">
              <a:solidFill>
                <a:schemeClr val="bg1"/>
              </a:solidFill>
              <a:cs typeface="Tahoma" panose="020B0604030504040204" pitchFamily="34" charset="0"/>
              <a:sym typeface="Tahoma" panose="020B0604030504040204" pitchFamily="34" charset="0"/>
            </a:endParaRPr>
          </a:p>
          <a:p>
            <a:pPr>
              <a:spcBef>
                <a:spcPct val="0"/>
              </a:spcBef>
              <a:buClr>
                <a:schemeClr val="hlink"/>
              </a:buClr>
              <a:buSzPts val="2200"/>
              <a:buFont typeface="Noto Sans Symbols"/>
              <a:buChar char="■"/>
            </a:pPr>
            <a:r>
              <a:rPr lang="en-US" altLang="en-US" dirty="0">
                <a:solidFill>
                  <a:schemeClr val="bg1"/>
                </a:solidFill>
                <a:cs typeface="Tahoma" panose="020B0604030504040204" pitchFamily="34" charset="0"/>
                <a:sym typeface="Tahoma" panose="020B0604030504040204" pitchFamily="34" charset="0"/>
              </a:rPr>
              <a:t>Nominations from the general public (cavers)</a:t>
            </a:r>
            <a:endParaRPr lang="en-US" altLang="en-US" dirty="0"/>
          </a:p>
        </p:txBody>
      </p:sp>
      <p:sp>
        <p:nvSpPr>
          <p:cNvPr id="7172" name="Title 2">
            <a:extLst>
              <a:ext uri="{FF2B5EF4-FFF2-40B4-BE49-F238E27FC236}">
                <a16:creationId xmlns:a16="http://schemas.microsoft.com/office/drawing/2014/main" id="{B4B54C85-E2C3-4B40-A95C-251C83AF40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9906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bg1"/>
                </a:solidFill>
                <a:cs typeface="Tahoma" panose="020B0604030504040204" pitchFamily="34" charset="0"/>
                <a:sym typeface="Tahoma" panose="020B0604030504040204" pitchFamily="34" charset="0"/>
              </a:rPr>
              <a:t>Two paths for nominations</a:t>
            </a:r>
            <a:endParaRPr lang="en-US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8" descr="BLM Alaska Fire Service Masthead graphic">
            <a:extLst>
              <a:ext uri="{FF2B5EF4-FFF2-40B4-BE49-F238E27FC236}">
                <a16:creationId xmlns:a16="http://schemas.microsoft.com/office/drawing/2014/main" id="{8BB90FB1-7A53-4E7D-9E4B-9CF17C8AAC8D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571500"/>
            <a:chOff x="0" y="0"/>
            <a:chExt cx="9144000" cy="572198"/>
          </a:xfrm>
        </p:grpSpPr>
        <p:pic>
          <p:nvPicPr>
            <p:cNvPr id="10" name="Picture 9" descr="Black Topo line graphic" title="Black Topo line graphic">
              <a:extLst>
                <a:ext uri="{FF2B5EF4-FFF2-40B4-BE49-F238E27FC236}">
                  <a16:creationId xmlns:a16="http://schemas.microsoft.com/office/drawing/2014/main" id="{1C5438A1-102F-4B9D-BC0B-6E8AE2DB67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96" t="15711" r="17759" b="78416"/>
            <a:stretch/>
          </p:blipFill>
          <p:spPr bwMode="auto">
            <a:xfrm>
              <a:off x="0" y="0"/>
              <a:ext cx="9144000" cy="48954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1" name="Picture 10" descr="Bureau of Land Management Logo" title="Bureau of Land Management Logo">
              <a:extLst>
                <a:ext uri="{FF2B5EF4-FFF2-40B4-BE49-F238E27FC236}">
                  <a16:creationId xmlns:a16="http://schemas.microsoft.com/office/drawing/2014/main" id="{BE6B173F-BCCE-4F6A-BC4B-57A29115F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1300" y="114440"/>
              <a:ext cx="520700" cy="457758"/>
            </a:xfrm>
            <a:prstGeom prst="rect">
              <a:avLst/>
            </a:prstGeom>
          </p:spPr>
        </p:pic>
        <p:sp>
          <p:nvSpPr>
            <p:cNvPr id="12" name="Text Box 2">
              <a:extLst>
                <a:ext uri="{FF2B5EF4-FFF2-40B4-BE49-F238E27FC236}">
                  <a16:creationId xmlns:a16="http://schemas.microsoft.com/office/drawing/2014/main" id="{03BA5E94-DB6A-4E92-AB26-1D63C9A5AC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5650" y="95366"/>
              <a:ext cx="2743200" cy="383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defRPr/>
              </a:pPr>
              <a: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  <a:t>U.S. Department of the Interior</a:t>
              </a:r>
              <a:b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</a:br>
              <a: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  <a:t>Bureau of Land Management</a:t>
              </a:r>
              <a:endParaRPr lang="en-US" sz="850" dirty="0">
                <a:latin typeface="Roboto" panose="020B0604020202020204" charset="0"/>
                <a:ea typeface="Roboto" panose="020B0604020202020204" charset="0"/>
                <a:cs typeface="Times New Roman"/>
              </a:endParaRPr>
            </a:p>
          </p:txBody>
        </p:sp>
      </p:grpSp>
      <p:sp>
        <p:nvSpPr>
          <p:cNvPr id="15364" name="Title 2">
            <a:extLst>
              <a:ext uri="{FF2B5EF4-FFF2-40B4-BE49-F238E27FC236}">
                <a16:creationId xmlns:a16="http://schemas.microsoft.com/office/drawing/2014/main" id="{47122FE7-DC9C-4D7C-BA59-D17B077D46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r>
              <a:rPr lang="en-US" altLang="en-US" sz="3200" b="1" dirty="0">
                <a:solidFill>
                  <a:schemeClr val="bg1"/>
                </a:solidFill>
                <a:cs typeface="Tahoma" panose="020B0604030504040204" pitchFamily="34" charset="0"/>
                <a:sym typeface="Tahoma" panose="020B0604030504040204" pitchFamily="34" charset="0"/>
              </a:rPr>
              <a:t>Significant Cave Designation Form</a:t>
            </a:r>
            <a:endParaRPr lang="en-US" altLang="en-US" sz="32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732336-9A1A-4A06-82B3-0B7DB93CD7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318" y="1752600"/>
            <a:ext cx="5299364" cy="68580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8" descr="BLM Alaska Fire Service Masthead graphic">
            <a:extLst>
              <a:ext uri="{FF2B5EF4-FFF2-40B4-BE49-F238E27FC236}">
                <a16:creationId xmlns:a16="http://schemas.microsoft.com/office/drawing/2014/main" id="{5FCDFDF1-29BD-40F5-A349-DA095371968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571500"/>
            <a:chOff x="0" y="0"/>
            <a:chExt cx="9144000" cy="572198"/>
          </a:xfrm>
        </p:grpSpPr>
        <p:pic>
          <p:nvPicPr>
            <p:cNvPr id="10" name="Picture 9" descr="Black Topo line graphic" title="Black Topo line graphic">
              <a:extLst>
                <a:ext uri="{FF2B5EF4-FFF2-40B4-BE49-F238E27FC236}">
                  <a16:creationId xmlns:a16="http://schemas.microsoft.com/office/drawing/2014/main" id="{1C5438A1-102F-4B9D-BC0B-6E8AE2DB67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96" t="15711" r="17759" b="78416"/>
            <a:stretch/>
          </p:blipFill>
          <p:spPr bwMode="auto">
            <a:xfrm>
              <a:off x="0" y="0"/>
              <a:ext cx="9144000" cy="48954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1" name="Picture 10" descr="Bureau of Land Management Logo" title="Bureau of Land Management Logo">
              <a:extLst>
                <a:ext uri="{FF2B5EF4-FFF2-40B4-BE49-F238E27FC236}">
                  <a16:creationId xmlns:a16="http://schemas.microsoft.com/office/drawing/2014/main" id="{BE6B173F-BCCE-4F6A-BC4B-57A29115F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1300" y="114440"/>
              <a:ext cx="520700" cy="457758"/>
            </a:xfrm>
            <a:prstGeom prst="rect">
              <a:avLst/>
            </a:prstGeom>
          </p:spPr>
        </p:pic>
        <p:sp>
          <p:nvSpPr>
            <p:cNvPr id="12" name="Text Box 2">
              <a:extLst>
                <a:ext uri="{FF2B5EF4-FFF2-40B4-BE49-F238E27FC236}">
                  <a16:creationId xmlns:a16="http://schemas.microsoft.com/office/drawing/2014/main" id="{03BA5E94-DB6A-4E92-AB26-1D63C9A5AC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5650" y="95366"/>
              <a:ext cx="2743200" cy="383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defRPr/>
              </a:pPr>
              <a: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  <a:t>U.S. Department of the Interior</a:t>
              </a:r>
              <a:b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</a:br>
              <a: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  <a:t>Bureau of Land Management</a:t>
              </a:r>
              <a:endParaRPr lang="en-US" sz="850" dirty="0">
                <a:latin typeface="Roboto" panose="020B0604020202020204" charset="0"/>
                <a:ea typeface="Roboto" panose="020B0604020202020204" charset="0"/>
                <a:cs typeface="Times New Roman"/>
              </a:endParaRPr>
            </a:p>
          </p:txBody>
        </p:sp>
      </p:grpSp>
      <p:sp>
        <p:nvSpPr>
          <p:cNvPr id="17411" name="Content Placeholder 1">
            <a:extLst>
              <a:ext uri="{FF2B5EF4-FFF2-40B4-BE49-F238E27FC236}">
                <a16:creationId xmlns:a16="http://schemas.microsoft.com/office/drawing/2014/main" id="{208619EB-0C07-44B5-B39D-22E6689B0BF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828800"/>
            <a:ext cx="8229600" cy="3962400"/>
          </a:xfrm>
        </p:spPr>
        <p:txBody>
          <a:bodyPr/>
          <a:lstStyle/>
          <a:p>
            <a:pPr marL="514350" lvl="1" indent="0">
              <a:buNone/>
            </a:pPr>
            <a:r>
              <a:rPr lang="en-US" altLang="en-US" sz="3600" dirty="0">
                <a:solidFill>
                  <a:schemeClr val="bg1"/>
                </a:solidFill>
              </a:rPr>
              <a:t>List the total number significant caves in RMIS</a:t>
            </a:r>
          </a:p>
        </p:txBody>
      </p:sp>
      <p:sp>
        <p:nvSpPr>
          <p:cNvPr id="17412" name="Title 2">
            <a:extLst>
              <a:ext uri="{FF2B5EF4-FFF2-40B4-BE49-F238E27FC236}">
                <a16:creationId xmlns:a16="http://schemas.microsoft.com/office/drawing/2014/main" id="{32C79AD1-602A-4D4B-B5DC-1B8973CABD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bg1"/>
                </a:solidFill>
                <a:cs typeface="Tahoma" panose="020B0604030504040204" pitchFamily="34" charset="0"/>
                <a:sym typeface="Tahoma" panose="020B0604030504040204" pitchFamily="34" charset="0"/>
              </a:rPr>
              <a:t>RMIS</a:t>
            </a:r>
            <a:endParaRPr lang="en-US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1"/>
          <a:stretch/>
        </p:blipFill>
        <p:spPr>
          <a:xfrm>
            <a:off x="0" y="475741"/>
            <a:ext cx="12528434" cy="6382259"/>
          </a:xfrm>
          <a:prstGeom prst="rect">
            <a:avLst/>
          </a:prstGeom>
        </p:spPr>
      </p:pic>
      <p:grpSp>
        <p:nvGrpSpPr>
          <p:cNvPr id="17410" name="Group 8" descr="BLM Alaska Fire Service Masthead graphic">
            <a:extLst>
              <a:ext uri="{FF2B5EF4-FFF2-40B4-BE49-F238E27FC236}">
                <a16:creationId xmlns:a16="http://schemas.microsoft.com/office/drawing/2014/main" id="{5FCDFDF1-29BD-40F5-A349-DA095371968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571500"/>
            <a:chOff x="0" y="0"/>
            <a:chExt cx="9144000" cy="572198"/>
          </a:xfrm>
        </p:grpSpPr>
        <p:pic>
          <p:nvPicPr>
            <p:cNvPr id="10" name="Picture 9" descr="Black Topo line graphic" title="Black Topo line graphic">
              <a:extLst>
                <a:ext uri="{FF2B5EF4-FFF2-40B4-BE49-F238E27FC236}">
                  <a16:creationId xmlns:a16="http://schemas.microsoft.com/office/drawing/2014/main" id="{1C5438A1-102F-4B9D-BC0B-6E8AE2DB67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96" t="15711" r="17759" b="78416"/>
            <a:stretch/>
          </p:blipFill>
          <p:spPr bwMode="auto">
            <a:xfrm>
              <a:off x="0" y="0"/>
              <a:ext cx="9144000" cy="48954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1" name="Picture 10" descr="Bureau of Land Management Logo" title="Bureau of Land Management Logo">
              <a:extLst>
                <a:ext uri="{FF2B5EF4-FFF2-40B4-BE49-F238E27FC236}">
                  <a16:creationId xmlns:a16="http://schemas.microsoft.com/office/drawing/2014/main" id="{BE6B173F-BCCE-4F6A-BC4B-57A29115F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1300" y="114440"/>
              <a:ext cx="520700" cy="457758"/>
            </a:xfrm>
            <a:prstGeom prst="rect">
              <a:avLst/>
            </a:prstGeom>
          </p:spPr>
        </p:pic>
        <p:sp>
          <p:nvSpPr>
            <p:cNvPr id="12" name="Text Box 2">
              <a:extLst>
                <a:ext uri="{FF2B5EF4-FFF2-40B4-BE49-F238E27FC236}">
                  <a16:creationId xmlns:a16="http://schemas.microsoft.com/office/drawing/2014/main" id="{03BA5E94-DB6A-4E92-AB26-1D63C9A5AC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5650" y="95366"/>
              <a:ext cx="2743200" cy="383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defRPr/>
              </a:pPr>
              <a: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  <a:t>U.S. Department of the Interior</a:t>
              </a:r>
              <a:b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</a:br>
              <a: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  <a:t>Bureau of Land Management</a:t>
              </a:r>
              <a:endParaRPr lang="en-US" sz="850" dirty="0">
                <a:latin typeface="Roboto" panose="020B0604020202020204" charset="0"/>
                <a:ea typeface="Roboto" panose="020B0604020202020204" charset="0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2374957"/>
      </p:ext>
    </p:extLst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8" descr="BLM Alaska Fire Service Masthead graphic">
            <a:extLst>
              <a:ext uri="{FF2B5EF4-FFF2-40B4-BE49-F238E27FC236}">
                <a16:creationId xmlns:a16="http://schemas.microsoft.com/office/drawing/2014/main" id="{CBD555D7-DA72-4658-AB9A-FCB2868D9C90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571500"/>
            <a:chOff x="0" y="0"/>
            <a:chExt cx="9144000" cy="572198"/>
          </a:xfrm>
        </p:grpSpPr>
        <p:pic>
          <p:nvPicPr>
            <p:cNvPr id="10" name="Picture 9" descr="Black Topo line graphic" title="Black Topo line graphic">
              <a:extLst>
                <a:ext uri="{FF2B5EF4-FFF2-40B4-BE49-F238E27FC236}">
                  <a16:creationId xmlns:a16="http://schemas.microsoft.com/office/drawing/2014/main" id="{1C5438A1-102F-4B9D-BC0B-6E8AE2DB67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96" t="15711" r="17759" b="78416"/>
            <a:stretch/>
          </p:blipFill>
          <p:spPr bwMode="auto">
            <a:xfrm>
              <a:off x="0" y="0"/>
              <a:ext cx="9144000" cy="48954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1" name="Picture 10" descr="Bureau of Land Management Logo" title="Bureau of Land Management Logo">
              <a:extLst>
                <a:ext uri="{FF2B5EF4-FFF2-40B4-BE49-F238E27FC236}">
                  <a16:creationId xmlns:a16="http://schemas.microsoft.com/office/drawing/2014/main" id="{BE6B173F-BCCE-4F6A-BC4B-57A29115F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1300" y="114440"/>
              <a:ext cx="520700" cy="457758"/>
            </a:xfrm>
            <a:prstGeom prst="rect">
              <a:avLst/>
            </a:prstGeom>
          </p:spPr>
        </p:pic>
        <p:sp>
          <p:nvSpPr>
            <p:cNvPr id="12" name="Text Box 2">
              <a:extLst>
                <a:ext uri="{FF2B5EF4-FFF2-40B4-BE49-F238E27FC236}">
                  <a16:creationId xmlns:a16="http://schemas.microsoft.com/office/drawing/2014/main" id="{03BA5E94-DB6A-4E92-AB26-1D63C9A5AC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5650" y="95366"/>
              <a:ext cx="2743200" cy="383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defRPr/>
              </a:pPr>
              <a: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  <a:t>U.S. Department of the Interior</a:t>
              </a:r>
              <a:b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</a:br>
              <a: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  <a:t>Bureau of Land Management</a:t>
              </a:r>
              <a:endParaRPr lang="en-US" sz="850" dirty="0">
                <a:latin typeface="Roboto" panose="020B0604020202020204" charset="0"/>
                <a:ea typeface="Roboto" panose="020B0604020202020204" charset="0"/>
                <a:cs typeface="Times New Roman"/>
              </a:endParaRPr>
            </a:p>
          </p:txBody>
        </p:sp>
      </p:grpSp>
      <p:sp>
        <p:nvSpPr>
          <p:cNvPr id="19459" name="Content Placeholder 1">
            <a:extLst>
              <a:ext uri="{FF2B5EF4-FFF2-40B4-BE49-F238E27FC236}">
                <a16:creationId xmlns:a16="http://schemas.microsoft.com/office/drawing/2014/main" id="{4DAF709D-38E6-4A4A-8AEF-36E686B6F27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11175" y="1981200"/>
            <a:ext cx="8229600" cy="4267200"/>
          </a:xfrm>
        </p:spPr>
        <p:txBody>
          <a:bodyPr/>
          <a:lstStyle/>
          <a:p>
            <a:pPr>
              <a:spcBef>
                <a:spcPct val="0"/>
              </a:spcBef>
              <a:buClr>
                <a:schemeClr val="hlink"/>
              </a:buClr>
              <a:buSzPts val="2500"/>
            </a:pPr>
            <a:r>
              <a:rPr lang="en-US" altLang="en-US" dirty="0">
                <a:solidFill>
                  <a:schemeClr val="bg1"/>
                </a:solidFill>
              </a:rPr>
              <a:t>OMB Federal Registry Notice</a:t>
            </a:r>
          </a:p>
          <a:p>
            <a:pPr>
              <a:spcBef>
                <a:spcPct val="0"/>
              </a:spcBef>
              <a:buClr>
                <a:schemeClr val="hlink"/>
              </a:buClr>
              <a:buSzPts val="2500"/>
            </a:pPr>
            <a:r>
              <a:rPr lang="en-US" altLang="en-US" dirty="0">
                <a:solidFill>
                  <a:schemeClr val="bg1"/>
                </a:solidFill>
              </a:rPr>
              <a:t>Good for 3 years</a:t>
            </a:r>
          </a:p>
          <a:p>
            <a:pPr>
              <a:spcBef>
                <a:spcPct val="0"/>
              </a:spcBef>
              <a:buClr>
                <a:schemeClr val="hlink"/>
              </a:buClr>
              <a:buSzPts val="2500"/>
            </a:pPr>
            <a:r>
              <a:rPr lang="en-US" altLang="en-US" dirty="0">
                <a:solidFill>
                  <a:schemeClr val="bg1"/>
                </a:solidFill>
              </a:rPr>
              <a:t>Report at end for Federal Registry Notice</a:t>
            </a:r>
          </a:p>
        </p:txBody>
      </p:sp>
      <p:sp>
        <p:nvSpPr>
          <p:cNvPr id="19460" name="Title 2">
            <a:extLst>
              <a:ext uri="{FF2B5EF4-FFF2-40B4-BE49-F238E27FC236}">
                <a16:creationId xmlns:a16="http://schemas.microsoft.com/office/drawing/2014/main" id="{16464E48-38E3-4A0E-A6A1-5C89F6D8B3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r>
              <a:rPr lang="en-US" altLang="en-US" sz="4000" b="1" dirty="0">
                <a:solidFill>
                  <a:schemeClr val="bg1"/>
                </a:solidFill>
                <a:cs typeface="Tahoma" panose="020B0604030504040204" pitchFamily="34" charset="0"/>
                <a:sym typeface="Tahoma" panose="020B0604030504040204" pitchFamily="34" charset="0"/>
              </a:rPr>
              <a:t>Nominations from the public</a:t>
            </a:r>
            <a:endParaRPr lang="en-US" altLang="en-US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477838"/>
            <a:ext cx="8915400" cy="11537575"/>
          </a:xfrm>
          <a:prstGeom prst="rect">
            <a:avLst/>
          </a:prstGeom>
        </p:spPr>
      </p:pic>
      <p:grpSp>
        <p:nvGrpSpPr>
          <p:cNvPr id="19458" name="Group 8" descr="BLM Alaska Fire Service Masthead graphic">
            <a:extLst>
              <a:ext uri="{FF2B5EF4-FFF2-40B4-BE49-F238E27FC236}">
                <a16:creationId xmlns:a16="http://schemas.microsoft.com/office/drawing/2014/main" id="{CBD555D7-DA72-4658-AB9A-FCB2868D9C90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571500"/>
            <a:chOff x="0" y="0"/>
            <a:chExt cx="9144000" cy="572198"/>
          </a:xfrm>
        </p:grpSpPr>
        <p:pic>
          <p:nvPicPr>
            <p:cNvPr id="10" name="Picture 9" descr="Black Topo line graphic" title="Black Topo line graphic">
              <a:extLst>
                <a:ext uri="{FF2B5EF4-FFF2-40B4-BE49-F238E27FC236}">
                  <a16:creationId xmlns:a16="http://schemas.microsoft.com/office/drawing/2014/main" id="{1C5438A1-102F-4B9D-BC0B-6E8AE2DB67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96" t="15711" r="17759" b="78416"/>
            <a:stretch/>
          </p:blipFill>
          <p:spPr bwMode="auto">
            <a:xfrm>
              <a:off x="0" y="0"/>
              <a:ext cx="9144000" cy="48954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1" name="Picture 10" descr="Bureau of Land Management Logo" title="Bureau of Land Management Logo">
              <a:extLst>
                <a:ext uri="{FF2B5EF4-FFF2-40B4-BE49-F238E27FC236}">
                  <a16:creationId xmlns:a16="http://schemas.microsoft.com/office/drawing/2014/main" id="{BE6B173F-BCCE-4F6A-BC4B-57A29115F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1300" y="114440"/>
              <a:ext cx="520700" cy="457758"/>
            </a:xfrm>
            <a:prstGeom prst="rect">
              <a:avLst/>
            </a:prstGeom>
          </p:spPr>
        </p:pic>
        <p:sp>
          <p:nvSpPr>
            <p:cNvPr id="12" name="Text Box 2">
              <a:extLst>
                <a:ext uri="{FF2B5EF4-FFF2-40B4-BE49-F238E27FC236}">
                  <a16:creationId xmlns:a16="http://schemas.microsoft.com/office/drawing/2014/main" id="{03BA5E94-DB6A-4E92-AB26-1D63C9A5AC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5650" y="95366"/>
              <a:ext cx="2743200" cy="383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defRPr/>
              </a:pPr>
              <a: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  <a:t>U.S. Department of the Interior</a:t>
              </a:r>
              <a:b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</a:br>
              <a: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  <a:t>Bureau of Land Management</a:t>
              </a:r>
              <a:endParaRPr lang="en-US" sz="850" dirty="0">
                <a:latin typeface="Roboto" panose="020B0604020202020204" charset="0"/>
                <a:ea typeface="Roboto" panose="020B0604020202020204" charset="0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5519536"/>
      </p:ext>
    </p:extLst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8" descr="BLM Alaska Fire Service Masthead graphic">
            <a:extLst>
              <a:ext uri="{FF2B5EF4-FFF2-40B4-BE49-F238E27FC236}">
                <a16:creationId xmlns:a16="http://schemas.microsoft.com/office/drawing/2014/main" id="{CBD555D7-DA72-4658-AB9A-FCB2868D9C90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571500"/>
            <a:chOff x="0" y="0"/>
            <a:chExt cx="9144000" cy="572198"/>
          </a:xfrm>
        </p:grpSpPr>
        <p:pic>
          <p:nvPicPr>
            <p:cNvPr id="10" name="Picture 9" descr="Black Topo line graphic" title="Black Topo line graphic">
              <a:extLst>
                <a:ext uri="{FF2B5EF4-FFF2-40B4-BE49-F238E27FC236}">
                  <a16:creationId xmlns:a16="http://schemas.microsoft.com/office/drawing/2014/main" id="{1C5438A1-102F-4B9D-BC0B-6E8AE2DB67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96" t="15711" r="17759" b="78416"/>
            <a:stretch/>
          </p:blipFill>
          <p:spPr bwMode="auto">
            <a:xfrm>
              <a:off x="0" y="0"/>
              <a:ext cx="9144000" cy="48954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1" name="Picture 10" descr="Bureau of Land Management Logo" title="Bureau of Land Management Logo">
              <a:extLst>
                <a:ext uri="{FF2B5EF4-FFF2-40B4-BE49-F238E27FC236}">
                  <a16:creationId xmlns:a16="http://schemas.microsoft.com/office/drawing/2014/main" id="{BE6B173F-BCCE-4F6A-BC4B-57A29115F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1300" y="114440"/>
              <a:ext cx="520700" cy="457758"/>
            </a:xfrm>
            <a:prstGeom prst="rect">
              <a:avLst/>
            </a:prstGeom>
          </p:spPr>
        </p:pic>
        <p:sp>
          <p:nvSpPr>
            <p:cNvPr id="12" name="Text Box 2">
              <a:extLst>
                <a:ext uri="{FF2B5EF4-FFF2-40B4-BE49-F238E27FC236}">
                  <a16:creationId xmlns:a16="http://schemas.microsoft.com/office/drawing/2014/main" id="{03BA5E94-DB6A-4E92-AB26-1D63C9A5AC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5650" y="95366"/>
              <a:ext cx="2743200" cy="383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defRPr/>
              </a:pPr>
              <a: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  <a:t>U.S. Department of the Interior</a:t>
              </a:r>
              <a:b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</a:br>
              <a: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  <a:t>Bureau of Land Management</a:t>
              </a:r>
              <a:endParaRPr lang="en-US" sz="850" dirty="0">
                <a:latin typeface="Roboto" panose="020B0604020202020204" charset="0"/>
                <a:ea typeface="Roboto" panose="020B0604020202020204" charset="0"/>
                <a:cs typeface="Times New Roman"/>
              </a:endParaRPr>
            </a:p>
          </p:txBody>
        </p:sp>
      </p:grpSp>
      <p:sp>
        <p:nvSpPr>
          <p:cNvPr id="19459" name="Content Placeholder 1">
            <a:extLst>
              <a:ext uri="{FF2B5EF4-FFF2-40B4-BE49-F238E27FC236}">
                <a16:creationId xmlns:a16="http://schemas.microsoft.com/office/drawing/2014/main" id="{4DAF709D-38E6-4A4A-8AEF-36E686B6F27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11175" y="1981200"/>
            <a:ext cx="8229600" cy="4267200"/>
          </a:xfrm>
        </p:spPr>
        <p:txBody>
          <a:bodyPr/>
          <a:lstStyle/>
          <a:p>
            <a:pPr>
              <a:spcBef>
                <a:spcPct val="0"/>
              </a:spcBef>
              <a:buClr>
                <a:schemeClr val="hlink"/>
              </a:buClr>
              <a:buSzPts val="2500"/>
            </a:pPr>
            <a:r>
              <a:rPr lang="en-US" altLang="en-US" dirty="0">
                <a:solidFill>
                  <a:schemeClr val="bg1"/>
                </a:solidFill>
              </a:rPr>
              <a:t>The biggest problem is staffing turnover</a:t>
            </a:r>
          </a:p>
          <a:p>
            <a:pPr>
              <a:spcBef>
                <a:spcPct val="0"/>
              </a:spcBef>
              <a:buClr>
                <a:schemeClr val="hlink"/>
              </a:buClr>
              <a:buSzPts val="2500"/>
            </a:pPr>
            <a:endParaRPr lang="en-US" altLang="en-US" dirty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Clr>
                <a:schemeClr val="hlink"/>
              </a:buClr>
              <a:buSzPts val="2500"/>
            </a:pPr>
            <a:r>
              <a:rPr lang="en-US" altLang="en-US" dirty="0">
                <a:solidFill>
                  <a:schemeClr val="bg1"/>
                </a:solidFill>
              </a:rPr>
              <a:t>Keep files secure, but files in a way they can out live you</a:t>
            </a:r>
          </a:p>
        </p:txBody>
      </p:sp>
      <p:sp>
        <p:nvSpPr>
          <p:cNvPr id="19460" name="Title 2">
            <a:extLst>
              <a:ext uri="{FF2B5EF4-FFF2-40B4-BE49-F238E27FC236}">
                <a16:creationId xmlns:a16="http://schemas.microsoft.com/office/drawing/2014/main" id="{16464E48-38E3-4A0E-A6A1-5C89F6D8B3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r>
              <a:rPr lang="en-US" altLang="en-US" sz="4000" b="1" dirty="0">
                <a:solidFill>
                  <a:schemeClr val="bg1"/>
                </a:solidFill>
                <a:cs typeface="Tahoma" panose="020B0604030504040204" pitchFamily="34" charset="0"/>
                <a:sym typeface="Tahoma" panose="020B0604030504040204" pitchFamily="34" charset="0"/>
              </a:rPr>
              <a:t>Significant Caves</a:t>
            </a:r>
            <a:endParaRPr lang="en-US" alt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462552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8" descr="BLM Alaska Fire Service Masthead graphic">
            <a:extLst>
              <a:ext uri="{FF2B5EF4-FFF2-40B4-BE49-F238E27FC236}">
                <a16:creationId xmlns:a16="http://schemas.microsoft.com/office/drawing/2014/main" id="{A84461EC-7570-4D7C-A3B8-A2BEE3FC147D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571500"/>
            <a:chOff x="0" y="0"/>
            <a:chExt cx="9144000" cy="572198"/>
          </a:xfrm>
        </p:grpSpPr>
        <p:pic>
          <p:nvPicPr>
            <p:cNvPr id="10" name="Picture 9" descr="Black Topo line graphic" title="Black Topo line graphic">
              <a:extLst>
                <a:ext uri="{FF2B5EF4-FFF2-40B4-BE49-F238E27FC236}">
                  <a16:creationId xmlns:a16="http://schemas.microsoft.com/office/drawing/2014/main" id="{1C5438A1-102F-4B9D-BC0B-6E8AE2DB67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96" t="15711" r="17759" b="78416"/>
            <a:stretch/>
          </p:blipFill>
          <p:spPr bwMode="auto">
            <a:xfrm>
              <a:off x="0" y="0"/>
              <a:ext cx="9144000" cy="48954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1" name="Picture 10" descr="Bureau of Land Management Logo" title="Bureau of Land Management Logo">
              <a:extLst>
                <a:ext uri="{FF2B5EF4-FFF2-40B4-BE49-F238E27FC236}">
                  <a16:creationId xmlns:a16="http://schemas.microsoft.com/office/drawing/2014/main" id="{BE6B173F-BCCE-4F6A-BC4B-57A29115F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1300" y="114440"/>
              <a:ext cx="520700" cy="457758"/>
            </a:xfrm>
            <a:prstGeom prst="rect">
              <a:avLst/>
            </a:prstGeom>
          </p:spPr>
        </p:pic>
        <p:sp>
          <p:nvSpPr>
            <p:cNvPr id="12" name="Text Box 2">
              <a:extLst>
                <a:ext uri="{FF2B5EF4-FFF2-40B4-BE49-F238E27FC236}">
                  <a16:creationId xmlns:a16="http://schemas.microsoft.com/office/drawing/2014/main" id="{03BA5E94-DB6A-4E92-AB26-1D63C9A5AC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5650" y="95366"/>
              <a:ext cx="2743200" cy="383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defRPr/>
              </a:pPr>
              <a: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  <a:t>U.S. Department of the Interior</a:t>
              </a:r>
              <a:b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</a:br>
              <a: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  <a:t>Bureau of Land Management</a:t>
              </a:r>
              <a:endParaRPr lang="en-US" sz="850" dirty="0">
                <a:latin typeface="Roboto" panose="020B0604020202020204" charset="0"/>
                <a:ea typeface="Roboto" panose="020B0604020202020204" charset="0"/>
                <a:cs typeface="Times New Roman"/>
              </a:endParaRPr>
            </a:p>
          </p:txBody>
        </p:sp>
      </p:grp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235EA8F-9ADD-40B2-A521-12C49A0DB8B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11175" y="1981200"/>
            <a:ext cx="8229600" cy="4267200"/>
          </a:xfrm>
        </p:spPr>
        <p:txBody>
          <a:bodyPr/>
          <a:lstStyle/>
          <a:p>
            <a:pPr marL="514350" indent="-51435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240"/>
              <a:buAutoNum type="arabicPeriod"/>
              <a:defRPr/>
            </a:pPr>
            <a:r>
              <a:rPr lang="en-US" dirty="0">
                <a:solidFill>
                  <a:schemeClr val="lt1"/>
                </a:solidFill>
                <a:latin typeface="+mj-lt"/>
                <a:ea typeface="Tahoma"/>
                <a:cs typeface="Tahoma"/>
                <a:sym typeface="Tahoma"/>
              </a:rPr>
              <a:t>Visit the cave and see if it meets at least one of the significance criteria </a:t>
            </a:r>
            <a:r>
              <a:rPr lang="en-US" i="1" dirty="0">
                <a:solidFill>
                  <a:schemeClr val="lt1"/>
                </a:solidFill>
                <a:latin typeface="+mj-lt"/>
                <a:ea typeface="Tahoma"/>
                <a:cs typeface="Tahoma"/>
                <a:sym typeface="Tahoma"/>
              </a:rPr>
              <a:t>43 CFR Part 37</a:t>
            </a:r>
          </a:p>
          <a:p>
            <a:pPr marL="514350" indent="-51435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240"/>
              <a:buAutoNum type="arabicPeriod"/>
              <a:defRPr/>
            </a:pPr>
            <a:r>
              <a:rPr lang="en-US" dirty="0">
                <a:solidFill>
                  <a:schemeClr val="lt1"/>
                </a:solidFill>
                <a:latin typeface="+mj-lt"/>
                <a:ea typeface="Tahoma"/>
                <a:cs typeface="Tahoma"/>
                <a:sym typeface="Tahoma"/>
              </a:rPr>
              <a:t>Fill out the Significance Worksheet</a:t>
            </a:r>
          </a:p>
          <a:p>
            <a:pPr marL="514350" indent="-51435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240"/>
              <a:buAutoNum type="arabicPeriod"/>
              <a:defRPr/>
            </a:pPr>
            <a:r>
              <a:rPr lang="en-US" dirty="0">
                <a:solidFill>
                  <a:schemeClr val="lt1"/>
                </a:solidFill>
                <a:latin typeface="+mj-lt"/>
                <a:ea typeface="Tahoma"/>
                <a:cs typeface="Tahoma"/>
                <a:sym typeface="Tahoma"/>
              </a:rPr>
              <a:t>Put the cave name(s) and criteria on Significant Cave Designation Form</a:t>
            </a:r>
          </a:p>
          <a:p>
            <a:pPr marL="514350" indent="-51435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240"/>
              <a:buAutoNum type="arabicPeriod"/>
              <a:defRPr/>
            </a:pPr>
            <a:r>
              <a:rPr lang="en-US" dirty="0">
                <a:solidFill>
                  <a:schemeClr val="lt1"/>
                </a:solidFill>
                <a:latin typeface="+mj-lt"/>
                <a:ea typeface="Tahoma"/>
                <a:cs typeface="Tahoma"/>
                <a:sym typeface="Tahoma"/>
              </a:rPr>
              <a:t>Have your Field Manager sign the designation form</a:t>
            </a:r>
            <a:endParaRPr lang="en-US" dirty="0">
              <a:latin typeface="+mj-lt"/>
            </a:endParaRPr>
          </a:p>
        </p:txBody>
      </p:sp>
      <p:sp>
        <p:nvSpPr>
          <p:cNvPr id="9220" name="Title 2">
            <a:extLst>
              <a:ext uri="{FF2B5EF4-FFF2-40B4-BE49-F238E27FC236}">
                <a16:creationId xmlns:a16="http://schemas.microsoft.com/office/drawing/2014/main" id="{6DA304F0-CB84-41FB-BD0C-7AB83BDBC6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r>
              <a:rPr lang="en-US" altLang="en-US" dirty="0">
                <a:solidFill>
                  <a:schemeClr val="bg1"/>
                </a:solidFill>
              </a:rPr>
              <a:t>Internally</a:t>
            </a:r>
          </a:p>
        </p:txBody>
      </p:sp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8" descr="BLM Alaska Fire Service Masthead graphic">
            <a:extLst>
              <a:ext uri="{FF2B5EF4-FFF2-40B4-BE49-F238E27FC236}">
                <a16:creationId xmlns:a16="http://schemas.microsoft.com/office/drawing/2014/main" id="{85235438-E540-4472-9444-8BF0A3CAEC1C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571500"/>
            <a:chOff x="0" y="0"/>
            <a:chExt cx="9144000" cy="572198"/>
          </a:xfrm>
        </p:grpSpPr>
        <p:pic>
          <p:nvPicPr>
            <p:cNvPr id="10" name="Picture 9" descr="Black Topo line graphic" title="Black Topo line graphic">
              <a:extLst>
                <a:ext uri="{FF2B5EF4-FFF2-40B4-BE49-F238E27FC236}">
                  <a16:creationId xmlns:a16="http://schemas.microsoft.com/office/drawing/2014/main" id="{1C5438A1-102F-4B9D-BC0B-6E8AE2DB67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96" t="15711" r="17759" b="78416"/>
            <a:stretch/>
          </p:blipFill>
          <p:spPr bwMode="auto">
            <a:xfrm>
              <a:off x="0" y="0"/>
              <a:ext cx="9144000" cy="48954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1" name="Picture 10" descr="Bureau of Land Management Logo" title="Bureau of Land Management Logo">
              <a:extLst>
                <a:ext uri="{FF2B5EF4-FFF2-40B4-BE49-F238E27FC236}">
                  <a16:creationId xmlns:a16="http://schemas.microsoft.com/office/drawing/2014/main" id="{BE6B173F-BCCE-4F6A-BC4B-57A29115F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1300" y="114440"/>
              <a:ext cx="520700" cy="457758"/>
            </a:xfrm>
            <a:prstGeom prst="rect">
              <a:avLst/>
            </a:prstGeom>
          </p:spPr>
        </p:pic>
        <p:sp>
          <p:nvSpPr>
            <p:cNvPr id="12" name="Text Box 2">
              <a:extLst>
                <a:ext uri="{FF2B5EF4-FFF2-40B4-BE49-F238E27FC236}">
                  <a16:creationId xmlns:a16="http://schemas.microsoft.com/office/drawing/2014/main" id="{03BA5E94-DB6A-4E92-AB26-1D63C9A5AC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5650" y="95366"/>
              <a:ext cx="2743200" cy="383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defRPr/>
              </a:pPr>
              <a: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  <a:t>U.S. Department of the Interior</a:t>
              </a:r>
              <a:b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</a:br>
              <a: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  <a:t>Bureau of Land Management</a:t>
              </a:r>
              <a:endParaRPr lang="en-US" sz="850" dirty="0">
                <a:latin typeface="Roboto" panose="020B0604020202020204" charset="0"/>
                <a:ea typeface="Roboto" panose="020B0604020202020204" charset="0"/>
                <a:cs typeface="Times New Roman"/>
              </a:endParaRPr>
            </a:p>
          </p:txBody>
        </p:sp>
      </p:grpSp>
      <p:sp>
        <p:nvSpPr>
          <p:cNvPr id="13315" name="Content Placeholder 1">
            <a:extLst>
              <a:ext uri="{FF2B5EF4-FFF2-40B4-BE49-F238E27FC236}">
                <a16:creationId xmlns:a16="http://schemas.microsoft.com/office/drawing/2014/main" id="{391F04F3-D1A7-48EE-AC13-09B3A421908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2400" y="1828800"/>
            <a:ext cx="8839200" cy="4419600"/>
          </a:xfrm>
        </p:spPr>
        <p:txBody>
          <a:bodyPr/>
          <a:lstStyle/>
          <a:p>
            <a:pPr marL="1371600" lvl="2" indent="-457200">
              <a:buFont typeface="+mj-lt"/>
              <a:buAutoNum type="arabicPeriod"/>
            </a:pPr>
            <a:r>
              <a:rPr lang="en-US" altLang="en-US" sz="3600" dirty="0">
                <a:solidFill>
                  <a:schemeClr val="bg1"/>
                </a:solidFill>
              </a:rPr>
              <a:t>Biota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altLang="en-US" sz="3600" dirty="0">
                <a:solidFill>
                  <a:schemeClr val="bg1"/>
                </a:solidFill>
              </a:rPr>
              <a:t>Cultural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altLang="en-US" sz="3600" dirty="0">
                <a:solidFill>
                  <a:schemeClr val="bg1"/>
                </a:solidFill>
              </a:rPr>
              <a:t>Geologic, Mineralogic, </a:t>
            </a:r>
            <a:r>
              <a:rPr lang="en-US" altLang="en-US" sz="3600" dirty="0" err="1">
                <a:solidFill>
                  <a:schemeClr val="bg1"/>
                </a:solidFill>
              </a:rPr>
              <a:t>Paleontologic</a:t>
            </a:r>
            <a:endParaRPr lang="en-US" altLang="en-US" sz="3600" dirty="0">
              <a:solidFill>
                <a:schemeClr val="bg1"/>
              </a:solidFill>
            </a:endParaRPr>
          </a:p>
          <a:p>
            <a:pPr marL="1371600" lvl="2" indent="-457200">
              <a:buFont typeface="+mj-lt"/>
              <a:buAutoNum type="arabicPeriod"/>
            </a:pPr>
            <a:r>
              <a:rPr lang="en-US" altLang="en-US" sz="3600" dirty="0">
                <a:solidFill>
                  <a:schemeClr val="bg1"/>
                </a:solidFill>
              </a:rPr>
              <a:t>Hydrologic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altLang="en-US" sz="3600" dirty="0">
                <a:solidFill>
                  <a:schemeClr val="bg1"/>
                </a:solidFill>
              </a:rPr>
              <a:t>Recreational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altLang="en-US" sz="3600" dirty="0">
                <a:solidFill>
                  <a:schemeClr val="bg1"/>
                </a:solidFill>
              </a:rPr>
              <a:t>Educational or Scientific</a:t>
            </a:r>
          </a:p>
        </p:txBody>
      </p:sp>
      <p:sp>
        <p:nvSpPr>
          <p:cNvPr id="13316" name="Title 2">
            <a:extLst>
              <a:ext uri="{FF2B5EF4-FFF2-40B4-BE49-F238E27FC236}">
                <a16:creationId xmlns:a16="http://schemas.microsoft.com/office/drawing/2014/main" id="{4B2BDA1A-6237-40EE-B118-009EA046FA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bg1"/>
                </a:solidFill>
                <a:latin typeface="+mn-lt"/>
                <a:cs typeface="Tahoma" panose="020B0604030504040204" pitchFamily="34" charset="0"/>
                <a:sym typeface="Tahoma" panose="020B0604030504040204" pitchFamily="34" charset="0"/>
              </a:rPr>
              <a:t>Criteria</a:t>
            </a:r>
            <a:endParaRPr lang="en-US" altLang="en-US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8" descr="BLM Alaska Fire Service Masthead graphic">
            <a:extLst>
              <a:ext uri="{FF2B5EF4-FFF2-40B4-BE49-F238E27FC236}">
                <a16:creationId xmlns:a16="http://schemas.microsoft.com/office/drawing/2014/main" id="{85235438-E540-4472-9444-8BF0A3CAEC1C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571500"/>
            <a:chOff x="0" y="0"/>
            <a:chExt cx="9144000" cy="572198"/>
          </a:xfrm>
        </p:grpSpPr>
        <p:pic>
          <p:nvPicPr>
            <p:cNvPr id="10" name="Picture 9" descr="Black Topo line graphic" title="Black Topo line graphic">
              <a:extLst>
                <a:ext uri="{FF2B5EF4-FFF2-40B4-BE49-F238E27FC236}">
                  <a16:creationId xmlns:a16="http://schemas.microsoft.com/office/drawing/2014/main" id="{1C5438A1-102F-4B9D-BC0B-6E8AE2DB67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96" t="15711" r="17759" b="78416"/>
            <a:stretch/>
          </p:blipFill>
          <p:spPr bwMode="auto">
            <a:xfrm>
              <a:off x="0" y="0"/>
              <a:ext cx="9144000" cy="48954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1" name="Picture 10" descr="Bureau of Land Management Logo" title="Bureau of Land Management Logo">
              <a:extLst>
                <a:ext uri="{FF2B5EF4-FFF2-40B4-BE49-F238E27FC236}">
                  <a16:creationId xmlns:a16="http://schemas.microsoft.com/office/drawing/2014/main" id="{BE6B173F-BCCE-4F6A-BC4B-57A29115F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1300" y="114440"/>
              <a:ext cx="520700" cy="457758"/>
            </a:xfrm>
            <a:prstGeom prst="rect">
              <a:avLst/>
            </a:prstGeom>
          </p:spPr>
        </p:pic>
        <p:sp>
          <p:nvSpPr>
            <p:cNvPr id="12" name="Text Box 2">
              <a:extLst>
                <a:ext uri="{FF2B5EF4-FFF2-40B4-BE49-F238E27FC236}">
                  <a16:creationId xmlns:a16="http://schemas.microsoft.com/office/drawing/2014/main" id="{03BA5E94-DB6A-4E92-AB26-1D63C9A5AC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5650" y="95366"/>
              <a:ext cx="2743200" cy="383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defRPr/>
              </a:pPr>
              <a: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  <a:t>U.S. Department of the Interior</a:t>
              </a:r>
              <a:b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</a:br>
              <a: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  <a:t>Bureau of Land Management</a:t>
              </a:r>
              <a:endParaRPr lang="en-US" sz="850" dirty="0">
                <a:latin typeface="Roboto" panose="020B0604020202020204" charset="0"/>
                <a:ea typeface="Roboto" panose="020B0604020202020204" charset="0"/>
                <a:cs typeface="Times New Roman"/>
              </a:endParaRPr>
            </a:p>
          </p:txBody>
        </p:sp>
      </p:grpSp>
      <p:pic>
        <p:nvPicPr>
          <p:cNvPr id="4" name="DSCF0138">
            <a:hlinkClick r:id="" action="ppaction://media"/>
            <a:extLst>
              <a:ext uri="{FF2B5EF4-FFF2-40B4-BE49-F238E27FC236}">
                <a16:creationId xmlns:a16="http://schemas.microsoft.com/office/drawing/2014/main" id="{17903ADF-94B8-4355-B0AB-EF9E74E54A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24000" y="12954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6723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BA0EEB-5F06-4524-B073-6BECB097EB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325" y="244475"/>
            <a:ext cx="5467350" cy="7289800"/>
          </a:xfrm>
          <a:prstGeom prst="rect">
            <a:avLst/>
          </a:prstGeom>
        </p:spPr>
      </p:pic>
      <p:grpSp>
        <p:nvGrpSpPr>
          <p:cNvPr id="13314" name="Group 8" descr="BLM Alaska Fire Service Masthead graphic">
            <a:extLst>
              <a:ext uri="{FF2B5EF4-FFF2-40B4-BE49-F238E27FC236}">
                <a16:creationId xmlns:a16="http://schemas.microsoft.com/office/drawing/2014/main" id="{85235438-E540-4472-9444-8BF0A3CAEC1C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571500"/>
            <a:chOff x="0" y="0"/>
            <a:chExt cx="9144000" cy="572198"/>
          </a:xfrm>
        </p:grpSpPr>
        <p:pic>
          <p:nvPicPr>
            <p:cNvPr id="10" name="Picture 9" descr="Black Topo line graphic" title="Black Topo line graphic">
              <a:extLst>
                <a:ext uri="{FF2B5EF4-FFF2-40B4-BE49-F238E27FC236}">
                  <a16:creationId xmlns:a16="http://schemas.microsoft.com/office/drawing/2014/main" id="{1C5438A1-102F-4B9D-BC0B-6E8AE2DB67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96" t="15711" r="17759" b="78416"/>
            <a:stretch/>
          </p:blipFill>
          <p:spPr bwMode="auto">
            <a:xfrm>
              <a:off x="0" y="0"/>
              <a:ext cx="9144000" cy="48954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1" name="Picture 10" descr="Bureau of Land Management Logo" title="Bureau of Land Management Logo">
              <a:extLst>
                <a:ext uri="{FF2B5EF4-FFF2-40B4-BE49-F238E27FC236}">
                  <a16:creationId xmlns:a16="http://schemas.microsoft.com/office/drawing/2014/main" id="{BE6B173F-BCCE-4F6A-BC4B-57A29115F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1300" y="114440"/>
              <a:ext cx="520700" cy="457758"/>
            </a:xfrm>
            <a:prstGeom prst="rect">
              <a:avLst/>
            </a:prstGeom>
          </p:spPr>
        </p:pic>
        <p:sp>
          <p:nvSpPr>
            <p:cNvPr id="12" name="Text Box 2">
              <a:extLst>
                <a:ext uri="{FF2B5EF4-FFF2-40B4-BE49-F238E27FC236}">
                  <a16:creationId xmlns:a16="http://schemas.microsoft.com/office/drawing/2014/main" id="{03BA5E94-DB6A-4E92-AB26-1D63C9A5AC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5650" y="95366"/>
              <a:ext cx="2743200" cy="383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defRPr/>
              </a:pPr>
              <a: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  <a:t>U.S. Department of the Interior</a:t>
              </a:r>
              <a:b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</a:br>
              <a: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  <a:t>Bureau of Land Management</a:t>
              </a:r>
              <a:endParaRPr lang="en-US" sz="850" dirty="0">
                <a:latin typeface="Roboto" panose="020B0604020202020204" charset="0"/>
                <a:ea typeface="Roboto" panose="020B0604020202020204" charset="0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5299146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52F27A-5F7F-48DA-B029-371D5D010A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400"/>
            <a:ext cx="9144000" cy="6858000"/>
          </a:xfrm>
          <a:prstGeom prst="rect">
            <a:avLst/>
          </a:prstGeom>
        </p:spPr>
      </p:pic>
      <p:grpSp>
        <p:nvGrpSpPr>
          <p:cNvPr id="13314" name="Group 8" descr="BLM Alaska Fire Service Masthead graphic">
            <a:extLst>
              <a:ext uri="{FF2B5EF4-FFF2-40B4-BE49-F238E27FC236}">
                <a16:creationId xmlns:a16="http://schemas.microsoft.com/office/drawing/2014/main" id="{85235438-E540-4472-9444-8BF0A3CAEC1C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571500"/>
            <a:chOff x="0" y="0"/>
            <a:chExt cx="9144000" cy="572198"/>
          </a:xfrm>
        </p:grpSpPr>
        <p:pic>
          <p:nvPicPr>
            <p:cNvPr id="10" name="Picture 9" descr="Black Topo line graphic" title="Black Topo line graphic">
              <a:extLst>
                <a:ext uri="{FF2B5EF4-FFF2-40B4-BE49-F238E27FC236}">
                  <a16:creationId xmlns:a16="http://schemas.microsoft.com/office/drawing/2014/main" id="{1C5438A1-102F-4B9D-BC0B-6E8AE2DB67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96" t="15711" r="17759" b="78416"/>
            <a:stretch/>
          </p:blipFill>
          <p:spPr bwMode="auto">
            <a:xfrm>
              <a:off x="0" y="0"/>
              <a:ext cx="9144000" cy="48954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1" name="Picture 10" descr="Bureau of Land Management Logo" title="Bureau of Land Management Logo">
              <a:extLst>
                <a:ext uri="{FF2B5EF4-FFF2-40B4-BE49-F238E27FC236}">
                  <a16:creationId xmlns:a16="http://schemas.microsoft.com/office/drawing/2014/main" id="{BE6B173F-BCCE-4F6A-BC4B-57A29115F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1300" y="114440"/>
              <a:ext cx="520700" cy="457758"/>
            </a:xfrm>
            <a:prstGeom prst="rect">
              <a:avLst/>
            </a:prstGeom>
          </p:spPr>
        </p:pic>
        <p:sp>
          <p:nvSpPr>
            <p:cNvPr id="12" name="Text Box 2">
              <a:extLst>
                <a:ext uri="{FF2B5EF4-FFF2-40B4-BE49-F238E27FC236}">
                  <a16:creationId xmlns:a16="http://schemas.microsoft.com/office/drawing/2014/main" id="{03BA5E94-DB6A-4E92-AB26-1D63C9A5AC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5650" y="95366"/>
              <a:ext cx="2743200" cy="383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defRPr/>
              </a:pPr>
              <a: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  <a:t>U.S. Department of the Interior</a:t>
              </a:r>
              <a:b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</a:br>
              <a: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  <a:t>Bureau of Land Management</a:t>
              </a:r>
              <a:endParaRPr lang="en-US" sz="850" dirty="0">
                <a:latin typeface="Roboto" panose="020B0604020202020204" charset="0"/>
                <a:ea typeface="Roboto" panose="020B0604020202020204" charset="0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2971331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009B5E-048D-434C-A35D-129B23ED91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259" y="457200"/>
            <a:ext cx="6773482" cy="6858000"/>
          </a:xfrm>
          <a:prstGeom prst="rect">
            <a:avLst/>
          </a:prstGeom>
        </p:spPr>
      </p:pic>
      <p:grpSp>
        <p:nvGrpSpPr>
          <p:cNvPr id="13314" name="Group 8" descr="BLM Alaska Fire Service Masthead graphic">
            <a:extLst>
              <a:ext uri="{FF2B5EF4-FFF2-40B4-BE49-F238E27FC236}">
                <a16:creationId xmlns:a16="http://schemas.microsoft.com/office/drawing/2014/main" id="{85235438-E540-4472-9444-8BF0A3CAEC1C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571500"/>
            <a:chOff x="0" y="0"/>
            <a:chExt cx="9144000" cy="572198"/>
          </a:xfrm>
        </p:grpSpPr>
        <p:pic>
          <p:nvPicPr>
            <p:cNvPr id="10" name="Picture 9" descr="Black Topo line graphic" title="Black Topo line graphic">
              <a:extLst>
                <a:ext uri="{FF2B5EF4-FFF2-40B4-BE49-F238E27FC236}">
                  <a16:creationId xmlns:a16="http://schemas.microsoft.com/office/drawing/2014/main" id="{1C5438A1-102F-4B9D-BC0B-6E8AE2DB67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96" t="15711" r="17759" b="78416"/>
            <a:stretch/>
          </p:blipFill>
          <p:spPr bwMode="auto">
            <a:xfrm>
              <a:off x="0" y="0"/>
              <a:ext cx="9144000" cy="48954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1" name="Picture 10" descr="Bureau of Land Management Logo" title="Bureau of Land Management Logo">
              <a:extLst>
                <a:ext uri="{FF2B5EF4-FFF2-40B4-BE49-F238E27FC236}">
                  <a16:creationId xmlns:a16="http://schemas.microsoft.com/office/drawing/2014/main" id="{BE6B173F-BCCE-4F6A-BC4B-57A29115F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1300" y="114440"/>
              <a:ext cx="520700" cy="457758"/>
            </a:xfrm>
            <a:prstGeom prst="rect">
              <a:avLst/>
            </a:prstGeom>
          </p:spPr>
        </p:pic>
        <p:sp>
          <p:nvSpPr>
            <p:cNvPr id="12" name="Text Box 2">
              <a:extLst>
                <a:ext uri="{FF2B5EF4-FFF2-40B4-BE49-F238E27FC236}">
                  <a16:creationId xmlns:a16="http://schemas.microsoft.com/office/drawing/2014/main" id="{03BA5E94-DB6A-4E92-AB26-1D63C9A5AC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5650" y="95366"/>
              <a:ext cx="2743200" cy="383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defRPr/>
              </a:pPr>
              <a: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  <a:t>U.S. Department of the Interior</a:t>
              </a:r>
              <a:b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</a:br>
              <a: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  <a:t>Bureau of Land Management</a:t>
              </a:r>
              <a:endParaRPr lang="en-US" sz="850" dirty="0">
                <a:latin typeface="Roboto" panose="020B0604020202020204" charset="0"/>
                <a:ea typeface="Roboto" panose="020B0604020202020204" charset="0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5557496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1637</TotalTime>
  <Words>768</Words>
  <Application>Microsoft Office PowerPoint</Application>
  <PresentationFormat>On-screen Show (4:3)</PresentationFormat>
  <Paragraphs>138</Paragraphs>
  <Slides>35</Slides>
  <Notes>35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Arial</vt:lpstr>
      <vt:lpstr>Calibri</vt:lpstr>
      <vt:lpstr>Noto Sans Symbols</vt:lpstr>
      <vt:lpstr>Roboto</vt:lpstr>
      <vt:lpstr>Default Design</vt:lpstr>
      <vt:lpstr>Significant Cave Nominations</vt:lpstr>
      <vt:lpstr>Words of Caution</vt:lpstr>
      <vt:lpstr>Two paths for nominations</vt:lpstr>
      <vt:lpstr>Internally</vt:lpstr>
      <vt:lpstr>Criteria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Significance Worksheet</vt:lpstr>
      <vt:lpstr>Significant Cave Designation Form</vt:lpstr>
      <vt:lpstr>RMIS</vt:lpstr>
      <vt:lpstr>PowerPoint Presentation</vt:lpstr>
      <vt:lpstr>Nominations from the public</vt:lpstr>
      <vt:lpstr>PowerPoint Presentation</vt:lpstr>
      <vt:lpstr>Significant Caves</vt:lpstr>
    </vt:vector>
  </TitlesOfParts>
  <Company>DOI BLM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kvoyles</dc:creator>
  <cp:lastModifiedBy>Jon Jasper</cp:lastModifiedBy>
  <cp:revision>143</cp:revision>
  <dcterms:created xsi:type="dcterms:W3CDTF">2003-12-02T20:55:22Z</dcterms:created>
  <dcterms:modified xsi:type="dcterms:W3CDTF">2019-08-01T03:22:13Z</dcterms:modified>
</cp:coreProperties>
</file>