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2" r:id="rId4"/>
    <p:sldId id="266" r:id="rId5"/>
    <p:sldId id="267" r:id="rId6"/>
    <p:sldId id="269" r:id="rId7"/>
    <p:sldId id="268" r:id="rId8"/>
    <p:sldId id="270" r:id="rId9"/>
    <p:sldId id="271" r:id="rId10"/>
    <p:sldId id="259" r:id="rId11"/>
    <p:sldId id="261" r:id="rId12"/>
    <p:sldId id="258" r:id="rId13"/>
    <p:sldId id="260" r:id="rId14"/>
    <p:sldId id="273" r:id="rId15"/>
    <p:sldId id="265" r:id="rId16"/>
    <p:sldId id="263" r:id="rId17"/>
    <p:sldId id="264" r:id="rId18"/>
    <p:sldId id="27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B2C237D-DE07-4F8D-B5A7-8D159AEC6799}"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170142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2C237D-DE07-4F8D-B5A7-8D159AEC6799}"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365244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2C237D-DE07-4F8D-B5A7-8D159AEC6799}"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112671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2C237D-DE07-4F8D-B5A7-8D159AEC6799}"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1960303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2C237D-DE07-4F8D-B5A7-8D159AEC6799}" type="datetimeFigureOut">
              <a:rPr lang="en-US" smtClean="0"/>
              <a:t>8/2/2019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183456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B2C237D-DE07-4F8D-B5A7-8D159AEC6799}" type="datetimeFigureOut">
              <a:rPr lang="en-US" smtClean="0"/>
              <a:t>8/2/2019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206664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2C237D-DE07-4F8D-B5A7-8D159AEC6799}" type="datetimeFigureOut">
              <a:rPr lang="en-US" smtClean="0"/>
              <a:t>8/2/2019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176188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2C237D-DE07-4F8D-B5A7-8D159AEC6799}" type="datetimeFigureOut">
              <a:rPr lang="en-US" smtClean="0"/>
              <a:t>8/2/2019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258573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C237D-DE07-4F8D-B5A7-8D159AEC6799}" type="datetimeFigureOut">
              <a:rPr lang="en-US" smtClean="0"/>
              <a:t>8/2/2019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147250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B2C237D-DE07-4F8D-B5A7-8D159AEC6799}" type="datetimeFigureOut">
              <a:rPr lang="en-US" smtClean="0"/>
              <a:t>8/2/2019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449228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B2C237D-DE07-4F8D-B5A7-8D159AEC6799}" type="datetimeFigureOut">
              <a:rPr lang="en-US" smtClean="0"/>
              <a:t>8/2/2019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C1268-B968-48F0-BA03-257324CE7C55}" type="slidenum">
              <a:rPr lang="en-US" smtClean="0"/>
              <a:t>‹#›</a:t>
            </a:fld>
            <a:endParaRPr lang="en-US"/>
          </a:p>
        </p:txBody>
      </p:sp>
    </p:spTree>
    <p:extLst>
      <p:ext uri="{BB962C8B-B14F-4D97-AF65-F5344CB8AC3E}">
        <p14:creationId xmlns:p14="http://schemas.microsoft.com/office/powerpoint/2010/main" val="171865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C237D-DE07-4F8D-B5A7-8D159AEC6799}" type="datetimeFigureOut">
              <a:rPr lang="en-US" smtClean="0"/>
              <a:t>8/2/2019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C1268-B968-48F0-BA03-257324CE7C55}" type="slidenum">
              <a:rPr lang="en-US" smtClean="0"/>
              <a:t>‹#›</a:t>
            </a:fld>
            <a:endParaRPr lang="en-US"/>
          </a:p>
        </p:txBody>
      </p:sp>
    </p:spTree>
    <p:extLst>
      <p:ext uri="{BB962C8B-B14F-4D97-AF65-F5344CB8AC3E}">
        <p14:creationId xmlns:p14="http://schemas.microsoft.com/office/powerpoint/2010/main" val="8327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usgs.gov/ecosystems/invasive-species-program/science/white-nose-syndrome?qt-science_center_objects=0#qt-science_center_objects" TargetMode="External"/><Relationship Id="rId3" Type="http://schemas.openxmlformats.org/officeDocument/2006/relationships/hyperlink" Target="https://s3.us-west-2.amazonaws.com/prod-is-cms-assets/wns/prod/7a93cc80-b785-11e8-87bb-317452edc988-National_WNS_Decon_UPDATE_09132018.pdf" TargetMode="External"/><Relationship Id="rId7" Type="http://schemas.openxmlformats.org/officeDocument/2006/relationships/hyperlink" Target="https://www.merlintuttle.org/resources/white-nose-syndrome/" TargetMode="External"/><Relationship Id="rId2" Type="http://schemas.openxmlformats.org/officeDocument/2006/relationships/hyperlink" Target="https://www.blm.gov/policy/im-2010-181" TargetMode="External"/><Relationship Id="rId1" Type="http://schemas.openxmlformats.org/officeDocument/2006/relationships/slideLayout" Target="../slideLayouts/slideLayout2.xml"/><Relationship Id="rId6" Type="http://schemas.openxmlformats.org/officeDocument/2006/relationships/hyperlink" Target="http://www.batcon.org/white-nose-syndrome" TargetMode="External"/><Relationship Id="rId5" Type="http://schemas.openxmlformats.org/officeDocument/2006/relationships/hyperlink" Target="https://www.whitenosesyndrome.org/" TargetMode="External"/><Relationship Id="rId4" Type="http://schemas.openxmlformats.org/officeDocument/2006/relationships/hyperlink" Target="https://www.blm.gov/sites/blm.gov/files/uploads/IM2010-181_att1.pdf" TargetMode="External"/><Relationship Id="rId9" Type="http://schemas.openxmlformats.org/officeDocument/2006/relationships/hyperlink" Target="https://caves.org/W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hitenosesyndrome.org/spreadmap"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whitenosesyndrome.org/spreadma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whitenosesyndrome.org/spreadma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whitenosesyndrome.org/spreadma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whitenosesyndrome.org/spreadma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whitenosesyndrome.org/spreadmap"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whitenosesyndrome.org/spreadma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82139"/>
            <a:ext cx="7772400" cy="1596044"/>
          </a:xfrm>
        </p:spPr>
        <p:txBody>
          <a:bodyPr>
            <a:normAutofit fontScale="90000"/>
          </a:bodyPr>
          <a:lstStyle/>
          <a:p>
            <a:r>
              <a:rPr lang="en-US" b="1" i="1" dirty="0" smtClean="0">
                <a:effectLst>
                  <a:outerShdw blurRad="38100" dist="38100" dir="2700000" algn="tl">
                    <a:srgbClr val="000000">
                      <a:alpha val="43137"/>
                    </a:srgbClr>
                  </a:outerShdw>
                </a:effectLst>
              </a:rPr>
              <a:t>There’s a fungus among us:</a:t>
            </a:r>
            <a:br>
              <a:rPr lang="en-US" b="1" i="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White-nose syndrome</a:t>
            </a:r>
            <a:endParaRPr lang="en-US" b="1"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662545" y="2660073"/>
            <a:ext cx="5524500" cy="2838450"/>
          </a:xfrm>
          <a:prstGeom prst="rect">
            <a:avLst/>
          </a:prstGeom>
        </p:spPr>
      </p:pic>
      <p:sp>
        <p:nvSpPr>
          <p:cNvPr id="5" name="TextBox 4"/>
          <p:cNvSpPr txBox="1"/>
          <p:nvPr/>
        </p:nvSpPr>
        <p:spPr>
          <a:xfrm>
            <a:off x="1662545" y="5221524"/>
            <a:ext cx="5524500" cy="276999"/>
          </a:xfrm>
          <a:prstGeom prst="rect">
            <a:avLst/>
          </a:prstGeom>
          <a:solidFill>
            <a:schemeClr val="bg1">
              <a:alpha val="75000"/>
            </a:schemeClr>
          </a:solidFill>
        </p:spPr>
        <p:txBody>
          <a:bodyPr wrap="square" rtlCol="0">
            <a:spAutoFit/>
          </a:bodyPr>
          <a:lstStyle/>
          <a:p>
            <a:pPr algn="ctr"/>
            <a:r>
              <a:rPr lang="en-US" sz="1200" dirty="0"/>
              <a:t>White-nose Syndrome in </a:t>
            </a:r>
            <a:r>
              <a:rPr lang="en-US" sz="1200" dirty="0" err="1"/>
              <a:t>Hailes</a:t>
            </a:r>
            <a:r>
              <a:rPr lang="en-US" sz="1200" dirty="0"/>
              <a:t> </a:t>
            </a:r>
            <a:r>
              <a:rPr lang="en-US" sz="1200" dirty="0" smtClean="0"/>
              <a:t>Cave, Albany </a:t>
            </a:r>
            <a:r>
              <a:rPr lang="en-US" sz="1200" dirty="0"/>
              <a:t>County, NY - Photo by N. </a:t>
            </a:r>
            <a:r>
              <a:rPr lang="en-US" sz="1200" dirty="0" err="1"/>
              <a:t>Heaslip</a:t>
            </a:r>
            <a:endParaRPr lang="en-US" sz="1200" dirty="0"/>
          </a:p>
        </p:txBody>
      </p:sp>
    </p:spTree>
    <p:extLst>
      <p:ext uri="{BB962C8B-B14F-4D97-AF65-F5344CB8AC3E}">
        <p14:creationId xmlns:p14="http://schemas.microsoft.com/office/powerpoint/2010/main" val="246040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069" y="124056"/>
            <a:ext cx="5436523" cy="1325563"/>
          </a:xfrm>
        </p:spPr>
        <p:txBody>
          <a:bodyPr>
            <a:normAutofit/>
          </a:bodyPr>
          <a:lstStyle/>
          <a:p>
            <a:r>
              <a:rPr lang="en-US" sz="3600" b="1" i="1" dirty="0" smtClean="0">
                <a:effectLst>
                  <a:outerShdw blurRad="38100" dist="38100" dir="2700000" algn="tl">
                    <a:srgbClr val="000000">
                      <a:alpha val="43137"/>
                    </a:srgbClr>
                  </a:outerShdw>
                </a:effectLst>
              </a:rPr>
              <a:t>How does WNS spread?</a:t>
            </a:r>
            <a:endParaRPr lang="en-US" sz="3600"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41069" y="1172094"/>
            <a:ext cx="5436523" cy="3707477"/>
          </a:xfrm>
        </p:spPr>
        <p:txBody>
          <a:bodyPr anchor="ctr">
            <a:normAutofit/>
          </a:bodyPr>
          <a:lstStyle/>
          <a:p>
            <a:r>
              <a:rPr lang="en-US" sz="2400" dirty="0" smtClean="0"/>
              <a:t>WNS is spread through contact:</a:t>
            </a:r>
          </a:p>
          <a:p>
            <a:pPr lvl="1"/>
            <a:r>
              <a:rPr lang="en-US" sz="2000" dirty="0" smtClean="0"/>
              <a:t>Bat to Bat (main vector)</a:t>
            </a:r>
          </a:p>
          <a:p>
            <a:pPr lvl="1"/>
            <a:r>
              <a:rPr lang="en-US" sz="2000" dirty="0" smtClean="0"/>
              <a:t>Bat and Contaminated Surface</a:t>
            </a:r>
          </a:p>
          <a:p>
            <a:r>
              <a:rPr lang="en-US" sz="2400" i="1" dirty="0" err="1" smtClean="0"/>
              <a:t>Pd</a:t>
            </a:r>
            <a:r>
              <a:rPr lang="en-US" sz="2400" dirty="0" smtClean="0"/>
              <a:t> </a:t>
            </a:r>
            <a:r>
              <a:rPr lang="en-US" sz="2400" b="1" u="sng" dirty="0" smtClean="0"/>
              <a:t>does not</a:t>
            </a:r>
            <a:r>
              <a:rPr lang="en-US" sz="2400" dirty="0" smtClean="0"/>
              <a:t> need a bat to grow</a:t>
            </a:r>
          </a:p>
          <a:p>
            <a:pPr lvl="1"/>
            <a:r>
              <a:rPr lang="en-US" sz="2000" dirty="0" smtClean="0"/>
              <a:t>Spores can survive </a:t>
            </a:r>
            <a:r>
              <a:rPr lang="en-US" sz="2000" dirty="0"/>
              <a:t>in a hibernation area even when bats are </a:t>
            </a:r>
            <a:r>
              <a:rPr lang="en-US" sz="2000" dirty="0" smtClean="0"/>
              <a:t>gone</a:t>
            </a:r>
          </a:p>
          <a:p>
            <a:pPr lvl="1"/>
            <a:r>
              <a:rPr lang="en-US" sz="2000" dirty="0" smtClean="0"/>
              <a:t>Spores on </a:t>
            </a:r>
            <a:r>
              <a:rPr lang="en-US" sz="2000" dirty="0"/>
              <a:t>clothes, shoes and </a:t>
            </a:r>
            <a:r>
              <a:rPr lang="en-US" sz="2000" dirty="0" smtClean="0"/>
              <a:t>equipment could spread </a:t>
            </a:r>
            <a:r>
              <a:rPr lang="en-US" sz="2000" i="1" dirty="0" err="1" smtClean="0"/>
              <a:t>Pd</a:t>
            </a:r>
            <a:endParaRPr lang="en-US" sz="2000" i="1" dirty="0" smtClean="0"/>
          </a:p>
          <a:p>
            <a:r>
              <a:rPr lang="en-US" sz="2400" dirty="0"/>
              <a:t>Not all bats </a:t>
            </a:r>
            <a:r>
              <a:rPr lang="en-US" sz="2400" dirty="0" smtClean="0"/>
              <a:t>with </a:t>
            </a:r>
            <a:r>
              <a:rPr lang="en-US" sz="2400" i="1" dirty="0" err="1" smtClean="0"/>
              <a:t>Pd</a:t>
            </a:r>
            <a:r>
              <a:rPr lang="en-US" sz="2400" dirty="0" smtClean="0"/>
              <a:t> spores become </a:t>
            </a:r>
            <a:r>
              <a:rPr lang="en-US" sz="2400" dirty="0"/>
              <a:t>sick</a:t>
            </a:r>
            <a:r>
              <a:rPr lang="en-US" sz="2400" dirty="0" smtClean="0"/>
              <a:t>.</a:t>
            </a:r>
            <a:endParaRPr lang="en-US" sz="2400" dirty="0"/>
          </a:p>
        </p:txBody>
      </p:sp>
      <p:pic>
        <p:nvPicPr>
          <p:cNvPr id="4" name="Picture 3"/>
          <p:cNvPicPr>
            <a:picLocks noChangeAspect="1"/>
          </p:cNvPicPr>
          <p:nvPr/>
        </p:nvPicPr>
        <p:blipFill rotWithShape="1">
          <a:blip r:embed="rId2"/>
          <a:srcRect t="16043"/>
          <a:stretch/>
        </p:blipFill>
        <p:spPr>
          <a:xfrm>
            <a:off x="5862897" y="3804199"/>
            <a:ext cx="2743200" cy="3031893"/>
          </a:xfrm>
          <a:prstGeom prst="rect">
            <a:avLst/>
          </a:prstGeom>
        </p:spPr>
      </p:pic>
      <p:pic>
        <p:nvPicPr>
          <p:cNvPr id="5" name="Picture 4"/>
          <p:cNvPicPr>
            <a:picLocks noChangeAspect="1"/>
          </p:cNvPicPr>
          <p:nvPr/>
        </p:nvPicPr>
        <p:blipFill>
          <a:blip r:embed="rId3"/>
          <a:stretch>
            <a:fillRect/>
          </a:stretch>
        </p:blipFill>
        <p:spPr>
          <a:xfrm>
            <a:off x="5862897" y="52316"/>
            <a:ext cx="2743200" cy="3622213"/>
          </a:xfrm>
          <a:prstGeom prst="rect">
            <a:avLst/>
          </a:prstGeom>
        </p:spPr>
      </p:pic>
      <p:sp>
        <p:nvSpPr>
          <p:cNvPr id="6" name="TextBox 5"/>
          <p:cNvSpPr txBox="1"/>
          <p:nvPr/>
        </p:nvSpPr>
        <p:spPr>
          <a:xfrm>
            <a:off x="5862897" y="3097448"/>
            <a:ext cx="2743200" cy="577081"/>
          </a:xfrm>
          <a:prstGeom prst="rect">
            <a:avLst/>
          </a:prstGeom>
          <a:solidFill>
            <a:schemeClr val="bg1">
              <a:alpha val="75000"/>
            </a:schemeClr>
          </a:solidFill>
        </p:spPr>
        <p:txBody>
          <a:bodyPr wrap="square" rtlCol="0">
            <a:spAutoFit/>
          </a:bodyPr>
          <a:lstStyle/>
          <a:p>
            <a:r>
              <a:rPr lang="en-US" sz="1050" dirty="0"/>
              <a:t>Electron microscopy image of </a:t>
            </a:r>
            <a:r>
              <a:rPr lang="en-US" sz="1050" i="1" dirty="0"/>
              <a:t>Pd</a:t>
            </a:r>
            <a:r>
              <a:rPr lang="en-US" sz="1050" dirty="0"/>
              <a:t>. Credit: K</a:t>
            </a:r>
            <a:r>
              <a:rPr lang="en-US" sz="1050" dirty="0" smtClean="0"/>
              <a:t>. Keel/Southeastern </a:t>
            </a:r>
            <a:r>
              <a:rPr lang="en-US" sz="1050" dirty="0"/>
              <a:t>Cooperative Wildlife Disease Study</a:t>
            </a:r>
          </a:p>
        </p:txBody>
      </p:sp>
      <p:sp>
        <p:nvSpPr>
          <p:cNvPr id="7" name="TextBox 6"/>
          <p:cNvSpPr txBox="1"/>
          <p:nvPr/>
        </p:nvSpPr>
        <p:spPr>
          <a:xfrm>
            <a:off x="5862897" y="6259011"/>
            <a:ext cx="2424892" cy="577081"/>
          </a:xfrm>
          <a:prstGeom prst="rect">
            <a:avLst/>
          </a:prstGeom>
          <a:solidFill>
            <a:schemeClr val="bg1">
              <a:alpha val="75000"/>
            </a:schemeClr>
          </a:solidFill>
        </p:spPr>
        <p:txBody>
          <a:bodyPr wrap="square" rtlCol="0">
            <a:spAutoFit/>
          </a:bodyPr>
          <a:lstStyle/>
          <a:p>
            <a:r>
              <a:rPr lang="en-US" sz="1050" dirty="0"/>
              <a:t>Differential interference contrast microscopy image of </a:t>
            </a:r>
            <a:r>
              <a:rPr lang="en-US" sz="1050" i="1" dirty="0" err="1"/>
              <a:t>Pd</a:t>
            </a:r>
            <a:r>
              <a:rPr lang="en-US" sz="1050" dirty="0"/>
              <a:t> spores. Credit: Barrie E. Overton/Lock Haven University</a:t>
            </a:r>
          </a:p>
        </p:txBody>
      </p:sp>
      <p:pic>
        <p:nvPicPr>
          <p:cNvPr id="9" name="Picture 8"/>
          <p:cNvPicPr>
            <a:picLocks noChangeAspect="1"/>
          </p:cNvPicPr>
          <p:nvPr/>
        </p:nvPicPr>
        <p:blipFill>
          <a:blip r:embed="rId4"/>
          <a:stretch>
            <a:fillRect/>
          </a:stretch>
        </p:blipFill>
        <p:spPr>
          <a:xfrm>
            <a:off x="999708" y="4879571"/>
            <a:ext cx="3572292" cy="1792939"/>
          </a:xfrm>
          <a:prstGeom prst="rect">
            <a:avLst/>
          </a:prstGeom>
        </p:spPr>
      </p:pic>
    </p:spTree>
    <p:extLst>
      <p:ext uri="{BB962C8B-B14F-4D97-AF65-F5344CB8AC3E}">
        <p14:creationId xmlns:p14="http://schemas.microsoft.com/office/powerpoint/2010/main" val="73816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0730"/>
            <a:ext cx="7886700" cy="1325563"/>
          </a:xfrm>
        </p:spPr>
        <p:txBody>
          <a:bodyPr>
            <a:normAutofit/>
          </a:bodyPr>
          <a:lstStyle/>
          <a:p>
            <a:r>
              <a:rPr lang="en-US" sz="3600" b="1" i="1" dirty="0" smtClean="0">
                <a:effectLst>
                  <a:outerShdw blurRad="38100" dist="38100" dir="2700000" algn="tl">
                    <a:srgbClr val="000000">
                      <a:alpha val="43137"/>
                    </a:srgbClr>
                  </a:outerShdw>
                </a:effectLst>
              </a:rPr>
              <a:t>What bat species are at risk?</a:t>
            </a:r>
            <a:endParaRPr lang="en-US" sz="3600" b="1" i="1"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171450" y="1456293"/>
            <a:ext cx="4142855" cy="4351338"/>
          </a:xfrm>
        </p:spPr>
        <p:txBody>
          <a:bodyPr>
            <a:normAutofit lnSpcReduction="10000"/>
          </a:bodyPr>
          <a:lstStyle/>
          <a:p>
            <a:r>
              <a:rPr lang="en-US" sz="2200" dirty="0"/>
              <a:t>Bat species identified with diagnostic symptoms of </a:t>
            </a:r>
            <a:r>
              <a:rPr lang="en-US" sz="2200" dirty="0" smtClean="0"/>
              <a:t>WNS:</a:t>
            </a:r>
          </a:p>
          <a:p>
            <a:pPr lvl="1"/>
            <a:r>
              <a:rPr lang="en-US" sz="1600" dirty="0"/>
              <a:t>Big brown bat (</a:t>
            </a:r>
            <a:r>
              <a:rPr lang="en-US" sz="1600" i="1" dirty="0" err="1"/>
              <a:t>Eptesicus</a:t>
            </a:r>
            <a:r>
              <a:rPr lang="en-US" sz="1600" i="1" dirty="0"/>
              <a:t> </a:t>
            </a:r>
            <a:r>
              <a:rPr lang="en-US" sz="1600" i="1" dirty="0" err="1"/>
              <a:t>fuscus</a:t>
            </a:r>
            <a:r>
              <a:rPr lang="en-US" sz="1600" dirty="0"/>
              <a:t>) </a:t>
            </a:r>
          </a:p>
          <a:p>
            <a:pPr lvl="1"/>
            <a:r>
              <a:rPr lang="en-US" sz="1600" dirty="0"/>
              <a:t>Cave bat (</a:t>
            </a:r>
            <a:r>
              <a:rPr lang="en-US" sz="1600" i="1" dirty="0" err="1"/>
              <a:t>Myotis</a:t>
            </a:r>
            <a:r>
              <a:rPr lang="en-US" sz="1600" i="1" dirty="0"/>
              <a:t> </a:t>
            </a:r>
            <a:r>
              <a:rPr lang="en-US" sz="1600" i="1" dirty="0" err="1"/>
              <a:t>velifer</a:t>
            </a:r>
            <a:r>
              <a:rPr lang="en-US" sz="1600" dirty="0"/>
              <a:t>)</a:t>
            </a:r>
          </a:p>
          <a:p>
            <a:pPr lvl="1"/>
            <a:r>
              <a:rPr lang="en-US" sz="1600" dirty="0"/>
              <a:t>Eastern small-footed bat (</a:t>
            </a:r>
            <a:r>
              <a:rPr lang="en-US" sz="1600" i="1" dirty="0" err="1"/>
              <a:t>Myotis</a:t>
            </a:r>
            <a:r>
              <a:rPr lang="en-US" sz="1600" i="1" dirty="0"/>
              <a:t> </a:t>
            </a:r>
            <a:r>
              <a:rPr lang="en-US" sz="1600" i="1" dirty="0" err="1"/>
              <a:t>leibii</a:t>
            </a:r>
            <a:r>
              <a:rPr lang="en-US" sz="1600" dirty="0"/>
              <a:t>)</a:t>
            </a:r>
          </a:p>
          <a:p>
            <a:pPr lvl="1"/>
            <a:r>
              <a:rPr lang="en-US" sz="1600" b="1" dirty="0"/>
              <a:t>Gray bat (</a:t>
            </a:r>
            <a:r>
              <a:rPr lang="en-US" sz="1600" b="1" i="1" dirty="0" err="1"/>
              <a:t>Myotis</a:t>
            </a:r>
            <a:r>
              <a:rPr lang="en-US" sz="1600" b="1" i="1" dirty="0"/>
              <a:t> </a:t>
            </a:r>
            <a:r>
              <a:rPr lang="en-US" sz="1600" b="1" i="1" dirty="0" err="1"/>
              <a:t>grisescens</a:t>
            </a:r>
            <a:r>
              <a:rPr lang="en-US" sz="1600" b="1" dirty="0" smtClean="0"/>
              <a:t>)</a:t>
            </a:r>
            <a:endParaRPr lang="en-US" sz="1600" b="1" i="1" dirty="0"/>
          </a:p>
          <a:p>
            <a:pPr lvl="1"/>
            <a:r>
              <a:rPr lang="en-US" sz="1600" b="1" dirty="0"/>
              <a:t>Indiana bat (</a:t>
            </a:r>
            <a:r>
              <a:rPr lang="en-US" sz="1600" b="1" i="1" dirty="0" err="1"/>
              <a:t>Myotis</a:t>
            </a:r>
            <a:r>
              <a:rPr lang="en-US" sz="1600" b="1" i="1" dirty="0"/>
              <a:t> </a:t>
            </a:r>
            <a:r>
              <a:rPr lang="en-US" sz="1600" b="1" i="1" dirty="0" smtClean="0"/>
              <a:t>sodalist)</a:t>
            </a:r>
          </a:p>
          <a:p>
            <a:pPr lvl="1"/>
            <a:r>
              <a:rPr lang="en-US" sz="1600" dirty="0" smtClean="0"/>
              <a:t>Little </a:t>
            </a:r>
            <a:r>
              <a:rPr lang="en-US" sz="1600" dirty="0"/>
              <a:t>brown bat (</a:t>
            </a:r>
            <a:r>
              <a:rPr lang="en-US" sz="1600" i="1" dirty="0" err="1"/>
              <a:t>Myotis</a:t>
            </a:r>
            <a:r>
              <a:rPr lang="en-US" sz="1600" i="1" dirty="0"/>
              <a:t> </a:t>
            </a:r>
            <a:r>
              <a:rPr lang="en-US" sz="1600" i="1" dirty="0" err="1"/>
              <a:t>lucifugus</a:t>
            </a:r>
            <a:r>
              <a:rPr lang="en-US" sz="1600" dirty="0"/>
              <a:t>)</a:t>
            </a:r>
          </a:p>
          <a:p>
            <a:pPr lvl="1"/>
            <a:r>
              <a:rPr lang="en-US" sz="1600" dirty="0"/>
              <a:t>Long-legged bat (</a:t>
            </a:r>
            <a:r>
              <a:rPr lang="en-US" sz="1600" i="1" dirty="0" err="1"/>
              <a:t>Myotis</a:t>
            </a:r>
            <a:r>
              <a:rPr lang="en-US" sz="1600" i="1" dirty="0"/>
              <a:t> </a:t>
            </a:r>
            <a:r>
              <a:rPr lang="en-US" sz="1600" i="1" dirty="0" err="1"/>
              <a:t>volans</a:t>
            </a:r>
            <a:r>
              <a:rPr lang="en-US" sz="1600" dirty="0"/>
              <a:t>)</a:t>
            </a:r>
          </a:p>
          <a:p>
            <a:pPr lvl="1"/>
            <a:r>
              <a:rPr lang="en-US" sz="1600" b="1" dirty="0"/>
              <a:t>Northern long-eared bat (</a:t>
            </a:r>
            <a:r>
              <a:rPr lang="en-US" sz="1600" b="1" i="1" dirty="0" err="1"/>
              <a:t>Myotis</a:t>
            </a:r>
            <a:r>
              <a:rPr lang="en-US" sz="1600" b="1" i="1" dirty="0"/>
              <a:t> </a:t>
            </a:r>
            <a:r>
              <a:rPr lang="en-US" sz="1600" b="1" i="1" dirty="0" err="1"/>
              <a:t>septentrionalis</a:t>
            </a:r>
            <a:r>
              <a:rPr lang="en-US" sz="1600" b="1" dirty="0" smtClean="0"/>
              <a:t>)</a:t>
            </a:r>
            <a:endParaRPr lang="en-US" sz="1600" dirty="0"/>
          </a:p>
          <a:p>
            <a:pPr lvl="1"/>
            <a:r>
              <a:rPr lang="en-US" sz="1600" dirty="0"/>
              <a:t>Western long-eared bat (</a:t>
            </a:r>
            <a:r>
              <a:rPr lang="en-US" sz="1600" i="1" dirty="0" err="1"/>
              <a:t>Myotis</a:t>
            </a:r>
            <a:r>
              <a:rPr lang="en-US" sz="1600" i="1" dirty="0"/>
              <a:t> </a:t>
            </a:r>
            <a:r>
              <a:rPr lang="en-US" sz="1600" i="1" dirty="0" err="1"/>
              <a:t>evotis</a:t>
            </a:r>
            <a:r>
              <a:rPr lang="en-US" sz="1600" dirty="0"/>
              <a:t>)</a:t>
            </a:r>
          </a:p>
          <a:p>
            <a:pPr lvl="1"/>
            <a:r>
              <a:rPr lang="en-US" sz="1600" dirty="0"/>
              <a:t>Southeastern bat (</a:t>
            </a:r>
            <a:r>
              <a:rPr lang="en-US" sz="1600" i="1" dirty="0" err="1"/>
              <a:t>Myotis</a:t>
            </a:r>
            <a:r>
              <a:rPr lang="en-US" sz="1600" i="1" dirty="0"/>
              <a:t> </a:t>
            </a:r>
            <a:r>
              <a:rPr lang="en-US" sz="1600" i="1" dirty="0" err="1"/>
              <a:t>austroriparius</a:t>
            </a:r>
            <a:r>
              <a:rPr lang="en-US" sz="1600" dirty="0"/>
              <a:t>) </a:t>
            </a:r>
          </a:p>
          <a:p>
            <a:pPr lvl="1"/>
            <a:r>
              <a:rPr lang="en-US" sz="1600" dirty="0"/>
              <a:t>Tricolored bat (</a:t>
            </a:r>
            <a:r>
              <a:rPr lang="en-US" sz="1600" i="1" dirty="0" err="1"/>
              <a:t>Perimyotis</a:t>
            </a:r>
            <a:r>
              <a:rPr lang="en-US" sz="1600" i="1" dirty="0"/>
              <a:t> </a:t>
            </a:r>
            <a:r>
              <a:rPr lang="en-US" sz="1600" i="1" dirty="0" err="1"/>
              <a:t>subflavus</a:t>
            </a:r>
            <a:r>
              <a:rPr lang="en-US" sz="1600" dirty="0"/>
              <a:t>) </a:t>
            </a:r>
          </a:p>
          <a:p>
            <a:pPr lvl="1"/>
            <a:r>
              <a:rPr lang="en-US" sz="1600" dirty="0"/>
              <a:t>Yuma bat (</a:t>
            </a:r>
            <a:r>
              <a:rPr lang="en-US" sz="1600" i="1" dirty="0" err="1"/>
              <a:t>Myotis</a:t>
            </a:r>
            <a:r>
              <a:rPr lang="en-US" sz="1600" i="1" dirty="0"/>
              <a:t> </a:t>
            </a:r>
            <a:r>
              <a:rPr lang="en-US" sz="1600" i="1" dirty="0" err="1"/>
              <a:t>yumanensis</a:t>
            </a:r>
            <a:r>
              <a:rPr lang="en-US" sz="1600" dirty="0"/>
              <a:t>) </a:t>
            </a:r>
          </a:p>
        </p:txBody>
      </p:sp>
      <p:sp>
        <p:nvSpPr>
          <p:cNvPr id="5" name="Content Placeholder 4"/>
          <p:cNvSpPr>
            <a:spLocks noGrp="1"/>
          </p:cNvSpPr>
          <p:nvPr>
            <p:ph sz="half" idx="2"/>
          </p:nvPr>
        </p:nvSpPr>
        <p:spPr>
          <a:xfrm>
            <a:off x="4314305" y="1456293"/>
            <a:ext cx="4671753" cy="4351338"/>
          </a:xfrm>
        </p:spPr>
        <p:txBody>
          <a:bodyPr>
            <a:normAutofit lnSpcReduction="10000"/>
          </a:bodyPr>
          <a:lstStyle/>
          <a:p>
            <a:r>
              <a:rPr lang="en-US" sz="2000" dirty="0" smtClean="0"/>
              <a:t>Bat species on which </a:t>
            </a:r>
            <a:r>
              <a:rPr lang="en-US" sz="2000" i="1" dirty="0" err="1" smtClean="0"/>
              <a:t>Pd</a:t>
            </a:r>
            <a:r>
              <a:rPr lang="en-US" sz="2000" dirty="0"/>
              <a:t> has been detected, but no diagnostic sign of </a:t>
            </a:r>
            <a:r>
              <a:rPr lang="en-US" sz="2000" dirty="0" smtClean="0"/>
              <a:t>WNS </a:t>
            </a:r>
            <a:r>
              <a:rPr lang="en-US" sz="2000" dirty="0"/>
              <a:t>has been documented</a:t>
            </a:r>
            <a:r>
              <a:rPr lang="en-US" sz="2000" dirty="0" smtClean="0"/>
              <a:t>:</a:t>
            </a:r>
          </a:p>
          <a:p>
            <a:pPr lvl="1"/>
            <a:r>
              <a:rPr lang="en-US" sz="1600" dirty="0"/>
              <a:t>Eastern red bat (</a:t>
            </a:r>
            <a:r>
              <a:rPr lang="en-US" sz="1600" i="1" dirty="0" err="1"/>
              <a:t>Lasiurus</a:t>
            </a:r>
            <a:r>
              <a:rPr lang="en-US" sz="1600" i="1" dirty="0"/>
              <a:t> borealis</a:t>
            </a:r>
            <a:r>
              <a:rPr lang="en-US" sz="1600" dirty="0"/>
              <a:t>) </a:t>
            </a:r>
          </a:p>
          <a:p>
            <a:pPr lvl="1"/>
            <a:r>
              <a:rPr lang="en-US" sz="1600" dirty="0"/>
              <a:t>Mexican free-tailed bat (</a:t>
            </a:r>
            <a:r>
              <a:rPr lang="en-US" sz="1600" i="1" dirty="0" err="1"/>
              <a:t>Tadarida</a:t>
            </a:r>
            <a:r>
              <a:rPr lang="en-US" sz="1600" i="1" dirty="0"/>
              <a:t> </a:t>
            </a:r>
            <a:r>
              <a:rPr lang="en-US" sz="1600" i="1" dirty="0" err="1"/>
              <a:t>brasiliensis</a:t>
            </a:r>
            <a:r>
              <a:rPr lang="en-US" sz="1600" dirty="0"/>
              <a:t>)</a:t>
            </a:r>
          </a:p>
          <a:p>
            <a:pPr lvl="1"/>
            <a:r>
              <a:rPr lang="en-US" sz="1600" dirty="0" err="1"/>
              <a:t>Rafinesque's</a:t>
            </a:r>
            <a:r>
              <a:rPr lang="en-US" sz="1600" dirty="0"/>
              <a:t> big-eared bat (</a:t>
            </a:r>
            <a:r>
              <a:rPr lang="en-US" sz="1600" i="1" dirty="0" err="1"/>
              <a:t>Corynorhinus</a:t>
            </a:r>
            <a:r>
              <a:rPr lang="en-US" sz="1600" i="1" dirty="0"/>
              <a:t> </a:t>
            </a:r>
            <a:r>
              <a:rPr lang="en-US" sz="1600" i="1" dirty="0" err="1"/>
              <a:t>rafinesquii</a:t>
            </a:r>
            <a:r>
              <a:rPr lang="en-US" sz="1600" dirty="0"/>
              <a:t>) </a:t>
            </a:r>
          </a:p>
          <a:p>
            <a:pPr lvl="1"/>
            <a:r>
              <a:rPr lang="en-US" sz="1600" dirty="0"/>
              <a:t>Silver-haired bat (</a:t>
            </a:r>
            <a:r>
              <a:rPr lang="en-US" sz="1600" i="1" dirty="0" err="1"/>
              <a:t>Lasionycteris</a:t>
            </a:r>
            <a:r>
              <a:rPr lang="en-US" sz="1600" i="1" dirty="0"/>
              <a:t> </a:t>
            </a:r>
            <a:r>
              <a:rPr lang="en-US" sz="1600" i="1" dirty="0" err="1"/>
              <a:t>noctivagans</a:t>
            </a:r>
            <a:r>
              <a:rPr lang="en-US" sz="1600" dirty="0"/>
              <a:t>) </a:t>
            </a:r>
          </a:p>
          <a:p>
            <a:pPr lvl="1"/>
            <a:r>
              <a:rPr lang="en-US" sz="1600" dirty="0"/>
              <a:t>Townsend's big-eared bat (</a:t>
            </a:r>
            <a:r>
              <a:rPr lang="en-US" sz="1600" i="1" dirty="0" err="1"/>
              <a:t>Corynorhinus</a:t>
            </a:r>
            <a:r>
              <a:rPr lang="en-US" sz="1600" i="1" dirty="0"/>
              <a:t> </a:t>
            </a:r>
            <a:r>
              <a:rPr lang="en-US" sz="1600" i="1" dirty="0" err="1"/>
              <a:t>townsendii</a:t>
            </a:r>
            <a:r>
              <a:rPr lang="en-US" sz="1600" dirty="0"/>
              <a:t>)</a:t>
            </a:r>
          </a:p>
          <a:p>
            <a:pPr lvl="1"/>
            <a:r>
              <a:rPr lang="en-US" sz="1600" b="1" dirty="0"/>
              <a:t>Virginia big-eared bat (</a:t>
            </a:r>
            <a:r>
              <a:rPr lang="en-US" sz="1600" b="1" i="1" dirty="0" err="1"/>
              <a:t>Corynorhinus</a:t>
            </a:r>
            <a:r>
              <a:rPr lang="en-US" sz="1600" b="1" i="1" dirty="0"/>
              <a:t> </a:t>
            </a:r>
            <a:r>
              <a:rPr lang="en-US" sz="1600" b="1" i="1" dirty="0" err="1"/>
              <a:t>townsendii</a:t>
            </a:r>
            <a:r>
              <a:rPr lang="en-US" sz="1600" b="1" i="1" dirty="0"/>
              <a:t> </a:t>
            </a:r>
            <a:r>
              <a:rPr lang="en-US" sz="1600" b="1" i="1" dirty="0" err="1" smtClean="0"/>
              <a:t>virginianus</a:t>
            </a:r>
            <a:endParaRPr lang="en-US" sz="1600" dirty="0"/>
          </a:p>
          <a:p>
            <a:pPr lvl="1"/>
            <a:r>
              <a:rPr lang="en-US" sz="1600" b="1" dirty="0"/>
              <a:t>Ozark big-eared bat (</a:t>
            </a:r>
            <a:r>
              <a:rPr lang="en-US" sz="1600" b="1" i="1" dirty="0" err="1"/>
              <a:t>Corynorhinus</a:t>
            </a:r>
            <a:r>
              <a:rPr lang="en-US" sz="1600" b="1" i="1" dirty="0"/>
              <a:t> </a:t>
            </a:r>
            <a:r>
              <a:rPr lang="en-US" sz="1600" b="1" i="1" dirty="0" err="1"/>
              <a:t>townsendii</a:t>
            </a:r>
            <a:r>
              <a:rPr lang="en-US" sz="1600" b="1" i="1" dirty="0"/>
              <a:t> </a:t>
            </a:r>
            <a:r>
              <a:rPr lang="en-US" sz="1600" b="1" i="1" dirty="0" err="1"/>
              <a:t>ingens</a:t>
            </a:r>
            <a:r>
              <a:rPr lang="en-US" sz="1600" b="1" dirty="0"/>
              <a:t>) </a:t>
            </a:r>
            <a:endParaRPr lang="en-US" sz="1600" b="1" dirty="0" smtClean="0"/>
          </a:p>
          <a:p>
            <a:pPr lvl="1"/>
            <a:r>
              <a:rPr lang="en-US" sz="1600" dirty="0" smtClean="0"/>
              <a:t>Western </a:t>
            </a:r>
            <a:r>
              <a:rPr lang="en-US" sz="1600" dirty="0"/>
              <a:t>small-footed bat (</a:t>
            </a:r>
            <a:r>
              <a:rPr lang="en-US" sz="1600" i="1" dirty="0" err="1"/>
              <a:t>Myotis</a:t>
            </a:r>
            <a:r>
              <a:rPr lang="en-US" sz="1600" i="1" dirty="0"/>
              <a:t> </a:t>
            </a:r>
            <a:r>
              <a:rPr lang="en-US" sz="1600" i="1" dirty="0" err="1"/>
              <a:t>ciliolabrum</a:t>
            </a:r>
            <a:r>
              <a:rPr lang="en-US" sz="1600" dirty="0"/>
              <a:t>)</a:t>
            </a:r>
          </a:p>
        </p:txBody>
      </p:sp>
      <p:sp>
        <p:nvSpPr>
          <p:cNvPr id="6" name="TextBox 5"/>
          <p:cNvSpPr txBox="1"/>
          <p:nvPr/>
        </p:nvSpPr>
        <p:spPr>
          <a:xfrm>
            <a:off x="2749097" y="6176963"/>
            <a:ext cx="3645806" cy="369332"/>
          </a:xfrm>
          <a:prstGeom prst="rect">
            <a:avLst/>
          </a:prstGeom>
          <a:noFill/>
          <a:ln w="12700">
            <a:solidFill>
              <a:schemeClr val="tx1"/>
            </a:solidFill>
          </a:ln>
        </p:spPr>
        <p:txBody>
          <a:bodyPr wrap="none" rtlCol="0">
            <a:spAutoFit/>
          </a:bodyPr>
          <a:lstStyle/>
          <a:p>
            <a:r>
              <a:rPr lang="en-US" b="1" dirty="0" smtClean="0"/>
              <a:t>Threatened and Endangered Species</a:t>
            </a:r>
            <a:endParaRPr lang="en-US" b="1" dirty="0"/>
          </a:p>
        </p:txBody>
      </p:sp>
    </p:spTree>
    <p:extLst>
      <p:ext uri="{BB962C8B-B14F-4D97-AF65-F5344CB8AC3E}">
        <p14:creationId xmlns:p14="http://schemas.microsoft.com/office/powerpoint/2010/main" val="2069782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06" y="132426"/>
            <a:ext cx="4267546" cy="815281"/>
          </a:xfrm>
        </p:spPr>
        <p:txBody>
          <a:bodyPr>
            <a:normAutofit/>
          </a:bodyPr>
          <a:lstStyle/>
          <a:p>
            <a:r>
              <a:rPr lang="en-US" sz="3600" b="1" i="1" dirty="0" smtClean="0">
                <a:effectLst>
                  <a:outerShdw blurRad="38100" dist="38100" dir="2700000" algn="tl">
                    <a:srgbClr val="000000">
                      <a:alpha val="43137"/>
                    </a:srgbClr>
                  </a:outerShdw>
                </a:effectLst>
              </a:rPr>
              <a:t>Is there a treatment?</a:t>
            </a:r>
            <a:endParaRPr lang="en-US" sz="3600"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9506" y="997527"/>
            <a:ext cx="4995949" cy="5777346"/>
          </a:xfrm>
        </p:spPr>
        <p:txBody>
          <a:bodyPr anchor="ctr">
            <a:normAutofit fontScale="25000" lnSpcReduction="20000"/>
          </a:bodyPr>
          <a:lstStyle/>
          <a:p>
            <a:pPr>
              <a:lnSpc>
                <a:spcPct val="120000"/>
              </a:lnSpc>
            </a:pPr>
            <a:r>
              <a:rPr lang="en-US" sz="6400" dirty="0" smtClean="0"/>
              <a:t>Currently, there no cure for WNS</a:t>
            </a:r>
          </a:p>
          <a:p>
            <a:pPr>
              <a:lnSpc>
                <a:spcPct val="120000"/>
              </a:lnSpc>
            </a:pPr>
            <a:r>
              <a:rPr lang="en-US" sz="6400" dirty="0" smtClean="0"/>
              <a:t>Most effect means is to prevent the transfer of spores is decontamination</a:t>
            </a:r>
          </a:p>
          <a:p>
            <a:pPr>
              <a:lnSpc>
                <a:spcPct val="120000"/>
              </a:lnSpc>
            </a:pPr>
            <a:r>
              <a:rPr lang="en-US" sz="6400" dirty="0" smtClean="0"/>
              <a:t>Ongoing research looking into the effectiveness of different types of treatments including:</a:t>
            </a:r>
          </a:p>
          <a:p>
            <a:pPr lvl="1">
              <a:lnSpc>
                <a:spcPct val="120000"/>
              </a:lnSpc>
            </a:pPr>
            <a:r>
              <a:rPr lang="en-US" sz="6400" b="1" i="1" dirty="0" smtClean="0"/>
              <a:t>Biological</a:t>
            </a:r>
            <a:r>
              <a:rPr lang="en-US" sz="6400" b="1" i="1" dirty="0"/>
              <a:t>:</a:t>
            </a:r>
            <a:r>
              <a:rPr lang="en-US" sz="6400" dirty="0"/>
              <a:t> Stimulate growth of beneficial microorganisms that either attack, or secrete substances that attack, </a:t>
            </a:r>
            <a:r>
              <a:rPr lang="en-US" sz="6400" i="1" dirty="0" err="1"/>
              <a:t>Pd</a:t>
            </a:r>
            <a:r>
              <a:rPr lang="en-US" sz="6400" dirty="0"/>
              <a:t> or compete with </a:t>
            </a:r>
            <a:r>
              <a:rPr lang="en-US" sz="6400" i="1" dirty="0" err="1"/>
              <a:t>Pd</a:t>
            </a:r>
            <a:r>
              <a:rPr lang="en-US" sz="6400" dirty="0"/>
              <a:t> in other ways to limit its growth.</a:t>
            </a:r>
          </a:p>
          <a:p>
            <a:pPr lvl="1">
              <a:lnSpc>
                <a:spcPct val="120000"/>
              </a:lnSpc>
            </a:pPr>
            <a:r>
              <a:rPr lang="en-US" sz="6400" b="1" i="1" dirty="0" smtClean="0"/>
              <a:t>Chemical</a:t>
            </a:r>
            <a:r>
              <a:rPr lang="en-US" sz="6400" b="1" i="1" dirty="0"/>
              <a:t>:</a:t>
            </a:r>
            <a:r>
              <a:rPr lang="en-US" sz="6400" dirty="0"/>
              <a:t> Apply to either bats or the environment to prevent, control, or eradicate </a:t>
            </a:r>
            <a:r>
              <a:rPr lang="en-US" sz="6400" i="1" dirty="0" smtClean="0"/>
              <a:t>Pd</a:t>
            </a:r>
            <a:r>
              <a:rPr lang="en-US" sz="6400" dirty="0" smtClean="0"/>
              <a:t>.</a:t>
            </a:r>
            <a:endParaRPr lang="en-US" sz="6400" dirty="0"/>
          </a:p>
          <a:p>
            <a:pPr lvl="1">
              <a:lnSpc>
                <a:spcPct val="120000"/>
              </a:lnSpc>
            </a:pPr>
            <a:r>
              <a:rPr lang="en-US" sz="6400" b="1" i="1" dirty="0" smtClean="0"/>
              <a:t>Immunological</a:t>
            </a:r>
            <a:r>
              <a:rPr lang="en-US" sz="6400" b="1" i="1" dirty="0"/>
              <a:t>:</a:t>
            </a:r>
            <a:r>
              <a:rPr lang="en-US" sz="6400" dirty="0"/>
              <a:t> Use vaccines to prevent </a:t>
            </a:r>
            <a:r>
              <a:rPr lang="en-US" sz="6400" i="1" dirty="0" err="1"/>
              <a:t>Pd</a:t>
            </a:r>
            <a:r>
              <a:rPr lang="en-US" sz="6400" dirty="0"/>
              <a:t> in bats.</a:t>
            </a:r>
          </a:p>
          <a:p>
            <a:pPr lvl="1">
              <a:lnSpc>
                <a:spcPct val="120000"/>
              </a:lnSpc>
            </a:pPr>
            <a:r>
              <a:rPr lang="en-US" sz="6400" b="1" i="1" dirty="0" smtClean="0"/>
              <a:t>Genetic </a:t>
            </a:r>
            <a:r>
              <a:rPr lang="en-US" sz="6400" b="1" i="1" dirty="0"/>
              <a:t>Manipulation: </a:t>
            </a:r>
            <a:r>
              <a:rPr lang="en-US" sz="6400" dirty="0"/>
              <a:t>Reduce symptoms of </a:t>
            </a:r>
            <a:r>
              <a:rPr lang="en-US" sz="6400" i="1" dirty="0" err="1"/>
              <a:t>Pd</a:t>
            </a:r>
            <a:r>
              <a:rPr lang="en-US" sz="6400" dirty="0"/>
              <a:t> or alter </a:t>
            </a:r>
            <a:r>
              <a:rPr lang="en-US" sz="6400" i="1" dirty="0" err="1"/>
              <a:t>Pd</a:t>
            </a:r>
            <a:r>
              <a:rPr lang="en-US" sz="6400" dirty="0"/>
              <a:t> gene expression.</a:t>
            </a:r>
          </a:p>
          <a:p>
            <a:pPr lvl="1">
              <a:lnSpc>
                <a:spcPct val="120000"/>
              </a:lnSpc>
            </a:pPr>
            <a:r>
              <a:rPr lang="en-US" sz="6400" b="1" i="1" dirty="0" smtClean="0"/>
              <a:t>Mechanical</a:t>
            </a:r>
            <a:r>
              <a:rPr lang="en-US" sz="6400" b="1" i="1" dirty="0"/>
              <a:t>:</a:t>
            </a:r>
            <a:r>
              <a:rPr lang="en-US" sz="6400" dirty="0"/>
              <a:t> Change environmental conditions to prevent, control, or eradicate </a:t>
            </a:r>
            <a:r>
              <a:rPr lang="en-US" sz="6400" i="1" dirty="0"/>
              <a:t>Pd</a:t>
            </a:r>
            <a:r>
              <a:rPr lang="en-US" sz="6400" dirty="0" smtClean="0"/>
              <a:t>.</a:t>
            </a:r>
          </a:p>
          <a:p>
            <a:pPr>
              <a:lnSpc>
                <a:spcPct val="120000"/>
              </a:lnSpc>
            </a:pPr>
            <a:r>
              <a:rPr lang="en-US" sz="6400" dirty="0" smtClean="0"/>
              <a:t>Goal is to break the WNS disease triangle (right) using a single treatment, or combination of treatments, noted above.</a:t>
            </a:r>
            <a:endParaRPr lang="en-US" sz="6400" dirty="0"/>
          </a:p>
          <a:p>
            <a:endParaRPr lang="en-US" sz="2400" dirty="0"/>
          </a:p>
        </p:txBody>
      </p:sp>
      <p:grpSp>
        <p:nvGrpSpPr>
          <p:cNvPr id="20" name="Group 19"/>
          <p:cNvGrpSpPr>
            <a:grpSpLocks noChangeAspect="1"/>
          </p:cNvGrpSpPr>
          <p:nvPr/>
        </p:nvGrpSpPr>
        <p:grpSpPr>
          <a:xfrm>
            <a:off x="5674911" y="2175358"/>
            <a:ext cx="2971800" cy="4682367"/>
            <a:chOff x="5147676" y="89011"/>
            <a:chExt cx="3890327" cy="6129598"/>
          </a:xfrm>
        </p:grpSpPr>
        <p:pic>
          <p:nvPicPr>
            <p:cNvPr id="7" name="Picture 6"/>
            <p:cNvPicPr>
              <a:picLocks noChangeAspect="1"/>
            </p:cNvPicPr>
            <p:nvPr/>
          </p:nvPicPr>
          <p:blipFill>
            <a:blip r:embed="rId2"/>
            <a:stretch>
              <a:fillRect/>
            </a:stretch>
          </p:blipFill>
          <p:spPr>
            <a:xfrm>
              <a:off x="5147676" y="3153128"/>
              <a:ext cx="3886200" cy="1006273"/>
            </a:xfrm>
            <a:prstGeom prst="rect">
              <a:avLst/>
            </a:prstGeom>
          </p:spPr>
        </p:pic>
        <p:pic>
          <p:nvPicPr>
            <p:cNvPr id="12" name="Picture 11"/>
            <p:cNvPicPr>
              <a:picLocks noChangeAspect="1"/>
            </p:cNvPicPr>
            <p:nvPr/>
          </p:nvPicPr>
          <p:blipFill>
            <a:blip r:embed="rId3"/>
            <a:stretch>
              <a:fillRect/>
            </a:stretch>
          </p:blipFill>
          <p:spPr>
            <a:xfrm>
              <a:off x="5151803" y="1621860"/>
              <a:ext cx="3886200" cy="1414710"/>
            </a:xfrm>
            <a:prstGeom prst="rect">
              <a:avLst/>
            </a:prstGeom>
          </p:spPr>
        </p:pic>
        <p:pic>
          <p:nvPicPr>
            <p:cNvPr id="18" name="Picture 17"/>
            <p:cNvPicPr>
              <a:picLocks noChangeAspect="1"/>
            </p:cNvPicPr>
            <p:nvPr/>
          </p:nvPicPr>
          <p:blipFill>
            <a:blip r:embed="rId4"/>
            <a:stretch>
              <a:fillRect/>
            </a:stretch>
          </p:blipFill>
          <p:spPr>
            <a:xfrm>
              <a:off x="5147676" y="4275958"/>
              <a:ext cx="3886200" cy="1942651"/>
            </a:xfrm>
            <a:prstGeom prst="rect">
              <a:avLst/>
            </a:prstGeom>
          </p:spPr>
        </p:pic>
        <p:pic>
          <p:nvPicPr>
            <p:cNvPr id="19" name="Picture 18"/>
            <p:cNvPicPr>
              <a:picLocks noChangeAspect="1"/>
            </p:cNvPicPr>
            <p:nvPr/>
          </p:nvPicPr>
          <p:blipFill>
            <a:blip r:embed="rId5"/>
            <a:stretch>
              <a:fillRect/>
            </a:stretch>
          </p:blipFill>
          <p:spPr>
            <a:xfrm>
              <a:off x="5147676" y="89011"/>
              <a:ext cx="3886200" cy="1316613"/>
            </a:xfrm>
            <a:prstGeom prst="rect">
              <a:avLst/>
            </a:prstGeom>
          </p:spPr>
        </p:pic>
      </p:grpSp>
      <p:grpSp>
        <p:nvGrpSpPr>
          <p:cNvPr id="17" name="Group 16"/>
          <p:cNvGrpSpPr>
            <a:grpSpLocks noChangeAspect="1"/>
          </p:cNvGrpSpPr>
          <p:nvPr/>
        </p:nvGrpSpPr>
        <p:grpSpPr>
          <a:xfrm>
            <a:off x="5931131" y="118379"/>
            <a:ext cx="2286000" cy="2097970"/>
            <a:chOff x="5363998" y="407163"/>
            <a:chExt cx="2898134" cy="2659754"/>
          </a:xfrm>
        </p:grpSpPr>
        <p:sp>
          <p:nvSpPr>
            <p:cNvPr id="9" name="Oval 8"/>
            <p:cNvSpPr/>
            <p:nvPr/>
          </p:nvSpPr>
          <p:spPr>
            <a:xfrm>
              <a:off x="5363998" y="1229965"/>
              <a:ext cx="1828800" cy="1828800"/>
            </a:xfrm>
            <a:prstGeom prst="ellipse">
              <a:avLst/>
            </a:prstGeom>
            <a:solidFill>
              <a:schemeClr val="bg1">
                <a:lumMod val="50000"/>
                <a:alpha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33332" y="1238117"/>
              <a:ext cx="1828800" cy="1828800"/>
            </a:xfrm>
            <a:prstGeom prst="ellipse">
              <a:avLst/>
            </a:prstGeom>
            <a:solidFill>
              <a:schemeClr val="bg1">
                <a:lumMod val="50000"/>
                <a:alpha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93723" y="407163"/>
              <a:ext cx="1828800" cy="1828800"/>
            </a:xfrm>
            <a:prstGeom prst="ellipse">
              <a:avLst/>
            </a:prstGeom>
            <a:solidFill>
              <a:schemeClr val="bg1">
                <a:lumMod val="50000"/>
                <a:alpha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502110" y="628195"/>
              <a:ext cx="597728" cy="369332"/>
            </a:xfrm>
            <a:prstGeom prst="rect">
              <a:avLst/>
            </a:prstGeom>
            <a:noFill/>
          </p:spPr>
          <p:txBody>
            <a:bodyPr wrap="none" rtlCol="0">
              <a:spAutoFit/>
            </a:bodyPr>
            <a:lstStyle/>
            <a:p>
              <a:r>
                <a:rPr lang="en-US" b="1" dirty="0" smtClean="0"/>
                <a:t>Bats</a:t>
              </a:r>
              <a:endParaRPr lang="en-US" b="1" dirty="0"/>
            </a:p>
          </p:txBody>
        </p:sp>
        <p:sp>
          <p:nvSpPr>
            <p:cNvPr id="14" name="TextBox 13"/>
            <p:cNvSpPr txBox="1"/>
            <p:nvPr/>
          </p:nvSpPr>
          <p:spPr>
            <a:xfrm>
              <a:off x="7253496" y="2017104"/>
              <a:ext cx="830100" cy="646331"/>
            </a:xfrm>
            <a:prstGeom prst="rect">
              <a:avLst/>
            </a:prstGeom>
            <a:noFill/>
          </p:spPr>
          <p:txBody>
            <a:bodyPr wrap="none" rtlCol="0">
              <a:spAutoFit/>
            </a:bodyPr>
            <a:lstStyle/>
            <a:p>
              <a:pPr algn="ctr"/>
              <a:r>
                <a:rPr lang="en-US" b="1" dirty="0" smtClean="0"/>
                <a:t>Caves/</a:t>
              </a:r>
            </a:p>
            <a:p>
              <a:pPr algn="ctr"/>
              <a:r>
                <a:rPr lang="en-US" b="1" dirty="0" smtClean="0"/>
                <a:t>Mines</a:t>
              </a:r>
              <a:endParaRPr lang="en-US" b="1" dirty="0"/>
            </a:p>
          </p:txBody>
        </p:sp>
        <p:sp>
          <p:nvSpPr>
            <p:cNvPr id="15" name="TextBox 14"/>
            <p:cNvSpPr txBox="1"/>
            <p:nvPr/>
          </p:nvSpPr>
          <p:spPr>
            <a:xfrm>
              <a:off x="5645347" y="2196005"/>
              <a:ext cx="426912" cy="369332"/>
            </a:xfrm>
            <a:prstGeom prst="rect">
              <a:avLst/>
            </a:prstGeom>
            <a:noFill/>
          </p:spPr>
          <p:txBody>
            <a:bodyPr wrap="none" rtlCol="0">
              <a:spAutoFit/>
            </a:bodyPr>
            <a:lstStyle/>
            <a:p>
              <a:r>
                <a:rPr lang="en-US" b="1" i="1" dirty="0" err="1" smtClean="0"/>
                <a:t>Pd</a:t>
              </a:r>
              <a:endParaRPr lang="en-US" b="1" i="1" dirty="0"/>
            </a:p>
          </p:txBody>
        </p:sp>
        <p:sp>
          <p:nvSpPr>
            <p:cNvPr id="16" name="TextBox 15"/>
            <p:cNvSpPr txBox="1"/>
            <p:nvPr/>
          </p:nvSpPr>
          <p:spPr>
            <a:xfrm>
              <a:off x="6440497" y="1765109"/>
              <a:ext cx="644728" cy="369332"/>
            </a:xfrm>
            <a:prstGeom prst="rect">
              <a:avLst/>
            </a:prstGeom>
            <a:noFill/>
          </p:spPr>
          <p:txBody>
            <a:bodyPr wrap="none" rtlCol="0">
              <a:spAutoFit/>
            </a:bodyPr>
            <a:lstStyle/>
            <a:p>
              <a:r>
                <a:rPr lang="en-US" i="1" dirty="0" smtClean="0"/>
                <a:t>WNS</a:t>
              </a:r>
              <a:endParaRPr lang="en-US" i="1" dirty="0"/>
            </a:p>
          </p:txBody>
        </p:sp>
      </p:grpSp>
    </p:spTree>
    <p:extLst>
      <p:ext uri="{BB962C8B-B14F-4D97-AF65-F5344CB8AC3E}">
        <p14:creationId xmlns:p14="http://schemas.microsoft.com/office/powerpoint/2010/main" val="146573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29" y="-637"/>
            <a:ext cx="8299219" cy="1325563"/>
          </a:xfrm>
        </p:spPr>
        <p:txBody>
          <a:bodyPr>
            <a:normAutofit/>
          </a:bodyPr>
          <a:lstStyle/>
          <a:p>
            <a:r>
              <a:rPr lang="en-US" sz="3600" b="1" i="1" dirty="0" smtClean="0">
                <a:effectLst>
                  <a:outerShdw blurRad="38100" dist="38100" dir="2700000" algn="tl">
                    <a:srgbClr val="000000">
                      <a:alpha val="43137"/>
                    </a:srgbClr>
                  </a:outerShdw>
                </a:effectLst>
              </a:rPr>
              <a:t>What can we as land managers do to help prevent the spread of WNS?</a:t>
            </a:r>
            <a:endParaRPr lang="en-US" sz="3600"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9629" y="1524434"/>
            <a:ext cx="5054138" cy="5001057"/>
          </a:xfrm>
        </p:spPr>
        <p:txBody>
          <a:bodyPr>
            <a:normAutofit fontScale="85000" lnSpcReduction="20000"/>
          </a:bodyPr>
          <a:lstStyle/>
          <a:p>
            <a:r>
              <a:rPr lang="en-US" dirty="0" smtClean="0"/>
              <a:t>Only have control over one vector – humans</a:t>
            </a:r>
            <a:r>
              <a:rPr lang="en-US" dirty="0" smtClean="0"/>
              <a:t>!</a:t>
            </a:r>
          </a:p>
          <a:p>
            <a:pPr marL="0" indent="0">
              <a:buNone/>
            </a:pPr>
            <a:endParaRPr lang="en-US" dirty="0" smtClean="0"/>
          </a:p>
          <a:p>
            <a:pPr lvl="1"/>
            <a:r>
              <a:rPr lang="en-US" i="1" dirty="0" smtClean="0"/>
              <a:t>Educational outreach</a:t>
            </a:r>
          </a:p>
          <a:p>
            <a:pPr lvl="2"/>
            <a:r>
              <a:rPr lang="en-US" dirty="0" smtClean="0"/>
              <a:t>Phone/Tailgate briefings</a:t>
            </a:r>
          </a:p>
          <a:p>
            <a:pPr lvl="2"/>
            <a:r>
              <a:rPr lang="en-US" dirty="0" smtClean="0"/>
              <a:t>School visits</a:t>
            </a:r>
          </a:p>
          <a:p>
            <a:pPr lvl="1"/>
            <a:r>
              <a:rPr lang="en-US" i="1" dirty="0" smtClean="0"/>
              <a:t>Equipment</a:t>
            </a:r>
          </a:p>
          <a:p>
            <a:pPr lvl="2"/>
            <a:r>
              <a:rPr lang="en-US" dirty="0" smtClean="0"/>
              <a:t>Dedicated gear</a:t>
            </a:r>
          </a:p>
          <a:p>
            <a:pPr lvl="2"/>
            <a:r>
              <a:rPr lang="en-US" dirty="0" smtClean="0"/>
              <a:t>Decontaminate gear</a:t>
            </a:r>
          </a:p>
          <a:p>
            <a:pPr lvl="1"/>
            <a:r>
              <a:rPr lang="en-US" i="1" dirty="0" smtClean="0"/>
              <a:t>Monitoring</a:t>
            </a:r>
          </a:p>
          <a:p>
            <a:pPr lvl="2"/>
            <a:r>
              <a:rPr lang="en-US" dirty="0" smtClean="0"/>
              <a:t>Know where bats hibernate</a:t>
            </a:r>
          </a:p>
          <a:p>
            <a:pPr lvl="2"/>
            <a:r>
              <a:rPr lang="en-US" i="1" dirty="0" err="1" smtClean="0"/>
              <a:t>Pd</a:t>
            </a:r>
            <a:r>
              <a:rPr lang="en-US" dirty="0" smtClean="0"/>
              <a:t>/WNS sampling trips – Intermediate States</a:t>
            </a:r>
          </a:p>
          <a:p>
            <a:pPr lvl="2"/>
            <a:r>
              <a:rPr lang="en-US" dirty="0"/>
              <a:t>Bat </a:t>
            </a:r>
            <a:r>
              <a:rPr lang="en-US" dirty="0" smtClean="0"/>
              <a:t>Counts</a:t>
            </a:r>
          </a:p>
          <a:p>
            <a:pPr lvl="1"/>
            <a:r>
              <a:rPr lang="en-US" i="1" dirty="0" smtClean="0"/>
              <a:t>Restrict access to caves</a:t>
            </a:r>
          </a:p>
          <a:p>
            <a:pPr lvl="2"/>
            <a:r>
              <a:rPr lang="en-US" dirty="0"/>
              <a:t>Permitting </a:t>
            </a:r>
            <a:r>
              <a:rPr lang="en-US" dirty="0" smtClean="0"/>
              <a:t>system</a:t>
            </a:r>
          </a:p>
          <a:p>
            <a:pPr lvl="2"/>
            <a:r>
              <a:rPr lang="en-US" dirty="0" smtClean="0"/>
              <a:t>Install bat friendly gates</a:t>
            </a:r>
          </a:p>
          <a:p>
            <a:pPr lvl="2"/>
            <a:r>
              <a:rPr lang="en-US" dirty="0" smtClean="0"/>
              <a:t>Closures – Short- and Long-term</a:t>
            </a:r>
          </a:p>
          <a:p>
            <a:pPr lvl="1"/>
            <a:endParaRPr lang="en-US" dirty="0" smtClean="0"/>
          </a:p>
          <a:p>
            <a:pPr lvl="1"/>
            <a:endParaRPr lang="en-US" dirty="0" smtClean="0"/>
          </a:p>
        </p:txBody>
      </p:sp>
      <p:pic>
        <p:nvPicPr>
          <p:cNvPr id="4" name="Picture 3"/>
          <p:cNvPicPr>
            <a:picLocks noChangeAspect="1"/>
          </p:cNvPicPr>
          <p:nvPr/>
        </p:nvPicPr>
        <p:blipFill>
          <a:blip r:embed="rId2"/>
          <a:stretch>
            <a:fillRect/>
          </a:stretch>
        </p:blipFill>
        <p:spPr>
          <a:xfrm>
            <a:off x="5398080" y="4547998"/>
            <a:ext cx="3657600" cy="2190307"/>
          </a:xfrm>
          <a:prstGeom prst="rect">
            <a:avLst/>
          </a:prstGeom>
        </p:spPr>
      </p:pic>
      <p:grpSp>
        <p:nvGrpSpPr>
          <p:cNvPr id="9" name="Group 8"/>
          <p:cNvGrpSpPr/>
          <p:nvPr/>
        </p:nvGrpSpPr>
        <p:grpSpPr>
          <a:xfrm>
            <a:off x="5971655" y="1964939"/>
            <a:ext cx="2743200" cy="2443637"/>
            <a:chOff x="5758988" y="1177334"/>
            <a:chExt cx="3238500" cy="2443637"/>
          </a:xfrm>
        </p:grpSpPr>
        <p:pic>
          <p:nvPicPr>
            <p:cNvPr id="7" name="Picture 6"/>
            <p:cNvPicPr>
              <a:picLocks noChangeAspect="1"/>
            </p:cNvPicPr>
            <p:nvPr/>
          </p:nvPicPr>
          <p:blipFill>
            <a:blip r:embed="rId3"/>
            <a:stretch>
              <a:fillRect/>
            </a:stretch>
          </p:blipFill>
          <p:spPr>
            <a:xfrm>
              <a:off x="5758988" y="1192096"/>
              <a:ext cx="3238500" cy="2428875"/>
            </a:xfrm>
            <a:prstGeom prst="rect">
              <a:avLst/>
            </a:prstGeom>
          </p:spPr>
        </p:pic>
        <p:sp>
          <p:nvSpPr>
            <p:cNvPr id="8" name="TextBox 7"/>
            <p:cNvSpPr txBox="1"/>
            <p:nvPr/>
          </p:nvSpPr>
          <p:spPr>
            <a:xfrm>
              <a:off x="5758988" y="1177334"/>
              <a:ext cx="3236768" cy="553998"/>
            </a:xfrm>
            <a:prstGeom prst="rect">
              <a:avLst/>
            </a:prstGeom>
            <a:solidFill>
              <a:schemeClr val="bg1">
                <a:alpha val="75000"/>
              </a:schemeClr>
            </a:solidFill>
          </p:spPr>
          <p:txBody>
            <a:bodyPr wrap="square" rtlCol="0">
              <a:spAutoFit/>
            </a:bodyPr>
            <a:lstStyle/>
            <a:p>
              <a:r>
                <a:rPr lang="en-US" sz="1000" dirty="0" smtClean="0"/>
                <a:t>Bat swabbing. </a:t>
              </a:r>
              <a:r>
                <a:rPr lang="en-US" sz="1000" dirty="0"/>
                <a:t>The swab will be analyzed in the lab for the presence of </a:t>
              </a:r>
              <a:r>
                <a:rPr lang="en-US" sz="1000" i="1" dirty="0" err="1" smtClean="0"/>
                <a:t>Pd</a:t>
              </a:r>
              <a:r>
                <a:rPr lang="en-US" sz="1000" dirty="0" smtClean="0"/>
                <a:t> </a:t>
              </a:r>
              <a:r>
                <a:rPr lang="en-US" sz="1000" dirty="0"/>
                <a:t>DNA. </a:t>
              </a:r>
              <a:r>
                <a:rPr lang="en-US" sz="1000" dirty="0" smtClean="0"/>
                <a:t>(</a:t>
              </a:r>
              <a:r>
                <a:rPr lang="en-US" sz="1000" dirty="0" err="1" smtClean="0"/>
                <a:t>Katrien</a:t>
              </a:r>
              <a:r>
                <a:rPr lang="en-US" sz="1000" dirty="0" smtClean="0"/>
                <a:t> </a:t>
              </a:r>
              <a:r>
                <a:rPr lang="en-US" sz="1000" dirty="0"/>
                <a:t>Werner, </a:t>
              </a:r>
              <a:r>
                <a:rPr lang="en-US" sz="1000" dirty="0" smtClean="0"/>
                <a:t>USGS)</a:t>
              </a:r>
              <a:endParaRPr lang="en-US" sz="1000" dirty="0"/>
            </a:p>
          </p:txBody>
        </p:sp>
      </p:grpSp>
      <p:pic>
        <p:nvPicPr>
          <p:cNvPr id="10" name="Picture 9"/>
          <p:cNvPicPr>
            <a:picLocks noChangeAspect="1"/>
          </p:cNvPicPr>
          <p:nvPr/>
        </p:nvPicPr>
        <p:blipFill rotWithShape="1">
          <a:blip r:embed="rId4"/>
          <a:srcRect t="14396"/>
          <a:stretch/>
        </p:blipFill>
        <p:spPr>
          <a:xfrm>
            <a:off x="5798863" y="1005840"/>
            <a:ext cx="3088784" cy="819678"/>
          </a:xfrm>
          <a:prstGeom prst="rect">
            <a:avLst/>
          </a:prstGeom>
        </p:spPr>
      </p:pic>
    </p:spTree>
    <p:extLst>
      <p:ext uri="{BB962C8B-B14F-4D97-AF65-F5344CB8AC3E}">
        <p14:creationId xmlns:p14="http://schemas.microsoft.com/office/powerpoint/2010/main" val="9218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r="472"/>
          <a:stretch/>
        </p:blipFill>
        <p:spPr>
          <a:xfrm>
            <a:off x="718364" y="454025"/>
            <a:ext cx="7772400" cy="5863480"/>
          </a:xfrm>
          <a:prstGeom prst="rect">
            <a:avLst/>
          </a:prstGeom>
        </p:spPr>
      </p:pic>
      <p:sp>
        <p:nvSpPr>
          <p:cNvPr id="8" name="TextBox 7"/>
          <p:cNvSpPr txBox="1"/>
          <p:nvPr/>
        </p:nvSpPr>
        <p:spPr>
          <a:xfrm>
            <a:off x="5996363" y="6383399"/>
            <a:ext cx="2494401" cy="276999"/>
          </a:xfrm>
          <a:prstGeom prst="rect">
            <a:avLst/>
          </a:prstGeom>
          <a:noFill/>
        </p:spPr>
        <p:txBody>
          <a:bodyPr wrap="none" rtlCol="0">
            <a:spAutoFit/>
          </a:bodyPr>
          <a:lstStyle/>
          <a:p>
            <a:r>
              <a:rPr lang="en-US" sz="1200" dirty="0" smtClean="0"/>
              <a:t>(Center for Biological Diversity, 2011)</a:t>
            </a:r>
            <a:endParaRPr lang="en-US" sz="1200" dirty="0"/>
          </a:p>
        </p:txBody>
      </p:sp>
    </p:spTree>
    <p:extLst>
      <p:ext uri="{BB962C8B-B14F-4D97-AF65-F5344CB8AC3E}">
        <p14:creationId xmlns:p14="http://schemas.microsoft.com/office/powerpoint/2010/main" val="2871236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64" y="110415"/>
            <a:ext cx="8740627" cy="690590"/>
          </a:xfrm>
        </p:spPr>
        <p:txBody>
          <a:bodyPr>
            <a:normAutofit fontScale="90000"/>
          </a:bodyPr>
          <a:lstStyle/>
          <a:p>
            <a:r>
              <a:rPr lang="en-US" sz="3600" b="1" i="1" dirty="0" smtClean="0">
                <a:effectLst>
                  <a:outerShdw blurRad="38100" dist="38100" dir="2700000" algn="tl">
                    <a:srgbClr val="000000">
                      <a:alpha val="43137"/>
                    </a:srgbClr>
                  </a:outerShdw>
                </a:effectLst>
              </a:rPr>
              <a:t>Cave closures and WNS – “NSS Letter to the Feds”</a:t>
            </a:r>
            <a:endParaRPr lang="en-US" sz="3600" b="1" i="1" dirty="0">
              <a:effectLst>
                <a:outerShdw blurRad="38100" dist="38100" dir="2700000" algn="tl">
                  <a:srgbClr val="000000">
                    <a:alpha val="43137"/>
                  </a:srgbClr>
                </a:outerShdw>
              </a:effectLst>
            </a:endParaRPr>
          </a:p>
        </p:txBody>
      </p:sp>
      <p:sp>
        <p:nvSpPr>
          <p:cNvPr id="12" name="Rectangle 11"/>
          <p:cNvSpPr/>
          <p:nvPr/>
        </p:nvSpPr>
        <p:spPr>
          <a:xfrm>
            <a:off x="4775104" y="1344628"/>
            <a:ext cx="4166587" cy="1384995"/>
          </a:xfrm>
          <a:prstGeom prst="rect">
            <a:avLst/>
          </a:prstGeom>
          <a:ln w="12700">
            <a:noFill/>
          </a:ln>
        </p:spPr>
        <p:txBody>
          <a:bodyPr wrap="square">
            <a:spAutoFit/>
          </a:bodyPr>
          <a:lstStyle/>
          <a:p>
            <a:pPr algn="just"/>
            <a:r>
              <a:rPr lang="en-US" sz="1400" i="1" dirty="0" smtClean="0"/>
              <a:t>“Unfortunately</a:t>
            </a:r>
            <a:r>
              <a:rPr lang="en-US" sz="1400" i="1" dirty="0"/>
              <a:t>, </a:t>
            </a:r>
            <a:r>
              <a:rPr lang="en-US" sz="1400" i="1" u="sng" dirty="0"/>
              <a:t>federal agencies have overreacted</a:t>
            </a:r>
            <a:r>
              <a:rPr lang="en-US" sz="1400" i="1" dirty="0"/>
              <a:t>, often closing all caves to caver entry, even those not used by bats. They also </a:t>
            </a:r>
            <a:r>
              <a:rPr lang="en-US" sz="1400" i="1" u="sng" dirty="0"/>
              <a:t>canceled long-standing cooperative management agreements</a:t>
            </a:r>
            <a:r>
              <a:rPr lang="en-US" sz="1400" i="1" dirty="0"/>
              <a:t>, resulting in great harm to key resources like Fern Cave, that were left unprotected and vandalized</a:t>
            </a:r>
            <a:r>
              <a:rPr lang="en-US" sz="1400" i="1" dirty="0" smtClean="0"/>
              <a:t>.”</a:t>
            </a:r>
            <a:endParaRPr lang="en-US" sz="1400" dirty="0"/>
          </a:p>
        </p:txBody>
      </p:sp>
      <p:sp>
        <p:nvSpPr>
          <p:cNvPr id="32" name="TextBox 31"/>
          <p:cNvSpPr txBox="1"/>
          <p:nvPr/>
        </p:nvSpPr>
        <p:spPr>
          <a:xfrm>
            <a:off x="4775104" y="3126280"/>
            <a:ext cx="4166587" cy="3108543"/>
          </a:xfrm>
          <a:prstGeom prst="rect">
            <a:avLst/>
          </a:prstGeom>
          <a:noFill/>
        </p:spPr>
        <p:txBody>
          <a:bodyPr wrap="square" rtlCol="0">
            <a:spAutoFit/>
          </a:bodyPr>
          <a:lstStyle/>
          <a:p>
            <a:pPr algn="just"/>
            <a:r>
              <a:rPr lang="en-US" sz="1400" i="1" dirty="0" smtClean="0"/>
              <a:t>“In </a:t>
            </a:r>
            <a:r>
              <a:rPr lang="en-US" sz="1400" i="1" dirty="0"/>
              <a:t>summary, </a:t>
            </a:r>
            <a:r>
              <a:rPr lang="en-US" sz="1400" i="1" u="sng" dirty="0"/>
              <a:t>blanket cave closures have proven ineffective and counterproductive.</a:t>
            </a:r>
            <a:r>
              <a:rPr lang="en-US" sz="1400" i="1" dirty="0"/>
              <a:t> They have damaged long-standing collaboration with the NSS and threatened needless creation of additional endangered species, each of which could cost millions annually in endangered species enforcement and compliance. It is time to re-open America’s caves. We are requesting that the Department of Interior and the Department of Agriculture revisit their current cave closure and decontamination policies and lift the ban on entry of federally owned caves not important to bats. </a:t>
            </a:r>
            <a:r>
              <a:rPr lang="en-US" sz="1400" i="1" u="sng" dirty="0"/>
              <a:t>Members of the National Speleological Society deplore current actions</a:t>
            </a:r>
            <a:r>
              <a:rPr lang="en-US" sz="1400" i="1" dirty="0"/>
              <a:t>, but stand ready, once again become part of the solution</a:t>
            </a:r>
            <a:r>
              <a:rPr lang="en-US" sz="1400" i="1" dirty="0" smtClean="0"/>
              <a:t>.”</a:t>
            </a:r>
            <a:endParaRPr lang="en-US" sz="1400" i="1" dirty="0"/>
          </a:p>
        </p:txBody>
      </p:sp>
      <p:grpSp>
        <p:nvGrpSpPr>
          <p:cNvPr id="45" name="Group 44"/>
          <p:cNvGrpSpPr>
            <a:grpSpLocks noChangeAspect="1"/>
          </p:cNvGrpSpPr>
          <p:nvPr/>
        </p:nvGrpSpPr>
        <p:grpSpPr>
          <a:xfrm>
            <a:off x="110117" y="944093"/>
            <a:ext cx="4572000" cy="5715000"/>
            <a:chOff x="214621" y="839581"/>
            <a:chExt cx="3649081" cy="4572000"/>
          </a:xfrm>
        </p:grpSpPr>
        <p:pic>
          <p:nvPicPr>
            <p:cNvPr id="15" name="Picture 14"/>
            <p:cNvPicPr>
              <a:picLocks noChangeAspect="1"/>
            </p:cNvPicPr>
            <p:nvPr/>
          </p:nvPicPr>
          <p:blipFill>
            <a:blip r:embed="rId2"/>
            <a:stretch>
              <a:fillRect/>
            </a:stretch>
          </p:blipFill>
          <p:spPr>
            <a:xfrm>
              <a:off x="214621" y="839581"/>
              <a:ext cx="3649081" cy="4572000"/>
            </a:xfrm>
            <a:prstGeom prst="rect">
              <a:avLst/>
            </a:prstGeom>
          </p:spPr>
        </p:pic>
        <p:sp>
          <p:nvSpPr>
            <p:cNvPr id="16" name="Rectangle 15"/>
            <p:cNvSpPr/>
            <p:nvPr/>
          </p:nvSpPr>
          <p:spPr>
            <a:xfrm>
              <a:off x="214621" y="2741750"/>
              <a:ext cx="3616688" cy="1662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4621" y="3997235"/>
              <a:ext cx="3616688" cy="427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1548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9383"/>
          <a:stretch/>
        </p:blipFill>
        <p:spPr>
          <a:xfrm>
            <a:off x="265191" y="275050"/>
            <a:ext cx="3657600" cy="6317339"/>
          </a:xfrm>
          <a:prstGeom prst="rect">
            <a:avLst/>
          </a:prstGeom>
        </p:spPr>
      </p:pic>
      <p:sp>
        <p:nvSpPr>
          <p:cNvPr id="3" name="TextBox 2"/>
          <p:cNvSpPr txBox="1"/>
          <p:nvPr/>
        </p:nvSpPr>
        <p:spPr>
          <a:xfrm>
            <a:off x="4157434" y="1445084"/>
            <a:ext cx="4878719" cy="2923877"/>
          </a:xfrm>
          <a:prstGeom prst="rect">
            <a:avLst/>
          </a:prstGeom>
          <a:noFill/>
        </p:spPr>
        <p:txBody>
          <a:bodyPr wrap="square" rtlCol="0">
            <a:spAutoFit/>
          </a:bodyPr>
          <a:lstStyle/>
          <a:p>
            <a:r>
              <a:rPr lang="en-US" sz="2000" b="1" i="1" dirty="0"/>
              <a:t>Cave closures have </a:t>
            </a:r>
            <a:r>
              <a:rPr lang="en-US" sz="2000" b="1" i="1" dirty="0" smtClean="0"/>
              <a:t>social </a:t>
            </a:r>
            <a:r>
              <a:rPr lang="en-US" sz="2000" b="1" i="1" dirty="0"/>
              <a:t>impacts </a:t>
            </a:r>
            <a:r>
              <a:rPr lang="en-US" sz="2000" b="1" i="1" dirty="0" smtClean="0"/>
              <a:t>within </a:t>
            </a:r>
            <a:r>
              <a:rPr lang="en-US" sz="2000" b="1" i="1" dirty="0"/>
              <a:t>the caving </a:t>
            </a:r>
            <a:r>
              <a:rPr lang="en-US" sz="2000" b="1" i="1" dirty="0" smtClean="0"/>
              <a:t>community:</a:t>
            </a:r>
            <a:endParaRPr lang="en-US" sz="2000" b="1" dirty="0" smtClean="0"/>
          </a:p>
          <a:p>
            <a:pPr marL="285750" indent="-285750">
              <a:buFont typeface="Arial" panose="020B0604020202020204" pitchFamily="34" charset="0"/>
              <a:buChar char="•"/>
            </a:pPr>
            <a:r>
              <a:rPr lang="en-US" dirty="0" smtClean="0"/>
              <a:t>Strain on caver-agency relations</a:t>
            </a:r>
          </a:p>
          <a:p>
            <a:pPr marL="742950" lvl="1" indent="-285750">
              <a:buFont typeface="Arial" panose="020B0604020202020204" pitchFamily="34" charset="0"/>
              <a:buChar char="•"/>
            </a:pPr>
            <a:r>
              <a:rPr lang="en-US" dirty="0" smtClean="0"/>
              <a:t>Only keeps the honest, responsible cavers out (~5% of all cave visitors)</a:t>
            </a:r>
          </a:p>
          <a:p>
            <a:pPr marL="285750" indent="-285750">
              <a:buFont typeface="Arial" panose="020B0604020202020204" pitchFamily="34" charset="0"/>
              <a:buChar char="•"/>
            </a:pPr>
            <a:r>
              <a:rPr lang="en-US" dirty="0" smtClean="0"/>
              <a:t>Increased vandalism to caves on public lands</a:t>
            </a:r>
          </a:p>
          <a:p>
            <a:pPr marL="285750" indent="-285750">
              <a:buFont typeface="Arial" panose="020B0604020202020204" pitchFamily="34" charset="0"/>
              <a:buChar char="•"/>
            </a:pPr>
            <a:r>
              <a:rPr lang="en-US" dirty="0" smtClean="0"/>
              <a:t>Data gaps (withholding of information)</a:t>
            </a:r>
          </a:p>
          <a:p>
            <a:pPr marL="742950" lvl="1" indent="-285750">
              <a:buFont typeface="Arial" panose="020B0604020202020204" pitchFamily="34" charset="0"/>
              <a:buChar char="•"/>
            </a:pPr>
            <a:r>
              <a:rPr lang="en-US" dirty="0" smtClean="0"/>
              <a:t>Visitation</a:t>
            </a:r>
          </a:p>
          <a:p>
            <a:pPr marL="742950" lvl="1" indent="-285750">
              <a:buFont typeface="Arial" panose="020B0604020202020204" pitchFamily="34" charset="0"/>
              <a:buChar char="•"/>
            </a:pPr>
            <a:r>
              <a:rPr lang="en-US" dirty="0" smtClean="0"/>
              <a:t>Monitoring </a:t>
            </a:r>
          </a:p>
          <a:p>
            <a:pPr marL="285750" indent="-285750">
              <a:buFont typeface="Arial" panose="020B0604020202020204" pitchFamily="34" charset="0"/>
              <a:buChar char="•"/>
            </a:pPr>
            <a:r>
              <a:rPr lang="en-US" dirty="0" smtClean="0"/>
              <a:t>Small, but not insignificant economic impacts</a:t>
            </a:r>
          </a:p>
        </p:txBody>
      </p:sp>
      <p:sp>
        <p:nvSpPr>
          <p:cNvPr id="5" name="TextBox 4"/>
          <p:cNvSpPr txBox="1"/>
          <p:nvPr/>
        </p:nvSpPr>
        <p:spPr>
          <a:xfrm>
            <a:off x="4157434" y="565995"/>
            <a:ext cx="4915128" cy="646331"/>
          </a:xfrm>
          <a:prstGeom prst="rect">
            <a:avLst/>
          </a:prstGeom>
          <a:noFill/>
        </p:spPr>
        <p:txBody>
          <a:bodyPr wrap="none" rtlCol="0">
            <a:spAutoFit/>
          </a:bodyPr>
          <a:lstStyle/>
          <a:p>
            <a:r>
              <a:rPr lang="en-US" sz="3600" b="1" i="1" dirty="0" smtClean="0">
                <a:effectLst>
                  <a:outerShdw blurRad="38100" dist="38100" dir="2700000" algn="tl">
                    <a:srgbClr val="000000">
                      <a:alpha val="43137"/>
                    </a:srgbClr>
                  </a:outerShdw>
                </a:effectLst>
              </a:rPr>
              <a:t>Impacts of Cave Closures</a:t>
            </a:r>
            <a:endParaRPr lang="en-US" sz="3600" b="1" i="1" dirty="0">
              <a:effectLst>
                <a:outerShdw blurRad="38100" dist="38100" dir="2700000" algn="tl">
                  <a:srgbClr val="000000">
                    <a:alpha val="43137"/>
                  </a:srgbClr>
                </a:outerShdw>
              </a:effectLst>
            </a:endParaRPr>
          </a:p>
        </p:txBody>
      </p:sp>
      <p:sp>
        <p:nvSpPr>
          <p:cNvPr id="9" name="Rectangle 8"/>
          <p:cNvSpPr/>
          <p:nvPr/>
        </p:nvSpPr>
        <p:spPr>
          <a:xfrm>
            <a:off x="4294001" y="4839114"/>
            <a:ext cx="4504647" cy="1200329"/>
          </a:xfrm>
          <a:prstGeom prst="rect">
            <a:avLst/>
          </a:prstGeom>
          <a:ln w="12700">
            <a:solidFill>
              <a:schemeClr val="tx1"/>
            </a:solidFill>
          </a:ln>
        </p:spPr>
        <p:txBody>
          <a:bodyPr wrap="square">
            <a:spAutoFit/>
          </a:bodyPr>
          <a:lstStyle/>
          <a:p>
            <a:r>
              <a:rPr lang="en-US" i="1" dirty="0" smtClean="0"/>
              <a:t>Cavers feel a </a:t>
            </a:r>
            <a:r>
              <a:rPr lang="en-US" i="1" dirty="0"/>
              <a:t>sense of loss </a:t>
            </a:r>
            <a:r>
              <a:rPr lang="en-US" i="1" dirty="0" smtClean="0"/>
              <a:t>with closures; a </a:t>
            </a:r>
            <a:r>
              <a:rPr lang="en-US" i="1" dirty="0"/>
              <a:t>loss of opportunities for natural recreation, stewardship, and </a:t>
            </a:r>
            <a:r>
              <a:rPr lang="en-US" i="1" dirty="0" smtClean="0"/>
              <a:t>science, </a:t>
            </a:r>
            <a:r>
              <a:rPr lang="en-US" i="1" dirty="0"/>
              <a:t>as well as a loss of a sense of </a:t>
            </a:r>
            <a:r>
              <a:rPr lang="en-US" i="1" dirty="0" smtClean="0"/>
              <a:t>belonging </a:t>
            </a:r>
            <a:r>
              <a:rPr lang="en-US" i="1" dirty="0"/>
              <a:t>(USDA, 2012)</a:t>
            </a:r>
            <a:r>
              <a:rPr lang="en-US" i="1" dirty="0" smtClean="0"/>
              <a:t>. </a:t>
            </a:r>
          </a:p>
        </p:txBody>
      </p:sp>
    </p:spTree>
    <p:extLst>
      <p:ext uri="{BB962C8B-B14F-4D97-AF65-F5344CB8AC3E}">
        <p14:creationId xmlns:p14="http://schemas.microsoft.com/office/powerpoint/2010/main" val="1876033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59" y="268542"/>
            <a:ext cx="8282593" cy="649027"/>
          </a:xfrm>
        </p:spPr>
        <p:txBody>
          <a:bodyPr>
            <a:normAutofit/>
          </a:bodyPr>
          <a:lstStyle/>
          <a:p>
            <a:r>
              <a:rPr lang="en-US" sz="3600" b="1" i="1" dirty="0" smtClean="0">
                <a:effectLst>
                  <a:outerShdw blurRad="38100" dist="38100" dir="2700000" algn="tl">
                    <a:srgbClr val="000000">
                      <a:alpha val="43137"/>
                    </a:srgbClr>
                  </a:outerShdw>
                </a:effectLst>
              </a:rPr>
              <a:t>Education and Cooperative Management</a:t>
            </a:r>
            <a:endParaRPr lang="en-US" sz="3600" b="1" i="1" dirty="0">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2"/>
          <a:srcRect l="649" t="1027" r="1039" b="45419"/>
          <a:stretch/>
        </p:blipFill>
        <p:spPr>
          <a:xfrm>
            <a:off x="706582" y="2536518"/>
            <a:ext cx="7315200" cy="4029641"/>
          </a:xfrm>
          <a:prstGeom prst="rect">
            <a:avLst/>
          </a:prstGeom>
        </p:spPr>
      </p:pic>
      <p:sp>
        <p:nvSpPr>
          <p:cNvPr id="5" name="Rectangle 4"/>
          <p:cNvSpPr/>
          <p:nvPr/>
        </p:nvSpPr>
        <p:spPr>
          <a:xfrm>
            <a:off x="415636" y="995554"/>
            <a:ext cx="8329352" cy="1384995"/>
          </a:xfrm>
          <a:prstGeom prst="rect">
            <a:avLst/>
          </a:prstGeom>
        </p:spPr>
        <p:txBody>
          <a:bodyPr wrap="square">
            <a:spAutoFit/>
          </a:bodyPr>
          <a:lstStyle/>
          <a:p>
            <a:r>
              <a:rPr lang="en-US" sz="1400" dirty="0" smtClean="0"/>
              <a:t>“</a:t>
            </a:r>
            <a:r>
              <a:rPr lang="en-US" sz="1400" i="1" dirty="0" smtClean="0"/>
              <a:t>This </a:t>
            </a:r>
            <a:r>
              <a:rPr lang="en-US" sz="1400" i="1" dirty="0"/>
              <a:t>report suggested a genuine passion and concern for the health of the cave </a:t>
            </a:r>
            <a:r>
              <a:rPr lang="en-US" sz="1400" i="1" dirty="0" smtClean="0"/>
              <a:t>environment among </a:t>
            </a:r>
            <a:r>
              <a:rPr lang="en-US" sz="1400" i="1" dirty="0"/>
              <a:t>the mainstream caving </a:t>
            </a:r>
            <a:r>
              <a:rPr lang="en-US" sz="1400" i="1" dirty="0" smtClean="0"/>
              <a:t>community.[…] Informed </a:t>
            </a:r>
            <a:r>
              <a:rPr lang="en-US" sz="1400" i="1" dirty="0"/>
              <a:t>decisions that acknowledge and consider the importance of these public places to </a:t>
            </a:r>
            <a:r>
              <a:rPr lang="en-US" sz="1400" i="1" dirty="0" smtClean="0"/>
              <a:t>the caving </a:t>
            </a:r>
            <a:r>
              <a:rPr lang="en-US" sz="1400" i="1" dirty="0"/>
              <a:t>community will enhance the acceptance of management policies. Relationships </a:t>
            </a:r>
            <a:r>
              <a:rPr lang="en-US" sz="1400" i="1" dirty="0" smtClean="0"/>
              <a:t>between the </a:t>
            </a:r>
            <a:r>
              <a:rPr lang="en-US" sz="1400" i="1" dirty="0"/>
              <a:t>agency and the caving community could be enhanced by further engagement with </a:t>
            </a:r>
            <a:r>
              <a:rPr lang="en-US" sz="1400" i="1" dirty="0" smtClean="0"/>
              <a:t>these stakeholders </a:t>
            </a:r>
            <a:r>
              <a:rPr lang="en-US" sz="1400" i="1" dirty="0"/>
              <a:t>in planning and implementation of stewardship efforts to provide the </a:t>
            </a:r>
            <a:r>
              <a:rPr lang="en-US" sz="1400" i="1" dirty="0" smtClean="0"/>
              <a:t>best management </a:t>
            </a:r>
            <a:r>
              <a:rPr lang="en-US" sz="1400" i="1" dirty="0"/>
              <a:t>for the caves and </a:t>
            </a:r>
            <a:r>
              <a:rPr lang="en-US" sz="1400" i="1" dirty="0" smtClean="0"/>
              <a:t>bats.</a:t>
            </a:r>
            <a:r>
              <a:rPr lang="en-US" sz="1400" dirty="0" smtClean="0"/>
              <a:t>” –</a:t>
            </a:r>
            <a:r>
              <a:rPr lang="en-US" sz="1400" b="1" dirty="0" smtClean="0"/>
              <a:t>USDA, 2012</a:t>
            </a:r>
            <a:endParaRPr lang="en-US" sz="1400" b="1" dirty="0"/>
          </a:p>
        </p:txBody>
      </p:sp>
    </p:spTree>
    <p:extLst>
      <p:ext uri="{BB962C8B-B14F-4D97-AF65-F5344CB8AC3E}">
        <p14:creationId xmlns:p14="http://schemas.microsoft.com/office/powerpoint/2010/main" val="331810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WNS Resources</a:t>
            </a:r>
            <a:endParaRPr lang="en-US" dirty="0"/>
          </a:p>
        </p:txBody>
      </p:sp>
      <p:sp>
        <p:nvSpPr>
          <p:cNvPr id="3" name="Content Placeholder 2"/>
          <p:cNvSpPr>
            <a:spLocks noGrp="1"/>
          </p:cNvSpPr>
          <p:nvPr>
            <p:ph idx="1"/>
          </p:nvPr>
        </p:nvSpPr>
        <p:spPr>
          <a:xfrm>
            <a:off x="232756" y="1825625"/>
            <a:ext cx="8703426" cy="4351338"/>
          </a:xfrm>
        </p:spPr>
        <p:txBody>
          <a:bodyPr>
            <a:normAutofit fontScale="92500" lnSpcReduction="10000"/>
          </a:bodyPr>
          <a:lstStyle/>
          <a:p>
            <a:r>
              <a:rPr lang="en-US" dirty="0" smtClean="0">
                <a:hlinkClick r:id="rId2"/>
              </a:rPr>
              <a:t>IM 2010-181: </a:t>
            </a:r>
            <a:r>
              <a:rPr lang="en-US" dirty="0">
                <a:hlinkClick r:id="rId2"/>
              </a:rPr>
              <a:t>White-nose </a:t>
            </a:r>
            <a:r>
              <a:rPr lang="en-US" dirty="0" smtClean="0">
                <a:hlinkClick r:id="rId2"/>
              </a:rPr>
              <a:t>Syndrome</a:t>
            </a:r>
            <a:endParaRPr lang="en-US" dirty="0" smtClean="0"/>
          </a:p>
          <a:p>
            <a:r>
              <a:rPr lang="en-US" dirty="0" smtClean="0">
                <a:hlinkClick r:id="rId3"/>
              </a:rPr>
              <a:t>WNS Decontamination Protocols (09.13.2018)</a:t>
            </a:r>
            <a:endParaRPr lang="en-US" dirty="0" smtClean="0"/>
          </a:p>
          <a:p>
            <a:r>
              <a:rPr lang="en-US" dirty="0" smtClean="0">
                <a:hlinkClick r:id="rId4"/>
              </a:rPr>
              <a:t>BLM WNS Interim Response Strategy</a:t>
            </a:r>
            <a:endParaRPr lang="en-US" dirty="0" smtClean="0"/>
          </a:p>
          <a:p>
            <a:r>
              <a:rPr lang="en-US" dirty="0" smtClean="0">
                <a:hlinkClick r:id="rId5"/>
              </a:rPr>
              <a:t>White-nose Syndrome Response Team</a:t>
            </a:r>
            <a:endParaRPr lang="en-US" dirty="0" smtClean="0"/>
          </a:p>
          <a:p>
            <a:r>
              <a:rPr lang="en-US" dirty="0" smtClean="0">
                <a:hlinkClick r:id="rId6"/>
              </a:rPr>
              <a:t>Bat Conservation International</a:t>
            </a:r>
            <a:endParaRPr lang="en-US" dirty="0" smtClean="0"/>
          </a:p>
          <a:p>
            <a:r>
              <a:rPr lang="en-US" dirty="0" smtClean="0">
                <a:hlinkClick r:id="rId7"/>
              </a:rPr>
              <a:t>Merlin Tuttle’s Bat Conservation</a:t>
            </a:r>
            <a:endParaRPr lang="en-US" dirty="0" smtClean="0"/>
          </a:p>
          <a:p>
            <a:r>
              <a:rPr lang="en-US" dirty="0" smtClean="0">
                <a:hlinkClick r:id="rId8"/>
              </a:rPr>
              <a:t>USGS Invasive Species Program (White-nose Syndrome)</a:t>
            </a:r>
            <a:endParaRPr lang="en-US" dirty="0" smtClean="0"/>
          </a:p>
          <a:p>
            <a:r>
              <a:rPr lang="en-US" dirty="0" smtClean="0">
                <a:hlinkClick r:id="rId9"/>
              </a:rPr>
              <a:t>National Speleological Society</a:t>
            </a:r>
            <a:endParaRPr lang="en-US" dirty="0" smtClean="0"/>
          </a:p>
          <a:p>
            <a:r>
              <a:rPr lang="en-US" dirty="0" smtClean="0"/>
              <a:t>Dept. of Natural Resources/Dept. of Game and Fish Webpages</a:t>
            </a:r>
          </a:p>
          <a:p>
            <a:endParaRPr lang="en-US" dirty="0"/>
          </a:p>
        </p:txBody>
      </p:sp>
    </p:spTree>
    <p:extLst>
      <p:ext uri="{BB962C8B-B14F-4D97-AF65-F5344CB8AC3E}">
        <p14:creationId xmlns:p14="http://schemas.microsoft.com/office/powerpoint/2010/main" val="3003305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07463"/>
          </a:xfrm>
        </p:spPr>
        <p:txBody>
          <a:bodyPr>
            <a:normAutofit/>
          </a:bodyPr>
          <a:lstStyle/>
          <a:p>
            <a:r>
              <a:rPr lang="en-US" sz="3600" b="1" i="1" dirty="0" smtClean="0">
                <a:effectLst>
                  <a:outerShdw blurRad="38100" dist="38100" dir="2700000" algn="tl">
                    <a:srgbClr val="000000">
                      <a:alpha val="43137"/>
                    </a:srgbClr>
                  </a:outerShdw>
                </a:effectLst>
              </a:rPr>
              <a:t>What is White-Nose Syndrome (WNS)?</a:t>
            </a:r>
            <a:endParaRPr lang="en-US" sz="3600"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8650" y="1166655"/>
            <a:ext cx="4624994" cy="5385087"/>
          </a:xfrm>
        </p:spPr>
        <p:txBody>
          <a:bodyPr anchor="ctr">
            <a:noAutofit/>
          </a:bodyPr>
          <a:lstStyle/>
          <a:p>
            <a:r>
              <a:rPr lang="en-US" sz="2400" dirty="0"/>
              <a:t>WNS is a </a:t>
            </a:r>
            <a:r>
              <a:rPr lang="en-US" sz="2400" dirty="0"/>
              <a:t>disease caused by a fungus, </a:t>
            </a:r>
            <a:r>
              <a:rPr lang="en-US" sz="2400" i="1" dirty="0" err="1"/>
              <a:t>Pseudogymnoascus</a:t>
            </a:r>
            <a:r>
              <a:rPr lang="en-US" sz="2400" i="1" dirty="0"/>
              <a:t> </a:t>
            </a:r>
            <a:r>
              <a:rPr lang="en-US" sz="2400" i="1" dirty="0" err="1"/>
              <a:t>destructans</a:t>
            </a:r>
            <a:r>
              <a:rPr lang="en-US" sz="2400" i="1" dirty="0"/>
              <a:t> (</a:t>
            </a:r>
            <a:r>
              <a:rPr lang="en-US" sz="2400" i="1" dirty="0" err="1"/>
              <a:t>Pd</a:t>
            </a:r>
            <a:r>
              <a:rPr lang="en-US" sz="2400" i="1" dirty="0" smtClean="0"/>
              <a:t>),</a:t>
            </a:r>
            <a:r>
              <a:rPr lang="en-US" sz="2400" dirty="0" smtClean="0"/>
              <a:t> </a:t>
            </a:r>
            <a:r>
              <a:rPr lang="en-US" sz="2400" dirty="0"/>
              <a:t>that affects hibernating </a:t>
            </a:r>
            <a:r>
              <a:rPr lang="en-US" sz="2400" dirty="0" smtClean="0"/>
              <a:t>bats:</a:t>
            </a:r>
          </a:p>
          <a:p>
            <a:pPr lvl="1"/>
            <a:r>
              <a:rPr lang="en-US" sz="2000" dirty="0" smtClean="0"/>
              <a:t>Unknown </a:t>
            </a:r>
            <a:r>
              <a:rPr lang="en-US" sz="2000" dirty="0"/>
              <a:t>to science until it was identified in </a:t>
            </a:r>
            <a:r>
              <a:rPr lang="en-US" sz="2000" dirty="0" smtClean="0"/>
              <a:t>2008</a:t>
            </a:r>
          </a:p>
          <a:p>
            <a:pPr lvl="1"/>
            <a:r>
              <a:rPr lang="en-US" sz="2000" dirty="0" smtClean="0"/>
              <a:t>Initially </a:t>
            </a:r>
            <a:r>
              <a:rPr lang="en-US" sz="2000" dirty="0"/>
              <a:t>named </a:t>
            </a:r>
            <a:r>
              <a:rPr lang="en-US" sz="2000" i="1" dirty="0" err="1"/>
              <a:t>Geomyces</a:t>
            </a:r>
            <a:r>
              <a:rPr lang="en-US" sz="2000" i="1" dirty="0"/>
              <a:t> </a:t>
            </a:r>
            <a:r>
              <a:rPr lang="en-US" sz="2000" i="1" dirty="0" err="1"/>
              <a:t>destructans</a:t>
            </a:r>
            <a:r>
              <a:rPr lang="en-US" sz="2000" dirty="0"/>
              <a:t>, but reclassified as </a:t>
            </a:r>
            <a:r>
              <a:rPr lang="en-US" sz="2000" i="1" dirty="0" err="1" smtClean="0"/>
              <a:t>Pd</a:t>
            </a:r>
            <a:r>
              <a:rPr lang="en-US" sz="2000" dirty="0" smtClean="0"/>
              <a:t> </a:t>
            </a:r>
            <a:r>
              <a:rPr lang="en-US" sz="2000" dirty="0"/>
              <a:t>in </a:t>
            </a:r>
            <a:r>
              <a:rPr lang="en-US" sz="2000" dirty="0" smtClean="0"/>
              <a:t>2013</a:t>
            </a:r>
          </a:p>
          <a:p>
            <a:pPr lvl="1"/>
            <a:r>
              <a:rPr lang="en-US" sz="2000" dirty="0" smtClean="0"/>
              <a:t>Grows </a:t>
            </a:r>
            <a:r>
              <a:rPr lang="en-US" sz="2000" dirty="0"/>
              <a:t>in cold (</a:t>
            </a:r>
            <a:r>
              <a:rPr lang="en-US" sz="2000" dirty="0" smtClean="0"/>
              <a:t>39-68° F), dark </a:t>
            </a:r>
            <a:r>
              <a:rPr lang="en-US" sz="2000" dirty="0"/>
              <a:t>and damp </a:t>
            </a:r>
            <a:r>
              <a:rPr lang="en-US" sz="2000" dirty="0" smtClean="0"/>
              <a:t>places</a:t>
            </a:r>
          </a:p>
          <a:p>
            <a:pPr lvl="1"/>
            <a:r>
              <a:rPr lang="en-US" sz="2000" dirty="0" smtClean="0"/>
              <a:t>Attacks </a:t>
            </a:r>
            <a:r>
              <a:rPr lang="en-US" sz="2000" dirty="0"/>
              <a:t>the bare skin of bats and causes changes that make them become </a:t>
            </a:r>
            <a:r>
              <a:rPr lang="en-US" sz="2000" dirty="0" smtClean="0"/>
              <a:t>more active than usual during hibernation </a:t>
            </a:r>
            <a:r>
              <a:rPr lang="en-US" sz="2000" dirty="0"/>
              <a:t>(i.e. burn up fat they need to survive the winter</a:t>
            </a:r>
            <a:r>
              <a:rPr lang="en-US" sz="2000" dirty="0" smtClean="0"/>
              <a:t>)</a:t>
            </a:r>
            <a:endParaRPr lang="en-US" sz="2000" dirty="0"/>
          </a:p>
        </p:txBody>
      </p:sp>
      <p:grpSp>
        <p:nvGrpSpPr>
          <p:cNvPr id="10" name="Group 9"/>
          <p:cNvGrpSpPr/>
          <p:nvPr/>
        </p:nvGrpSpPr>
        <p:grpSpPr>
          <a:xfrm>
            <a:off x="5569526" y="1166655"/>
            <a:ext cx="2743200" cy="2712367"/>
            <a:chOff x="5569526" y="975461"/>
            <a:chExt cx="2743200" cy="2712367"/>
          </a:xfrm>
        </p:grpSpPr>
        <p:pic>
          <p:nvPicPr>
            <p:cNvPr id="4" name="Picture 3"/>
            <p:cNvPicPr>
              <a:picLocks noChangeAspect="1"/>
            </p:cNvPicPr>
            <p:nvPr/>
          </p:nvPicPr>
          <p:blipFill rotWithShape="1">
            <a:blip r:embed="rId2"/>
            <a:srcRect l="26514" t="16614" r="20531" b="13573"/>
            <a:stretch/>
          </p:blipFill>
          <p:spPr>
            <a:xfrm>
              <a:off x="5569526" y="975461"/>
              <a:ext cx="2743200" cy="2712367"/>
            </a:xfrm>
            <a:prstGeom prst="rect">
              <a:avLst/>
            </a:prstGeom>
          </p:spPr>
        </p:pic>
        <p:sp>
          <p:nvSpPr>
            <p:cNvPr id="6" name="TextBox 5"/>
            <p:cNvSpPr txBox="1"/>
            <p:nvPr/>
          </p:nvSpPr>
          <p:spPr>
            <a:xfrm>
              <a:off x="5569526" y="3133830"/>
              <a:ext cx="2743200" cy="553998"/>
            </a:xfrm>
            <a:prstGeom prst="rect">
              <a:avLst/>
            </a:prstGeom>
            <a:solidFill>
              <a:schemeClr val="bg1">
                <a:alpha val="75000"/>
              </a:schemeClr>
            </a:solidFill>
            <a:ln>
              <a:noFill/>
            </a:ln>
          </p:spPr>
          <p:txBody>
            <a:bodyPr wrap="square" rtlCol="0">
              <a:spAutoFit/>
            </a:bodyPr>
            <a:lstStyle/>
            <a:p>
              <a:r>
                <a:rPr lang="en-US" sz="1000" dirty="0"/>
                <a:t>Tricolored bat from Avery County, North Carolina, with white-nose syndrome. Credit</a:t>
              </a:r>
              <a:r>
                <a:rPr lang="en-US" sz="1000" dirty="0" smtClean="0"/>
                <a:t>: Gabrielle </a:t>
              </a:r>
              <a:r>
                <a:rPr lang="en-US" sz="1000" dirty="0" err="1"/>
                <a:t>Graeter</a:t>
              </a:r>
              <a:r>
                <a:rPr lang="en-US" sz="1000" dirty="0"/>
                <a:t>/NCWR.</a:t>
              </a:r>
            </a:p>
          </p:txBody>
        </p:sp>
      </p:grpSp>
      <p:grpSp>
        <p:nvGrpSpPr>
          <p:cNvPr id="11" name="Group 10"/>
          <p:cNvGrpSpPr/>
          <p:nvPr/>
        </p:nvGrpSpPr>
        <p:grpSpPr>
          <a:xfrm>
            <a:off x="5569526" y="4048298"/>
            <a:ext cx="2743200" cy="2503444"/>
            <a:chOff x="5569526" y="4048298"/>
            <a:chExt cx="2743200" cy="2503444"/>
          </a:xfrm>
        </p:grpSpPr>
        <p:pic>
          <p:nvPicPr>
            <p:cNvPr id="5" name="Picture 4"/>
            <p:cNvPicPr>
              <a:picLocks noChangeAspect="1"/>
            </p:cNvPicPr>
            <p:nvPr/>
          </p:nvPicPr>
          <p:blipFill rotWithShape="1">
            <a:blip r:embed="rId3"/>
            <a:srcRect t="7199"/>
            <a:stretch/>
          </p:blipFill>
          <p:spPr>
            <a:xfrm>
              <a:off x="5569526" y="4048298"/>
              <a:ext cx="2743200" cy="2503444"/>
            </a:xfrm>
            <a:prstGeom prst="rect">
              <a:avLst/>
            </a:prstGeom>
          </p:spPr>
        </p:pic>
        <p:sp>
          <p:nvSpPr>
            <p:cNvPr id="9" name="TextBox 8"/>
            <p:cNvSpPr txBox="1"/>
            <p:nvPr/>
          </p:nvSpPr>
          <p:spPr>
            <a:xfrm>
              <a:off x="5569526" y="6151632"/>
              <a:ext cx="2743200" cy="400110"/>
            </a:xfrm>
            <a:prstGeom prst="rect">
              <a:avLst/>
            </a:prstGeom>
            <a:solidFill>
              <a:schemeClr val="bg1">
                <a:alpha val="75000"/>
              </a:schemeClr>
            </a:solidFill>
            <a:ln>
              <a:noFill/>
            </a:ln>
          </p:spPr>
          <p:txBody>
            <a:bodyPr wrap="square" rtlCol="0">
              <a:spAutoFit/>
            </a:bodyPr>
            <a:lstStyle/>
            <a:p>
              <a:r>
                <a:rPr lang="en-US" sz="1000" dirty="0"/>
                <a:t>A little brown bat with white-nose syndrome. Credit: Marvin Moriarty/USFWS</a:t>
              </a:r>
            </a:p>
          </p:txBody>
        </p:sp>
      </p:grpSp>
    </p:spTree>
    <p:extLst>
      <p:ext uri="{BB962C8B-B14F-4D97-AF65-F5344CB8AC3E}">
        <p14:creationId xmlns:p14="http://schemas.microsoft.com/office/powerpoint/2010/main" val="211396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82030"/>
          </a:xfrm>
        </p:spPr>
        <p:txBody>
          <a:bodyPr>
            <a:normAutofit/>
          </a:bodyPr>
          <a:lstStyle/>
          <a:p>
            <a:r>
              <a:rPr lang="en-US" sz="3600" b="1" i="1" dirty="0">
                <a:effectLst>
                  <a:outerShdw blurRad="38100" dist="38100" dir="2700000" algn="tl">
                    <a:srgbClr val="000000">
                      <a:alpha val="43137"/>
                    </a:srgbClr>
                  </a:outerShdw>
                </a:effectLst>
              </a:rPr>
              <a:t>White-nose </a:t>
            </a:r>
            <a:r>
              <a:rPr lang="en-US" sz="3600" b="1" i="1" dirty="0" smtClean="0">
                <a:effectLst>
                  <a:outerShdw blurRad="38100" dist="38100" dir="2700000" algn="tl">
                    <a:srgbClr val="000000">
                      <a:alpha val="43137"/>
                    </a:srgbClr>
                  </a:outerShdw>
                </a:effectLst>
              </a:rPr>
              <a:t>syndrome through time…</a:t>
            </a:r>
            <a:endParaRPr lang="en-US" sz="3600" b="1" i="1" dirty="0">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rotWithShape="1">
          <a:blip r:embed="rId2"/>
          <a:srcRect l="4827" t="7332" r="6010" b="9948"/>
          <a:stretch/>
        </p:blipFill>
        <p:spPr>
          <a:xfrm>
            <a:off x="914400" y="1115060"/>
            <a:ext cx="7315200" cy="5244176"/>
          </a:xfrm>
          <a:prstGeom prst="rect">
            <a:avLst/>
          </a:prstGeom>
        </p:spPr>
      </p:pic>
      <p:sp>
        <p:nvSpPr>
          <p:cNvPr id="7" name="TextBox 6"/>
          <p:cNvSpPr txBox="1"/>
          <p:nvPr/>
        </p:nvSpPr>
        <p:spPr>
          <a:xfrm>
            <a:off x="1246909" y="6392488"/>
            <a:ext cx="6716684" cy="369332"/>
          </a:xfrm>
          <a:prstGeom prst="rect">
            <a:avLst/>
          </a:prstGeom>
          <a:noFill/>
        </p:spPr>
        <p:txBody>
          <a:bodyPr wrap="square" rtlCol="0">
            <a:spAutoFit/>
          </a:bodyPr>
          <a:lstStyle/>
          <a:p>
            <a:r>
              <a:rPr lang="en-US" dirty="0" smtClean="0"/>
              <a:t>Interactive Map: </a:t>
            </a:r>
            <a:r>
              <a:rPr lang="en-US" dirty="0">
                <a:hlinkClick r:id="rId3"/>
              </a:rPr>
              <a:t>https://www.whitenosesyndrome.org/spreadmap</a:t>
            </a:r>
            <a:endParaRPr lang="en-US" dirty="0"/>
          </a:p>
        </p:txBody>
      </p:sp>
    </p:spTree>
    <p:extLst>
      <p:ext uri="{BB962C8B-B14F-4D97-AF65-F5344CB8AC3E}">
        <p14:creationId xmlns:p14="http://schemas.microsoft.com/office/powerpoint/2010/main" val="3981499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8" y="365127"/>
            <a:ext cx="8063347" cy="782030"/>
          </a:xfrm>
        </p:spPr>
        <p:txBody>
          <a:bodyPr>
            <a:noAutofit/>
          </a:bodyPr>
          <a:lstStyle/>
          <a:p>
            <a:r>
              <a:rPr lang="en-US" sz="3200" b="1" i="1" dirty="0" smtClean="0">
                <a:effectLst>
                  <a:outerShdw blurRad="38100" dist="38100" dir="2700000" algn="tl">
                    <a:srgbClr val="000000">
                      <a:alpha val="43137"/>
                    </a:srgbClr>
                  </a:outerShdw>
                </a:effectLst>
              </a:rPr>
              <a:t>2007: First documented case of WNS, Schoharie County, NY</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1246909" y="6392488"/>
            <a:ext cx="6716684" cy="369332"/>
          </a:xfrm>
          <a:prstGeom prst="rect">
            <a:avLst/>
          </a:prstGeom>
          <a:noFill/>
        </p:spPr>
        <p:txBody>
          <a:bodyPr wrap="square" rtlCol="0">
            <a:spAutoFit/>
          </a:bodyPr>
          <a:lstStyle/>
          <a:p>
            <a:r>
              <a:rPr lang="en-US" dirty="0" smtClean="0"/>
              <a:t>Interactive Map: </a:t>
            </a:r>
            <a:r>
              <a:rPr lang="en-US" dirty="0">
                <a:hlinkClick r:id="rId2"/>
              </a:rPr>
              <a:t>https://www.whitenosesyndrome.org/spreadmap</a:t>
            </a:r>
            <a:endParaRPr lang="en-US" dirty="0"/>
          </a:p>
        </p:txBody>
      </p:sp>
      <p:pic>
        <p:nvPicPr>
          <p:cNvPr id="4" name="Content Placeholder 3"/>
          <p:cNvPicPr>
            <a:picLocks noGrp="1" noChangeAspect="1"/>
          </p:cNvPicPr>
          <p:nvPr>
            <p:ph idx="1"/>
          </p:nvPr>
        </p:nvPicPr>
        <p:blipFill>
          <a:blip r:embed="rId3"/>
          <a:stretch>
            <a:fillRect/>
          </a:stretch>
        </p:blipFill>
        <p:spPr>
          <a:xfrm>
            <a:off x="914400" y="1526180"/>
            <a:ext cx="7315200" cy="4251569"/>
          </a:xfrm>
          <a:prstGeom prst="rect">
            <a:avLst/>
          </a:prstGeom>
        </p:spPr>
      </p:pic>
    </p:spTree>
    <p:extLst>
      <p:ext uri="{BB962C8B-B14F-4D97-AF65-F5344CB8AC3E}">
        <p14:creationId xmlns:p14="http://schemas.microsoft.com/office/powerpoint/2010/main" val="2814737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8" y="390066"/>
            <a:ext cx="8063347" cy="782030"/>
          </a:xfrm>
        </p:spPr>
        <p:txBody>
          <a:bodyPr>
            <a:noAutofit/>
          </a:bodyPr>
          <a:lstStyle/>
          <a:p>
            <a:r>
              <a:rPr lang="en-US" sz="3200" b="1" i="1" dirty="0" smtClean="0">
                <a:effectLst>
                  <a:outerShdw blurRad="38100" dist="38100" dir="2700000" algn="tl">
                    <a:srgbClr val="000000">
                      <a:alpha val="43137"/>
                    </a:srgbClr>
                  </a:outerShdw>
                </a:effectLst>
              </a:rPr>
              <a:t>2008-2009: WNS spreads across New York and down the East Coast (extensive cave closures)</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1246909" y="6392488"/>
            <a:ext cx="6716684" cy="369332"/>
          </a:xfrm>
          <a:prstGeom prst="rect">
            <a:avLst/>
          </a:prstGeom>
          <a:noFill/>
        </p:spPr>
        <p:txBody>
          <a:bodyPr wrap="square" rtlCol="0">
            <a:spAutoFit/>
          </a:bodyPr>
          <a:lstStyle/>
          <a:p>
            <a:r>
              <a:rPr lang="en-US" dirty="0" smtClean="0"/>
              <a:t>Interactive Map: </a:t>
            </a:r>
            <a:r>
              <a:rPr lang="en-US" dirty="0">
                <a:hlinkClick r:id="rId2"/>
              </a:rPr>
              <a:t>https://www.whitenosesyndrome.org/spreadmap</a:t>
            </a:r>
            <a:endParaRPr lang="en-US" dirty="0"/>
          </a:p>
        </p:txBody>
      </p:sp>
      <p:pic>
        <p:nvPicPr>
          <p:cNvPr id="9" name="Content Placeholder 8"/>
          <p:cNvPicPr>
            <a:picLocks noGrp="1" noChangeAspect="1"/>
          </p:cNvPicPr>
          <p:nvPr>
            <p:ph idx="1"/>
          </p:nvPr>
        </p:nvPicPr>
        <p:blipFill>
          <a:blip r:embed="rId3"/>
          <a:stretch>
            <a:fillRect/>
          </a:stretch>
        </p:blipFill>
        <p:spPr>
          <a:xfrm>
            <a:off x="980901" y="1637081"/>
            <a:ext cx="7315200" cy="4265483"/>
          </a:xfrm>
          <a:prstGeom prst="rect">
            <a:avLst/>
          </a:prstGeom>
        </p:spPr>
      </p:pic>
    </p:spTree>
    <p:extLst>
      <p:ext uri="{BB962C8B-B14F-4D97-AF65-F5344CB8AC3E}">
        <p14:creationId xmlns:p14="http://schemas.microsoft.com/office/powerpoint/2010/main" val="150837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8" y="390066"/>
            <a:ext cx="8063347" cy="782030"/>
          </a:xfrm>
        </p:spPr>
        <p:txBody>
          <a:bodyPr>
            <a:noAutofit/>
          </a:bodyPr>
          <a:lstStyle/>
          <a:p>
            <a:r>
              <a:rPr lang="en-US" sz="3200" b="1" i="1" dirty="0" smtClean="0">
                <a:effectLst>
                  <a:outerShdw blurRad="38100" dist="38100" dir="2700000" algn="tl">
                    <a:srgbClr val="000000">
                      <a:alpha val="43137"/>
                    </a:srgbClr>
                  </a:outerShdw>
                </a:effectLst>
              </a:rPr>
              <a:t>2009-2010: WNS is suspected in Midwest</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1246909" y="6392488"/>
            <a:ext cx="6716684" cy="369332"/>
          </a:xfrm>
          <a:prstGeom prst="rect">
            <a:avLst/>
          </a:prstGeom>
          <a:noFill/>
        </p:spPr>
        <p:txBody>
          <a:bodyPr wrap="square" rtlCol="0">
            <a:spAutoFit/>
          </a:bodyPr>
          <a:lstStyle/>
          <a:p>
            <a:r>
              <a:rPr lang="en-US" dirty="0" smtClean="0"/>
              <a:t>Interactive Map: </a:t>
            </a:r>
            <a:r>
              <a:rPr lang="en-US" dirty="0">
                <a:hlinkClick r:id="rId2"/>
              </a:rPr>
              <a:t>https://www.whitenosesyndrome.org/spreadmap</a:t>
            </a:r>
            <a:endParaRPr lang="en-US" dirty="0"/>
          </a:p>
        </p:txBody>
      </p:sp>
      <p:pic>
        <p:nvPicPr>
          <p:cNvPr id="4" name="Content Placeholder 3"/>
          <p:cNvPicPr>
            <a:picLocks noGrp="1" noChangeAspect="1"/>
          </p:cNvPicPr>
          <p:nvPr>
            <p:ph idx="1"/>
          </p:nvPr>
        </p:nvPicPr>
        <p:blipFill>
          <a:blip r:embed="rId3"/>
          <a:stretch>
            <a:fillRect/>
          </a:stretch>
        </p:blipFill>
        <p:spPr>
          <a:xfrm>
            <a:off x="980901" y="1692235"/>
            <a:ext cx="7315200" cy="4180114"/>
          </a:xfrm>
          <a:prstGeom prst="rect">
            <a:avLst/>
          </a:prstGeom>
        </p:spPr>
      </p:pic>
    </p:spTree>
    <p:extLst>
      <p:ext uri="{BB962C8B-B14F-4D97-AF65-F5344CB8AC3E}">
        <p14:creationId xmlns:p14="http://schemas.microsoft.com/office/powerpoint/2010/main" val="2416359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8" y="365127"/>
            <a:ext cx="8063347" cy="881782"/>
          </a:xfrm>
        </p:spPr>
        <p:txBody>
          <a:bodyPr>
            <a:noAutofit/>
          </a:bodyPr>
          <a:lstStyle/>
          <a:p>
            <a:r>
              <a:rPr lang="en-US" sz="3200" b="1" i="1" dirty="0" smtClean="0">
                <a:effectLst>
                  <a:outerShdw blurRad="38100" dist="38100" dir="2700000" algn="tl">
                    <a:srgbClr val="000000">
                      <a:alpha val="43137"/>
                    </a:srgbClr>
                  </a:outerShdw>
                </a:effectLst>
              </a:rPr>
              <a:t>2010-2015: WNS spreads across East Coast, Midwest and Canada</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1246909" y="6392488"/>
            <a:ext cx="6716684" cy="369332"/>
          </a:xfrm>
          <a:prstGeom prst="rect">
            <a:avLst/>
          </a:prstGeom>
          <a:noFill/>
        </p:spPr>
        <p:txBody>
          <a:bodyPr wrap="square" rtlCol="0">
            <a:spAutoFit/>
          </a:bodyPr>
          <a:lstStyle/>
          <a:p>
            <a:r>
              <a:rPr lang="en-US" dirty="0" smtClean="0"/>
              <a:t>Interactive Map: </a:t>
            </a:r>
            <a:r>
              <a:rPr lang="en-US" dirty="0">
                <a:hlinkClick r:id="rId2"/>
              </a:rPr>
              <a:t>https://www.whitenosesyndrome.org/spreadmap</a:t>
            </a:r>
            <a:endParaRPr lang="en-US" dirty="0"/>
          </a:p>
        </p:txBody>
      </p:sp>
      <p:pic>
        <p:nvPicPr>
          <p:cNvPr id="4" name="Content Placeholder 3"/>
          <p:cNvPicPr>
            <a:picLocks noGrp="1" noChangeAspect="1"/>
          </p:cNvPicPr>
          <p:nvPr>
            <p:ph idx="1"/>
          </p:nvPr>
        </p:nvPicPr>
        <p:blipFill>
          <a:blip r:embed="rId3"/>
          <a:stretch>
            <a:fillRect/>
          </a:stretch>
        </p:blipFill>
        <p:spPr>
          <a:xfrm>
            <a:off x="947651" y="1910736"/>
            <a:ext cx="7315200" cy="3718172"/>
          </a:xfrm>
          <a:prstGeom prst="rect">
            <a:avLst/>
          </a:prstGeom>
        </p:spPr>
      </p:pic>
    </p:spTree>
    <p:extLst>
      <p:ext uri="{BB962C8B-B14F-4D97-AF65-F5344CB8AC3E}">
        <p14:creationId xmlns:p14="http://schemas.microsoft.com/office/powerpoint/2010/main" val="2812129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8" y="365127"/>
            <a:ext cx="8063347" cy="881782"/>
          </a:xfrm>
        </p:spPr>
        <p:txBody>
          <a:bodyPr>
            <a:noAutofit/>
          </a:bodyPr>
          <a:lstStyle/>
          <a:p>
            <a:r>
              <a:rPr lang="en-US" sz="3200" b="1" i="1" dirty="0" smtClean="0">
                <a:effectLst>
                  <a:outerShdw blurRad="38100" dist="38100" dir="2700000" algn="tl">
                    <a:srgbClr val="000000">
                      <a:alpha val="43137"/>
                    </a:srgbClr>
                  </a:outerShdw>
                </a:effectLst>
              </a:rPr>
              <a:t>2015-2016: WNS is discovered on bat in Washington</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1246909" y="6392488"/>
            <a:ext cx="6716684" cy="369332"/>
          </a:xfrm>
          <a:prstGeom prst="rect">
            <a:avLst/>
          </a:prstGeom>
          <a:noFill/>
        </p:spPr>
        <p:txBody>
          <a:bodyPr wrap="square" rtlCol="0">
            <a:spAutoFit/>
          </a:bodyPr>
          <a:lstStyle/>
          <a:p>
            <a:r>
              <a:rPr lang="en-US" dirty="0" smtClean="0"/>
              <a:t>Interactive Map: </a:t>
            </a:r>
            <a:r>
              <a:rPr lang="en-US" dirty="0">
                <a:hlinkClick r:id="rId2"/>
              </a:rPr>
              <a:t>https://www.whitenosesyndrome.org/spreadmap</a:t>
            </a:r>
            <a:endParaRPr lang="en-US" dirty="0"/>
          </a:p>
        </p:txBody>
      </p:sp>
      <p:pic>
        <p:nvPicPr>
          <p:cNvPr id="5" name="Content Placeholder 4"/>
          <p:cNvPicPr>
            <a:picLocks noGrp="1" noChangeAspect="1"/>
          </p:cNvPicPr>
          <p:nvPr>
            <p:ph idx="1"/>
          </p:nvPr>
        </p:nvPicPr>
        <p:blipFill>
          <a:blip r:embed="rId3"/>
          <a:stretch>
            <a:fillRect/>
          </a:stretch>
        </p:blipFill>
        <p:spPr>
          <a:xfrm>
            <a:off x="876300" y="1934337"/>
            <a:ext cx="7315200" cy="3770722"/>
          </a:xfrm>
          <a:prstGeom prst="rect">
            <a:avLst/>
          </a:prstGeom>
        </p:spPr>
      </p:pic>
    </p:spTree>
    <p:extLst>
      <p:ext uri="{BB962C8B-B14F-4D97-AF65-F5344CB8AC3E}">
        <p14:creationId xmlns:p14="http://schemas.microsoft.com/office/powerpoint/2010/main" val="135194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8" y="365127"/>
            <a:ext cx="8063347" cy="881782"/>
          </a:xfrm>
        </p:spPr>
        <p:txBody>
          <a:bodyPr>
            <a:noAutofit/>
          </a:bodyPr>
          <a:lstStyle/>
          <a:p>
            <a:r>
              <a:rPr lang="en-US" sz="3200" b="1" i="1" dirty="0" smtClean="0">
                <a:effectLst>
                  <a:outerShdw blurRad="38100" dist="38100" dir="2700000" algn="tl">
                    <a:srgbClr val="000000">
                      <a:alpha val="43137"/>
                    </a:srgbClr>
                  </a:outerShdw>
                </a:effectLst>
              </a:rPr>
              <a:t>2016-2019: Over half of the lower 48 states are suspected to have WNS</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1246909" y="6392488"/>
            <a:ext cx="6716684" cy="369332"/>
          </a:xfrm>
          <a:prstGeom prst="rect">
            <a:avLst/>
          </a:prstGeom>
          <a:noFill/>
        </p:spPr>
        <p:txBody>
          <a:bodyPr wrap="square" rtlCol="0">
            <a:spAutoFit/>
          </a:bodyPr>
          <a:lstStyle/>
          <a:p>
            <a:r>
              <a:rPr lang="en-US" dirty="0" smtClean="0"/>
              <a:t>Interactive Map: </a:t>
            </a:r>
            <a:r>
              <a:rPr lang="en-US" dirty="0">
                <a:hlinkClick r:id="rId2"/>
              </a:rPr>
              <a:t>https://www.whitenosesyndrome.org/spreadmap</a:t>
            </a:r>
            <a:endParaRPr lang="en-US" dirty="0"/>
          </a:p>
        </p:txBody>
      </p:sp>
      <p:pic>
        <p:nvPicPr>
          <p:cNvPr id="4" name="Content Placeholder 3"/>
          <p:cNvPicPr>
            <a:picLocks noGrp="1" noChangeAspect="1"/>
          </p:cNvPicPr>
          <p:nvPr>
            <p:ph idx="1"/>
          </p:nvPr>
        </p:nvPicPr>
        <p:blipFill>
          <a:blip r:embed="rId3"/>
          <a:stretch>
            <a:fillRect/>
          </a:stretch>
        </p:blipFill>
        <p:spPr>
          <a:xfrm>
            <a:off x="876213" y="1881361"/>
            <a:ext cx="7458075" cy="3876675"/>
          </a:xfrm>
          <a:prstGeom prst="rect">
            <a:avLst/>
          </a:prstGeom>
        </p:spPr>
      </p:pic>
    </p:spTree>
    <p:extLst>
      <p:ext uri="{BB962C8B-B14F-4D97-AF65-F5344CB8AC3E}">
        <p14:creationId xmlns:p14="http://schemas.microsoft.com/office/powerpoint/2010/main" val="2861416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1412</TotalTime>
  <Words>1106</Words>
  <Application>Microsoft Office PowerPoint</Application>
  <PresentationFormat>On-screen Show (4:3)</PresentationFormat>
  <Paragraphs>117</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There’s a fungus among us: White-nose syndrome</vt:lpstr>
      <vt:lpstr>What is White-Nose Syndrome (WNS)?</vt:lpstr>
      <vt:lpstr>White-nose syndrome through time…</vt:lpstr>
      <vt:lpstr>2007: First documented case of WNS, Schoharie County, NY</vt:lpstr>
      <vt:lpstr>2008-2009: WNS spreads across New York and down the East Coast (extensive cave closures)</vt:lpstr>
      <vt:lpstr>2009-2010: WNS is suspected in Midwest</vt:lpstr>
      <vt:lpstr>2010-2015: WNS spreads across East Coast, Midwest and Canada</vt:lpstr>
      <vt:lpstr>2015-2016: WNS is discovered on bat in Washington</vt:lpstr>
      <vt:lpstr>2016-2019: Over half of the lower 48 states are suspected to have WNS</vt:lpstr>
      <vt:lpstr>How does WNS spread?</vt:lpstr>
      <vt:lpstr>What bat species are at risk?</vt:lpstr>
      <vt:lpstr>Is there a treatment?</vt:lpstr>
      <vt:lpstr>What can we as land managers do to help prevent the spread of WNS?</vt:lpstr>
      <vt:lpstr>PowerPoint Presentation</vt:lpstr>
      <vt:lpstr>Cave closures and WNS – “NSS Letter to the Feds”</vt:lpstr>
      <vt:lpstr>PowerPoint Presentation</vt:lpstr>
      <vt:lpstr>Education and Cooperative Management</vt:lpstr>
      <vt:lpstr>WNS Resources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White-Nose Syndrome</dc:title>
  <dc:creator>Rybacki, Kyle S</dc:creator>
  <cp:lastModifiedBy>Rybacki, Kyle S</cp:lastModifiedBy>
  <cp:revision>79</cp:revision>
  <dcterms:created xsi:type="dcterms:W3CDTF">2019-07-29T17:09:11Z</dcterms:created>
  <dcterms:modified xsi:type="dcterms:W3CDTF">2019-08-02T19:54:14Z</dcterms:modified>
</cp:coreProperties>
</file>