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2" r:id="rId4"/>
    <p:sldMasterId id="2147483706" r:id="rId5"/>
    <p:sldMasterId id="2147483714" r:id="rId6"/>
  </p:sldMasterIdLst>
  <p:notesMasterIdLst>
    <p:notesMasterId r:id="rId86"/>
  </p:notesMasterIdLst>
  <p:handoutMasterIdLst>
    <p:handoutMasterId r:id="rId87"/>
  </p:handoutMasterIdLst>
  <p:sldIdLst>
    <p:sldId id="256" r:id="rId7"/>
    <p:sldId id="498" r:id="rId8"/>
    <p:sldId id="441" r:id="rId9"/>
    <p:sldId id="291" r:id="rId10"/>
    <p:sldId id="507" r:id="rId11"/>
    <p:sldId id="258" r:id="rId12"/>
    <p:sldId id="430" r:id="rId13"/>
    <p:sldId id="431" r:id="rId14"/>
    <p:sldId id="298" r:id="rId15"/>
    <p:sldId id="327" r:id="rId16"/>
    <p:sldId id="328" r:id="rId17"/>
    <p:sldId id="415" r:id="rId18"/>
    <p:sldId id="266" r:id="rId19"/>
    <p:sldId id="269" r:id="rId20"/>
    <p:sldId id="416" r:id="rId21"/>
    <p:sldId id="376" r:id="rId22"/>
    <p:sldId id="271" r:id="rId23"/>
    <p:sldId id="457" r:id="rId24"/>
    <p:sldId id="420" r:id="rId25"/>
    <p:sldId id="458" r:id="rId26"/>
    <p:sldId id="434" r:id="rId27"/>
    <p:sldId id="264" r:id="rId28"/>
    <p:sldId id="436" r:id="rId29"/>
    <p:sldId id="323" r:id="rId30"/>
    <p:sldId id="402" r:id="rId31"/>
    <p:sldId id="329" r:id="rId32"/>
    <p:sldId id="322" r:id="rId33"/>
    <p:sldId id="460" r:id="rId34"/>
    <p:sldId id="382" r:id="rId35"/>
    <p:sldId id="480" r:id="rId36"/>
    <p:sldId id="331" r:id="rId37"/>
    <p:sldId id="384" r:id="rId38"/>
    <p:sldId id="455" r:id="rId39"/>
    <p:sldId id="339" r:id="rId40"/>
    <p:sldId id="342" r:id="rId41"/>
    <p:sldId id="343" r:id="rId42"/>
    <p:sldId id="346" r:id="rId43"/>
    <p:sldId id="348" r:id="rId44"/>
    <p:sldId id="508" r:id="rId45"/>
    <p:sldId id="463" r:id="rId46"/>
    <p:sldId id="491" r:id="rId47"/>
    <p:sldId id="468" r:id="rId48"/>
    <p:sldId id="464" r:id="rId49"/>
    <p:sldId id="462" r:id="rId50"/>
    <p:sldId id="466" r:id="rId51"/>
    <p:sldId id="467" r:id="rId52"/>
    <p:sldId id="499" r:id="rId53"/>
    <p:sldId id="352" r:id="rId54"/>
    <p:sldId id="355" r:id="rId55"/>
    <p:sldId id="356" r:id="rId56"/>
    <p:sldId id="358" r:id="rId57"/>
    <p:sldId id="360" r:id="rId58"/>
    <p:sldId id="500" r:id="rId59"/>
    <p:sldId id="362" r:id="rId60"/>
    <p:sldId id="472" r:id="rId61"/>
    <p:sldId id="473" r:id="rId62"/>
    <p:sldId id="363" r:id="rId63"/>
    <p:sldId id="365" r:id="rId64"/>
    <p:sldId id="366" r:id="rId65"/>
    <p:sldId id="367" r:id="rId66"/>
    <p:sldId id="492" r:id="rId67"/>
    <p:sldId id="475" r:id="rId68"/>
    <p:sldId id="368" r:id="rId69"/>
    <p:sldId id="479" r:id="rId70"/>
    <p:sldId id="369" r:id="rId71"/>
    <p:sldId id="477" r:id="rId72"/>
    <p:sldId id="370" r:id="rId73"/>
    <p:sldId id="469" r:id="rId74"/>
    <p:sldId id="481" r:id="rId75"/>
    <p:sldId id="443" r:id="rId76"/>
    <p:sldId id="444" r:id="rId77"/>
    <p:sldId id="501" r:id="rId78"/>
    <p:sldId id="505" r:id="rId79"/>
    <p:sldId id="314" r:id="rId80"/>
    <p:sldId id="316" r:id="rId81"/>
    <p:sldId id="506" r:id="rId82"/>
    <p:sldId id="502" r:id="rId83"/>
    <p:sldId id="318" r:id="rId84"/>
    <p:sldId id="289" r:id="rId8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CC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37" autoAdjust="0"/>
    <p:restoredTop sz="86712" autoAdjust="0"/>
  </p:normalViewPr>
  <p:slideViewPr>
    <p:cSldViewPr snapToGrid="0">
      <p:cViewPr varScale="1">
        <p:scale>
          <a:sx n="42" d="100"/>
          <a:sy n="42" d="100"/>
        </p:scale>
        <p:origin x="1032" y="3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2" d="100"/>
          <a:sy n="92" d="100"/>
        </p:scale>
        <p:origin x="3994"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CA9CA-7CB8-47E4-BB7E-9DACB84AE39A}" type="doc">
      <dgm:prSet loTypeId="urn:microsoft.com/office/officeart/2005/8/layout/hierarchy3" loCatId="hierarchy" qsTypeId="urn:microsoft.com/office/officeart/2005/8/quickstyle/3d2" qsCatId="3D" csTypeId="urn:microsoft.com/office/officeart/2005/8/colors/colorful4" csCatId="colorful" phldr="1"/>
      <dgm:spPr/>
      <dgm:t>
        <a:bodyPr/>
        <a:lstStyle/>
        <a:p>
          <a:endParaRPr lang="en-US"/>
        </a:p>
      </dgm:t>
    </dgm:pt>
    <dgm:pt modelId="{FAE7B389-A667-403C-B59F-13E773F5597F}">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2000" b="1" dirty="0" smtClean="0"/>
            <a:t>Visual Resource Inventory</a:t>
          </a:r>
          <a:endParaRPr lang="en-US" sz="2000" b="1" dirty="0"/>
        </a:p>
      </dgm:t>
    </dgm:pt>
    <dgm:pt modelId="{0CB29B7C-EFCF-4AA5-B5B7-8C30B290C65D}" type="parTrans" cxnId="{08F6909D-1E10-4751-A475-F566C46E1A4B}">
      <dgm:prSet/>
      <dgm:spPr/>
      <dgm:t>
        <a:bodyPr/>
        <a:lstStyle/>
        <a:p>
          <a:endParaRPr lang="en-US"/>
        </a:p>
      </dgm:t>
    </dgm:pt>
    <dgm:pt modelId="{BECFA20A-2D3E-401D-9279-3598F43192F0}" type="sibTrans" cxnId="{08F6909D-1E10-4751-A475-F566C46E1A4B}">
      <dgm:prSet/>
      <dgm:spPr/>
      <dgm:t>
        <a:bodyPr/>
        <a:lstStyle/>
        <a:p>
          <a:endParaRPr lang="en-US"/>
        </a:p>
      </dgm:t>
    </dgm:pt>
    <dgm:pt modelId="{7F3E54EC-1A49-4EFB-915E-B3A487071BC1}">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b="1" dirty="0" smtClean="0">
              <a:ln/>
            </a:rPr>
            <a:t>Scenic Quality Evaluation</a:t>
          </a:r>
          <a:endParaRPr lang="en-US" sz="1600" b="1" dirty="0">
            <a:ln/>
          </a:endParaRPr>
        </a:p>
      </dgm:t>
    </dgm:pt>
    <dgm:pt modelId="{6465DAE6-5803-4CCD-AE1E-2CB033945AD9}" type="parTrans" cxnId="{4D5540E8-ED92-47A8-AB5A-FCB8EFA78E99}">
      <dgm:prSet/>
      <dgm:spPr/>
      <dgm:t>
        <a:bodyPr/>
        <a:lstStyle/>
        <a:p>
          <a:endParaRPr lang="en-US"/>
        </a:p>
      </dgm:t>
    </dgm:pt>
    <dgm:pt modelId="{21D88114-8728-4E6C-B747-C7385134E62A}" type="sibTrans" cxnId="{4D5540E8-ED92-47A8-AB5A-FCB8EFA78E99}">
      <dgm:prSet/>
      <dgm:spPr/>
      <dgm:t>
        <a:bodyPr/>
        <a:lstStyle/>
        <a:p>
          <a:endParaRPr lang="en-US"/>
        </a:p>
      </dgm:t>
    </dgm:pt>
    <dgm:pt modelId="{F725ECC8-5E31-4968-8F7C-15F8F023C122}">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400" b="1" dirty="0" smtClean="0">
              <a:ln/>
            </a:rPr>
            <a:t>Condition - what does it look like</a:t>
          </a:r>
          <a:endParaRPr lang="en-US" sz="1400" b="1" dirty="0">
            <a:ln/>
          </a:endParaRPr>
        </a:p>
      </dgm:t>
    </dgm:pt>
    <dgm:pt modelId="{1AF71D27-6815-4086-8EFF-28AFC37E8460}" type="parTrans" cxnId="{48738038-4260-47DB-A558-80EE3056CA11}">
      <dgm:prSet/>
      <dgm:spPr/>
      <dgm:t>
        <a:bodyPr/>
        <a:lstStyle/>
        <a:p>
          <a:endParaRPr lang="en-US"/>
        </a:p>
      </dgm:t>
    </dgm:pt>
    <dgm:pt modelId="{17C7F558-52BD-423D-81F8-42CCC9F2B26B}" type="sibTrans" cxnId="{48738038-4260-47DB-A558-80EE3056CA11}">
      <dgm:prSet/>
      <dgm:spPr/>
      <dgm:t>
        <a:bodyPr/>
        <a:lstStyle/>
        <a:p>
          <a:endParaRPr lang="en-US"/>
        </a:p>
      </dgm:t>
    </dgm:pt>
    <dgm:pt modelId="{59B0150C-991F-405E-95FE-D8D3CE9E7608}">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400" b="1" dirty="0" smtClean="0">
              <a:ln/>
            </a:rPr>
            <a:t>Where and how people view the landscape</a:t>
          </a:r>
          <a:endParaRPr lang="en-US" sz="1400" b="1" dirty="0">
            <a:ln/>
          </a:endParaRPr>
        </a:p>
      </dgm:t>
    </dgm:pt>
    <dgm:pt modelId="{34799304-1A11-44A8-A462-54576C792697}" type="parTrans" cxnId="{9CCCD490-D013-4EFE-A86F-11AF3036C245}">
      <dgm:prSet/>
      <dgm:spPr/>
      <dgm:t>
        <a:bodyPr/>
        <a:lstStyle/>
        <a:p>
          <a:endParaRPr lang="en-US"/>
        </a:p>
      </dgm:t>
    </dgm:pt>
    <dgm:pt modelId="{EBA410BE-DE7F-4B9D-B2DD-D17E43BB8AA7}" type="sibTrans" cxnId="{9CCCD490-D013-4EFE-A86F-11AF3036C245}">
      <dgm:prSet/>
      <dgm:spPr/>
      <dgm:t>
        <a:bodyPr/>
        <a:lstStyle/>
        <a:p>
          <a:endParaRPr lang="en-US"/>
        </a:p>
      </dgm:t>
    </dgm:pt>
    <dgm:pt modelId="{94E72A7B-426E-4388-BDEB-A42399467BB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b="1" dirty="0" smtClean="0">
              <a:ln/>
            </a:rPr>
            <a:t>Delineation of Distance Zones</a:t>
          </a:r>
          <a:endParaRPr lang="en-US" sz="1600" b="1" dirty="0">
            <a:ln/>
          </a:endParaRPr>
        </a:p>
      </dgm:t>
    </dgm:pt>
    <dgm:pt modelId="{3096789E-93CF-4E20-90FF-0F55ED4588CD}" type="parTrans" cxnId="{19C9901D-81F9-4142-A305-EC870C31756C}">
      <dgm:prSet/>
      <dgm:spPr/>
      <dgm:t>
        <a:bodyPr/>
        <a:lstStyle/>
        <a:p>
          <a:endParaRPr lang="en-US"/>
        </a:p>
      </dgm:t>
    </dgm:pt>
    <dgm:pt modelId="{CACAF110-64C2-479F-8627-13B357F56B19}" type="sibTrans" cxnId="{19C9901D-81F9-4142-A305-EC870C31756C}">
      <dgm:prSet/>
      <dgm:spPr/>
      <dgm:t>
        <a:bodyPr/>
        <a:lstStyle/>
        <a:p>
          <a:endParaRPr lang="en-US"/>
        </a:p>
      </dgm:t>
    </dgm:pt>
    <dgm:pt modelId="{A11D635B-9CF5-4131-875E-41347F8E17D9}">
      <dgm:prSet phldrT="[Text]" custT="1">
        <dgm:style>
          <a:lnRef idx="1">
            <a:schemeClr val="accent2"/>
          </a:lnRef>
          <a:fillRef idx="3">
            <a:schemeClr val="accent2"/>
          </a:fillRef>
          <a:effectRef idx="2">
            <a:schemeClr val="accent2"/>
          </a:effectRef>
          <a:fontRef idx="minor">
            <a:schemeClr val="lt1"/>
          </a:fontRef>
        </dgm:style>
      </dgm:prSet>
      <dgm:spPr/>
      <dgm:t>
        <a:bodyPr vert="vert270"/>
        <a:lstStyle/>
        <a:p>
          <a:r>
            <a:rPr lang="en-US" sz="2000" b="1" spc="300" dirty="0" smtClean="0">
              <a:ln/>
              <a:effectLst>
                <a:outerShdw blurRad="38100" dist="38100" dir="2700000" algn="tl">
                  <a:srgbClr val="000000">
                    <a:alpha val="43137"/>
                  </a:srgbClr>
                </a:outerShdw>
              </a:effectLst>
            </a:rPr>
            <a:t>VRI Classification</a:t>
          </a:r>
          <a:endParaRPr lang="en-US" sz="2000" b="1" spc="300" dirty="0">
            <a:ln/>
            <a:effectLst>
              <a:outerShdw blurRad="38100" dist="38100" dir="2700000" algn="tl">
                <a:srgbClr val="000000">
                  <a:alpha val="43137"/>
                </a:srgbClr>
              </a:outerShdw>
            </a:effectLst>
          </a:endParaRPr>
        </a:p>
      </dgm:t>
    </dgm:pt>
    <dgm:pt modelId="{5CAFE23B-14C3-4ED6-91B1-153D6935783A}" type="parTrans" cxnId="{2E5FC7A6-B638-4EF9-B94C-FAD47118E6E8}">
      <dgm:prSet/>
      <dgm:spPr/>
      <dgm:t>
        <a:bodyPr/>
        <a:lstStyle/>
        <a:p>
          <a:endParaRPr lang="en-US"/>
        </a:p>
      </dgm:t>
    </dgm:pt>
    <dgm:pt modelId="{46330C2B-24DF-44F5-9077-E9D13870B6A6}" type="sibTrans" cxnId="{2E5FC7A6-B638-4EF9-B94C-FAD47118E6E8}">
      <dgm:prSet/>
      <dgm:spPr/>
      <dgm:t>
        <a:bodyPr/>
        <a:lstStyle/>
        <a:p>
          <a:endParaRPr lang="en-US"/>
        </a:p>
      </dgm:t>
    </dgm:pt>
    <dgm:pt modelId="{17707505-C843-4735-9739-1643FADFF8EE}">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b="1" i="0" dirty="0" smtClean="0">
              <a:ln/>
            </a:rPr>
            <a:t>Sensitivity Level Analysis</a:t>
          </a:r>
          <a:endParaRPr lang="en-US" sz="1600" b="1" i="0" dirty="0">
            <a:ln/>
          </a:endParaRPr>
        </a:p>
      </dgm:t>
    </dgm:pt>
    <dgm:pt modelId="{B27B233A-7589-4CE8-972B-5E75471A2529}" type="sibTrans" cxnId="{CFC7B9DA-13FD-40BE-9F0A-D11536606365}">
      <dgm:prSet/>
      <dgm:spPr/>
      <dgm:t>
        <a:bodyPr/>
        <a:lstStyle/>
        <a:p>
          <a:endParaRPr lang="en-US"/>
        </a:p>
      </dgm:t>
    </dgm:pt>
    <dgm:pt modelId="{9AA58985-BA75-4077-B066-8ADDB3D20BE1}" type="parTrans" cxnId="{CFC7B9DA-13FD-40BE-9F0A-D11536606365}">
      <dgm:prSet/>
      <dgm:spPr/>
      <dgm:t>
        <a:bodyPr/>
        <a:lstStyle/>
        <a:p>
          <a:endParaRPr lang="en-US"/>
        </a:p>
      </dgm:t>
    </dgm:pt>
    <dgm:pt modelId="{6ACD5284-6094-4FE3-9BDB-2845FF19CBB5}">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400" b="1" dirty="0" smtClean="0">
              <a:ln/>
            </a:rPr>
            <a:t>Importance to the public</a:t>
          </a:r>
          <a:endParaRPr lang="en-US" sz="1400" b="1" dirty="0">
            <a:ln/>
          </a:endParaRPr>
        </a:p>
      </dgm:t>
    </dgm:pt>
    <dgm:pt modelId="{C0E333BE-94F3-47F7-B378-86F28461C228}" type="sibTrans" cxnId="{026DE79E-5DBF-4C8D-97AB-89EE5F305550}">
      <dgm:prSet/>
      <dgm:spPr/>
      <dgm:t>
        <a:bodyPr/>
        <a:lstStyle/>
        <a:p>
          <a:endParaRPr lang="en-US"/>
        </a:p>
      </dgm:t>
    </dgm:pt>
    <dgm:pt modelId="{713EDC8C-6B91-4034-9AC2-2B3E2822CB63}" type="parTrans" cxnId="{026DE79E-5DBF-4C8D-97AB-89EE5F305550}">
      <dgm:prSet/>
      <dgm:spPr/>
      <dgm:t>
        <a:bodyPr/>
        <a:lstStyle/>
        <a:p>
          <a:endParaRPr lang="en-US"/>
        </a:p>
      </dgm:t>
    </dgm:pt>
    <dgm:pt modelId="{2E61426C-DBCE-4B11-80B8-039F7B4BA003}" type="pres">
      <dgm:prSet presAssocID="{93FCA9CA-7CB8-47E4-BB7E-9DACB84AE39A}" presName="diagram" presStyleCnt="0">
        <dgm:presLayoutVars>
          <dgm:chPref val="1"/>
          <dgm:dir/>
          <dgm:animOne val="branch"/>
          <dgm:animLvl val="lvl"/>
          <dgm:resizeHandles/>
        </dgm:presLayoutVars>
      </dgm:prSet>
      <dgm:spPr/>
      <dgm:t>
        <a:bodyPr/>
        <a:lstStyle/>
        <a:p>
          <a:endParaRPr lang="en-US"/>
        </a:p>
      </dgm:t>
    </dgm:pt>
    <dgm:pt modelId="{A346DDBF-8DD2-42C0-A751-3109332ACF40}" type="pres">
      <dgm:prSet presAssocID="{FAE7B389-A667-403C-B59F-13E773F5597F}" presName="root" presStyleCnt="0"/>
      <dgm:spPr/>
      <dgm:t>
        <a:bodyPr/>
        <a:lstStyle/>
        <a:p>
          <a:endParaRPr lang="en-US"/>
        </a:p>
      </dgm:t>
    </dgm:pt>
    <dgm:pt modelId="{2E60C9F9-5AB3-4064-9E73-4A341AB2FD77}" type="pres">
      <dgm:prSet presAssocID="{FAE7B389-A667-403C-B59F-13E773F5597F}" presName="rootComposite" presStyleCnt="0"/>
      <dgm:spPr/>
      <dgm:t>
        <a:bodyPr/>
        <a:lstStyle/>
        <a:p>
          <a:endParaRPr lang="en-US"/>
        </a:p>
      </dgm:t>
    </dgm:pt>
    <dgm:pt modelId="{71E8A9CD-786F-4474-A94B-B8FB3F86A318}" type="pres">
      <dgm:prSet presAssocID="{FAE7B389-A667-403C-B59F-13E773F5597F}" presName="rootText" presStyleLbl="node1" presStyleIdx="0" presStyleCnt="2" custScaleX="84641" custScaleY="69722" custLinFactNeighborX="8711" custLinFactNeighborY="-768"/>
      <dgm:spPr/>
      <dgm:t>
        <a:bodyPr/>
        <a:lstStyle/>
        <a:p>
          <a:endParaRPr lang="en-US"/>
        </a:p>
      </dgm:t>
    </dgm:pt>
    <dgm:pt modelId="{9BEA222E-7B5F-47B3-8CA8-C1F79E8F9DD4}" type="pres">
      <dgm:prSet presAssocID="{FAE7B389-A667-403C-B59F-13E773F5597F}" presName="rootConnector" presStyleLbl="node1" presStyleIdx="0" presStyleCnt="2"/>
      <dgm:spPr/>
      <dgm:t>
        <a:bodyPr/>
        <a:lstStyle/>
        <a:p>
          <a:endParaRPr lang="en-US"/>
        </a:p>
      </dgm:t>
    </dgm:pt>
    <dgm:pt modelId="{64B88CDB-1D67-4A02-B536-4A732A8B2FA7}" type="pres">
      <dgm:prSet presAssocID="{FAE7B389-A667-403C-B59F-13E773F5597F}" presName="childShape" presStyleCnt="0"/>
      <dgm:spPr/>
      <dgm:t>
        <a:bodyPr/>
        <a:lstStyle/>
        <a:p>
          <a:endParaRPr lang="en-US"/>
        </a:p>
      </dgm:t>
    </dgm:pt>
    <dgm:pt modelId="{C4EC429B-74CE-447A-A551-A258085D4E0E}" type="pres">
      <dgm:prSet presAssocID="{6465DAE6-5803-4CCD-AE1E-2CB033945AD9}" presName="Name13" presStyleLbl="parChTrans1D2" presStyleIdx="0" presStyleCnt="3"/>
      <dgm:spPr/>
      <dgm:t>
        <a:bodyPr/>
        <a:lstStyle/>
        <a:p>
          <a:endParaRPr lang="en-US"/>
        </a:p>
      </dgm:t>
    </dgm:pt>
    <dgm:pt modelId="{48E03C17-4A2E-4A61-A1B6-CA34B23B0AF5}" type="pres">
      <dgm:prSet presAssocID="{7F3E54EC-1A49-4EFB-915E-B3A487071BC1}" presName="childText" presStyleLbl="bgAcc1" presStyleIdx="0" presStyleCnt="3" custScaleX="150706" custScaleY="85885" custLinFactNeighborX="11419" custLinFactNeighborY="-5005">
        <dgm:presLayoutVars>
          <dgm:bulletEnabled val="1"/>
        </dgm:presLayoutVars>
      </dgm:prSet>
      <dgm:spPr/>
      <dgm:t>
        <a:bodyPr/>
        <a:lstStyle/>
        <a:p>
          <a:endParaRPr lang="en-US"/>
        </a:p>
      </dgm:t>
    </dgm:pt>
    <dgm:pt modelId="{16A17EBC-0DDA-467B-8FF0-159A40F077CE}" type="pres">
      <dgm:prSet presAssocID="{9AA58985-BA75-4077-B066-8ADDB3D20BE1}" presName="Name13" presStyleLbl="parChTrans1D2" presStyleIdx="1" presStyleCnt="3"/>
      <dgm:spPr/>
      <dgm:t>
        <a:bodyPr/>
        <a:lstStyle/>
        <a:p>
          <a:endParaRPr lang="en-US"/>
        </a:p>
      </dgm:t>
    </dgm:pt>
    <dgm:pt modelId="{73C2DC54-028C-4EC1-8841-2466E567C70D}" type="pres">
      <dgm:prSet presAssocID="{17707505-C843-4735-9739-1643FADFF8EE}" presName="childText" presStyleLbl="bgAcc1" presStyleIdx="1" presStyleCnt="3" custScaleX="149856" custScaleY="89123" custLinFactNeighborX="11419" custLinFactNeighborY="-9295">
        <dgm:presLayoutVars>
          <dgm:bulletEnabled val="1"/>
        </dgm:presLayoutVars>
      </dgm:prSet>
      <dgm:spPr/>
      <dgm:t>
        <a:bodyPr/>
        <a:lstStyle/>
        <a:p>
          <a:endParaRPr lang="en-US"/>
        </a:p>
      </dgm:t>
    </dgm:pt>
    <dgm:pt modelId="{3DDF6EFB-F5CC-456C-8D57-762A463D3C02}" type="pres">
      <dgm:prSet presAssocID="{3096789E-93CF-4E20-90FF-0F55ED4588CD}" presName="Name13" presStyleLbl="parChTrans1D2" presStyleIdx="2" presStyleCnt="3"/>
      <dgm:spPr/>
      <dgm:t>
        <a:bodyPr/>
        <a:lstStyle/>
        <a:p>
          <a:endParaRPr lang="en-US"/>
        </a:p>
      </dgm:t>
    </dgm:pt>
    <dgm:pt modelId="{A5E54578-2B86-439E-8308-F83CDA6D37C4}" type="pres">
      <dgm:prSet presAssocID="{94E72A7B-426E-4388-BDEB-A42399467BBF}" presName="childText" presStyleLbl="bgAcc1" presStyleIdx="2" presStyleCnt="3" custScaleX="151257" custScaleY="85885" custLinFactNeighborX="11419" custLinFactNeighborY="-13585">
        <dgm:presLayoutVars>
          <dgm:bulletEnabled val="1"/>
        </dgm:presLayoutVars>
      </dgm:prSet>
      <dgm:spPr/>
      <dgm:t>
        <a:bodyPr/>
        <a:lstStyle/>
        <a:p>
          <a:endParaRPr lang="en-US"/>
        </a:p>
      </dgm:t>
    </dgm:pt>
    <dgm:pt modelId="{9FCCE4A7-BEE3-4261-A05F-79E5D9523EED}" type="pres">
      <dgm:prSet presAssocID="{A11D635B-9CF5-4131-875E-41347F8E17D9}" presName="root" presStyleCnt="0"/>
      <dgm:spPr/>
      <dgm:t>
        <a:bodyPr/>
        <a:lstStyle/>
        <a:p>
          <a:endParaRPr lang="en-US"/>
        </a:p>
      </dgm:t>
    </dgm:pt>
    <dgm:pt modelId="{C8B6AFDE-C3E1-404A-BE83-0996673CD6EF}" type="pres">
      <dgm:prSet presAssocID="{A11D635B-9CF5-4131-875E-41347F8E17D9}" presName="rootComposite" presStyleCnt="0"/>
      <dgm:spPr/>
      <dgm:t>
        <a:bodyPr/>
        <a:lstStyle/>
        <a:p>
          <a:endParaRPr lang="en-US"/>
        </a:p>
      </dgm:t>
    </dgm:pt>
    <dgm:pt modelId="{647B58D5-0525-4B23-A3F7-C80F08DCE49F}" type="pres">
      <dgm:prSet presAssocID="{A11D635B-9CF5-4131-875E-41347F8E17D9}" presName="rootText" presStyleLbl="node1" presStyleIdx="1" presStyleCnt="2" custScaleX="16754" custScaleY="304132" custLinFactNeighborX="8545" custLinFactNeighborY="96667"/>
      <dgm:spPr/>
      <dgm:t>
        <a:bodyPr/>
        <a:lstStyle/>
        <a:p>
          <a:endParaRPr lang="en-US"/>
        </a:p>
      </dgm:t>
    </dgm:pt>
    <dgm:pt modelId="{2DABDAD0-C24D-4258-BAE7-5C1052F10757}" type="pres">
      <dgm:prSet presAssocID="{A11D635B-9CF5-4131-875E-41347F8E17D9}" presName="rootConnector" presStyleLbl="node1" presStyleIdx="1" presStyleCnt="2"/>
      <dgm:spPr/>
      <dgm:t>
        <a:bodyPr/>
        <a:lstStyle/>
        <a:p>
          <a:endParaRPr lang="en-US"/>
        </a:p>
      </dgm:t>
    </dgm:pt>
    <dgm:pt modelId="{A4156796-8F1D-4A8C-B1F1-51760765C1AD}" type="pres">
      <dgm:prSet presAssocID="{A11D635B-9CF5-4131-875E-41347F8E17D9}" presName="childShape" presStyleCnt="0"/>
      <dgm:spPr/>
      <dgm:t>
        <a:bodyPr/>
        <a:lstStyle/>
        <a:p>
          <a:endParaRPr lang="en-US"/>
        </a:p>
      </dgm:t>
    </dgm:pt>
  </dgm:ptLst>
  <dgm:cxnLst>
    <dgm:cxn modelId="{4D5540E8-ED92-47A8-AB5A-FCB8EFA78E99}" srcId="{FAE7B389-A667-403C-B59F-13E773F5597F}" destId="{7F3E54EC-1A49-4EFB-915E-B3A487071BC1}" srcOrd="0" destOrd="0" parTransId="{6465DAE6-5803-4CCD-AE1E-2CB033945AD9}" sibTransId="{21D88114-8728-4E6C-B747-C7385134E62A}"/>
    <dgm:cxn modelId="{19C9901D-81F9-4142-A305-EC870C31756C}" srcId="{FAE7B389-A667-403C-B59F-13E773F5597F}" destId="{94E72A7B-426E-4388-BDEB-A42399467BBF}" srcOrd="2" destOrd="0" parTransId="{3096789E-93CF-4E20-90FF-0F55ED4588CD}" sibTransId="{CACAF110-64C2-479F-8627-13B357F56B19}"/>
    <dgm:cxn modelId="{4AF6D425-EE25-4907-A8E9-2429A1846015}" type="presOf" srcId="{7F3E54EC-1A49-4EFB-915E-B3A487071BC1}" destId="{48E03C17-4A2E-4A61-A1B6-CA34B23B0AF5}" srcOrd="0" destOrd="0" presId="urn:microsoft.com/office/officeart/2005/8/layout/hierarchy3"/>
    <dgm:cxn modelId="{7617FE4F-7848-4F26-A872-457E838244FA}" type="presOf" srcId="{A11D635B-9CF5-4131-875E-41347F8E17D9}" destId="{647B58D5-0525-4B23-A3F7-C80F08DCE49F}" srcOrd="0" destOrd="0" presId="urn:microsoft.com/office/officeart/2005/8/layout/hierarchy3"/>
    <dgm:cxn modelId="{F15C92E3-38BC-415F-AD5E-58FCDC4E0816}" type="presOf" srcId="{FAE7B389-A667-403C-B59F-13E773F5597F}" destId="{9BEA222E-7B5F-47B3-8CA8-C1F79E8F9DD4}" srcOrd="1" destOrd="0" presId="urn:microsoft.com/office/officeart/2005/8/layout/hierarchy3"/>
    <dgm:cxn modelId="{F3B7CBFF-3234-4B2D-88F9-A171F6F36106}" type="presOf" srcId="{93FCA9CA-7CB8-47E4-BB7E-9DACB84AE39A}" destId="{2E61426C-DBCE-4B11-80B8-039F7B4BA003}" srcOrd="0" destOrd="0" presId="urn:microsoft.com/office/officeart/2005/8/layout/hierarchy3"/>
    <dgm:cxn modelId="{08F6909D-1E10-4751-A475-F566C46E1A4B}" srcId="{93FCA9CA-7CB8-47E4-BB7E-9DACB84AE39A}" destId="{FAE7B389-A667-403C-B59F-13E773F5597F}" srcOrd="0" destOrd="0" parTransId="{0CB29B7C-EFCF-4AA5-B5B7-8C30B290C65D}" sibTransId="{BECFA20A-2D3E-401D-9279-3598F43192F0}"/>
    <dgm:cxn modelId="{9CCCD490-D013-4EFE-A86F-11AF3036C245}" srcId="{94E72A7B-426E-4388-BDEB-A42399467BBF}" destId="{59B0150C-991F-405E-95FE-D8D3CE9E7608}" srcOrd="0" destOrd="0" parTransId="{34799304-1A11-44A8-A462-54576C792697}" sibTransId="{EBA410BE-DE7F-4B9D-B2DD-D17E43BB8AA7}"/>
    <dgm:cxn modelId="{CFC7B9DA-13FD-40BE-9F0A-D11536606365}" srcId="{FAE7B389-A667-403C-B59F-13E773F5597F}" destId="{17707505-C843-4735-9739-1643FADFF8EE}" srcOrd="1" destOrd="0" parTransId="{9AA58985-BA75-4077-B066-8ADDB3D20BE1}" sibTransId="{B27B233A-7589-4CE8-972B-5E75471A2529}"/>
    <dgm:cxn modelId="{5B9D129E-ADEA-48FE-8338-50A4C718A986}" type="presOf" srcId="{A11D635B-9CF5-4131-875E-41347F8E17D9}" destId="{2DABDAD0-C24D-4258-BAE7-5C1052F10757}" srcOrd="1" destOrd="0" presId="urn:microsoft.com/office/officeart/2005/8/layout/hierarchy3"/>
    <dgm:cxn modelId="{1FEAFA32-E679-4586-BC8F-F01EF17143E8}" type="presOf" srcId="{17707505-C843-4735-9739-1643FADFF8EE}" destId="{73C2DC54-028C-4EC1-8841-2466E567C70D}" srcOrd="0" destOrd="0" presId="urn:microsoft.com/office/officeart/2005/8/layout/hierarchy3"/>
    <dgm:cxn modelId="{3B24AE8E-8C90-4BA1-9988-18B7A4E05365}" type="presOf" srcId="{3096789E-93CF-4E20-90FF-0F55ED4588CD}" destId="{3DDF6EFB-F5CC-456C-8D57-762A463D3C02}" srcOrd="0" destOrd="0" presId="urn:microsoft.com/office/officeart/2005/8/layout/hierarchy3"/>
    <dgm:cxn modelId="{EDCCA491-F1AC-414C-97CC-5EC521FEA2AA}" type="presOf" srcId="{F725ECC8-5E31-4968-8F7C-15F8F023C122}" destId="{48E03C17-4A2E-4A61-A1B6-CA34B23B0AF5}" srcOrd="0" destOrd="1" presId="urn:microsoft.com/office/officeart/2005/8/layout/hierarchy3"/>
    <dgm:cxn modelId="{DBA54D1A-824F-4B2C-B9DC-969F008EA330}" type="presOf" srcId="{6ACD5284-6094-4FE3-9BDB-2845FF19CBB5}" destId="{73C2DC54-028C-4EC1-8841-2466E567C70D}" srcOrd="0" destOrd="1" presId="urn:microsoft.com/office/officeart/2005/8/layout/hierarchy3"/>
    <dgm:cxn modelId="{48738038-4260-47DB-A558-80EE3056CA11}" srcId="{7F3E54EC-1A49-4EFB-915E-B3A487071BC1}" destId="{F725ECC8-5E31-4968-8F7C-15F8F023C122}" srcOrd="0" destOrd="0" parTransId="{1AF71D27-6815-4086-8EFF-28AFC37E8460}" sibTransId="{17C7F558-52BD-423D-81F8-42CCC9F2B26B}"/>
    <dgm:cxn modelId="{C3083F5D-1254-4984-8FBC-944AA3EC5B12}" type="presOf" srcId="{59B0150C-991F-405E-95FE-D8D3CE9E7608}" destId="{A5E54578-2B86-439E-8308-F83CDA6D37C4}" srcOrd="0" destOrd="1" presId="urn:microsoft.com/office/officeart/2005/8/layout/hierarchy3"/>
    <dgm:cxn modelId="{026DE79E-5DBF-4C8D-97AB-89EE5F305550}" srcId="{17707505-C843-4735-9739-1643FADFF8EE}" destId="{6ACD5284-6094-4FE3-9BDB-2845FF19CBB5}" srcOrd="0" destOrd="0" parTransId="{713EDC8C-6B91-4034-9AC2-2B3E2822CB63}" sibTransId="{C0E333BE-94F3-47F7-B378-86F28461C228}"/>
    <dgm:cxn modelId="{D01687CC-59FC-4357-9E3F-D6174C1CA642}" type="presOf" srcId="{9AA58985-BA75-4077-B066-8ADDB3D20BE1}" destId="{16A17EBC-0DDA-467B-8FF0-159A40F077CE}" srcOrd="0" destOrd="0" presId="urn:microsoft.com/office/officeart/2005/8/layout/hierarchy3"/>
    <dgm:cxn modelId="{9671DD41-8346-4689-AD66-7C0A7F7166E6}" type="presOf" srcId="{6465DAE6-5803-4CCD-AE1E-2CB033945AD9}" destId="{C4EC429B-74CE-447A-A551-A258085D4E0E}" srcOrd="0" destOrd="0" presId="urn:microsoft.com/office/officeart/2005/8/layout/hierarchy3"/>
    <dgm:cxn modelId="{71A23058-7A04-4234-B1E8-184CCEF132DA}" type="presOf" srcId="{FAE7B389-A667-403C-B59F-13E773F5597F}" destId="{71E8A9CD-786F-4474-A94B-B8FB3F86A318}" srcOrd="0" destOrd="0" presId="urn:microsoft.com/office/officeart/2005/8/layout/hierarchy3"/>
    <dgm:cxn modelId="{2E5FC7A6-B638-4EF9-B94C-FAD47118E6E8}" srcId="{93FCA9CA-7CB8-47E4-BB7E-9DACB84AE39A}" destId="{A11D635B-9CF5-4131-875E-41347F8E17D9}" srcOrd="1" destOrd="0" parTransId="{5CAFE23B-14C3-4ED6-91B1-153D6935783A}" sibTransId="{46330C2B-24DF-44F5-9077-E9D13870B6A6}"/>
    <dgm:cxn modelId="{CCF288CC-387F-4E83-B370-EF9F50D6B296}" type="presOf" srcId="{94E72A7B-426E-4388-BDEB-A42399467BBF}" destId="{A5E54578-2B86-439E-8308-F83CDA6D37C4}" srcOrd="0" destOrd="0" presId="urn:microsoft.com/office/officeart/2005/8/layout/hierarchy3"/>
    <dgm:cxn modelId="{CFDB14C5-171C-42A1-AD80-0934BB4FC891}" type="presParOf" srcId="{2E61426C-DBCE-4B11-80B8-039F7B4BA003}" destId="{A346DDBF-8DD2-42C0-A751-3109332ACF40}" srcOrd="0" destOrd="0" presId="urn:microsoft.com/office/officeart/2005/8/layout/hierarchy3"/>
    <dgm:cxn modelId="{4F7CF130-21C7-40BF-8D26-6EC1B4C5CB0D}" type="presParOf" srcId="{A346DDBF-8DD2-42C0-A751-3109332ACF40}" destId="{2E60C9F9-5AB3-4064-9E73-4A341AB2FD77}" srcOrd="0" destOrd="0" presId="urn:microsoft.com/office/officeart/2005/8/layout/hierarchy3"/>
    <dgm:cxn modelId="{4D9220DB-14BE-44FE-9243-DC57786B0329}" type="presParOf" srcId="{2E60C9F9-5AB3-4064-9E73-4A341AB2FD77}" destId="{71E8A9CD-786F-4474-A94B-B8FB3F86A318}" srcOrd="0" destOrd="0" presId="urn:microsoft.com/office/officeart/2005/8/layout/hierarchy3"/>
    <dgm:cxn modelId="{91E52629-A439-41AC-8B58-2CBDBFA4A11E}" type="presParOf" srcId="{2E60C9F9-5AB3-4064-9E73-4A341AB2FD77}" destId="{9BEA222E-7B5F-47B3-8CA8-C1F79E8F9DD4}" srcOrd="1" destOrd="0" presId="urn:microsoft.com/office/officeart/2005/8/layout/hierarchy3"/>
    <dgm:cxn modelId="{D640CFA0-220E-4B4F-BC0E-CE20E8CAC315}" type="presParOf" srcId="{A346DDBF-8DD2-42C0-A751-3109332ACF40}" destId="{64B88CDB-1D67-4A02-B536-4A732A8B2FA7}" srcOrd="1" destOrd="0" presId="urn:microsoft.com/office/officeart/2005/8/layout/hierarchy3"/>
    <dgm:cxn modelId="{E960E841-7569-4407-8AB3-BF281637F3C5}" type="presParOf" srcId="{64B88CDB-1D67-4A02-B536-4A732A8B2FA7}" destId="{C4EC429B-74CE-447A-A551-A258085D4E0E}" srcOrd="0" destOrd="0" presId="urn:microsoft.com/office/officeart/2005/8/layout/hierarchy3"/>
    <dgm:cxn modelId="{23ED4C6D-42A1-4D1C-969F-876AA25BD78C}" type="presParOf" srcId="{64B88CDB-1D67-4A02-B536-4A732A8B2FA7}" destId="{48E03C17-4A2E-4A61-A1B6-CA34B23B0AF5}" srcOrd="1" destOrd="0" presId="urn:microsoft.com/office/officeart/2005/8/layout/hierarchy3"/>
    <dgm:cxn modelId="{68CE4363-3916-4412-8158-6D2A8CAA369D}" type="presParOf" srcId="{64B88CDB-1D67-4A02-B536-4A732A8B2FA7}" destId="{16A17EBC-0DDA-467B-8FF0-159A40F077CE}" srcOrd="2" destOrd="0" presId="urn:microsoft.com/office/officeart/2005/8/layout/hierarchy3"/>
    <dgm:cxn modelId="{7BA600B8-5A9E-4FC3-9F36-4871C2B9CE39}" type="presParOf" srcId="{64B88CDB-1D67-4A02-B536-4A732A8B2FA7}" destId="{73C2DC54-028C-4EC1-8841-2466E567C70D}" srcOrd="3" destOrd="0" presId="urn:microsoft.com/office/officeart/2005/8/layout/hierarchy3"/>
    <dgm:cxn modelId="{19C5D69A-9C2F-4A10-9278-DDC21C58DD77}" type="presParOf" srcId="{64B88CDB-1D67-4A02-B536-4A732A8B2FA7}" destId="{3DDF6EFB-F5CC-456C-8D57-762A463D3C02}" srcOrd="4" destOrd="0" presId="urn:microsoft.com/office/officeart/2005/8/layout/hierarchy3"/>
    <dgm:cxn modelId="{7EDD0439-E73F-4B64-9543-ED5D3F299486}" type="presParOf" srcId="{64B88CDB-1D67-4A02-B536-4A732A8B2FA7}" destId="{A5E54578-2B86-439E-8308-F83CDA6D37C4}" srcOrd="5" destOrd="0" presId="urn:microsoft.com/office/officeart/2005/8/layout/hierarchy3"/>
    <dgm:cxn modelId="{49113F27-463F-47F4-9493-F4FD6D9BE275}" type="presParOf" srcId="{2E61426C-DBCE-4B11-80B8-039F7B4BA003}" destId="{9FCCE4A7-BEE3-4261-A05F-79E5D9523EED}" srcOrd="1" destOrd="0" presId="urn:microsoft.com/office/officeart/2005/8/layout/hierarchy3"/>
    <dgm:cxn modelId="{A4B3738C-B6BA-4CCA-A5FB-C425F7878866}" type="presParOf" srcId="{9FCCE4A7-BEE3-4261-A05F-79E5D9523EED}" destId="{C8B6AFDE-C3E1-404A-BE83-0996673CD6EF}" srcOrd="0" destOrd="0" presId="urn:microsoft.com/office/officeart/2005/8/layout/hierarchy3"/>
    <dgm:cxn modelId="{C72B8D74-137B-4410-BC6F-1C75739E924C}" type="presParOf" srcId="{C8B6AFDE-C3E1-404A-BE83-0996673CD6EF}" destId="{647B58D5-0525-4B23-A3F7-C80F08DCE49F}" srcOrd="0" destOrd="0" presId="urn:microsoft.com/office/officeart/2005/8/layout/hierarchy3"/>
    <dgm:cxn modelId="{2E49E080-97D5-40D1-A38F-64A90C85F05E}" type="presParOf" srcId="{C8B6AFDE-C3E1-404A-BE83-0996673CD6EF}" destId="{2DABDAD0-C24D-4258-BAE7-5C1052F10757}" srcOrd="1" destOrd="0" presId="urn:microsoft.com/office/officeart/2005/8/layout/hierarchy3"/>
    <dgm:cxn modelId="{E437F3DB-C508-4DAF-BA69-A76B5E197386}" type="presParOf" srcId="{9FCCE4A7-BEE3-4261-A05F-79E5D9523EED}" destId="{A4156796-8F1D-4A8C-B1F1-51760765C1A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8A9CD-786F-4474-A94B-B8FB3F86A318}">
      <dsp:nvSpPr>
        <dsp:cNvPr id="0" name=""/>
        <dsp:cNvSpPr/>
      </dsp:nvSpPr>
      <dsp:spPr>
        <a:xfrm>
          <a:off x="458965" y="0"/>
          <a:ext cx="2035221" cy="838244"/>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dsp:spPr>
      <dsp:style>
        <a:lnRef idx="1">
          <a:schemeClr val="accent1"/>
        </a:lnRef>
        <a:fillRef idx="3">
          <a:schemeClr val="accent1"/>
        </a:fillRef>
        <a:effectRef idx="2">
          <a:schemeClr val="accent1"/>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smtClean="0"/>
            <a:t>Visual Resource Inventory</a:t>
          </a:r>
          <a:endParaRPr lang="en-US" sz="2000" b="1" kern="1200" dirty="0"/>
        </a:p>
      </dsp:txBody>
      <dsp:txXfrm>
        <a:off x="483516" y="24551"/>
        <a:ext cx="1986119" cy="789142"/>
      </dsp:txXfrm>
    </dsp:sp>
    <dsp:sp modelId="{C4EC429B-74CE-447A-A551-A258085D4E0E}">
      <dsp:nvSpPr>
        <dsp:cNvPr id="0" name=""/>
        <dsp:cNvSpPr/>
      </dsp:nvSpPr>
      <dsp:spPr>
        <a:xfrm>
          <a:off x="662487" y="838244"/>
          <a:ext cx="213722" cy="758466"/>
        </a:xfrm>
        <a:custGeom>
          <a:avLst/>
          <a:gdLst/>
          <a:ahLst/>
          <a:cxnLst/>
          <a:rect l="0" t="0" r="0" b="0"/>
          <a:pathLst>
            <a:path>
              <a:moveTo>
                <a:pt x="0" y="0"/>
              </a:moveTo>
              <a:lnTo>
                <a:pt x="0" y="758466"/>
              </a:lnTo>
              <a:lnTo>
                <a:pt x="213722" y="75846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8E03C17-4A2E-4A61-A1B6-CA34B23B0AF5}">
      <dsp:nvSpPr>
        <dsp:cNvPr id="0" name=""/>
        <dsp:cNvSpPr/>
      </dsp:nvSpPr>
      <dsp:spPr>
        <a:xfrm>
          <a:off x="876209" y="1080427"/>
          <a:ext cx="2899021" cy="1032566"/>
        </a:xfrm>
        <a:prstGeom prst="roundRect">
          <a:avLst>
            <a:gd name="adj" fmla="val 10000"/>
          </a:avLst>
        </a:prstGeom>
        <a:solidFill>
          <a:schemeClr val="lt1"/>
        </a:solidFill>
        <a:ln w="25400" cap="flat" cmpd="sng" algn="ctr">
          <a:solidFill>
            <a:schemeClr val="accent1"/>
          </a:solidFill>
          <a:prstDash val="solid"/>
        </a:ln>
        <a:effectLst/>
        <a:scene3d>
          <a:camera prst="orthographicFront"/>
          <a:lightRig rig="threePt" dir="t">
            <a:rot lat="0" lon="0" rev="7500000"/>
          </a:lightRig>
        </a:scene3d>
        <a:sp3d z="-152400" extrusionH="63500"/>
      </dsp:spPr>
      <dsp:style>
        <a:lnRef idx="2">
          <a:schemeClr val="accent1"/>
        </a:lnRef>
        <a:fillRef idx="1">
          <a:schemeClr val="lt1"/>
        </a:fillRef>
        <a:effectRef idx="0">
          <a:schemeClr val="accent1"/>
        </a:effectRef>
        <a:fontRef idx="minor">
          <a:schemeClr val="dk1"/>
        </a:fontRef>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ln/>
            </a:rPr>
            <a:t>Scenic Quality Evaluation</a:t>
          </a:r>
          <a:endParaRPr lang="en-US" sz="1600" b="1" kern="1200" dirty="0">
            <a:ln/>
          </a:endParaRPr>
        </a:p>
        <a:p>
          <a:pPr marL="114300" lvl="1" indent="-114300" algn="l" defTabSz="622300">
            <a:lnSpc>
              <a:spcPct val="90000"/>
            </a:lnSpc>
            <a:spcBef>
              <a:spcPct val="0"/>
            </a:spcBef>
            <a:spcAft>
              <a:spcPct val="15000"/>
            </a:spcAft>
            <a:buChar char="••"/>
          </a:pPr>
          <a:r>
            <a:rPr lang="en-US" sz="1400" b="1" kern="1200" dirty="0" smtClean="0">
              <a:ln/>
            </a:rPr>
            <a:t>Condition - what does it look like</a:t>
          </a:r>
          <a:endParaRPr lang="en-US" sz="1400" b="1" kern="1200" dirty="0">
            <a:ln/>
          </a:endParaRPr>
        </a:p>
      </dsp:txBody>
      <dsp:txXfrm>
        <a:off x="906452" y="1110670"/>
        <a:ext cx="2838535" cy="972080"/>
      </dsp:txXfrm>
    </dsp:sp>
    <dsp:sp modelId="{16A17EBC-0DDA-467B-8FF0-159A40F077CE}">
      <dsp:nvSpPr>
        <dsp:cNvPr id="0" name=""/>
        <dsp:cNvSpPr/>
      </dsp:nvSpPr>
      <dsp:spPr>
        <a:xfrm>
          <a:off x="662487" y="838244"/>
          <a:ext cx="213722" cy="2059487"/>
        </a:xfrm>
        <a:custGeom>
          <a:avLst/>
          <a:gdLst/>
          <a:ahLst/>
          <a:cxnLst/>
          <a:rect l="0" t="0" r="0" b="0"/>
          <a:pathLst>
            <a:path>
              <a:moveTo>
                <a:pt x="0" y="0"/>
              </a:moveTo>
              <a:lnTo>
                <a:pt x="0" y="2059487"/>
              </a:lnTo>
              <a:lnTo>
                <a:pt x="213722" y="205948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3C2DC54-028C-4EC1-8841-2466E567C70D}">
      <dsp:nvSpPr>
        <dsp:cNvPr id="0" name=""/>
        <dsp:cNvSpPr/>
      </dsp:nvSpPr>
      <dsp:spPr>
        <a:xfrm>
          <a:off x="876209" y="2361983"/>
          <a:ext cx="2882670" cy="1071496"/>
        </a:xfrm>
        <a:prstGeom prst="roundRect">
          <a:avLst>
            <a:gd name="adj" fmla="val 10000"/>
          </a:avLst>
        </a:prstGeom>
        <a:solidFill>
          <a:schemeClr val="lt1"/>
        </a:solidFill>
        <a:ln w="25400" cap="flat" cmpd="sng" algn="ctr">
          <a:solidFill>
            <a:schemeClr val="accent1"/>
          </a:solidFill>
          <a:prstDash val="solid"/>
        </a:ln>
        <a:effectLst/>
        <a:scene3d>
          <a:camera prst="orthographicFront"/>
          <a:lightRig rig="threePt" dir="t">
            <a:rot lat="0" lon="0" rev="7500000"/>
          </a:lightRig>
        </a:scene3d>
        <a:sp3d z="-152400" extrusionH="63500"/>
      </dsp:spPr>
      <dsp:style>
        <a:lnRef idx="2">
          <a:schemeClr val="accent1"/>
        </a:lnRef>
        <a:fillRef idx="1">
          <a:schemeClr val="lt1"/>
        </a:fillRef>
        <a:effectRef idx="0">
          <a:schemeClr val="accent1"/>
        </a:effectRef>
        <a:fontRef idx="minor">
          <a:schemeClr val="dk1"/>
        </a:fontRef>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i="0" kern="1200" dirty="0" smtClean="0">
              <a:ln/>
            </a:rPr>
            <a:t>Sensitivity Level Analysis</a:t>
          </a:r>
          <a:endParaRPr lang="en-US" sz="1600" b="1" i="0" kern="1200" dirty="0">
            <a:ln/>
          </a:endParaRPr>
        </a:p>
        <a:p>
          <a:pPr marL="114300" lvl="1" indent="-114300" algn="l" defTabSz="622300">
            <a:lnSpc>
              <a:spcPct val="90000"/>
            </a:lnSpc>
            <a:spcBef>
              <a:spcPct val="0"/>
            </a:spcBef>
            <a:spcAft>
              <a:spcPct val="15000"/>
            </a:spcAft>
            <a:buChar char="••"/>
          </a:pPr>
          <a:r>
            <a:rPr lang="en-US" sz="1400" b="1" kern="1200" dirty="0" smtClean="0">
              <a:ln/>
            </a:rPr>
            <a:t>Importance to the public</a:t>
          </a:r>
          <a:endParaRPr lang="en-US" sz="1400" b="1" kern="1200" dirty="0">
            <a:ln/>
          </a:endParaRPr>
        </a:p>
      </dsp:txBody>
      <dsp:txXfrm>
        <a:off x="907592" y="2393366"/>
        <a:ext cx="2819904" cy="1008730"/>
      </dsp:txXfrm>
    </dsp:sp>
    <dsp:sp modelId="{3DDF6EFB-F5CC-456C-8D57-762A463D3C02}">
      <dsp:nvSpPr>
        <dsp:cNvPr id="0" name=""/>
        <dsp:cNvSpPr/>
      </dsp:nvSpPr>
      <dsp:spPr>
        <a:xfrm>
          <a:off x="662487" y="838244"/>
          <a:ext cx="213722" cy="3360508"/>
        </a:xfrm>
        <a:custGeom>
          <a:avLst/>
          <a:gdLst/>
          <a:ahLst/>
          <a:cxnLst/>
          <a:rect l="0" t="0" r="0" b="0"/>
          <a:pathLst>
            <a:path>
              <a:moveTo>
                <a:pt x="0" y="0"/>
              </a:moveTo>
              <a:lnTo>
                <a:pt x="0" y="3360508"/>
              </a:lnTo>
              <a:lnTo>
                <a:pt x="213722" y="3360508"/>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E54578-2B86-439E-8308-F83CDA6D37C4}">
      <dsp:nvSpPr>
        <dsp:cNvPr id="0" name=""/>
        <dsp:cNvSpPr/>
      </dsp:nvSpPr>
      <dsp:spPr>
        <a:xfrm>
          <a:off x="876209" y="3682469"/>
          <a:ext cx="2909620" cy="1032566"/>
        </a:xfrm>
        <a:prstGeom prst="roundRect">
          <a:avLst>
            <a:gd name="adj" fmla="val 10000"/>
          </a:avLst>
        </a:prstGeom>
        <a:solidFill>
          <a:schemeClr val="lt1"/>
        </a:solidFill>
        <a:ln w="25400" cap="flat" cmpd="sng" algn="ctr">
          <a:solidFill>
            <a:schemeClr val="accent1"/>
          </a:solidFill>
          <a:prstDash val="solid"/>
        </a:ln>
        <a:effectLst/>
        <a:scene3d>
          <a:camera prst="orthographicFront"/>
          <a:lightRig rig="threePt" dir="t">
            <a:rot lat="0" lon="0" rev="7500000"/>
          </a:lightRig>
        </a:scene3d>
        <a:sp3d z="-152400" extrusionH="63500"/>
      </dsp:spPr>
      <dsp:style>
        <a:lnRef idx="2">
          <a:schemeClr val="accent1"/>
        </a:lnRef>
        <a:fillRef idx="1">
          <a:schemeClr val="lt1"/>
        </a:fillRef>
        <a:effectRef idx="0">
          <a:schemeClr val="accent1"/>
        </a:effectRef>
        <a:fontRef idx="minor">
          <a:schemeClr val="dk1"/>
        </a:fontRef>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ln/>
            </a:rPr>
            <a:t>Delineation of Distance Zones</a:t>
          </a:r>
          <a:endParaRPr lang="en-US" sz="1600" b="1" kern="1200" dirty="0">
            <a:ln/>
          </a:endParaRPr>
        </a:p>
        <a:p>
          <a:pPr marL="114300" lvl="1" indent="-114300" algn="l" defTabSz="622300">
            <a:lnSpc>
              <a:spcPct val="90000"/>
            </a:lnSpc>
            <a:spcBef>
              <a:spcPct val="0"/>
            </a:spcBef>
            <a:spcAft>
              <a:spcPct val="15000"/>
            </a:spcAft>
            <a:buChar char="••"/>
          </a:pPr>
          <a:r>
            <a:rPr lang="en-US" sz="1400" b="1" kern="1200" dirty="0" smtClean="0">
              <a:ln/>
            </a:rPr>
            <a:t>Where and how people view the landscape</a:t>
          </a:r>
          <a:endParaRPr lang="en-US" sz="1400" b="1" kern="1200" dirty="0">
            <a:ln/>
          </a:endParaRPr>
        </a:p>
      </dsp:txBody>
      <dsp:txXfrm>
        <a:off x="906452" y="3712712"/>
        <a:ext cx="2849134" cy="972080"/>
      </dsp:txXfrm>
    </dsp:sp>
    <dsp:sp modelId="{647B58D5-0525-4B23-A3F7-C80F08DCE49F}">
      <dsp:nvSpPr>
        <dsp:cNvPr id="0" name=""/>
        <dsp:cNvSpPr/>
      </dsp:nvSpPr>
      <dsp:spPr>
        <a:xfrm>
          <a:off x="4362172" y="1163985"/>
          <a:ext cx="402855" cy="3656477"/>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dsp:spPr>
      <dsp:style>
        <a:lnRef idx="1">
          <a:schemeClr val="accent2"/>
        </a:lnRef>
        <a:fillRef idx="3">
          <a:schemeClr val="accent2"/>
        </a:fillRef>
        <a:effectRef idx="2">
          <a:schemeClr val="accent2"/>
        </a:effectRef>
        <a:fontRef idx="minor">
          <a:schemeClr val="lt1"/>
        </a:fontRef>
      </dsp:style>
      <dsp:txBody>
        <a:bodyPr spcFirstLastPara="0" vert="vert270"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spc="300" dirty="0" smtClean="0">
              <a:ln/>
              <a:effectLst>
                <a:outerShdw blurRad="38100" dist="38100" dir="2700000" algn="tl">
                  <a:srgbClr val="000000">
                    <a:alpha val="43137"/>
                  </a:srgbClr>
                </a:outerShdw>
              </a:effectLst>
            </a:rPr>
            <a:t>VRI Classification</a:t>
          </a:r>
          <a:endParaRPr lang="en-US" sz="2000" b="1" kern="1200" spc="300" dirty="0">
            <a:ln/>
            <a:effectLst>
              <a:outerShdw blurRad="38100" dist="38100" dir="2700000" algn="tl">
                <a:srgbClr val="000000">
                  <a:alpha val="43137"/>
                </a:srgbClr>
              </a:outerShdw>
            </a:effectLst>
          </a:endParaRPr>
        </a:p>
      </dsp:txBody>
      <dsp:txXfrm>
        <a:off x="4373971" y="1175784"/>
        <a:ext cx="379257" cy="36328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1"/>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3" y="0"/>
            <a:ext cx="3043343" cy="467071"/>
          </a:xfrm>
          <a:prstGeom prst="rect">
            <a:avLst/>
          </a:prstGeom>
        </p:spPr>
        <p:txBody>
          <a:bodyPr vert="horz" lIns="93324" tIns="46662" rIns="93324" bIns="46662" rtlCol="0"/>
          <a:lstStyle>
            <a:lvl1pPr algn="r">
              <a:defRPr sz="1200"/>
            </a:lvl1pPr>
          </a:lstStyle>
          <a:p>
            <a:fld id="{F27BEA05-C2A1-4F97-91FB-DFA521D5EF0B}" type="datetimeFigureOut">
              <a:rPr lang="en-US" smtClean="0"/>
              <a:t>8/14/2019</a:t>
            </a:fld>
            <a:endParaRPr lang="en-US"/>
          </a:p>
        </p:txBody>
      </p:sp>
      <p:sp>
        <p:nvSpPr>
          <p:cNvPr id="4" name="Footer Placeholder 3"/>
          <p:cNvSpPr>
            <a:spLocks noGrp="1"/>
          </p:cNvSpPr>
          <p:nvPr>
            <p:ph type="ftr" sz="quarter" idx="2"/>
          </p:nvPr>
        </p:nvSpPr>
        <p:spPr>
          <a:xfrm>
            <a:off x="1" y="8842030"/>
            <a:ext cx="3043343" cy="467070"/>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0"/>
            <a:ext cx="3043343" cy="467070"/>
          </a:xfrm>
          <a:prstGeom prst="rect">
            <a:avLst/>
          </a:prstGeom>
        </p:spPr>
        <p:txBody>
          <a:bodyPr vert="horz" lIns="93324" tIns="46662" rIns="93324" bIns="46662" rtlCol="0" anchor="b"/>
          <a:lstStyle>
            <a:lvl1pPr algn="r">
              <a:defRPr sz="1200"/>
            </a:lvl1pPr>
          </a:lstStyle>
          <a:p>
            <a:fld id="{4E63630A-2ADB-4471-A25E-1F6527E00B6F}" type="slidenum">
              <a:rPr lang="en-US" smtClean="0"/>
              <a:t>‹#›</a:t>
            </a:fld>
            <a:endParaRPr lang="en-US"/>
          </a:p>
        </p:txBody>
      </p:sp>
    </p:spTree>
    <p:extLst>
      <p:ext uri="{BB962C8B-B14F-4D97-AF65-F5344CB8AC3E}">
        <p14:creationId xmlns:p14="http://schemas.microsoft.com/office/powerpoint/2010/main" val="2740919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24" tIns="46662" rIns="93324" bIns="46662" rtlCol="0"/>
          <a:lstStyle>
            <a:lvl1pPr algn="r">
              <a:defRPr sz="1200"/>
            </a:lvl1pPr>
          </a:lstStyle>
          <a:p>
            <a:fld id="{43E6C71F-5933-40C7-8634-BB0E0AC67171}" type="datetimeFigureOut">
              <a:rPr lang="en-US" smtClean="0"/>
              <a:t>8/14/2019</a:t>
            </a:fld>
            <a:endParaRPr lang="en-US"/>
          </a:p>
        </p:txBody>
      </p:sp>
      <p:sp>
        <p:nvSpPr>
          <p:cNvPr id="4" name="Slide Image Placeholder 3"/>
          <p:cNvSpPr>
            <a:spLocks noGrp="1" noRot="1" noChangeAspect="1"/>
          </p:cNvSpPr>
          <p:nvPr>
            <p:ph type="sldImg" idx="2"/>
          </p:nvPr>
        </p:nvSpPr>
        <p:spPr>
          <a:xfrm>
            <a:off x="1184275" y="698500"/>
            <a:ext cx="4656138"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5455"/>
          </a:xfrm>
          <a:prstGeom prst="rect">
            <a:avLst/>
          </a:prstGeom>
        </p:spPr>
        <p:txBody>
          <a:bodyPr vert="horz" lIns="93324" tIns="46662" rIns="93324" bIns="46662" rtlCol="0" anchor="b"/>
          <a:lstStyle>
            <a:lvl1pPr algn="r">
              <a:defRPr sz="1200"/>
            </a:lvl1pPr>
          </a:lstStyle>
          <a:p>
            <a:fld id="{8508A522-1310-4EDA-A8A7-1F528A154B4F}" type="slidenum">
              <a:rPr lang="en-US" smtClean="0"/>
              <a:t>‹#›</a:t>
            </a:fld>
            <a:endParaRPr lang="en-US"/>
          </a:p>
        </p:txBody>
      </p:sp>
    </p:spTree>
    <p:extLst>
      <p:ext uri="{BB962C8B-B14F-4D97-AF65-F5344CB8AC3E}">
        <p14:creationId xmlns:p14="http://schemas.microsoft.com/office/powerpoint/2010/main" val="14365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ENTER THE NOTES FROM ASLA PRESENTATION – BIOPHILIA, BIOPHOLIC</a:t>
            </a:r>
            <a:r>
              <a:rPr lang="en-US" baseline="0" smtClean="0"/>
              <a:t> DESIGN – THE INTERGATION OF NATURAL ELEMENTS INTO HUMAN LIVING SPACES</a:t>
            </a:r>
            <a:endParaRPr lang="en-US"/>
          </a:p>
        </p:txBody>
      </p:sp>
      <p:sp>
        <p:nvSpPr>
          <p:cNvPr id="4" name="Slide Number Placeholder 3"/>
          <p:cNvSpPr>
            <a:spLocks noGrp="1"/>
          </p:cNvSpPr>
          <p:nvPr>
            <p:ph type="sldNum" sz="quarter" idx="10"/>
          </p:nvPr>
        </p:nvSpPr>
        <p:spPr/>
        <p:txBody>
          <a:bodyPr/>
          <a:lstStyle/>
          <a:p>
            <a:fld id="{8508A522-1310-4EDA-A8A7-1F528A154B4F}" type="slidenum">
              <a:rPr lang="en-US" smtClean="0"/>
              <a:pPr/>
              <a:t>18</a:t>
            </a:fld>
            <a:endParaRPr lang="en-US"/>
          </a:p>
        </p:txBody>
      </p:sp>
    </p:spTree>
    <p:extLst>
      <p:ext uri="{BB962C8B-B14F-4D97-AF65-F5344CB8AC3E}">
        <p14:creationId xmlns:p14="http://schemas.microsoft.com/office/powerpoint/2010/main" val="1531917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measure of the visual appeal of a tract of land</a:t>
            </a:r>
            <a:endParaRPr lang="en-US" dirty="0" smtClean="0">
              <a:solidFill>
                <a:srgbClr val="AEAC68"/>
              </a:solidFill>
              <a:latin typeface="Tahoma" pitchFamily="34" charset="0"/>
            </a:endParaRPr>
          </a:p>
          <a:p>
            <a:pPr lvl="1"/>
            <a:r>
              <a:rPr lang="en-US" b="1" dirty="0" smtClean="0">
                <a:solidFill>
                  <a:srgbClr val="FFC000"/>
                </a:solidFill>
              </a:rPr>
              <a:t>All lands have scenic value</a:t>
            </a:r>
            <a:endParaRPr lang="en-US" dirty="0" smtClean="0"/>
          </a:p>
          <a:p>
            <a:r>
              <a:rPr lang="en-US" dirty="0" smtClean="0"/>
              <a:t>Evaluation of scenic quality is done in relationship to the natural landscape on a comparative basis with similar features within the same physiographic province</a:t>
            </a:r>
          </a:p>
          <a:p>
            <a:endParaRPr lang="en-US" dirty="0" smtClean="0"/>
          </a:p>
          <a:p>
            <a:r>
              <a:rPr lang="en-US" dirty="0" smtClean="0"/>
              <a:t>Lands are given an A, B, C rating based on the apparent scenic quality which is determined by 7 key factors</a:t>
            </a:r>
          </a:p>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37</a:t>
            </a:fld>
            <a:endParaRPr lang="en-US" dirty="0"/>
          </a:p>
        </p:txBody>
      </p:sp>
    </p:spTree>
    <p:extLst>
      <p:ext uri="{BB962C8B-B14F-4D97-AF65-F5344CB8AC3E}">
        <p14:creationId xmlns:p14="http://schemas.microsoft.com/office/powerpoint/2010/main" val="4131738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38</a:t>
            </a:fld>
            <a:endParaRPr lang="en-US" dirty="0"/>
          </a:p>
        </p:txBody>
      </p:sp>
    </p:spTree>
    <p:extLst>
      <p:ext uri="{BB962C8B-B14F-4D97-AF65-F5344CB8AC3E}">
        <p14:creationId xmlns:p14="http://schemas.microsoft.com/office/powerpoint/2010/main" val="559532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955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087"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308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90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087"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308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5017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087"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308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908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087"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308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3390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087"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308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6641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49</a:t>
            </a:fld>
            <a:endParaRPr lang="en-US" dirty="0"/>
          </a:p>
        </p:txBody>
      </p:sp>
    </p:spTree>
    <p:extLst>
      <p:ext uri="{BB962C8B-B14F-4D97-AF65-F5344CB8AC3E}">
        <p14:creationId xmlns:p14="http://schemas.microsoft.com/office/powerpoint/2010/main" val="973329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50</a:t>
            </a:fld>
            <a:endParaRPr lang="en-US" dirty="0"/>
          </a:p>
        </p:txBody>
      </p:sp>
    </p:spTree>
    <p:extLst>
      <p:ext uri="{BB962C8B-B14F-4D97-AF65-F5344CB8AC3E}">
        <p14:creationId xmlns:p14="http://schemas.microsoft.com/office/powerpoint/2010/main" val="2766801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makes up</a:t>
            </a:r>
            <a:r>
              <a:rPr lang="en-US" baseline="0" dirty="0" smtClean="0"/>
              <a:t> the visual resource?</a:t>
            </a:r>
          </a:p>
          <a:p>
            <a:r>
              <a:rPr lang="en-US" baseline="0" dirty="0" smtClean="0"/>
              <a:t>What are its elements in this photo – what do you see, what kind of decisions are we making?</a:t>
            </a:r>
          </a:p>
          <a:p>
            <a:r>
              <a:rPr lang="en-US" dirty="0" smtClean="0"/>
              <a:t>Decisions may change</a:t>
            </a:r>
            <a:r>
              <a:rPr lang="en-US" baseline="0" dirty="0" smtClean="0"/>
              <a:t> or preserve the natural landscape character</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20</a:t>
            </a:fld>
            <a:endParaRPr lang="en-US"/>
          </a:p>
        </p:txBody>
      </p:sp>
    </p:spTree>
    <p:extLst>
      <p:ext uri="{BB962C8B-B14F-4D97-AF65-F5344CB8AC3E}">
        <p14:creationId xmlns:p14="http://schemas.microsoft.com/office/powerpoint/2010/main" val="65535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51</a:t>
            </a:fld>
            <a:endParaRPr lang="en-US" dirty="0"/>
          </a:p>
        </p:txBody>
      </p:sp>
    </p:spTree>
    <p:extLst>
      <p:ext uri="{BB962C8B-B14F-4D97-AF65-F5344CB8AC3E}">
        <p14:creationId xmlns:p14="http://schemas.microsoft.com/office/powerpoint/2010/main" val="891260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52</a:t>
            </a:fld>
            <a:endParaRPr lang="en-US" dirty="0"/>
          </a:p>
        </p:txBody>
      </p:sp>
    </p:spTree>
    <p:extLst>
      <p:ext uri="{BB962C8B-B14F-4D97-AF65-F5344CB8AC3E}">
        <p14:creationId xmlns:p14="http://schemas.microsoft.com/office/powerpoint/2010/main" val="440666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9535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54</a:t>
            </a:fld>
            <a:endParaRPr lang="en-US" dirty="0"/>
          </a:p>
        </p:txBody>
      </p:sp>
    </p:spTree>
    <p:extLst>
      <p:ext uri="{BB962C8B-B14F-4D97-AF65-F5344CB8AC3E}">
        <p14:creationId xmlns:p14="http://schemas.microsoft.com/office/powerpoint/2010/main" val="1523180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592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622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57</a:t>
            </a:fld>
            <a:endParaRPr lang="en-US" dirty="0"/>
          </a:p>
        </p:txBody>
      </p:sp>
    </p:spTree>
    <p:extLst>
      <p:ext uri="{BB962C8B-B14F-4D97-AF65-F5344CB8AC3E}">
        <p14:creationId xmlns:p14="http://schemas.microsoft.com/office/powerpoint/2010/main" val="80747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58</a:t>
            </a:fld>
            <a:endParaRPr lang="en-US" dirty="0"/>
          </a:p>
        </p:txBody>
      </p:sp>
    </p:spTree>
    <p:extLst>
      <p:ext uri="{BB962C8B-B14F-4D97-AF65-F5344CB8AC3E}">
        <p14:creationId xmlns:p14="http://schemas.microsoft.com/office/powerpoint/2010/main" val="1396901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59</a:t>
            </a:fld>
            <a:endParaRPr lang="en-US" dirty="0"/>
          </a:p>
        </p:txBody>
      </p:sp>
    </p:spTree>
    <p:extLst>
      <p:ext uri="{BB962C8B-B14F-4D97-AF65-F5344CB8AC3E}">
        <p14:creationId xmlns:p14="http://schemas.microsoft.com/office/powerpoint/2010/main" val="2287649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60</a:t>
            </a:fld>
            <a:endParaRPr lang="en-US" dirty="0"/>
          </a:p>
        </p:txBody>
      </p:sp>
    </p:spTree>
    <p:extLst>
      <p:ext uri="{BB962C8B-B14F-4D97-AF65-F5344CB8AC3E}">
        <p14:creationId xmlns:p14="http://schemas.microsoft.com/office/powerpoint/2010/main" val="68097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a:t>
            </a:r>
            <a:r>
              <a:rPr lang="en-US" baseline="0" dirty="0" smtClean="0"/>
              <a:t> PHOTOS ON RIGHT WITH OTHER FACILITIES – A MINE, COM TOWER, STOCK TANK, REC SITE</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23</a:t>
            </a:fld>
            <a:endParaRPr lang="en-US"/>
          </a:p>
        </p:txBody>
      </p:sp>
    </p:spTree>
    <p:extLst>
      <p:ext uri="{BB962C8B-B14F-4D97-AF65-F5344CB8AC3E}">
        <p14:creationId xmlns:p14="http://schemas.microsoft.com/office/powerpoint/2010/main" val="1643592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61</a:t>
            </a:fld>
            <a:endParaRPr lang="en-US" dirty="0"/>
          </a:p>
        </p:txBody>
      </p:sp>
    </p:spTree>
    <p:extLst>
      <p:ext uri="{BB962C8B-B14F-4D97-AF65-F5344CB8AC3E}">
        <p14:creationId xmlns:p14="http://schemas.microsoft.com/office/powerpoint/2010/main" val="201911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62</a:t>
            </a:fld>
            <a:endParaRPr lang="en-US" dirty="0"/>
          </a:p>
        </p:txBody>
      </p:sp>
    </p:spTree>
    <p:extLst>
      <p:ext uri="{BB962C8B-B14F-4D97-AF65-F5344CB8AC3E}">
        <p14:creationId xmlns:p14="http://schemas.microsoft.com/office/powerpoint/2010/main" val="1772891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087"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308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659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100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the VRM Class Handout</a:t>
            </a:r>
          </a:p>
          <a:p>
            <a:endParaRPr lang="en-US" dirty="0"/>
          </a:p>
        </p:txBody>
      </p:sp>
      <p:sp>
        <p:nvSpPr>
          <p:cNvPr id="4" name="Slide Number Placeholder 3"/>
          <p:cNvSpPr>
            <a:spLocks noGrp="1"/>
          </p:cNvSpPr>
          <p:nvPr>
            <p:ph type="sldNum" sz="quarter" idx="10"/>
          </p:nvPr>
        </p:nvSpPr>
        <p:spPr/>
        <p:txBody>
          <a:bodyPr/>
          <a:lstStyle/>
          <a:p>
            <a:fld id="{8508A522-1310-4EDA-A8A7-1F528A154B4F}" type="slidenum">
              <a:rPr lang="en-US" smtClean="0"/>
              <a:t>70</a:t>
            </a:fld>
            <a:endParaRPr lang="en-US"/>
          </a:p>
        </p:txBody>
      </p:sp>
    </p:spTree>
    <p:extLst>
      <p:ext uri="{BB962C8B-B14F-4D97-AF65-F5344CB8AC3E}">
        <p14:creationId xmlns:p14="http://schemas.microsoft.com/office/powerpoint/2010/main" val="3747712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8A522-1310-4EDA-A8A7-1F528A154B4F}" type="slidenum">
              <a:rPr lang="en-US" smtClean="0"/>
              <a:t>72</a:t>
            </a:fld>
            <a:endParaRPr lang="en-US"/>
          </a:p>
        </p:txBody>
      </p:sp>
    </p:spTree>
    <p:extLst>
      <p:ext uri="{BB962C8B-B14F-4D97-AF65-F5344CB8AC3E}">
        <p14:creationId xmlns:p14="http://schemas.microsoft.com/office/powerpoint/2010/main" val="4073068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8A522-1310-4EDA-A8A7-1F528A154B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732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7540-22B1-40AE-ACCB-F89F96498F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13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31</a:t>
            </a:fld>
            <a:endParaRPr lang="en-US" dirty="0"/>
          </a:p>
        </p:txBody>
      </p:sp>
    </p:spTree>
    <p:extLst>
      <p:ext uri="{BB962C8B-B14F-4D97-AF65-F5344CB8AC3E}">
        <p14:creationId xmlns:p14="http://schemas.microsoft.com/office/powerpoint/2010/main" val="7665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3087">
              <a:defRPr/>
            </a:pPr>
            <a:fld id="{FEA87540-22B1-40AE-ACCB-F89F96498F15}" type="slidenum">
              <a:rPr lang="en-US">
                <a:solidFill>
                  <a:prstClr val="black"/>
                </a:solidFill>
                <a:latin typeface="Calibri"/>
              </a:rPr>
              <a:pPr defTabSz="923087">
                <a:defRPr/>
              </a:pPr>
              <a:t>33</a:t>
            </a:fld>
            <a:endParaRPr lang="en-US" dirty="0">
              <a:solidFill>
                <a:prstClr val="black"/>
              </a:solidFill>
              <a:latin typeface="Calibri"/>
            </a:endParaRPr>
          </a:p>
        </p:txBody>
      </p:sp>
    </p:spTree>
    <p:extLst>
      <p:ext uri="{BB962C8B-B14F-4D97-AF65-F5344CB8AC3E}">
        <p14:creationId xmlns:p14="http://schemas.microsoft.com/office/powerpoint/2010/main" val="376732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34</a:t>
            </a:fld>
            <a:endParaRPr lang="en-US" dirty="0"/>
          </a:p>
        </p:txBody>
      </p:sp>
    </p:spTree>
    <p:extLst>
      <p:ext uri="{BB962C8B-B14F-4D97-AF65-F5344CB8AC3E}">
        <p14:creationId xmlns:p14="http://schemas.microsoft.com/office/powerpoint/2010/main" val="2375921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35</a:t>
            </a:fld>
            <a:endParaRPr lang="en-US" dirty="0"/>
          </a:p>
        </p:txBody>
      </p:sp>
    </p:spTree>
    <p:extLst>
      <p:ext uri="{BB962C8B-B14F-4D97-AF65-F5344CB8AC3E}">
        <p14:creationId xmlns:p14="http://schemas.microsoft.com/office/powerpoint/2010/main" val="49906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36</a:t>
            </a:fld>
            <a:endParaRPr lang="en-US" dirty="0"/>
          </a:p>
        </p:txBody>
      </p:sp>
    </p:spTree>
    <p:extLst>
      <p:ext uri="{BB962C8B-B14F-4D97-AF65-F5344CB8AC3E}">
        <p14:creationId xmlns:p14="http://schemas.microsoft.com/office/powerpoint/2010/main" val="368936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829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8803577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24898596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5307512" y="3868325"/>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Content Placeholder 2"/>
          <p:cNvSpPr>
            <a:spLocks noGrp="1"/>
          </p:cNvSpPr>
          <p:nvPr>
            <p:ph idx="1"/>
          </p:nvPr>
        </p:nvSpPr>
        <p:spPr>
          <a:xfrm>
            <a:off x="225629" y="1295400"/>
            <a:ext cx="4607627"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5297612" y="1305300"/>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376272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30" y="1295400"/>
            <a:ext cx="4108862"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4607626" y="1305300"/>
            <a:ext cx="4095006"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9307550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37539792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105898162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5307512" y="3868325"/>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Content Placeholder 2"/>
          <p:cNvSpPr>
            <a:spLocks noGrp="1"/>
          </p:cNvSpPr>
          <p:nvPr>
            <p:ph idx="1"/>
          </p:nvPr>
        </p:nvSpPr>
        <p:spPr>
          <a:xfrm>
            <a:off x="225629" y="1295400"/>
            <a:ext cx="4607627"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5297612" y="1305300"/>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493496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30" y="1295400"/>
            <a:ext cx="4108862"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4607626" y="1305300"/>
            <a:ext cx="4095006"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6112583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123473929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30" y="1295400"/>
            <a:ext cx="4108862"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4607626" y="1305300"/>
            <a:ext cx="4095006"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107111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7574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5307512" y="3868325"/>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Content Placeholder 2"/>
          <p:cNvSpPr>
            <a:spLocks noGrp="1"/>
          </p:cNvSpPr>
          <p:nvPr>
            <p:ph idx="1"/>
          </p:nvPr>
        </p:nvSpPr>
        <p:spPr>
          <a:xfrm>
            <a:off x="225629" y="1295400"/>
            <a:ext cx="4607627"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5297612" y="1305300"/>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523193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ext Box 11"/>
          <p:cNvSpPr txBox="1">
            <a:spLocks noChangeArrowheads="1"/>
          </p:cNvSpPr>
          <p:nvPr userDrawn="1"/>
        </p:nvSpPr>
        <p:spPr bwMode="auto">
          <a:xfrm>
            <a:off x="1600200" y="1676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buClr>
                <a:schemeClr val="bg1"/>
              </a:buClr>
              <a:buFontTx/>
              <a:buChar char="•"/>
              <a:defRPr/>
            </a:pPr>
            <a:endParaRPr lang="en-US" b="0" smtClean="0"/>
          </a:p>
        </p:txBody>
      </p:sp>
    </p:spTree>
    <p:extLst>
      <p:ext uri="{BB962C8B-B14F-4D97-AF65-F5344CB8AC3E}">
        <p14:creationId xmlns:p14="http://schemas.microsoft.com/office/powerpoint/2010/main" val="1061667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Tree>
    <p:extLst>
      <p:ext uri="{BB962C8B-B14F-4D97-AF65-F5344CB8AC3E}">
        <p14:creationId xmlns:p14="http://schemas.microsoft.com/office/powerpoint/2010/main" val="23700685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4267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solidFill>
                  <a:srgbClr val="92D050"/>
                </a:solidFill>
              </a:defRPr>
            </a:lvl1pPr>
            <a:lvl2pPr marL="581025" marR="0"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solidFill>
                  <a:schemeClr val="bg1"/>
                </a:solidFill>
              </a:defRPr>
            </a:lvl2pPr>
            <a:lvl3pPr marL="914400" marR="0"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solidFill>
                  <a:schemeClr val="bg1"/>
                </a:solidFill>
              </a:defRPr>
            </a:lvl3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Click to edit Master text styles</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Second level</a:t>
            </a: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r>
              <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5214579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5307512" y="3868325"/>
            <a:ext cx="3405019" cy="2233547"/>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lvl1pPr>
            <a:lvl2pPr marL="581025" marR="0"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lvl2pPr>
            <a:lvl3pPr marL="914400" marR="0"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lvl3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Click to edit Master text styles</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Second level</a:t>
            </a: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r>
              <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Third level</a:t>
            </a:r>
          </a:p>
        </p:txBody>
      </p:sp>
      <p:sp>
        <p:nvSpPr>
          <p:cNvPr id="3" name="Content Placeholder 2"/>
          <p:cNvSpPr>
            <a:spLocks noGrp="1"/>
          </p:cNvSpPr>
          <p:nvPr>
            <p:ph idx="1"/>
          </p:nvPr>
        </p:nvSpPr>
        <p:spPr>
          <a:xfrm>
            <a:off x="225629" y="1295400"/>
            <a:ext cx="4607627" cy="51816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lvl1pPr>
            <a:lvl2pPr marL="581025" marR="0"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lvl2pPr>
            <a:lvl3pPr marL="914400" marR="0"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lvl3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Click to edit Master text styles</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Second level</a:t>
            </a: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r>
              <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5297612" y="1305300"/>
            <a:ext cx="3405019" cy="2233547"/>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lvl1pPr>
            <a:lvl2pPr marL="581025" marR="0"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lvl2pPr>
            <a:lvl3pPr marL="914400" marR="0"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lvl3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Click to edit Master text styles</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Second level</a:t>
            </a: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r>
              <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Third level</a:t>
            </a:r>
          </a:p>
          <a:p>
            <a:pPr lvl="2"/>
            <a:r>
              <a:rPr lang="en-US" dirty="0" smtClean="0"/>
              <a:t>Third level</a:t>
            </a:r>
          </a:p>
        </p:txBody>
      </p:sp>
    </p:spTree>
    <p:extLst>
      <p:ext uri="{BB962C8B-B14F-4D97-AF65-F5344CB8AC3E}">
        <p14:creationId xmlns:p14="http://schemas.microsoft.com/office/powerpoint/2010/main" val="320227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5436411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30" y="1295400"/>
            <a:ext cx="4108862"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4607626" y="1305300"/>
            <a:ext cx="4095006"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0002308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Tree>
    <p:extLst>
      <p:ext uri="{BB962C8B-B14F-4D97-AF65-F5344CB8AC3E}">
        <p14:creationId xmlns:p14="http://schemas.microsoft.com/office/powerpoint/2010/main" val="25893384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theme" Target="../theme/them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theme" Target="../theme/theme6.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l="-154" r="22010"/>
          <a:stretch/>
        </p:blipFill>
        <p:spPr>
          <a:xfrm>
            <a:off x="5587999" y="-423"/>
            <a:ext cx="3574473" cy="6858000"/>
          </a:xfrm>
          <a:prstGeom prst="rect">
            <a:avLst/>
          </a:prstGeom>
        </p:spPr>
      </p:pic>
      <p:sp>
        <p:nvSpPr>
          <p:cNvPr id="8" name="TextBox 7"/>
          <p:cNvSpPr txBox="1"/>
          <p:nvPr userDrawn="1"/>
        </p:nvSpPr>
        <p:spPr>
          <a:xfrm>
            <a:off x="580446" y="1417346"/>
            <a:ext cx="4627658" cy="1569660"/>
          </a:xfrm>
          <a:prstGeom prst="rect">
            <a:avLst/>
          </a:prstGeom>
          <a:noFill/>
        </p:spPr>
        <p:txBody>
          <a:bodyPr wrap="square" rtlCol="0">
            <a:spAutoFit/>
          </a:bodyPr>
          <a:lstStyle/>
          <a:p>
            <a:pPr algn="ctr"/>
            <a:r>
              <a:rPr lang="en-US" sz="3200" spc="600" dirty="0" smtClean="0">
                <a:latin typeface="Times New Roman" panose="02020603050405020304" pitchFamily="18" charset="0"/>
                <a:cs typeface="Times New Roman" panose="02020603050405020304" pitchFamily="18" charset="0"/>
              </a:rPr>
              <a:t>Visual Resource Management</a:t>
            </a:r>
          </a:p>
          <a:p>
            <a:pPr algn="ctr"/>
            <a:r>
              <a:rPr lang="en-US" sz="3200" spc="600" dirty="0" smtClean="0">
                <a:latin typeface="Times New Roman" panose="02020603050405020304" pitchFamily="18" charset="0"/>
                <a:cs typeface="Times New Roman" panose="02020603050405020304" pitchFamily="18" charset="0"/>
              </a:rPr>
              <a:t>Short</a:t>
            </a:r>
            <a:r>
              <a:rPr lang="en-US" sz="3200" spc="600" baseline="0" dirty="0" smtClean="0">
                <a:latin typeface="Times New Roman" panose="02020603050405020304" pitchFamily="18" charset="0"/>
                <a:cs typeface="Times New Roman" panose="02020603050405020304" pitchFamily="18" charset="0"/>
              </a:rPr>
              <a:t> Course</a:t>
            </a:r>
            <a:endParaRPr lang="en-US" sz="3200" spc="600" dirty="0">
              <a:latin typeface="Times New Roman" panose="02020603050405020304" pitchFamily="18" charset="0"/>
              <a:cs typeface="Times New Roman" panose="02020603050405020304" pitchFamily="18" charset="0"/>
            </a:endParaRPr>
          </a:p>
        </p:txBody>
      </p:sp>
      <p:grpSp>
        <p:nvGrpSpPr>
          <p:cNvPr id="14" name="Group 13"/>
          <p:cNvGrpSpPr/>
          <p:nvPr userDrawn="1"/>
        </p:nvGrpSpPr>
        <p:grpSpPr>
          <a:xfrm>
            <a:off x="2064750" y="3934983"/>
            <a:ext cx="1659221" cy="716757"/>
            <a:chOff x="2125630" y="2939674"/>
            <a:chExt cx="1659221" cy="716757"/>
          </a:xfrm>
        </p:grpSpPr>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pic>
        <p:nvPicPr>
          <p:cNvPr id="9" name="Picture 8"/>
          <p:cNvPicPr>
            <a:picLocks noChangeAspect="1"/>
          </p:cNvPicPr>
          <p:nvPr userDrawn="1"/>
        </p:nvPicPr>
        <p:blipFill rotWithShape="1">
          <a:blip r:embed="rId7" cstate="print">
            <a:extLst>
              <a:ext uri="{28A0092B-C50C-407E-A947-70E740481C1C}">
                <a14:useLocalDpi xmlns:a14="http://schemas.microsoft.com/office/drawing/2010/main" val="0"/>
              </a:ext>
            </a:extLst>
          </a:blip>
          <a:srcRect l="66001" r="16600"/>
          <a:stretch/>
        </p:blipFill>
        <p:spPr>
          <a:xfrm>
            <a:off x="5610227" y="0"/>
            <a:ext cx="3554093" cy="6857577"/>
          </a:xfrm>
          <a:prstGeom prst="rect">
            <a:avLst/>
          </a:prstGeom>
        </p:spPr>
      </p:pic>
      <p:pic>
        <p:nvPicPr>
          <p:cNvPr id="2" name="Picture 1"/>
          <p:cNvPicPr>
            <a:picLocks noChangeAspect="1"/>
          </p:cNvPicPr>
          <p:nvPr userDrawn="1"/>
        </p:nvPicPr>
        <p:blipFill rotWithShape="1">
          <a:blip r:embed="rId8">
            <a:extLst>
              <a:ext uri="{28A0092B-C50C-407E-A947-70E740481C1C}">
                <a14:useLocalDpi xmlns:a14="http://schemas.microsoft.com/office/drawing/2010/main" val="0"/>
              </a:ext>
            </a:extLst>
          </a:blip>
          <a:srcRect l="32241" r="32972"/>
          <a:stretch/>
        </p:blipFill>
        <p:spPr>
          <a:xfrm>
            <a:off x="5588000" y="0"/>
            <a:ext cx="3576319" cy="6857577"/>
          </a:xfrm>
          <a:prstGeom prst="rect">
            <a:avLst/>
          </a:prstGeom>
        </p:spPr>
      </p:pic>
      <p:sp>
        <p:nvSpPr>
          <p:cNvPr id="10" name="TextBox 9"/>
          <p:cNvSpPr txBox="1"/>
          <p:nvPr userDrawn="1"/>
        </p:nvSpPr>
        <p:spPr>
          <a:xfrm>
            <a:off x="6865882" y="6613717"/>
            <a:ext cx="2292268" cy="276999"/>
          </a:xfrm>
          <a:prstGeom prst="rect">
            <a:avLst/>
          </a:prstGeom>
          <a:noFill/>
        </p:spPr>
        <p:txBody>
          <a:bodyPr wrap="square" rtlCol="0">
            <a:spAutoFit/>
          </a:bodyPr>
          <a:lstStyle/>
          <a:p>
            <a:pPr algn="r"/>
            <a:r>
              <a:rPr lang="en-US" sz="1200" dirty="0" smtClean="0">
                <a:effectLst>
                  <a:outerShdw blurRad="38100" dist="38100" dir="2700000" algn="tl">
                    <a:srgbClr val="000000">
                      <a:alpha val="43137"/>
                    </a:srgbClr>
                  </a:outerShdw>
                </a:effectLst>
              </a:rPr>
              <a:t>Benjamin</a:t>
            </a:r>
            <a:r>
              <a:rPr lang="en-US" sz="1200" baseline="0" dirty="0" smtClean="0">
                <a:effectLst>
                  <a:outerShdw blurRad="38100" dist="38100" dir="2700000" algn="tl">
                    <a:srgbClr val="000000">
                      <a:alpha val="43137"/>
                    </a:srgbClr>
                  </a:outerShdw>
                </a:effectLst>
              </a:rPr>
              <a:t> Horton</a:t>
            </a:r>
            <a:endParaRPr lang="en-US" sz="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2954881"/>
      </p:ext>
    </p:extLst>
  </p:cSld>
  <p:clrMap bg1="dk1" tx1="lt1" bg2="dk2" tx2="lt2" accent1="accent1" accent2="accent2" accent3="accent3" accent4="accent4" accent5="accent5" accent6="accent6" hlink="hlink" folHlink="folHlink"/>
  <p:sldLayoutIdLst>
    <p:sldLayoutId id="2147483649" r:id="rId1"/>
    <p:sldLayoutId id="2147483675"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92" name="Picture 191"/>
          <p:cNvPicPr/>
          <p:nvPr userDrawn="1"/>
        </p:nvPicPr>
        <p:blipFill>
          <a:blip r:embed="rId6"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nvGrpSpPr>
          <p:cNvPr id="32" name="Group 31"/>
          <p:cNvGrpSpPr/>
          <p:nvPr userDrawn="1"/>
        </p:nvGrpSpPr>
        <p:grpSpPr>
          <a:xfrm>
            <a:off x="8781375" y="0"/>
            <a:ext cx="364319" cy="6858000"/>
            <a:chOff x="8781375" y="0"/>
            <a:chExt cx="364319" cy="6858000"/>
          </a:xfrm>
        </p:grpSpPr>
        <p:grpSp>
          <p:nvGrpSpPr>
            <p:cNvPr id="33" name="Group 32"/>
            <p:cNvGrpSpPr/>
            <p:nvPr userDrawn="1"/>
          </p:nvGrpSpPr>
          <p:grpSpPr>
            <a:xfrm>
              <a:off x="8781968" y="0"/>
              <a:ext cx="363726" cy="5142863"/>
              <a:chOff x="8781968" y="0"/>
              <a:chExt cx="363726" cy="6612795"/>
            </a:xfrm>
          </p:grpSpPr>
          <p:grpSp>
            <p:nvGrpSpPr>
              <p:cNvPr id="40" name="Group 39"/>
              <p:cNvGrpSpPr/>
              <p:nvPr userDrawn="1"/>
            </p:nvGrpSpPr>
            <p:grpSpPr>
              <a:xfrm>
                <a:off x="8781968" y="0"/>
                <a:ext cx="363726" cy="5510254"/>
                <a:chOff x="8781968" y="0"/>
                <a:chExt cx="363726" cy="2632867"/>
              </a:xfrm>
            </p:grpSpPr>
            <p:sp>
              <p:nvSpPr>
                <p:cNvPr id="42" name="Rectangle 41"/>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3" name="Group 42"/>
                <p:cNvGrpSpPr/>
                <p:nvPr/>
              </p:nvGrpSpPr>
              <p:grpSpPr>
                <a:xfrm>
                  <a:off x="8781968" y="524732"/>
                  <a:ext cx="362032" cy="2108135"/>
                  <a:chOff x="8781968" y="0"/>
                  <a:chExt cx="362032" cy="2685496"/>
                </a:xfrm>
              </p:grpSpPr>
              <p:sp>
                <p:nvSpPr>
                  <p:cNvPr id="44" name="Rectangle 43"/>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Rectangle 44"/>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41" name="Rectangle 40"/>
              <p:cNvSpPr/>
              <p:nvPr userDrawn="1"/>
            </p:nvSpPr>
            <p:spPr>
              <a:xfrm>
                <a:off x="8781968" y="5510254"/>
                <a:ext cx="363726" cy="1102541"/>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8" name="Rectangle 37"/>
            <p:cNvSpPr/>
            <p:nvPr userDrawn="1"/>
          </p:nvSpPr>
          <p:spPr>
            <a:xfrm>
              <a:off x="8781968" y="5142863"/>
              <a:ext cx="363726" cy="857462"/>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Rectangle 38"/>
            <p:cNvSpPr/>
            <p:nvPr userDrawn="1"/>
          </p:nvSpPr>
          <p:spPr>
            <a:xfrm>
              <a:off x="8781375" y="5996056"/>
              <a:ext cx="362625" cy="86194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8" name="TextBox 47"/>
          <p:cNvSpPr txBox="1"/>
          <p:nvPr userDrawn="1"/>
        </p:nvSpPr>
        <p:spPr>
          <a:xfrm>
            <a:off x="8807515" y="4575632"/>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 name="TextBox 48"/>
          <p:cNvSpPr txBox="1"/>
          <p:nvPr userDrawn="1"/>
        </p:nvSpPr>
        <p:spPr>
          <a:xfrm>
            <a:off x="8807515" y="5433094"/>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0" name="TextBox 49"/>
          <p:cNvSpPr txBox="1"/>
          <p:nvPr userDrawn="1"/>
        </p:nvSpPr>
        <p:spPr>
          <a:xfrm>
            <a:off x="8797870" y="6272626"/>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1" name="TextBox 50"/>
          <p:cNvSpPr txBox="1"/>
          <p:nvPr userDrawn="1"/>
        </p:nvSpPr>
        <p:spPr>
          <a:xfrm>
            <a:off x="8799564" y="294048"/>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2" name="TextBox 51"/>
          <p:cNvSpPr txBox="1"/>
          <p:nvPr userDrawn="1"/>
        </p:nvSpPr>
        <p:spPr>
          <a:xfrm>
            <a:off x="8799564" y="114431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3" name="TextBox 52"/>
          <p:cNvSpPr txBox="1"/>
          <p:nvPr userDrawn="1"/>
        </p:nvSpPr>
        <p:spPr>
          <a:xfrm>
            <a:off x="8799564" y="200251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4" name="TextBox 53"/>
          <p:cNvSpPr txBox="1"/>
          <p:nvPr userDrawn="1"/>
        </p:nvSpPr>
        <p:spPr>
          <a:xfrm>
            <a:off x="8799564" y="286070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5" name="TextBox 54"/>
          <p:cNvSpPr txBox="1"/>
          <p:nvPr userDrawn="1"/>
        </p:nvSpPr>
        <p:spPr>
          <a:xfrm>
            <a:off x="8797870" y="37181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37" name="Rectangle 36"/>
          <p:cNvSpPr/>
          <p:nvPr userDrawn="1"/>
        </p:nvSpPr>
        <p:spPr>
          <a:xfrm>
            <a:off x="8781375" y="854083"/>
            <a:ext cx="360570" cy="6003918"/>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Text Placeholder 17"/>
          <p:cNvSpPr txBox="1">
            <a:spLocks/>
          </p:cNvSpPr>
          <p:nvPr userDrawn="1"/>
        </p:nvSpPr>
        <p:spPr>
          <a:xfrm>
            <a:off x="5106839" y="6623104"/>
            <a:ext cx="3656162"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800" b="1" dirty="0" smtClean="0">
                <a:effectLst/>
                <a:latin typeface="Cambria" panose="02040503050406030204" pitchFamily="18" charset="0"/>
              </a:rPr>
              <a:t>Vernal,</a:t>
            </a:r>
            <a:r>
              <a:rPr lang="en-US" sz="800" b="1" baseline="0" dirty="0" smtClean="0">
                <a:effectLst/>
                <a:latin typeface="Cambria" panose="02040503050406030204" pitchFamily="18" charset="0"/>
              </a:rPr>
              <a:t> UT</a:t>
            </a:r>
            <a:r>
              <a:rPr lang="en-US" sz="800" b="1" dirty="0" smtClean="0">
                <a:effectLst/>
                <a:latin typeface="Cambria" panose="02040503050406030204" pitchFamily="18" charset="0"/>
              </a:rPr>
              <a:t>- VRM Training 2019</a:t>
            </a:r>
          </a:p>
          <a:p>
            <a:endParaRPr lang="en-US" sz="800" b="1" dirty="0">
              <a:effectLst/>
              <a:latin typeface="Cambria" panose="02040503050406030204" pitchFamily="18" charset="0"/>
            </a:endParaRPr>
          </a:p>
        </p:txBody>
      </p:sp>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 id="2147483676" r:id="rId2"/>
    <p:sldLayoutId id="2147483677" r:id="rId3"/>
    <p:sldLayoutId id="2147483678" r:id="rId4"/>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p:nvPr userDrawn="1"/>
        </p:nvPicPr>
        <p:blipFill>
          <a:blip r:embed="rId6"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nvGrpSpPr>
          <p:cNvPr id="36" name="Group 35"/>
          <p:cNvGrpSpPr/>
          <p:nvPr userDrawn="1"/>
        </p:nvGrpSpPr>
        <p:grpSpPr>
          <a:xfrm>
            <a:off x="8781375" y="0"/>
            <a:ext cx="364319" cy="6858000"/>
            <a:chOff x="8781375" y="0"/>
            <a:chExt cx="364319" cy="6858000"/>
          </a:xfrm>
        </p:grpSpPr>
        <p:grpSp>
          <p:nvGrpSpPr>
            <p:cNvPr id="37" name="Group 36"/>
            <p:cNvGrpSpPr/>
            <p:nvPr userDrawn="1"/>
          </p:nvGrpSpPr>
          <p:grpSpPr>
            <a:xfrm>
              <a:off x="8781968" y="0"/>
              <a:ext cx="363726" cy="5142863"/>
              <a:chOff x="8781968" y="0"/>
              <a:chExt cx="363726" cy="6612795"/>
            </a:xfrm>
          </p:grpSpPr>
          <p:grpSp>
            <p:nvGrpSpPr>
              <p:cNvPr id="43" name="Group 42"/>
              <p:cNvGrpSpPr/>
              <p:nvPr userDrawn="1"/>
            </p:nvGrpSpPr>
            <p:grpSpPr>
              <a:xfrm>
                <a:off x="8781968" y="0"/>
                <a:ext cx="363726" cy="5510254"/>
                <a:chOff x="8781968" y="0"/>
                <a:chExt cx="363726" cy="2632867"/>
              </a:xfrm>
            </p:grpSpPr>
            <p:sp>
              <p:nvSpPr>
                <p:cNvPr id="45" name="Rectangle 44"/>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6" name="Group 45"/>
                <p:cNvGrpSpPr/>
                <p:nvPr/>
              </p:nvGrpSpPr>
              <p:grpSpPr>
                <a:xfrm>
                  <a:off x="8781968" y="524732"/>
                  <a:ext cx="362032" cy="2108135"/>
                  <a:chOff x="8781968" y="0"/>
                  <a:chExt cx="362032" cy="2685496"/>
                </a:xfrm>
              </p:grpSpPr>
              <p:sp>
                <p:nvSpPr>
                  <p:cNvPr id="47" name="Rectangle 46"/>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44" name="Rectangle 43"/>
              <p:cNvSpPr/>
              <p:nvPr userDrawn="1"/>
            </p:nvSpPr>
            <p:spPr>
              <a:xfrm>
                <a:off x="8781968" y="5510254"/>
                <a:ext cx="363726" cy="1102541"/>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8" name="Rectangle 37"/>
            <p:cNvSpPr/>
            <p:nvPr userDrawn="1"/>
          </p:nvSpPr>
          <p:spPr>
            <a:xfrm>
              <a:off x="8781968" y="5142863"/>
              <a:ext cx="363726" cy="857462"/>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2" name="Rectangle 41"/>
            <p:cNvSpPr/>
            <p:nvPr userDrawn="1"/>
          </p:nvSpPr>
          <p:spPr>
            <a:xfrm>
              <a:off x="8781375" y="5996056"/>
              <a:ext cx="362625" cy="86194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1" name="TextBox 50"/>
          <p:cNvSpPr txBox="1"/>
          <p:nvPr userDrawn="1"/>
        </p:nvSpPr>
        <p:spPr>
          <a:xfrm>
            <a:off x="8807515" y="4575632"/>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2" name="TextBox 51"/>
          <p:cNvSpPr txBox="1"/>
          <p:nvPr userDrawn="1"/>
        </p:nvSpPr>
        <p:spPr>
          <a:xfrm>
            <a:off x="8807515" y="5433094"/>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3" name="TextBox 52"/>
          <p:cNvSpPr txBox="1"/>
          <p:nvPr userDrawn="1"/>
        </p:nvSpPr>
        <p:spPr>
          <a:xfrm>
            <a:off x="8797870" y="6272626"/>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4" name="TextBox 53"/>
          <p:cNvSpPr txBox="1"/>
          <p:nvPr userDrawn="1"/>
        </p:nvSpPr>
        <p:spPr>
          <a:xfrm>
            <a:off x="8799564" y="294048"/>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5" name="TextBox 54"/>
          <p:cNvSpPr txBox="1"/>
          <p:nvPr userDrawn="1"/>
        </p:nvSpPr>
        <p:spPr>
          <a:xfrm>
            <a:off x="8799564" y="114431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6" name="TextBox 55"/>
          <p:cNvSpPr txBox="1"/>
          <p:nvPr userDrawn="1"/>
        </p:nvSpPr>
        <p:spPr>
          <a:xfrm>
            <a:off x="8799564" y="200251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7" name="TextBox 56"/>
          <p:cNvSpPr txBox="1"/>
          <p:nvPr userDrawn="1"/>
        </p:nvSpPr>
        <p:spPr>
          <a:xfrm>
            <a:off x="8799564" y="286070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8" name="TextBox 57"/>
          <p:cNvSpPr txBox="1"/>
          <p:nvPr userDrawn="1"/>
        </p:nvSpPr>
        <p:spPr>
          <a:xfrm>
            <a:off x="8797870" y="37181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41" name="Rectangle 40"/>
          <p:cNvSpPr/>
          <p:nvPr userDrawn="1"/>
        </p:nvSpPr>
        <p:spPr>
          <a:xfrm>
            <a:off x="8780253" y="854084"/>
            <a:ext cx="360570" cy="6003918"/>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Text Placeholder 17"/>
          <p:cNvSpPr txBox="1">
            <a:spLocks/>
          </p:cNvSpPr>
          <p:nvPr userDrawn="1"/>
        </p:nvSpPr>
        <p:spPr>
          <a:xfrm>
            <a:off x="5106839" y="6623104"/>
            <a:ext cx="3656162"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800" b="1" dirty="0" smtClean="0">
                <a:effectLst/>
                <a:latin typeface="Cambria" panose="02040503050406030204" pitchFamily="18" charset="0"/>
              </a:rPr>
              <a:t>Vernal,</a:t>
            </a:r>
            <a:r>
              <a:rPr lang="en-US" sz="800" b="1" baseline="0" dirty="0" smtClean="0">
                <a:effectLst/>
                <a:latin typeface="Cambria" panose="02040503050406030204" pitchFamily="18" charset="0"/>
              </a:rPr>
              <a:t> UT</a:t>
            </a:r>
            <a:r>
              <a:rPr lang="en-US" sz="800" b="1" dirty="0" smtClean="0">
                <a:effectLst/>
                <a:latin typeface="Cambria" panose="02040503050406030204" pitchFamily="18" charset="0"/>
              </a:rPr>
              <a:t>- VRM Training 2019</a:t>
            </a:r>
          </a:p>
          <a:p>
            <a:endParaRPr lang="en-US" sz="800" b="1" dirty="0">
              <a:effectLst/>
              <a:latin typeface="Cambria" panose="02040503050406030204" pitchFamily="18" charset="0"/>
            </a:endParaRPr>
          </a:p>
        </p:txBody>
      </p:sp>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 id="2147483680" r:id="rId2"/>
    <p:sldLayoutId id="2147483710" r:id="rId3"/>
    <p:sldLayoutId id="2147483713"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8" name="Picture 67"/>
          <p:cNvPicPr/>
          <p:nvPr userDrawn="1"/>
        </p:nvPicPr>
        <p:blipFill>
          <a:blip r:embed="rId6"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nvGrpSpPr>
          <p:cNvPr id="36" name="Group 35"/>
          <p:cNvGrpSpPr/>
          <p:nvPr userDrawn="1"/>
        </p:nvGrpSpPr>
        <p:grpSpPr>
          <a:xfrm>
            <a:off x="8781375" y="0"/>
            <a:ext cx="364319" cy="6858000"/>
            <a:chOff x="8781375" y="0"/>
            <a:chExt cx="364319" cy="6858000"/>
          </a:xfrm>
        </p:grpSpPr>
        <p:grpSp>
          <p:nvGrpSpPr>
            <p:cNvPr id="37" name="Group 36"/>
            <p:cNvGrpSpPr/>
            <p:nvPr userDrawn="1"/>
          </p:nvGrpSpPr>
          <p:grpSpPr>
            <a:xfrm>
              <a:off x="8781968" y="0"/>
              <a:ext cx="363726" cy="5142863"/>
              <a:chOff x="8781968" y="0"/>
              <a:chExt cx="363726" cy="6612795"/>
            </a:xfrm>
          </p:grpSpPr>
          <p:grpSp>
            <p:nvGrpSpPr>
              <p:cNvPr id="43" name="Group 42"/>
              <p:cNvGrpSpPr/>
              <p:nvPr userDrawn="1"/>
            </p:nvGrpSpPr>
            <p:grpSpPr>
              <a:xfrm>
                <a:off x="8781968" y="0"/>
                <a:ext cx="363726" cy="5510254"/>
                <a:chOff x="8781968" y="0"/>
                <a:chExt cx="363726" cy="2632867"/>
              </a:xfrm>
            </p:grpSpPr>
            <p:sp>
              <p:nvSpPr>
                <p:cNvPr id="45" name="Rectangle 44"/>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algn="ctr">
                    <a:defRPr/>
                  </a:pPr>
                  <a:endParaRPr lang="en-US" kern="0" dirty="0">
                    <a:solidFill>
                      <a:prstClr val="white"/>
                    </a:solidFill>
                  </a:endParaRPr>
                </a:p>
              </p:txBody>
            </p:sp>
            <p:grpSp>
              <p:nvGrpSpPr>
                <p:cNvPr id="46" name="Group 45"/>
                <p:cNvGrpSpPr/>
                <p:nvPr/>
              </p:nvGrpSpPr>
              <p:grpSpPr>
                <a:xfrm>
                  <a:off x="8781968" y="524732"/>
                  <a:ext cx="362032" cy="2108135"/>
                  <a:chOff x="8781968" y="0"/>
                  <a:chExt cx="362032" cy="2685496"/>
                </a:xfrm>
              </p:grpSpPr>
              <p:sp>
                <p:nvSpPr>
                  <p:cNvPr id="47" name="Rectangle 46"/>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8" name="Rectangle 47"/>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9" name="Rectangle 48"/>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0" name="Rectangle 49"/>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grpSp>
          </p:grpSp>
          <p:sp>
            <p:nvSpPr>
              <p:cNvPr id="44" name="Rectangle 43"/>
              <p:cNvSpPr/>
              <p:nvPr userDrawn="1"/>
            </p:nvSpPr>
            <p:spPr>
              <a:xfrm>
                <a:off x="8781968" y="5510254"/>
                <a:ext cx="363726" cy="1102541"/>
              </a:xfrm>
              <a:prstGeom prst="rect">
                <a:avLst/>
              </a:prstGeom>
              <a:solidFill>
                <a:srgbClr val="9A5406"/>
              </a:solidFill>
              <a:ln w="25400" cap="flat" cmpd="sng" algn="ctr">
                <a:noFill/>
                <a:prstDash val="solid"/>
              </a:ln>
              <a:effectLst/>
            </p:spPr>
            <p:txBody>
              <a:bodyPr rtlCol="0" anchor="ctr"/>
              <a:lstStyle/>
              <a:p>
                <a:pPr algn="ctr">
                  <a:defRPr/>
                </a:pPr>
                <a:endParaRPr lang="en-US" kern="0" dirty="0">
                  <a:solidFill>
                    <a:prstClr val="white"/>
                  </a:solidFill>
                </a:endParaRPr>
              </a:p>
            </p:txBody>
          </p:sp>
        </p:grpSp>
        <p:sp>
          <p:nvSpPr>
            <p:cNvPr id="38" name="Rectangle 37"/>
            <p:cNvSpPr/>
            <p:nvPr userDrawn="1"/>
          </p:nvSpPr>
          <p:spPr>
            <a:xfrm>
              <a:off x="8781968" y="5142863"/>
              <a:ext cx="363726" cy="857462"/>
            </a:xfrm>
            <a:prstGeom prst="rect">
              <a:avLst/>
            </a:prstGeom>
            <a:solidFill>
              <a:srgbClr val="7E7B0F"/>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2" name="Rectangle 41"/>
            <p:cNvSpPr/>
            <p:nvPr userDrawn="1"/>
          </p:nvSpPr>
          <p:spPr>
            <a:xfrm>
              <a:off x="8781375" y="5996056"/>
              <a:ext cx="362625" cy="861944"/>
            </a:xfrm>
            <a:prstGeom prst="rect">
              <a:avLst/>
            </a:prstGeom>
            <a:solidFill>
              <a:srgbClr val="9BBB59">
                <a:lumMod val="50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grpSp>
      <p:sp>
        <p:nvSpPr>
          <p:cNvPr id="51" name="TextBox 50"/>
          <p:cNvSpPr txBox="1"/>
          <p:nvPr userDrawn="1"/>
        </p:nvSpPr>
        <p:spPr>
          <a:xfrm>
            <a:off x="8807515" y="4575632"/>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2" name="TextBox 51"/>
          <p:cNvSpPr txBox="1"/>
          <p:nvPr userDrawn="1"/>
        </p:nvSpPr>
        <p:spPr>
          <a:xfrm>
            <a:off x="8807515" y="5433094"/>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3" name="TextBox 52"/>
          <p:cNvSpPr txBox="1"/>
          <p:nvPr userDrawn="1"/>
        </p:nvSpPr>
        <p:spPr>
          <a:xfrm>
            <a:off x="8797870" y="6272626"/>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4" name="TextBox 53"/>
          <p:cNvSpPr txBox="1"/>
          <p:nvPr userDrawn="1"/>
        </p:nvSpPr>
        <p:spPr>
          <a:xfrm>
            <a:off x="8799564" y="294048"/>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5" name="TextBox 54"/>
          <p:cNvSpPr txBox="1"/>
          <p:nvPr userDrawn="1"/>
        </p:nvSpPr>
        <p:spPr>
          <a:xfrm>
            <a:off x="8799564" y="114431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6" name="TextBox 55"/>
          <p:cNvSpPr txBox="1"/>
          <p:nvPr userDrawn="1"/>
        </p:nvSpPr>
        <p:spPr>
          <a:xfrm>
            <a:off x="8799564" y="200251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7" name="TextBox 56"/>
          <p:cNvSpPr txBox="1"/>
          <p:nvPr userDrawn="1"/>
        </p:nvSpPr>
        <p:spPr>
          <a:xfrm>
            <a:off x="8799564" y="286070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8" name="TextBox 57"/>
          <p:cNvSpPr txBox="1"/>
          <p:nvPr userDrawn="1"/>
        </p:nvSpPr>
        <p:spPr>
          <a:xfrm>
            <a:off x="8797870" y="37181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41" name="Rectangle 40"/>
          <p:cNvSpPr/>
          <p:nvPr userDrawn="1"/>
        </p:nvSpPr>
        <p:spPr>
          <a:xfrm>
            <a:off x="8780253" y="854084"/>
            <a:ext cx="360570" cy="6003918"/>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8" name="Text Placeholder 17"/>
          <p:cNvSpPr txBox="1">
            <a:spLocks/>
          </p:cNvSpPr>
          <p:nvPr userDrawn="1"/>
        </p:nvSpPr>
        <p:spPr>
          <a:xfrm>
            <a:off x="5106839" y="6623104"/>
            <a:ext cx="3656162"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800" b="1" dirty="0" smtClean="0">
                <a:effectLst/>
                <a:latin typeface="Cambria" panose="02040503050406030204" pitchFamily="18" charset="0"/>
              </a:rPr>
              <a:t>Vernal,</a:t>
            </a:r>
            <a:r>
              <a:rPr lang="en-US" sz="800" b="1" baseline="0" dirty="0" smtClean="0">
                <a:effectLst/>
                <a:latin typeface="Cambria" panose="02040503050406030204" pitchFamily="18" charset="0"/>
              </a:rPr>
              <a:t> UT</a:t>
            </a:r>
            <a:r>
              <a:rPr lang="en-US" sz="800" b="1" dirty="0" smtClean="0">
                <a:effectLst/>
                <a:latin typeface="Cambria" panose="02040503050406030204" pitchFamily="18" charset="0"/>
              </a:rPr>
              <a:t>- VRM Training 2019</a:t>
            </a:r>
          </a:p>
          <a:p>
            <a:endParaRPr lang="en-US" sz="800" b="1" dirty="0">
              <a:effectLst/>
              <a:latin typeface="Cambria" panose="02040503050406030204" pitchFamily="18" charset="0"/>
            </a:endParaRPr>
          </a:p>
        </p:txBody>
      </p:sp>
    </p:spTree>
    <p:extLst>
      <p:ext uri="{BB962C8B-B14F-4D97-AF65-F5344CB8AC3E}">
        <p14:creationId xmlns:p14="http://schemas.microsoft.com/office/powerpoint/2010/main" val="311366211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12"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8" name="Picture 67"/>
          <p:cNvPicPr/>
          <p:nvPr userDrawn="1"/>
        </p:nvPicPr>
        <p:blipFill>
          <a:blip r:embed="rId5"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nvGrpSpPr>
          <p:cNvPr id="36" name="Group 35"/>
          <p:cNvGrpSpPr/>
          <p:nvPr userDrawn="1"/>
        </p:nvGrpSpPr>
        <p:grpSpPr>
          <a:xfrm>
            <a:off x="8781375" y="0"/>
            <a:ext cx="364319" cy="6858000"/>
            <a:chOff x="8781375" y="0"/>
            <a:chExt cx="364319" cy="6858000"/>
          </a:xfrm>
        </p:grpSpPr>
        <p:grpSp>
          <p:nvGrpSpPr>
            <p:cNvPr id="37" name="Group 36"/>
            <p:cNvGrpSpPr/>
            <p:nvPr userDrawn="1"/>
          </p:nvGrpSpPr>
          <p:grpSpPr>
            <a:xfrm>
              <a:off x="8781968" y="0"/>
              <a:ext cx="363726" cy="5142863"/>
              <a:chOff x="8781968" y="0"/>
              <a:chExt cx="363726" cy="6612795"/>
            </a:xfrm>
          </p:grpSpPr>
          <p:grpSp>
            <p:nvGrpSpPr>
              <p:cNvPr id="43" name="Group 42"/>
              <p:cNvGrpSpPr/>
              <p:nvPr userDrawn="1"/>
            </p:nvGrpSpPr>
            <p:grpSpPr>
              <a:xfrm>
                <a:off x="8781968" y="0"/>
                <a:ext cx="363726" cy="5510254"/>
                <a:chOff x="8781968" y="0"/>
                <a:chExt cx="363726" cy="2632867"/>
              </a:xfrm>
            </p:grpSpPr>
            <p:sp>
              <p:nvSpPr>
                <p:cNvPr id="45" name="Rectangle 44"/>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algn="ctr">
                    <a:defRPr/>
                  </a:pPr>
                  <a:endParaRPr lang="en-US" kern="0" dirty="0">
                    <a:solidFill>
                      <a:prstClr val="white"/>
                    </a:solidFill>
                  </a:endParaRPr>
                </a:p>
              </p:txBody>
            </p:sp>
            <p:grpSp>
              <p:nvGrpSpPr>
                <p:cNvPr id="46" name="Group 45"/>
                <p:cNvGrpSpPr/>
                <p:nvPr/>
              </p:nvGrpSpPr>
              <p:grpSpPr>
                <a:xfrm>
                  <a:off x="8781968" y="524732"/>
                  <a:ext cx="362032" cy="2108135"/>
                  <a:chOff x="8781968" y="0"/>
                  <a:chExt cx="362032" cy="2685496"/>
                </a:xfrm>
              </p:grpSpPr>
              <p:sp>
                <p:nvSpPr>
                  <p:cNvPr id="47" name="Rectangle 46"/>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8" name="Rectangle 47"/>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9" name="Rectangle 48"/>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0" name="Rectangle 49"/>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grpSp>
          </p:grpSp>
          <p:sp>
            <p:nvSpPr>
              <p:cNvPr id="44" name="Rectangle 43"/>
              <p:cNvSpPr/>
              <p:nvPr userDrawn="1"/>
            </p:nvSpPr>
            <p:spPr>
              <a:xfrm>
                <a:off x="8781968" y="5510254"/>
                <a:ext cx="363726" cy="1102541"/>
              </a:xfrm>
              <a:prstGeom prst="rect">
                <a:avLst/>
              </a:prstGeom>
              <a:solidFill>
                <a:srgbClr val="9A5406"/>
              </a:solidFill>
              <a:ln w="25400" cap="flat" cmpd="sng" algn="ctr">
                <a:noFill/>
                <a:prstDash val="solid"/>
              </a:ln>
              <a:effectLst/>
            </p:spPr>
            <p:txBody>
              <a:bodyPr rtlCol="0" anchor="ctr"/>
              <a:lstStyle/>
              <a:p>
                <a:pPr algn="ctr">
                  <a:defRPr/>
                </a:pPr>
                <a:endParaRPr lang="en-US" kern="0" dirty="0">
                  <a:solidFill>
                    <a:prstClr val="white"/>
                  </a:solidFill>
                </a:endParaRPr>
              </a:p>
            </p:txBody>
          </p:sp>
        </p:grpSp>
        <p:sp>
          <p:nvSpPr>
            <p:cNvPr id="38" name="Rectangle 37"/>
            <p:cNvSpPr/>
            <p:nvPr userDrawn="1"/>
          </p:nvSpPr>
          <p:spPr>
            <a:xfrm>
              <a:off x="8781968" y="5142863"/>
              <a:ext cx="363726" cy="857462"/>
            </a:xfrm>
            <a:prstGeom prst="rect">
              <a:avLst/>
            </a:prstGeom>
            <a:solidFill>
              <a:srgbClr val="7E7B0F"/>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2" name="Rectangle 41"/>
            <p:cNvSpPr/>
            <p:nvPr userDrawn="1"/>
          </p:nvSpPr>
          <p:spPr>
            <a:xfrm>
              <a:off x="8781375" y="5996056"/>
              <a:ext cx="362625" cy="861944"/>
            </a:xfrm>
            <a:prstGeom prst="rect">
              <a:avLst/>
            </a:prstGeom>
            <a:solidFill>
              <a:srgbClr val="9BBB59">
                <a:lumMod val="50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grpSp>
      <p:sp>
        <p:nvSpPr>
          <p:cNvPr id="51" name="TextBox 50"/>
          <p:cNvSpPr txBox="1"/>
          <p:nvPr userDrawn="1"/>
        </p:nvSpPr>
        <p:spPr>
          <a:xfrm>
            <a:off x="8807515" y="4575632"/>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2" name="TextBox 51"/>
          <p:cNvSpPr txBox="1"/>
          <p:nvPr userDrawn="1"/>
        </p:nvSpPr>
        <p:spPr>
          <a:xfrm>
            <a:off x="8807515" y="5433094"/>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3" name="TextBox 52"/>
          <p:cNvSpPr txBox="1"/>
          <p:nvPr userDrawn="1"/>
        </p:nvSpPr>
        <p:spPr>
          <a:xfrm>
            <a:off x="8797870" y="6272626"/>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4" name="TextBox 53"/>
          <p:cNvSpPr txBox="1"/>
          <p:nvPr userDrawn="1"/>
        </p:nvSpPr>
        <p:spPr>
          <a:xfrm>
            <a:off x="8799564" y="294048"/>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5" name="TextBox 54"/>
          <p:cNvSpPr txBox="1"/>
          <p:nvPr userDrawn="1"/>
        </p:nvSpPr>
        <p:spPr>
          <a:xfrm>
            <a:off x="8799564" y="114431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6" name="TextBox 55"/>
          <p:cNvSpPr txBox="1"/>
          <p:nvPr userDrawn="1"/>
        </p:nvSpPr>
        <p:spPr>
          <a:xfrm>
            <a:off x="8799564" y="200251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7" name="TextBox 56"/>
          <p:cNvSpPr txBox="1"/>
          <p:nvPr userDrawn="1"/>
        </p:nvSpPr>
        <p:spPr>
          <a:xfrm>
            <a:off x="8799564" y="286070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8" name="TextBox 57"/>
          <p:cNvSpPr txBox="1"/>
          <p:nvPr userDrawn="1"/>
        </p:nvSpPr>
        <p:spPr>
          <a:xfrm>
            <a:off x="8797870" y="37181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41" name="Rectangle 40"/>
          <p:cNvSpPr/>
          <p:nvPr userDrawn="1"/>
        </p:nvSpPr>
        <p:spPr>
          <a:xfrm>
            <a:off x="8780253" y="854084"/>
            <a:ext cx="360570" cy="6003918"/>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8" name="Text Placeholder 17"/>
          <p:cNvSpPr txBox="1">
            <a:spLocks/>
          </p:cNvSpPr>
          <p:nvPr userDrawn="1"/>
        </p:nvSpPr>
        <p:spPr>
          <a:xfrm>
            <a:off x="5106839" y="6623104"/>
            <a:ext cx="3656162"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800" b="1" dirty="0" smtClean="0">
                <a:effectLst/>
                <a:latin typeface="Cambria" panose="02040503050406030204" pitchFamily="18" charset="0"/>
              </a:rPr>
              <a:t>Vernal,</a:t>
            </a:r>
            <a:r>
              <a:rPr lang="en-US" sz="800" b="1" baseline="0" dirty="0" smtClean="0">
                <a:effectLst/>
                <a:latin typeface="Cambria" panose="02040503050406030204" pitchFamily="18" charset="0"/>
              </a:rPr>
              <a:t> UT</a:t>
            </a:r>
            <a:r>
              <a:rPr lang="en-US" sz="800" b="1" dirty="0" smtClean="0">
                <a:effectLst/>
                <a:latin typeface="Cambria" panose="02040503050406030204" pitchFamily="18" charset="0"/>
              </a:rPr>
              <a:t>- VRM Training 2019</a:t>
            </a:r>
          </a:p>
          <a:p>
            <a:endParaRPr lang="en-US" sz="800" b="1" dirty="0">
              <a:effectLst/>
              <a:latin typeface="Cambria" panose="02040503050406030204" pitchFamily="18" charset="0"/>
            </a:endParaRPr>
          </a:p>
        </p:txBody>
      </p:sp>
    </p:spTree>
    <p:extLst>
      <p:ext uri="{BB962C8B-B14F-4D97-AF65-F5344CB8AC3E}">
        <p14:creationId xmlns:p14="http://schemas.microsoft.com/office/powerpoint/2010/main" val="198273385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p:nvPr userDrawn="1"/>
        </p:nvPicPr>
        <p:blipFill>
          <a:blip r:embed="rId6"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5" name="Rectangle 34"/>
          <p:cNvSpPr/>
          <p:nvPr userDrawn="1"/>
        </p:nvSpPr>
        <p:spPr>
          <a:xfrm>
            <a:off x="8781968" y="2280492"/>
            <a:ext cx="360570" cy="457750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Rectangle 35"/>
          <p:cNvSpPr/>
          <p:nvPr userDrawn="1"/>
        </p:nvSpPr>
        <p:spPr>
          <a:xfrm>
            <a:off x="8782154" y="570001"/>
            <a:ext cx="361845" cy="1707614"/>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What is VRM/ Why We Use it?</a:t>
            </a:r>
            <a:endParaRPr lang="en-US" dirty="0" smtClean="0"/>
          </a:p>
        </p:txBody>
      </p:sp>
      <p:sp>
        <p:nvSpPr>
          <p:cNvPr id="38"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smtClean="0">
                <a:effectLst/>
                <a:latin typeface="Cambria" panose="02040503050406030204" pitchFamily="18" charset="0"/>
              </a:rPr>
              <a:t>June 2019 – Boise, Idaho</a:t>
            </a:r>
            <a:endParaRPr lang="en-US" sz="900" b="1" dirty="0">
              <a:effectLst/>
              <a:latin typeface="Cambria" panose="02040503050406030204" pitchFamily="18" charset="0"/>
            </a:endParaRPr>
          </a:p>
        </p:txBody>
      </p:sp>
    </p:spTree>
    <p:extLst>
      <p:ext uri="{BB962C8B-B14F-4D97-AF65-F5344CB8AC3E}">
        <p14:creationId xmlns:p14="http://schemas.microsoft.com/office/powerpoint/2010/main" val="205662912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oleObject" Target="../embeddings/oleObject1.bin"/><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jpe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g"/><Relationship Id="rId4" Type="http://schemas.openxmlformats.org/officeDocument/2006/relationships/image" Target="../media/image43.jpeg"/><Relationship Id="rId9"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jpe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Layout" Target="../diagrams/layout1.xml"/><Relationship Id="rId7" Type="http://schemas.openxmlformats.org/officeDocument/2006/relationships/image" Target="../media/image57.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0.jpeg"/><Relationship Id="rId4" Type="http://schemas.openxmlformats.org/officeDocument/2006/relationships/diagramQuickStyle" Target="../diagrams/quickStyle1.xml"/><Relationship Id="rId9"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eg"/><Relationship Id="rId4" Type="http://schemas.openxmlformats.org/officeDocument/2006/relationships/image" Target="../media/image73.jpg"/></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2.jpe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2.jpg"/></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02.jpg"/><Relationship Id="rId4" Type="http://schemas.openxmlformats.org/officeDocument/2006/relationships/image" Target="../media/image100.jpg"/></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6.jpeg"/><Relationship Id="rId5" Type="http://schemas.openxmlformats.org/officeDocument/2006/relationships/image" Target="../media/image104.png"/><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4.jpg"/><Relationship Id="rId3" Type="http://schemas.openxmlformats.org/officeDocument/2006/relationships/image" Target="../media/image12.jpeg"/><Relationship Id="rId7" Type="http://schemas.openxmlformats.org/officeDocument/2006/relationships/image" Target="../media/image17.jpeg"/><Relationship Id="rId12"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3.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003" y="5281976"/>
            <a:ext cx="4238716" cy="646331"/>
          </a:xfrm>
          <a:prstGeom prst="rect">
            <a:avLst/>
          </a:prstGeom>
          <a:noFill/>
        </p:spPr>
        <p:txBody>
          <a:bodyPr wrap="square" rtlCol="0">
            <a:spAutoFit/>
          </a:bodyPr>
          <a:lstStyle/>
          <a:p>
            <a:pPr algn="ctr"/>
            <a:r>
              <a:rPr lang="en-US" spc="300" dirty="0" smtClean="0">
                <a:latin typeface="Cambria" panose="02040503050406030204" pitchFamily="18" charset="0"/>
                <a:ea typeface="BatangChe" panose="02030609000101010101" pitchFamily="49" charset="-127"/>
                <a:cs typeface="Times New Roman" panose="02020603050405020304" pitchFamily="18" charset="0"/>
              </a:rPr>
              <a:t>Vernal Field Office</a:t>
            </a:r>
            <a:endParaRPr lang="en-US" spc="300" dirty="0">
              <a:latin typeface="Cambria" panose="02040503050406030204" pitchFamily="18" charset="0"/>
              <a:ea typeface="BatangChe" panose="02030609000101010101" pitchFamily="49" charset="-127"/>
              <a:cs typeface="Times New Roman" panose="02020603050405020304" pitchFamily="18" charset="0"/>
            </a:endParaRPr>
          </a:p>
          <a:p>
            <a:pPr algn="ctr"/>
            <a:r>
              <a:rPr lang="en-US" spc="300" dirty="0" smtClean="0">
                <a:latin typeface="Cambria" panose="02040503050406030204" pitchFamily="18" charset="0"/>
                <a:ea typeface="BatangChe" panose="02030609000101010101" pitchFamily="49" charset="-127"/>
                <a:cs typeface="Times New Roman" panose="02020603050405020304" pitchFamily="18" charset="0"/>
              </a:rPr>
              <a:t>August 2019</a:t>
            </a:r>
            <a:endParaRPr lang="en-US" spc="300" dirty="0">
              <a:latin typeface="Cambria" panose="02040503050406030204" pitchFamily="18" charset="0"/>
              <a:ea typeface="BatangChe" panose="02030609000101010101" pitchFamily="49" charset="-127"/>
              <a:cs typeface="Times New Roman" panose="02020603050405020304" pitchFamily="18" charset="0"/>
            </a:endParaRPr>
          </a:p>
        </p:txBody>
      </p:sp>
    </p:spTree>
    <p:extLst>
      <p:ext uri="{BB962C8B-B14F-4D97-AF65-F5344CB8AC3E}">
        <p14:creationId xmlns:p14="http://schemas.microsoft.com/office/powerpoint/2010/main" val="40688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p:txBody>
          <a:bodyPr/>
          <a:lstStyle/>
          <a:p>
            <a:r>
              <a:rPr lang="en-US" dirty="0"/>
              <a:t>VRM Overview</a:t>
            </a:r>
          </a:p>
          <a:p>
            <a:endParaRPr lang="en-US" dirty="0"/>
          </a:p>
        </p:txBody>
      </p:sp>
      <p:sp>
        <p:nvSpPr>
          <p:cNvPr id="4" name="Text Placeholder 3"/>
          <p:cNvSpPr>
            <a:spLocks noGrp="1"/>
          </p:cNvSpPr>
          <p:nvPr>
            <p:ph type="body" sz="quarter" idx="11"/>
          </p:nvPr>
        </p:nvSpPr>
        <p:spPr/>
        <p:txBody>
          <a:bodyPr/>
          <a:lstStyle/>
          <a:p>
            <a:r>
              <a:rPr lang="en-US" dirty="0" smtClean="0"/>
              <a:t>Results from the </a:t>
            </a:r>
            <a:r>
              <a:rPr lang="en-US" dirty="0"/>
              <a:t>Legislation</a:t>
            </a:r>
          </a:p>
        </p:txBody>
      </p:sp>
      <p:pic>
        <p:nvPicPr>
          <p:cNvPr id="4099" name="Picture 3" descr="C:\tmp\2014_Las vegas Training_Mike Brown\2015\units\Updated Units\Unit 1\images of 1960s\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116" y="1488899"/>
            <a:ext cx="8436851" cy="467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6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p:txBody>
          <a:bodyPr/>
          <a:lstStyle/>
          <a:p>
            <a:r>
              <a:rPr lang="en-US" dirty="0"/>
              <a:t>VRM Overview</a:t>
            </a:r>
          </a:p>
          <a:p>
            <a:endParaRPr lang="en-US" dirty="0"/>
          </a:p>
        </p:txBody>
      </p:sp>
      <p:sp>
        <p:nvSpPr>
          <p:cNvPr id="4" name="Text Placeholder 3"/>
          <p:cNvSpPr>
            <a:spLocks noGrp="1"/>
          </p:cNvSpPr>
          <p:nvPr>
            <p:ph type="body" sz="quarter" idx="11"/>
          </p:nvPr>
        </p:nvSpPr>
        <p:spPr/>
        <p:txBody>
          <a:bodyPr/>
          <a:lstStyle/>
          <a:p>
            <a:r>
              <a:rPr lang="en-US" dirty="0" smtClean="0"/>
              <a:t>Results from the </a:t>
            </a:r>
            <a:r>
              <a:rPr lang="en-US" dirty="0"/>
              <a:t>Legislation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9020" r="24609" b="1724"/>
          <a:stretch/>
        </p:blipFill>
        <p:spPr>
          <a:xfrm>
            <a:off x="4488873" y="1187531"/>
            <a:ext cx="4141520" cy="5415150"/>
          </a:xfrm>
          <a:prstGeom prst="rect">
            <a:avLst/>
          </a:prstGeom>
        </p:spPr>
      </p:pic>
      <p:pic>
        <p:nvPicPr>
          <p:cNvPr id="7" name="Picture 5" descr="E:\BLM\tmp-1\BLM_11_12_2013 Files transfer\0-blm\Images\Color Project_images\Facility images\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04"/>
          <a:stretch/>
        </p:blipFill>
        <p:spPr bwMode="auto">
          <a:xfrm>
            <a:off x="205705" y="1202378"/>
            <a:ext cx="4099595" cy="540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51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VRM Overview</a:t>
            </a:r>
          </a:p>
          <a:p>
            <a:endParaRPr lang="en-US" dirty="0"/>
          </a:p>
        </p:txBody>
      </p:sp>
      <p:sp>
        <p:nvSpPr>
          <p:cNvPr id="31" name="Text Placeholder 30"/>
          <p:cNvSpPr>
            <a:spLocks noGrp="1"/>
          </p:cNvSpPr>
          <p:nvPr>
            <p:ph type="body" sz="quarter" idx="11"/>
          </p:nvPr>
        </p:nvSpPr>
        <p:spPr/>
        <p:txBody>
          <a:bodyPr/>
          <a:lstStyle/>
          <a:p>
            <a:r>
              <a:rPr lang="en-US" dirty="0"/>
              <a:t>Legislative Authorities</a:t>
            </a:r>
          </a:p>
        </p:txBody>
      </p:sp>
      <p:sp>
        <p:nvSpPr>
          <p:cNvPr id="8" name="Content Placeholder 28"/>
          <p:cNvSpPr>
            <a:spLocks noGrp="1"/>
          </p:cNvSpPr>
          <p:nvPr>
            <p:ph idx="1"/>
          </p:nvPr>
        </p:nvSpPr>
        <p:spPr>
          <a:xfrm>
            <a:off x="228600" y="1295400"/>
            <a:ext cx="8331199" cy="533400"/>
          </a:xfrm>
        </p:spPr>
        <p:txBody>
          <a:bodyPr/>
          <a:lstStyle/>
          <a:p>
            <a:r>
              <a:rPr lang="en-US" dirty="0" smtClean="0"/>
              <a:t>NEPA directs all federal agencies: </a:t>
            </a:r>
            <a:endParaRPr lang="en-US" dirty="0"/>
          </a:p>
        </p:txBody>
      </p:sp>
      <p:pic>
        <p:nvPicPr>
          <p:cNvPr id="10" name="Picture 2"/>
          <p:cNvPicPr>
            <a:picLocks noChangeAspect="1" noChangeArrowheads="1"/>
          </p:cNvPicPr>
          <p:nvPr/>
        </p:nvPicPr>
        <p:blipFill>
          <a:blip r:embed="rId2"/>
          <a:srcRect/>
          <a:stretch>
            <a:fillRect/>
          </a:stretch>
        </p:blipFill>
        <p:spPr bwMode="auto">
          <a:xfrm>
            <a:off x="326855" y="1862664"/>
            <a:ext cx="3506474" cy="439829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8"/>
          <p:cNvSpPr txBox="1">
            <a:spLocks/>
          </p:cNvSpPr>
          <p:nvPr/>
        </p:nvSpPr>
        <p:spPr>
          <a:xfrm>
            <a:off x="4024075" y="1846622"/>
            <a:ext cx="4514661" cy="457824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Section 101 (b) </a:t>
            </a:r>
            <a:r>
              <a:rPr lang="en-US" dirty="0" smtClean="0"/>
              <a:t>requires:</a:t>
            </a:r>
          </a:p>
          <a:p>
            <a:pPr lvl="1"/>
            <a:r>
              <a:rPr lang="en-US" dirty="0"/>
              <a:t>assure for all Americans safe, </a:t>
            </a:r>
            <a:r>
              <a:rPr lang="en-US" dirty="0">
                <a:solidFill>
                  <a:srgbClr val="FFC000"/>
                </a:solidFill>
              </a:rPr>
              <a:t>healthful, </a:t>
            </a:r>
            <a:r>
              <a:rPr lang="en-US" dirty="0"/>
              <a:t>productive, and </a:t>
            </a:r>
            <a:r>
              <a:rPr lang="en-US" dirty="0" smtClean="0">
                <a:solidFill>
                  <a:srgbClr val="FFFF00"/>
                </a:solidFill>
              </a:rPr>
              <a:t>aesthetically</a:t>
            </a:r>
            <a:r>
              <a:rPr lang="en-US" dirty="0" smtClean="0"/>
              <a:t> and </a:t>
            </a:r>
            <a:r>
              <a:rPr lang="en-US" dirty="0">
                <a:solidFill>
                  <a:srgbClr val="FFC000"/>
                </a:solidFill>
              </a:rPr>
              <a:t>culturally </a:t>
            </a:r>
            <a:r>
              <a:rPr lang="en-US" dirty="0"/>
              <a:t>pleasing surroundings</a:t>
            </a:r>
            <a:r>
              <a:rPr lang="en-US" dirty="0" smtClean="0"/>
              <a:t>;</a:t>
            </a:r>
          </a:p>
          <a:p>
            <a:r>
              <a:rPr lang="en-US" dirty="0" smtClean="0"/>
              <a:t>Section </a:t>
            </a:r>
            <a:r>
              <a:rPr lang="en-US" dirty="0"/>
              <a:t>102 </a:t>
            </a:r>
            <a:r>
              <a:rPr lang="en-US" dirty="0" smtClean="0"/>
              <a:t>requires:</a:t>
            </a:r>
          </a:p>
          <a:p>
            <a:pPr lvl="1"/>
            <a:r>
              <a:rPr lang="en-US" dirty="0" smtClean="0"/>
              <a:t>Agencies </a:t>
            </a:r>
            <a:r>
              <a:rPr lang="en-US" dirty="0"/>
              <a:t>to use a </a:t>
            </a:r>
            <a:r>
              <a:rPr lang="en-US" dirty="0">
                <a:solidFill>
                  <a:srgbClr val="FFC000"/>
                </a:solidFill>
              </a:rPr>
              <a:t>systematic</a:t>
            </a:r>
            <a:r>
              <a:rPr lang="en-US" dirty="0"/>
              <a:t>, interdisciplinary approach to ensure the integrated use </a:t>
            </a:r>
            <a:r>
              <a:rPr lang="en-US" dirty="0" smtClean="0"/>
              <a:t>of </a:t>
            </a:r>
            <a:r>
              <a:rPr lang="en-US" dirty="0"/>
              <a:t>natural and social sciences and the </a:t>
            </a:r>
            <a:r>
              <a:rPr lang="en-US" dirty="0" smtClean="0">
                <a:solidFill>
                  <a:srgbClr val="FFC000"/>
                </a:solidFill>
              </a:rPr>
              <a:t>environmental design arts </a:t>
            </a:r>
            <a:r>
              <a:rPr lang="en-US" dirty="0"/>
              <a:t>in planning and decision making</a:t>
            </a:r>
            <a:r>
              <a:rPr lang="en-US" dirty="0" smtClean="0"/>
              <a:t>.</a:t>
            </a:r>
            <a:endParaRPr lang="en-US" dirty="0"/>
          </a:p>
        </p:txBody>
      </p:sp>
    </p:spTree>
    <p:extLst>
      <p:ext uri="{BB962C8B-B14F-4D97-AF65-F5344CB8AC3E}">
        <p14:creationId xmlns:p14="http://schemas.microsoft.com/office/powerpoint/2010/main" val="278619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VRM Overview</a:t>
            </a:r>
          </a:p>
          <a:p>
            <a:endParaRPr lang="en-US" dirty="0"/>
          </a:p>
        </p:txBody>
      </p:sp>
      <p:sp>
        <p:nvSpPr>
          <p:cNvPr id="31" name="Text Placeholder 30"/>
          <p:cNvSpPr>
            <a:spLocks noGrp="1"/>
          </p:cNvSpPr>
          <p:nvPr>
            <p:ph type="body" sz="quarter" idx="11"/>
          </p:nvPr>
        </p:nvSpPr>
        <p:spPr/>
        <p:txBody>
          <a:bodyPr/>
          <a:lstStyle/>
          <a:p>
            <a:r>
              <a:rPr lang="en-US" dirty="0"/>
              <a:t>Legislative Authorities</a:t>
            </a:r>
          </a:p>
        </p:txBody>
      </p:sp>
      <p:sp>
        <p:nvSpPr>
          <p:cNvPr id="8" name="Content Placeholder 28"/>
          <p:cNvSpPr>
            <a:spLocks noGrp="1"/>
          </p:cNvSpPr>
          <p:nvPr>
            <p:ph idx="1"/>
          </p:nvPr>
        </p:nvSpPr>
        <p:spPr>
          <a:xfrm>
            <a:off x="228600" y="1295400"/>
            <a:ext cx="8331199" cy="533400"/>
          </a:xfrm>
        </p:spPr>
        <p:txBody>
          <a:bodyPr/>
          <a:lstStyle/>
          <a:p>
            <a:r>
              <a:rPr lang="en-US" dirty="0"/>
              <a:t>We are legally bound to manage scenery by </a:t>
            </a:r>
            <a:r>
              <a:rPr lang="en-US" dirty="0" smtClean="0"/>
              <a:t>FLPMA.</a:t>
            </a:r>
          </a:p>
          <a:p>
            <a:r>
              <a:rPr lang="en-US" dirty="0"/>
              <a:t>	</a:t>
            </a:r>
          </a:p>
        </p:txBody>
      </p:sp>
      <p:sp>
        <p:nvSpPr>
          <p:cNvPr id="7" name="Content Placeholder 28"/>
          <p:cNvSpPr txBox="1">
            <a:spLocks/>
          </p:cNvSpPr>
          <p:nvPr/>
        </p:nvSpPr>
        <p:spPr>
          <a:xfrm>
            <a:off x="107576" y="1845592"/>
            <a:ext cx="4690334" cy="441536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FLPMA: </a:t>
            </a:r>
            <a:r>
              <a:rPr lang="en-US" dirty="0">
                <a:solidFill>
                  <a:srgbClr val="FFC000"/>
                </a:solidFill>
              </a:rPr>
              <a:t>“Natural Scenic Values” </a:t>
            </a:r>
            <a:r>
              <a:rPr lang="en-US" dirty="0"/>
              <a:t>as a resource to be managed within the multiple use </a:t>
            </a:r>
            <a:r>
              <a:rPr lang="en-US" dirty="0" smtClean="0"/>
              <a:t>and sustainable yield framework</a:t>
            </a:r>
          </a:p>
          <a:p>
            <a:pPr lvl="2"/>
            <a:r>
              <a:rPr lang="en-US" dirty="0" smtClean="0"/>
              <a:t>“…</a:t>
            </a:r>
            <a:r>
              <a:rPr lang="en-US" dirty="0"/>
              <a:t>a combination of balanced and diverse resource uses that takes into account the long-term needs of future generations for renewable and non-renewable resources, including…</a:t>
            </a:r>
            <a:r>
              <a:rPr lang="en-US" dirty="0">
                <a:solidFill>
                  <a:srgbClr val="FFC000"/>
                </a:solidFill>
              </a:rPr>
              <a:t>natural scenic…values</a:t>
            </a:r>
            <a:r>
              <a:rPr lang="en-US" dirty="0" smtClean="0">
                <a:solidFill>
                  <a:srgbClr val="FFC000"/>
                </a:solidFill>
              </a:rPr>
              <a:t>;” </a:t>
            </a:r>
            <a:r>
              <a:rPr lang="en-US" dirty="0"/>
              <a:t>(Sec. 103(c))</a:t>
            </a:r>
          </a:p>
          <a:p>
            <a:pPr lvl="1"/>
            <a:endParaRPr lang="en-US" dirty="0"/>
          </a:p>
        </p:txBody>
      </p:sp>
      <p:pic>
        <p:nvPicPr>
          <p:cNvPr id="9" name="Picture 2" descr="http://www.blm.gov/flpma/posters/FLPMA_11.jpg"/>
          <p:cNvPicPr>
            <a:picLocks noChangeAspect="1" noChangeArrowheads="1"/>
          </p:cNvPicPr>
          <p:nvPr/>
        </p:nvPicPr>
        <p:blipFill>
          <a:blip r:embed="rId2"/>
          <a:srcRect/>
          <a:stretch>
            <a:fillRect/>
          </a:stretch>
        </p:blipFill>
        <p:spPr bwMode="auto">
          <a:xfrm>
            <a:off x="5017389" y="1862665"/>
            <a:ext cx="3373078" cy="4398295"/>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43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VRM Overview</a:t>
            </a:r>
          </a:p>
          <a:p>
            <a:endParaRPr lang="en-US" dirty="0"/>
          </a:p>
        </p:txBody>
      </p:sp>
      <p:sp>
        <p:nvSpPr>
          <p:cNvPr id="31" name="Text Placeholder 30"/>
          <p:cNvSpPr>
            <a:spLocks noGrp="1"/>
          </p:cNvSpPr>
          <p:nvPr>
            <p:ph type="body" sz="quarter" idx="11"/>
          </p:nvPr>
        </p:nvSpPr>
        <p:spPr/>
        <p:txBody>
          <a:bodyPr/>
          <a:lstStyle/>
          <a:p>
            <a:r>
              <a:rPr lang="en-US" dirty="0" smtClean="0"/>
              <a:t>Legislative Authorities</a:t>
            </a:r>
            <a:endParaRPr lang="en-US" dirty="0"/>
          </a:p>
        </p:txBody>
      </p:sp>
      <p:sp>
        <p:nvSpPr>
          <p:cNvPr id="8" name="Content Placeholder 28"/>
          <p:cNvSpPr>
            <a:spLocks noGrp="1"/>
          </p:cNvSpPr>
          <p:nvPr>
            <p:ph idx="1"/>
          </p:nvPr>
        </p:nvSpPr>
        <p:spPr>
          <a:xfrm>
            <a:off x="228600" y="1295400"/>
            <a:ext cx="8331199" cy="533400"/>
          </a:xfrm>
        </p:spPr>
        <p:txBody>
          <a:bodyPr/>
          <a:lstStyle/>
          <a:p>
            <a:r>
              <a:rPr lang="en-US" dirty="0"/>
              <a:t>FLPMA directs BLM to… </a:t>
            </a:r>
          </a:p>
        </p:txBody>
      </p:sp>
      <p:sp>
        <p:nvSpPr>
          <p:cNvPr id="7" name="Content Placeholder 28"/>
          <p:cNvSpPr txBox="1">
            <a:spLocks/>
          </p:cNvSpPr>
          <p:nvPr/>
        </p:nvSpPr>
        <p:spPr>
          <a:xfrm>
            <a:off x="228599" y="1845592"/>
            <a:ext cx="4555068" cy="441536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Aft>
                <a:spcPts val="600"/>
              </a:spcAft>
            </a:pPr>
            <a:r>
              <a:rPr lang="en-US" dirty="0"/>
              <a:t>Manage in a manner that will </a:t>
            </a:r>
            <a:r>
              <a:rPr lang="en-US" dirty="0">
                <a:solidFill>
                  <a:srgbClr val="FFC000"/>
                </a:solidFill>
              </a:rPr>
              <a:t>protect the quality of scenic values</a:t>
            </a:r>
            <a:r>
              <a:rPr lang="en-US" dirty="0"/>
              <a:t> and provide for outdoor recreation and human occupancy and use (Sec. 102(8</a:t>
            </a:r>
            <a:r>
              <a:rPr lang="en-US" dirty="0" smtClean="0"/>
              <a:t>))</a:t>
            </a:r>
          </a:p>
          <a:p>
            <a:pPr lvl="1">
              <a:spcAft>
                <a:spcPts val="600"/>
              </a:spcAft>
            </a:pPr>
            <a:r>
              <a:rPr lang="en-US" dirty="0"/>
              <a:t>Sec. 201. [43 U.S.C. 1711] (a) The Secretary shall pre-pare and </a:t>
            </a:r>
            <a:r>
              <a:rPr lang="en-US" dirty="0">
                <a:solidFill>
                  <a:srgbClr val="FFC000"/>
                </a:solidFill>
              </a:rPr>
              <a:t>maintain on a continuing basis </a:t>
            </a:r>
            <a:r>
              <a:rPr lang="en-US" dirty="0"/>
              <a:t>an inventory of all public lands and their resource and other values (including, but not limited to, </a:t>
            </a:r>
            <a:r>
              <a:rPr lang="en-US" dirty="0">
                <a:solidFill>
                  <a:srgbClr val="FFC000"/>
                </a:solidFill>
              </a:rPr>
              <a:t>outdoor recreation and </a:t>
            </a:r>
            <a:r>
              <a:rPr lang="en-US" dirty="0">
                <a:solidFill>
                  <a:srgbClr val="FFFF00"/>
                </a:solidFill>
              </a:rPr>
              <a:t>scenic values</a:t>
            </a:r>
            <a:r>
              <a:rPr lang="en-US" dirty="0"/>
              <a:t>), </a:t>
            </a:r>
          </a:p>
          <a:p>
            <a:pPr lvl="1">
              <a:spcAft>
                <a:spcPts val="600"/>
              </a:spcAft>
            </a:pPr>
            <a:endParaRPr lang="en-US" dirty="0"/>
          </a:p>
        </p:txBody>
      </p:sp>
      <p:pic>
        <p:nvPicPr>
          <p:cNvPr id="9" name="Picture 2" descr="http://www.blm.gov/flpma/posters/FLPMA_11.jpg"/>
          <p:cNvPicPr>
            <a:picLocks noChangeAspect="1" noChangeArrowheads="1"/>
          </p:cNvPicPr>
          <p:nvPr/>
        </p:nvPicPr>
        <p:blipFill>
          <a:blip r:embed="rId2"/>
          <a:srcRect/>
          <a:stretch>
            <a:fillRect/>
          </a:stretch>
        </p:blipFill>
        <p:spPr bwMode="auto">
          <a:xfrm>
            <a:off x="5017389" y="1862665"/>
            <a:ext cx="3373078" cy="4398295"/>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44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VRM Overview</a:t>
            </a:r>
          </a:p>
          <a:p>
            <a:endParaRPr lang="en-US" dirty="0"/>
          </a:p>
        </p:txBody>
      </p:sp>
      <p:sp>
        <p:nvSpPr>
          <p:cNvPr id="31" name="Text Placeholder 30"/>
          <p:cNvSpPr>
            <a:spLocks noGrp="1"/>
          </p:cNvSpPr>
          <p:nvPr>
            <p:ph type="body" sz="quarter" idx="11"/>
          </p:nvPr>
        </p:nvSpPr>
        <p:spPr/>
        <p:txBody>
          <a:bodyPr/>
          <a:lstStyle/>
          <a:p>
            <a:r>
              <a:rPr lang="en-US" dirty="0"/>
              <a:t>Legislative Authorities</a:t>
            </a:r>
          </a:p>
        </p:txBody>
      </p:sp>
      <p:sp>
        <p:nvSpPr>
          <p:cNvPr id="8" name="Content Placeholder 28"/>
          <p:cNvSpPr>
            <a:spLocks noGrp="1"/>
          </p:cNvSpPr>
          <p:nvPr>
            <p:ph idx="1"/>
          </p:nvPr>
        </p:nvSpPr>
        <p:spPr>
          <a:xfrm>
            <a:off x="228600" y="1295400"/>
            <a:ext cx="8331199" cy="533400"/>
          </a:xfrm>
        </p:spPr>
        <p:txBody>
          <a:bodyPr/>
          <a:lstStyle/>
          <a:p>
            <a:r>
              <a:rPr lang="en-US" dirty="0" smtClean="0"/>
              <a:t>FLPMA directs </a:t>
            </a:r>
            <a:r>
              <a:rPr lang="en-US" dirty="0"/>
              <a:t>BLM </a:t>
            </a:r>
            <a:r>
              <a:rPr lang="en-US" dirty="0" smtClean="0"/>
              <a:t>to… </a:t>
            </a:r>
            <a:endParaRPr lang="en-US" dirty="0"/>
          </a:p>
        </p:txBody>
      </p:sp>
      <p:sp>
        <p:nvSpPr>
          <p:cNvPr id="7" name="Content Placeholder 28"/>
          <p:cNvSpPr txBox="1">
            <a:spLocks/>
          </p:cNvSpPr>
          <p:nvPr/>
        </p:nvSpPr>
        <p:spPr>
          <a:xfrm>
            <a:off x="228599" y="1895992"/>
            <a:ext cx="4555068" cy="441536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Aft>
                <a:spcPts val="600"/>
              </a:spcAft>
            </a:pPr>
            <a:r>
              <a:rPr lang="en-US" dirty="0" smtClean="0"/>
              <a:t>Concerning </a:t>
            </a:r>
            <a:r>
              <a:rPr lang="en-US" dirty="0"/>
              <a:t>the management of use, occupancy and development, </a:t>
            </a:r>
            <a:r>
              <a:rPr lang="en-US" dirty="0">
                <a:solidFill>
                  <a:srgbClr val="FFC000"/>
                </a:solidFill>
              </a:rPr>
              <a:t>take any action necessary to prevent unnecessary or undue degradation of the lands </a:t>
            </a:r>
            <a:r>
              <a:rPr lang="en-US" dirty="0"/>
              <a:t>(Sec 302(b</a:t>
            </a:r>
            <a:r>
              <a:rPr lang="en-US" dirty="0" smtClean="0"/>
              <a:t>))</a:t>
            </a:r>
            <a:endParaRPr lang="en-US" dirty="0"/>
          </a:p>
          <a:p>
            <a:pPr lvl="1">
              <a:spcAft>
                <a:spcPts val="600"/>
              </a:spcAft>
            </a:pPr>
            <a:endParaRPr lang="en-US" dirty="0"/>
          </a:p>
        </p:txBody>
      </p:sp>
      <p:pic>
        <p:nvPicPr>
          <p:cNvPr id="9" name="Picture 2" descr="http://www.blm.gov/flpma/posters/FLPMA_11.jpg"/>
          <p:cNvPicPr>
            <a:picLocks noChangeAspect="1" noChangeArrowheads="1"/>
          </p:cNvPicPr>
          <p:nvPr/>
        </p:nvPicPr>
        <p:blipFill>
          <a:blip r:embed="rId2"/>
          <a:srcRect/>
          <a:stretch>
            <a:fillRect/>
          </a:stretch>
        </p:blipFill>
        <p:spPr bwMode="auto">
          <a:xfrm>
            <a:off x="5017389" y="1862665"/>
            <a:ext cx="3373078" cy="4398295"/>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8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VRM Overview</a:t>
            </a:r>
          </a:p>
          <a:p>
            <a:endParaRPr lang="en-US" dirty="0"/>
          </a:p>
        </p:txBody>
      </p:sp>
      <p:sp>
        <p:nvSpPr>
          <p:cNvPr id="31" name="Text Placeholder 30"/>
          <p:cNvSpPr>
            <a:spLocks noGrp="1"/>
          </p:cNvSpPr>
          <p:nvPr>
            <p:ph type="body" sz="quarter" idx="11"/>
          </p:nvPr>
        </p:nvSpPr>
        <p:spPr/>
        <p:txBody>
          <a:bodyPr/>
          <a:lstStyle/>
          <a:p>
            <a:r>
              <a:rPr lang="en-US" dirty="0"/>
              <a:t>Legislative Authorities</a:t>
            </a:r>
          </a:p>
        </p:txBody>
      </p:sp>
      <p:sp>
        <p:nvSpPr>
          <p:cNvPr id="8" name="Content Placeholder 28"/>
          <p:cNvSpPr>
            <a:spLocks noGrp="1"/>
          </p:cNvSpPr>
          <p:nvPr>
            <p:ph idx="1"/>
          </p:nvPr>
        </p:nvSpPr>
        <p:spPr>
          <a:xfrm>
            <a:off x="228600" y="1295400"/>
            <a:ext cx="8331199" cy="533400"/>
          </a:xfrm>
        </p:spPr>
        <p:txBody>
          <a:bodyPr/>
          <a:lstStyle/>
          <a:p>
            <a:r>
              <a:rPr lang="en-US" dirty="0"/>
              <a:t>FLPMA directs BLM to… </a:t>
            </a:r>
          </a:p>
        </p:txBody>
      </p:sp>
      <p:sp>
        <p:nvSpPr>
          <p:cNvPr id="7" name="Content Placeholder 28"/>
          <p:cNvSpPr txBox="1">
            <a:spLocks/>
          </p:cNvSpPr>
          <p:nvPr/>
        </p:nvSpPr>
        <p:spPr>
          <a:xfrm>
            <a:off x="228599" y="1895992"/>
            <a:ext cx="4555068" cy="441536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solidFill>
                  <a:schemeClr val="bg1"/>
                </a:solidFill>
              </a:rPr>
              <a:t>S</a:t>
            </a:r>
            <a:r>
              <a:rPr lang="en-US" sz="1600" b="0" dirty="0">
                <a:solidFill>
                  <a:schemeClr val="bg1"/>
                </a:solidFill>
              </a:rPr>
              <a:t>EC</a:t>
            </a:r>
            <a:r>
              <a:rPr lang="en-US" b="0" dirty="0">
                <a:solidFill>
                  <a:schemeClr val="bg1"/>
                </a:solidFill>
              </a:rPr>
              <a:t>. 505. </a:t>
            </a:r>
            <a:r>
              <a:rPr lang="en-US" sz="1600" b="0" dirty="0">
                <a:solidFill>
                  <a:schemeClr val="bg1"/>
                </a:solidFill>
              </a:rPr>
              <a:t>[43 U.S.C. 1765] </a:t>
            </a:r>
            <a:r>
              <a:rPr lang="en-US" b="0" dirty="0">
                <a:solidFill>
                  <a:schemeClr val="bg1"/>
                </a:solidFill>
              </a:rPr>
              <a:t>Each right-of-way shall contain– </a:t>
            </a:r>
          </a:p>
          <a:p>
            <a:pPr lvl="1"/>
            <a:r>
              <a:rPr lang="en-US" b="0" dirty="0"/>
              <a:t>(a) terms and conditions which will </a:t>
            </a:r>
            <a:r>
              <a:rPr lang="en-US" b="0" dirty="0" smtClean="0"/>
              <a:t>minimize </a:t>
            </a:r>
            <a:r>
              <a:rPr lang="en-US" b="0" dirty="0"/>
              <a:t>damage to </a:t>
            </a:r>
            <a:r>
              <a:rPr lang="en-US" b="0" dirty="0">
                <a:solidFill>
                  <a:srgbClr val="FFC000"/>
                </a:solidFill>
              </a:rPr>
              <a:t>scenic and esthetic values</a:t>
            </a:r>
            <a:r>
              <a:rPr lang="en-US" b="0" dirty="0"/>
              <a:t> and fish and wildlife habitat and otherwise protect the environment; </a:t>
            </a:r>
            <a:endParaRPr lang="en-US" dirty="0"/>
          </a:p>
        </p:txBody>
      </p:sp>
      <p:pic>
        <p:nvPicPr>
          <p:cNvPr id="9" name="Picture 2" descr="http://www.blm.gov/flpma/posters/FLPMA_11.jpg"/>
          <p:cNvPicPr>
            <a:picLocks noChangeAspect="1" noChangeArrowheads="1"/>
          </p:cNvPicPr>
          <p:nvPr/>
        </p:nvPicPr>
        <p:blipFill>
          <a:blip r:embed="rId2"/>
          <a:srcRect/>
          <a:stretch>
            <a:fillRect/>
          </a:stretch>
        </p:blipFill>
        <p:spPr bwMode="auto">
          <a:xfrm>
            <a:off x="5017389" y="1862665"/>
            <a:ext cx="3373078" cy="4398295"/>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53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VRM Overview</a:t>
            </a:r>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5" y="1053224"/>
            <a:ext cx="8772525" cy="5851206"/>
          </a:xfrm>
          <a:prstGeom prst="rect">
            <a:avLst/>
          </a:prstGeom>
        </p:spPr>
      </p:pic>
      <p:sp>
        <p:nvSpPr>
          <p:cNvPr id="11" name="TextBox 3"/>
          <p:cNvSpPr txBox="1">
            <a:spLocks noChangeArrowheads="1"/>
          </p:cNvSpPr>
          <p:nvPr/>
        </p:nvSpPr>
        <p:spPr bwMode="auto">
          <a:xfrm>
            <a:off x="6648450" y="6425244"/>
            <a:ext cx="21240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dirty="0">
                <a:solidFill>
                  <a:srgbClr val="EBF1DE"/>
                </a:solidFill>
                <a:latin typeface="Calibri" pitchFamily="34" charset="0"/>
              </a:rPr>
              <a:t> </a:t>
            </a:r>
            <a:r>
              <a:rPr lang="en-US" altLang="en-US" dirty="0">
                <a:solidFill>
                  <a:schemeClr val="accent6">
                    <a:lumMod val="60000"/>
                    <a:lumOff val="40000"/>
                  </a:schemeClr>
                </a:solidFill>
                <a:effectLst>
                  <a:outerShdw blurRad="38100" dist="38100" dir="2700000" algn="tl">
                    <a:srgbClr val="000000">
                      <a:alpha val="43137"/>
                    </a:srgbClr>
                  </a:outerShdw>
                </a:effectLst>
                <a:latin typeface="Calibri" pitchFamily="34" charset="0"/>
              </a:rPr>
              <a:t>Photo by Bob Wick</a:t>
            </a:r>
          </a:p>
        </p:txBody>
      </p:sp>
      <p:sp>
        <p:nvSpPr>
          <p:cNvPr id="13" name="TextBox 12"/>
          <p:cNvSpPr txBox="1"/>
          <p:nvPr/>
        </p:nvSpPr>
        <p:spPr>
          <a:xfrm>
            <a:off x="3952875" y="6020554"/>
            <a:ext cx="4810834" cy="307777"/>
          </a:xfrm>
          <a:prstGeom prst="rect">
            <a:avLst/>
          </a:prstGeom>
          <a:solidFill>
            <a:schemeClr val="tx1">
              <a:alpha val="50000"/>
            </a:schemeClr>
          </a:solidFill>
        </p:spPr>
        <p:txBody>
          <a:bodyPr wrap="squar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Upper Missouri Wild and Scenic River, </a:t>
            </a:r>
            <a:r>
              <a:rPr lang="en-US" sz="1400" b="1" spc="300" dirty="0" smtClean="0">
                <a:solidFill>
                  <a:schemeClr val="bg1"/>
                </a:solidFill>
                <a:effectLst>
                  <a:outerShdw blurRad="38100" dist="38100" dir="2700000" algn="tl">
                    <a:srgbClr val="000000">
                      <a:alpha val="43137"/>
                    </a:srgbClr>
                  </a:outerShdw>
                </a:effectLst>
                <a:latin typeface="+mj-lt"/>
              </a:rPr>
              <a:t>MT</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4" name="Text Placeholder 8"/>
          <p:cNvSpPr>
            <a:spLocks noGrp="1"/>
          </p:cNvSpPr>
          <p:nvPr>
            <p:ph type="body" sz="quarter" idx="11"/>
          </p:nvPr>
        </p:nvSpPr>
        <p:spPr>
          <a:xfrm>
            <a:off x="228600" y="609600"/>
            <a:ext cx="7086600" cy="468313"/>
          </a:xfrm>
        </p:spPr>
        <p:txBody>
          <a:bodyPr/>
          <a:lstStyle/>
          <a:p>
            <a:r>
              <a:rPr lang="en-US" dirty="0"/>
              <a:t>BLM </a:t>
            </a:r>
            <a:r>
              <a:rPr lang="en-US" dirty="0" smtClean="0"/>
              <a:t>manages lands with Scenic Value</a:t>
            </a:r>
            <a:endParaRPr lang="en-US" dirty="0"/>
          </a:p>
        </p:txBody>
      </p:sp>
    </p:spTree>
    <p:extLst>
      <p:ext uri="{BB962C8B-B14F-4D97-AF65-F5344CB8AC3E}">
        <p14:creationId xmlns:p14="http://schemas.microsoft.com/office/powerpoint/2010/main" val="123100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VRM Overview</a:t>
            </a:r>
          </a:p>
          <a:p>
            <a:endParaRPr lang="en-US" dirty="0"/>
          </a:p>
        </p:txBody>
      </p:sp>
      <p:sp>
        <p:nvSpPr>
          <p:cNvPr id="31" name="Text Placeholder 30"/>
          <p:cNvSpPr>
            <a:spLocks noGrp="1"/>
          </p:cNvSpPr>
          <p:nvPr>
            <p:ph type="body" sz="quarter" idx="11"/>
          </p:nvPr>
        </p:nvSpPr>
        <p:spPr/>
        <p:txBody>
          <a:bodyPr/>
          <a:lstStyle/>
          <a:p>
            <a:r>
              <a:rPr lang="en-US" dirty="0" smtClean="0"/>
              <a:t>All BLM </a:t>
            </a:r>
            <a:r>
              <a:rPr lang="en-US" dirty="0"/>
              <a:t>lands </a:t>
            </a:r>
            <a:r>
              <a:rPr lang="en-US" dirty="0" smtClean="0"/>
              <a:t>have </a:t>
            </a:r>
            <a:r>
              <a:rPr lang="en-US" dirty="0"/>
              <a:t>scenic value…</a:t>
            </a:r>
          </a:p>
        </p:txBody>
      </p:sp>
      <p:sp>
        <p:nvSpPr>
          <p:cNvPr id="8" name="Content Placeholder 28"/>
          <p:cNvSpPr>
            <a:spLocks noGrp="1"/>
          </p:cNvSpPr>
          <p:nvPr>
            <p:ph idx="1"/>
          </p:nvPr>
        </p:nvSpPr>
        <p:spPr>
          <a:xfrm>
            <a:off x="228600" y="1295400"/>
            <a:ext cx="8331199" cy="5181600"/>
          </a:xfrm>
        </p:spPr>
        <p:txBody>
          <a:bodyPr/>
          <a:lstStyle/>
          <a:p>
            <a:r>
              <a:rPr lang="en-US" dirty="0"/>
              <a:t>Scenic values of public lands are linked with visual settings that provide for a sense of escape, enjoyment of nature, testing of oneself, and reconnecting with </a:t>
            </a:r>
            <a:r>
              <a:rPr lang="en-US" dirty="0" smtClean="0"/>
              <a:t>others.</a:t>
            </a: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5444" b="16113"/>
          <a:stretch/>
        </p:blipFill>
        <p:spPr>
          <a:xfrm>
            <a:off x="566254" y="2575736"/>
            <a:ext cx="7654880" cy="4002865"/>
          </a:xfrm>
          <a:prstGeom prst="rect">
            <a:avLst/>
          </a:prstGeom>
        </p:spPr>
      </p:pic>
    </p:spTree>
    <p:extLst>
      <p:ext uri="{BB962C8B-B14F-4D97-AF65-F5344CB8AC3E}">
        <p14:creationId xmlns:p14="http://schemas.microsoft.com/office/powerpoint/2010/main" val="423774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D:\BLM\tmp-1\BLM_11_12_2013 Files transfer\0-blm\Images\Wick\snake-island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4" t="3682" r="599"/>
          <a:stretch/>
        </p:blipFill>
        <p:spPr bwMode="auto">
          <a:xfrm>
            <a:off x="7200" y="1064595"/>
            <a:ext cx="8772526" cy="579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p:txBody>
          <a:bodyPr/>
          <a:lstStyle/>
          <a:p>
            <a:r>
              <a:rPr lang="en-US" dirty="0" smtClean="0"/>
              <a:t>Scenery is a Finite Resource</a:t>
            </a:r>
            <a:endParaRPr lang="en-US" dirty="0"/>
          </a:p>
        </p:txBody>
      </p:sp>
      <p:sp>
        <p:nvSpPr>
          <p:cNvPr id="10" name="Text Placeholder 9"/>
          <p:cNvSpPr>
            <a:spLocks noGrp="1"/>
          </p:cNvSpPr>
          <p:nvPr>
            <p:ph type="body" sz="quarter" idx="10"/>
          </p:nvPr>
        </p:nvSpPr>
        <p:spPr/>
        <p:txBody>
          <a:bodyPr/>
          <a:lstStyle/>
          <a:p>
            <a:r>
              <a:rPr lang="en-US" dirty="0" smtClean="0"/>
              <a:t>VRM Overview</a:t>
            </a:r>
            <a:endParaRPr lang="en-US" dirty="0"/>
          </a:p>
        </p:txBody>
      </p:sp>
    </p:spTree>
    <p:extLst>
      <p:ext uri="{BB962C8B-B14F-4D97-AF65-F5344CB8AC3E}">
        <p14:creationId xmlns:p14="http://schemas.microsoft.com/office/powerpoint/2010/main" val="178281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735200"/>
            <a:ext cx="8305800" cy="4741800"/>
          </a:xfrm>
        </p:spPr>
        <p:txBody>
          <a:bodyPr/>
          <a:lstStyle/>
          <a:p>
            <a:pPr>
              <a:spcAft>
                <a:spcPts val="1200"/>
              </a:spcAft>
            </a:pPr>
            <a:r>
              <a:rPr lang="en-US" dirty="0"/>
              <a:t>After attending this course, you will be able to:</a:t>
            </a:r>
          </a:p>
          <a:p>
            <a:pPr lvl="1">
              <a:spcAft>
                <a:spcPts val="1200"/>
              </a:spcAft>
            </a:pPr>
            <a:r>
              <a:rPr lang="en-US" dirty="0" smtClean="0"/>
              <a:t>Have a basic understanding of  the </a:t>
            </a:r>
            <a:r>
              <a:rPr lang="en-US" dirty="0"/>
              <a:t>VRM </a:t>
            </a:r>
            <a:r>
              <a:rPr lang="en-US" dirty="0" smtClean="0"/>
              <a:t>system and its process</a:t>
            </a:r>
            <a:endParaRPr lang="en-US" dirty="0"/>
          </a:p>
          <a:p>
            <a:pPr lvl="1">
              <a:spcAft>
                <a:spcPts val="1200"/>
              </a:spcAft>
            </a:pPr>
            <a:r>
              <a:rPr lang="en-US" dirty="0" smtClean="0"/>
              <a:t>Conduct a visual impact assessment</a:t>
            </a:r>
          </a:p>
          <a:p>
            <a:pPr lvl="1">
              <a:spcAft>
                <a:spcPts val="1200"/>
              </a:spcAft>
            </a:pPr>
            <a:r>
              <a:rPr lang="en-US" dirty="0" smtClean="0"/>
              <a:t>Incorporate the information into a NEPA document</a:t>
            </a:r>
            <a:endParaRPr lang="en-US" dirty="0"/>
          </a:p>
        </p:txBody>
      </p:sp>
      <p:sp>
        <p:nvSpPr>
          <p:cNvPr id="30" name="Text Placeholder 29"/>
          <p:cNvSpPr>
            <a:spLocks noGrp="1"/>
          </p:cNvSpPr>
          <p:nvPr>
            <p:ph type="body" sz="quarter" idx="10"/>
          </p:nvPr>
        </p:nvSpPr>
        <p:spPr/>
        <p:txBody>
          <a:bodyPr/>
          <a:lstStyle/>
          <a:p>
            <a:r>
              <a:rPr lang="en-US" dirty="0"/>
              <a:t>VRM Overview</a:t>
            </a:r>
          </a:p>
        </p:txBody>
      </p:sp>
      <p:sp>
        <p:nvSpPr>
          <p:cNvPr id="31" name="Text Placeholder 30"/>
          <p:cNvSpPr>
            <a:spLocks noGrp="1"/>
          </p:cNvSpPr>
          <p:nvPr>
            <p:ph type="body" sz="quarter" idx="11"/>
          </p:nvPr>
        </p:nvSpPr>
        <p:spPr/>
        <p:txBody>
          <a:bodyPr/>
          <a:lstStyle/>
          <a:p>
            <a:r>
              <a:rPr lang="en-US" dirty="0" smtClean="0"/>
              <a:t>Course Objective</a:t>
            </a:r>
            <a:endParaRPr lang="en-US" dirty="0"/>
          </a:p>
        </p:txBody>
      </p:sp>
    </p:spTree>
    <p:extLst>
      <p:ext uri="{BB962C8B-B14F-4D97-AF65-F5344CB8AC3E}">
        <p14:creationId xmlns:p14="http://schemas.microsoft.com/office/powerpoint/2010/main" val="105807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BLM\tmp-1\BLM_11_12_2013 Files transfer\0-blm\Images\Wick\snake-islands-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4" t="3682" r="599"/>
          <a:stretch/>
        </p:blipFill>
        <p:spPr bwMode="auto">
          <a:xfrm>
            <a:off x="7200" y="1064595"/>
            <a:ext cx="8772526" cy="579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3"/>
          <p:cNvSpPr txBox="1">
            <a:spLocks noChangeArrowheads="1"/>
          </p:cNvSpPr>
          <p:nvPr/>
        </p:nvSpPr>
        <p:spPr bwMode="auto">
          <a:xfrm>
            <a:off x="7562849" y="6550223"/>
            <a:ext cx="212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smtClean="0">
                <a:ln>
                  <a:noFill/>
                </a:ln>
                <a:solidFill>
                  <a:srgbClr val="DBDABB"/>
                </a:solidFill>
                <a:effectLst>
                  <a:outerShdw blurRad="38100" dist="38100" dir="2700000" algn="tl">
                    <a:srgbClr val="000000">
                      <a:alpha val="43137"/>
                    </a:srgbClr>
                  </a:outerShdw>
                </a:effectLst>
                <a:uLnTx/>
                <a:uFillTx/>
                <a:latin typeface="Calibri" pitchFamily="34" charset="0"/>
                <a:ea typeface="+mn-ea"/>
                <a:cs typeface="+mn-cs"/>
              </a:rPr>
              <a:t>by </a:t>
            </a:r>
            <a:r>
              <a:rPr kumimoji="0" lang="en-US" altLang="en-US" sz="1400" b="1" i="0" u="none" strike="noStrike" kern="1200" cap="none" spc="0" normalizeH="0" baseline="0" noProof="0" dirty="0">
                <a:ln>
                  <a:noFill/>
                </a:ln>
                <a:solidFill>
                  <a:srgbClr val="DBDABB"/>
                </a:solidFill>
                <a:effectLst>
                  <a:outerShdw blurRad="38100" dist="38100" dir="2700000" algn="tl">
                    <a:srgbClr val="000000">
                      <a:alpha val="43137"/>
                    </a:srgbClr>
                  </a:outerShdw>
                </a:effectLst>
                <a:uLnTx/>
                <a:uFillTx/>
                <a:latin typeface="Calibri" pitchFamily="34" charset="0"/>
                <a:ea typeface="+mn-ea"/>
                <a:cs typeface="+mn-cs"/>
              </a:rPr>
              <a:t>Bob Wick</a:t>
            </a:r>
          </a:p>
        </p:txBody>
      </p:sp>
      <p:sp>
        <p:nvSpPr>
          <p:cNvPr id="3" name="Text Placeholder 2"/>
          <p:cNvSpPr>
            <a:spLocks noGrp="1"/>
          </p:cNvSpPr>
          <p:nvPr>
            <p:ph type="body" sz="quarter" idx="10"/>
          </p:nvPr>
        </p:nvSpPr>
        <p:spPr/>
        <p:txBody>
          <a:bodyPr/>
          <a:lstStyle/>
          <a:p>
            <a:r>
              <a:rPr lang="en-US" dirty="0"/>
              <a:t>VRM Overview</a:t>
            </a:r>
          </a:p>
          <a:p>
            <a:endParaRPr lang="en-US" dirty="0"/>
          </a:p>
        </p:txBody>
      </p:sp>
      <p:sp>
        <p:nvSpPr>
          <p:cNvPr id="4" name="Text Placeholder 3"/>
          <p:cNvSpPr>
            <a:spLocks noGrp="1"/>
          </p:cNvSpPr>
          <p:nvPr>
            <p:ph type="body" sz="quarter" idx="11"/>
          </p:nvPr>
        </p:nvSpPr>
        <p:spPr>
          <a:xfrm>
            <a:off x="164210" y="609600"/>
            <a:ext cx="7482526" cy="468313"/>
          </a:xfrm>
        </p:spPr>
        <p:txBody>
          <a:bodyPr/>
          <a:lstStyle/>
          <a:p>
            <a:r>
              <a:rPr lang="en-US" dirty="0" smtClean="0"/>
              <a:t>Management Decisions affect its value</a:t>
            </a:r>
            <a:endParaRPr lang="en-US" dirty="0"/>
          </a:p>
          <a:p>
            <a:endParaRPr lang="en-US" dirty="0"/>
          </a:p>
        </p:txBody>
      </p:sp>
      <p:sp>
        <p:nvSpPr>
          <p:cNvPr id="2" name="TextBox 1"/>
          <p:cNvSpPr txBox="1"/>
          <p:nvPr/>
        </p:nvSpPr>
        <p:spPr>
          <a:xfrm>
            <a:off x="2292479" y="2365480"/>
            <a:ext cx="2845716" cy="369332"/>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Range conservationists</a:t>
            </a:r>
            <a:endParaRPr lang="en-US"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3903872" y="3222304"/>
            <a:ext cx="2468645" cy="646331"/>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Hydrologists and</a:t>
            </a:r>
            <a:br>
              <a:rPr lang="en-US" dirty="0" smtClean="0">
                <a:solidFill>
                  <a:srgbClr val="FFFF00"/>
                </a:solidFill>
                <a:effectLst>
                  <a:outerShdw blurRad="38100" dist="38100" dir="2700000" algn="tl">
                    <a:srgbClr val="000000">
                      <a:alpha val="43137"/>
                    </a:srgbClr>
                  </a:outerShdw>
                </a:effectLst>
              </a:rPr>
            </a:br>
            <a:r>
              <a:rPr lang="en-US" dirty="0" smtClean="0">
                <a:solidFill>
                  <a:srgbClr val="FFFF00"/>
                </a:solidFill>
                <a:effectLst>
                  <a:outerShdw blurRad="38100" dist="38100" dir="2700000" algn="tl">
                    <a:srgbClr val="000000">
                      <a:alpha val="43137"/>
                    </a:srgbClr>
                  </a:outerShdw>
                </a:effectLst>
              </a:rPr>
              <a:t>aquatic biologists</a:t>
            </a:r>
            <a:endParaRPr lang="en-US"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3114674" y="1940546"/>
            <a:ext cx="4021909" cy="369332"/>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Foresters and wildlife biologists</a:t>
            </a:r>
            <a:endParaRPr lang="en-US"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1257101" y="2811966"/>
            <a:ext cx="2845716" cy="369332"/>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Riparian ecologists</a:t>
            </a:r>
            <a:endParaRPr lang="en-US"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6648450" y="1833628"/>
            <a:ext cx="2845716" cy="2092881"/>
          </a:xfrm>
          <a:prstGeom prst="rect">
            <a:avLst/>
          </a:prstGeom>
          <a:noFill/>
        </p:spPr>
        <p:txBody>
          <a:bodyPr wrap="square" rtlCol="0">
            <a:spAutoFit/>
          </a:bodyPr>
          <a:lstStyle/>
          <a:p>
            <a:pPr>
              <a:spcAft>
                <a:spcPts val="1200"/>
              </a:spcAft>
            </a:pPr>
            <a:r>
              <a:rPr lang="en-US" dirty="0" smtClean="0">
                <a:solidFill>
                  <a:srgbClr val="FFFF00"/>
                </a:solidFill>
                <a:effectLst>
                  <a:outerShdw blurRad="38100" dist="38100" dir="2700000" algn="tl">
                    <a:srgbClr val="000000">
                      <a:alpha val="43137"/>
                    </a:srgbClr>
                  </a:outerShdw>
                </a:effectLst>
              </a:rPr>
              <a:t>Soil scientists</a:t>
            </a:r>
          </a:p>
          <a:p>
            <a:pPr>
              <a:spcAft>
                <a:spcPts val="1200"/>
              </a:spcAft>
            </a:pPr>
            <a:r>
              <a:rPr lang="en-US" dirty="0" smtClean="0">
                <a:solidFill>
                  <a:srgbClr val="FFFF00"/>
                </a:solidFill>
                <a:effectLst>
                  <a:outerShdw blurRad="38100" dist="38100" dir="2700000" algn="tl">
                    <a:srgbClr val="000000">
                      <a:alpha val="43137"/>
                    </a:srgbClr>
                  </a:outerShdw>
                </a:effectLst>
              </a:rPr>
              <a:t>Air specialists</a:t>
            </a:r>
          </a:p>
          <a:p>
            <a:pPr>
              <a:spcAft>
                <a:spcPts val="1200"/>
              </a:spcAft>
            </a:pPr>
            <a:r>
              <a:rPr lang="en-US" dirty="0" smtClean="0">
                <a:solidFill>
                  <a:srgbClr val="FFFF00"/>
                </a:solidFill>
                <a:effectLst>
                  <a:outerShdw blurRad="38100" dist="38100" dir="2700000" algn="tl">
                    <a:srgbClr val="000000">
                      <a:alpha val="43137"/>
                    </a:srgbClr>
                  </a:outerShdw>
                </a:effectLst>
              </a:rPr>
              <a:t>Fire scientists</a:t>
            </a:r>
          </a:p>
          <a:p>
            <a:pPr>
              <a:spcAft>
                <a:spcPts val="1200"/>
              </a:spcAft>
            </a:pPr>
            <a:r>
              <a:rPr lang="en-US" dirty="0" smtClean="0">
                <a:solidFill>
                  <a:srgbClr val="FFFF00"/>
                </a:solidFill>
                <a:effectLst>
                  <a:outerShdw blurRad="38100" dist="38100" dir="2700000" algn="tl">
                    <a:srgbClr val="000000">
                      <a:alpha val="43137"/>
                    </a:srgbClr>
                  </a:outerShdw>
                </a:effectLst>
              </a:rPr>
              <a:t>Botanists</a:t>
            </a:r>
          </a:p>
          <a:p>
            <a:endParaRPr lang="en-US"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228600" y="5408547"/>
            <a:ext cx="5721737" cy="646331"/>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Outdoor recreation planners</a:t>
            </a:r>
          </a:p>
          <a:p>
            <a:r>
              <a:rPr lang="en-US" dirty="0" smtClean="0">
                <a:solidFill>
                  <a:srgbClr val="FFFF00"/>
                </a:solidFill>
                <a:effectLst>
                  <a:outerShdw blurRad="38100" dist="38100" dir="2700000" algn="tl">
                    <a:srgbClr val="000000">
                      <a:alpha val="43137"/>
                    </a:srgbClr>
                  </a:outerShdw>
                </a:effectLst>
              </a:rPr>
              <a:t>Cultural resource specialists/ archeologists/ historians</a:t>
            </a:r>
            <a:endParaRPr lang="en-US" dirty="0">
              <a:solidFill>
                <a:srgbClr val="FFFF00"/>
              </a:solidFill>
              <a:effectLst>
                <a:outerShdw blurRad="38100" dist="38100" dir="2700000" algn="tl">
                  <a:srgbClr val="000000">
                    <a:alpha val="43137"/>
                  </a:srgbClr>
                </a:outerShdw>
              </a:effectLst>
            </a:endParaRPr>
          </a:p>
        </p:txBody>
      </p:sp>
      <p:sp>
        <p:nvSpPr>
          <p:cNvPr id="12" name="TextBox 11"/>
          <p:cNvSpPr txBox="1"/>
          <p:nvPr/>
        </p:nvSpPr>
        <p:spPr>
          <a:xfrm>
            <a:off x="2151894" y="3728550"/>
            <a:ext cx="1636928" cy="646331"/>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Water engineers</a:t>
            </a:r>
            <a:endParaRPr lang="en-US" dirty="0">
              <a:solidFill>
                <a:srgbClr val="FFFF00"/>
              </a:solidFill>
              <a:effectLst>
                <a:outerShdw blurRad="38100" dist="38100" dir="2700000" algn="tl">
                  <a:srgbClr val="000000">
                    <a:alpha val="43137"/>
                  </a:srgbClr>
                </a:outerShdw>
              </a:effectLst>
            </a:endParaRPr>
          </a:p>
        </p:txBody>
      </p:sp>
      <p:sp>
        <p:nvSpPr>
          <p:cNvPr id="13" name="TextBox 12"/>
          <p:cNvSpPr txBox="1"/>
          <p:nvPr/>
        </p:nvSpPr>
        <p:spPr>
          <a:xfrm>
            <a:off x="3279710" y="4569974"/>
            <a:ext cx="5721737" cy="461665"/>
          </a:xfrm>
          <a:prstGeom prst="rect">
            <a:avLst/>
          </a:prstGeom>
          <a:noFill/>
        </p:spPr>
        <p:txBody>
          <a:bodyPr wrap="square" rtlCol="0">
            <a:spAutoFit/>
          </a:bodyPr>
          <a:lstStyle/>
          <a:p>
            <a:r>
              <a:rPr lang="en-US" sz="2400" dirty="0" smtClean="0">
                <a:solidFill>
                  <a:srgbClr val="FFFF00"/>
                </a:solidFill>
                <a:effectLst>
                  <a:outerShdw blurRad="38100" dist="38100" dir="2700000" algn="tl">
                    <a:srgbClr val="000000">
                      <a:alpha val="43137"/>
                    </a:srgbClr>
                  </a:outerShdw>
                </a:effectLst>
              </a:rPr>
              <a:t>Lands, realty, </a:t>
            </a:r>
            <a:r>
              <a:rPr lang="en-US" sz="2400" b="1" i="1" dirty="0" smtClean="0">
                <a:solidFill>
                  <a:srgbClr val="FFFF00"/>
                </a:solidFill>
                <a:effectLst>
                  <a:outerShdw blurRad="38100" dist="38100" dir="2700000" algn="tl">
                    <a:srgbClr val="000000">
                      <a:alpha val="43137"/>
                    </a:srgbClr>
                  </a:outerShdw>
                </a:effectLst>
              </a:rPr>
              <a:t>energy</a:t>
            </a:r>
            <a:r>
              <a:rPr lang="en-US" sz="2400" dirty="0" smtClean="0">
                <a:solidFill>
                  <a:srgbClr val="FFFF00"/>
                </a:solidFill>
                <a:effectLst>
                  <a:outerShdw blurRad="38100" dist="38100" dir="2700000" algn="tl">
                    <a:srgbClr val="000000">
                      <a:alpha val="43137"/>
                    </a:srgbClr>
                  </a:outerShdw>
                </a:effectLst>
              </a:rPr>
              <a:t> actions</a:t>
            </a:r>
            <a:endParaRPr lang="en-US"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99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7" descr="historic tr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4" y="1417638"/>
            <a:ext cx="7183377"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0" descr="el malpa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519" y="1411288"/>
            <a:ext cx="1507781" cy="226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9876" name="Object 12"/>
          <p:cNvGraphicFramePr>
            <a:graphicFrameLocks noChangeAspect="1"/>
          </p:cNvGraphicFramePr>
          <p:nvPr>
            <p:extLst/>
          </p:nvPr>
        </p:nvGraphicFramePr>
        <p:xfrm>
          <a:off x="7217262" y="3814763"/>
          <a:ext cx="1499701" cy="2626093"/>
        </p:xfrm>
        <a:graphic>
          <a:graphicData uri="http://schemas.openxmlformats.org/presentationml/2006/ole">
            <mc:AlternateContent xmlns:mc="http://schemas.openxmlformats.org/markup-compatibility/2006">
              <mc:Choice xmlns:v="urn:schemas-microsoft-com:vml" Requires="v">
                <p:oleObj spid="_x0000_s9270" name="Image" r:id="rId5" imgW="3087893" imgH="5349806" progId="">
                  <p:embed/>
                </p:oleObj>
              </mc:Choice>
              <mc:Fallback>
                <p:oleObj name="Image" r:id="rId5" imgW="3087893" imgH="5349806" progId="">
                  <p:embed/>
                  <p:pic>
                    <p:nvPicPr>
                      <p:cNvPr id="79876"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7262" y="3814763"/>
                        <a:ext cx="1499701" cy="2626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9877" name="Rectangle 13"/>
          <p:cNvSpPr txBox="1">
            <a:spLocks noChangeArrowheads="1"/>
          </p:cNvSpPr>
          <p:nvPr/>
        </p:nvSpPr>
        <p:spPr bwMode="auto">
          <a:xfrm>
            <a:off x="4206875" y="152400"/>
            <a:ext cx="48450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eaLnBrk="1" hangingPunct="1"/>
            <a:endParaRPr lang="en-US" altLang="en-US" sz="2000" b="0" dirty="0">
              <a:solidFill>
                <a:srgbClr val="CBCA9D"/>
              </a:solidFill>
            </a:endParaRPr>
          </a:p>
        </p:txBody>
      </p:sp>
      <p:sp>
        <p:nvSpPr>
          <p:cNvPr id="3" name="Text Placeholder 2"/>
          <p:cNvSpPr>
            <a:spLocks noGrp="1"/>
          </p:cNvSpPr>
          <p:nvPr>
            <p:ph type="body" sz="quarter" idx="10"/>
          </p:nvPr>
        </p:nvSpPr>
        <p:spPr/>
        <p:txBody>
          <a:bodyPr/>
          <a:lstStyle/>
          <a:p>
            <a:r>
              <a:rPr lang="en-US" dirty="0"/>
              <a:t>VRM Overview</a:t>
            </a:r>
          </a:p>
          <a:p>
            <a:endParaRPr lang="en-US" dirty="0"/>
          </a:p>
        </p:txBody>
      </p:sp>
      <p:sp>
        <p:nvSpPr>
          <p:cNvPr id="4" name="Text Placeholder 3"/>
          <p:cNvSpPr>
            <a:spLocks noGrp="1"/>
          </p:cNvSpPr>
          <p:nvPr>
            <p:ph type="body" sz="quarter" idx="11"/>
          </p:nvPr>
        </p:nvSpPr>
        <p:spPr>
          <a:xfrm>
            <a:off x="99912" y="609600"/>
            <a:ext cx="7621693" cy="468313"/>
          </a:xfrm>
        </p:spPr>
        <p:txBody>
          <a:bodyPr/>
          <a:lstStyle/>
          <a:p>
            <a:r>
              <a:rPr lang="en-US" dirty="0" smtClean="0"/>
              <a:t>Visual Aspects of Cultural </a:t>
            </a:r>
            <a:r>
              <a:rPr lang="en-US" dirty="0"/>
              <a:t>&amp; Historic Sites</a:t>
            </a:r>
          </a:p>
          <a:p>
            <a:endParaRPr lang="en-US" dirty="0"/>
          </a:p>
        </p:txBody>
      </p:sp>
    </p:spTree>
    <p:extLst>
      <p:ext uri="{BB962C8B-B14F-4D97-AF65-F5344CB8AC3E}">
        <p14:creationId xmlns:p14="http://schemas.microsoft.com/office/powerpoint/2010/main" val="100594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VRM Overview</a:t>
            </a:r>
          </a:p>
          <a:p>
            <a:endParaRPr lang="en-US" dirty="0"/>
          </a:p>
        </p:txBody>
      </p:sp>
      <p:sp>
        <p:nvSpPr>
          <p:cNvPr id="31" name="Text Placeholder 30"/>
          <p:cNvSpPr>
            <a:spLocks noGrp="1"/>
          </p:cNvSpPr>
          <p:nvPr>
            <p:ph type="body" sz="quarter" idx="11"/>
          </p:nvPr>
        </p:nvSpPr>
        <p:spPr/>
        <p:txBody>
          <a:bodyPr/>
          <a:lstStyle/>
          <a:p>
            <a:r>
              <a:rPr lang="en-US" dirty="0" smtClean="0"/>
              <a:t>Wildland and Urban Interface</a:t>
            </a:r>
            <a:endParaRPr lang="en-US" dirty="0"/>
          </a:p>
        </p:txBody>
      </p:sp>
      <p:sp>
        <p:nvSpPr>
          <p:cNvPr id="8" name="Content Placeholder 28"/>
          <p:cNvSpPr>
            <a:spLocks noGrp="1"/>
          </p:cNvSpPr>
          <p:nvPr>
            <p:ph idx="1"/>
          </p:nvPr>
        </p:nvSpPr>
        <p:spPr>
          <a:xfrm>
            <a:off x="228600" y="1295400"/>
            <a:ext cx="8331199" cy="5181600"/>
          </a:xfrm>
        </p:spPr>
        <p:txBody>
          <a:bodyPr/>
          <a:lstStyle/>
          <a:p>
            <a:r>
              <a:rPr lang="en-US" dirty="0" smtClean="0"/>
              <a:t>BLM </a:t>
            </a:r>
            <a:r>
              <a:rPr lang="en-US" dirty="0"/>
              <a:t>lands are the backyard of many western communities. 56 million people live within 30 minutes of BLM administered </a:t>
            </a:r>
            <a:r>
              <a:rPr lang="en-US" dirty="0" smtClean="0"/>
              <a:t>lands.</a:t>
            </a:r>
            <a:endParaRPr lang="en-US" dirty="0"/>
          </a:p>
          <a:p>
            <a:endParaRPr lang="en-US" dirty="0"/>
          </a:p>
        </p:txBody>
      </p:sp>
      <p:pic>
        <p:nvPicPr>
          <p:cNvPr id="6" name="Picture 6" descr="WATERCAN2_22_hiking%20hills%20above%20town%20n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73" b="6862"/>
          <a:stretch/>
        </p:blipFill>
        <p:spPr bwMode="auto">
          <a:xfrm>
            <a:off x="6727851" y="2575735"/>
            <a:ext cx="1493283" cy="19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BLOODYSHINS34_mtnbike%20nev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254" y="2575736"/>
            <a:ext cx="1330801" cy="193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snem hikers r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7852" y="4593210"/>
            <a:ext cx="1491470" cy="9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or sale sig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242" y="2575736"/>
            <a:ext cx="4636168" cy="40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14"/>
          <p:cNvGraphicFramePr>
            <a:graphicFrameLocks noChangeAspect="1"/>
          </p:cNvGraphicFramePr>
          <p:nvPr>
            <p:extLst>
              <p:ext uri="{D42A27DB-BD31-4B8C-83A1-F6EECF244321}">
                <p14:modId xmlns:p14="http://schemas.microsoft.com/office/powerpoint/2010/main" val="4007008146"/>
              </p:ext>
            </p:extLst>
          </p:nvPr>
        </p:nvGraphicFramePr>
        <p:xfrm>
          <a:off x="570486" y="4583378"/>
          <a:ext cx="1322335" cy="1999627"/>
        </p:xfrm>
        <a:graphic>
          <a:graphicData uri="http://schemas.openxmlformats.org/presentationml/2006/ole">
            <mc:AlternateContent xmlns:mc="http://schemas.openxmlformats.org/markup-compatibility/2006">
              <mc:Choice xmlns:v="urn:schemas-microsoft-com:vml" Requires="v">
                <p:oleObj spid="_x0000_s1190" name="Image" r:id="rId7" imgW="1982351" imgH="2998941" progId="Photoshop.Image.5">
                  <p:embed/>
                </p:oleObj>
              </mc:Choice>
              <mc:Fallback>
                <p:oleObj name="Image" r:id="rId7" imgW="1982351" imgH="2998941" progId="Photoshop.Image.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486" y="4583378"/>
                        <a:ext cx="1322335" cy="1999627"/>
                      </a:xfrm>
                      <a:prstGeom prst="rect">
                        <a:avLst/>
                      </a:prstGeom>
                      <a:noFill/>
                      <a:ln>
                        <a:noFill/>
                      </a:ln>
                      <a:effectLst/>
                      <a:extLst/>
                    </p:spPr>
                  </p:pic>
                </p:oleObj>
              </mc:Fallback>
            </mc:AlternateContent>
          </a:graphicData>
        </a:graphic>
      </p:graphicFrame>
      <p:pic>
        <p:nvPicPr>
          <p:cNvPr id="12" name="Picture 12" descr="CAHIK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7851" y="5582277"/>
            <a:ext cx="1491165" cy="99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Tree>
    <p:extLst>
      <p:ext uri="{BB962C8B-B14F-4D97-AF65-F5344CB8AC3E}">
        <p14:creationId xmlns:p14="http://schemas.microsoft.com/office/powerpoint/2010/main" val="420807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olar watering s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3004" r="31441"/>
          <a:stretch/>
        </p:blipFill>
        <p:spPr bwMode="auto">
          <a:xfrm>
            <a:off x="4928616" y="4872427"/>
            <a:ext cx="1830282" cy="1571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Jonah field pan 1"/>
          <p:cNvPicPr>
            <a:picLocks noChangeAspect="1" noChangeArrowheads="1"/>
          </p:cNvPicPr>
          <p:nvPr/>
        </p:nvPicPr>
        <p:blipFill>
          <a:blip r:embed="rId4" cstate="print">
            <a:extLst>
              <a:ext uri="{28A0092B-C50C-407E-A947-70E740481C1C}">
                <a14:useLocalDpi xmlns:a14="http://schemas.microsoft.com/office/drawing/2010/main" val="0"/>
              </a:ext>
            </a:extLst>
          </a:blip>
          <a:srcRect l="29340" t="18468" r="47269" b="6235"/>
          <a:stretch>
            <a:fillRect/>
          </a:stretch>
        </p:blipFill>
        <p:spPr bwMode="auto">
          <a:xfrm>
            <a:off x="6882548" y="4872427"/>
            <a:ext cx="1834044" cy="15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IMG_1580.jpg"/>
          <p:cNvPicPr>
            <a:picLocks noChangeAspect="1"/>
          </p:cNvPicPr>
          <p:nvPr/>
        </p:nvPicPr>
        <p:blipFill>
          <a:blip r:embed="rId5" cstate="print">
            <a:extLst>
              <a:ext uri="{28A0092B-C50C-407E-A947-70E740481C1C}">
                <a14:useLocalDpi xmlns:a14="http://schemas.microsoft.com/office/drawing/2010/main" val="0"/>
              </a:ext>
            </a:extLst>
          </a:blip>
          <a:srcRect l="15335"/>
          <a:stretch>
            <a:fillRect/>
          </a:stretch>
        </p:blipFill>
        <p:spPr bwMode="auto">
          <a:xfrm>
            <a:off x="6880431" y="3178837"/>
            <a:ext cx="1808116" cy="155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tmp\BLM\Images2\Bob Wick Images -Disk 1-2\Disk 1\AZ gila box\az gila box-5241.jpg"/>
          <p:cNvPicPr>
            <a:picLocks noChangeAspect="1" noChangeArrowheads="1"/>
          </p:cNvPicPr>
          <p:nvPr/>
        </p:nvPicPr>
        <p:blipFill>
          <a:blip r:embed="rId6" cstate="print">
            <a:extLst>
              <a:ext uri="{28A0092B-C50C-407E-A947-70E740481C1C}">
                <a14:useLocalDpi xmlns:a14="http://schemas.microsoft.com/office/drawing/2010/main" val="0"/>
              </a:ext>
            </a:extLst>
          </a:blip>
          <a:srcRect l="14594" t="16939" r="29254" b="11272"/>
          <a:stretch>
            <a:fillRect/>
          </a:stretch>
        </p:blipFill>
        <p:spPr bwMode="auto">
          <a:xfrm>
            <a:off x="4929283" y="3189253"/>
            <a:ext cx="1834044" cy="15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Foote Creek 20.JPG"/>
          <p:cNvPicPr>
            <a:picLocks noChangeAspect="1"/>
          </p:cNvPicPr>
          <p:nvPr/>
        </p:nvPicPr>
        <p:blipFill>
          <a:blip r:embed="rId7" cstate="print">
            <a:extLst>
              <a:ext uri="{28A0092B-C50C-407E-A947-70E740481C1C}">
                <a14:useLocalDpi xmlns:a14="http://schemas.microsoft.com/office/drawing/2010/main" val="0"/>
              </a:ext>
            </a:extLst>
          </a:blip>
          <a:srcRect l="15425" t="2" b="574"/>
          <a:stretch>
            <a:fillRect/>
          </a:stretch>
        </p:blipFill>
        <p:spPr bwMode="auto">
          <a:xfrm>
            <a:off x="6871436" y="1404749"/>
            <a:ext cx="1834044" cy="161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11"/>
          <p:cNvSpPr>
            <a:spLocks noGrp="1"/>
          </p:cNvSpPr>
          <p:nvPr>
            <p:ph idx="1"/>
          </p:nvPr>
        </p:nvSpPr>
        <p:spPr>
          <a:xfrm>
            <a:off x="225628" y="1295400"/>
            <a:ext cx="4703321" cy="5181600"/>
          </a:xfrm>
        </p:spPr>
        <p:txBody>
          <a:bodyPr/>
          <a:lstStyle/>
          <a:p>
            <a:pPr>
              <a:spcAft>
                <a:spcPts val="1200"/>
              </a:spcAft>
            </a:pPr>
            <a:r>
              <a:rPr lang="en-US" sz="2000" dirty="0"/>
              <a:t>56 million people live within 30 minutes of BLM administered lands</a:t>
            </a:r>
          </a:p>
          <a:p>
            <a:pPr indent="-285750"/>
            <a:r>
              <a:rPr lang="en-US" sz="1800" b="0" dirty="0" smtClean="0">
                <a:solidFill>
                  <a:schemeClr val="bg1"/>
                </a:solidFill>
              </a:rPr>
              <a:t>Land use decisions that add to the landscape’s visual elements:</a:t>
            </a:r>
          </a:p>
          <a:p>
            <a:pPr lvl="1"/>
            <a:r>
              <a:rPr lang="en-US" sz="1800" dirty="0" smtClean="0"/>
              <a:t>Recreation facilities &amp; activities</a:t>
            </a:r>
          </a:p>
          <a:p>
            <a:pPr lvl="1"/>
            <a:r>
              <a:rPr lang="en-US" sz="1800" dirty="0" smtClean="0"/>
              <a:t>Cultural and historic settings</a:t>
            </a:r>
          </a:p>
          <a:p>
            <a:pPr lvl="1"/>
            <a:r>
              <a:rPr lang="en-US" sz="1800" dirty="0" smtClean="0"/>
              <a:t>Renewable energy generation plants</a:t>
            </a:r>
          </a:p>
          <a:p>
            <a:pPr lvl="2"/>
            <a:r>
              <a:rPr lang="en-US" sz="1600" dirty="0" smtClean="0"/>
              <a:t>Solar</a:t>
            </a:r>
          </a:p>
          <a:p>
            <a:pPr lvl="2"/>
            <a:r>
              <a:rPr lang="en-US" sz="1600" dirty="0" smtClean="0"/>
              <a:t>Wind</a:t>
            </a:r>
          </a:p>
          <a:p>
            <a:pPr lvl="2"/>
            <a:r>
              <a:rPr lang="en-US" sz="1600" dirty="0" smtClean="0"/>
              <a:t>Geothermal </a:t>
            </a:r>
            <a:endParaRPr lang="en-US" sz="1600" dirty="0"/>
          </a:p>
          <a:p>
            <a:pPr lvl="1"/>
            <a:r>
              <a:rPr lang="en-US" sz="1800" dirty="0"/>
              <a:t>Communication systems</a:t>
            </a:r>
          </a:p>
          <a:p>
            <a:pPr lvl="1"/>
            <a:r>
              <a:rPr lang="en-US" sz="1800" dirty="0" smtClean="0"/>
              <a:t>Metals/minerals/ aggregates mining</a:t>
            </a:r>
            <a:endParaRPr lang="en-US" sz="1800" dirty="0"/>
          </a:p>
          <a:p>
            <a:pPr lvl="1"/>
            <a:r>
              <a:rPr lang="en-US" sz="1800" dirty="0" smtClean="0"/>
              <a:t>Oil </a:t>
            </a:r>
            <a:r>
              <a:rPr lang="en-US" sz="1800" dirty="0"/>
              <a:t>and </a:t>
            </a:r>
            <a:r>
              <a:rPr lang="en-US" sz="1800" dirty="0" smtClean="0"/>
              <a:t>gas drilling and production</a:t>
            </a:r>
            <a:endParaRPr lang="en-US" sz="1800" dirty="0"/>
          </a:p>
          <a:p>
            <a:pPr lvl="1"/>
            <a:r>
              <a:rPr lang="en-US" sz="1800" dirty="0" smtClean="0"/>
              <a:t>Coal</a:t>
            </a:r>
          </a:p>
          <a:p>
            <a:pPr lvl="1"/>
            <a:r>
              <a:rPr lang="en-US" sz="1800" dirty="0" smtClean="0"/>
              <a:t>Livestock management facilities (e.g., water tanks/ reservoirs)</a:t>
            </a:r>
            <a:endParaRPr lang="en-US" sz="1800" dirty="0"/>
          </a:p>
        </p:txBody>
      </p:sp>
      <p:sp>
        <p:nvSpPr>
          <p:cNvPr id="14" name="Text Placeholder 13"/>
          <p:cNvSpPr>
            <a:spLocks noGrp="1"/>
          </p:cNvSpPr>
          <p:nvPr>
            <p:ph type="body" sz="quarter" idx="11"/>
          </p:nvPr>
        </p:nvSpPr>
        <p:spPr/>
        <p:txBody>
          <a:bodyPr/>
          <a:lstStyle/>
          <a:p>
            <a:r>
              <a:rPr lang="en-US" dirty="0" smtClean="0"/>
              <a:t>VRM and Multiple Use Management</a:t>
            </a:r>
            <a:endParaRPr lang="en-US" dirty="0"/>
          </a:p>
        </p:txBody>
      </p:sp>
      <p:pic>
        <p:nvPicPr>
          <p:cNvPr id="15" name="Picture 2" descr="E:\BLM\tmp-1\BLM_11_12_2013 Files transfer\0-blm\Images\Microwave towers\0-Send to Rob\Microwave_colored dome cover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537" r="11135"/>
          <a:stretch/>
        </p:blipFill>
        <p:spPr bwMode="auto">
          <a:xfrm>
            <a:off x="4939553" y="1404749"/>
            <a:ext cx="1819346" cy="16170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63284" t="43727" b="1"/>
          <a:stretch/>
        </p:blipFill>
        <p:spPr>
          <a:xfrm>
            <a:off x="4928616" y="3190415"/>
            <a:ext cx="1856231" cy="1581346"/>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38564" t="25092" r="35493" b="40640"/>
          <a:stretch/>
        </p:blipFill>
        <p:spPr>
          <a:xfrm>
            <a:off x="4937760" y="1404749"/>
            <a:ext cx="1821139" cy="1617070"/>
          </a:xfrm>
          <a:prstGeom prst="rect">
            <a:avLst/>
          </a:prstGeom>
        </p:spPr>
      </p:pic>
      <p:sp>
        <p:nvSpPr>
          <p:cNvPr id="17" name="Text Placeholder 29"/>
          <p:cNvSpPr>
            <a:spLocks noGrp="1"/>
          </p:cNvSpPr>
          <p:nvPr>
            <p:ph type="body" sz="quarter" idx="10"/>
          </p:nvPr>
        </p:nvSpPr>
        <p:spPr>
          <a:xfrm>
            <a:off x="228600" y="76200"/>
            <a:ext cx="7086600" cy="544513"/>
          </a:xfrm>
        </p:spPr>
        <p:txBody>
          <a:bodyPr/>
          <a:lstStyle/>
          <a:p>
            <a:r>
              <a:rPr lang="en-US" dirty="0"/>
              <a:t>VRM Overview</a:t>
            </a:r>
          </a:p>
          <a:p>
            <a:endParaRPr lang="en-US" dirty="0"/>
          </a:p>
        </p:txBody>
      </p:sp>
    </p:spTree>
    <p:extLst>
      <p:ext uri="{BB962C8B-B14F-4D97-AF65-F5344CB8AC3E}">
        <p14:creationId xmlns:p14="http://schemas.microsoft.com/office/powerpoint/2010/main" val="76732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628" y="1295400"/>
            <a:ext cx="8645231" cy="5562598"/>
          </a:xfrm>
        </p:spPr>
        <p:txBody>
          <a:bodyPr/>
          <a:lstStyle/>
          <a:p>
            <a:pPr>
              <a:spcBef>
                <a:spcPts val="0"/>
              </a:spcBef>
              <a:spcAft>
                <a:spcPts val="1200"/>
              </a:spcAft>
            </a:pPr>
            <a:r>
              <a:rPr lang="en-US" dirty="0" smtClean="0"/>
              <a:t>The decisions we make today as public land managers  will be judged  today and </a:t>
            </a:r>
            <a:r>
              <a:rPr lang="en-US" i="1" dirty="0" smtClean="0"/>
              <a:t>forward into future generations:</a:t>
            </a:r>
          </a:p>
          <a:p>
            <a:pPr lvl="1"/>
            <a:r>
              <a:rPr lang="en-US" dirty="0" smtClean="0"/>
              <a:t>87</a:t>
            </a:r>
            <a:r>
              <a:rPr lang="en-US" dirty="0"/>
              <a:t>%  of experiences through sense of sight</a:t>
            </a:r>
          </a:p>
          <a:p>
            <a:pPr lvl="1"/>
            <a:r>
              <a:rPr lang="en-US" dirty="0"/>
              <a:t>First impressions mold and hold public opinion</a:t>
            </a:r>
          </a:p>
          <a:p>
            <a:pPr lvl="1"/>
            <a:r>
              <a:rPr lang="en-US" dirty="0"/>
              <a:t>Increasing public sensitivity</a:t>
            </a:r>
          </a:p>
          <a:p>
            <a:pPr lvl="1"/>
            <a:r>
              <a:rPr lang="en-US" dirty="0"/>
              <a:t>Visible Stewardship</a:t>
            </a:r>
          </a:p>
          <a:p>
            <a:pPr lvl="1"/>
            <a:r>
              <a:rPr lang="en-US" dirty="0"/>
              <a:t>Legacy for future generations</a:t>
            </a:r>
          </a:p>
          <a:p>
            <a:endParaRPr lang="en-US" dirty="0"/>
          </a:p>
        </p:txBody>
      </p:sp>
      <p:sp>
        <p:nvSpPr>
          <p:cNvPr id="3" name="Text Placeholder 2"/>
          <p:cNvSpPr>
            <a:spLocks noGrp="1"/>
          </p:cNvSpPr>
          <p:nvPr>
            <p:ph type="body" sz="quarter" idx="10"/>
          </p:nvPr>
        </p:nvSpPr>
        <p:spPr/>
        <p:txBody>
          <a:bodyPr/>
          <a:lstStyle/>
          <a:p>
            <a:r>
              <a:rPr lang="en-US" dirty="0" smtClean="0"/>
              <a:t>VRM Overview</a:t>
            </a:r>
            <a:endParaRPr lang="en-US" dirty="0"/>
          </a:p>
        </p:txBody>
      </p:sp>
      <p:sp>
        <p:nvSpPr>
          <p:cNvPr id="4" name="Text Placeholder 3"/>
          <p:cNvSpPr>
            <a:spLocks noGrp="1"/>
          </p:cNvSpPr>
          <p:nvPr>
            <p:ph type="body" sz="quarter" idx="11"/>
          </p:nvPr>
        </p:nvSpPr>
        <p:spPr/>
        <p:txBody>
          <a:bodyPr/>
          <a:lstStyle/>
          <a:p>
            <a:r>
              <a:rPr lang="en-US" dirty="0"/>
              <a:t>A Developing Landscape</a:t>
            </a:r>
          </a:p>
          <a:p>
            <a:endParaRPr lang="en-US" dirty="0"/>
          </a:p>
        </p:txBody>
      </p:sp>
      <p:pic>
        <p:nvPicPr>
          <p:cNvPr id="5" name="Picture 4" descr="DSCN0038.JPG"/>
          <p:cNvPicPr>
            <a:picLocks noChangeAspect="1"/>
          </p:cNvPicPr>
          <p:nvPr/>
        </p:nvPicPr>
        <p:blipFill rotWithShape="1">
          <a:blip r:embed="rId2" cstate="print">
            <a:extLst>
              <a:ext uri="{28A0092B-C50C-407E-A947-70E740481C1C}">
                <a14:useLocalDpi xmlns:a14="http://schemas.microsoft.com/office/drawing/2010/main" val="0"/>
              </a:ext>
            </a:extLst>
          </a:blip>
          <a:srcRect l="42387" t="31659" r="38165" b="11694"/>
          <a:stretch/>
        </p:blipFill>
        <p:spPr bwMode="auto">
          <a:xfrm>
            <a:off x="105871" y="4416724"/>
            <a:ext cx="1100998" cy="24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jmaP6230108.JPG"/>
          <p:cNvPicPr>
            <a:picLocks noChangeAspect="1"/>
          </p:cNvPicPr>
          <p:nvPr/>
        </p:nvPicPr>
        <p:blipFill rotWithShape="1">
          <a:blip r:embed="rId3" cstate="print">
            <a:extLst>
              <a:ext uri="{28A0092B-C50C-407E-A947-70E740481C1C}">
                <a14:useLocalDpi xmlns:a14="http://schemas.microsoft.com/office/drawing/2010/main" val="0"/>
              </a:ext>
            </a:extLst>
          </a:blip>
          <a:srcRect l="40271" t="12155" r="8755" b="4309"/>
          <a:stretch/>
        </p:blipFill>
        <p:spPr bwMode="auto">
          <a:xfrm>
            <a:off x="7573572" y="4416724"/>
            <a:ext cx="1100998" cy="24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C:\tmp\images\Ivanpah Images\IMG_5534c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910" b="4939"/>
          <a:stretch/>
        </p:blipFill>
        <p:spPr bwMode="auto">
          <a:xfrm>
            <a:off x="1285339" y="4416724"/>
            <a:ext cx="6204746" cy="240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1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24850"/>
            <a:ext cx="8305800" cy="5181600"/>
          </a:xfrm>
        </p:spPr>
        <p:txBody>
          <a:bodyPr/>
          <a:lstStyle/>
          <a:p>
            <a:r>
              <a:rPr lang="en-US" dirty="0" smtClean="0">
                <a:solidFill>
                  <a:srgbClr val="FFFF00"/>
                </a:solidFill>
              </a:rPr>
              <a:t>All </a:t>
            </a:r>
            <a:r>
              <a:rPr lang="en-US" dirty="0">
                <a:solidFill>
                  <a:srgbClr val="FFFF00"/>
                </a:solidFill>
              </a:rPr>
              <a:t>programs have a responsibility </a:t>
            </a:r>
            <a:r>
              <a:rPr lang="en-US" dirty="0"/>
              <a:t>to the visual environment whether the program alters the landscape through enhancements or new land development - all are participants in the Visual Resource Program.</a:t>
            </a:r>
          </a:p>
          <a:p>
            <a:pPr lvl="1"/>
            <a:r>
              <a:rPr lang="en-US" dirty="0" smtClean="0"/>
              <a:t>Tracking </a:t>
            </a:r>
            <a:r>
              <a:rPr lang="en-US" dirty="0"/>
              <a:t>the balance between new development and reclamation of decommissioned and/ or inactive land use authorizations.</a:t>
            </a:r>
          </a:p>
          <a:p>
            <a:pPr lvl="2"/>
            <a:r>
              <a:rPr lang="en-US" dirty="0" smtClean="0"/>
              <a:t>New </a:t>
            </a:r>
            <a:r>
              <a:rPr lang="en-US" dirty="0"/>
              <a:t>authorizations under the lands and realty program </a:t>
            </a:r>
          </a:p>
          <a:p>
            <a:pPr lvl="2"/>
            <a:r>
              <a:rPr lang="en-US" dirty="0" smtClean="0"/>
              <a:t>Fluid </a:t>
            </a:r>
            <a:r>
              <a:rPr lang="en-US" dirty="0"/>
              <a:t>mineral leasing and development </a:t>
            </a:r>
          </a:p>
          <a:p>
            <a:pPr lvl="2"/>
            <a:r>
              <a:rPr lang="en-US" dirty="0" smtClean="0"/>
              <a:t>Healthy </a:t>
            </a:r>
            <a:r>
              <a:rPr lang="en-US" dirty="0"/>
              <a:t>Lands – with restored environments</a:t>
            </a:r>
          </a:p>
          <a:p>
            <a:pPr lvl="2"/>
            <a:r>
              <a:rPr lang="en-US" dirty="0" smtClean="0"/>
              <a:t>Sage </a:t>
            </a:r>
            <a:r>
              <a:rPr lang="en-US" dirty="0"/>
              <a:t>grouse habitat improvements</a:t>
            </a:r>
          </a:p>
          <a:p>
            <a:pPr lvl="2"/>
            <a:r>
              <a:rPr lang="en-US" dirty="0" smtClean="0"/>
              <a:t>Abandoned </a:t>
            </a:r>
            <a:r>
              <a:rPr lang="en-US" dirty="0"/>
              <a:t>Mine Program - reclamation of inactive mine sites.</a:t>
            </a:r>
          </a:p>
        </p:txBody>
      </p:sp>
      <p:sp>
        <p:nvSpPr>
          <p:cNvPr id="4" name="Text Placeholder 3"/>
          <p:cNvSpPr>
            <a:spLocks noGrp="1"/>
          </p:cNvSpPr>
          <p:nvPr>
            <p:ph type="body" sz="quarter" idx="11"/>
          </p:nvPr>
        </p:nvSpPr>
        <p:spPr/>
        <p:txBody>
          <a:bodyPr/>
          <a:lstStyle/>
          <a:p>
            <a:r>
              <a:rPr lang="en-US" dirty="0"/>
              <a:t>Land Use Plan (LUP) </a:t>
            </a:r>
            <a:r>
              <a:rPr lang="en-US" dirty="0" smtClean="0"/>
              <a:t>Implementation</a:t>
            </a:r>
            <a:endParaRPr lang="en-US" dirty="0"/>
          </a:p>
        </p:txBody>
      </p:sp>
      <p:pic>
        <p:nvPicPr>
          <p:cNvPr id="3" name="Picture 2"/>
          <p:cNvPicPr>
            <a:picLocks noChangeAspect="1"/>
          </p:cNvPicPr>
          <p:nvPr/>
        </p:nvPicPr>
        <p:blipFill>
          <a:blip r:embed="rId2"/>
          <a:stretch>
            <a:fillRect/>
          </a:stretch>
        </p:blipFill>
        <p:spPr>
          <a:xfrm>
            <a:off x="76200" y="0"/>
            <a:ext cx="7242676" cy="853514"/>
          </a:xfrm>
          <a:prstGeom prst="rect">
            <a:avLst/>
          </a:prstGeom>
        </p:spPr>
      </p:pic>
    </p:spTree>
    <p:extLst>
      <p:ext uri="{BB962C8B-B14F-4D97-AF65-F5344CB8AC3E}">
        <p14:creationId xmlns:p14="http://schemas.microsoft.com/office/powerpoint/2010/main" val="343825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VRM Overview</a:t>
            </a:r>
            <a:endParaRPr lang="en-US" dirty="0"/>
          </a:p>
        </p:txBody>
      </p:sp>
      <p:sp>
        <p:nvSpPr>
          <p:cNvPr id="4" name="Text Placeholder 3"/>
          <p:cNvSpPr>
            <a:spLocks noGrp="1"/>
          </p:cNvSpPr>
          <p:nvPr>
            <p:ph type="body" sz="quarter" idx="11"/>
          </p:nvPr>
        </p:nvSpPr>
        <p:spPr/>
        <p:txBody>
          <a:bodyPr/>
          <a:lstStyle/>
          <a:p>
            <a:r>
              <a:rPr lang="en-US" dirty="0" smtClean="0"/>
              <a:t>Overview of VRM Policy &amp; Procedures</a:t>
            </a:r>
            <a:endParaRPr lang="en-US" dirty="0"/>
          </a:p>
        </p:txBody>
      </p:sp>
      <p:sp>
        <p:nvSpPr>
          <p:cNvPr id="10" name="Content Placeholder 5"/>
          <p:cNvSpPr txBox="1">
            <a:spLocks/>
          </p:cNvSpPr>
          <p:nvPr/>
        </p:nvSpPr>
        <p:spPr>
          <a:xfrm>
            <a:off x="228600" y="1090998"/>
            <a:ext cx="8305800" cy="5181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smtClean="0">
                <a:ln>
                  <a:noFill/>
                </a:ln>
                <a:solidFill>
                  <a:sysClr val="window" lastClr="FFFFFF"/>
                </a:solidFill>
                <a:effectLst/>
                <a:uLnTx/>
                <a:uFillTx/>
                <a:latin typeface="Calibri"/>
                <a:ea typeface="+mn-ea"/>
                <a:cs typeface="+mn-cs"/>
              </a:rPr>
              <a:t>VRM is a </a:t>
            </a:r>
            <a:r>
              <a:rPr kumimoji="0" lang="en-US" sz="3200" b="0" i="1" u="sng" strike="noStrike" kern="1200" cap="none" spc="0" normalizeH="0" baseline="0" noProof="0" smtClean="0">
                <a:ln>
                  <a:noFill/>
                </a:ln>
                <a:solidFill>
                  <a:srgbClr val="FFC000"/>
                </a:solidFill>
                <a:effectLst/>
                <a:uLnTx/>
                <a:uFillTx/>
                <a:latin typeface="Calibri"/>
                <a:ea typeface="+mn-ea"/>
                <a:cs typeface="+mn-cs"/>
              </a:rPr>
              <a:t>collaborative</a:t>
            </a:r>
            <a:r>
              <a:rPr kumimoji="0" lang="en-US" sz="3200" b="0" i="0" u="none" strike="noStrike" kern="1200" cap="none" spc="0" normalizeH="0" baseline="0" noProof="0" smtClean="0">
                <a:ln>
                  <a:noFill/>
                </a:ln>
                <a:solidFill>
                  <a:sysClr val="window" lastClr="FFFFFF"/>
                </a:solidFill>
                <a:effectLst/>
                <a:uLnTx/>
                <a:uFillTx/>
                <a:latin typeface="Calibri"/>
                <a:ea typeface="+mn-ea"/>
                <a:cs typeface="+mn-cs"/>
              </a:rPr>
              <a:t> process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 name="Rectangle 1"/>
          <p:cNvSpPr/>
          <p:nvPr/>
        </p:nvSpPr>
        <p:spPr>
          <a:xfrm>
            <a:off x="46172" y="6311144"/>
            <a:ext cx="8947225" cy="410882"/>
          </a:xfrm>
          <a:prstGeom prst="rect">
            <a:avLst/>
          </a:prstGeom>
        </p:spPr>
        <p:txBody>
          <a:bodyPr wrap="square">
            <a:spAutoFit/>
          </a:bodyPr>
          <a:lstStyle/>
          <a:p>
            <a:pPr marL="228600" marR="0">
              <a:lnSpc>
                <a:spcPct val="115000"/>
              </a:lnSpc>
              <a:spcBef>
                <a:spcPts val="0"/>
              </a:spcBef>
              <a:spcAft>
                <a:spcPts val="0"/>
              </a:spcAft>
            </a:pPr>
            <a:r>
              <a:rPr lang="en-US"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VRM is the visual composite of all the resources we manage and the uses we authorize</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782722"/>
            <a:ext cx="6797250" cy="452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22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t>VRM Overview</a:t>
            </a:r>
            <a:endParaRPr lang="en-US" dirty="0"/>
          </a:p>
        </p:txBody>
      </p:sp>
      <p:sp>
        <p:nvSpPr>
          <p:cNvPr id="9" name="Text Placeholder 8"/>
          <p:cNvSpPr>
            <a:spLocks noGrp="1"/>
          </p:cNvSpPr>
          <p:nvPr>
            <p:ph type="body" sz="quarter" idx="11"/>
          </p:nvPr>
        </p:nvSpPr>
        <p:spPr/>
        <p:txBody>
          <a:bodyPr/>
          <a:lstStyle/>
          <a:p>
            <a:r>
              <a:rPr lang="en-US" dirty="0"/>
              <a:t>Overview of VRM Policy &amp; Procedures</a:t>
            </a:r>
          </a:p>
        </p:txBody>
      </p:sp>
      <p:sp>
        <p:nvSpPr>
          <p:cNvPr id="5" name="Content Placeholder 28"/>
          <p:cNvSpPr txBox="1">
            <a:spLocks/>
          </p:cNvSpPr>
          <p:nvPr/>
        </p:nvSpPr>
        <p:spPr>
          <a:xfrm>
            <a:off x="228601" y="1295399"/>
            <a:ext cx="4846910" cy="5063067"/>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The </a:t>
            </a:r>
            <a:r>
              <a:rPr lang="en-US" dirty="0" smtClean="0"/>
              <a:t>BLM VRM </a:t>
            </a:r>
            <a:r>
              <a:rPr lang="en-US" dirty="0"/>
              <a:t>System provides </a:t>
            </a:r>
            <a:r>
              <a:rPr lang="en-US" dirty="0" smtClean="0"/>
              <a:t>a systematic </a:t>
            </a:r>
            <a:r>
              <a:rPr lang="en-US" dirty="0"/>
              <a:t>way to observe the public lands and classify existing visual resources.  Having this system makes it possible to evaluate effects of change.  </a:t>
            </a:r>
            <a:endParaRPr lang="en-US" dirty="0" smtClean="0"/>
          </a:p>
          <a:p>
            <a:pPr marL="625475" lvl="1" indent="-457200">
              <a:spcBef>
                <a:spcPts val="600"/>
              </a:spcBef>
              <a:buFont typeface="+mj-lt"/>
              <a:buAutoNum type="arabicPeriod"/>
            </a:pPr>
            <a:r>
              <a:rPr lang="en-US" dirty="0"/>
              <a:t>Visual Resource Inventory</a:t>
            </a:r>
          </a:p>
          <a:p>
            <a:pPr marL="625475" lvl="1" indent="-457200">
              <a:spcBef>
                <a:spcPts val="600"/>
              </a:spcBef>
              <a:buFont typeface="+mj-lt"/>
              <a:buAutoNum type="arabicPeriod"/>
            </a:pPr>
            <a:r>
              <a:rPr lang="en-US" dirty="0"/>
              <a:t>Establish Management </a:t>
            </a:r>
            <a:r>
              <a:rPr lang="en-US" dirty="0" smtClean="0"/>
              <a:t>Objectives</a:t>
            </a:r>
            <a:endParaRPr lang="en-US" dirty="0"/>
          </a:p>
          <a:p>
            <a:pPr marL="625475" lvl="1" indent="-457200">
              <a:spcBef>
                <a:spcPts val="600"/>
              </a:spcBef>
              <a:buFont typeface="+mj-lt"/>
              <a:buAutoNum type="arabicPeriod"/>
            </a:pPr>
            <a:r>
              <a:rPr lang="en-US" dirty="0" smtClean="0"/>
              <a:t>Project planning, RMP VRM Class Conformance, and Visual </a:t>
            </a:r>
            <a:r>
              <a:rPr lang="en-US" dirty="0"/>
              <a:t>Resource Contrast Rating process</a:t>
            </a:r>
          </a:p>
          <a:p>
            <a:pPr marL="625475" lvl="1" indent="-457200">
              <a:spcBef>
                <a:spcPts val="600"/>
              </a:spcBef>
              <a:buFont typeface="+mj-lt"/>
              <a:buAutoNum type="arabicPeriod"/>
            </a:pPr>
            <a:r>
              <a:rPr lang="en-US" dirty="0"/>
              <a:t>Visual Resource </a:t>
            </a:r>
            <a:r>
              <a:rPr lang="en-US" dirty="0" smtClean="0"/>
              <a:t>Monitoring</a:t>
            </a:r>
          </a:p>
          <a:p>
            <a:pPr marL="625475" lvl="1" indent="-457200">
              <a:spcBef>
                <a:spcPts val="600"/>
              </a:spcBef>
              <a:buFont typeface="+mj-lt"/>
              <a:buAutoNum type="arabicPeriod"/>
            </a:pPr>
            <a:r>
              <a:rPr lang="en-US" dirty="0" smtClean="0"/>
              <a:t>Updating the Visual resource Inventory</a:t>
            </a:r>
            <a:endParaRPr lang="en-US" dirty="0"/>
          </a:p>
          <a:p>
            <a:endParaRPr lang="en-US" dirty="0" smtClean="0"/>
          </a:p>
          <a:p>
            <a:endParaRPr lang="en-US" dirty="0"/>
          </a:p>
          <a:p>
            <a:endParaRPr lang="en-US" dirty="0"/>
          </a:p>
        </p:txBody>
      </p:sp>
      <p:pic>
        <p:nvPicPr>
          <p:cNvPr id="9219" name="Picture 3" descr="C:\tmp\04_VRM Training_Mike Brown\Burns Short Course\Burns\Bureau of Land Management Visual Resource Management System_Page_1.jpg"/>
          <p:cNvPicPr>
            <a:picLocks noChangeAspect="1" noChangeArrowheads="1"/>
          </p:cNvPicPr>
          <p:nvPr/>
        </p:nvPicPr>
        <p:blipFill rotWithShape="1">
          <a:blip r:embed="rId2">
            <a:extLst>
              <a:ext uri="{28A0092B-C50C-407E-A947-70E740481C1C}">
                <a14:useLocalDpi xmlns:a14="http://schemas.microsoft.com/office/drawing/2010/main" val="0"/>
              </a:ext>
            </a:extLst>
          </a:blip>
          <a:srcRect t="1799" b="1844"/>
          <a:stretch/>
        </p:blipFill>
        <p:spPr bwMode="auto">
          <a:xfrm>
            <a:off x="5169408" y="1124711"/>
            <a:ext cx="3536125" cy="565834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309579" y="1124710"/>
            <a:ext cx="2435928" cy="1815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5424341" y="2940423"/>
            <a:ext cx="2317812" cy="12281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163938" y="4170720"/>
            <a:ext cx="2582231" cy="2143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750185" y="3618157"/>
            <a:ext cx="928648" cy="25709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746169" y="1137664"/>
            <a:ext cx="928648" cy="30309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165732" y="4172508"/>
            <a:ext cx="2582231" cy="2143080"/>
          </a:xfrm>
          <a:prstGeom prst="roundRect">
            <a:avLst/>
          </a:prstGeom>
          <a:solidFill>
            <a:srgbClr val="FFFF00">
              <a:alpha val="1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84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500"/>
                                        <p:tgtEl>
                                          <p:spTgt spid="5">
                                            <p:txEl>
                                              <p:pRg st="5" end="5"/>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2" grpId="0" animBg="1"/>
      <p:bldP spid="11"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719" t="3674" r="23507" b="7611"/>
          <a:stretch/>
        </p:blipFill>
        <p:spPr>
          <a:xfrm>
            <a:off x="2692801" y="1154113"/>
            <a:ext cx="3533476" cy="5498687"/>
          </a:xfrm>
          <a:prstGeom prst="rect">
            <a:avLst/>
          </a:prstGeom>
        </p:spPr>
      </p:pic>
      <p:sp>
        <p:nvSpPr>
          <p:cNvPr id="5" name="Content Placeholder 4"/>
          <p:cNvSpPr>
            <a:spLocks noGrp="1"/>
          </p:cNvSpPr>
          <p:nvPr>
            <p:ph idx="1"/>
          </p:nvPr>
        </p:nvSpPr>
        <p:spPr>
          <a:xfrm>
            <a:off x="60649" y="1295400"/>
            <a:ext cx="8305800" cy="5181600"/>
          </a:xfrm>
        </p:spPr>
        <p:txBody>
          <a:bodyPr/>
          <a:lstStyle/>
          <a:p>
            <a:pPr>
              <a:spcBef>
                <a:spcPts val="0"/>
              </a:spcBef>
            </a:pPr>
            <a:r>
              <a:rPr lang="en-US" dirty="0" smtClean="0"/>
              <a:t>Project Report </a:t>
            </a:r>
          </a:p>
          <a:p>
            <a:pPr>
              <a:spcBef>
                <a:spcPts val="0"/>
              </a:spcBef>
              <a:spcAft>
                <a:spcPts val="1200"/>
              </a:spcAft>
            </a:pPr>
            <a:r>
              <a:rPr lang="en-US" dirty="0" smtClean="0"/>
              <a:t>Outline:</a:t>
            </a:r>
            <a:endParaRPr lang="en-US" dirty="0"/>
          </a:p>
          <a:p>
            <a:endParaRPr lang="en-US" dirty="0"/>
          </a:p>
        </p:txBody>
      </p:sp>
      <p:sp>
        <p:nvSpPr>
          <p:cNvPr id="3" name="Text Placeholder 2"/>
          <p:cNvSpPr>
            <a:spLocks noGrp="1"/>
          </p:cNvSpPr>
          <p:nvPr>
            <p:ph type="body" sz="quarter" idx="10"/>
          </p:nvPr>
        </p:nvSpPr>
        <p:spPr/>
        <p:txBody>
          <a:bodyPr/>
          <a:lstStyle/>
          <a:p>
            <a:r>
              <a:rPr lang="en-US" dirty="0" smtClean="0"/>
              <a:t>VRM Overview</a:t>
            </a:r>
            <a:endParaRPr lang="en-US" dirty="0"/>
          </a:p>
        </p:txBody>
      </p:sp>
      <p:sp>
        <p:nvSpPr>
          <p:cNvPr id="4" name="Text Placeholder 3"/>
          <p:cNvSpPr>
            <a:spLocks noGrp="1"/>
          </p:cNvSpPr>
          <p:nvPr>
            <p:ph type="body" sz="quarter" idx="11"/>
          </p:nvPr>
        </p:nvSpPr>
        <p:spPr/>
        <p:txBody>
          <a:bodyPr/>
          <a:lstStyle/>
          <a:p>
            <a:r>
              <a:rPr lang="en-US" dirty="0" smtClean="0"/>
              <a:t>Overview of VRM Policy &amp; Procedures</a:t>
            </a:r>
            <a:endParaRPr lang="en-US" dirty="0"/>
          </a:p>
        </p:txBody>
      </p:sp>
      <p:sp>
        <p:nvSpPr>
          <p:cNvPr id="2" name="Oval 1"/>
          <p:cNvSpPr/>
          <p:nvPr/>
        </p:nvSpPr>
        <p:spPr>
          <a:xfrm>
            <a:off x="2930400" y="2664000"/>
            <a:ext cx="2109600" cy="885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7565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5545"/>
          <a:stretch/>
        </p:blipFill>
        <p:spPr>
          <a:xfrm>
            <a:off x="3507" y="647882"/>
            <a:ext cx="8778647" cy="6194877"/>
          </a:xfrm>
          <a:prstGeom prst="rect">
            <a:avLst/>
          </a:prstGeom>
        </p:spPr>
      </p:pic>
      <p:sp>
        <p:nvSpPr>
          <p:cNvPr id="15" name="Text Placeholder 14"/>
          <p:cNvSpPr>
            <a:spLocks noGrp="1"/>
          </p:cNvSpPr>
          <p:nvPr>
            <p:ph type="body" sz="quarter" idx="10"/>
          </p:nvPr>
        </p:nvSpPr>
        <p:spPr/>
        <p:txBody>
          <a:bodyPr/>
          <a:lstStyle/>
          <a:p>
            <a:r>
              <a:rPr lang="en-US" dirty="0" smtClean="0"/>
              <a:t>Visual Resource Inventory</a:t>
            </a:r>
            <a:endParaRPr lang="en-US" dirty="0"/>
          </a:p>
        </p:txBody>
      </p:sp>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Tree>
    <p:extLst>
      <p:ext uri="{BB962C8B-B14F-4D97-AF65-F5344CB8AC3E}">
        <p14:creationId xmlns:p14="http://schemas.microsoft.com/office/powerpoint/2010/main" val="123896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719" t="9549" r="23507" b="7611"/>
          <a:stretch/>
        </p:blipFill>
        <p:spPr>
          <a:xfrm>
            <a:off x="2738880" y="1051341"/>
            <a:ext cx="3996000" cy="5806659"/>
          </a:xfrm>
          <a:prstGeom prst="rect">
            <a:avLst/>
          </a:prstGeom>
        </p:spPr>
      </p:pic>
      <p:sp>
        <p:nvSpPr>
          <p:cNvPr id="5" name="Content Placeholder 4"/>
          <p:cNvSpPr>
            <a:spLocks noGrp="1"/>
          </p:cNvSpPr>
          <p:nvPr>
            <p:ph idx="1"/>
          </p:nvPr>
        </p:nvSpPr>
        <p:spPr>
          <a:xfrm>
            <a:off x="60649" y="1295400"/>
            <a:ext cx="8305800" cy="5181600"/>
          </a:xfrm>
        </p:spPr>
        <p:txBody>
          <a:bodyPr/>
          <a:lstStyle/>
          <a:p>
            <a:pPr>
              <a:spcBef>
                <a:spcPts val="0"/>
              </a:spcBef>
            </a:pPr>
            <a:r>
              <a:rPr lang="en-US" dirty="0" smtClean="0"/>
              <a:t>Project Report </a:t>
            </a:r>
          </a:p>
          <a:p>
            <a:pPr>
              <a:spcBef>
                <a:spcPts val="0"/>
              </a:spcBef>
              <a:spcAft>
                <a:spcPts val="1200"/>
              </a:spcAft>
            </a:pPr>
            <a:r>
              <a:rPr lang="en-US" dirty="0" smtClean="0"/>
              <a:t>Outline:</a:t>
            </a:r>
            <a:endParaRPr lang="en-US" dirty="0"/>
          </a:p>
          <a:p>
            <a:endParaRPr lang="en-US" dirty="0"/>
          </a:p>
        </p:txBody>
      </p:sp>
      <p:sp>
        <p:nvSpPr>
          <p:cNvPr id="3" name="Text Placeholder 2"/>
          <p:cNvSpPr>
            <a:spLocks noGrp="1"/>
          </p:cNvSpPr>
          <p:nvPr>
            <p:ph type="body" sz="quarter" idx="10"/>
          </p:nvPr>
        </p:nvSpPr>
        <p:spPr/>
        <p:txBody>
          <a:bodyPr/>
          <a:lstStyle/>
          <a:p>
            <a:r>
              <a:rPr lang="en-US" dirty="0" smtClean="0"/>
              <a:t>VRM Overview</a:t>
            </a:r>
            <a:endParaRPr lang="en-US" dirty="0"/>
          </a:p>
        </p:txBody>
      </p:sp>
      <p:sp>
        <p:nvSpPr>
          <p:cNvPr id="4" name="Text Placeholder 3"/>
          <p:cNvSpPr>
            <a:spLocks noGrp="1"/>
          </p:cNvSpPr>
          <p:nvPr>
            <p:ph type="body" sz="quarter" idx="11"/>
          </p:nvPr>
        </p:nvSpPr>
        <p:spPr/>
        <p:txBody>
          <a:bodyPr/>
          <a:lstStyle/>
          <a:p>
            <a:r>
              <a:rPr lang="en-US" dirty="0" smtClean="0"/>
              <a:t>Goal of the Week</a:t>
            </a:r>
            <a:endParaRPr lang="en-US" dirty="0"/>
          </a:p>
        </p:txBody>
      </p:sp>
    </p:spTree>
    <p:extLst>
      <p:ext uri="{BB962C8B-B14F-4D97-AF65-F5344CB8AC3E}">
        <p14:creationId xmlns:p14="http://schemas.microsoft.com/office/powerpoint/2010/main" val="279934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pPr lvl="0"/>
            <a:r>
              <a:rPr lang="en-US" dirty="0">
                <a:solidFill>
                  <a:prstClr val="black"/>
                </a:solidFill>
              </a:rPr>
              <a:t>Visual Resource Inventory</a:t>
            </a:r>
          </a:p>
        </p:txBody>
      </p:sp>
      <p:sp>
        <p:nvSpPr>
          <p:cNvPr id="31" name="Text Placeholder 30"/>
          <p:cNvSpPr>
            <a:spLocks noGrp="1"/>
          </p:cNvSpPr>
          <p:nvPr>
            <p:ph type="body" sz="quarter" idx="11"/>
          </p:nvPr>
        </p:nvSpPr>
        <p:spPr/>
        <p:txBody>
          <a:bodyPr/>
          <a:lstStyle/>
          <a:p>
            <a:r>
              <a:rPr lang="en-US" sz="2200" dirty="0" smtClean="0"/>
              <a:t>Inventory to Management Classes</a:t>
            </a:r>
            <a:endParaRPr lang="en-US" sz="2200" dirty="0"/>
          </a:p>
        </p:txBody>
      </p:sp>
      <p:sp>
        <p:nvSpPr>
          <p:cNvPr id="8" name="Content Placeholder 5"/>
          <p:cNvSpPr>
            <a:spLocks noGrp="1"/>
          </p:cNvSpPr>
          <p:nvPr>
            <p:ph idx="1"/>
          </p:nvPr>
        </p:nvSpPr>
        <p:spPr>
          <a:xfrm>
            <a:off x="708660" y="1611312"/>
            <a:ext cx="8080338" cy="4865687"/>
          </a:xfrm>
        </p:spPr>
        <p:txBody>
          <a:bodyPr/>
          <a:lstStyle/>
          <a:p>
            <a:r>
              <a:rPr lang="en-US" dirty="0" smtClean="0"/>
              <a:t>VRI is the product of the inventory process and used for:</a:t>
            </a:r>
          </a:p>
          <a:p>
            <a:pPr lvl="1"/>
            <a:r>
              <a:rPr lang="en-US" dirty="0" smtClean="0">
                <a:solidFill>
                  <a:srgbClr val="FFC000"/>
                </a:solidFill>
              </a:rPr>
              <a:t>land use planning </a:t>
            </a:r>
            <a:r>
              <a:rPr lang="en-US" dirty="0" smtClean="0"/>
              <a:t>input, </a:t>
            </a:r>
          </a:p>
          <a:p>
            <a:pPr lvl="1"/>
            <a:r>
              <a:rPr lang="en-US" dirty="0" smtClean="0"/>
              <a:t>visual </a:t>
            </a:r>
            <a:r>
              <a:rPr lang="en-US" dirty="0" smtClean="0">
                <a:solidFill>
                  <a:srgbClr val="FFC000"/>
                </a:solidFill>
              </a:rPr>
              <a:t>impact analysis </a:t>
            </a:r>
            <a:r>
              <a:rPr lang="en-US" dirty="0" smtClean="0"/>
              <a:t>(project level NEPA), and </a:t>
            </a:r>
          </a:p>
          <a:p>
            <a:pPr lvl="1"/>
            <a:r>
              <a:rPr lang="en-US" dirty="0" smtClean="0"/>
              <a:t>when </a:t>
            </a:r>
            <a:r>
              <a:rPr lang="en-US" dirty="0" smtClean="0">
                <a:solidFill>
                  <a:srgbClr val="FFC000"/>
                </a:solidFill>
              </a:rPr>
              <a:t>amending</a:t>
            </a:r>
            <a:r>
              <a:rPr lang="en-US" dirty="0" smtClean="0"/>
              <a:t> the land use plan. </a:t>
            </a:r>
          </a:p>
          <a:p>
            <a:pPr lvl="1"/>
            <a:r>
              <a:rPr lang="en-US" dirty="0"/>
              <a:t>A source for </a:t>
            </a:r>
            <a:r>
              <a:rPr lang="en-US" dirty="0" smtClean="0"/>
              <a:t>understanding the </a:t>
            </a:r>
            <a:r>
              <a:rPr lang="en-US" dirty="0" smtClean="0">
                <a:solidFill>
                  <a:srgbClr val="FFC000"/>
                </a:solidFill>
              </a:rPr>
              <a:t>quality </a:t>
            </a:r>
            <a:r>
              <a:rPr lang="en-US" dirty="0">
                <a:solidFill>
                  <a:srgbClr val="FFC000"/>
                </a:solidFill>
              </a:rPr>
              <a:t>and condition</a:t>
            </a:r>
            <a:r>
              <a:rPr lang="en-US" dirty="0"/>
              <a:t> </a:t>
            </a:r>
            <a:r>
              <a:rPr lang="en-US" dirty="0" smtClean="0"/>
              <a:t>of the visual resource, and how it may </a:t>
            </a:r>
            <a:r>
              <a:rPr lang="en-US" dirty="0" smtClean="0">
                <a:solidFill>
                  <a:srgbClr val="FFC000"/>
                </a:solidFill>
              </a:rPr>
              <a:t>change</a:t>
            </a:r>
            <a:r>
              <a:rPr lang="en-US" dirty="0" smtClean="0"/>
              <a:t>.</a:t>
            </a:r>
          </a:p>
          <a:p>
            <a:pPr lvl="1"/>
            <a:r>
              <a:rPr lang="en-US" dirty="0" smtClean="0"/>
              <a:t>It describes the visual aspects of the </a:t>
            </a:r>
            <a:r>
              <a:rPr lang="en-US" dirty="0" smtClean="0">
                <a:solidFill>
                  <a:srgbClr val="FFC000"/>
                </a:solidFill>
              </a:rPr>
              <a:t>Affected Environment</a:t>
            </a:r>
            <a:endParaRPr lang="en-US" dirty="0">
              <a:solidFill>
                <a:srgbClr val="FFC000"/>
              </a:solidFill>
            </a:endParaRPr>
          </a:p>
          <a:p>
            <a:pPr lvl="1"/>
            <a:endParaRPr lang="en-US" dirty="0" smtClean="0"/>
          </a:p>
          <a:p>
            <a:endParaRPr lang="en-US" dirty="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57912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r>
              <a:rPr lang="en-US" dirty="0" smtClean="0"/>
              <a:t>BLM Visual Resource Inventory (VRI) process is a systematic process that is designed to determine the extent and quality of visual resources in a given area</a:t>
            </a:r>
          </a:p>
          <a:p>
            <a:pPr lvl="1"/>
            <a:r>
              <a:rPr lang="en-US" dirty="0" smtClean="0"/>
              <a:t>BLM Manual Handbook 8410-1</a:t>
            </a:r>
          </a:p>
          <a:p>
            <a:endParaRPr lang="en-US" dirty="0"/>
          </a:p>
          <a:p>
            <a:r>
              <a:rPr lang="en-US" dirty="0" smtClean="0"/>
              <a:t>Quantitative</a:t>
            </a:r>
          </a:p>
          <a:p>
            <a:pPr lvl="1"/>
            <a:r>
              <a:rPr lang="en-US" dirty="0" smtClean="0"/>
              <a:t>Objective</a:t>
            </a:r>
          </a:p>
          <a:p>
            <a:pPr lvl="1"/>
            <a:r>
              <a:rPr lang="en-US" dirty="0" smtClean="0"/>
              <a:t>Repeatable</a:t>
            </a:r>
          </a:p>
          <a:p>
            <a:endParaRPr lang="en-US" dirty="0"/>
          </a:p>
          <a:p>
            <a:r>
              <a:rPr lang="en-US" dirty="0" smtClean="0"/>
              <a:t>The outcome of the inventory provides the basis for considering visual values in the land use planning process for all BLM-administered lands</a:t>
            </a:r>
          </a:p>
          <a:p>
            <a:pPr lvl="1"/>
            <a:endParaRPr lang="en-US" dirty="0" smtClean="0"/>
          </a:p>
          <a:p>
            <a:pPr marL="685800" lvl="2" indent="0">
              <a:buNone/>
            </a:pPr>
            <a:endParaRPr lang="en-US" dirty="0" smtClean="0"/>
          </a:p>
          <a:p>
            <a:pPr indent="-228600"/>
            <a:endParaRPr lang="en-US" dirty="0" smtClean="0"/>
          </a:p>
        </p:txBody>
      </p:sp>
      <p:sp>
        <p:nvSpPr>
          <p:cNvPr id="30" name="Text Placeholder 29"/>
          <p:cNvSpPr>
            <a:spLocks noGrp="1"/>
          </p:cNvSpPr>
          <p:nvPr>
            <p:ph type="body" sz="quarter" idx="10"/>
          </p:nvPr>
        </p:nvSpPr>
        <p:spPr/>
        <p:txBody>
          <a:bodyPr/>
          <a:lstStyle/>
          <a:p>
            <a:r>
              <a:rPr lang="en-US" dirty="0" smtClean="0"/>
              <a:t>Visual Resource Inventory </a:t>
            </a:r>
            <a:endParaRPr lang="en-US" dirty="0"/>
          </a:p>
        </p:txBody>
      </p:sp>
      <p:sp>
        <p:nvSpPr>
          <p:cNvPr id="31" name="Text Placeholder 30"/>
          <p:cNvSpPr>
            <a:spLocks noGrp="1"/>
          </p:cNvSpPr>
          <p:nvPr>
            <p:ph type="body" sz="quarter" idx="11"/>
          </p:nvPr>
        </p:nvSpPr>
        <p:spPr/>
        <p:txBody>
          <a:bodyPr/>
          <a:lstStyle/>
          <a:p>
            <a:r>
              <a:rPr lang="en-US" dirty="0"/>
              <a:t>Philosophy &amp; Process</a:t>
            </a:r>
          </a:p>
        </p:txBody>
      </p:sp>
    </p:spTree>
    <p:extLst>
      <p:ext uri="{BB962C8B-B14F-4D97-AF65-F5344CB8AC3E}">
        <p14:creationId xmlns:p14="http://schemas.microsoft.com/office/powerpoint/2010/main" val="215786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Visual Resource Inventory </a:t>
            </a:r>
          </a:p>
        </p:txBody>
      </p:sp>
      <p:sp>
        <p:nvSpPr>
          <p:cNvPr id="31" name="Text Placeholder 30"/>
          <p:cNvSpPr>
            <a:spLocks noGrp="1"/>
          </p:cNvSpPr>
          <p:nvPr>
            <p:ph type="body" sz="quarter" idx="11"/>
          </p:nvPr>
        </p:nvSpPr>
        <p:spPr/>
        <p:txBody>
          <a:bodyPr/>
          <a:lstStyle/>
          <a:p>
            <a:r>
              <a:rPr lang="en-US" dirty="0"/>
              <a:t>Philosophy &amp; Process</a:t>
            </a:r>
          </a:p>
        </p:txBody>
      </p:sp>
      <p:graphicFrame>
        <p:nvGraphicFramePr>
          <p:cNvPr id="9" name="Diagram 8"/>
          <p:cNvGraphicFramePr/>
          <p:nvPr>
            <p:extLst>
              <p:ext uri="{D42A27DB-BD31-4B8C-83A1-F6EECF244321}">
                <p14:modId xmlns:p14="http://schemas.microsoft.com/office/powerpoint/2010/main" val="1543093143"/>
              </p:ext>
            </p:extLst>
          </p:nvPr>
        </p:nvGraphicFramePr>
        <p:xfrm>
          <a:off x="-82186" y="1625598"/>
          <a:ext cx="4809067" cy="4880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ight Arrow 1"/>
          <p:cNvSpPr/>
          <p:nvPr/>
        </p:nvSpPr>
        <p:spPr>
          <a:xfrm>
            <a:off x="3804966" y="4309529"/>
            <a:ext cx="359875" cy="541868"/>
          </a:xfrm>
          <a:prstGeom prst="rightArrow">
            <a:avLst>
              <a:gd name="adj1" fmla="val 50000"/>
              <a:gd name="adj2" fmla="val 72499"/>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2828" t="12148" r="1970" b="12338"/>
          <a:stretch/>
        </p:blipFill>
        <p:spPr>
          <a:xfrm>
            <a:off x="5536163" y="5418925"/>
            <a:ext cx="2249531" cy="1378794"/>
          </a:xfrm>
          <a:prstGeom prst="rect">
            <a:avLst/>
          </a:prstGeom>
          <a:ln w="22225">
            <a:solidFill>
              <a:schemeClr val="tx1">
                <a:lumMod val="50000"/>
                <a:lumOff val="50000"/>
              </a:schemeClr>
            </a:solidFill>
          </a:ln>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957" t="11864" r="1683" b="12554"/>
          <a:stretch/>
        </p:blipFill>
        <p:spPr>
          <a:xfrm>
            <a:off x="5536928" y="2589553"/>
            <a:ext cx="2248766" cy="1377284"/>
          </a:xfrm>
          <a:prstGeom prst="rect">
            <a:avLst/>
          </a:prstGeom>
          <a:ln w="22225">
            <a:solidFill>
              <a:schemeClr val="tx1">
                <a:lumMod val="50000"/>
                <a:lumOff val="50000"/>
              </a:schemeClr>
            </a:solidFill>
          </a:ln>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2809" t="12187" r="1790" b="12231"/>
          <a:stretch/>
        </p:blipFill>
        <p:spPr>
          <a:xfrm>
            <a:off x="5536595" y="4004267"/>
            <a:ext cx="2248982" cy="1377284"/>
          </a:xfrm>
          <a:prstGeom prst="rect">
            <a:avLst/>
          </a:prstGeom>
          <a:ln w="22225">
            <a:solidFill>
              <a:schemeClr val="tx1">
                <a:lumMod val="50000"/>
                <a:lumOff val="50000"/>
              </a:schemeClr>
            </a:solidFill>
          </a:ln>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l="2587" t="12182" r="2062" b="12236"/>
          <a:stretch/>
        </p:blipFill>
        <p:spPr>
          <a:xfrm>
            <a:off x="5536596" y="1178717"/>
            <a:ext cx="2248980" cy="1377284"/>
          </a:xfrm>
          <a:prstGeom prst="rect">
            <a:avLst/>
          </a:prstGeom>
          <a:ln w="22225">
            <a:solidFill>
              <a:schemeClr val="tx1">
                <a:lumMod val="50000"/>
                <a:lumOff val="50000"/>
              </a:schemeClr>
            </a:solidFill>
          </a:ln>
        </p:spPr>
      </p:pic>
      <p:sp>
        <p:nvSpPr>
          <p:cNvPr id="3" name="Plus 2"/>
          <p:cNvSpPr/>
          <p:nvPr/>
        </p:nvSpPr>
        <p:spPr>
          <a:xfrm>
            <a:off x="6334021" y="2299874"/>
            <a:ext cx="564738" cy="529189"/>
          </a:xfrm>
          <a:prstGeom prst="mathPlus">
            <a:avLst/>
          </a:prstGeom>
          <a:solidFill>
            <a:srgbClr val="FF0000"/>
          </a:solidFill>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11"/>
          <p:cNvSpPr/>
          <p:nvPr/>
        </p:nvSpPr>
        <p:spPr>
          <a:xfrm>
            <a:off x="6334022" y="3713022"/>
            <a:ext cx="564738" cy="529189"/>
          </a:xfrm>
          <a:prstGeom prst="mathPlus">
            <a:avLst/>
          </a:prstGeom>
          <a:solidFill>
            <a:srgbClr val="FF0000"/>
          </a:solidFill>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qual 6"/>
          <p:cNvSpPr/>
          <p:nvPr/>
        </p:nvSpPr>
        <p:spPr>
          <a:xfrm>
            <a:off x="6396409" y="5166791"/>
            <a:ext cx="466970" cy="466970"/>
          </a:xfrm>
          <a:prstGeom prst="mathEqual">
            <a:avLst/>
          </a:prstGeom>
          <a:solidFill>
            <a:srgbClr val="FF0000"/>
          </a:solidFill>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396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99580" cy="5181600"/>
          </a:xfrm>
        </p:spPr>
        <p:txBody>
          <a:bodyPr/>
          <a:lstStyle/>
          <a:p>
            <a:endParaRPr lang="en-US" dirty="0" smtClean="0"/>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a:xfrm>
            <a:off x="228599" y="609600"/>
            <a:ext cx="7290995" cy="468313"/>
          </a:xfrm>
        </p:spPr>
        <p:txBody>
          <a:bodyPr/>
          <a:lstStyle/>
          <a:p>
            <a:r>
              <a:rPr lang="en-US" dirty="0" smtClean="0"/>
              <a:t>Scenic Quality Rating Units</a:t>
            </a:r>
            <a:endParaRPr lang="en-US" sz="2300" dirty="0"/>
          </a:p>
        </p:txBody>
      </p:sp>
      <p:sp>
        <p:nvSpPr>
          <p:cNvPr id="2" name="TextBox 1"/>
          <p:cNvSpPr txBox="1"/>
          <p:nvPr/>
        </p:nvSpPr>
        <p:spPr>
          <a:xfrm>
            <a:off x="146646" y="5796958"/>
            <a:ext cx="4382218" cy="707886"/>
          </a:xfrm>
          <a:prstGeom prst="rect">
            <a:avLst/>
          </a:prstGeom>
          <a:noFill/>
        </p:spPr>
        <p:txBody>
          <a:bodyPr wrap="square" rtlCol="0">
            <a:spAutoFit/>
          </a:bodyPr>
          <a:lstStyle/>
          <a:p>
            <a:r>
              <a:rPr lang="en-US" sz="2000" b="1" dirty="0" smtClean="0"/>
              <a:t>Casper Field Office is located </a:t>
            </a:r>
          </a:p>
          <a:p>
            <a:r>
              <a:rPr lang="en-US" sz="2000" b="1" dirty="0" smtClean="0"/>
              <a:t>in which physiographic Province?</a:t>
            </a:r>
            <a:endParaRPr lang="en-US" sz="2000"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50" t="5501" r="41574" b="10042"/>
          <a:stretch/>
        </p:blipFill>
        <p:spPr>
          <a:xfrm>
            <a:off x="4063711" y="1466472"/>
            <a:ext cx="4691490" cy="4723610"/>
          </a:xfrm>
          <a:prstGeom prst="rect">
            <a:avLst/>
          </a:prstGeom>
        </p:spPr>
      </p:pic>
      <p:sp>
        <p:nvSpPr>
          <p:cNvPr id="7" name="Content Placeholder 28"/>
          <p:cNvSpPr txBox="1">
            <a:spLocks/>
          </p:cNvSpPr>
          <p:nvPr/>
        </p:nvSpPr>
        <p:spPr>
          <a:xfrm>
            <a:off x="228600" y="1295401"/>
            <a:ext cx="4069800" cy="251895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effectLst>
                  <a:outerShdw blurRad="38100" dist="38100" dir="2700000" algn="tl">
                    <a:srgbClr val="000000">
                      <a:alpha val="43137"/>
                    </a:srgbClr>
                  </a:outerShdw>
                </a:effectLst>
              </a:rPr>
              <a:t>The planning area is subdivided into scenic quality rating units for rating purposes and are delineated on a basis of:</a:t>
            </a:r>
          </a:p>
          <a:p>
            <a:pPr lvl="1">
              <a:spcBef>
                <a:spcPts val="0"/>
              </a:spcBef>
              <a:spcAft>
                <a:spcPts val="1200"/>
              </a:spcAft>
            </a:pPr>
            <a:r>
              <a:rPr lang="en-US" dirty="0" smtClean="0">
                <a:effectLst>
                  <a:outerShdw blurRad="38100" dist="38100" dir="2700000" algn="tl">
                    <a:srgbClr val="000000">
                      <a:alpha val="43137"/>
                    </a:srgbClr>
                  </a:outerShdw>
                </a:effectLst>
              </a:rPr>
              <a:t>Similar physiographic characteristics</a:t>
            </a:r>
          </a:p>
          <a:p>
            <a:pPr lvl="1">
              <a:spcBef>
                <a:spcPts val="0"/>
              </a:spcBef>
              <a:spcAft>
                <a:spcPts val="1200"/>
              </a:spcAft>
            </a:pPr>
            <a:r>
              <a:rPr lang="en-US" dirty="0" smtClean="0">
                <a:effectLst>
                  <a:outerShdw blurRad="38100" dist="38100" dir="2700000" algn="tl">
                    <a:srgbClr val="000000">
                      <a:alpha val="43137"/>
                    </a:srgbClr>
                  </a:outerShdw>
                </a:effectLst>
              </a:rPr>
              <a:t>Similar visual patterns – land form, textures, color, variety etc.</a:t>
            </a:r>
          </a:p>
          <a:p>
            <a:pPr lvl="1">
              <a:spcBef>
                <a:spcPts val="0"/>
              </a:spcBef>
              <a:spcAft>
                <a:spcPts val="1200"/>
              </a:spcAft>
            </a:pPr>
            <a:r>
              <a:rPr lang="en-US" dirty="0" smtClean="0">
                <a:effectLst>
                  <a:outerShdw blurRad="38100" dist="38100" dir="2700000" algn="tl">
                    <a:srgbClr val="000000">
                      <a:alpha val="43137"/>
                    </a:srgbClr>
                  </a:outerShdw>
                </a:effectLst>
              </a:rPr>
              <a:t>Areas that have similar impacts from man-made modifications</a:t>
            </a:r>
          </a:p>
          <a:p>
            <a:endParaRPr lang="en-US" dirty="0" smtClean="0"/>
          </a:p>
          <a:p>
            <a:endParaRPr lang="en-US" dirty="0" smtClean="0"/>
          </a:p>
          <a:p>
            <a:pPr lvl="1"/>
            <a:endParaRPr lang="en-US" dirty="0" smtClean="0"/>
          </a:p>
          <a:p>
            <a:endParaRPr lang="en-US" dirty="0" smtClean="0"/>
          </a:p>
          <a:p>
            <a:endParaRPr lang="en-US" dirty="0" smtClean="0"/>
          </a:p>
          <a:p>
            <a:endParaRPr lang="en-US" dirty="0" smtClean="0"/>
          </a:p>
          <a:p>
            <a:endParaRPr lang="en-US" dirty="0" smtClean="0"/>
          </a:p>
          <a:p>
            <a:pPr marL="685800" lvl="2" indent="0">
              <a:buFont typeface="Cambria" panose="02040503050406030204" pitchFamily="18" charset="0"/>
              <a:buNone/>
            </a:pPr>
            <a:endParaRPr lang="en-US" dirty="0"/>
          </a:p>
        </p:txBody>
      </p:sp>
    </p:spTree>
    <p:extLst>
      <p:ext uri="{BB962C8B-B14F-4D97-AF65-F5344CB8AC3E}">
        <p14:creationId xmlns:p14="http://schemas.microsoft.com/office/powerpoint/2010/main" val="331942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1"/>
            <a:ext cx="8336902" cy="2518954"/>
          </a:xfrm>
        </p:spPr>
        <p:txBody>
          <a:bodyPr/>
          <a:lstStyle/>
          <a:p>
            <a:r>
              <a:rPr lang="en-US" dirty="0" smtClean="0"/>
              <a:t>The planning area is subdivided into scenic quality rating units for rating purposes and are delineated on a basis of:</a:t>
            </a:r>
          </a:p>
          <a:p>
            <a:pPr lvl="1"/>
            <a:r>
              <a:rPr lang="en-US" dirty="0" smtClean="0"/>
              <a:t>Similar physiographic characteristics</a:t>
            </a:r>
          </a:p>
          <a:p>
            <a:pPr lvl="1"/>
            <a:r>
              <a:rPr lang="en-US" dirty="0" smtClean="0"/>
              <a:t>Similar visual patterns – land form, textures, color, variety etc.</a:t>
            </a:r>
          </a:p>
          <a:p>
            <a:pPr lvl="1"/>
            <a:r>
              <a:rPr lang="en-US" dirty="0" smtClean="0"/>
              <a:t>Areas that have similar impacts from man-made modifications</a:t>
            </a:r>
          </a:p>
          <a:p>
            <a:endParaRPr lang="en-US" dirty="0" smtClean="0"/>
          </a:p>
          <a:p>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p:txBody>
          <a:bodyPr/>
          <a:lstStyle/>
          <a:p>
            <a:r>
              <a:rPr lang="en-US" dirty="0" smtClean="0"/>
              <a:t>Step 2 – SQRU Delineation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335800"/>
            <a:ext cx="8783053" cy="3471397"/>
          </a:xfrm>
          <a:prstGeom prst="rect">
            <a:avLst/>
          </a:prstGeom>
        </p:spPr>
      </p:pic>
      <p:sp>
        <p:nvSpPr>
          <p:cNvPr id="6" name="Content Placeholder 28"/>
          <p:cNvSpPr txBox="1">
            <a:spLocks/>
          </p:cNvSpPr>
          <p:nvPr/>
        </p:nvSpPr>
        <p:spPr>
          <a:xfrm>
            <a:off x="11551" y="3446422"/>
            <a:ext cx="7848600" cy="69382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rgbClr val="FFFF00"/>
                </a:solidFill>
                <a:effectLst>
                  <a:outerShdw blurRad="38100" dist="38100" dir="2700000" algn="tl">
                    <a:srgbClr val="000000">
                      <a:alpha val="43137"/>
                    </a:srgbClr>
                  </a:outerShdw>
                </a:effectLst>
              </a:rPr>
              <a:t>How many SQRU do you see in this image?</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315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p:txBody>
          <a:bodyPr/>
          <a:lstStyle/>
          <a:p>
            <a:r>
              <a:rPr lang="en-US" dirty="0"/>
              <a:t>Step 1 – SQRU Delineation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35796"/>
            <a:ext cx="8783052" cy="3471397"/>
          </a:xfrm>
          <a:prstGeom prst="rect">
            <a:avLst/>
          </a:prstGeom>
        </p:spPr>
      </p:pic>
      <p:sp>
        <p:nvSpPr>
          <p:cNvPr id="7" name="Content Placeholder 28"/>
          <p:cNvSpPr>
            <a:spLocks noGrp="1"/>
          </p:cNvSpPr>
          <p:nvPr>
            <p:ph idx="1"/>
          </p:nvPr>
        </p:nvSpPr>
        <p:spPr>
          <a:xfrm>
            <a:off x="228600" y="1295401"/>
            <a:ext cx="8336902" cy="2518954"/>
          </a:xfrm>
        </p:spPr>
        <p:txBody>
          <a:bodyPr/>
          <a:lstStyle/>
          <a:p>
            <a:r>
              <a:rPr lang="en-US" dirty="0" smtClean="0"/>
              <a:t>The planning area is subdivided into scenic quality rating units for rating purposes and are delineated on a basis of:</a:t>
            </a:r>
          </a:p>
          <a:p>
            <a:pPr lvl="1"/>
            <a:r>
              <a:rPr lang="en-US" dirty="0" smtClean="0"/>
              <a:t>Similar physiographic characteristics</a:t>
            </a:r>
          </a:p>
          <a:p>
            <a:pPr lvl="1"/>
            <a:r>
              <a:rPr lang="en-US" dirty="0" smtClean="0"/>
              <a:t>Similar visual patterns – land form, textures, color, variety etc.</a:t>
            </a:r>
          </a:p>
          <a:p>
            <a:pPr lvl="1"/>
            <a:r>
              <a:rPr lang="en-US" dirty="0" smtClean="0"/>
              <a:t>Areas that have similar impacts from man-made modifications</a:t>
            </a:r>
          </a:p>
          <a:p>
            <a:endParaRPr lang="en-US" dirty="0" smtClean="0"/>
          </a:p>
          <a:p>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8" name="Content Placeholder 28"/>
          <p:cNvSpPr txBox="1">
            <a:spLocks/>
          </p:cNvSpPr>
          <p:nvPr/>
        </p:nvSpPr>
        <p:spPr>
          <a:xfrm>
            <a:off x="11551" y="3446422"/>
            <a:ext cx="7848600" cy="69382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solidFill>
                  <a:srgbClr val="FFFF00"/>
                </a:solidFill>
                <a:effectLst>
                  <a:outerShdw blurRad="38100" dist="38100" dir="2700000" algn="tl">
                    <a:srgbClr val="000000">
                      <a:alpha val="43137"/>
                    </a:srgbClr>
                  </a:outerShdw>
                </a:effectLst>
              </a:rPr>
              <a:t>How many SQRU do you see in this image?</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59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p:txBody>
          <a:bodyPr/>
          <a:lstStyle/>
          <a:p>
            <a:r>
              <a:rPr lang="en-US" dirty="0"/>
              <a:t>Step 1 – SQRU Delineation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35796"/>
            <a:ext cx="8783052" cy="3471397"/>
          </a:xfrm>
          <a:prstGeom prst="rect">
            <a:avLst/>
          </a:prstGeom>
        </p:spPr>
      </p:pic>
      <p:sp>
        <p:nvSpPr>
          <p:cNvPr id="7" name="Content Placeholder 28"/>
          <p:cNvSpPr>
            <a:spLocks noGrp="1"/>
          </p:cNvSpPr>
          <p:nvPr>
            <p:ph idx="1"/>
          </p:nvPr>
        </p:nvSpPr>
        <p:spPr>
          <a:xfrm>
            <a:off x="228600" y="1295401"/>
            <a:ext cx="8336902" cy="2518954"/>
          </a:xfrm>
        </p:spPr>
        <p:txBody>
          <a:bodyPr/>
          <a:lstStyle/>
          <a:p>
            <a:r>
              <a:rPr lang="en-US" dirty="0" smtClean="0"/>
              <a:t>The planning area is subdivided into scenic quality rating units for rating purposes and are delineated on a basis of:</a:t>
            </a:r>
          </a:p>
          <a:p>
            <a:pPr lvl="1"/>
            <a:r>
              <a:rPr lang="en-US" dirty="0" smtClean="0"/>
              <a:t>Similar physiographic characteristics</a:t>
            </a:r>
          </a:p>
          <a:p>
            <a:pPr lvl="1"/>
            <a:r>
              <a:rPr lang="en-US" dirty="0" smtClean="0"/>
              <a:t>Similar visual patterns – land form, textures, color, variety etc.</a:t>
            </a:r>
          </a:p>
          <a:p>
            <a:pPr lvl="1"/>
            <a:r>
              <a:rPr lang="en-US" dirty="0" smtClean="0"/>
              <a:t>Areas that have similar impacts from man-made modifications</a:t>
            </a:r>
          </a:p>
          <a:p>
            <a:endParaRPr lang="en-US" dirty="0" smtClean="0"/>
          </a:p>
          <a:p>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8" name="Content Placeholder 28"/>
          <p:cNvSpPr txBox="1">
            <a:spLocks/>
          </p:cNvSpPr>
          <p:nvPr/>
        </p:nvSpPr>
        <p:spPr>
          <a:xfrm>
            <a:off x="11551" y="3446422"/>
            <a:ext cx="7848600" cy="69382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solidFill>
                  <a:srgbClr val="FFFF00"/>
                </a:solidFill>
                <a:effectLst>
                  <a:outerShdw blurRad="38100" dist="38100" dir="2700000" algn="tl">
                    <a:srgbClr val="000000">
                      <a:alpha val="43137"/>
                    </a:srgbClr>
                  </a:outerShdw>
                </a:effectLst>
              </a:rPr>
              <a:t>How many SQRU do you see in this image?</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060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79358"/>
            <a:ext cx="3701716" cy="5181600"/>
          </a:xfrm>
        </p:spPr>
        <p:txBody>
          <a:bodyPr/>
          <a:lstStyle/>
          <a:p>
            <a:r>
              <a:rPr lang="en-US" dirty="0" smtClean="0"/>
              <a:t>Score determined </a:t>
            </a:r>
            <a:r>
              <a:rPr lang="en-US" dirty="0"/>
              <a:t>using 7 key </a:t>
            </a:r>
            <a:r>
              <a:rPr lang="en-US" dirty="0" smtClean="0"/>
              <a:t>factors:</a:t>
            </a:r>
            <a:endParaRPr lang="en-US" dirty="0"/>
          </a:p>
          <a:p>
            <a:pPr marL="752475" lvl="1" indent="-457200">
              <a:buFont typeface="+mj-lt"/>
              <a:buAutoNum type="arabicPeriod"/>
            </a:pPr>
            <a:r>
              <a:rPr lang="en-US" dirty="0"/>
              <a:t>Landform</a:t>
            </a:r>
          </a:p>
          <a:p>
            <a:pPr marL="752475" lvl="1" indent="-457200">
              <a:buFont typeface="+mj-lt"/>
              <a:buAutoNum type="arabicPeriod"/>
            </a:pPr>
            <a:r>
              <a:rPr lang="en-US" dirty="0"/>
              <a:t>Vegetation</a:t>
            </a:r>
          </a:p>
          <a:p>
            <a:pPr marL="752475" lvl="1" indent="-457200">
              <a:buFont typeface="+mj-lt"/>
              <a:buAutoNum type="arabicPeriod"/>
            </a:pPr>
            <a:r>
              <a:rPr lang="en-US" dirty="0"/>
              <a:t>Water</a:t>
            </a:r>
          </a:p>
          <a:p>
            <a:pPr marL="752475" lvl="1" indent="-457200">
              <a:buFont typeface="+mj-lt"/>
              <a:buAutoNum type="arabicPeriod"/>
            </a:pPr>
            <a:r>
              <a:rPr lang="en-US" dirty="0"/>
              <a:t>Color</a:t>
            </a:r>
          </a:p>
          <a:p>
            <a:pPr marL="752475" lvl="1" indent="-457200">
              <a:buFont typeface="+mj-lt"/>
              <a:buAutoNum type="arabicPeriod"/>
            </a:pPr>
            <a:r>
              <a:rPr lang="en-US" dirty="0"/>
              <a:t>Adjacent Scenery</a:t>
            </a:r>
          </a:p>
          <a:p>
            <a:pPr marL="752475" lvl="1" indent="-457200">
              <a:buFont typeface="+mj-lt"/>
              <a:buAutoNum type="arabicPeriod"/>
            </a:pPr>
            <a:r>
              <a:rPr lang="en-US" dirty="0"/>
              <a:t>Scarcity</a:t>
            </a:r>
          </a:p>
          <a:p>
            <a:pPr marL="752475" lvl="1" indent="-457200">
              <a:buFont typeface="+mj-lt"/>
              <a:buAutoNum type="arabicPeriod"/>
            </a:pPr>
            <a:r>
              <a:rPr lang="en-US" dirty="0"/>
              <a:t>Cultural Modifications</a:t>
            </a:r>
          </a:p>
          <a:p>
            <a:pPr lvl="1"/>
            <a:endParaRPr lang="en-US" dirty="0"/>
          </a:p>
          <a:p>
            <a:endParaRPr lang="en-US" dirty="0"/>
          </a:p>
          <a:p>
            <a:endParaRPr lang="en-US" dirty="0"/>
          </a:p>
          <a:p>
            <a:endParaRPr lang="en-US" dirty="0"/>
          </a:p>
          <a:p>
            <a:pPr lvl="2"/>
            <a:endParaRPr lang="en-US" dirty="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p:txBody>
          <a:bodyPr/>
          <a:lstStyle/>
          <a:p>
            <a:r>
              <a:rPr lang="en-US" dirty="0"/>
              <a:t>Step </a:t>
            </a:r>
            <a:r>
              <a:rPr lang="en-US" dirty="0" smtClean="0"/>
              <a:t>4 </a:t>
            </a:r>
            <a:r>
              <a:rPr lang="en-US" dirty="0"/>
              <a:t>– </a:t>
            </a:r>
            <a:r>
              <a:rPr lang="en-US" dirty="0" smtClean="0"/>
              <a:t>Evaluate and Score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920" y="1165859"/>
            <a:ext cx="4363212" cy="5454015"/>
          </a:xfrm>
          <a:prstGeom prst="rect">
            <a:avLst/>
          </a:prstGeom>
        </p:spPr>
      </p:pic>
    </p:spTree>
    <p:extLst>
      <p:ext uri="{BB962C8B-B14F-4D97-AF65-F5344CB8AC3E}">
        <p14:creationId xmlns:p14="http://schemas.microsoft.com/office/powerpoint/2010/main" val="4274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4188792"/>
            <a:ext cx="8791075" cy="2197768"/>
          </a:xfrm>
          <a:prstGeom prst="rect">
            <a:avLst/>
          </a:prstGeom>
          <a:noFill/>
          <a:ln w="9525">
            <a:noFill/>
            <a:miter lim="800000"/>
            <a:headEnd/>
            <a:tailEnd/>
          </a:ln>
        </p:spPr>
      </p:pic>
      <p:sp>
        <p:nvSpPr>
          <p:cNvPr id="29" name="Content Placeholder 28"/>
          <p:cNvSpPr>
            <a:spLocks noGrp="1"/>
          </p:cNvSpPr>
          <p:nvPr>
            <p:ph idx="1"/>
          </p:nvPr>
        </p:nvSpPr>
        <p:spPr>
          <a:xfrm>
            <a:off x="228600" y="1278147"/>
            <a:ext cx="8416518" cy="638885"/>
          </a:xfrm>
        </p:spPr>
        <p:txBody>
          <a:bodyPr/>
          <a:lstStyle/>
          <a:p>
            <a:r>
              <a:rPr lang="en-US" dirty="0" smtClean="0"/>
              <a:t>Scoring the 7 key factors - Example</a:t>
            </a:r>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p:txBody>
          <a:bodyPr/>
          <a:lstStyle/>
          <a:p>
            <a:r>
              <a:rPr lang="en-US" dirty="0"/>
              <a:t>Step </a:t>
            </a:r>
            <a:r>
              <a:rPr lang="en-US" dirty="0" smtClean="0"/>
              <a:t>4 </a:t>
            </a:r>
            <a:r>
              <a:rPr lang="en-US" dirty="0"/>
              <a:t>– </a:t>
            </a:r>
            <a:r>
              <a:rPr lang="en-US" dirty="0" smtClean="0"/>
              <a:t>Evaluate and Score</a:t>
            </a:r>
            <a:endParaRPr lang="en-US" dirty="0"/>
          </a:p>
        </p:txBody>
      </p:sp>
      <p:pic>
        <p:nvPicPr>
          <p:cNvPr id="26" name="Picture 4" descr="Kemmerer-VRM 018"/>
          <p:cNvPicPr>
            <a:picLocks noChangeAspect="1" noChangeArrowheads="1"/>
          </p:cNvPicPr>
          <p:nvPr/>
        </p:nvPicPr>
        <p:blipFill rotWithShape="1">
          <a:blip r:embed="rId4"/>
          <a:srcRect b="1550"/>
          <a:stretch/>
        </p:blipFill>
        <p:spPr bwMode="auto">
          <a:xfrm>
            <a:off x="34928" y="1977307"/>
            <a:ext cx="2894958" cy="1909561"/>
          </a:xfrm>
          <a:prstGeom prst="rect">
            <a:avLst/>
          </a:prstGeom>
          <a:noFill/>
          <a:ln w="9525">
            <a:noFill/>
            <a:miter lim="800000"/>
            <a:headEnd/>
            <a:tailEnd/>
          </a:ln>
        </p:spPr>
      </p:pic>
      <p:pic>
        <p:nvPicPr>
          <p:cNvPr id="27" name="Picture 4" descr="Escalante etc 050"/>
          <p:cNvPicPr>
            <a:picLocks noChangeAspect="1" noChangeArrowheads="1"/>
          </p:cNvPicPr>
          <p:nvPr/>
        </p:nvPicPr>
        <p:blipFill>
          <a:blip r:embed="rId5"/>
          <a:srcRect/>
          <a:stretch>
            <a:fillRect/>
          </a:stretch>
        </p:blipFill>
        <p:spPr bwMode="auto">
          <a:xfrm>
            <a:off x="2954167" y="1977307"/>
            <a:ext cx="2894912" cy="1910252"/>
          </a:xfrm>
          <a:prstGeom prst="rect">
            <a:avLst/>
          </a:prstGeom>
          <a:noFill/>
          <a:ln w="9525">
            <a:noFill/>
            <a:miter lim="800000"/>
            <a:headEnd/>
            <a:tailEnd/>
          </a:ln>
        </p:spPr>
      </p:pic>
      <p:pic>
        <p:nvPicPr>
          <p:cNvPr id="28" name="Picture 2" descr="https://c1.staticflickr.com/1/417/18596204106_27c3efce2a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8180" y="1966495"/>
            <a:ext cx="2896610" cy="191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4188792"/>
            <a:ext cx="8791075" cy="2197768"/>
          </a:xfrm>
          <a:prstGeom prst="rect">
            <a:avLst/>
          </a:prstGeom>
          <a:noFill/>
          <a:ln w="9525">
            <a:noFill/>
            <a:miter lim="800000"/>
            <a:headEnd/>
            <a:tailEnd/>
          </a:ln>
        </p:spPr>
      </p:pic>
      <p:sp>
        <p:nvSpPr>
          <p:cNvPr id="29" name="Content Placeholder 28"/>
          <p:cNvSpPr>
            <a:spLocks noGrp="1"/>
          </p:cNvSpPr>
          <p:nvPr>
            <p:ph idx="1"/>
          </p:nvPr>
        </p:nvSpPr>
        <p:spPr>
          <a:xfrm>
            <a:off x="228600" y="1278147"/>
            <a:ext cx="8416518" cy="638885"/>
          </a:xfrm>
        </p:spPr>
        <p:txBody>
          <a:bodyPr/>
          <a:lstStyle/>
          <a:p>
            <a:r>
              <a:rPr lang="en-US" dirty="0" smtClean="0"/>
              <a:t>Scoring the 7 key factors - Example</a:t>
            </a:r>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p:txBody>
          <a:bodyPr/>
          <a:lstStyle/>
          <a:p>
            <a:r>
              <a:rPr lang="en-US" dirty="0"/>
              <a:t>Step </a:t>
            </a:r>
            <a:r>
              <a:rPr lang="en-US" dirty="0" smtClean="0"/>
              <a:t>4 </a:t>
            </a:r>
            <a:r>
              <a:rPr lang="en-US" dirty="0"/>
              <a:t>– </a:t>
            </a:r>
            <a:r>
              <a:rPr lang="en-US" dirty="0" smtClean="0"/>
              <a:t>Evaluate and Score</a:t>
            </a:r>
            <a:endParaRPr lang="en-US" dirty="0"/>
          </a:p>
        </p:txBody>
      </p:sp>
      <p:sp>
        <p:nvSpPr>
          <p:cNvPr id="9" name="Freeform 8"/>
          <p:cNvSpPr/>
          <p:nvPr/>
        </p:nvSpPr>
        <p:spPr>
          <a:xfrm>
            <a:off x="2733933" y="4713726"/>
            <a:ext cx="209550" cy="156453"/>
          </a:xfrm>
          <a:custGeom>
            <a:avLst/>
            <a:gdLst>
              <a:gd name="connsiteX0" fmla="*/ 133350 w 209550"/>
              <a:gd name="connsiteY0" fmla="*/ 243 h 156453"/>
              <a:gd name="connsiteX1" fmla="*/ 110490 w 209550"/>
              <a:gd name="connsiteY1" fmla="*/ 4053 h 156453"/>
              <a:gd name="connsiteX2" fmla="*/ 76200 w 209550"/>
              <a:gd name="connsiteY2" fmla="*/ 7863 h 156453"/>
              <a:gd name="connsiteX3" fmla="*/ 53340 w 209550"/>
              <a:gd name="connsiteY3" fmla="*/ 15483 h 156453"/>
              <a:gd name="connsiteX4" fmla="*/ 41910 w 209550"/>
              <a:gd name="connsiteY4" fmla="*/ 19293 h 156453"/>
              <a:gd name="connsiteX5" fmla="*/ 34290 w 209550"/>
              <a:gd name="connsiteY5" fmla="*/ 30723 h 156453"/>
              <a:gd name="connsiteX6" fmla="*/ 7620 w 209550"/>
              <a:gd name="connsiteY6" fmla="*/ 65013 h 156453"/>
              <a:gd name="connsiteX7" fmla="*/ 0 w 209550"/>
              <a:gd name="connsiteY7" fmla="*/ 87873 h 156453"/>
              <a:gd name="connsiteX8" fmla="*/ 3810 w 209550"/>
              <a:gd name="connsiteY8" fmla="*/ 114543 h 156453"/>
              <a:gd name="connsiteX9" fmla="*/ 7620 w 209550"/>
              <a:gd name="connsiteY9" fmla="*/ 125973 h 156453"/>
              <a:gd name="connsiteX10" fmla="*/ 19050 w 209550"/>
              <a:gd name="connsiteY10" fmla="*/ 129783 h 156453"/>
              <a:gd name="connsiteX11" fmla="*/ 30480 w 209550"/>
              <a:gd name="connsiteY11" fmla="*/ 137403 h 156453"/>
              <a:gd name="connsiteX12" fmla="*/ 41910 w 209550"/>
              <a:gd name="connsiteY12" fmla="*/ 141213 h 156453"/>
              <a:gd name="connsiteX13" fmla="*/ 53340 w 209550"/>
              <a:gd name="connsiteY13" fmla="*/ 148833 h 156453"/>
              <a:gd name="connsiteX14" fmla="*/ 87630 w 209550"/>
              <a:gd name="connsiteY14" fmla="*/ 156453 h 156453"/>
              <a:gd name="connsiteX15" fmla="*/ 152400 w 209550"/>
              <a:gd name="connsiteY15" fmla="*/ 152643 h 156453"/>
              <a:gd name="connsiteX16" fmla="*/ 175260 w 209550"/>
              <a:gd name="connsiteY16" fmla="*/ 137403 h 156453"/>
              <a:gd name="connsiteX17" fmla="*/ 186690 w 209550"/>
              <a:gd name="connsiteY17" fmla="*/ 129783 h 156453"/>
              <a:gd name="connsiteX18" fmla="*/ 190500 w 209550"/>
              <a:gd name="connsiteY18" fmla="*/ 118353 h 156453"/>
              <a:gd name="connsiteX19" fmla="*/ 201930 w 209550"/>
              <a:gd name="connsiteY19" fmla="*/ 110733 h 156453"/>
              <a:gd name="connsiteX20" fmla="*/ 209550 w 209550"/>
              <a:gd name="connsiteY20" fmla="*/ 87873 h 156453"/>
              <a:gd name="connsiteX21" fmla="*/ 205740 w 209550"/>
              <a:gd name="connsiteY21" fmla="*/ 53583 h 156453"/>
              <a:gd name="connsiteX22" fmla="*/ 201930 w 209550"/>
              <a:gd name="connsiteY22" fmla="*/ 42153 h 156453"/>
              <a:gd name="connsiteX23" fmla="*/ 167640 w 209550"/>
              <a:gd name="connsiteY23" fmla="*/ 23103 h 156453"/>
              <a:gd name="connsiteX24" fmla="*/ 156210 w 209550"/>
              <a:gd name="connsiteY24" fmla="*/ 11673 h 156453"/>
              <a:gd name="connsiteX25" fmla="*/ 133350 w 209550"/>
              <a:gd name="connsiteY25" fmla="*/ 243 h 15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9550" h="156453">
                <a:moveTo>
                  <a:pt x="133350" y="243"/>
                </a:moveTo>
                <a:cubicBezTo>
                  <a:pt x="125730" y="-1027"/>
                  <a:pt x="118147" y="3032"/>
                  <a:pt x="110490" y="4053"/>
                </a:cubicBezTo>
                <a:cubicBezTo>
                  <a:pt x="99091" y="5573"/>
                  <a:pt x="87477" y="5608"/>
                  <a:pt x="76200" y="7863"/>
                </a:cubicBezTo>
                <a:cubicBezTo>
                  <a:pt x="68324" y="9438"/>
                  <a:pt x="60960" y="12943"/>
                  <a:pt x="53340" y="15483"/>
                </a:cubicBezTo>
                <a:lnTo>
                  <a:pt x="41910" y="19293"/>
                </a:lnTo>
                <a:cubicBezTo>
                  <a:pt x="39370" y="23103"/>
                  <a:pt x="37221" y="27205"/>
                  <a:pt x="34290" y="30723"/>
                </a:cubicBezTo>
                <a:cubicBezTo>
                  <a:pt x="23332" y="43872"/>
                  <a:pt x="14040" y="45754"/>
                  <a:pt x="7620" y="65013"/>
                </a:cubicBezTo>
                <a:lnTo>
                  <a:pt x="0" y="87873"/>
                </a:lnTo>
                <a:cubicBezTo>
                  <a:pt x="1270" y="96763"/>
                  <a:pt x="2049" y="105737"/>
                  <a:pt x="3810" y="114543"/>
                </a:cubicBezTo>
                <a:cubicBezTo>
                  <a:pt x="4598" y="118481"/>
                  <a:pt x="4780" y="123133"/>
                  <a:pt x="7620" y="125973"/>
                </a:cubicBezTo>
                <a:cubicBezTo>
                  <a:pt x="10460" y="128813"/>
                  <a:pt x="15458" y="127987"/>
                  <a:pt x="19050" y="129783"/>
                </a:cubicBezTo>
                <a:cubicBezTo>
                  <a:pt x="23146" y="131831"/>
                  <a:pt x="26384" y="135355"/>
                  <a:pt x="30480" y="137403"/>
                </a:cubicBezTo>
                <a:cubicBezTo>
                  <a:pt x="34072" y="139199"/>
                  <a:pt x="38318" y="139417"/>
                  <a:pt x="41910" y="141213"/>
                </a:cubicBezTo>
                <a:cubicBezTo>
                  <a:pt x="46006" y="143261"/>
                  <a:pt x="49131" y="147029"/>
                  <a:pt x="53340" y="148833"/>
                </a:cubicBezTo>
                <a:cubicBezTo>
                  <a:pt x="58048" y="150851"/>
                  <a:pt x="84240" y="155775"/>
                  <a:pt x="87630" y="156453"/>
                </a:cubicBezTo>
                <a:cubicBezTo>
                  <a:pt x="109220" y="155183"/>
                  <a:pt x="131266" y="157237"/>
                  <a:pt x="152400" y="152643"/>
                </a:cubicBezTo>
                <a:cubicBezTo>
                  <a:pt x="161349" y="150698"/>
                  <a:pt x="167640" y="142483"/>
                  <a:pt x="175260" y="137403"/>
                </a:cubicBezTo>
                <a:lnTo>
                  <a:pt x="186690" y="129783"/>
                </a:lnTo>
                <a:cubicBezTo>
                  <a:pt x="187960" y="125973"/>
                  <a:pt x="187991" y="121489"/>
                  <a:pt x="190500" y="118353"/>
                </a:cubicBezTo>
                <a:cubicBezTo>
                  <a:pt x="193361" y="114777"/>
                  <a:pt x="199503" y="114616"/>
                  <a:pt x="201930" y="110733"/>
                </a:cubicBezTo>
                <a:cubicBezTo>
                  <a:pt x="206187" y="103922"/>
                  <a:pt x="209550" y="87873"/>
                  <a:pt x="209550" y="87873"/>
                </a:cubicBezTo>
                <a:cubicBezTo>
                  <a:pt x="208280" y="76443"/>
                  <a:pt x="207631" y="64927"/>
                  <a:pt x="205740" y="53583"/>
                </a:cubicBezTo>
                <a:cubicBezTo>
                  <a:pt x="205080" y="49622"/>
                  <a:pt x="204770" y="44993"/>
                  <a:pt x="201930" y="42153"/>
                </a:cubicBezTo>
                <a:cubicBezTo>
                  <a:pt x="188829" y="29052"/>
                  <a:pt x="182013" y="27894"/>
                  <a:pt x="167640" y="23103"/>
                </a:cubicBezTo>
                <a:cubicBezTo>
                  <a:pt x="163830" y="19293"/>
                  <a:pt x="160693" y="14662"/>
                  <a:pt x="156210" y="11673"/>
                </a:cubicBezTo>
                <a:cubicBezTo>
                  <a:pt x="149290" y="7060"/>
                  <a:pt x="140970" y="1513"/>
                  <a:pt x="133350" y="24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9"/>
          <p:cNvSpPr/>
          <p:nvPr/>
        </p:nvSpPr>
        <p:spPr>
          <a:xfrm>
            <a:off x="2722503" y="4893039"/>
            <a:ext cx="221123" cy="152401"/>
          </a:xfrm>
          <a:custGeom>
            <a:avLst/>
            <a:gdLst>
              <a:gd name="connsiteX0" fmla="*/ 156210 w 221123"/>
              <a:gd name="connsiteY0" fmla="*/ 11430 h 152401"/>
              <a:gd name="connsiteX1" fmla="*/ 137160 w 221123"/>
              <a:gd name="connsiteY1" fmla="*/ 3810 h 152401"/>
              <a:gd name="connsiteX2" fmla="*/ 125730 w 221123"/>
              <a:gd name="connsiteY2" fmla="*/ 0 h 152401"/>
              <a:gd name="connsiteX3" fmla="*/ 76200 w 221123"/>
              <a:gd name="connsiteY3" fmla="*/ 3810 h 152401"/>
              <a:gd name="connsiteX4" fmla="*/ 64770 w 221123"/>
              <a:gd name="connsiteY4" fmla="*/ 11430 h 152401"/>
              <a:gd name="connsiteX5" fmla="*/ 53340 w 221123"/>
              <a:gd name="connsiteY5" fmla="*/ 15240 h 152401"/>
              <a:gd name="connsiteX6" fmla="*/ 45720 w 221123"/>
              <a:gd name="connsiteY6" fmla="*/ 26670 h 152401"/>
              <a:gd name="connsiteX7" fmla="*/ 22860 w 221123"/>
              <a:gd name="connsiteY7" fmla="*/ 41910 h 152401"/>
              <a:gd name="connsiteX8" fmla="*/ 7620 w 221123"/>
              <a:gd name="connsiteY8" fmla="*/ 64770 h 152401"/>
              <a:gd name="connsiteX9" fmla="*/ 0 w 221123"/>
              <a:gd name="connsiteY9" fmla="*/ 87630 h 152401"/>
              <a:gd name="connsiteX10" fmla="*/ 3810 w 221123"/>
              <a:gd name="connsiteY10" fmla="*/ 106680 h 152401"/>
              <a:gd name="connsiteX11" fmla="*/ 38100 w 221123"/>
              <a:gd name="connsiteY11" fmla="*/ 133350 h 152401"/>
              <a:gd name="connsiteX12" fmla="*/ 49530 w 221123"/>
              <a:gd name="connsiteY12" fmla="*/ 140970 h 152401"/>
              <a:gd name="connsiteX13" fmla="*/ 87630 w 221123"/>
              <a:gd name="connsiteY13" fmla="*/ 148590 h 152401"/>
              <a:gd name="connsiteX14" fmla="*/ 110490 w 221123"/>
              <a:gd name="connsiteY14" fmla="*/ 152400 h 152401"/>
              <a:gd name="connsiteX15" fmla="*/ 182880 w 221123"/>
              <a:gd name="connsiteY15" fmla="*/ 144780 h 152401"/>
              <a:gd name="connsiteX16" fmla="*/ 194310 w 221123"/>
              <a:gd name="connsiteY16" fmla="*/ 137160 h 152401"/>
              <a:gd name="connsiteX17" fmla="*/ 213360 w 221123"/>
              <a:gd name="connsiteY17" fmla="*/ 114300 h 152401"/>
              <a:gd name="connsiteX18" fmla="*/ 220980 w 221123"/>
              <a:gd name="connsiteY18" fmla="*/ 91440 h 152401"/>
              <a:gd name="connsiteX19" fmla="*/ 217170 w 221123"/>
              <a:gd name="connsiteY19" fmla="*/ 30480 h 152401"/>
              <a:gd name="connsiteX20" fmla="*/ 194310 w 221123"/>
              <a:gd name="connsiteY20" fmla="*/ 15240 h 152401"/>
              <a:gd name="connsiteX21" fmla="*/ 156210 w 221123"/>
              <a:gd name="connsiteY21" fmla="*/ 11430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123" h="152401">
                <a:moveTo>
                  <a:pt x="156210" y="11430"/>
                </a:moveTo>
                <a:cubicBezTo>
                  <a:pt x="149860" y="8890"/>
                  <a:pt x="143564" y="6211"/>
                  <a:pt x="137160" y="3810"/>
                </a:cubicBezTo>
                <a:cubicBezTo>
                  <a:pt x="133400" y="2400"/>
                  <a:pt x="129746" y="0"/>
                  <a:pt x="125730" y="0"/>
                </a:cubicBezTo>
                <a:cubicBezTo>
                  <a:pt x="109171" y="0"/>
                  <a:pt x="92710" y="2540"/>
                  <a:pt x="76200" y="3810"/>
                </a:cubicBezTo>
                <a:cubicBezTo>
                  <a:pt x="72390" y="6350"/>
                  <a:pt x="68866" y="9382"/>
                  <a:pt x="64770" y="11430"/>
                </a:cubicBezTo>
                <a:cubicBezTo>
                  <a:pt x="61178" y="13226"/>
                  <a:pt x="56476" y="12731"/>
                  <a:pt x="53340" y="15240"/>
                </a:cubicBezTo>
                <a:cubicBezTo>
                  <a:pt x="49764" y="18101"/>
                  <a:pt x="49166" y="23655"/>
                  <a:pt x="45720" y="26670"/>
                </a:cubicBezTo>
                <a:cubicBezTo>
                  <a:pt x="38828" y="32701"/>
                  <a:pt x="22860" y="41910"/>
                  <a:pt x="22860" y="41910"/>
                </a:cubicBezTo>
                <a:cubicBezTo>
                  <a:pt x="17780" y="49530"/>
                  <a:pt x="10516" y="56082"/>
                  <a:pt x="7620" y="64770"/>
                </a:cubicBezTo>
                <a:lnTo>
                  <a:pt x="0" y="87630"/>
                </a:lnTo>
                <a:cubicBezTo>
                  <a:pt x="1270" y="93980"/>
                  <a:pt x="333" y="101217"/>
                  <a:pt x="3810" y="106680"/>
                </a:cubicBezTo>
                <a:cubicBezTo>
                  <a:pt x="24841" y="139729"/>
                  <a:pt x="18187" y="123393"/>
                  <a:pt x="38100" y="133350"/>
                </a:cubicBezTo>
                <a:cubicBezTo>
                  <a:pt x="42196" y="135398"/>
                  <a:pt x="45434" y="138922"/>
                  <a:pt x="49530" y="140970"/>
                </a:cubicBezTo>
                <a:cubicBezTo>
                  <a:pt x="60309" y="146360"/>
                  <a:pt x="77489" y="147030"/>
                  <a:pt x="87630" y="148590"/>
                </a:cubicBezTo>
                <a:cubicBezTo>
                  <a:pt x="95265" y="149765"/>
                  <a:pt x="102870" y="151130"/>
                  <a:pt x="110490" y="152400"/>
                </a:cubicBezTo>
                <a:cubicBezTo>
                  <a:pt x="116082" y="152050"/>
                  <a:pt x="163847" y="154296"/>
                  <a:pt x="182880" y="144780"/>
                </a:cubicBezTo>
                <a:cubicBezTo>
                  <a:pt x="186976" y="142732"/>
                  <a:pt x="190792" y="140091"/>
                  <a:pt x="194310" y="137160"/>
                </a:cubicBezTo>
                <a:cubicBezTo>
                  <a:pt x="200643" y="131882"/>
                  <a:pt x="209834" y="122233"/>
                  <a:pt x="213360" y="114300"/>
                </a:cubicBezTo>
                <a:cubicBezTo>
                  <a:pt x="216622" y="106960"/>
                  <a:pt x="220980" y="91440"/>
                  <a:pt x="220980" y="91440"/>
                </a:cubicBezTo>
                <a:cubicBezTo>
                  <a:pt x="219710" y="71120"/>
                  <a:pt x="223896" y="49697"/>
                  <a:pt x="217170" y="30480"/>
                </a:cubicBezTo>
                <a:cubicBezTo>
                  <a:pt x="214145" y="21836"/>
                  <a:pt x="203412" y="16251"/>
                  <a:pt x="194310" y="15240"/>
                </a:cubicBezTo>
                <a:lnTo>
                  <a:pt x="156210" y="1143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10"/>
          <p:cNvSpPr/>
          <p:nvPr/>
        </p:nvSpPr>
        <p:spPr>
          <a:xfrm>
            <a:off x="3414061" y="5102188"/>
            <a:ext cx="220980" cy="164032"/>
          </a:xfrm>
          <a:custGeom>
            <a:avLst/>
            <a:gdLst>
              <a:gd name="connsiteX0" fmla="*/ 110490 w 220980"/>
              <a:gd name="connsiteY0" fmla="*/ 202 h 164032"/>
              <a:gd name="connsiteX1" fmla="*/ 76200 w 220980"/>
              <a:gd name="connsiteY1" fmla="*/ 7822 h 164032"/>
              <a:gd name="connsiteX2" fmla="*/ 53340 w 220980"/>
              <a:gd name="connsiteY2" fmla="*/ 19252 h 164032"/>
              <a:gd name="connsiteX3" fmla="*/ 45720 w 220980"/>
              <a:gd name="connsiteY3" fmla="*/ 30682 h 164032"/>
              <a:gd name="connsiteX4" fmla="*/ 22860 w 220980"/>
              <a:gd name="connsiteY4" fmla="*/ 45922 h 164032"/>
              <a:gd name="connsiteX5" fmla="*/ 7620 w 220980"/>
              <a:gd name="connsiteY5" fmla="*/ 68782 h 164032"/>
              <a:gd name="connsiteX6" fmla="*/ 0 w 220980"/>
              <a:gd name="connsiteY6" fmla="*/ 91642 h 164032"/>
              <a:gd name="connsiteX7" fmla="*/ 3810 w 220980"/>
              <a:gd name="connsiteY7" fmla="*/ 114502 h 164032"/>
              <a:gd name="connsiteX8" fmla="*/ 34290 w 220980"/>
              <a:gd name="connsiteY8" fmla="*/ 141172 h 164032"/>
              <a:gd name="connsiteX9" fmla="*/ 45720 w 220980"/>
              <a:gd name="connsiteY9" fmla="*/ 148792 h 164032"/>
              <a:gd name="connsiteX10" fmla="*/ 80010 w 220980"/>
              <a:gd name="connsiteY10" fmla="*/ 160222 h 164032"/>
              <a:gd name="connsiteX11" fmla="*/ 91440 w 220980"/>
              <a:gd name="connsiteY11" fmla="*/ 164032 h 164032"/>
              <a:gd name="connsiteX12" fmla="*/ 163830 w 220980"/>
              <a:gd name="connsiteY12" fmla="*/ 156412 h 164032"/>
              <a:gd name="connsiteX13" fmla="*/ 175260 w 220980"/>
              <a:gd name="connsiteY13" fmla="*/ 148792 h 164032"/>
              <a:gd name="connsiteX14" fmla="*/ 186690 w 220980"/>
              <a:gd name="connsiteY14" fmla="*/ 144982 h 164032"/>
              <a:gd name="connsiteX15" fmla="*/ 209550 w 220980"/>
              <a:gd name="connsiteY15" fmla="*/ 125932 h 164032"/>
              <a:gd name="connsiteX16" fmla="*/ 217170 w 220980"/>
              <a:gd name="connsiteY16" fmla="*/ 103072 h 164032"/>
              <a:gd name="connsiteX17" fmla="*/ 220980 w 220980"/>
              <a:gd name="connsiteY17" fmla="*/ 91642 h 164032"/>
              <a:gd name="connsiteX18" fmla="*/ 213360 w 220980"/>
              <a:gd name="connsiteY18" fmla="*/ 42112 h 164032"/>
              <a:gd name="connsiteX19" fmla="*/ 205740 w 220980"/>
              <a:gd name="connsiteY19" fmla="*/ 30682 h 164032"/>
              <a:gd name="connsiteX20" fmla="*/ 194310 w 220980"/>
              <a:gd name="connsiteY20" fmla="*/ 19252 h 164032"/>
              <a:gd name="connsiteX21" fmla="*/ 186690 w 220980"/>
              <a:gd name="connsiteY21" fmla="*/ 7822 h 164032"/>
              <a:gd name="connsiteX22" fmla="*/ 163830 w 220980"/>
              <a:gd name="connsiteY22" fmla="*/ 202 h 164032"/>
              <a:gd name="connsiteX23" fmla="*/ 110490 w 220980"/>
              <a:gd name="connsiteY23" fmla="*/ 202 h 16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0980" h="164032">
                <a:moveTo>
                  <a:pt x="110490" y="202"/>
                </a:moveTo>
                <a:cubicBezTo>
                  <a:pt x="95885" y="1472"/>
                  <a:pt x="85579" y="3132"/>
                  <a:pt x="76200" y="7822"/>
                </a:cubicBezTo>
                <a:cubicBezTo>
                  <a:pt x="46657" y="22594"/>
                  <a:pt x="82070" y="9675"/>
                  <a:pt x="53340" y="19252"/>
                </a:cubicBezTo>
                <a:cubicBezTo>
                  <a:pt x="50800" y="23062"/>
                  <a:pt x="49166" y="27667"/>
                  <a:pt x="45720" y="30682"/>
                </a:cubicBezTo>
                <a:cubicBezTo>
                  <a:pt x="38828" y="36713"/>
                  <a:pt x="22860" y="45922"/>
                  <a:pt x="22860" y="45922"/>
                </a:cubicBezTo>
                <a:cubicBezTo>
                  <a:pt x="17780" y="53542"/>
                  <a:pt x="10516" y="60094"/>
                  <a:pt x="7620" y="68782"/>
                </a:cubicBezTo>
                <a:lnTo>
                  <a:pt x="0" y="91642"/>
                </a:lnTo>
                <a:cubicBezTo>
                  <a:pt x="1270" y="99262"/>
                  <a:pt x="1367" y="107173"/>
                  <a:pt x="3810" y="114502"/>
                </a:cubicBezTo>
                <a:cubicBezTo>
                  <a:pt x="8346" y="128109"/>
                  <a:pt x="23949" y="134278"/>
                  <a:pt x="34290" y="141172"/>
                </a:cubicBezTo>
                <a:cubicBezTo>
                  <a:pt x="38100" y="143712"/>
                  <a:pt x="41376" y="147344"/>
                  <a:pt x="45720" y="148792"/>
                </a:cubicBezTo>
                <a:lnTo>
                  <a:pt x="80010" y="160222"/>
                </a:lnTo>
                <a:lnTo>
                  <a:pt x="91440" y="164032"/>
                </a:lnTo>
                <a:cubicBezTo>
                  <a:pt x="94065" y="163830"/>
                  <a:pt x="150112" y="160985"/>
                  <a:pt x="163830" y="156412"/>
                </a:cubicBezTo>
                <a:cubicBezTo>
                  <a:pt x="168174" y="154964"/>
                  <a:pt x="171164" y="150840"/>
                  <a:pt x="175260" y="148792"/>
                </a:cubicBezTo>
                <a:cubicBezTo>
                  <a:pt x="178852" y="146996"/>
                  <a:pt x="183098" y="146778"/>
                  <a:pt x="186690" y="144982"/>
                </a:cubicBezTo>
                <a:cubicBezTo>
                  <a:pt x="197299" y="139678"/>
                  <a:pt x="201124" y="134358"/>
                  <a:pt x="209550" y="125932"/>
                </a:cubicBezTo>
                <a:lnTo>
                  <a:pt x="217170" y="103072"/>
                </a:lnTo>
                <a:lnTo>
                  <a:pt x="220980" y="91642"/>
                </a:lnTo>
                <a:cubicBezTo>
                  <a:pt x="219887" y="80715"/>
                  <a:pt x="220225" y="55843"/>
                  <a:pt x="213360" y="42112"/>
                </a:cubicBezTo>
                <a:cubicBezTo>
                  <a:pt x="211312" y="38016"/>
                  <a:pt x="208671" y="34200"/>
                  <a:pt x="205740" y="30682"/>
                </a:cubicBezTo>
                <a:cubicBezTo>
                  <a:pt x="202291" y="26543"/>
                  <a:pt x="197759" y="23391"/>
                  <a:pt x="194310" y="19252"/>
                </a:cubicBezTo>
                <a:cubicBezTo>
                  <a:pt x="191379" y="15734"/>
                  <a:pt x="190573" y="10249"/>
                  <a:pt x="186690" y="7822"/>
                </a:cubicBezTo>
                <a:cubicBezTo>
                  <a:pt x="179879" y="3565"/>
                  <a:pt x="163830" y="202"/>
                  <a:pt x="163830" y="202"/>
                </a:cubicBezTo>
                <a:cubicBezTo>
                  <a:pt x="115579" y="4223"/>
                  <a:pt x="125095" y="-1068"/>
                  <a:pt x="110490" y="202"/>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Freeform 11"/>
          <p:cNvSpPr/>
          <p:nvPr/>
        </p:nvSpPr>
        <p:spPr>
          <a:xfrm>
            <a:off x="2078355" y="5287676"/>
            <a:ext cx="213398" cy="183518"/>
          </a:xfrm>
          <a:custGeom>
            <a:avLst/>
            <a:gdLst>
              <a:gd name="connsiteX0" fmla="*/ 152400 w 213398"/>
              <a:gd name="connsiteY0" fmla="*/ 638 h 183518"/>
              <a:gd name="connsiteX1" fmla="*/ 60960 w 213398"/>
              <a:gd name="connsiteY1" fmla="*/ 4448 h 183518"/>
              <a:gd name="connsiteX2" fmla="*/ 38100 w 213398"/>
              <a:gd name="connsiteY2" fmla="*/ 12068 h 183518"/>
              <a:gd name="connsiteX3" fmla="*/ 26670 w 213398"/>
              <a:gd name="connsiteY3" fmla="*/ 19688 h 183518"/>
              <a:gd name="connsiteX4" fmla="*/ 19050 w 213398"/>
              <a:gd name="connsiteY4" fmla="*/ 31118 h 183518"/>
              <a:gd name="connsiteX5" fmla="*/ 7620 w 213398"/>
              <a:gd name="connsiteY5" fmla="*/ 38738 h 183518"/>
              <a:gd name="connsiteX6" fmla="*/ 0 w 213398"/>
              <a:gd name="connsiteY6" fmla="*/ 61598 h 183518"/>
              <a:gd name="connsiteX7" fmla="*/ 3810 w 213398"/>
              <a:gd name="connsiteY7" fmla="*/ 122558 h 183518"/>
              <a:gd name="connsiteX8" fmla="*/ 7620 w 213398"/>
              <a:gd name="connsiteY8" fmla="*/ 133988 h 183518"/>
              <a:gd name="connsiteX9" fmla="*/ 19050 w 213398"/>
              <a:gd name="connsiteY9" fmla="*/ 141608 h 183518"/>
              <a:gd name="connsiteX10" fmla="*/ 45720 w 213398"/>
              <a:gd name="connsiteY10" fmla="*/ 172088 h 183518"/>
              <a:gd name="connsiteX11" fmla="*/ 68580 w 213398"/>
              <a:gd name="connsiteY11" fmla="*/ 179708 h 183518"/>
              <a:gd name="connsiteX12" fmla="*/ 80010 w 213398"/>
              <a:gd name="connsiteY12" fmla="*/ 183518 h 183518"/>
              <a:gd name="connsiteX13" fmla="*/ 129540 w 213398"/>
              <a:gd name="connsiteY13" fmla="*/ 179708 h 183518"/>
              <a:gd name="connsiteX14" fmla="*/ 152400 w 213398"/>
              <a:gd name="connsiteY14" fmla="*/ 168278 h 183518"/>
              <a:gd name="connsiteX15" fmla="*/ 163830 w 213398"/>
              <a:gd name="connsiteY15" fmla="*/ 164468 h 183518"/>
              <a:gd name="connsiteX16" fmla="*/ 175260 w 213398"/>
              <a:gd name="connsiteY16" fmla="*/ 153038 h 183518"/>
              <a:gd name="connsiteX17" fmla="*/ 186690 w 213398"/>
              <a:gd name="connsiteY17" fmla="*/ 149228 h 183518"/>
              <a:gd name="connsiteX18" fmla="*/ 205740 w 213398"/>
              <a:gd name="connsiteY18" fmla="*/ 133988 h 183518"/>
              <a:gd name="connsiteX19" fmla="*/ 213360 w 213398"/>
              <a:gd name="connsiteY19" fmla="*/ 122558 h 183518"/>
              <a:gd name="connsiteX20" fmla="*/ 205740 w 213398"/>
              <a:gd name="connsiteY20" fmla="*/ 73028 h 183518"/>
              <a:gd name="connsiteX21" fmla="*/ 190500 w 213398"/>
              <a:gd name="connsiteY21" fmla="*/ 50168 h 183518"/>
              <a:gd name="connsiteX22" fmla="*/ 182880 w 213398"/>
              <a:gd name="connsiteY22" fmla="*/ 38738 h 183518"/>
              <a:gd name="connsiteX23" fmla="*/ 163830 w 213398"/>
              <a:gd name="connsiteY23" fmla="*/ 15878 h 183518"/>
              <a:gd name="connsiteX24" fmla="*/ 152400 w 213398"/>
              <a:gd name="connsiteY24" fmla="*/ 638 h 1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3398" h="183518">
                <a:moveTo>
                  <a:pt x="152400" y="638"/>
                </a:moveTo>
                <a:cubicBezTo>
                  <a:pt x="135255" y="-1267"/>
                  <a:pt x="91315" y="1412"/>
                  <a:pt x="60960" y="4448"/>
                </a:cubicBezTo>
                <a:cubicBezTo>
                  <a:pt x="52968" y="5247"/>
                  <a:pt x="44783" y="7613"/>
                  <a:pt x="38100" y="12068"/>
                </a:cubicBezTo>
                <a:lnTo>
                  <a:pt x="26670" y="19688"/>
                </a:lnTo>
                <a:cubicBezTo>
                  <a:pt x="24130" y="23498"/>
                  <a:pt x="22288" y="27880"/>
                  <a:pt x="19050" y="31118"/>
                </a:cubicBezTo>
                <a:cubicBezTo>
                  <a:pt x="15812" y="34356"/>
                  <a:pt x="10047" y="34855"/>
                  <a:pt x="7620" y="38738"/>
                </a:cubicBezTo>
                <a:cubicBezTo>
                  <a:pt x="3363" y="45549"/>
                  <a:pt x="0" y="61598"/>
                  <a:pt x="0" y="61598"/>
                </a:cubicBezTo>
                <a:cubicBezTo>
                  <a:pt x="1270" y="81918"/>
                  <a:pt x="1679" y="102310"/>
                  <a:pt x="3810" y="122558"/>
                </a:cubicBezTo>
                <a:cubicBezTo>
                  <a:pt x="4230" y="126552"/>
                  <a:pt x="5111" y="130852"/>
                  <a:pt x="7620" y="133988"/>
                </a:cubicBezTo>
                <a:cubicBezTo>
                  <a:pt x="10481" y="137564"/>
                  <a:pt x="15240" y="139068"/>
                  <a:pt x="19050" y="141608"/>
                </a:cubicBezTo>
                <a:cubicBezTo>
                  <a:pt x="28809" y="156246"/>
                  <a:pt x="30681" y="165404"/>
                  <a:pt x="45720" y="172088"/>
                </a:cubicBezTo>
                <a:cubicBezTo>
                  <a:pt x="53060" y="175350"/>
                  <a:pt x="60960" y="177168"/>
                  <a:pt x="68580" y="179708"/>
                </a:cubicBezTo>
                <a:lnTo>
                  <a:pt x="80010" y="183518"/>
                </a:lnTo>
                <a:cubicBezTo>
                  <a:pt x="96520" y="182248"/>
                  <a:pt x="113109" y="181762"/>
                  <a:pt x="129540" y="179708"/>
                </a:cubicBezTo>
                <a:cubicBezTo>
                  <a:pt x="142309" y="178112"/>
                  <a:pt x="141055" y="173950"/>
                  <a:pt x="152400" y="168278"/>
                </a:cubicBezTo>
                <a:cubicBezTo>
                  <a:pt x="155992" y="166482"/>
                  <a:pt x="160020" y="165738"/>
                  <a:pt x="163830" y="164468"/>
                </a:cubicBezTo>
                <a:cubicBezTo>
                  <a:pt x="167640" y="160658"/>
                  <a:pt x="170777" y="156027"/>
                  <a:pt x="175260" y="153038"/>
                </a:cubicBezTo>
                <a:cubicBezTo>
                  <a:pt x="178602" y="150810"/>
                  <a:pt x="183554" y="151737"/>
                  <a:pt x="186690" y="149228"/>
                </a:cubicBezTo>
                <a:cubicBezTo>
                  <a:pt x="211309" y="129533"/>
                  <a:pt x="177010" y="143565"/>
                  <a:pt x="205740" y="133988"/>
                </a:cubicBezTo>
                <a:cubicBezTo>
                  <a:pt x="208280" y="130178"/>
                  <a:pt x="213009" y="127124"/>
                  <a:pt x="213360" y="122558"/>
                </a:cubicBezTo>
                <a:cubicBezTo>
                  <a:pt x="213671" y="118521"/>
                  <a:pt x="212164" y="84591"/>
                  <a:pt x="205740" y="73028"/>
                </a:cubicBezTo>
                <a:cubicBezTo>
                  <a:pt x="201292" y="65022"/>
                  <a:pt x="195580" y="57788"/>
                  <a:pt x="190500" y="50168"/>
                </a:cubicBezTo>
                <a:lnTo>
                  <a:pt x="182880" y="38738"/>
                </a:lnTo>
                <a:cubicBezTo>
                  <a:pt x="175833" y="28167"/>
                  <a:pt x="174307" y="24260"/>
                  <a:pt x="163830" y="15878"/>
                </a:cubicBezTo>
                <a:cubicBezTo>
                  <a:pt x="161612" y="14104"/>
                  <a:pt x="169545" y="2543"/>
                  <a:pt x="152400" y="63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reeform 12"/>
          <p:cNvSpPr/>
          <p:nvPr/>
        </p:nvSpPr>
        <p:spPr>
          <a:xfrm>
            <a:off x="3108960" y="5471194"/>
            <a:ext cx="175260" cy="167691"/>
          </a:xfrm>
          <a:custGeom>
            <a:avLst/>
            <a:gdLst>
              <a:gd name="connsiteX0" fmla="*/ 110490 w 175260"/>
              <a:gd name="connsiteY0" fmla="*/ 7671 h 167691"/>
              <a:gd name="connsiteX1" fmla="*/ 91440 w 175260"/>
              <a:gd name="connsiteY1" fmla="*/ 51 h 167691"/>
              <a:gd name="connsiteX2" fmla="*/ 68580 w 175260"/>
              <a:gd name="connsiteY2" fmla="*/ 11481 h 167691"/>
              <a:gd name="connsiteX3" fmla="*/ 60960 w 175260"/>
              <a:gd name="connsiteY3" fmla="*/ 22911 h 167691"/>
              <a:gd name="connsiteX4" fmla="*/ 38100 w 175260"/>
              <a:gd name="connsiteY4" fmla="*/ 30531 h 167691"/>
              <a:gd name="connsiteX5" fmla="*/ 26670 w 175260"/>
              <a:gd name="connsiteY5" fmla="*/ 41961 h 167691"/>
              <a:gd name="connsiteX6" fmla="*/ 7620 w 175260"/>
              <a:gd name="connsiteY6" fmla="*/ 61011 h 167691"/>
              <a:gd name="connsiteX7" fmla="*/ 0 w 175260"/>
              <a:gd name="connsiteY7" fmla="*/ 83871 h 167691"/>
              <a:gd name="connsiteX8" fmla="*/ 3810 w 175260"/>
              <a:gd name="connsiteY8" fmla="*/ 125781 h 167691"/>
              <a:gd name="connsiteX9" fmla="*/ 7620 w 175260"/>
              <a:gd name="connsiteY9" fmla="*/ 137211 h 167691"/>
              <a:gd name="connsiteX10" fmla="*/ 30480 w 175260"/>
              <a:gd name="connsiteY10" fmla="*/ 148641 h 167691"/>
              <a:gd name="connsiteX11" fmla="*/ 41910 w 175260"/>
              <a:gd name="connsiteY11" fmla="*/ 156261 h 167691"/>
              <a:gd name="connsiteX12" fmla="*/ 64770 w 175260"/>
              <a:gd name="connsiteY12" fmla="*/ 167691 h 167691"/>
              <a:gd name="connsiteX13" fmla="*/ 152400 w 175260"/>
              <a:gd name="connsiteY13" fmla="*/ 156261 h 167691"/>
              <a:gd name="connsiteX14" fmla="*/ 163830 w 175260"/>
              <a:gd name="connsiteY14" fmla="*/ 148641 h 167691"/>
              <a:gd name="connsiteX15" fmla="*/ 175260 w 175260"/>
              <a:gd name="connsiteY15" fmla="*/ 125781 h 167691"/>
              <a:gd name="connsiteX16" fmla="*/ 167640 w 175260"/>
              <a:gd name="connsiteY16" fmla="*/ 76251 h 167691"/>
              <a:gd name="connsiteX17" fmla="*/ 152400 w 175260"/>
              <a:gd name="connsiteY17" fmla="*/ 53391 h 167691"/>
              <a:gd name="connsiteX18" fmla="*/ 133350 w 175260"/>
              <a:gd name="connsiteY18" fmla="*/ 34341 h 167691"/>
              <a:gd name="connsiteX19" fmla="*/ 125730 w 175260"/>
              <a:gd name="connsiteY19" fmla="*/ 22911 h 167691"/>
              <a:gd name="connsiteX20" fmla="*/ 114300 w 175260"/>
              <a:gd name="connsiteY20" fmla="*/ 15291 h 167691"/>
              <a:gd name="connsiteX21" fmla="*/ 110490 w 175260"/>
              <a:gd name="connsiteY21" fmla="*/ 7671 h 16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5260" h="167691">
                <a:moveTo>
                  <a:pt x="110490" y="7671"/>
                </a:moveTo>
                <a:cubicBezTo>
                  <a:pt x="106680" y="5131"/>
                  <a:pt x="98226" y="899"/>
                  <a:pt x="91440" y="51"/>
                </a:cubicBezTo>
                <a:cubicBezTo>
                  <a:pt x="84798" y="-779"/>
                  <a:pt x="72939" y="8575"/>
                  <a:pt x="68580" y="11481"/>
                </a:cubicBezTo>
                <a:cubicBezTo>
                  <a:pt x="66040" y="15291"/>
                  <a:pt x="64843" y="20484"/>
                  <a:pt x="60960" y="22911"/>
                </a:cubicBezTo>
                <a:cubicBezTo>
                  <a:pt x="54149" y="27168"/>
                  <a:pt x="38100" y="30531"/>
                  <a:pt x="38100" y="30531"/>
                </a:cubicBezTo>
                <a:cubicBezTo>
                  <a:pt x="34290" y="34341"/>
                  <a:pt x="30809" y="38512"/>
                  <a:pt x="26670" y="41961"/>
                </a:cubicBezTo>
                <a:cubicBezTo>
                  <a:pt x="15016" y="51673"/>
                  <a:pt x="14194" y="46219"/>
                  <a:pt x="7620" y="61011"/>
                </a:cubicBezTo>
                <a:cubicBezTo>
                  <a:pt x="4358" y="68351"/>
                  <a:pt x="0" y="83871"/>
                  <a:pt x="0" y="83871"/>
                </a:cubicBezTo>
                <a:cubicBezTo>
                  <a:pt x="1270" y="97841"/>
                  <a:pt x="1826" y="111894"/>
                  <a:pt x="3810" y="125781"/>
                </a:cubicBezTo>
                <a:cubicBezTo>
                  <a:pt x="4378" y="129757"/>
                  <a:pt x="5111" y="134075"/>
                  <a:pt x="7620" y="137211"/>
                </a:cubicBezTo>
                <a:cubicBezTo>
                  <a:pt x="14899" y="146310"/>
                  <a:pt x="21277" y="144040"/>
                  <a:pt x="30480" y="148641"/>
                </a:cubicBezTo>
                <a:cubicBezTo>
                  <a:pt x="34576" y="150689"/>
                  <a:pt x="37814" y="154213"/>
                  <a:pt x="41910" y="156261"/>
                </a:cubicBezTo>
                <a:cubicBezTo>
                  <a:pt x="73458" y="172035"/>
                  <a:pt x="32013" y="145853"/>
                  <a:pt x="64770" y="167691"/>
                </a:cubicBezTo>
                <a:cubicBezTo>
                  <a:pt x="73508" y="167177"/>
                  <a:pt x="132810" y="169321"/>
                  <a:pt x="152400" y="156261"/>
                </a:cubicBezTo>
                <a:lnTo>
                  <a:pt x="163830" y="148641"/>
                </a:lnTo>
                <a:cubicBezTo>
                  <a:pt x="167683" y="142862"/>
                  <a:pt x="175260" y="133668"/>
                  <a:pt x="175260" y="125781"/>
                </a:cubicBezTo>
                <a:cubicBezTo>
                  <a:pt x="175260" y="121185"/>
                  <a:pt x="174162" y="87990"/>
                  <a:pt x="167640" y="76251"/>
                </a:cubicBezTo>
                <a:cubicBezTo>
                  <a:pt x="163192" y="68245"/>
                  <a:pt x="157480" y="61011"/>
                  <a:pt x="152400" y="53391"/>
                </a:cubicBezTo>
                <a:cubicBezTo>
                  <a:pt x="142240" y="38151"/>
                  <a:pt x="148590" y="44501"/>
                  <a:pt x="133350" y="34341"/>
                </a:cubicBezTo>
                <a:cubicBezTo>
                  <a:pt x="130810" y="30531"/>
                  <a:pt x="128968" y="26149"/>
                  <a:pt x="125730" y="22911"/>
                </a:cubicBezTo>
                <a:cubicBezTo>
                  <a:pt x="122492" y="19673"/>
                  <a:pt x="117876" y="18152"/>
                  <a:pt x="114300" y="15291"/>
                </a:cubicBezTo>
                <a:cubicBezTo>
                  <a:pt x="111495" y="13047"/>
                  <a:pt x="114300" y="10211"/>
                  <a:pt x="110490" y="767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Freeform 13"/>
          <p:cNvSpPr/>
          <p:nvPr/>
        </p:nvSpPr>
        <p:spPr>
          <a:xfrm>
            <a:off x="2732099" y="5660401"/>
            <a:ext cx="201930" cy="188600"/>
          </a:xfrm>
          <a:custGeom>
            <a:avLst/>
            <a:gdLst>
              <a:gd name="connsiteX0" fmla="*/ 156210 w 201930"/>
              <a:gd name="connsiteY0" fmla="*/ 1910 h 188600"/>
              <a:gd name="connsiteX1" fmla="*/ 110490 w 201930"/>
              <a:gd name="connsiteY1" fmla="*/ 5720 h 188600"/>
              <a:gd name="connsiteX2" fmla="*/ 76200 w 201930"/>
              <a:gd name="connsiteY2" fmla="*/ 20960 h 188600"/>
              <a:gd name="connsiteX3" fmla="*/ 64770 w 201930"/>
              <a:gd name="connsiteY3" fmla="*/ 24770 h 188600"/>
              <a:gd name="connsiteX4" fmla="*/ 53340 w 201930"/>
              <a:gd name="connsiteY4" fmla="*/ 36200 h 188600"/>
              <a:gd name="connsiteX5" fmla="*/ 30480 w 201930"/>
              <a:gd name="connsiteY5" fmla="*/ 51440 h 188600"/>
              <a:gd name="connsiteX6" fmla="*/ 11430 w 201930"/>
              <a:gd name="connsiteY6" fmla="*/ 70490 h 188600"/>
              <a:gd name="connsiteX7" fmla="*/ 0 w 201930"/>
              <a:gd name="connsiteY7" fmla="*/ 93350 h 188600"/>
              <a:gd name="connsiteX8" fmla="*/ 3810 w 201930"/>
              <a:gd name="connsiteY8" fmla="*/ 127640 h 188600"/>
              <a:gd name="connsiteX9" fmla="*/ 49530 w 201930"/>
              <a:gd name="connsiteY9" fmla="*/ 165740 h 188600"/>
              <a:gd name="connsiteX10" fmla="*/ 60960 w 201930"/>
              <a:gd name="connsiteY10" fmla="*/ 173360 h 188600"/>
              <a:gd name="connsiteX11" fmla="*/ 72390 w 201930"/>
              <a:gd name="connsiteY11" fmla="*/ 180980 h 188600"/>
              <a:gd name="connsiteX12" fmla="*/ 95250 w 201930"/>
              <a:gd name="connsiteY12" fmla="*/ 188600 h 188600"/>
              <a:gd name="connsiteX13" fmla="*/ 156210 w 201930"/>
              <a:gd name="connsiteY13" fmla="*/ 180980 h 188600"/>
              <a:gd name="connsiteX14" fmla="*/ 179070 w 201930"/>
              <a:gd name="connsiteY14" fmla="*/ 165740 h 188600"/>
              <a:gd name="connsiteX15" fmla="*/ 194310 w 201930"/>
              <a:gd name="connsiteY15" fmla="*/ 142880 h 188600"/>
              <a:gd name="connsiteX16" fmla="*/ 201930 w 201930"/>
              <a:gd name="connsiteY16" fmla="*/ 131450 h 188600"/>
              <a:gd name="connsiteX17" fmla="*/ 198120 w 201930"/>
              <a:gd name="connsiteY17" fmla="*/ 59060 h 188600"/>
              <a:gd name="connsiteX18" fmla="*/ 186690 w 201930"/>
              <a:gd name="connsiteY18" fmla="*/ 36200 h 188600"/>
              <a:gd name="connsiteX19" fmla="*/ 156210 w 201930"/>
              <a:gd name="connsiteY19" fmla="*/ 1910 h 18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930" h="188600">
                <a:moveTo>
                  <a:pt x="156210" y="1910"/>
                </a:moveTo>
                <a:cubicBezTo>
                  <a:pt x="143510" y="-3170"/>
                  <a:pt x="125575" y="3206"/>
                  <a:pt x="110490" y="5720"/>
                </a:cubicBezTo>
                <a:cubicBezTo>
                  <a:pt x="81002" y="10635"/>
                  <a:pt x="95615" y="11252"/>
                  <a:pt x="76200" y="20960"/>
                </a:cubicBezTo>
                <a:cubicBezTo>
                  <a:pt x="72608" y="22756"/>
                  <a:pt x="68580" y="23500"/>
                  <a:pt x="64770" y="24770"/>
                </a:cubicBezTo>
                <a:cubicBezTo>
                  <a:pt x="60960" y="28580"/>
                  <a:pt x="57593" y="32892"/>
                  <a:pt x="53340" y="36200"/>
                </a:cubicBezTo>
                <a:cubicBezTo>
                  <a:pt x="46111" y="41823"/>
                  <a:pt x="30480" y="51440"/>
                  <a:pt x="30480" y="51440"/>
                </a:cubicBezTo>
                <a:cubicBezTo>
                  <a:pt x="10160" y="81920"/>
                  <a:pt x="36830" y="45090"/>
                  <a:pt x="11430" y="70490"/>
                </a:cubicBezTo>
                <a:cubicBezTo>
                  <a:pt x="4044" y="77876"/>
                  <a:pt x="3099" y="84054"/>
                  <a:pt x="0" y="93350"/>
                </a:cubicBezTo>
                <a:cubicBezTo>
                  <a:pt x="1270" y="104780"/>
                  <a:pt x="-1053" y="117219"/>
                  <a:pt x="3810" y="127640"/>
                </a:cubicBezTo>
                <a:cubicBezTo>
                  <a:pt x="10434" y="141835"/>
                  <a:pt x="37005" y="157390"/>
                  <a:pt x="49530" y="165740"/>
                </a:cubicBezTo>
                <a:lnTo>
                  <a:pt x="60960" y="173360"/>
                </a:lnTo>
                <a:cubicBezTo>
                  <a:pt x="64770" y="175900"/>
                  <a:pt x="68046" y="179532"/>
                  <a:pt x="72390" y="180980"/>
                </a:cubicBezTo>
                <a:lnTo>
                  <a:pt x="95250" y="188600"/>
                </a:lnTo>
                <a:cubicBezTo>
                  <a:pt x="96832" y="188478"/>
                  <a:pt x="141671" y="189057"/>
                  <a:pt x="156210" y="180980"/>
                </a:cubicBezTo>
                <a:cubicBezTo>
                  <a:pt x="164216" y="176532"/>
                  <a:pt x="179070" y="165740"/>
                  <a:pt x="179070" y="165740"/>
                </a:cubicBezTo>
                <a:lnTo>
                  <a:pt x="194310" y="142880"/>
                </a:lnTo>
                <a:lnTo>
                  <a:pt x="201930" y="131450"/>
                </a:lnTo>
                <a:cubicBezTo>
                  <a:pt x="200660" y="107320"/>
                  <a:pt x="200308" y="83124"/>
                  <a:pt x="198120" y="59060"/>
                </a:cubicBezTo>
                <a:cubicBezTo>
                  <a:pt x="197419" y="51345"/>
                  <a:pt x="191342" y="41783"/>
                  <a:pt x="186690" y="36200"/>
                </a:cubicBezTo>
                <a:cubicBezTo>
                  <a:pt x="175413" y="22668"/>
                  <a:pt x="168910" y="6990"/>
                  <a:pt x="156210" y="191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a:off x="2030229" y="6027181"/>
            <a:ext cx="2857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Segoe Script" panose="020B0504020000000003" pitchFamily="34" charset="0"/>
                <a:ea typeface="+mn-ea"/>
                <a:cs typeface="+mn-cs"/>
              </a:rPr>
              <a:t>5</a:t>
            </a:r>
            <a:endParaRPr kumimoji="0" lang="en-US" sz="1200" b="1" i="0" u="none" strike="noStrike" kern="1200" cap="none" spc="0" normalizeH="0" baseline="0" noProof="0" dirty="0">
              <a:ln>
                <a:noFill/>
              </a:ln>
              <a:solidFill>
                <a:prstClr val="black"/>
              </a:solidFill>
              <a:effectLst/>
              <a:uLnTx/>
              <a:uFillTx/>
              <a:latin typeface="Segoe Script" panose="020B0504020000000003" pitchFamily="34" charset="0"/>
              <a:ea typeface="+mn-ea"/>
              <a:cs typeface="+mn-cs"/>
            </a:endParaRPr>
          </a:p>
        </p:txBody>
      </p:sp>
      <p:sp>
        <p:nvSpPr>
          <p:cNvPr id="16" name="TextBox 15"/>
          <p:cNvSpPr txBox="1"/>
          <p:nvPr/>
        </p:nvSpPr>
        <p:spPr>
          <a:xfrm>
            <a:off x="2692448" y="6027180"/>
            <a:ext cx="2857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Segoe Script" panose="020B0504020000000003" pitchFamily="34" charset="0"/>
                <a:ea typeface="+mn-ea"/>
                <a:cs typeface="+mn-cs"/>
              </a:rPr>
              <a:t>9</a:t>
            </a:r>
            <a:endParaRPr kumimoji="0" lang="en-US" sz="1200" b="1" i="0" u="none" strike="noStrike" kern="1200" cap="none" spc="0" normalizeH="0" baseline="0" noProof="0" dirty="0">
              <a:ln>
                <a:noFill/>
              </a:ln>
              <a:solidFill>
                <a:prstClr val="black"/>
              </a:solidFill>
              <a:effectLst/>
              <a:uLnTx/>
              <a:uFillTx/>
              <a:latin typeface="Segoe Script" panose="020B0504020000000003" pitchFamily="34" charset="0"/>
              <a:ea typeface="+mn-ea"/>
              <a:cs typeface="+mn-cs"/>
            </a:endParaRPr>
          </a:p>
        </p:txBody>
      </p:sp>
      <p:sp>
        <p:nvSpPr>
          <p:cNvPr id="17" name="TextBox 16"/>
          <p:cNvSpPr txBox="1"/>
          <p:nvPr/>
        </p:nvSpPr>
        <p:spPr>
          <a:xfrm>
            <a:off x="3403514" y="6023369"/>
            <a:ext cx="2857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Segoe Script" panose="020B0504020000000003" pitchFamily="34" charset="0"/>
                <a:ea typeface="+mn-ea"/>
                <a:cs typeface="+mn-cs"/>
              </a:rPr>
              <a:t>2</a:t>
            </a:r>
            <a:endParaRPr kumimoji="0" lang="en-US" sz="1200" b="1" i="0" u="none" strike="noStrike" kern="1200" cap="none" spc="0" normalizeH="0" baseline="0" noProof="0" dirty="0">
              <a:ln>
                <a:noFill/>
              </a:ln>
              <a:solidFill>
                <a:prstClr val="black"/>
              </a:solidFill>
              <a:effectLst/>
              <a:uLnTx/>
              <a:uFillTx/>
              <a:latin typeface="Segoe Script" panose="020B0504020000000003" pitchFamily="34" charset="0"/>
              <a:ea typeface="+mn-ea"/>
              <a:cs typeface="+mn-cs"/>
            </a:endParaRPr>
          </a:p>
        </p:txBody>
      </p:sp>
      <p:sp>
        <p:nvSpPr>
          <p:cNvPr id="18" name="TextBox 17"/>
          <p:cNvSpPr txBox="1"/>
          <p:nvPr/>
        </p:nvSpPr>
        <p:spPr>
          <a:xfrm>
            <a:off x="3878781" y="5480039"/>
            <a:ext cx="285369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Segoe Script" panose="020B0504020000000003" pitchFamily="34" charset="0"/>
                <a:ea typeface="+mn-ea"/>
                <a:cs typeface="+mn-cs"/>
              </a:rPr>
              <a:t>Score of 2. Low/Moderate Adjacent Scenery</a:t>
            </a:r>
            <a:endParaRPr kumimoji="0" lang="en-US" sz="900" b="0" i="0" u="none" strike="noStrike" kern="1200" cap="none" spc="0" normalizeH="0" baseline="0" noProof="0" dirty="0">
              <a:ln>
                <a:noFill/>
              </a:ln>
              <a:solidFill>
                <a:prstClr val="black"/>
              </a:solidFill>
              <a:effectLst/>
              <a:uLnTx/>
              <a:uFillTx/>
              <a:latin typeface="Segoe Script" panose="020B0504020000000003" pitchFamily="34" charset="0"/>
              <a:ea typeface="+mn-ea"/>
              <a:cs typeface="+mn-cs"/>
            </a:endParaRPr>
          </a:p>
        </p:txBody>
      </p:sp>
      <p:sp>
        <p:nvSpPr>
          <p:cNvPr id="19" name="Freeform 18"/>
          <p:cNvSpPr/>
          <p:nvPr/>
        </p:nvSpPr>
        <p:spPr>
          <a:xfrm>
            <a:off x="2736711" y="5881085"/>
            <a:ext cx="209550" cy="156453"/>
          </a:xfrm>
          <a:custGeom>
            <a:avLst/>
            <a:gdLst>
              <a:gd name="connsiteX0" fmla="*/ 133350 w 209550"/>
              <a:gd name="connsiteY0" fmla="*/ 243 h 156453"/>
              <a:gd name="connsiteX1" fmla="*/ 110490 w 209550"/>
              <a:gd name="connsiteY1" fmla="*/ 4053 h 156453"/>
              <a:gd name="connsiteX2" fmla="*/ 76200 w 209550"/>
              <a:gd name="connsiteY2" fmla="*/ 7863 h 156453"/>
              <a:gd name="connsiteX3" fmla="*/ 53340 w 209550"/>
              <a:gd name="connsiteY3" fmla="*/ 15483 h 156453"/>
              <a:gd name="connsiteX4" fmla="*/ 41910 w 209550"/>
              <a:gd name="connsiteY4" fmla="*/ 19293 h 156453"/>
              <a:gd name="connsiteX5" fmla="*/ 34290 w 209550"/>
              <a:gd name="connsiteY5" fmla="*/ 30723 h 156453"/>
              <a:gd name="connsiteX6" fmla="*/ 7620 w 209550"/>
              <a:gd name="connsiteY6" fmla="*/ 65013 h 156453"/>
              <a:gd name="connsiteX7" fmla="*/ 0 w 209550"/>
              <a:gd name="connsiteY7" fmla="*/ 87873 h 156453"/>
              <a:gd name="connsiteX8" fmla="*/ 3810 w 209550"/>
              <a:gd name="connsiteY8" fmla="*/ 114543 h 156453"/>
              <a:gd name="connsiteX9" fmla="*/ 7620 w 209550"/>
              <a:gd name="connsiteY9" fmla="*/ 125973 h 156453"/>
              <a:gd name="connsiteX10" fmla="*/ 19050 w 209550"/>
              <a:gd name="connsiteY10" fmla="*/ 129783 h 156453"/>
              <a:gd name="connsiteX11" fmla="*/ 30480 w 209550"/>
              <a:gd name="connsiteY11" fmla="*/ 137403 h 156453"/>
              <a:gd name="connsiteX12" fmla="*/ 41910 w 209550"/>
              <a:gd name="connsiteY12" fmla="*/ 141213 h 156453"/>
              <a:gd name="connsiteX13" fmla="*/ 53340 w 209550"/>
              <a:gd name="connsiteY13" fmla="*/ 148833 h 156453"/>
              <a:gd name="connsiteX14" fmla="*/ 87630 w 209550"/>
              <a:gd name="connsiteY14" fmla="*/ 156453 h 156453"/>
              <a:gd name="connsiteX15" fmla="*/ 152400 w 209550"/>
              <a:gd name="connsiteY15" fmla="*/ 152643 h 156453"/>
              <a:gd name="connsiteX16" fmla="*/ 175260 w 209550"/>
              <a:gd name="connsiteY16" fmla="*/ 137403 h 156453"/>
              <a:gd name="connsiteX17" fmla="*/ 186690 w 209550"/>
              <a:gd name="connsiteY17" fmla="*/ 129783 h 156453"/>
              <a:gd name="connsiteX18" fmla="*/ 190500 w 209550"/>
              <a:gd name="connsiteY18" fmla="*/ 118353 h 156453"/>
              <a:gd name="connsiteX19" fmla="*/ 201930 w 209550"/>
              <a:gd name="connsiteY19" fmla="*/ 110733 h 156453"/>
              <a:gd name="connsiteX20" fmla="*/ 209550 w 209550"/>
              <a:gd name="connsiteY20" fmla="*/ 87873 h 156453"/>
              <a:gd name="connsiteX21" fmla="*/ 205740 w 209550"/>
              <a:gd name="connsiteY21" fmla="*/ 53583 h 156453"/>
              <a:gd name="connsiteX22" fmla="*/ 201930 w 209550"/>
              <a:gd name="connsiteY22" fmla="*/ 42153 h 156453"/>
              <a:gd name="connsiteX23" fmla="*/ 167640 w 209550"/>
              <a:gd name="connsiteY23" fmla="*/ 23103 h 156453"/>
              <a:gd name="connsiteX24" fmla="*/ 156210 w 209550"/>
              <a:gd name="connsiteY24" fmla="*/ 11673 h 156453"/>
              <a:gd name="connsiteX25" fmla="*/ 133350 w 209550"/>
              <a:gd name="connsiteY25" fmla="*/ 243 h 15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9550" h="156453">
                <a:moveTo>
                  <a:pt x="133350" y="243"/>
                </a:moveTo>
                <a:cubicBezTo>
                  <a:pt x="125730" y="-1027"/>
                  <a:pt x="118147" y="3032"/>
                  <a:pt x="110490" y="4053"/>
                </a:cubicBezTo>
                <a:cubicBezTo>
                  <a:pt x="99091" y="5573"/>
                  <a:pt x="87477" y="5608"/>
                  <a:pt x="76200" y="7863"/>
                </a:cubicBezTo>
                <a:cubicBezTo>
                  <a:pt x="68324" y="9438"/>
                  <a:pt x="60960" y="12943"/>
                  <a:pt x="53340" y="15483"/>
                </a:cubicBezTo>
                <a:lnTo>
                  <a:pt x="41910" y="19293"/>
                </a:lnTo>
                <a:cubicBezTo>
                  <a:pt x="39370" y="23103"/>
                  <a:pt x="37221" y="27205"/>
                  <a:pt x="34290" y="30723"/>
                </a:cubicBezTo>
                <a:cubicBezTo>
                  <a:pt x="23332" y="43872"/>
                  <a:pt x="14040" y="45754"/>
                  <a:pt x="7620" y="65013"/>
                </a:cubicBezTo>
                <a:lnTo>
                  <a:pt x="0" y="87873"/>
                </a:lnTo>
                <a:cubicBezTo>
                  <a:pt x="1270" y="96763"/>
                  <a:pt x="2049" y="105737"/>
                  <a:pt x="3810" y="114543"/>
                </a:cubicBezTo>
                <a:cubicBezTo>
                  <a:pt x="4598" y="118481"/>
                  <a:pt x="4780" y="123133"/>
                  <a:pt x="7620" y="125973"/>
                </a:cubicBezTo>
                <a:cubicBezTo>
                  <a:pt x="10460" y="128813"/>
                  <a:pt x="15458" y="127987"/>
                  <a:pt x="19050" y="129783"/>
                </a:cubicBezTo>
                <a:cubicBezTo>
                  <a:pt x="23146" y="131831"/>
                  <a:pt x="26384" y="135355"/>
                  <a:pt x="30480" y="137403"/>
                </a:cubicBezTo>
                <a:cubicBezTo>
                  <a:pt x="34072" y="139199"/>
                  <a:pt x="38318" y="139417"/>
                  <a:pt x="41910" y="141213"/>
                </a:cubicBezTo>
                <a:cubicBezTo>
                  <a:pt x="46006" y="143261"/>
                  <a:pt x="49131" y="147029"/>
                  <a:pt x="53340" y="148833"/>
                </a:cubicBezTo>
                <a:cubicBezTo>
                  <a:pt x="58048" y="150851"/>
                  <a:pt x="84240" y="155775"/>
                  <a:pt x="87630" y="156453"/>
                </a:cubicBezTo>
                <a:cubicBezTo>
                  <a:pt x="109220" y="155183"/>
                  <a:pt x="131266" y="157237"/>
                  <a:pt x="152400" y="152643"/>
                </a:cubicBezTo>
                <a:cubicBezTo>
                  <a:pt x="161349" y="150698"/>
                  <a:pt x="167640" y="142483"/>
                  <a:pt x="175260" y="137403"/>
                </a:cubicBezTo>
                <a:lnTo>
                  <a:pt x="186690" y="129783"/>
                </a:lnTo>
                <a:cubicBezTo>
                  <a:pt x="187960" y="125973"/>
                  <a:pt x="187991" y="121489"/>
                  <a:pt x="190500" y="118353"/>
                </a:cubicBezTo>
                <a:cubicBezTo>
                  <a:pt x="193361" y="114777"/>
                  <a:pt x="199503" y="114616"/>
                  <a:pt x="201930" y="110733"/>
                </a:cubicBezTo>
                <a:cubicBezTo>
                  <a:pt x="206187" y="103922"/>
                  <a:pt x="209550" y="87873"/>
                  <a:pt x="209550" y="87873"/>
                </a:cubicBezTo>
                <a:cubicBezTo>
                  <a:pt x="208280" y="76443"/>
                  <a:pt x="207631" y="64927"/>
                  <a:pt x="205740" y="53583"/>
                </a:cubicBezTo>
                <a:cubicBezTo>
                  <a:pt x="205080" y="49622"/>
                  <a:pt x="204770" y="44993"/>
                  <a:pt x="201930" y="42153"/>
                </a:cubicBezTo>
                <a:cubicBezTo>
                  <a:pt x="188829" y="29052"/>
                  <a:pt x="182013" y="27894"/>
                  <a:pt x="167640" y="23103"/>
                </a:cubicBezTo>
                <a:cubicBezTo>
                  <a:pt x="163830" y="19293"/>
                  <a:pt x="160693" y="14662"/>
                  <a:pt x="156210" y="11673"/>
                </a:cubicBezTo>
                <a:cubicBezTo>
                  <a:pt x="149290" y="7060"/>
                  <a:pt x="140970" y="1513"/>
                  <a:pt x="133350" y="24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p:cNvSpPr txBox="1"/>
          <p:nvPr/>
        </p:nvSpPr>
        <p:spPr>
          <a:xfrm>
            <a:off x="4081975" y="6026780"/>
            <a:ext cx="4635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Segoe Script" panose="020B0504020000000003" pitchFamily="34" charset="0"/>
                <a:ea typeface="+mn-ea"/>
                <a:cs typeface="+mn-cs"/>
              </a:rPr>
              <a:t>16</a:t>
            </a:r>
            <a:endParaRPr kumimoji="0" lang="en-US" sz="1200" b="1" i="0" u="none" strike="noStrike" kern="1200" cap="none" spc="0" normalizeH="0" baseline="0" noProof="0" dirty="0">
              <a:ln>
                <a:noFill/>
              </a:ln>
              <a:solidFill>
                <a:prstClr val="black"/>
              </a:solidFill>
              <a:effectLst/>
              <a:uLnTx/>
              <a:uFillTx/>
              <a:latin typeface="Segoe Script" panose="020B0504020000000003" pitchFamily="34" charset="0"/>
              <a:ea typeface="+mn-ea"/>
              <a:cs typeface="+mn-cs"/>
            </a:endParaRPr>
          </a:p>
        </p:txBody>
      </p:sp>
      <p:sp>
        <p:nvSpPr>
          <p:cNvPr id="21" name="TextBox 20"/>
          <p:cNvSpPr txBox="1"/>
          <p:nvPr/>
        </p:nvSpPr>
        <p:spPr>
          <a:xfrm>
            <a:off x="7093418" y="5332694"/>
            <a:ext cx="4635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Segoe Script" panose="020B0504020000000003" pitchFamily="34" charset="0"/>
                <a:ea typeface="+mn-ea"/>
                <a:cs typeface="+mn-cs"/>
              </a:rPr>
              <a:t>X</a:t>
            </a:r>
            <a:endParaRPr kumimoji="0" lang="en-US" sz="1200" b="1" i="0" u="none" strike="noStrike" kern="1200" cap="none" spc="0" normalizeH="0" baseline="0" noProof="0" dirty="0">
              <a:ln>
                <a:noFill/>
              </a:ln>
              <a:solidFill>
                <a:prstClr val="black"/>
              </a:solidFill>
              <a:effectLst/>
              <a:uLnTx/>
              <a:uFillTx/>
              <a:latin typeface="Segoe Script" panose="020B0504020000000003" pitchFamily="34" charset="0"/>
              <a:ea typeface="+mn-ea"/>
              <a:cs typeface="+mn-cs"/>
            </a:endParaRPr>
          </a:p>
        </p:txBody>
      </p:sp>
      <p:sp>
        <p:nvSpPr>
          <p:cNvPr id="23" name="TextBox 22"/>
          <p:cNvSpPr txBox="1"/>
          <p:nvPr/>
        </p:nvSpPr>
        <p:spPr>
          <a:xfrm>
            <a:off x="3878781" y="5283692"/>
            <a:ext cx="285369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Segoe Script" panose="020B0504020000000003" pitchFamily="34" charset="0"/>
                <a:ea typeface="+mn-ea"/>
                <a:cs typeface="+mn-cs"/>
              </a:rPr>
              <a:t>Intense variety of color throughout unit</a:t>
            </a:r>
            <a:endParaRPr kumimoji="0" lang="en-US" sz="900" b="0" i="0" u="none" strike="noStrike" kern="1200" cap="none" spc="0" normalizeH="0" baseline="0" noProof="0" dirty="0">
              <a:ln>
                <a:noFill/>
              </a:ln>
              <a:solidFill>
                <a:prstClr val="black"/>
              </a:solidFill>
              <a:effectLst/>
              <a:uLnTx/>
              <a:uFillTx/>
              <a:latin typeface="Segoe Script" panose="020B0504020000000003" pitchFamily="34" charset="0"/>
              <a:ea typeface="+mn-ea"/>
              <a:cs typeface="+mn-cs"/>
            </a:endParaRPr>
          </a:p>
        </p:txBody>
      </p:sp>
      <p:sp>
        <p:nvSpPr>
          <p:cNvPr id="24" name="Freeform 23"/>
          <p:cNvSpPr/>
          <p:nvPr/>
        </p:nvSpPr>
        <p:spPr>
          <a:xfrm>
            <a:off x="4059673" y="6009517"/>
            <a:ext cx="463535" cy="264424"/>
          </a:xfrm>
          <a:custGeom>
            <a:avLst/>
            <a:gdLst>
              <a:gd name="connsiteX0" fmla="*/ 133350 w 209550"/>
              <a:gd name="connsiteY0" fmla="*/ 243 h 156453"/>
              <a:gd name="connsiteX1" fmla="*/ 110490 w 209550"/>
              <a:gd name="connsiteY1" fmla="*/ 4053 h 156453"/>
              <a:gd name="connsiteX2" fmla="*/ 76200 w 209550"/>
              <a:gd name="connsiteY2" fmla="*/ 7863 h 156453"/>
              <a:gd name="connsiteX3" fmla="*/ 53340 w 209550"/>
              <a:gd name="connsiteY3" fmla="*/ 15483 h 156453"/>
              <a:gd name="connsiteX4" fmla="*/ 41910 w 209550"/>
              <a:gd name="connsiteY4" fmla="*/ 19293 h 156453"/>
              <a:gd name="connsiteX5" fmla="*/ 34290 w 209550"/>
              <a:gd name="connsiteY5" fmla="*/ 30723 h 156453"/>
              <a:gd name="connsiteX6" fmla="*/ 7620 w 209550"/>
              <a:gd name="connsiteY6" fmla="*/ 65013 h 156453"/>
              <a:gd name="connsiteX7" fmla="*/ 0 w 209550"/>
              <a:gd name="connsiteY7" fmla="*/ 87873 h 156453"/>
              <a:gd name="connsiteX8" fmla="*/ 3810 w 209550"/>
              <a:gd name="connsiteY8" fmla="*/ 114543 h 156453"/>
              <a:gd name="connsiteX9" fmla="*/ 7620 w 209550"/>
              <a:gd name="connsiteY9" fmla="*/ 125973 h 156453"/>
              <a:gd name="connsiteX10" fmla="*/ 19050 w 209550"/>
              <a:gd name="connsiteY10" fmla="*/ 129783 h 156453"/>
              <a:gd name="connsiteX11" fmla="*/ 30480 w 209550"/>
              <a:gd name="connsiteY11" fmla="*/ 137403 h 156453"/>
              <a:gd name="connsiteX12" fmla="*/ 41910 w 209550"/>
              <a:gd name="connsiteY12" fmla="*/ 141213 h 156453"/>
              <a:gd name="connsiteX13" fmla="*/ 53340 w 209550"/>
              <a:gd name="connsiteY13" fmla="*/ 148833 h 156453"/>
              <a:gd name="connsiteX14" fmla="*/ 87630 w 209550"/>
              <a:gd name="connsiteY14" fmla="*/ 156453 h 156453"/>
              <a:gd name="connsiteX15" fmla="*/ 152400 w 209550"/>
              <a:gd name="connsiteY15" fmla="*/ 152643 h 156453"/>
              <a:gd name="connsiteX16" fmla="*/ 175260 w 209550"/>
              <a:gd name="connsiteY16" fmla="*/ 137403 h 156453"/>
              <a:gd name="connsiteX17" fmla="*/ 186690 w 209550"/>
              <a:gd name="connsiteY17" fmla="*/ 129783 h 156453"/>
              <a:gd name="connsiteX18" fmla="*/ 190500 w 209550"/>
              <a:gd name="connsiteY18" fmla="*/ 118353 h 156453"/>
              <a:gd name="connsiteX19" fmla="*/ 201930 w 209550"/>
              <a:gd name="connsiteY19" fmla="*/ 110733 h 156453"/>
              <a:gd name="connsiteX20" fmla="*/ 209550 w 209550"/>
              <a:gd name="connsiteY20" fmla="*/ 87873 h 156453"/>
              <a:gd name="connsiteX21" fmla="*/ 205740 w 209550"/>
              <a:gd name="connsiteY21" fmla="*/ 53583 h 156453"/>
              <a:gd name="connsiteX22" fmla="*/ 201930 w 209550"/>
              <a:gd name="connsiteY22" fmla="*/ 42153 h 156453"/>
              <a:gd name="connsiteX23" fmla="*/ 167640 w 209550"/>
              <a:gd name="connsiteY23" fmla="*/ 23103 h 156453"/>
              <a:gd name="connsiteX24" fmla="*/ 156210 w 209550"/>
              <a:gd name="connsiteY24" fmla="*/ 11673 h 156453"/>
              <a:gd name="connsiteX25" fmla="*/ 133350 w 209550"/>
              <a:gd name="connsiteY25" fmla="*/ 243 h 15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9550" h="156453">
                <a:moveTo>
                  <a:pt x="133350" y="243"/>
                </a:moveTo>
                <a:cubicBezTo>
                  <a:pt x="125730" y="-1027"/>
                  <a:pt x="118147" y="3032"/>
                  <a:pt x="110490" y="4053"/>
                </a:cubicBezTo>
                <a:cubicBezTo>
                  <a:pt x="99091" y="5573"/>
                  <a:pt x="87477" y="5608"/>
                  <a:pt x="76200" y="7863"/>
                </a:cubicBezTo>
                <a:cubicBezTo>
                  <a:pt x="68324" y="9438"/>
                  <a:pt x="60960" y="12943"/>
                  <a:pt x="53340" y="15483"/>
                </a:cubicBezTo>
                <a:lnTo>
                  <a:pt x="41910" y="19293"/>
                </a:lnTo>
                <a:cubicBezTo>
                  <a:pt x="39370" y="23103"/>
                  <a:pt x="37221" y="27205"/>
                  <a:pt x="34290" y="30723"/>
                </a:cubicBezTo>
                <a:cubicBezTo>
                  <a:pt x="23332" y="43872"/>
                  <a:pt x="14040" y="45754"/>
                  <a:pt x="7620" y="65013"/>
                </a:cubicBezTo>
                <a:lnTo>
                  <a:pt x="0" y="87873"/>
                </a:lnTo>
                <a:cubicBezTo>
                  <a:pt x="1270" y="96763"/>
                  <a:pt x="2049" y="105737"/>
                  <a:pt x="3810" y="114543"/>
                </a:cubicBezTo>
                <a:cubicBezTo>
                  <a:pt x="4598" y="118481"/>
                  <a:pt x="4780" y="123133"/>
                  <a:pt x="7620" y="125973"/>
                </a:cubicBezTo>
                <a:cubicBezTo>
                  <a:pt x="10460" y="128813"/>
                  <a:pt x="15458" y="127987"/>
                  <a:pt x="19050" y="129783"/>
                </a:cubicBezTo>
                <a:cubicBezTo>
                  <a:pt x="23146" y="131831"/>
                  <a:pt x="26384" y="135355"/>
                  <a:pt x="30480" y="137403"/>
                </a:cubicBezTo>
                <a:cubicBezTo>
                  <a:pt x="34072" y="139199"/>
                  <a:pt x="38318" y="139417"/>
                  <a:pt x="41910" y="141213"/>
                </a:cubicBezTo>
                <a:cubicBezTo>
                  <a:pt x="46006" y="143261"/>
                  <a:pt x="49131" y="147029"/>
                  <a:pt x="53340" y="148833"/>
                </a:cubicBezTo>
                <a:cubicBezTo>
                  <a:pt x="58048" y="150851"/>
                  <a:pt x="84240" y="155775"/>
                  <a:pt x="87630" y="156453"/>
                </a:cubicBezTo>
                <a:cubicBezTo>
                  <a:pt x="109220" y="155183"/>
                  <a:pt x="131266" y="157237"/>
                  <a:pt x="152400" y="152643"/>
                </a:cubicBezTo>
                <a:cubicBezTo>
                  <a:pt x="161349" y="150698"/>
                  <a:pt x="167640" y="142483"/>
                  <a:pt x="175260" y="137403"/>
                </a:cubicBezTo>
                <a:lnTo>
                  <a:pt x="186690" y="129783"/>
                </a:lnTo>
                <a:cubicBezTo>
                  <a:pt x="187960" y="125973"/>
                  <a:pt x="187991" y="121489"/>
                  <a:pt x="190500" y="118353"/>
                </a:cubicBezTo>
                <a:cubicBezTo>
                  <a:pt x="193361" y="114777"/>
                  <a:pt x="199503" y="114616"/>
                  <a:pt x="201930" y="110733"/>
                </a:cubicBezTo>
                <a:cubicBezTo>
                  <a:pt x="206187" y="103922"/>
                  <a:pt x="209550" y="87873"/>
                  <a:pt x="209550" y="87873"/>
                </a:cubicBezTo>
                <a:cubicBezTo>
                  <a:pt x="208280" y="76443"/>
                  <a:pt x="207631" y="64927"/>
                  <a:pt x="205740" y="53583"/>
                </a:cubicBezTo>
                <a:cubicBezTo>
                  <a:pt x="205080" y="49622"/>
                  <a:pt x="204770" y="44993"/>
                  <a:pt x="201930" y="42153"/>
                </a:cubicBezTo>
                <a:cubicBezTo>
                  <a:pt x="188829" y="29052"/>
                  <a:pt x="182013" y="27894"/>
                  <a:pt x="167640" y="23103"/>
                </a:cubicBezTo>
                <a:cubicBezTo>
                  <a:pt x="163830" y="19293"/>
                  <a:pt x="160693" y="14662"/>
                  <a:pt x="156210" y="11673"/>
                </a:cubicBezTo>
                <a:cubicBezTo>
                  <a:pt x="149290" y="7060"/>
                  <a:pt x="140970" y="1513"/>
                  <a:pt x="133350" y="24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Freeform 24"/>
          <p:cNvSpPr/>
          <p:nvPr/>
        </p:nvSpPr>
        <p:spPr>
          <a:xfrm>
            <a:off x="7093417" y="5266220"/>
            <a:ext cx="991217" cy="343473"/>
          </a:xfrm>
          <a:custGeom>
            <a:avLst/>
            <a:gdLst>
              <a:gd name="connsiteX0" fmla="*/ 133350 w 209550"/>
              <a:gd name="connsiteY0" fmla="*/ 243 h 156453"/>
              <a:gd name="connsiteX1" fmla="*/ 110490 w 209550"/>
              <a:gd name="connsiteY1" fmla="*/ 4053 h 156453"/>
              <a:gd name="connsiteX2" fmla="*/ 76200 w 209550"/>
              <a:gd name="connsiteY2" fmla="*/ 7863 h 156453"/>
              <a:gd name="connsiteX3" fmla="*/ 53340 w 209550"/>
              <a:gd name="connsiteY3" fmla="*/ 15483 h 156453"/>
              <a:gd name="connsiteX4" fmla="*/ 41910 w 209550"/>
              <a:gd name="connsiteY4" fmla="*/ 19293 h 156453"/>
              <a:gd name="connsiteX5" fmla="*/ 34290 w 209550"/>
              <a:gd name="connsiteY5" fmla="*/ 30723 h 156453"/>
              <a:gd name="connsiteX6" fmla="*/ 7620 w 209550"/>
              <a:gd name="connsiteY6" fmla="*/ 65013 h 156453"/>
              <a:gd name="connsiteX7" fmla="*/ 0 w 209550"/>
              <a:gd name="connsiteY7" fmla="*/ 87873 h 156453"/>
              <a:gd name="connsiteX8" fmla="*/ 3810 w 209550"/>
              <a:gd name="connsiteY8" fmla="*/ 114543 h 156453"/>
              <a:gd name="connsiteX9" fmla="*/ 7620 w 209550"/>
              <a:gd name="connsiteY9" fmla="*/ 125973 h 156453"/>
              <a:gd name="connsiteX10" fmla="*/ 19050 w 209550"/>
              <a:gd name="connsiteY10" fmla="*/ 129783 h 156453"/>
              <a:gd name="connsiteX11" fmla="*/ 30480 w 209550"/>
              <a:gd name="connsiteY11" fmla="*/ 137403 h 156453"/>
              <a:gd name="connsiteX12" fmla="*/ 41910 w 209550"/>
              <a:gd name="connsiteY12" fmla="*/ 141213 h 156453"/>
              <a:gd name="connsiteX13" fmla="*/ 53340 w 209550"/>
              <a:gd name="connsiteY13" fmla="*/ 148833 h 156453"/>
              <a:gd name="connsiteX14" fmla="*/ 87630 w 209550"/>
              <a:gd name="connsiteY14" fmla="*/ 156453 h 156453"/>
              <a:gd name="connsiteX15" fmla="*/ 152400 w 209550"/>
              <a:gd name="connsiteY15" fmla="*/ 152643 h 156453"/>
              <a:gd name="connsiteX16" fmla="*/ 175260 w 209550"/>
              <a:gd name="connsiteY16" fmla="*/ 137403 h 156453"/>
              <a:gd name="connsiteX17" fmla="*/ 186690 w 209550"/>
              <a:gd name="connsiteY17" fmla="*/ 129783 h 156453"/>
              <a:gd name="connsiteX18" fmla="*/ 190500 w 209550"/>
              <a:gd name="connsiteY18" fmla="*/ 118353 h 156453"/>
              <a:gd name="connsiteX19" fmla="*/ 201930 w 209550"/>
              <a:gd name="connsiteY19" fmla="*/ 110733 h 156453"/>
              <a:gd name="connsiteX20" fmla="*/ 209550 w 209550"/>
              <a:gd name="connsiteY20" fmla="*/ 87873 h 156453"/>
              <a:gd name="connsiteX21" fmla="*/ 205740 w 209550"/>
              <a:gd name="connsiteY21" fmla="*/ 53583 h 156453"/>
              <a:gd name="connsiteX22" fmla="*/ 201930 w 209550"/>
              <a:gd name="connsiteY22" fmla="*/ 42153 h 156453"/>
              <a:gd name="connsiteX23" fmla="*/ 167640 w 209550"/>
              <a:gd name="connsiteY23" fmla="*/ 23103 h 156453"/>
              <a:gd name="connsiteX24" fmla="*/ 156210 w 209550"/>
              <a:gd name="connsiteY24" fmla="*/ 11673 h 156453"/>
              <a:gd name="connsiteX25" fmla="*/ 133350 w 209550"/>
              <a:gd name="connsiteY25" fmla="*/ 243 h 15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9550" h="156453">
                <a:moveTo>
                  <a:pt x="133350" y="243"/>
                </a:moveTo>
                <a:cubicBezTo>
                  <a:pt x="125730" y="-1027"/>
                  <a:pt x="118147" y="3032"/>
                  <a:pt x="110490" y="4053"/>
                </a:cubicBezTo>
                <a:cubicBezTo>
                  <a:pt x="99091" y="5573"/>
                  <a:pt x="87477" y="5608"/>
                  <a:pt x="76200" y="7863"/>
                </a:cubicBezTo>
                <a:cubicBezTo>
                  <a:pt x="68324" y="9438"/>
                  <a:pt x="60960" y="12943"/>
                  <a:pt x="53340" y="15483"/>
                </a:cubicBezTo>
                <a:lnTo>
                  <a:pt x="41910" y="19293"/>
                </a:lnTo>
                <a:cubicBezTo>
                  <a:pt x="39370" y="23103"/>
                  <a:pt x="37221" y="27205"/>
                  <a:pt x="34290" y="30723"/>
                </a:cubicBezTo>
                <a:cubicBezTo>
                  <a:pt x="23332" y="43872"/>
                  <a:pt x="14040" y="45754"/>
                  <a:pt x="7620" y="65013"/>
                </a:cubicBezTo>
                <a:lnTo>
                  <a:pt x="0" y="87873"/>
                </a:lnTo>
                <a:cubicBezTo>
                  <a:pt x="1270" y="96763"/>
                  <a:pt x="2049" y="105737"/>
                  <a:pt x="3810" y="114543"/>
                </a:cubicBezTo>
                <a:cubicBezTo>
                  <a:pt x="4598" y="118481"/>
                  <a:pt x="4780" y="123133"/>
                  <a:pt x="7620" y="125973"/>
                </a:cubicBezTo>
                <a:cubicBezTo>
                  <a:pt x="10460" y="128813"/>
                  <a:pt x="15458" y="127987"/>
                  <a:pt x="19050" y="129783"/>
                </a:cubicBezTo>
                <a:cubicBezTo>
                  <a:pt x="23146" y="131831"/>
                  <a:pt x="26384" y="135355"/>
                  <a:pt x="30480" y="137403"/>
                </a:cubicBezTo>
                <a:cubicBezTo>
                  <a:pt x="34072" y="139199"/>
                  <a:pt x="38318" y="139417"/>
                  <a:pt x="41910" y="141213"/>
                </a:cubicBezTo>
                <a:cubicBezTo>
                  <a:pt x="46006" y="143261"/>
                  <a:pt x="49131" y="147029"/>
                  <a:pt x="53340" y="148833"/>
                </a:cubicBezTo>
                <a:cubicBezTo>
                  <a:pt x="58048" y="150851"/>
                  <a:pt x="84240" y="155775"/>
                  <a:pt x="87630" y="156453"/>
                </a:cubicBezTo>
                <a:cubicBezTo>
                  <a:pt x="109220" y="155183"/>
                  <a:pt x="131266" y="157237"/>
                  <a:pt x="152400" y="152643"/>
                </a:cubicBezTo>
                <a:cubicBezTo>
                  <a:pt x="161349" y="150698"/>
                  <a:pt x="167640" y="142483"/>
                  <a:pt x="175260" y="137403"/>
                </a:cubicBezTo>
                <a:lnTo>
                  <a:pt x="186690" y="129783"/>
                </a:lnTo>
                <a:cubicBezTo>
                  <a:pt x="187960" y="125973"/>
                  <a:pt x="187991" y="121489"/>
                  <a:pt x="190500" y="118353"/>
                </a:cubicBezTo>
                <a:cubicBezTo>
                  <a:pt x="193361" y="114777"/>
                  <a:pt x="199503" y="114616"/>
                  <a:pt x="201930" y="110733"/>
                </a:cubicBezTo>
                <a:cubicBezTo>
                  <a:pt x="206187" y="103922"/>
                  <a:pt x="209550" y="87873"/>
                  <a:pt x="209550" y="87873"/>
                </a:cubicBezTo>
                <a:cubicBezTo>
                  <a:pt x="208280" y="76443"/>
                  <a:pt x="207631" y="64927"/>
                  <a:pt x="205740" y="53583"/>
                </a:cubicBezTo>
                <a:cubicBezTo>
                  <a:pt x="205080" y="49622"/>
                  <a:pt x="204770" y="44993"/>
                  <a:pt x="201930" y="42153"/>
                </a:cubicBezTo>
                <a:cubicBezTo>
                  <a:pt x="188829" y="29052"/>
                  <a:pt x="182013" y="27894"/>
                  <a:pt x="167640" y="23103"/>
                </a:cubicBezTo>
                <a:cubicBezTo>
                  <a:pt x="163830" y="19293"/>
                  <a:pt x="160693" y="14662"/>
                  <a:pt x="156210" y="11673"/>
                </a:cubicBezTo>
                <a:cubicBezTo>
                  <a:pt x="149290" y="7060"/>
                  <a:pt x="140970" y="1513"/>
                  <a:pt x="133350" y="24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6" name="Picture 4" descr="Kemmerer-VRM 018"/>
          <p:cNvPicPr>
            <a:picLocks noChangeAspect="1" noChangeArrowheads="1"/>
          </p:cNvPicPr>
          <p:nvPr/>
        </p:nvPicPr>
        <p:blipFill rotWithShape="1">
          <a:blip r:embed="rId4"/>
          <a:srcRect b="1550"/>
          <a:stretch/>
        </p:blipFill>
        <p:spPr bwMode="auto">
          <a:xfrm>
            <a:off x="34928" y="1977307"/>
            <a:ext cx="2894958" cy="1909561"/>
          </a:xfrm>
          <a:prstGeom prst="rect">
            <a:avLst/>
          </a:prstGeom>
          <a:noFill/>
          <a:ln w="9525">
            <a:noFill/>
            <a:miter lim="800000"/>
            <a:headEnd/>
            <a:tailEnd/>
          </a:ln>
        </p:spPr>
      </p:pic>
      <p:pic>
        <p:nvPicPr>
          <p:cNvPr id="27" name="Picture 4" descr="Escalante etc 050"/>
          <p:cNvPicPr>
            <a:picLocks noChangeAspect="1" noChangeArrowheads="1"/>
          </p:cNvPicPr>
          <p:nvPr/>
        </p:nvPicPr>
        <p:blipFill>
          <a:blip r:embed="rId5"/>
          <a:srcRect/>
          <a:stretch>
            <a:fillRect/>
          </a:stretch>
        </p:blipFill>
        <p:spPr bwMode="auto">
          <a:xfrm>
            <a:off x="2954167" y="1977307"/>
            <a:ext cx="2894912" cy="1910252"/>
          </a:xfrm>
          <a:prstGeom prst="rect">
            <a:avLst/>
          </a:prstGeom>
          <a:noFill/>
          <a:ln w="9525">
            <a:noFill/>
            <a:miter lim="800000"/>
            <a:headEnd/>
            <a:tailEnd/>
          </a:ln>
        </p:spPr>
      </p:pic>
      <p:pic>
        <p:nvPicPr>
          <p:cNvPr id="28" name="Picture 2" descr="https://c1.staticflickr.com/1/417/18596204106_27c3efce2a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8180" y="1966495"/>
            <a:ext cx="2896610" cy="191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41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741333"/>
            <a:ext cx="8779272" cy="2116667"/>
          </a:xfrm>
          <a:prstGeom prst="rect">
            <a:avLst/>
          </a:prstGeom>
          <a:gradFill>
            <a:gsLst>
              <a:gs pos="0">
                <a:schemeClr val="tx1">
                  <a:alpha val="0"/>
                </a:schemeClr>
              </a:gs>
              <a:gs pos="50000">
                <a:schemeClr val="tx1">
                  <a:alpha val="80000"/>
                </a:schemeClr>
              </a:gs>
              <a:gs pos="100000">
                <a:schemeClr val="tx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
        <p:nvSpPr>
          <p:cNvPr id="6" name="Text Placeholder 5"/>
          <p:cNvSpPr>
            <a:spLocks noGrp="1"/>
          </p:cNvSpPr>
          <p:nvPr>
            <p:ph type="body" sz="quarter" idx="10"/>
          </p:nvPr>
        </p:nvSpPr>
        <p:spPr/>
        <p:txBody>
          <a:bodyPr/>
          <a:lstStyle/>
          <a:p>
            <a:r>
              <a:rPr lang="en-US" dirty="0" smtClean="0"/>
              <a:t>VRM Overview</a:t>
            </a:r>
            <a:endParaRPr lang="en-US" dirty="0"/>
          </a:p>
        </p:txBody>
      </p:sp>
      <p:sp>
        <p:nvSpPr>
          <p:cNvPr id="12" name="Rectangle 11"/>
          <p:cNvSpPr/>
          <p:nvPr/>
        </p:nvSpPr>
        <p:spPr>
          <a:xfrm rot="10800000" flipV="1">
            <a:off x="-1" y="4309531"/>
            <a:ext cx="8779271" cy="2548469"/>
          </a:xfrm>
          <a:prstGeom prst="rect">
            <a:avLst/>
          </a:prstGeom>
          <a:gradFill>
            <a:gsLst>
              <a:gs pos="0">
                <a:schemeClr val="tx1">
                  <a:alpha val="0"/>
                </a:schemeClr>
              </a:gs>
              <a:gs pos="50000">
                <a:schemeClr val="tx1">
                  <a:alpha val="80000"/>
                </a:schemeClr>
              </a:gs>
              <a:gs pos="100000">
                <a:schemeClr val="tx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699" t="3899" r="4096" b="8680"/>
          <a:stretch/>
        </p:blipFill>
        <p:spPr>
          <a:xfrm>
            <a:off x="2091139" y="659518"/>
            <a:ext cx="4887435" cy="6198482"/>
          </a:xfrm>
          <a:prstGeom prst="rect">
            <a:avLst/>
          </a:prstGeom>
        </p:spPr>
      </p:pic>
    </p:spTree>
    <p:extLst>
      <p:ext uri="{BB962C8B-B14F-4D97-AF65-F5344CB8AC3E}">
        <p14:creationId xmlns:p14="http://schemas.microsoft.com/office/powerpoint/2010/main" val="196239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99580" cy="5181600"/>
          </a:xfrm>
        </p:spPr>
        <p:txBody>
          <a:bodyPr/>
          <a:lstStyle/>
          <a:p>
            <a:endParaRPr lang="en-US" dirty="0" smtClean="0"/>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a:xfrm>
            <a:off x="228599" y="609600"/>
            <a:ext cx="7290995" cy="468313"/>
          </a:xfrm>
        </p:spPr>
        <p:txBody>
          <a:bodyPr/>
          <a:lstStyle/>
          <a:p>
            <a:r>
              <a:rPr lang="en-US" dirty="0" smtClean="0"/>
              <a:t>Scenic Quality distribution</a:t>
            </a:r>
            <a:endParaRPr lang="en-US" sz="2300" dirty="0"/>
          </a:p>
        </p:txBody>
      </p:sp>
      <p:sp>
        <p:nvSpPr>
          <p:cNvPr id="2" name="TextBox 1"/>
          <p:cNvSpPr txBox="1"/>
          <p:nvPr/>
        </p:nvSpPr>
        <p:spPr>
          <a:xfrm>
            <a:off x="146646" y="5796958"/>
            <a:ext cx="43822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Casper Field Office is located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in which physiographic Province?</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97" t="6847" r="43629" b="10353"/>
          <a:stretch/>
        </p:blipFill>
        <p:spPr>
          <a:xfrm>
            <a:off x="7200" y="1062666"/>
            <a:ext cx="5654460" cy="5795334"/>
          </a:xfrm>
          <a:prstGeom prst="rect">
            <a:avLst/>
          </a:prstGeom>
        </p:spPr>
      </p:pic>
      <p:sp>
        <p:nvSpPr>
          <p:cNvPr id="8" name="Content Placeholder 28"/>
          <p:cNvSpPr txBox="1">
            <a:spLocks/>
          </p:cNvSpPr>
          <p:nvPr/>
        </p:nvSpPr>
        <p:spPr>
          <a:xfrm>
            <a:off x="5757894" y="1295400"/>
            <a:ext cx="3210847" cy="5181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Scenic Quality A </a:t>
            </a:r>
          </a:p>
          <a:p>
            <a:pPr marL="288925" lvl="1">
              <a:spcBef>
                <a:spcPts val="0"/>
              </a:spcBef>
              <a:spcAft>
                <a:spcPts val="1200"/>
              </a:spcAft>
            </a:pPr>
            <a:r>
              <a:rPr lang="en-US" dirty="0" smtClean="0"/>
              <a:t> 1,336,605,168 /11%</a:t>
            </a:r>
          </a:p>
          <a:p>
            <a:r>
              <a:rPr lang="en-US" dirty="0" smtClean="0"/>
              <a:t>Scenic Quality B </a:t>
            </a:r>
          </a:p>
          <a:p>
            <a:pPr marL="342900" lvl="1">
              <a:spcBef>
                <a:spcPts val="0"/>
              </a:spcBef>
              <a:spcAft>
                <a:spcPts val="1200"/>
              </a:spcAft>
            </a:pPr>
            <a:r>
              <a:rPr lang="en-US" dirty="0" smtClean="0"/>
              <a:t>5,505,838,156/ 45% </a:t>
            </a:r>
          </a:p>
          <a:p>
            <a:r>
              <a:rPr lang="en-US" dirty="0" smtClean="0"/>
              <a:t>Scenic Quality C </a:t>
            </a:r>
          </a:p>
          <a:p>
            <a:pPr marL="342900" lvl="1" indent="-276225">
              <a:spcBef>
                <a:spcPts val="1200"/>
              </a:spcBef>
            </a:pPr>
            <a:r>
              <a:rPr lang="en-US" dirty="0" smtClean="0"/>
              <a:t>5,415,759,238/ 44% </a:t>
            </a:r>
          </a:p>
          <a:p>
            <a:pPr lvl="1"/>
            <a:endParaRPr lang="en-US" dirty="0" smtClean="0"/>
          </a:p>
          <a:p>
            <a:endParaRPr lang="en-US" dirty="0" smtClean="0"/>
          </a:p>
          <a:p>
            <a:endParaRPr lang="en-US" dirty="0" smtClean="0"/>
          </a:p>
          <a:p>
            <a:endParaRPr lang="en-US" dirty="0" smtClean="0"/>
          </a:p>
          <a:p>
            <a:pPr lvl="2"/>
            <a:endParaRPr lang="en-US" dirty="0" smtClean="0"/>
          </a:p>
          <a:p>
            <a:pPr marL="685800" lvl="2" indent="0">
              <a:buFont typeface="Cambria" panose="02040503050406030204" pitchFamily="18" charset="0"/>
              <a:buNone/>
            </a:pPr>
            <a:endParaRPr lang="en-US" dirty="0"/>
          </a:p>
        </p:txBody>
      </p:sp>
    </p:spTree>
    <p:extLst>
      <p:ext uri="{BB962C8B-B14F-4D97-AF65-F5344CB8AC3E}">
        <p14:creationId xmlns:p14="http://schemas.microsoft.com/office/powerpoint/2010/main" val="114380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99580" cy="5181600"/>
          </a:xfrm>
        </p:spPr>
        <p:txBody>
          <a:bodyPr/>
          <a:lstStyle/>
          <a:p>
            <a:endParaRPr lang="en-US" dirty="0" smtClean="0"/>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a:xfrm>
            <a:off x="228599" y="609600"/>
            <a:ext cx="7290995" cy="468313"/>
          </a:xfrm>
        </p:spPr>
        <p:txBody>
          <a:bodyPr/>
          <a:lstStyle/>
          <a:p>
            <a:r>
              <a:rPr lang="en-US" dirty="0"/>
              <a:t>Scenic Quality distribution</a:t>
            </a:r>
            <a:endParaRPr lang="en-US" sz="2300" dirty="0"/>
          </a:p>
        </p:txBody>
      </p:sp>
      <p:sp>
        <p:nvSpPr>
          <p:cNvPr id="2" name="TextBox 1"/>
          <p:cNvSpPr txBox="1"/>
          <p:nvPr/>
        </p:nvSpPr>
        <p:spPr>
          <a:xfrm>
            <a:off x="146646" y="5796958"/>
            <a:ext cx="43822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Casper Field Office is located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in which physiographic Province?</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97" t="6847" r="43629" b="10353"/>
          <a:stretch/>
        </p:blipFill>
        <p:spPr>
          <a:xfrm>
            <a:off x="7200" y="1062666"/>
            <a:ext cx="5654460" cy="5795334"/>
          </a:xfrm>
          <a:prstGeom prst="rect">
            <a:avLst/>
          </a:prstGeom>
        </p:spPr>
      </p:pic>
      <p:sp>
        <p:nvSpPr>
          <p:cNvPr id="8" name="Content Placeholder 28"/>
          <p:cNvSpPr txBox="1">
            <a:spLocks/>
          </p:cNvSpPr>
          <p:nvPr/>
        </p:nvSpPr>
        <p:spPr>
          <a:xfrm>
            <a:off x="5757894" y="1295400"/>
            <a:ext cx="3210847" cy="5181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Scenic Quality A </a:t>
            </a:r>
          </a:p>
          <a:p>
            <a:pPr marL="288925" marR="0" lvl="1" indent="-285750" algn="l" defTabSz="914400" rtl="0" eaLnBrk="1" fontAlgn="auto" latinLnBrk="0" hangingPunct="1">
              <a:lnSpc>
                <a:spcPct val="100000"/>
              </a:lnSpc>
              <a:spcBef>
                <a:spcPts val="0"/>
              </a:spcBef>
              <a:spcAft>
                <a:spcPts val="120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1,336,605,168 /11%</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Scenic Quality B </a:t>
            </a:r>
          </a:p>
          <a:p>
            <a:pPr marL="342900" marR="0" lvl="1" indent="-285750" algn="l" defTabSz="914400" rtl="0" eaLnBrk="1" fontAlgn="auto" latinLnBrk="0" hangingPunct="1">
              <a:lnSpc>
                <a:spcPct val="100000"/>
              </a:lnSpc>
              <a:spcBef>
                <a:spcPts val="0"/>
              </a:spcBef>
              <a:spcAft>
                <a:spcPts val="120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5,505,838,156/ 45%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Scenic Quality C </a:t>
            </a:r>
          </a:p>
          <a:p>
            <a:pPr marL="342900" marR="0" lvl="1" indent="-276225" algn="l" defTabSz="914400" rtl="0" eaLnBrk="1" fontAlgn="auto" latinLnBrk="0" hangingPunct="1">
              <a:lnSpc>
                <a:spcPct val="100000"/>
              </a:lnSpc>
              <a:spcBef>
                <a:spcPts val="12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5,415,759,238/ 44% </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endPar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FFFF00"/>
                </a:solidFill>
                <a:effectLst/>
                <a:uLnTx/>
                <a:uFillTx/>
                <a:latin typeface="Cambria" panose="02040503050406030204" pitchFamily="18" charset="0"/>
                <a:ea typeface="+mn-ea"/>
                <a:cs typeface="+mn-cs"/>
              </a:rPr>
              <a:t>Which</a:t>
            </a:r>
            <a:r>
              <a:rPr kumimoji="0" lang="en-US" sz="2400" b="1" i="0" u="none" strike="noStrike" kern="1200" cap="none" spc="0" normalizeH="0" noProof="0" dirty="0" smtClean="0">
                <a:ln>
                  <a:noFill/>
                </a:ln>
                <a:solidFill>
                  <a:srgbClr val="FFFF00"/>
                </a:solidFill>
                <a:effectLst/>
                <a:uLnTx/>
                <a:uFillTx/>
                <a:latin typeface="Cambria" panose="02040503050406030204" pitchFamily="18" charset="0"/>
                <a:ea typeface="+mn-ea"/>
                <a:cs typeface="+mn-cs"/>
              </a:rPr>
              <a:t> SQRU is your project located in and what is the rating?</a:t>
            </a:r>
            <a:endParaRPr kumimoji="0" lang="en-US" sz="2400" b="1" i="0" u="none" strike="noStrike" kern="1200" cap="none" spc="0" normalizeH="0" baseline="0" noProof="0" dirty="0" smtClean="0">
              <a:ln>
                <a:noFill/>
              </a:ln>
              <a:solidFill>
                <a:srgbClr val="FFFF0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endParaRP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endPar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endParaRPr>
          </a:p>
          <a:p>
            <a:pPr marL="685800" marR="0" lvl="2" indent="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8393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p:txBody>
          <a:bodyPr/>
          <a:lstStyle/>
          <a:p>
            <a:r>
              <a:rPr lang="en-US" dirty="0" smtClean="0"/>
              <a:t>Cultural Modifications</a:t>
            </a:r>
            <a:endParaRPr lang="en-US" dirty="0"/>
          </a:p>
        </p:txBody>
      </p:sp>
      <p:pic>
        <p:nvPicPr>
          <p:cNvPr id="8" name="Picture 7"/>
          <p:cNvPicPr>
            <a:picLocks noChangeAspect="1"/>
          </p:cNvPicPr>
          <p:nvPr/>
        </p:nvPicPr>
        <p:blipFill rotWithShape="1">
          <a:blip r:embed="rId2"/>
          <a:srcRect r="12659"/>
          <a:stretch/>
        </p:blipFill>
        <p:spPr>
          <a:xfrm>
            <a:off x="3155251" y="1446130"/>
            <a:ext cx="2598970" cy="4985870"/>
          </a:xfrm>
          <a:prstGeom prst="rect">
            <a:avLst/>
          </a:prstGeom>
          <a:effectLst>
            <a:outerShdw blurRad="165100" dist="63500" dir="2700000" algn="tl" rotWithShape="0">
              <a:prstClr val="black">
                <a:alpha val="76000"/>
              </a:prstClr>
            </a:outerShdw>
          </a:effectLst>
        </p:spPr>
      </p:pic>
      <p:pic>
        <p:nvPicPr>
          <p:cNvPr id="9" name="Picture 8"/>
          <p:cNvPicPr>
            <a:picLocks noChangeAspect="1"/>
          </p:cNvPicPr>
          <p:nvPr/>
        </p:nvPicPr>
        <p:blipFill rotWithShape="1">
          <a:blip r:embed="rId3"/>
          <a:srcRect l="2426" r="10231"/>
          <a:stretch/>
        </p:blipFill>
        <p:spPr>
          <a:xfrm>
            <a:off x="5870616" y="1445629"/>
            <a:ext cx="2598970" cy="4976846"/>
          </a:xfrm>
          <a:prstGeom prst="rect">
            <a:avLst/>
          </a:prstGeom>
          <a:effectLst>
            <a:outerShdw blurRad="165100" dist="63500" dir="2700000" algn="tl" rotWithShape="0">
              <a:prstClr val="black">
                <a:alpha val="76000"/>
              </a:prstClr>
            </a:outerShdw>
          </a:effec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9124" r="22060"/>
          <a:stretch/>
        </p:blipFill>
        <p:spPr>
          <a:xfrm>
            <a:off x="449516" y="1446130"/>
            <a:ext cx="2575552" cy="497634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123"/>
          <a:stretch/>
        </p:blipFill>
        <p:spPr>
          <a:xfrm>
            <a:off x="5401529" y="1896390"/>
            <a:ext cx="3194548" cy="2105455"/>
          </a:xfrm>
          <a:prstGeom prst="rect">
            <a:avLst/>
          </a:prstGeom>
          <a:effectLst>
            <a:outerShdw blurRad="50800" dist="50800" dir="8100000" algn="tr" rotWithShape="0">
              <a:prstClr val="black">
                <a:alpha val="84000"/>
              </a:prst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1529" y="4078044"/>
            <a:ext cx="3194548" cy="2141346"/>
          </a:xfrm>
          <a:prstGeom prst="rect">
            <a:avLst/>
          </a:prstGeom>
          <a:effectLst>
            <a:outerShdw blurRad="50800" dist="50800" dir="8100000" algn="tr" rotWithShape="0">
              <a:prstClr val="black">
                <a:alpha val="84000"/>
              </a:prstClr>
            </a:outerShdw>
          </a:effectLst>
        </p:spPr>
      </p:pic>
    </p:spTree>
    <p:extLst>
      <p:ext uri="{BB962C8B-B14F-4D97-AF65-F5344CB8AC3E}">
        <p14:creationId xmlns:p14="http://schemas.microsoft.com/office/powerpoint/2010/main" val="5408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99580" cy="5181600"/>
          </a:xfrm>
        </p:spPr>
        <p:txBody>
          <a:bodyPr/>
          <a:lstStyle/>
          <a:p>
            <a:endParaRPr lang="en-US" dirty="0" smtClean="0"/>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a:xfrm>
            <a:off x="228599" y="609600"/>
            <a:ext cx="7290995" cy="468313"/>
          </a:xfrm>
        </p:spPr>
        <p:txBody>
          <a:bodyPr/>
          <a:lstStyle/>
          <a:p>
            <a:r>
              <a:rPr lang="en-US" dirty="0"/>
              <a:t>Cultural Modifications</a:t>
            </a:r>
          </a:p>
        </p:txBody>
      </p:sp>
      <p:sp>
        <p:nvSpPr>
          <p:cNvPr id="2" name="TextBox 1"/>
          <p:cNvSpPr txBox="1"/>
          <p:nvPr/>
        </p:nvSpPr>
        <p:spPr>
          <a:xfrm>
            <a:off x="146646" y="5796958"/>
            <a:ext cx="43822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Casper Field Office is located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in which physiographic Province?</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459" t="6892" r="44391" b="13602"/>
          <a:stretch/>
        </p:blipFill>
        <p:spPr>
          <a:xfrm>
            <a:off x="7200" y="1134400"/>
            <a:ext cx="5529600" cy="5561600"/>
          </a:xfrm>
          <a:prstGeom prst="rect">
            <a:avLst/>
          </a:prstGeom>
        </p:spPr>
      </p:pic>
      <p:sp>
        <p:nvSpPr>
          <p:cNvPr id="7" name="Content Placeholder 28"/>
          <p:cNvSpPr txBox="1">
            <a:spLocks/>
          </p:cNvSpPr>
          <p:nvPr/>
        </p:nvSpPr>
        <p:spPr>
          <a:xfrm>
            <a:off x="5500800" y="1353600"/>
            <a:ext cx="3362400" cy="51234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120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Change</a:t>
            </a:r>
            <a:r>
              <a:rPr kumimoji="0" lang="en-US" sz="2400" b="1" i="0" u="none" strike="noStrike" kern="1200" cap="none" spc="0" normalizeH="0" noProof="0" dirty="0" smtClean="0">
                <a:ln>
                  <a:noFill/>
                </a:ln>
                <a:solidFill>
                  <a:srgbClr val="92D050"/>
                </a:solidFill>
                <a:effectLst/>
                <a:uLnTx/>
                <a:uFillTx/>
                <a:latin typeface="Cambria" panose="02040503050406030204" pitchFamily="18" charset="0"/>
                <a:ea typeface="+mn-ea"/>
                <a:cs typeface="+mn-cs"/>
              </a:rPr>
              <a:t> in Scenic Value</a:t>
            </a:r>
            <a:endPar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endParaRPr>
          </a:p>
          <a:p>
            <a:pPr marL="346075" marR="0" lvl="1" indent="-288925" algn="l" defTabSz="914400" rtl="0" eaLnBrk="1" fontAlgn="auto" latinLnBrk="0" hangingPunct="1">
              <a:lnSpc>
                <a:spcPct val="100000"/>
              </a:lnSpc>
              <a:spcBef>
                <a:spcPts val="0"/>
              </a:spcBef>
              <a:spcAft>
                <a:spcPts val="120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No change:             44%</a:t>
            </a:r>
            <a:endPar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endParaRPr>
          </a:p>
          <a:p>
            <a:pPr marL="342900" marR="0" lvl="1" indent="-285750" algn="l" defTabSz="914400" rtl="0" eaLnBrk="1" fontAlgn="auto" latinLnBrk="0" hangingPunct="1">
              <a:lnSpc>
                <a:spcPct val="100000"/>
              </a:lnSpc>
              <a:spcBef>
                <a:spcPts val="0"/>
              </a:spcBef>
              <a:spcAft>
                <a:spcPts val="120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Reduced value</a:t>
            </a:r>
            <a:r>
              <a:rPr kumimoji="0" lang="en-US" sz="2200" b="0" i="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lang="en-US" dirty="0">
                <a:solidFill>
                  <a:prstClr val="white"/>
                </a:solidFill>
              </a:rPr>
              <a:t>5</a:t>
            </a: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5%</a:t>
            </a:r>
          </a:p>
          <a:p>
            <a:pPr marL="342900" marR="0" lvl="1" indent="-285750" algn="l" defTabSz="914400" rtl="0" eaLnBrk="1" fontAlgn="auto" latinLnBrk="0" hangingPunct="1">
              <a:lnSpc>
                <a:spcPct val="100000"/>
              </a:lnSpc>
              <a:spcBef>
                <a:spcPts val="0"/>
              </a:spcBef>
              <a:spcAft>
                <a:spcPts val="1200"/>
              </a:spcAft>
              <a:buClr>
                <a:srgbClr val="0070C0"/>
              </a:buClr>
              <a:buSzTx/>
              <a:buFont typeface="Arial" panose="020B0604020202020204" pitchFamily="34" charset="0"/>
              <a:buChar char="•"/>
              <a:tabLst/>
              <a:defRPr/>
            </a:pPr>
            <a:r>
              <a:rPr lang="en-US" dirty="0" smtClean="0">
                <a:solidFill>
                  <a:prstClr val="white"/>
                </a:solidFill>
              </a:rPr>
              <a:t>Increased value:      1%</a:t>
            </a: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smtClean="0">
              <a:ln>
                <a:noFill/>
              </a:ln>
              <a:solidFill>
                <a:srgbClr val="FFFF0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endParaRP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endPar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endParaRPr>
          </a:p>
          <a:p>
            <a:pPr marL="685800" marR="0" lvl="2" indent="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0786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99580" cy="5181600"/>
          </a:xfrm>
        </p:spPr>
        <p:txBody>
          <a:bodyPr/>
          <a:lstStyle/>
          <a:p>
            <a:endParaRPr lang="en-US" dirty="0" smtClean="0"/>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a:xfrm>
            <a:off x="228599" y="609600"/>
            <a:ext cx="7290995" cy="468313"/>
          </a:xfrm>
        </p:spPr>
        <p:txBody>
          <a:bodyPr/>
          <a:lstStyle/>
          <a:p>
            <a:r>
              <a:rPr lang="en-US" dirty="0" smtClean="0"/>
              <a:t>What values are changing?</a:t>
            </a:r>
            <a:endParaRPr lang="en-US" sz="2300" dirty="0"/>
          </a:p>
        </p:txBody>
      </p:sp>
      <p:sp>
        <p:nvSpPr>
          <p:cNvPr id="2" name="TextBox 1"/>
          <p:cNvSpPr txBox="1"/>
          <p:nvPr/>
        </p:nvSpPr>
        <p:spPr>
          <a:xfrm>
            <a:off x="146646" y="5796958"/>
            <a:ext cx="43822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Casper Field Office is located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in which physiographic Province?</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97" t="6847" r="39059" b="10353"/>
          <a:stretch/>
        </p:blipFill>
        <p:spPr>
          <a:xfrm>
            <a:off x="-30256" y="1295400"/>
            <a:ext cx="5181600" cy="488373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927" t="6008" r="44444" b="11695"/>
          <a:stretch/>
        </p:blipFill>
        <p:spPr>
          <a:xfrm>
            <a:off x="4754880" y="1287780"/>
            <a:ext cx="4080813" cy="4869179"/>
          </a:xfrm>
          <a:prstGeom prst="rect">
            <a:avLst/>
          </a:prstGeom>
          <a:effectLst>
            <a:outerShdw blurRad="50800" dist="38100" dir="8100000" algn="tr" rotWithShape="0">
              <a:prstClr val="black">
                <a:alpha val="40000"/>
              </a:prstClr>
            </a:outerShdw>
          </a:effectLst>
        </p:spPr>
      </p:pic>
      <p:sp>
        <p:nvSpPr>
          <p:cNvPr id="6" name="TextBox 5"/>
          <p:cNvSpPr txBox="1"/>
          <p:nvPr/>
        </p:nvSpPr>
        <p:spPr>
          <a:xfrm>
            <a:off x="6566648" y="4119546"/>
            <a:ext cx="407894" cy="369332"/>
          </a:xfrm>
          <a:prstGeom prst="rect">
            <a:avLst/>
          </a:prstGeom>
          <a:noFill/>
        </p:spPr>
        <p:txBody>
          <a:bodyPr wrap="square" rtlCol="0">
            <a:spAutoFit/>
          </a:bodyPr>
          <a:lstStyle/>
          <a:p>
            <a:r>
              <a:rPr lang="en-US" dirty="0" smtClean="0"/>
              <a:t>-2</a:t>
            </a:r>
            <a:endParaRPr lang="en-US" dirty="0"/>
          </a:p>
        </p:txBody>
      </p:sp>
      <p:sp>
        <p:nvSpPr>
          <p:cNvPr id="10" name="TextBox 9"/>
          <p:cNvSpPr txBox="1"/>
          <p:nvPr/>
        </p:nvSpPr>
        <p:spPr>
          <a:xfrm>
            <a:off x="7261411" y="4894729"/>
            <a:ext cx="497541" cy="369332"/>
          </a:xfrm>
          <a:prstGeom prst="rect">
            <a:avLst/>
          </a:prstGeom>
          <a:noFill/>
        </p:spPr>
        <p:txBody>
          <a:bodyPr wrap="square" rtlCol="0">
            <a:spAutoFit/>
          </a:bodyPr>
          <a:lstStyle/>
          <a:p>
            <a:r>
              <a:rPr lang="en-US" dirty="0" smtClean="0"/>
              <a:t>-.5</a:t>
            </a:r>
            <a:endParaRPr lang="en-US" dirty="0"/>
          </a:p>
        </p:txBody>
      </p:sp>
      <p:sp>
        <p:nvSpPr>
          <p:cNvPr id="11" name="TextBox 10"/>
          <p:cNvSpPr txBox="1"/>
          <p:nvPr/>
        </p:nvSpPr>
        <p:spPr>
          <a:xfrm>
            <a:off x="6934202" y="4966444"/>
            <a:ext cx="407894" cy="369332"/>
          </a:xfrm>
          <a:prstGeom prst="rect">
            <a:avLst/>
          </a:prstGeom>
          <a:noFill/>
        </p:spPr>
        <p:txBody>
          <a:bodyPr wrap="square" rtlCol="0">
            <a:spAutoFit/>
          </a:bodyPr>
          <a:lstStyle/>
          <a:p>
            <a:r>
              <a:rPr lang="en-US" dirty="0" smtClean="0"/>
              <a:t>-1</a:t>
            </a:r>
            <a:endParaRPr lang="en-US" dirty="0"/>
          </a:p>
        </p:txBody>
      </p:sp>
      <p:sp>
        <p:nvSpPr>
          <p:cNvPr id="12" name="TextBox 11"/>
          <p:cNvSpPr txBox="1"/>
          <p:nvPr/>
        </p:nvSpPr>
        <p:spPr>
          <a:xfrm>
            <a:off x="7189696" y="3684503"/>
            <a:ext cx="407894" cy="369332"/>
          </a:xfrm>
          <a:prstGeom prst="rect">
            <a:avLst/>
          </a:prstGeom>
          <a:noFill/>
        </p:spPr>
        <p:txBody>
          <a:bodyPr wrap="square" rtlCol="0">
            <a:spAutoFit/>
          </a:bodyPr>
          <a:lstStyle/>
          <a:p>
            <a:r>
              <a:rPr lang="en-US" dirty="0" smtClean="0"/>
              <a:t>-1</a:t>
            </a:r>
            <a:endParaRPr lang="en-US" dirty="0"/>
          </a:p>
        </p:txBody>
      </p:sp>
      <p:sp>
        <p:nvSpPr>
          <p:cNvPr id="13" name="TextBox 12"/>
          <p:cNvSpPr txBox="1"/>
          <p:nvPr/>
        </p:nvSpPr>
        <p:spPr>
          <a:xfrm>
            <a:off x="7440694" y="4240572"/>
            <a:ext cx="407894" cy="369332"/>
          </a:xfrm>
          <a:prstGeom prst="rect">
            <a:avLst/>
          </a:prstGeom>
          <a:noFill/>
        </p:spPr>
        <p:txBody>
          <a:bodyPr wrap="square" rtlCol="0">
            <a:spAutoFit/>
          </a:bodyPr>
          <a:lstStyle/>
          <a:p>
            <a:r>
              <a:rPr lang="en-US" dirty="0" smtClean="0"/>
              <a:t>-2</a:t>
            </a:r>
            <a:endParaRPr lang="en-US" dirty="0"/>
          </a:p>
        </p:txBody>
      </p:sp>
      <p:sp>
        <p:nvSpPr>
          <p:cNvPr id="14" name="TextBox 13"/>
          <p:cNvSpPr txBox="1"/>
          <p:nvPr/>
        </p:nvSpPr>
        <p:spPr>
          <a:xfrm>
            <a:off x="8287860" y="3783112"/>
            <a:ext cx="694771" cy="369332"/>
          </a:xfrm>
          <a:prstGeom prst="rect">
            <a:avLst/>
          </a:prstGeom>
          <a:noFill/>
        </p:spPr>
        <p:txBody>
          <a:bodyPr wrap="square" rtlCol="0">
            <a:spAutoFit/>
          </a:bodyPr>
          <a:lstStyle/>
          <a:p>
            <a:r>
              <a:rPr lang="en-US" dirty="0" smtClean="0"/>
              <a:t>-1.5</a:t>
            </a:r>
            <a:endParaRPr lang="en-US" dirty="0"/>
          </a:p>
        </p:txBody>
      </p:sp>
      <p:sp>
        <p:nvSpPr>
          <p:cNvPr id="15" name="TextBox 14"/>
          <p:cNvSpPr txBox="1"/>
          <p:nvPr/>
        </p:nvSpPr>
        <p:spPr>
          <a:xfrm>
            <a:off x="8292332" y="4020934"/>
            <a:ext cx="407894" cy="369332"/>
          </a:xfrm>
          <a:prstGeom prst="rect">
            <a:avLst/>
          </a:prstGeom>
          <a:noFill/>
        </p:spPr>
        <p:txBody>
          <a:bodyPr wrap="square" rtlCol="0">
            <a:spAutoFit/>
          </a:bodyPr>
          <a:lstStyle/>
          <a:p>
            <a:r>
              <a:rPr lang="en-US" dirty="0" smtClean="0"/>
              <a:t>-2</a:t>
            </a:r>
            <a:endParaRPr lang="en-US" dirty="0"/>
          </a:p>
        </p:txBody>
      </p:sp>
      <p:sp>
        <p:nvSpPr>
          <p:cNvPr id="17" name="TextBox 16"/>
          <p:cNvSpPr txBox="1"/>
          <p:nvPr/>
        </p:nvSpPr>
        <p:spPr>
          <a:xfrm>
            <a:off x="8301314" y="4267199"/>
            <a:ext cx="407894" cy="369332"/>
          </a:xfrm>
          <a:prstGeom prst="rect">
            <a:avLst/>
          </a:prstGeom>
          <a:noFill/>
        </p:spPr>
        <p:txBody>
          <a:bodyPr wrap="square" rtlCol="0">
            <a:spAutoFit/>
          </a:bodyPr>
          <a:lstStyle/>
          <a:p>
            <a:r>
              <a:rPr lang="en-US" dirty="0" smtClean="0"/>
              <a:t>-1</a:t>
            </a:r>
            <a:endParaRPr lang="en-US" dirty="0"/>
          </a:p>
        </p:txBody>
      </p:sp>
      <p:sp>
        <p:nvSpPr>
          <p:cNvPr id="18" name="TextBox 17"/>
          <p:cNvSpPr txBox="1"/>
          <p:nvPr/>
        </p:nvSpPr>
        <p:spPr>
          <a:xfrm>
            <a:off x="8296834" y="4760260"/>
            <a:ext cx="497541" cy="369332"/>
          </a:xfrm>
          <a:prstGeom prst="rect">
            <a:avLst/>
          </a:prstGeom>
          <a:noFill/>
        </p:spPr>
        <p:txBody>
          <a:bodyPr wrap="square" rtlCol="0">
            <a:spAutoFit/>
          </a:bodyPr>
          <a:lstStyle/>
          <a:p>
            <a:r>
              <a:rPr lang="en-US" dirty="0" smtClean="0"/>
              <a:t>-.5</a:t>
            </a:r>
            <a:endParaRPr lang="en-US" dirty="0"/>
          </a:p>
        </p:txBody>
      </p:sp>
      <p:sp>
        <p:nvSpPr>
          <p:cNvPr id="19" name="TextBox 18"/>
          <p:cNvSpPr txBox="1"/>
          <p:nvPr/>
        </p:nvSpPr>
        <p:spPr>
          <a:xfrm>
            <a:off x="7696192" y="4415120"/>
            <a:ext cx="497541" cy="369332"/>
          </a:xfrm>
          <a:prstGeom prst="rect">
            <a:avLst/>
          </a:prstGeom>
          <a:noFill/>
        </p:spPr>
        <p:txBody>
          <a:bodyPr wrap="square" rtlCol="0">
            <a:spAutoFit/>
          </a:bodyPr>
          <a:lstStyle/>
          <a:p>
            <a:r>
              <a:rPr lang="en-US" dirty="0" smtClean="0"/>
              <a:t>-1</a:t>
            </a:r>
            <a:endParaRPr lang="en-US" dirty="0"/>
          </a:p>
        </p:txBody>
      </p:sp>
      <p:sp>
        <p:nvSpPr>
          <p:cNvPr id="20" name="TextBox 19"/>
          <p:cNvSpPr txBox="1"/>
          <p:nvPr/>
        </p:nvSpPr>
        <p:spPr>
          <a:xfrm>
            <a:off x="7130021" y="2973335"/>
            <a:ext cx="497541" cy="369332"/>
          </a:xfrm>
          <a:prstGeom prst="rect">
            <a:avLst/>
          </a:prstGeom>
          <a:noFill/>
        </p:spPr>
        <p:txBody>
          <a:bodyPr wrap="square" rtlCol="0">
            <a:spAutoFit/>
          </a:bodyPr>
          <a:lstStyle/>
          <a:p>
            <a:r>
              <a:rPr lang="en-US" dirty="0" smtClean="0"/>
              <a:t>-1</a:t>
            </a:r>
            <a:endParaRPr lang="en-US" dirty="0"/>
          </a:p>
        </p:txBody>
      </p:sp>
      <p:sp>
        <p:nvSpPr>
          <p:cNvPr id="21" name="TextBox 20"/>
          <p:cNvSpPr txBox="1"/>
          <p:nvPr/>
        </p:nvSpPr>
        <p:spPr>
          <a:xfrm>
            <a:off x="7438460" y="2621495"/>
            <a:ext cx="497541" cy="369332"/>
          </a:xfrm>
          <a:prstGeom prst="rect">
            <a:avLst/>
          </a:prstGeom>
          <a:noFill/>
        </p:spPr>
        <p:txBody>
          <a:bodyPr wrap="square" rtlCol="0">
            <a:spAutoFit/>
          </a:bodyPr>
          <a:lstStyle/>
          <a:p>
            <a:r>
              <a:rPr lang="en-US" dirty="0" smtClean="0"/>
              <a:t>-1</a:t>
            </a:r>
            <a:endParaRPr lang="en-US" dirty="0"/>
          </a:p>
        </p:txBody>
      </p:sp>
      <p:sp>
        <p:nvSpPr>
          <p:cNvPr id="22" name="TextBox 21"/>
          <p:cNvSpPr txBox="1"/>
          <p:nvPr/>
        </p:nvSpPr>
        <p:spPr>
          <a:xfrm>
            <a:off x="8108576" y="1362623"/>
            <a:ext cx="497541" cy="369332"/>
          </a:xfrm>
          <a:prstGeom prst="rect">
            <a:avLst/>
          </a:prstGeom>
          <a:noFill/>
        </p:spPr>
        <p:txBody>
          <a:bodyPr wrap="square" rtlCol="0">
            <a:spAutoFit/>
          </a:bodyPr>
          <a:lstStyle/>
          <a:p>
            <a:r>
              <a:rPr lang="en-US" dirty="0" smtClean="0"/>
              <a:t>-.5</a:t>
            </a:r>
            <a:endParaRPr lang="en-US" dirty="0"/>
          </a:p>
        </p:txBody>
      </p:sp>
    </p:spTree>
    <p:extLst>
      <p:ext uri="{BB962C8B-B14F-4D97-AF65-F5344CB8AC3E}">
        <p14:creationId xmlns:p14="http://schemas.microsoft.com/office/powerpoint/2010/main" val="367208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670" t="6443" r="43678" b="11235"/>
          <a:stretch/>
        </p:blipFill>
        <p:spPr>
          <a:xfrm>
            <a:off x="14401" y="1280580"/>
            <a:ext cx="4737226" cy="4885353"/>
          </a:xfrm>
          <a:prstGeom prst="rect">
            <a:avLst/>
          </a:prstGeom>
        </p:spPr>
      </p:pic>
      <p:sp>
        <p:nvSpPr>
          <p:cNvPr id="29" name="Content Placeholder 28"/>
          <p:cNvSpPr>
            <a:spLocks noGrp="1"/>
          </p:cNvSpPr>
          <p:nvPr>
            <p:ph idx="1"/>
          </p:nvPr>
        </p:nvSpPr>
        <p:spPr>
          <a:xfrm>
            <a:off x="228600" y="1362622"/>
            <a:ext cx="8202600" cy="5114377"/>
          </a:xfrm>
        </p:spPr>
        <p:txBody>
          <a:bodyPr/>
          <a:lstStyle/>
          <a:p>
            <a:endParaRPr lang="en-US" dirty="0" smtClean="0"/>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a:xfrm>
            <a:off x="228599" y="609600"/>
            <a:ext cx="7290995" cy="468313"/>
          </a:xfrm>
        </p:spPr>
        <p:txBody>
          <a:bodyPr/>
          <a:lstStyle/>
          <a:p>
            <a:r>
              <a:rPr lang="en-US" dirty="0" smtClean="0"/>
              <a:t>Scarcity</a:t>
            </a:r>
            <a:endParaRPr lang="en-US" sz="23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927" t="6008" r="44444" b="11695"/>
          <a:stretch/>
        </p:blipFill>
        <p:spPr>
          <a:xfrm>
            <a:off x="4754880" y="1287780"/>
            <a:ext cx="4080813" cy="4869179"/>
          </a:xfrm>
          <a:prstGeom prst="rect">
            <a:avLst/>
          </a:prstGeom>
          <a:effectLst>
            <a:outerShdw blurRad="50800" dist="38100" dir="8100000" algn="tr" rotWithShape="0">
              <a:prstClr val="black">
                <a:alpha val="40000"/>
              </a:prstClr>
            </a:outerShdw>
          </a:effectLst>
        </p:spPr>
      </p:pic>
      <p:sp>
        <p:nvSpPr>
          <p:cNvPr id="6" name="TextBox 5"/>
          <p:cNvSpPr txBox="1"/>
          <p:nvPr/>
        </p:nvSpPr>
        <p:spPr>
          <a:xfrm>
            <a:off x="6566648" y="4119546"/>
            <a:ext cx="40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7261411" y="4894729"/>
            <a:ext cx="4975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6934202" y="4966444"/>
            <a:ext cx="40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7189696" y="3684503"/>
            <a:ext cx="40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7440694" y="4240572"/>
            <a:ext cx="40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8287860" y="3783112"/>
            <a:ext cx="6947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p:cNvSpPr txBox="1"/>
          <p:nvPr/>
        </p:nvSpPr>
        <p:spPr>
          <a:xfrm>
            <a:off x="8292332" y="4020934"/>
            <a:ext cx="40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8301314" y="4267199"/>
            <a:ext cx="40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8296834" y="4760260"/>
            <a:ext cx="4975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8"/>
          <p:cNvSpPr txBox="1"/>
          <p:nvPr/>
        </p:nvSpPr>
        <p:spPr>
          <a:xfrm>
            <a:off x="7696192" y="4415120"/>
            <a:ext cx="4975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p:cNvSpPr txBox="1"/>
          <p:nvPr/>
        </p:nvSpPr>
        <p:spPr>
          <a:xfrm>
            <a:off x="7130021" y="2973335"/>
            <a:ext cx="4975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7438460" y="2621495"/>
            <a:ext cx="4975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a:off x="8108576" y="1362623"/>
            <a:ext cx="4975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6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Visual Resource Inventory </a:t>
            </a:r>
          </a:p>
        </p:txBody>
      </p:sp>
      <p:sp>
        <p:nvSpPr>
          <p:cNvPr id="31" name="Text Placeholder 30"/>
          <p:cNvSpPr>
            <a:spLocks noGrp="1"/>
          </p:cNvSpPr>
          <p:nvPr>
            <p:ph type="body" sz="quarter" idx="11"/>
          </p:nvPr>
        </p:nvSpPr>
        <p:spPr/>
        <p:txBody>
          <a:bodyPr/>
          <a:lstStyle/>
          <a:p>
            <a:r>
              <a:rPr lang="en-US" dirty="0" smtClean="0"/>
              <a:t>Vernal Field Office VRI</a:t>
            </a:r>
            <a:endParaRPr lang="en-US" dirty="0"/>
          </a:p>
        </p:txBody>
      </p:sp>
      <p:sp>
        <p:nvSpPr>
          <p:cNvPr id="7" name="Content Placeholder 28"/>
          <p:cNvSpPr>
            <a:spLocks noGrp="1"/>
          </p:cNvSpPr>
          <p:nvPr>
            <p:ph idx="1"/>
          </p:nvPr>
        </p:nvSpPr>
        <p:spPr>
          <a:xfrm>
            <a:off x="150223" y="1295400"/>
            <a:ext cx="4617720" cy="5443728"/>
          </a:xfrm>
        </p:spPr>
        <p:txBody>
          <a:bodyPr/>
          <a:lstStyle/>
          <a:p>
            <a:pPr>
              <a:spcAft>
                <a:spcPts val="600"/>
              </a:spcAft>
            </a:pPr>
            <a:r>
              <a:rPr lang="en-US" dirty="0" smtClean="0">
                <a:effectLst>
                  <a:outerShdw blurRad="38100" dist="38100" dir="2700000" algn="tl">
                    <a:srgbClr val="000000">
                      <a:alpha val="43137"/>
                    </a:srgbClr>
                  </a:outerShdw>
                </a:effectLst>
              </a:rPr>
              <a:t>5.   Cultural Modifications</a:t>
            </a:r>
            <a:endParaRPr lang="en-US" dirty="0">
              <a:effectLst>
                <a:outerShdw blurRad="38100" dist="38100" dir="2700000" algn="tl">
                  <a:srgbClr val="000000">
                    <a:alpha val="43137"/>
                  </a:srgbClr>
                </a:outerShdw>
              </a:effectLst>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89" t="4861" r="5201" b="1896"/>
          <a:stretch/>
        </p:blipFill>
        <p:spPr>
          <a:xfrm>
            <a:off x="0" y="1061049"/>
            <a:ext cx="8773064" cy="579695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643" t="8928" r="54136" b="9822"/>
          <a:stretch/>
        </p:blipFill>
        <p:spPr>
          <a:xfrm>
            <a:off x="4535192" y="1295400"/>
            <a:ext cx="4151608" cy="5295181"/>
          </a:xfrm>
          <a:prstGeom prst="rect">
            <a:avLst/>
          </a:prstGeom>
        </p:spPr>
      </p:pic>
    </p:spTree>
    <p:extLst>
      <p:ext uri="{BB962C8B-B14F-4D97-AF65-F5344CB8AC3E}">
        <p14:creationId xmlns:p14="http://schemas.microsoft.com/office/powerpoint/2010/main" val="327143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Visual Resource Inventory </a:t>
            </a:r>
          </a:p>
        </p:txBody>
      </p:sp>
      <p:sp>
        <p:nvSpPr>
          <p:cNvPr id="31" name="Text Placeholder 30"/>
          <p:cNvSpPr>
            <a:spLocks noGrp="1"/>
          </p:cNvSpPr>
          <p:nvPr>
            <p:ph type="body" sz="quarter" idx="11"/>
          </p:nvPr>
        </p:nvSpPr>
        <p:spPr/>
        <p:txBody>
          <a:bodyPr/>
          <a:lstStyle/>
          <a:p>
            <a:r>
              <a:rPr lang="en-US" dirty="0" smtClean="0"/>
              <a:t>Vernal Field Office VRI</a:t>
            </a:r>
            <a:endParaRPr lang="en-U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919" y="1078605"/>
            <a:ext cx="8942919" cy="5786595"/>
          </a:xfrm>
        </p:spPr>
      </p:pic>
    </p:spTree>
    <p:extLst>
      <p:ext uri="{BB962C8B-B14F-4D97-AF65-F5344CB8AC3E}">
        <p14:creationId xmlns:p14="http://schemas.microsoft.com/office/powerpoint/2010/main" val="84055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5543"/>
          <a:stretch/>
        </p:blipFill>
        <p:spPr>
          <a:xfrm>
            <a:off x="0" y="655284"/>
            <a:ext cx="8775699" cy="6202715"/>
          </a:xfrm>
          <a:prstGeom prst="rect">
            <a:avLst/>
          </a:prstGeom>
        </p:spPr>
      </p:pic>
      <p:sp>
        <p:nvSpPr>
          <p:cNvPr id="15" name="Text Placeholder 14"/>
          <p:cNvSpPr>
            <a:spLocks noGrp="1"/>
          </p:cNvSpPr>
          <p:nvPr>
            <p:ph type="body" sz="quarter" idx="10"/>
          </p:nvPr>
        </p:nvSpPr>
        <p:spPr/>
        <p:txBody>
          <a:bodyPr/>
          <a:lstStyle/>
          <a:p>
            <a:r>
              <a:rPr lang="en-US" dirty="0"/>
              <a:t>Sensitivity Analysis</a:t>
            </a:r>
          </a:p>
        </p:txBody>
      </p:sp>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Tree>
    <p:extLst>
      <p:ext uri="{BB962C8B-B14F-4D97-AF65-F5344CB8AC3E}">
        <p14:creationId xmlns:p14="http://schemas.microsoft.com/office/powerpoint/2010/main" val="158423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78147"/>
            <a:ext cx="8416518" cy="911600"/>
          </a:xfrm>
        </p:spPr>
        <p:txBody>
          <a:bodyPr/>
          <a:lstStyle/>
          <a:p>
            <a:r>
              <a:rPr lang="en-US" dirty="0" smtClean="0"/>
              <a:t>Public lands are assigned one of three possible sensitivity ratings</a:t>
            </a:r>
          </a:p>
        </p:txBody>
      </p:sp>
      <p:sp>
        <p:nvSpPr>
          <p:cNvPr id="30" name="Text Placeholder 29"/>
          <p:cNvSpPr>
            <a:spLocks noGrp="1"/>
          </p:cNvSpPr>
          <p:nvPr>
            <p:ph type="body" sz="quarter" idx="10"/>
          </p:nvPr>
        </p:nvSpPr>
        <p:spPr/>
        <p:txBody>
          <a:bodyPr/>
          <a:lstStyle/>
          <a:p>
            <a:r>
              <a:rPr lang="en-US" dirty="0" smtClean="0"/>
              <a:t>Sensitivity Analysis</a:t>
            </a:r>
            <a:endParaRPr lang="en-US" dirty="0"/>
          </a:p>
        </p:txBody>
      </p:sp>
      <p:sp>
        <p:nvSpPr>
          <p:cNvPr id="31" name="Text Placeholder 30"/>
          <p:cNvSpPr>
            <a:spLocks noGrp="1"/>
          </p:cNvSpPr>
          <p:nvPr>
            <p:ph type="body" sz="quarter" idx="11"/>
          </p:nvPr>
        </p:nvSpPr>
        <p:spPr/>
        <p:txBody>
          <a:bodyPr/>
          <a:lstStyle/>
          <a:p>
            <a:r>
              <a:rPr lang="en-US" dirty="0" smtClean="0"/>
              <a:t>Sensitivity Level Analysis</a:t>
            </a:r>
            <a:endParaRPr lang="en-US" dirty="0"/>
          </a:p>
        </p:txBody>
      </p:sp>
      <p:sp>
        <p:nvSpPr>
          <p:cNvPr id="7" name="Content Placeholder 28"/>
          <p:cNvSpPr txBox="1">
            <a:spLocks/>
          </p:cNvSpPr>
          <p:nvPr/>
        </p:nvSpPr>
        <p:spPr>
          <a:xfrm>
            <a:off x="249195" y="2180191"/>
            <a:ext cx="8416518" cy="4270036"/>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b="1" dirty="0">
                <a:solidFill>
                  <a:srgbClr val="FFC000"/>
                </a:solidFill>
              </a:rPr>
              <a:t>High Level of Sensitivity</a:t>
            </a:r>
          </a:p>
          <a:p>
            <a:pPr lvl="2"/>
            <a:r>
              <a:rPr lang="en-US" dirty="0"/>
              <a:t>Indicates </a:t>
            </a:r>
            <a:r>
              <a:rPr lang="en-US" dirty="0" smtClean="0"/>
              <a:t>the public </a:t>
            </a:r>
            <a:r>
              <a:rPr lang="en-US" dirty="0"/>
              <a:t>generally </a:t>
            </a:r>
            <a:r>
              <a:rPr lang="en-US" dirty="0" smtClean="0"/>
              <a:t>has </a:t>
            </a:r>
            <a:r>
              <a:rPr lang="en-US" dirty="0"/>
              <a:t>a </a:t>
            </a:r>
            <a:r>
              <a:rPr lang="en-US" dirty="0" smtClean="0"/>
              <a:t>high CONCERN for </a:t>
            </a:r>
            <a:r>
              <a:rPr lang="en-US" dirty="0"/>
              <a:t>retaining existing landscape character, a </a:t>
            </a:r>
            <a:r>
              <a:rPr lang="en-US" dirty="0" smtClean="0"/>
              <a:t>high INTEREST in </a:t>
            </a:r>
            <a:r>
              <a:rPr lang="en-US" dirty="0"/>
              <a:t>potential visual </a:t>
            </a:r>
            <a:r>
              <a:rPr lang="en-US" dirty="0" smtClean="0"/>
              <a:t>landscape change, and a low TOLERANCE to change</a:t>
            </a:r>
          </a:p>
          <a:p>
            <a:pPr lvl="1"/>
            <a:r>
              <a:rPr lang="en-US" b="1" dirty="0" smtClean="0">
                <a:solidFill>
                  <a:srgbClr val="FFC000"/>
                </a:solidFill>
              </a:rPr>
              <a:t>Medium Level of Sensitivity</a:t>
            </a:r>
          </a:p>
          <a:p>
            <a:pPr lvl="2"/>
            <a:r>
              <a:rPr lang="en-US" dirty="0" smtClean="0"/>
              <a:t>Indicates the public has a moderate CONCERN </a:t>
            </a:r>
            <a:r>
              <a:rPr lang="en-US" dirty="0"/>
              <a:t>for retaining existing landscape character, a </a:t>
            </a:r>
            <a:r>
              <a:rPr lang="en-US" dirty="0" smtClean="0"/>
              <a:t>moderate INTEREST in </a:t>
            </a:r>
            <a:r>
              <a:rPr lang="en-US" dirty="0"/>
              <a:t>potential visual landscape change, and a moderate </a:t>
            </a:r>
            <a:r>
              <a:rPr lang="en-US" dirty="0" smtClean="0"/>
              <a:t>TOLERANCE to change</a:t>
            </a:r>
          </a:p>
          <a:p>
            <a:pPr lvl="1"/>
            <a:r>
              <a:rPr lang="en-US" b="1" dirty="0">
                <a:solidFill>
                  <a:srgbClr val="FFC000"/>
                </a:solidFill>
              </a:rPr>
              <a:t>Low Level of Sensitivity</a:t>
            </a:r>
          </a:p>
          <a:p>
            <a:pPr lvl="2"/>
            <a:r>
              <a:rPr lang="en-US" dirty="0"/>
              <a:t>Indicates </a:t>
            </a:r>
            <a:r>
              <a:rPr lang="en-US" dirty="0" smtClean="0"/>
              <a:t>the public has </a:t>
            </a:r>
            <a:r>
              <a:rPr lang="en-US" dirty="0"/>
              <a:t>a low CONCERN for retaining existing landscape character; an accompanying low INTEREST in potential visual landscape change, and a high TOLERANCE to </a:t>
            </a:r>
            <a:r>
              <a:rPr lang="en-US" dirty="0" smtClean="0"/>
              <a:t>change</a:t>
            </a:r>
            <a:endParaRPr lang="en-US" dirty="0"/>
          </a:p>
          <a:p>
            <a:pPr lvl="1"/>
            <a:endParaRPr lang="en-US" dirty="0" smtClean="0"/>
          </a:p>
          <a:p>
            <a:endParaRPr lang="en-US" dirty="0"/>
          </a:p>
        </p:txBody>
      </p:sp>
    </p:spTree>
    <p:extLst>
      <p:ext uri="{BB962C8B-B14F-4D97-AF65-F5344CB8AC3E}">
        <p14:creationId xmlns:p14="http://schemas.microsoft.com/office/powerpoint/2010/main" val="358956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705" r="2796"/>
          <a:stretch/>
        </p:blipFill>
        <p:spPr>
          <a:xfrm>
            <a:off x="-1" y="659518"/>
            <a:ext cx="8779273" cy="6198482"/>
          </a:xfrm>
          <a:prstGeom prst="rect">
            <a:avLst/>
          </a:prstGeom>
        </p:spPr>
      </p:pic>
      <p:sp>
        <p:nvSpPr>
          <p:cNvPr id="10" name="Rectangle 9"/>
          <p:cNvSpPr/>
          <p:nvPr/>
        </p:nvSpPr>
        <p:spPr>
          <a:xfrm>
            <a:off x="0" y="4741333"/>
            <a:ext cx="8779272" cy="2116667"/>
          </a:xfrm>
          <a:prstGeom prst="rect">
            <a:avLst/>
          </a:prstGeom>
          <a:gradFill>
            <a:gsLst>
              <a:gs pos="0">
                <a:schemeClr val="tx1">
                  <a:alpha val="0"/>
                </a:schemeClr>
              </a:gs>
              <a:gs pos="50000">
                <a:schemeClr val="tx1">
                  <a:alpha val="80000"/>
                </a:schemeClr>
              </a:gs>
              <a:gs pos="100000">
                <a:schemeClr val="tx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
        <p:nvSpPr>
          <p:cNvPr id="6" name="Text Placeholder 5"/>
          <p:cNvSpPr>
            <a:spLocks noGrp="1"/>
          </p:cNvSpPr>
          <p:nvPr>
            <p:ph type="body" sz="quarter" idx="10"/>
          </p:nvPr>
        </p:nvSpPr>
        <p:spPr/>
        <p:txBody>
          <a:bodyPr/>
          <a:lstStyle/>
          <a:p>
            <a:r>
              <a:rPr lang="en-US" dirty="0" smtClean="0"/>
              <a:t>VRM Overview</a:t>
            </a:r>
            <a:endParaRPr lang="en-US" dirty="0"/>
          </a:p>
        </p:txBody>
      </p:sp>
      <p:grpSp>
        <p:nvGrpSpPr>
          <p:cNvPr id="11" name="Group 10"/>
          <p:cNvGrpSpPr/>
          <p:nvPr/>
        </p:nvGrpSpPr>
        <p:grpSpPr>
          <a:xfrm>
            <a:off x="-1" y="4309531"/>
            <a:ext cx="8783053" cy="2548469"/>
            <a:chOff x="0" y="4309531"/>
            <a:chExt cx="8783052" cy="2548469"/>
          </a:xfrm>
        </p:grpSpPr>
        <p:sp>
          <p:nvSpPr>
            <p:cNvPr id="12" name="Rectangle 11"/>
            <p:cNvSpPr/>
            <p:nvPr/>
          </p:nvSpPr>
          <p:spPr>
            <a:xfrm rot="10800000" flipV="1">
              <a:off x="0" y="4309531"/>
              <a:ext cx="8779270" cy="2548469"/>
            </a:xfrm>
            <a:prstGeom prst="rect">
              <a:avLst/>
            </a:prstGeom>
            <a:gradFill>
              <a:gsLst>
                <a:gs pos="0">
                  <a:schemeClr val="tx1">
                    <a:alpha val="0"/>
                  </a:schemeClr>
                </a:gs>
                <a:gs pos="50000">
                  <a:schemeClr val="tx1">
                    <a:alpha val="80000"/>
                  </a:schemeClr>
                </a:gs>
                <a:gs pos="100000">
                  <a:schemeClr val="tx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Box 9"/>
            <p:cNvSpPr txBox="1">
              <a:spLocks noChangeArrowheads="1"/>
            </p:cNvSpPr>
            <p:nvPr/>
          </p:nvSpPr>
          <p:spPr bwMode="auto">
            <a:xfrm>
              <a:off x="169334" y="5504652"/>
              <a:ext cx="8613718" cy="1169987"/>
            </a:xfrm>
            <a:prstGeom prst="rect">
              <a:avLst/>
            </a:prstGeom>
            <a:noFill/>
            <a:ln w="9525">
              <a:noFill/>
              <a:miter lim="800000"/>
              <a:headEnd/>
              <a:tailEnd/>
            </a:ln>
            <a:effectLst>
              <a:outerShdw blurRad="25400" dist="12700" dir="5400000" algn="ctr" rotWithShape="0">
                <a:srgbClr val="000000">
                  <a:alpha val="75000"/>
                </a:srgb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mn-cs"/>
                </a:rPr>
                <a:t>“The beauty of our land is a natural resource. </a:t>
              </a:r>
              <a:b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mn-cs"/>
                </a:rPr>
              </a:b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mn-cs"/>
                </a:rPr>
                <a:t>Its preservation is linked to the inner prosperity of the human spirit.”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0" cap="none" spc="0" normalizeH="0" baseline="0" noProof="0" dirty="0">
                  <a:ln>
                    <a:noFill/>
                  </a:ln>
                  <a:solidFill>
                    <a:srgbClr val="92D050"/>
                  </a:solidFill>
                  <a:effectLst>
                    <a:outerShdw blurRad="38100" dist="38100" dir="2700000" algn="tl">
                      <a:srgbClr val="000000">
                        <a:alpha val="43137"/>
                      </a:srgbClr>
                    </a:outerShdw>
                  </a:effectLst>
                  <a:uLnTx/>
                  <a:uFillTx/>
                  <a:latin typeface="Arial" charset="0"/>
                  <a:ea typeface="+mn-ea"/>
                  <a:cs typeface="+mn-cs"/>
                </a:rPr>
                <a:t>President Lyndon B. Johnson</a:t>
              </a:r>
              <a:r>
                <a:rPr kumimoji="0" lang="en-US" sz="2000" b="0" i="1" u="none" strike="noStrike" kern="0" cap="none" spc="0" normalizeH="0" baseline="0" noProof="0" dirty="0" smtClean="0">
                  <a:ln>
                    <a:noFill/>
                  </a:ln>
                  <a:solidFill>
                    <a:srgbClr val="92D050"/>
                  </a:solidFill>
                  <a:effectLst>
                    <a:outerShdw blurRad="38100" dist="38100" dir="2700000" algn="tl">
                      <a:srgbClr val="000000">
                        <a:alpha val="43137"/>
                      </a:srgbClr>
                    </a:outerShdw>
                  </a:effectLst>
                  <a:uLnTx/>
                  <a:uFillTx/>
                  <a:latin typeface="Arial" charset="0"/>
                  <a:ea typeface="+mn-ea"/>
                  <a:cs typeface="+mn-cs"/>
                </a:rPr>
                <a:t>, 1965</a:t>
              </a:r>
              <a:endParaRPr kumimoji="0" lang="en-US" sz="1800" b="0" i="1" u="none" strike="noStrike" kern="0" cap="none" spc="0" normalizeH="0" baseline="0" noProof="0" dirty="0">
                <a:ln>
                  <a:noFill/>
                </a:ln>
                <a:solidFill>
                  <a:srgbClr val="92D050"/>
                </a:solidFill>
                <a:effectLst>
                  <a:outerShdw blurRad="38100" dist="38100" dir="2700000" algn="tl">
                    <a:srgbClr val="000000">
                      <a:alpha val="43137"/>
                    </a:srgbClr>
                  </a:outerShdw>
                </a:effectLst>
                <a:uLnTx/>
                <a:uFillTx/>
                <a:latin typeface="Arial" charset="0"/>
                <a:ea typeface="+mn-ea"/>
                <a:cs typeface="+mn-cs"/>
              </a:endParaRPr>
            </a:p>
          </p:txBody>
        </p:sp>
      </p:grpSp>
    </p:spTree>
    <p:extLst>
      <p:ext uri="{BB962C8B-B14F-4D97-AF65-F5344CB8AC3E}">
        <p14:creationId xmlns:p14="http://schemas.microsoft.com/office/powerpoint/2010/main" val="124784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78147"/>
            <a:ext cx="8416518" cy="5181600"/>
          </a:xfrm>
        </p:spPr>
        <p:txBody>
          <a:bodyPr/>
          <a:lstStyle/>
          <a:p>
            <a:r>
              <a:rPr lang="en-US" dirty="0" smtClean="0"/>
              <a:t>High Sensitivity Examples</a:t>
            </a:r>
          </a:p>
          <a:p>
            <a:pPr lvl="1"/>
            <a:r>
              <a:rPr lang="en-US" dirty="0" smtClean="0"/>
              <a:t>National monuments</a:t>
            </a:r>
          </a:p>
          <a:p>
            <a:pPr lvl="1"/>
            <a:r>
              <a:rPr lang="en-US" dirty="0" smtClean="0"/>
              <a:t>Wilderness/WSAs/outstanding </a:t>
            </a:r>
            <a:r>
              <a:rPr lang="en-US" dirty="0"/>
              <a:t>n</a:t>
            </a:r>
            <a:r>
              <a:rPr lang="en-US" dirty="0" smtClean="0"/>
              <a:t>atural areas</a:t>
            </a:r>
          </a:p>
          <a:p>
            <a:pPr lvl="1"/>
            <a:r>
              <a:rPr lang="en-US" dirty="0" smtClean="0"/>
              <a:t>Scenic and back country byways</a:t>
            </a:r>
          </a:p>
          <a:p>
            <a:pPr lvl="1"/>
            <a:r>
              <a:rPr lang="en-US" dirty="0" smtClean="0"/>
              <a:t>Major transportation corridors</a:t>
            </a:r>
          </a:p>
          <a:p>
            <a:pPr lvl="1"/>
            <a:r>
              <a:rPr lang="en-US" dirty="0" smtClean="0"/>
              <a:t>Backdrops to communities </a:t>
            </a:r>
          </a:p>
          <a:p>
            <a:pPr lvl="1"/>
            <a:r>
              <a:rPr lang="en-US" dirty="0" smtClean="0"/>
              <a:t>Historic trail corridors</a:t>
            </a:r>
          </a:p>
          <a:p>
            <a:pPr lvl="1"/>
            <a:r>
              <a:rPr lang="en-US" dirty="0" smtClean="0"/>
              <a:t>Special management areas where a pristine setting is important</a:t>
            </a:r>
          </a:p>
          <a:p>
            <a:pPr lvl="1"/>
            <a:endParaRPr lang="en-US" dirty="0"/>
          </a:p>
          <a:p>
            <a:r>
              <a:rPr lang="en-US" dirty="0" smtClean="0"/>
              <a:t>Low Sensitivity Examples</a:t>
            </a:r>
          </a:p>
          <a:p>
            <a:pPr lvl="1"/>
            <a:r>
              <a:rPr lang="en-US" dirty="0" smtClean="0"/>
              <a:t>OHV open areas</a:t>
            </a:r>
          </a:p>
          <a:p>
            <a:pPr lvl="1"/>
            <a:r>
              <a:rPr lang="en-US" dirty="0" smtClean="0"/>
              <a:t>Mineral or oil and gas development</a:t>
            </a:r>
          </a:p>
          <a:p>
            <a:pPr marL="295275" lvl="1" indent="0">
              <a:buNone/>
            </a:pPr>
            <a:r>
              <a:rPr lang="en-US" dirty="0"/>
              <a:t>	</a:t>
            </a:r>
            <a:endParaRPr lang="en-US" dirty="0" smtClean="0"/>
          </a:p>
          <a:p>
            <a:pPr lvl="1"/>
            <a:endParaRPr lang="en-US" dirty="0" smtClean="0"/>
          </a:p>
          <a:p>
            <a:pPr lvl="1"/>
            <a:endParaRPr lang="en-US" dirty="0" smtClean="0"/>
          </a:p>
          <a:p>
            <a:pPr lvl="1"/>
            <a:endParaRPr lang="en-US" dirty="0" smtClean="0"/>
          </a:p>
          <a:p>
            <a:pPr lvl="1"/>
            <a:endParaRPr lang="en-US" dirty="0"/>
          </a:p>
          <a:p>
            <a:pPr lvl="1"/>
            <a:endParaRPr lang="en-US" dirty="0" smtClean="0"/>
          </a:p>
          <a:p>
            <a:endParaRPr lang="en-US" dirty="0" smtClean="0"/>
          </a:p>
          <a:p>
            <a:endParaRPr lang="en-US" dirty="0" smtClean="0"/>
          </a:p>
          <a:p>
            <a:endParaRPr lang="en-US" dirty="0"/>
          </a:p>
          <a:p>
            <a:pPr marL="295275" lvl="1" indent="0">
              <a:buNone/>
            </a:pPr>
            <a:endParaRPr lang="en-US" sz="2800" dirty="0">
              <a:solidFill>
                <a:srgbClr val="AEAC68"/>
              </a:solidFill>
              <a:latin typeface="Tahoma" pitchFamily="34" charset="0"/>
            </a:endParaRPr>
          </a:p>
          <a:p>
            <a:pPr lvl="1"/>
            <a:endParaRPr lang="en-US" dirty="0" smtClean="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0" name="Text Placeholder 29"/>
          <p:cNvSpPr>
            <a:spLocks noGrp="1"/>
          </p:cNvSpPr>
          <p:nvPr>
            <p:ph type="body" sz="quarter" idx="10"/>
          </p:nvPr>
        </p:nvSpPr>
        <p:spPr/>
        <p:txBody>
          <a:bodyPr/>
          <a:lstStyle/>
          <a:p>
            <a:r>
              <a:rPr lang="en-US" dirty="0" smtClean="0"/>
              <a:t>Sensitivity Analysis</a:t>
            </a:r>
            <a:endParaRPr lang="en-US" dirty="0"/>
          </a:p>
        </p:txBody>
      </p:sp>
      <p:sp>
        <p:nvSpPr>
          <p:cNvPr id="31" name="Text Placeholder 30"/>
          <p:cNvSpPr>
            <a:spLocks noGrp="1"/>
          </p:cNvSpPr>
          <p:nvPr>
            <p:ph type="body" sz="quarter" idx="11"/>
          </p:nvPr>
        </p:nvSpPr>
        <p:spPr/>
        <p:txBody>
          <a:bodyPr/>
          <a:lstStyle/>
          <a:p>
            <a:r>
              <a:rPr lang="en-US" dirty="0" smtClean="0"/>
              <a:t>Areas of Sensitivity </a:t>
            </a:r>
            <a:endParaRPr lang="en-US" dirty="0"/>
          </a:p>
        </p:txBody>
      </p:sp>
    </p:spTree>
    <p:extLst>
      <p:ext uri="{BB962C8B-B14F-4D97-AF65-F5344CB8AC3E}">
        <p14:creationId xmlns:p14="http://schemas.microsoft.com/office/powerpoint/2010/main" val="118544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78147"/>
            <a:ext cx="8416518" cy="5181600"/>
          </a:xfrm>
        </p:spPr>
        <p:txBody>
          <a:bodyPr/>
          <a:lstStyle/>
          <a:p>
            <a:r>
              <a:rPr lang="en-US" dirty="0" smtClean="0"/>
              <a:t>Factors to consider</a:t>
            </a:r>
          </a:p>
          <a:p>
            <a:pPr lvl="1"/>
            <a:r>
              <a:rPr lang="en-US" dirty="0" smtClean="0"/>
              <a:t>Types of users</a:t>
            </a:r>
          </a:p>
          <a:p>
            <a:pPr lvl="1"/>
            <a:r>
              <a:rPr lang="en-US" dirty="0" smtClean="0"/>
              <a:t>Amount of use </a:t>
            </a:r>
          </a:p>
          <a:p>
            <a:pPr lvl="1"/>
            <a:r>
              <a:rPr lang="en-US" dirty="0" smtClean="0"/>
              <a:t>Public Interest </a:t>
            </a:r>
          </a:p>
          <a:p>
            <a:pPr lvl="1"/>
            <a:r>
              <a:rPr lang="en-US" dirty="0" smtClean="0"/>
              <a:t>Adjacent land uses</a:t>
            </a:r>
          </a:p>
          <a:p>
            <a:pPr lvl="1"/>
            <a:r>
              <a:rPr lang="en-US" dirty="0" smtClean="0"/>
              <a:t>Special areas</a:t>
            </a:r>
          </a:p>
          <a:p>
            <a:pPr lvl="1"/>
            <a:r>
              <a:rPr lang="en-US" dirty="0" smtClean="0"/>
              <a:t>Other considerations</a:t>
            </a:r>
          </a:p>
          <a:p>
            <a:pPr lvl="1"/>
            <a:endParaRPr lang="en-US" dirty="0" smtClean="0"/>
          </a:p>
          <a:p>
            <a:pPr lvl="1"/>
            <a:endParaRPr lang="en-US" sz="2800" dirty="0">
              <a:solidFill>
                <a:srgbClr val="AEAC68"/>
              </a:solidFill>
              <a:latin typeface="Tahoma" pitchFamily="34" charset="0"/>
            </a:endParaRPr>
          </a:p>
          <a:p>
            <a:pPr lvl="1"/>
            <a:endParaRPr lang="en-US" sz="2800" dirty="0" smtClean="0">
              <a:solidFill>
                <a:srgbClr val="AEAC68"/>
              </a:solidFill>
              <a:latin typeface="Tahoma" pitchFamily="34" charset="0"/>
            </a:endParaRPr>
          </a:p>
          <a:p>
            <a:pPr lvl="1"/>
            <a:endParaRPr lang="en-US" sz="2800" dirty="0">
              <a:solidFill>
                <a:srgbClr val="AEAC68"/>
              </a:solidFill>
              <a:latin typeface="Tahoma" pitchFamily="34" charset="0"/>
            </a:endParaRPr>
          </a:p>
          <a:p>
            <a:pPr lvl="1"/>
            <a:endParaRPr lang="en-US" dirty="0" smtClean="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0" name="Text Placeholder 29"/>
          <p:cNvSpPr>
            <a:spLocks noGrp="1"/>
          </p:cNvSpPr>
          <p:nvPr>
            <p:ph type="body" sz="quarter" idx="10"/>
          </p:nvPr>
        </p:nvSpPr>
        <p:spPr/>
        <p:txBody>
          <a:bodyPr/>
          <a:lstStyle/>
          <a:p>
            <a:r>
              <a:rPr lang="en-US" dirty="0" smtClean="0"/>
              <a:t>Sensitivity Analysis</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08251" y="4697367"/>
            <a:ext cx="3316504" cy="13167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2"/>
          <p:cNvSpPr>
            <a:spLocks noChangeArrowheads="1"/>
          </p:cNvSpPr>
          <p:nvPr/>
        </p:nvSpPr>
        <p:spPr bwMode="auto">
          <a:xfrm>
            <a:off x="4711487" y="5984310"/>
            <a:ext cx="27114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bg1">
                    <a:lumMod val="65000"/>
                  </a:schemeClr>
                </a:solidFill>
                <a:effectLst/>
                <a:latin typeface="Calibri" pitchFamily="34" charset="0"/>
                <a:ea typeface="Calibri" pitchFamily="34" charset="0"/>
                <a:cs typeface="Times New Roman" pitchFamily="18" charset="0"/>
              </a:rPr>
              <a:t>Tehachapi Pass, Mojave,</a:t>
            </a:r>
            <a:r>
              <a:rPr kumimoji="0" lang="en-US" altLang="en-US" sz="1200" i="0" u="none" strike="noStrike" cap="none" normalizeH="0" dirty="0" smtClean="0">
                <a:ln>
                  <a:noFill/>
                </a:ln>
                <a:solidFill>
                  <a:schemeClr val="bg1">
                    <a:lumMod val="65000"/>
                  </a:schemeClr>
                </a:solidFill>
                <a:effectLst/>
                <a:latin typeface="Calibri" pitchFamily="34" charset="0"/>
                <a:ea typeface="Calibri" pitchFamily="34" charset="0"/>
                <a:cs typeface="Times New Roman" pitchFamily="18" charset="0"/>
              </a:rPr>
              <a:t> </a:t>
            </a:r>
            <a:r>
              <a:rPr kumimoji="0" lang="en-US" altLang="en-US" sz="1200" i="0" u="none" strike="noStrike" cap="none" normalizeH="0" baseline="0" dirty="0" smtClean="0">
                <a:ln>
                  <a:noFill/>
                </a:ln>
                <a:solidFill>
                  <a:schemeClr val="bg1">
                    <a:lumMod val="65000"/>
                  </a:schemeClr>
                </a:solidFill>
                <a:effectLst/>
                <a:latin typeface="Calibri" pitchFamily="34" charset="0"/>
                <a:ea typeface="Calibri" pitchFamily="34" charset="0"/>
                <a:cs typeface="Times New Roman" pitchFamily="18" charset="0"/>
              </a:rPr>
              <a:t>CA</a:t>
            </a:r>
            <a:endParaRPr kumimoji="0" lang="en-US" altLang="en-US" sz="120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7" name="Rectangle 13"/>
          <p:cNvSpPr>
            <a:spLocks noChangeArrowheads="1"/>
          </p:cNvSpPr>
          <p:nvPr/>
        </p:nvSpPr>
        <p:spPr bwMode="auto">
          <a:xfrm>
            <a:off x="1012142" y="5980996"/>
            <a:ext cx="33165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bg1">
                    <a:lumMod val="65000"/>
                  </a:schemeClr>
                </a:solidFill>
                <a:effectLst/>
                <a:latin typeface="Calibri" pitchFamily="34" charset="0"/>
                <a:ea typeface="Calibri" pitchFamily="34" charset="0"/>
                <a:cs typeface="Times New Roman" pitchFamily="18" charset="0"/>
              </a:rPr>
              <a:t>Colliding Rivers, Roseburg, OR</a:t>
            </a:r>
            <a:endParaRPr kumimoji="0" lang="en-US" altLang="en-US" sz="120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pic>
        <p:nvPicPr>
          <p:cNvPr id="8" name="Picture 7"/>
          <p:cNvPicPr/>
          <p:nvPr/>
        </p:nvPicPr>
        <p:blipFill rotWithShape="1">
          <a:blip r:embed="rId4" cstate="print">
            <a:extLst>
              <a:ext uri="{28A0092B-C50C-407E-A947-70E740481C1C}">
                <a14:useLocalDpi xmlns:a14="http://schemas.microsoft.com/office/drawing/2010/main" val="0"/>
              </a:ext>
            </a:extLst>
          </a:blip>
          <a:srcRect l="-602" t="7374" r="602" b="40042"/>
          <a:stretch/>
        </p:blipFill>
        <p:spPr bwMode="auto">
          <a:xfrm>
            <a:off x="4759613" y="4697367"/>
            <a:ext cx="3338784" cy="1316759"/>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5290" t="34854" b="26825"/>
          <a:stretch/>
        </p:blipFill>
        <p:spPr bwMode="auto">
          <a:xfrm>
            <a:off x="4759614" y="1325410"/>
            <a:ext cx="3267276" cy="1272868"/>
          </a:xfrm>
          <a:prstGeom prst="rect">
            <a:avLst/>
          </a:prstGeom>
          <a:ln>
            <a:noFill/>
          </a:ln>
          <a:extLst>
            <a:ext uri="{53640926-AAD7-44D8-BBD7-CCE9431645EC}">
              <a14:shadowObscured xmlns:a14="http://schemas.microsoft.com/office/drawing/2010/main"/>
            </a:ext>
          </a:extLst>
        </p:spPr>
      </p:pic>
      <p:pic>
        <p:nvPicPr>
          <p:cNvPr id="10" name="Picture 9" descr="U:\My Documents\photos\UT Flyfishers.jpg"/>
          <p:cNvPicPr/>
          <p:nvPr/>
        </p:nvPicPr>
        <p:blipFill rotWithShape="1">
          <a:blip r:embed="rId6" cstate="print">
            <a:extLst>
              <a:ext uri="{28A0092B-C50C-407E-A947-70E740481C1C}">
                <a14:useLocalDpi xmlns:a14="http://schemas.microsoft.com/office/drawing/2010/main" val="0"/>
              </a:ext>
            </a:extLst>
          </a:blip>
          <a:srcRect t="18754" b="19205"/>
          <a:stretch/>
        </p:blipFill>
        <p:spPr bwMode="auto">
          <a:xfrm>
            <a:off x="4759613" y="2995675"/>
            <a:ext cx="3267276" cy="1301347"/>
          </a:xfrm>
          <a:prstGeom prst="rect">
            <a:avLst/>
          </a:prstGeom>
          <a:noFill/>
          <a:ln>
            <a:noFill/>
          </a:ln>
          <a:extLst>
            <a:ext uri="{53640926-AAD7-44D8-BBD7-CCE9431645EC}">
              <a14:shadowObscured xmlns:a14="http://schemas.microsoft.com/office/drawing/2010/main"/>
            </a:ext>
          </a:extLst>
        </p:spPr>
      </p:pic>
      <p:sp>
        <p:nvSpPr>
          <p:cNvPr id="11" name="Rectangle 12"/>
          <p:cNvSpPr>
            <a:spLocks noChangeArrowheads="1"/>
          </p:cNvSpPr>
          <p:nvPr/>
        </p:nvSpPr>
        <p:spPr bwMode="auto">
          <a:xfrm>
            <a:off x="4667926" y="2554129"/>
            <a:ext cx="33546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bg1">
                    <a:lumMod val="65000"/>
                  </a:schemeClr>
                </a:solidFill>
                <a:effectLst/>
                <a:latin typeface="Calibri" pitchFamily="34" charset="0"/>
                <a:ea typeface="Calibri" pitchFamily="34" charset="0"/>
                <a:cs typeface="Times New Roman" pitchFamily="18" charset="0"/>
              </a:rPr>
              <a:t>Cripple Creek Scenic Byway Overlook</a:t>
            </a:r>
            <a:endParaRPr kumimoji="0" lang="en-US" altLang="en-US" sz="120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12" name="Rectangle 13"/>
          <p:cNvSpPr>
            <a:spLocks noChangeArrowheads="1"/>
          </p:cNvSpPr>
          <p:nvPr/>
        </p:nvSpPr>
        <p:spPr bwMode="auto">
          <a:xfrm>
            <a:off x="4667926" y="4264938"/>
            <a:ext cx="32672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bg1">
                    <a:lumMod val="65000"/>
                  </a:schemeClr>
                </a:solidFill>
                <a:effectLst/>
                <a:latin typeface="Calibri" panose="020F0502020204030204" pitchFamily="34" charset="0"/>
                <a:cs typeface="Calibri" panose="020F0502020204030204" pitchFamily="34" charset="0"/>
              </a:rPr>
              <a:t>Undisturbed Float Fishing River Banks</a:t>
            </a:r>
          </a:p>
        </p:txBody>
      </p:sp>
      <p:sp>
        <p:nvSpPr>
          <p:cNvPr id="14" name="Text Placeholder 30"/>
          <p:cNvSpPr>
            <a:spLocks noGrp="1"/>
          </p:cNvSpPr>
          <p:nvPr>
            <p:ph type="body" sz="quarter" idx="11"/>
          </p:nvPr>
        </p:nvSpPr>
        <p:spPr>
          <a:xfrm>
            <a:off x="228600" y="609600"/>
            <a:ext cx="7086600" cy="468313"/>
          </a:xfrm>
        </p:spPr>
        <p:txBody>
          <a:bodyPr/>
          <a:lstStyle/>
          <a:p>
            <a:r>
              <a:rPr lang="en-US" dirty="0" smtClean="0"/>
              <a:t>Sensitivity Drivers</a:t>
            </a:r>
            <a:endParaRPr lang="en-US" dirty="0"/>
          </a:p>
        </p:txBody>
      </p:sp>
    </p:spTree>
    <p:extLst>
      <p:ext uri="{BB962C8B-B14F-4D97-AF65-F5344CB8AC3E}">
        <p14:creationId xmlns:p14="http://schemas.microsoft.com/office/powerpoint/2010/main" val="196181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78147"/>
            <a:ext cx="8416518" cy="5181600"/>
          </a:xfrm>
        </p:spPr>
        <p:txBody>
          <a:bodyPr/>
          <a:lstStyle/>
          <a:p>
            <a:r>
              <a:rPr lang="en-US" dirty="0" smtClean="0"/>
              <a:t>Sensitivity Level Rating Sheet - BLM </a:t>
            </a:r>
            <a:r>
              <a:rPr lang="en-US" dirty="0"/>
              <a:t>Form 8400-6</a:t>
            </a:r>
          </a:p>
          <a:p>
            <a:endParaRPr lang="en-US" dirty="0" smtClean="0"/>
          </a:p>
          <a:p>
            <a:pPr marL="295275" lvl="1" indent="0">
              <a:buNone/>
            </a:pPr>
            <a:r>
              <a:rPr lang="en-US" dirty="0"/>
              <a:t>	</a:t>
            </a:r>
            <a:endParaRPr lang="en-US" dirty="0" smtClean="0"/>
          </a:p>
          <a:p>
            <a:pPr lvl="1"/>
            <a:endParaRPr lang="en-US" dirty="0" smtClean="0"/>
          </a:p>
          <a:p>
            <a:pPr lvl="1"/>
            <a:endParaRPr lang="en-US" dirty="0" smtClean="0"/>
          </a:p>
          <a:p>
            <a:pPr lvl="1"/>
            <a:endParaRPr lang="en-US" dirty="0" smtClean="0"/>
          </a:p>
          <a:p>
            <a:pPr lvl="1"/>
            <a:endParaRPr lang="en-US" dirty="0"/>
          </a:p>
          <a:p>
            <a:pPr lvl="1"/>
            <a:endParaRPr lang="en-US" dirty="0" smtClean="0"/>
          </a:p>
          <a:p>
            <a:endParaRPr lang="en-US" dirty="0" smtClean="0"/>
          </a:p>
          <a:p>
            <a:endParaRPr lang="en-US" dirty="0" smtClean="0"/>
          </a:p>
          <a:p>
            <a:endParaRPr lang="en-US" dirty="0"/>
          </a:p>
          <a:p>
            <a:pPr marL="295275" lvl="1" indent="0">
              <a:buNone/>
            </a:pPr>
            <a:endParaRPr lang="en-US" sz="2800" dirty="0">
              <a:solidFill>
                <a:srgbClr val="AEAC68"/>
              </a:solidFill>
              <a:latin typeface="Tahoma" pitchFamily="34" charset="0"/>
            </a:endParaRPr>
          </a:p>
          <a:p>
            <a:pPr lvl="1"/>
            <a:endParaRPr lang="en-US" dirty="0" smtClean="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0" name="Text Placeholder 29"/>
          <p:cNvSpPr>
            <a:spLocks noGrp="1"/>
          </p:cNvSpPr>
          <p:nvPr>
            <p:ph type="body" sz="quarter" idx="10"/>
          </p:nvPr>
        </p:nvSpPr>
        <p:spPr/>
        <p:txBody>
          <a:bodyPr/>
          <a:lstStyle/>
          <a:p>
            <a:r>
              <a:rPr lang="en-US" dirty="0" smtClean="0"/>
              <a:t>Sensitivity Analysis</a:t>
            </a:r>
            <a:endParaRPr lang="en-US" dirty="0"/>
          </a:p>
        </p:txBody>
      </p:sp>
      <p:sp>
        <p:nvSpPr>
          <p:cNvPr id="31" name="Text Placeholder 30"/>
          <p:cNvSpPr>
            <a:spLocks noGrp="1"/>
          </p:cNvSpPr>
          <p:nvPr>
            <p:ph type="body" sz="quarter" idx="11"/>
          </p:nvPr>
        </p:nvSpPr>
        <p:spPr/>
        <p:txBody>
          <a:bodyPr/>
          <a:lstStyle/>
          <a:p>
            <a:r>
              <a:rPr lang="en-US" dirty="0" smtClean="0"/>
              <a:t>Evaluation Rating</a:t>
            </a:r>
            <a:endParaRPr lang="en-US" dirty="0"/>
          </a:p>
        </p:txBody>
      </p:sp>
      <p:grpSp>
        <p:nvGrpSpPr>
          <p:cNvPr id="3" name="Group 2"/>
          <p:cNvGrpSpPr/>
          <p:nvPr/>
        </p:nvGrpSpPr>
        <p:grpSpPr>
          <a:xfrm>
            <a:off x="685794" y="1772527"/>
            <a:ext cx="7455885" cy="4722061"/>
            <a:chOff x="685794" y="1772527"/>
            <a:chExt cx="7455885" cy="4722061"/>
          </a:xfrm>
        </p:grpSpPr>
        <p:pic>
          <p:nvPicPr>
            <p:cNvPr id="8" name="Picture 2" descr="6fi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94" y="1772527"/>
              <a:ext cx="7455885" cy="472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66274" y="5301916"/>
              <a:ext cx="689810" cy="1074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1844843" y="5301915"/>
              <a:ext cx="168441" cy="1074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2189749" y="5277852"/>
              <a:ext cx="168441" cy="1074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2482517" y="5277852"/>
              <a:ext cx="236620" cy="1074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2819400" y="5277851"/>
              <a:ext cx="228600" cy="1074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3144253" y="5245766"/>
              <a:ext cx="228600" cy="1074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Rectangle 12"/>
            <p:cNvSpPr/>
            <p:nvPr/>
          </p:nvSpPr>
          <p:spPr>
            <a:xfrm>
              <a:off x="3475121" y="5245763"/>
              <a:ext cx="228600" cy="1074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3797969" y="5245762"/>
              <a:ext cx="228600" cy="1074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4177114" y="4892835"/>
              <a:ext cx="3908107" cy="1483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ln w="18415" cmpd="sng">
                    <a:noFill/>
                    <a:prstDash val="solid"/>
                  </a:ln>
                  <a:solidFill>
                    <a:schemeClr val="tx1"/>
                  </a:solidFill>
                  <a:latin typeface="Segoe Print" panose="02000600000000000000" pitchFamily="2" charset="0"/>
                </a:rPr>
                <a:t>Local, regional, and national populations visit frequently and have a high sensitivity to visual change. Views into and from the unit are highly sensitive due to the multiple trailheads that lead to the Black Ridge Canyons WA.</a:t>
              </a:r>
              <a:endParaRPr lang="en-US" sz="1400" dirty="0">
                <a:ln w="18415" cmpd="sng">
                  <a:noFill/>
                  <a:prstDash val="solid"/>
                </a:ln>
                <a:solidFill>
                  <a:schemeClr val="tx1"/>
                </a:solidFill>
                <a:latin typeface="Segoe Print" panose="02000600000000000000" pitchFamily="2" charset="0"/>
              </a:endParaRPr>
            </a:p>
          </p:txBody>
        </p:sp>
        <p:sp>
          <p:nvSpPr>
            <p:cNvPr id="17" name="Rectangle 16"/>
            <p:cNvSpPr/>
            <p:nvPr/>
          </p:nvSpPr>
          <p:spPr>
            <a:xfrm>
              <a:off x="1772651" y="3453061"/>
              <a:ext cx="4475749" cy="300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n w="18415" cmpd="sng">
                    <a:noFill/>
                    <a:prstDash val="solid"/>
                  </a:ln>
                  <a:solidFill>
                    <a:schemeClr val="tx1"/>
                  </a:solidFill>
                  <a:latin typeface="Segoe Print" panose="02000600000000000000" pitchFamily="2" charset="0"/>
                </a:rPr>
                <a:t>John Doe</a:t>
              </a:r>
              <a:endParaRPr lang="en-US" sz="2000" dirty="0">
                <a:ln w="18415" cmpd="sng">
                  <a:noFill/>
                  <a:prstDash val="solid"/>
                </a:ln>
                <a:solidFill>
                  <a:schemeClr val="tx1"/>
                </a:solidFill>
                <a:latin typeface="Segoe Print" panose="02000600000000000000" pitchFamily="2" charset="0"/>
              </a:endParaRPr>
            </a:p>
          </p:txBody>
        </p:sp>
        <p:sp>
          <p:nvSpPr>
            <p:cNvPr id="18" name="Rectangle 17"/>
            <p:cNvSpPr/>
            <p:nvPr/>
          </p:nvSpPr>
          <p:spPr>
            <a:xfrm>
              <a:off x="6248400" y="1977187"/>
              <a:ext cx="1836821" cy="300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n w="18415" cmpd="sng">
                    <a:noFill/>
                    <a:prstDash val="solid"/>
                  </a:ln>
                  <a:solidFill>
                    <a:schemeClr val="tx1"/>
                  </a:solidFill>
                  <a:latin typeface="Segoe Print" panose="02000600000000000000" pitchFamily="2" charset="0"/>
                </a:rPr>
                <a:t>Aug 3, 2015</a:t>
              </a:r>
              <a:endParaRPr lang="en-US" dirty="0">
                <a:ln w="18415" cmpd="sng">
                  <a:noFill/>
                  <a:prstDash val="solid"/>
                </a:ln>
                <a:solidFill>
                  <a:schemeClr val="tx1"/>
                </a:solidFill>
                <a:latin typeface="Segoe Print" panose="02000600000000000000" pitchFamily="2" charset="0"/>
              </a:endParaRPr>
            </a:p>
          </p:txBody>
        </p:sp>
      </p:grpSp>
    </p:spTree>
    <p:extLst>
      <p:ext uri="{BB962C8B-B14F-4D97-AF65-F5344CB8AC3E}">
        <p14:creationId xmlns:p14="http://schemas.microsoft.com/office/powerpoint/2010/main" val="214914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Sensitivity Analysis</a:t>
            </a:r>
          </a:p>
        </p:txBody>
      </p:sp>
      <p:sp>
        <p:nvSpPr>
          <p:cNvPr id="31" name="Text Placeholder 30"/>
          <p:cNvSpPr>
            <a:spLocks noGrp="1"/>
          </p:cNvSpPr>
          <p:nvPr>
            <p:ph type="body" sz="quarter" idx="11"/>
          </p:nvPr>
        </p:nvSpPr>
        <p:spPr/>
        <p:txBody>
          <a:bodyPr/>
          <a:lstStyle/>
          <a:p>
            <a:r>
              <a:rPr lang="en-US" dirty="0" smtClean="0"/>
              <a:t>Rating Tables</a:t>
            </a:r>
            <a:endParaRPr lang="en-US" dirty="0"/>
          </a:p>
        </p:txBody>
      </p:sp>
      <p:sp>
        <p:nvSpPr>
          <p:cNvPr id="2" name="Content Placeholder 1"/>
          <p:cNvSpPr>
            <a:spLocks noGrp="1"/>
          </p:cNvSpPr>
          <p:nvPr>
            <p:ph idx="1"/>
          </p:nvPr>
        </p:nvSpPr>
        <p:spPr>
          <a:xfrm>
            <a:off x="228600" y="1295400"/>
            <a:ext cx="8425800" cy="641400"/>
          </a:xfrm>
        </p:spPr>
        <p:txBody>
          <a:bodyPr/>
          <a:lstStyle/>
          <a:p>
            <a:r>
              <a:rPr lang="en-US" dirty="0" smtClean="0"/>
              <a:t>Explanation and rationale is included in the VRI Report</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80" t="9689" r="56438" b="11879"/>
          <a:stretch/>
        </p:blipFill>
        <p:spPr>
          <a:xfrm>
            <a:off x="2299523" y="1814400"/>
            <a:ext cx="3762877" cy="4949442"/>
          </a:xfrm>
          <a:prstGeom prst="rect">
            <a:avLst/>
          </a:prstGeom>
        </p:spPr>
      </p:pic>
    </p:spTree>
    <p:extLst>
      <p:ext uri="{BB962C8B-B14F-4D97-AF65-F5344CB8AC3E}">
        <p14:creationId xmlns:p14="http://schemas.microsoft.com/office/powerpoint/2010/main" val="152684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Sensitivity Analysis</a:t>
            </a:r>
          </a:p>
        </p:txBody>
      </p:sp>
      <p:sp>
        <p:nvSpPr>
          <p:cNvPr id="31" name="Text Placeholder 30"/>
          <p:cNvSpPr>
            <a:spLocks noGrp="1"/>
          </p:cNvSpPr>
          <p:nvPr>
            <p:ph type="body" sz="quarter" idx="11"/>
          </p:nvPr>
        </p:nvSpPr>
        <p:spPr/>
        <p:txBody>
          <a:bodyPr/>
          <a:lstStyle/>
          <a:p>
            <a:r>
              <a:rPr lang="en-US" dirty="0" smtClean="0"/>
              <a:t>Evaluation Ratings</a:t>
            </a:r>
            <a:endParaRPr lang="en-US" dirty="0"/>
          </a:p>
        </p:txBody>
      </p:sp>
      <p:sp>
        <p:nvSpPr>
          <p:cNvPr id="2" name="Content Placeholder 1"/>
          <p:cNvSpPr>
            <a:spLocks noGrp="1"/>
          </p:cNvSpPr>
          <p:nvPr>
            <p:ph idx="1"/>
          </p:nvPr>
        </p:nvSpPr>
        <p:spPr>
          <a:xfrm>
            <a:off x="228600" y="1295400"/>
            <a:ext cx="8425800" cy="641400"/>
          </a:xfrm>
        </p:spPr>
        <p:txBody>
          <a:bodyPr/>
          <a:lstStyle/>
          <a:p>
            <a:r>
              <a:rPr lang="en-US" dirty="0" smtClean="0"/>
              <a:t>Explanation and rationale is included in the VRI Report</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9523" y="1752600"/>
            <a:ext cx="3637133" cy="50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615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Sensitivity Analysis</a:t>
            </a:r>
          </a:p>
        </p:txBody>
      </p:sp>
      <p:sp>
        <p:nvSpPr>
          <p:cNvPr id="31" name="Text Placeholder 30"/>
          <p:cNvSpPr>
            <a:spLocks noGrp="1"/>
          </p:cNvSpPr>
          <p:nvPr>
            <p:ph type="body" sz="quarter" idx="11"/>
          </p:nvPr>
        </p:nvSpPr>
        <p:spPr/>
        <p:txBody>
          <a:bodyPr/>
          <a:lstStyle/>
          <a:p>
            <a:r>
              <a:rPr lang="en-US" dirty="0" smtClean="0"/>
              <a:t>Sensitivity Mapping</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417" t="6341" r="43821" b="14197"/>
          <a:stretch/>
        </p:blipFill>
        <p:spPr>
          <a:xfrm>
            <a:off x="1680" y="1154113"/>
            <a:ext cx="5631180" cy="5703887"/>
          </a:xfrm>
          <a:prstGeom prst="rect">
            <a:avLst/>
          </a:prstGeom>
        </p:spPr>
      </p:pic>
      <p:sp>
        <p:nvSpPr>
          <p:cNvPr id="13" name="Content Placeholder 28"/>
          <p:cNvSpPr txBox="1">
            <a:spLocks/>
          </p:cNvSpPr>
          <p:nvPr/>
        </p:nvSpPr>
        <p:spPr>
          <a:xfrm>
            <a:off x="5661660" y="1295400"/>
            <a:ext cx="3482340" cy="5181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Sensitivity Level -  </a:t>
            </a:r>
          </a:p>
          <a:p>
            <a:pPr marL="287338" lvl="1"/>
            <a:r>
              <a:rPr lang="en-US" dirty="0" smtClean="0">
                <a:solidFill>
                  <a:srgbClr val="FFFF00"/>
                </a:solidFill>
              </a:rPr>
              <a:t>High</a:t>
            </a:r>
            <a:r>
              <a:rPr lang="en-US" dirty="0" smtClean="0"/>
              <a:t>: 782,301 ac/ 27%</a:t>
            </a:r>
          </a:p>
          <a:p>
            <a:r>
              <a:rPr lang="en-US" dirty="0"/>
              <a:t>Sensitivity Level </a:t>
            </a:r>
            <a:r>
              <a:rPr lang="en-US" dirty="0" smtClean="0"/>
              <a:t>– </a:t>
            </a:r>
          </a:p>
          <a:p>
            <a:pPr marL="287338" lvl="1"/>
            <a:r>
              <a:rPr lang="en-US" dirty="0" smtClean="0">
                <a:solidFill>
                  <a:srgbClr val="FFFF00"/>
                </a:solidFill>
              </a:rPr>
              <a:t>Medium: </a:t>
            </a:r>
            <a:r>
              <a:rPr lang="en-US" dirty="0" smtClean="0"/>
              <a:t>1,312,346 ac/ 46% </a:t>
            </a:r>
          </a:p>
          <a:p>
            <a:r>
              <a:rPr lang="en-US" dirty="0"/>
              <a:t>Sensitivity </a:t>
            </a:r>
            <a:r>
              <a:rPr lang="en-US" dirty="0" smtClean="0"/>
              <a:t>Level – </a:t>
            </a:r>
          </a:p>
          <a:p>
            <a:pPr marL="287338" lvl="1"/>
            <a:r>
              <a:rPr lang="en-US" dirty="0" smtClean="0">
                <a:solidFill>
                  <a:srgbClr val="FFFF00"/>
                </a:solidFill>
              </a:rPr>
              <a:t>Low: </a:t>
            </a:r>
            <a:r>
              <a:rPr lang="en-US" dirty="0" smtClean="0"/>
              <a:t>772,898 ac/ 27%</a:t>
            </a:r>
          </a:p>
          <a:p>
            <a:pPr indent="-523875">
              <a:spcBef>
                <a:spcPts val="0"/>
              </a:spcBef>
              <a:spcAft>
                <a:spcPts val="1200"/>
              </a:spcAft>
            </a:pPr>
            <a:endParaRPr lang="en-US" dirty="0" smtClean="0">
              <a:solidFill>
                <a:srgbClr val="FFFF00"/>
              </a:solidFill>
            </a:endParaRPr>
          </a:p>
          <a:p>
            <a:pPr indent="-523875">
              <a:spcBef>
                <a:spcPts val="0"/>
              </a:spcBef>
              <a:spcAft>
                <a:spcPts val="1200"/>
              </a:spcAft>
            </a:pPr>
            <a:r>
              <a:rPr lang="en-US" dirty="0" smtClean="0">
                <a:solidFill>
                  <a:srgbClr val="FFFF00"/>
                </a:solidFill>
              </a:rPr>
              <a:t>Which SQRU </a:t>
            </a:r>
            <a:r>
              <a:rPr lang="en-US" dirty="0">
                <a:solidFill>
                  <a:srgbClr val="FFFF00"/>
                </a:solidFill>
              </a:rPr>
              <a:t>is your project located in and what is the rating?</a:t>
            </a:r>
          </a:p>
          <a:p>
            <a:pPr indent="-523875">
              <a:spcBef>
                <a:spcPts val="0"/>
              </a:spcBef>
              <a:spcAft>
                <a:spcPts val="1200"/>
              </a:spcAft>
            </a:pPr>
            <a:r>
              <a:rPr lang="en-US" dirty="0" smtClean="0"/>
              <a:t> </a:t>
            </a:r>
          </a:p>
          <a:p>
            <a:pPr lvl="1"/>
            <a:endParaRPr lang="en-US" dirty="0" smtClean="0"/>
          </a:p>
          <a:p>
            <a:endParaRPr lang="en-US" dirty="0" smtClean="0"/>
          </a:p>
          <a:p>
            <a:endParaRPr lang="en-US" dirty="0" smtClean="0"/>
          </a:p>
          <a:p>
            <a:endParaRPr lang="en-US" dirty="0" smtClean="0"/>
          </a:p>
          <a:p>
            <a:pPr lvl="2"/>
            <a:endParaRPr lang="en-US" dirty="0" smtClean="0"/>
          </a:p>
          <a:p>
            <a:pPr marL="685800" lvl="2" indent="0">
              <a:buFont typeface="Cambria" panose="02040503050406030204" pitchFamily="18" charset="0"/>
              <a:buNone/>
            </a:pPr>
            <a:endParaRPr lang="en-US" dirty="0"/>
          </a:p>
        </p:txBody>
      </p:sp>
    </p:spTree>
    <p:extLst>
      <p:ext uri="{BB962C8B-B14F-4D97-AF65-F5344CB8AC3E}">
        <p14:creationId xmlns:p14="http://schemas.microsoft.com/office/powerpoint/2010/main" val="380917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7" end="7"/>
                                            </p:txEl>
                                          </p:spTgt>
                                        </p:tgtEl>
                                        <p:attrNameLst>
                                          <p:attrName>style.visibility</p:attrName>
                                        </p:attrNameLst>
                                      </p:cBhvr>
                                      <p:to>
                                        <p:strVal val="visible"/>
                                      </p:to>
                                    </p:set>
                                    <p:animEffect transition="in" filter="fade">
                                      <p:cBhvr>
                                        <p:cTn id="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417" t="6341" r="43821" b="14197"/>
          <a:stretch/>
        </p:blipFill>
        <p:spPr>
          <a:xfrm>
            <a:off x="30480" y="1154113"/>
            <a:ext cx="5631180" cy="5703887"/>
          </a:xfrm>
          <a:prstGeom prst="rect">
            <a:avLst/>
          </a:prstGeom>
        </p:spPr>
      </p:pic>
      <p:sp>
        <p:nvSpPr>
          <p:cNvPr id="30" name="Text Placeholder 29"/>
          <p:cNvSpPr>
            <a:spLocks noGrp="1"/>
          </p:cNvSpPr>
          <p:nvPr>
            <p:ph type="body" sz="quarter" idx="10"/>
          </p:nvPr>
        </p:nvSpPr>
        <p:spPr/>
        <p:txBody>
          <a:bodyPr/>
          <a:lstStyle/>
          <a:p>
            <a:r>
              <a:rPr lang="en-US" dirty="0"/>
              <a:t>Sensitivity Analysis</a:t>
            </a:r>
          </a:p>
        </p:txBody>
      </p:sp>
      <p:sp>
        <p:nvSpPr>
          <p:cNvPr id="31" name="Text Placeholder 30"/>
          <p:cNvSpPr>
            <a:spLocks noGrp="1"/>
          </p:cNvSpPr>
          <p:nvPr>
            <p:ph type="body" sz="quarter" idx="11"/>
          </p:nvPr>
        </p:nvSpPr>
        <p:spPr/>
        <p:txBody>
          <a:bodyPr/>
          <a:lstStyle/>
          <a:p>
            <a:r>
              <a:rPr lang="en-US" dirty="0"/>
              <a:t>Sensitivity Mapping</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667" t="9818" r="44417" b="16000"/>
          <a:stretch/>
        </p:blipFill>
        <p:spPr>
          <a:xfrm>
            <a:off x="5166360" y="1062649"/>
            <a:ext cx="3604260" cy="346586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5915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Distance Zone Delineation</a:t>
            </a:r>
            <a:endParaRPr lang="en-US" dirty="0"/>
          </a:p>
        </p:txBody>
      </p:sp>
      <p:sp>
        <p:nvSpPr>
          <p:cNvPr id="31" name="Text Placeholder 30"/>
          <p:cNvSpPr>
            <a:spLocks noGrp="1"/>
          </p:cNvSpPr>
          <p:nvPr>
            <p:ph type="body" sz="quarter" idx="11"/>
          </p:nvPr>
        </p:nvSpPr>
        <p:spPr/>
        <p:txBody>
          <a:bodyPr/>
          <a:lstStyle/>
          <a:p>
            <a:r>
              <a:rPr lang="en-US" dirty="0" smtClean="0"/>
              <a:t>Distance Zones Definitions</a:t>
            </a:r>
            <a:endParaRPr lang="en-US" dirty="0"/>
          </a:p>
        </p:txBody>
      </p:sp>
      <p:sp>
        <p:nvSpPr>
          <p:cNvPr id="2" name="Content Placeholder 1"/>
          <p:cNvSpPr>
            <a:spLocks noGrp="1"/>
          </p:cNvSpPr>
          <p:nvPr>
            <p:ph idx="1"/>
          </p:nvPr>
        </p:nvSpPr>
        <p:spPr>
          <a:xfrm>
            <a:off x="228599" y="1295400"/>
            <a:ext cx="8517368" cy="5181600"/>
          </a:xfrm>
        </p:spPr>
        <p:txBody>
          <a:bodyPr/>
          <a:lstStyle/>
          <a:p>
            <a:pPr>
              <a:spcAft>
                <a:spcPts val="1200"/>
              </a:spcAft>
            </a:pPr>
            <a:r>
              <a:rPr lang="en-US" dirty="0"/>
              <a:t>Landscapes are subdivided into 3 distance zones based on relative visibility from travel routes or observation points</a:t>
            </a:r>
          </a:p>
          <a:p>
            <a:r>
              <a:rPr lang="en-US" dirty="0" smtClean="0"/>
              <a:t>H8410 </a:t>
            </a:r>
            <a:r>
              <a:rPr lang="en-US" dirty="0"/>
              <a:t>defines Distance Zones </a:t>
            </a:r>
            <a:r>
              <a:rPr lang="en-US" dirty="0" smtClean="0"/>
              <a:t>as:</a:t>
            </a:r>
          </a:p>
          <a:p>
            <a:pPr lvl="1"/>
            <a:r>
              <a:rPr lang="en-US" dirty="0"/>
              <a:t>Foreground/Middle-ground</a:t>
            </a:r>
          </a:p>
          <a:p>
            <a:pPr lvl="2"/>
            <a:r>
              <a:rPr lang="en-US" dirty="0"/>
              <a:t>0 – 5 miles</a:t>
            </a:r>
          </a:p>
          <a:p>
            <a:pPr lvl="2"/>
            <a:r>
              <a:rPr lang="en-US" dirty="0"/>
              <a:t>management activities can </a:t>
            </a:r>
            <a:r>
              <a:rPr lang="en-US" dirty="0" smtClean="0"/>
              <a:t/>
            </a:r>
            <a:br>
              <a:rPr lang="en-US" dirty="0" smtClean="0"/>
            </a:br>
            <a:r>
              <a:rPr lang="en-US" dirty="0" smtClean="0"/>
              <a:t>be </a:t>
            </a:r>
            <a:r>
              <a:rPr lang="en-US" dirty="0"/>
              <a:t>viewed in detail</a:t>
            </a:r>
          </a:p>
          <a:p>
            <a:pPr lvl="1"/>
            <a:r>
              <a:rPr lang="en-US" dirty="0"/>
              <a:t>Background</a:t>
            </a:r>
          </a:p>
          <a:p>
            <a:pPr lvl="2"/>
            <a:r>
              <a:rPr lang="en-US" dirty="0"/>
              <a:t>5 – 15 miles</a:t>
            </a:r>
          </a:p>
          <a:p>
            <a:pPr lvl="2"/>
            <a:r>
              <a:rPr lang="en-US" dirty="0"/>
              <a:t>Large vegetation is visible, </a:t>
            </a:r>
            <a:r>
              <a:rPr lang="en-US" dirty="0" smtClean="0"/>
              <a:t/>
            </a:r>
            <a:br>
              <a:rPr lang="en-US" dirty="0" smtClean="0"/>
            </a:br>
            <a:r>
              <a:rPr lang="en-US" dirty="0" smtClean="0"/>
              <a:t>becoming </a:t>
            </a:r>
            <a:r>
              <a:rPr lang="en-US" dirty="0"/>
              <a:t>patterns of light and dark</a:t>
            </a:r>
          </a:p>
          <a:p>
            <a:pPr lvl="1"/>
            <a:r>
              <a:rPr lang="en-US" dirty="0"/>
              <a:t>Seldom Seen</a:t>
            </a:r>
          </a:p>
          <a:p>
            <a:pPr lvl="2"/>
            <a:r>
              <a:rPr lang="en-US" dirty="0"/>
              <a:t>&gt;15 miles or blocked view</a:t>
            </a:r>
          </a:p>
          <a:p>
            <a:endParaRPr lang="en-US" dirty="0"/>
          </a:p>
        </p:txBody>
      </p:sp>
    </p:spTree>
    <p:extLst>
      <p:ext uri="{BB962C8B-B14F-4D97-AF65-F5344CB8AC3E}">
        <p14:creationId xmlns:p14="http://schemas.microsoft.com/office/powerpoint/2010/main" val="1177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Distance Zone Delineation</a:t>
            </a:r>
            <a:endParaRPr lang="en-US" dirty="0"/>
          </a:p>
        </p:txBody>
      </p:sp>
      <p:sp>
        <p:nvSpPr>
          <p:cNvPr id="31" name="Text Placeholder 30"/>
          <p:cNvSpPr>
            <a:spLocks noGrp="1"/>
          </p:cNvSpPr>
          <p:nvPr>
            <p:ph type="body" sz="quarter" idx="11"/>
          </p:nvPr>
        </p:nvSpPr>
        <p:spPr/>
        <p:txBody>
          <a:bodyPr/>
          <a:lstStyle/>
          <a:p>
            <a:r>
              <a:rPr lang="en-US" dirty="0" smtClean="0"/>
              <a:t>Select Viewing Platforms</a:t>
            </a: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230" t="2231" b="7327"/>
          <a:stretch/>
        </p:blipFill>
        <p:spPr>
          <a:xfrm>
            <a:off x="0" y="1066067"/>
            <a:ext cx="8787063" cy="5791934"/>
          </a:xfrm>
          <a:prstGeom prst="rect">
            <a:avLst/>
          </a:prstGeom>
        </p:spPr>
      </p:pic>
      <p:sp>
        <p:nvSpPr>
          <p:cNvPr id="12" name="TextBox 11"/>
          <p:cNvSpPr txBox="1"/>
          <p:nvPr/>
        </p:nvSpPr>
        <p:spPr>
          <a:xfrm>
            <a:off x="160420" y="5622758"/>
            <a:ext cx="6152148" cy="1077218"/>
          </a:xfrm>
          <a:prstGeom prst="rect">
            <a:avLst/>
          </a:prstGeom>
          <a:solidFill>
            <a:schemeClr val="tx1">
              <a:alpha val="75000"/>
            </a:schemeClr>
          </a:solidFill>
        </p:spPr>
        <p:txBody>
          <a:bodyPr wrap="square" rtlCol="0">
            <a:spAutoFit/>
          </a:bodyPr>
          <a:lstStyle/>
          <a:p>
            <a:r>
              <a:rPr lang="en-US" sz="2400" b="1" dirty="0">
                <a:solidFill>
                  <a:srgbClr val="92D050"/>
                </a:solidFill>
                <a:effectLst>
                  <a:outerShdw blurRad="38100" dist="38100" dir="2700000" algn="tl">
                    <a:srgbClr val="000000">
                      <a:alpha val="43137"/>
                    </a:srgbClr>
                  </a:outerShdw>
                </a:effectLst>
                <a:latin typeface="Cambria" panose="02040503050406030204" pitchFamily="18" charset="0"/>
              </a:rPr>
              <a:t>Viewing platforms </a:t>
            </a:r>
            <a:r>
              <a:rPr lang="en-US" sz="2000" b="1" dirty="0">
                <a:solidFill>
                  <a:schemeClr val="bg1"/>
                </a:solidFill>
                <a:effectLst>
                  <a:outerShdw blurRad="38100" dist="38100" dir="2700000" algn="tl">
                    <a:srgbClr val="000000">
                      <a:alpha val="43137"/>
                    </a:srgbClr>
                  </a:outerShdw>
                </a:effectLst>
                <a:latin typeface="Cambria" panose="02040503050406030204" pitchFamily="18" charset="0"/>
              </a:rPr>
              <a:t>are popular ‘travel routes’ or ‘observation points’ where the general public are commonly </a:t>
            </a:r>
            <a:r>
              <a:rPr lang="en-US" sz="2000" b="1" dirty="0" smtClean="0">
                <a:solidFill>
                  <a:schemeClr val="bg1"/>
                </a:solidFill>
                <a:effectLst>
                  <a:outerShdw blurRad="38100" dist="38100" dir="2700000" algn="tl">
                    <a:srgbClr val="000000">
                      <a:alpha val="43137"/>
                    </a:srgbClr>
                  </a:outerShdw>
                </a:effectLst>
                <a:latin typeface="Cambria" panose="02040503050406030204" pitchFamily="18" charset="0"/>
              </a:rPr>
              <a:t>present</a:t>
            </a:r>
            <a:endParaRPr lang="en-US" sz="2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292514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1084"/>
            <a:ext cx="8779042" cy="5796915"/>
          </a:xfrm>
          <a:prstGeom prst="rect">
            <a:avLst/>
          </a:prstGeom>
        </p:spPr>
      </p:pic>
      <p:sp>
        <p:nvSpPr>
          <p:cNvPr id="30" name="Text Placeholder 29"/>
          <p:cNvSpPr>
            <a:spLocks noGrp="1"/>
          </p:cNvSpPr>
          <p:nvPr>
            <p:ph type="body" sz="quarter" idx="10"/>
          </p:nvPr>
        </p:nvSpPr>
        <p:spPr/>
        <p:txBody>
          <a:bodyPr/>
          <a:lstStyle/>
          <a:p>
            <a:r>
              <a:rPr lang="en-US" dirty="0" smtClean="0"/>
              <a:t>Distance Zone Delineation</a:t>
            </a:r>
            <a:endParaRPr lang="en-US" dirty="0"/>
          </a:p>
        </p:txBody>
      </p:sp>
      <p:sp>
        <p:nvSpPr>
          <p:cNvPr id="31" name="Text Placeholder 30"/>
          <p:cNvSpPr>
            <a:spLocks noGrp="1"/>
          </p:cNvSpPr>
          <p:nvPr>
            <p:ph type="body" sz="quarter" idx="11"/>
          </p:nvPr>
        </p:nvSpPr>
        <p:spPr/>
        <p:txBody>
          <a:bodyPr/>
          <a:lstStyle/>
          <a:p>
            <a:r>
              <a:rPr lang="en-US" dirty="0" smtClean="0"/>
              <a:t>Select </a:t>
            </a:r>
            <a:r>
              <a:rPr lang="en-US" dirty="0"/>
              <a:t>Viewing Platforms</a:t>
            </a:r>
          </a:p>
        </p:txBody>
      </p:sp>
      <p:sp>
        <p:nvSpPr>
          <p:cNvPr id="9" name="TextBox 8"/>
          <p:cNvSpPr txBox="1"/>
          <p:nvPr/>
        </p:nvSpPr>
        <p:spPr>
          <a:xfrm>
            <a:off x="160420" y="5622758"/>
            <a:ext cx="6152148" cy="1077218"/>
          </a:xfrm>
          <a:prstGeom prst="rect">
            <a:avLst/>
          </a:prstGeom>
          <a:solidFill>
            <a:schemeClr val="tx1">
              <a:alpha val="75000"/>
            </a:schemeClr>
          </a:solidFill>
        </p:spPr>
        <p:txBody>
          <a:bodyPr wrap="square" rtlCol="0">
            <a:spAutoFit/>
          </a:bodyPr>
          <a:lstStyle/>
          <a:p>
            <a:r>
              <a:rPr lang="en-US" sz="2400" b="1" dirty="0">
                <a:solidFill>
                  <a:srgbClr val="92D050"/>
                </a:solidFill>
                <a:effectLst>
                  <a:outerShdw blurRad="38100" dist="38100" dir="2700000" algn="tl">
                    <a:srgbClr val="000000">
                      <a:alpha val="43137"/>
                    </a:srgbClr>
                  </a:outerShdw>
                </a:effectLst>
                <a:latin typeface="Cambria" panose="02040503050406030204" pitchFamily="18" charset="0"/>
              </a:rPr>
              <a:t>Viewing platforms </a:t>
            </a:r>
            <a:r>
              <a:rPr lang="en-US" sz="2000" b="1" dirty="0">
                <a:solidFill>
                  <a:schemeClr val="bg1"/>
                </a:solidFill>
                <a:effectLst>
                  <a:outerShdw blurRad="38100" dist="38100" dir="2700000" algn="tl">
                    <a:srgbClr val="000000">
                      <a:alpha val="43137"/>
                    </a:srgbClr>
                  </a:outerShdw>
                </a:effectLst>
                <a:latin typeface="Cambria" panose="02040503050406030204" pitchFamily="18" charset="0"/>
              </a:rPr>
              <a:t>are popular ‘travel routes’ or ‘observation points’ where the general public are commonly present.</a:t>
            </a:r>
          </a:p>
        </p:txBody>
      </p:sp>
    </p:spTree>
    <p:extLst>
      <p:ext uri="{BB962C8B-B14F-4D97-AF65-F5344CB8AC3E}">
        <p14:creationId xmlns:p14="http://schemas.microsoft.com/office/powerpoint/2010/main" val="70687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pPr>
              <a:spcAft>
                <a:spcPts val="1200"/>
              </a:spcAft>
            </a:pPr>
            <a:r>
              <a:rPr lang="en-US" dirty="0" smtClean="0"/>
              <a:t>To provide a general overview of the Bureau of Land Management’s Visual Resource Management (VRM) program, including:</a:t>
            </a:r>
          </a:p>
          <a:p>
            <a:pPr lvl="1">
              <a:spcAft>
                <a:spcPts val="1200"/>
              </a:spcAft>
            </a:pPr>
            <a:r>
              <a:rPr lang="en-US" dirty="0" smtClean="0"/>
              <a:t>Why we inventory and manage visual resources.</a:t>
            </a:r>
          </a:p>
          <a:p>
            <a:pPr lvl="1">
              <a:spcAft>
                <a:spcPts val="1200"/>
              </a:spcAft>
            </a:pPr>
            <a:r>
              <a:rPr lang="en-US" dirty="0" smtClean="0"/>
              <a:t>What legal authority drives the BLM VRM program.</a:t>
            </a:r>
          </a:p>
          <a:p>
            <a:pPr lvl="1">
              <a:spcAft>
                <a:spcPts val="1200"/>
              </a:spcAft>
            </a:pPr>
            <a:r>
              <a:rPr lang="en-US" dirty="0" smtClean="0"/>
              <a:t>An overview of the policy and procedures of the VRM Program in place today, with an emphasis on the inventory process. </a:t>
            </a:r>
          </a:p>
        </p:txBody>
      </p:sp>
      <p:sp>
        <p:nvSpPr>
          <p:cNvPr id="30" name="Text Placeholder 29"/>
          <p:cNvSpPr>
            <a:spLocks noGrp="1"/>
          </p:cNvSpPr>
          <p:nvPr>
            <p:ph type="body" sz="quarter" idx="10"/>
          </p:nvPr>
        </p:nvSpPr>
        <p:spPr/>
        <p:txBody>
          <a:bodyPr/>
          <a:lstStyle/>
          <a:p>
            <a:r>
              <a:rPr lang="en-US" dirty="0"/>
              <a:t>VRM Overview</a:t>
            </a:r>
          </a:p>
        </p:txBody>
      </p:sp>
      <p:sp>
        <p:nvSpPr>
          <p:cNvPr id="31" name="Text Placeholder 30"/>
          <p:cNvSpPr>
            <a:spLocks noGrp="1"/>
          </p:cNvSpPr>
          <p:nvPr>
            <p:ph type="body" sz="quarter" idx="11"/>
          </p:nvPr>
        </p:nvSpPr>
        <p:spPr/>
        <p:txBody>
          <a:bodyPr/>
          <a:lstStyle/>
          <a:p>
            <a:r>
              <a:rPr lang="en-US" dirty="0" smtClean="0"/>
              <a:t>Unit Objective</a:t>
            </a:r>
            <a:endParaRPr lang="en-US" dirty="0"/>
          </a:p>
        </p:txBody>
      </p:sp>
    </p:spTree>
    <p:extLst>
      <p:ext uri="{BB962C8B-B14F-4D97-AF65-F5344CB8AC3E}">
        <p14:creationId xmlns:p14="http://schemas.microsoft.com/office/powerpoint/2010/main" val="257649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Distance Zone Delineation</a:t>
            </a:r>
            <a:endParaRPr lang="en-US" dirty="0"/>
          </a:p>
        </p:txBody>
      </p:sp>
      <p:sp>
        <p:nvSpPr>
          <p:cNvPr id="31" name="Text Placeholder 30"/>
          <p:cNvSpPr>
            <a:spLocks noGrp="1"/>
          </p:cNvSpPr>
          <p:nvPr>
            <p:ph type="body" sz="quarter" idx="11"/>
          </p:nvPr>
        </p:nvSpPr>
        <p:spPr/>
        <p:txBody>
          <a:bodyPr/>
          <a:lstStyle/>
          <a:p>
            <a:r>
              <a:rPr lang="en-US" dirty="0" smtClean="0"/>
              <a:t>Distance Zone Mapping</a:t>
            </a:r>
            <a:endParaRPr lang="en-US" dirty="0"/>
          </a:p>
        </p:txBody>
      </p:sp>
      <p:sp>
        <p:nvSpPr>
          <p:cNvPr id="7" name="Content Placeholder 1"/>
          <p:cNvSpPr>
            <a:spLocks noGrp="1"/>
          </p:cNvSpPr>
          <p:nvPr>
            <p:ph idx="1"/>
          </p:nvPr>
        </p:nvSpPr>
        <p:spPr>
          <a:xfrm>
            <a:off x="152399" y="1295400"/>
            <a:ext cx="3573380" cy="5181600"/>
          </a:xfrm>
        </p:spPr>
        <p:txBody>
          <a:bodyPr/>
          <a:lstStyle/>
          <a:p>
            <a:r>
              <a:rPr lang="en-US" dirty="0"/>
              <a:t>Create polygons for ‘unseen’ areas (Blue). </a:t>
            </a:r>
          </a:p>
          <a:p>
            <a:r>
              <a:rPr lang="en-US" dirty="0"/>
              <a:t>These polygons become the Seldom Seen distance </a:t>
            </a:r>
            <a:r>
              <a:rPr lang="en-US" dirty="0" smtClean="0"/>
              <a:t>zone</a:t>
            </a:r>
            <a:endParaRPr lang="en-US" dirty="0"/>
          </a:p>
          <a:p>
            <a:pPr lvl="1">
              <a:spcBef>
                <a:spcPts val="0"/>
              </a:spcBef>
              <a:spcAft>
                <a:spcPts val="1200"/>
              </a:spcAft>
            </a:pPr>
            <a:r>
              <a:rPr lang="en-US" dirty="0"/>
              <a:t>H 8410-1, IIV. A(3</a:t>
            </a:r>
            <a:r>
              <a:rPr lang="en-US" dirty="0" smtClean="0"/>
              <a:t>)</a:t>
            </a:r>
            <a:endParaRPr lang="en-US" dirty="0"/>
          </a:p>
          <a:p>
            <a:r>
              <a:rPr lang="en-US" dirty="0" smtClean="0">
                <a:solidFill>
                  <a:srgbClr val="FFFF00"/>
                </a:solidFill>
              </a:rPr>
              <a:t>Foreground/ Middle-ground</a:t>
            </a:r>
          </a:p>
          <a:p>
            <a:pPr lvl="1"/>
            <a:r>
              <a:rPr lang="en-US" dirty="0" smtClean="0"/>
              <a:t>3,100,673 ac/ 57%</a:t>
            </a:r>
          </a:p>
          <a:p>
            <a:r>
              <a:rPr lang="en-US" dirty="0" smtClean="0">
                <a:solidFill>
                  <a:srgbClr val="FFFF00"/>
                </a:solidFill>
              </a:rPr>
              <a:t>Background</a:t>
            </a:r>
          </a:p>
          <a:p>
            <a:pPr lvl="1"/>
            <a:r>
              <a:rPr lang="en-US" dirty="0" smtClean="0"/>
              <a:t>1,053,438 ac/ 20%</a:t>
            </a:r>
          </a:p>
          <a:p>
            <a:r>
              <a:rPr lang="en-US" dirty="0" smtClean="0">
                <a:solidFill>
                  <a:srgbClr val="FFFF00"/>
                </a:solidFill>
              </a:rPr>
              <a:t>Seldom Seem</a:t>
            </a:r>
          </a:p>
          <a:p>
            <a:pPr lvl="1"/>
            <a:r>
              <a:rPr lang="en-US" dirty="0" smtClean="0"/>
              <a:t>1,265,690 ac/ 23%</a:t>
            </a:r>
            <a:endParaRPr lang="en-US" dirty="0"/>
          </a:p>
        </p:txBody>
      </p:sp>
      <p:sp>
        <p:nvSpPr>
          <p:cNvPr id="21" name="Oval 20"/>
          <p:cNvSpPr/>
          <p:nvPr/>
        </p:nvSpPr>
        <p:spPr>
          <a:xfrm>
            <a:off x="7673956" y="3057730"/>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2" name="Oval 21"/>
          <p:cNvSpPr/>
          <p:nvPr/>
        </p:nvSpPr>
        <p:spPr>
          <a:xfrm>
            <a:off x="7038109" y="4303611"/>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3" name="Oval 22"/>
          <p:cNvSpPr/>
          <p:nvPr/>
        </p:nvSpPr>
        <p:spPr>
          <a:xfrm>
            <a:off x="5770003" y="3129979"/>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731" t="8401" r="42917" b="13940"/>
          <a:stretch/>
        </p:blipFill>
        <p:spPr>
          <a:xfrm>
            <a:off x="3718560" y="1510305"/>
            <a:ext cx="5042835" cy="4934669"/>
          </a:xfrm>
          <a:prstGeom prst="rect">
            <a:avLst/>
          </a:prstGeom>
        </p:spPr>
      </p:pic>
    </p:spTree>
    <p:extLst>
      <p:ext uri="{BB962C8B-B14F-4D97-AF65-F5344CB8AC3E}">
        <p14:creationId xmlns:p14="http://schemas.microsoft.com/office/powerpoint/2010/main" val="149086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Distance Zone Delineation</a:t>
            </a:r>
            <a:endParaRPr lang="en-US" dirty="0"/>
          </a:p>
        </p:txBody>
      </p:sp>
      <p:sp>
        <p:nvSpPr>
          <p:cNvPr id="31" name="Text Placeholder 30"/>
          <p:cNvSpPr>
            <a:spLocks noGrp="1"/>
          </p:cNvSpPr>
          <p:nvPr>
            <p:ph type="body" sz="quarter" idx="11"/>
          </p:nvPr>
        </p:nvSpPr>
        <p:spPr/>
        <p:txBody>
          <a:bodyPr/>
          <a:lstStyle/>
          <a:p>
            <a:r>
              <a:rPr lang="en-US" dirty="0"/>
              <a:t>Distance Zone Mapping</a:t>
            </a:r>
          </a:p>
        </p:txBody>
      </p:sp>
      <p:sp>
        <p:nvSpPr>
          <p:cNvPr id="7" name="Content Placeholder 1"/>
          <p:cNvSpPr>
            <a:spLocks noGrp="1"/>
          </p:cNvSpPr>
          <p:nvPr>
            <p:ph idx="1"/>
          </p:nvPr>
        </p:nvSpPr>
        <p:spPr>
          <a:xfrm>
            <a:off x="152399" y="1295400"/>
            <a:ext cx="3573380" cy="5181600"/>
          </a:xfrm>
        </p:spPr>
        <p:txBody>
          <a:bodyPr/>
          <a:lstStyle/>
          <a:p>
            <a:pPr indent="-523875">
              <a:spcBef>
                <a:spcPts val="0"/>
              </a:spcBef>
              <a:spcAft>
                <a:spcPts val="1200"/>
              </a:spcAft>
            </a:pPr>
            <a:endParaRPr lang="en-US" dirty="0" smtClean="0">
              <a:solidFill>
                <a:srgbClr val="FFFF00"/>
              </a:solidFill>
            </a:endParaRPr>
          </a:p>
          <a:p>
            <a:pPr indent="-523875">
              <a:spcBef>
                <a:spcPts val="0"/>
              </a:spcBef>
              <a:spcAft>
                <a:spcPts val="1200"/>
              </a:spcAft>
            </a:pPr>
            <a:r>
              <a:rPr lang="en-US" dirty="0" smtClean="0">
                <a:solidFill>
                  <a:srgbClr val="FFFF00"/>
                </a:solidFill>
              </a:rPr>
              <a:t>Which Distance Zone </a:t>
            </a:r>
            <a:r>
              <a:rPr lang="en-US" dirty="0">
                <a:solidFill>
                  <a:srgbClr val="FFFF00"/>
                </a:solidFill>
              </a:rPr>
              <a:t>is your project located in and what is the rating?</a:t>
            </a:r>
          </a:p>
          <a:p>
            <a:endParaRPr lang="en-US" dirty="0"/>
          </a:p>
          <a:p>
            <a:endParaRPr lang="en-US" sz="1000" dirty="0" smtClean="0"/>
          </a:p>
          <a:p>
            <a:r>
              <a:rPr lang="en-US" dirty="0" smtClean="0"/>
              <a:t>Foreground/ Middle-ground</a:t>
            </a:r>
          </a:p>
          <a:p>
            <a:pPr lvl="1"/>
            <a:r>
              <a:rPr lang="en-US" dirty="0" smtClean="0"/>
              <a:t>3,100,673 ac/ 57%</a:t>
            </a:r>
          </a:p>
          <a:p>
            <a:r>
              <a:rPr lang="en-US" dirty="0" smtClean="0"/>
              <a:t>Background</a:t>
            </a:r>
          </a:p>
          <a:p>
            <a:pPr lvl="1"/>
            <a:r>
              <a:rPr lang="en-US" dirty="0" smtClean="0"/>
              <a:t>1,053,438 ac/ 20%</a:t>
            </a:r>
          </a:p>
          <a:p>
            <a:r>
              <a:rPr lang="en-US" dirty="0" smtClean="0"/>
              <a:t>Seldom Seem</a:t>
            </a:r>
          </a:p>
          <a:p>
            <a:pPr lvl="1"/>
            <a:r>
              <a:rPr lang="en-US" dirty="0" smtClean="0"/>
              <a:t>1,265,690 ac/ 23%</a:t>
            </a:r>
            <a:endParaRPr lang="en-US" dirty="0"/>
          </a:p>
        </p:txBody>
      </p:sp>
      <p:sp>
        <p:nvSpPr>
          <p:cNvPr id="21" name="Oval 20"/>
          <p:cNvSpPr/>
          <p:nvPr/>
        </p:nvSpPr>
        <p:spPr>
          <a:xfrm>
            <a:off x="7673956" y="3057730"/>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2" name="Oval 21"/>
          <p:cNvSpPr/>
          <p:nvPr/>
        </p:nvSpPr>
        <p:spPr>
          <a:xfrm>
            <a:off x="7038109" y="4303611"/>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3" name="Oval 22"/>
          <p:cNvSpPr/>
          <p:nvPr/>
        </p:nvSpPr>
        <p:spPr>
          <a:xfrm>
            <a:off x="5770003" y="3129979"/>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731" t="8401" r="42917" b="13940"/>
          <a:stretch/>
        </p:blipFill>
        <p:spPr>
          <a:xfrm>
            <a:off x="3718560" y="1510305"/>
            <a:ext cx="5042835" cy="4934669"/>
          </a:xfrm>
          <a:prstGeom prst="rect">
            <a:avLst/>
          </a:prstGeom>
        </p:spPr>
      </p:pic>
    </p:spTree>
    <p:extLst>
      <p:ext uri="{BB962C8B-B14F-4D97-AF65-F5344CB8AC3E}">
        <p14:creationId xmlns:p14="http://schemas.microsoft.com/office/powerpoint/2010/main" val="237522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Distance Zone Delineation</a:t>
            </a:r>
            <a:endParaRPr lang="en-US" dirty="0"/>
          </a:p>
        </p:txBody>
      </p:sp>
      <p:sp>
        <p:nvSpPr>
          <p:cNvPr id="31" name="Text Placeholder 30"/>
          <p:cNvSpPr>
            <a:spLocks noGrp="1"/>
          </p:cNvSpPr>
          <p:nvPr>
            <p:ph type="body" sz="quarter" idx="11"/>
          </p:nvPr>
        </p:nvSpPr>
        <p:spPr/>
        <p:txBody>
          <a:bodyPr/>
          <a:lstStyle/>
          <a:p>
            <a:r>
              <a:rPr lang="en-US" dirty="0"/>
              <a:t>Distance Zone Mapping</a:t>
            </a:r>
          </a:p>
        </p:txBody>
      </p:sp>
      <p:sp>
        <p:nvSpPr>
          <p:cNvPr id="7" name="Content Placeholder 1"/>
          <p:cNvSpPr>
            <a:spLocks noGrp="1"/>
          </p:cNvSpPr>
          <p:nvPr>
            <p:ph idx="1"/>
          </p:nvPr>
        </p:nvSpPr>
        <p:spPr>
          <a:xfrm>
            <a:off x="152399" y="1295400"/>
            <a:ext cx="3573380" cy="5181600"/>
          </a:xfrm>
        </p:spPr>
        <p:txBody>
          <a:bodyPr/>
          <a:lstStyle/>
          <a:p>
            <a:r>
              <a:rPr lang="en-US" dirty="0"/>
              <a:t>Create polygons for ‘unseen’ areas (Blue). </a:t>
            </a:r>
          </a:p>
          <a:p>
            <a:r>
              <a:rPr lang="en-US" dirty="0"/>
              <a:t>These polygons become the Seldom Seen distance </a:t>
            </a:r>
            <a:r>
              <a:rPr lang="en-US" dirty="0" smtClean="0"/>
              <a:t>zone</a:t>
            </a:r>
            <a:endParaRPr lang="en-US" dirty="0"/>
          </a:p>
          <a:p>
            <a:pPr lvl="1"/>
            <a:r>
              <a:rPr lang="en-US" dirty="0"/>
              <a:t>H 8410-1, IIV. A(3)</a:t>
            </a:r>
          </a:p>
        </p:txBody>
      </p:sp>
      <p:sp>
        <p:nvSpPr>
          <p:cNvPr id="21" name="Oval 20"/>
          <p:cNvSpPr/>
          <p:nvPr/>
        </p:nvSpPr>
        <p:spPr>
          <a:xfrm>
            <a:off x="7673956" y="3057730"/>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2" name="Oval 21"/>
          <p:cNvSpPr/>
          <p:nvPr/>
        </p:nvSpPr>
        <p:spPr>
          <a:xfrm>
            <a:off x="7038109" y="4303611"/>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3" name="Oval 22"/>
          <p:cNvSpPr/>
          <p:nvPr/>
        </p:nvSpPr>
        <p:spPr>
          <a:xfrm>
            <a:off x="5770003" y="3129979"/>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166" t="8401" r="42917" b="13940"/>
          <a:stretch/>
        </p:blipFill>
        <p:spPr>
          <a:xfrm>
            <a:off x="3663056" y="1510305"/>
            <a:ext cx="5098339" cy="493466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0166" t="9302" r="43583" b="14713"/>
          <a:stretch/>
        </p:blipFill>
        <p:spPr>
          <a:xfrm>
            <a:off x="0" y="1083410"/>
            <a:ext cx="4010548" cy="42634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34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Visual Resource Inventory </a:t>
            </a:r>
          </a:p>
        </p:txBody>
      </p:sp>
      <p:sp>
        <p:nvSpPr>
          <p:cNvPr id="31" name="Text Placeholder 30"/>
          <p:cNvSpPr>
            <a:spLocks noGrp="1"/>
          </p:cNvSpPr>
          <p:nvPr>
            <p:ph type="body" sz="quarter" idx="11"/>
          </p:nvPr>
        </p:nvSpPr>
        <p:spPr/>
        <p:txBody>
          <a:bodyPr/>
          <a:lstStyle/>
          <a:p>
            <a:r>
              <a:rPr lang="en-US" dirty="0" smtClean="0"/>
              <a:t>VRI Class Definitions</a:t>
            </a:r>
            <a:endParaRPr lang="en-US" dirty="0"/>
          </a:p>
        </p:txBody>
      </p:sp>
      <p:sp>
        <p:nvSpPr>
          <p:cNvPr id="2" name="Content Placeholder 1"/>
          <p:cNvSpPr>
            <a:spLocks noGrp="1"/>
          </p:cNvSpPr>
          <p:nvPr>
            <p:ph idx="1"/>
          </p:nvPr>
        </p:nvSpPr>
        <p:spPr/>
        <p:txBody>
          <a:bodyPr/>
          <a:lstStyle/>
          <a:p>
            <a:r>
              <a:rPr lang="en-US" dirty="0"/>
              <a:t>The VRI Class offers a quick understanding of an area’s overall visual value yet does not replace the need to understand the 3 underlying factors and their </a:t>
            </a:r>
            <a:r>
              <a:rPr lang="en-US" dirty="0" smtClean="0"/>
              <a:t>ratings </a:t>
            </a:r>
          </a:p>
          <a:p>
            <a:pPr lvl="1"/>
            <a:r>
              <a:rPr lang="en-US" dirty="0" smtClean="0"/>
              <a:t>The </a:t>
            </a:r>
            <a:r>
              <a:rPr lang="en-US" dirty="0"/>
              <a:t>VRI Class is different than the VRM Class </a:t>
            </a:r>
          </a:p>
          <a:p>
            <a:pPr lvl="2"/>
            <a:r>
              <a:rPr lang="en-US" b="1" dirty="0">
                <a:solidFill>
                  <a:srgbClr val="FFC000"/>
                </a:solidFill>
              </a:rPr>
              <a:t>VRI Class 1:  </a:t>
            </a:r>
            <a:r>
              <a:rPr lang="en-US" i="1" dirty="0" smtClean="0"/>
              <a:t>NOT </a:t>
            </a:r>
            <a:r>
              <a:rPr lang="en-US" i="1" dirty="0"/>
              <a:t>BASED ON INVENTORY – Assigned to areas where a </a:t>
            </a:r>
            <a:r>
              <a:rPr lang="en-US" i="1" dirty="0" smtClean="0"/>
              <a:t>congressional decision </a:t>
            </a:r>
            <a:r>
              <a:rPr lang="en-US" i="1" dirty="0"/>
              <a:t>has been made previously to maintain a natural landscape.  These areas reflect a management decision, not based on </a:t>
            </a:r>
            <a:r>
              <a:rPr lang="en-US" i="1" dirty="0" smtClean="0"/>
              <a:t>inventory</a:t>
            </a:r>
            <a:r>
              <a:rPr lang="en-US" i="1" dirty="0"/>
              <a:t> </a:t>
            </a:r>
            <a:r>
              <a:rPr lang="en-US" i="1" dirty="0" smtClean="0"/>
              <a:t>(such as wilderness areas).</a:t>
            </a:r>
          </a:p>
          <a:p>
            <a:pPr lvl="2"/>
            <a:r>
              <a:rPr lang="en-US" b="1" dirty="0" smtClean="0">
                <a:solidFill>
                  <a:srgbClr val="FFC000"/>
                </a:solidFill>
              </a:rPr>
              <a:t>VRI </a:t>
            </a:r>
            <a:r>
              <a:rPr lang="en-US" b="1" dirty="0">
                <a:solidFill>
                  <a:srgbClr val="FFC000"/>
                </a:solidFill>
              </a:rPr>
              <a:t>Class 2:  </a:t>
            </a:r>
            <a:r>
              <a:rPr lang="en-US" dirty="0"/>
              <a:t>High overall visual value based on inventory </a:t>
            </a:r>
          </a:p>
          <a:p>
            <a:pPr lvl="2"/>
            <a:r>
              <a:rPr lang="en-US" b="1" dirty="0">
                <a:solidFill>
                  <a:srgbClr val="FFC000"/>
                </a:solidFill>
              </a:rPr>
              <a:t>VRI Class 3:  </a:t>
            </a:r>
            <a:r>
              <a:rPr lang="en-US" dirty="0"/>
              <a:t>Moderate overall visual value based on inventory </a:t>
            </a:r>
          </a:p>
          <a:p>
            <a:pPr lvl="2"/>
            <a:r>
              <a:rPr lang="en-US" b="1" dirty="0">
                <a:solidFill>
                  <a:srgbClr val="FFC000"/>
                </a:solidFill>
              </a:rPr>
              <a:t>VRI Class 4:  </a:t>
            </a:r>
            <a:r>
              <a:rPr lang="en-US" dirty="0"/>
              <a:t>Low overall visual value based on inventory</a:t>
            </a:r>
          </a:p>
        </p:txBody>
      </p:sp>
    </p:spTree>
    <p:extLst>
      <p:ext uri="{BB962C8B-B14F-4D97-AF65-F5344CB8AC3E}">
        <p14:creationId xmlns:p14="http://schemas.microsoft.com/office/powerpoint/2010/main" val="365486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99580" cy="5181600"/>
          </a:xfrm>
        </p:spPr>
        <p:txBody>
          <a:bodyPr/>
          <a:lstStyle/>
          <a:p>
            <a:endParaRPr lang="en-US" dirty="0" smtClean="0"/>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a:t>Scenic Quality Evaluation</a:t>
            </a:r>
          </a:p>
        </p:txBody>
      </p:sp>
      <p:sp>
        <p:nvSpPr>
          <p:cNvPr id="31" name="Text Placeholder 30"/>
          <p:cNvSpPr>
            <a:spLocks noGrp="1"/>
          </p:cNvSpPr>
          <p:nvPr>
            <p:ph type="body" sz="quarter" idx="11"/>
          </p:nvPr>
        </p:nvSpPr>
        <p:spPr>
          <a:xfrm>
            <a:off x="228599" y="609600"/>
            <a:ext cx="7290995" cy="468313"/>
          </a:xfrm>
        </p:spPr>
        <p:txBody>
          <a:bodyPr/>
          <a:lstStyle/>
          <a:p>
            <a:r>
              <a:rPr lang="en-US" dirty="0"/>
              <a:t>Step </a:t>
            </a:r>
            <a:r>
              <a:rPr lang="en-US" dirty="0" smtClean="0"/>
              <a:t>1 – Identify the Basis of Comparison</a:t>
            </a:r>
            <a:endParaRPr lang="en-US" sz="2300" dirty="0"/>
          </a:p>
        </p:txBody>
      </p:sp>
      <p:sp>
        <p:nvSpPr>
          <p:cNvPr id="2" name="TextBox 1"/>
          <p:cNvSpPr txBox="1"/>
          <p:nvPr/>
        </p:nvSpPr>
        <p:spPr>
          <a:xfrm>
            <a:off x="198847" y="5759190"/>
            <a:ext cx="3980352" cy="824841"/>
          </a:xfrm>
          <a:prstGeom prst="rect">
            <a:avLst/>
          </a:prstGeom>
          <a:noFill/>
        </p:spPr>
        <p:txBody>
          <a:bodyPr wrap="square" rtlCol="0">
            <a:spAutoFit/>
          </a:bodyPr>
          <a:lstStyle/>
          <a:p>
            <a:pPr lvl="0">
              <a:spcBef>
                <a:spcPct val="20000"/>
              </a:spcBef>
            </a:pPr>
            <a:r>
              <a:rPr lang="en-US" sz="1400" b="1" dirty="0" smtClean="0">
                <a:solidFill>
                  <a:srgbClr val="92D050"/>
                </a:solidFill>
                <a:latin typeface="Cambria" panose="02040503050406030204" pitchFamily="18" charset="0"/>
              </a:rPr>
              <a:t>Foreground</a:t>
            </a:r>
            <a:r>
              <a:rPr lang="en-US" sz="1400" b="1" dirty="0">
                <a:solidFill>
                  <a:srgbClr val="92D050"/>
                </a:solidFill>
                <a:latin typeface="Cambria" panose="02040503050406030204" pitchFamily="18" charset="0"/>
              </a:rPr>
              <a:t>/ </a:t>
            </a:r>
            <a:r>
              <a:rPr lang="en-US" sz="1400" b="1" dirty="0" smtClean="0">
                <a:solidFill>
                  <a:srgbClr val="92D050"/>
                </a:solidFill>
                <a:latin typeface="Cambria" panose="02040503050406030204" pitchFamily="18" charset="0"/>
              </a:rPr>
              <a:t>Mid-ground: </a:t>
            </a:r>
            <a:r>
              <a:rPr lang="en-US" sz="1400" dirty="0" smtClean="0">
                <a:solidFill>
                  <a:prstClr val="white"/>
                </a:solidFill>
                <a:latin typeface="Cambria" panose="02040503050406030204" pitchFamily="18" charset="0"/>
              </a:rPr>
              <a:t>3,100,673 </a:t>
            </a:r>
            <a:r>
              <a:rPr lang="en-US" sz="1400" dirty="0">
                <a:solidFill>
                  <a:prstClr val="white"/>
                </a:solidFill>
                <a:latin typeface="Cambria" panose="02040503050406030204" pitchFamily="18" charset="0"/>
              </a:rPr>
              <a:t>ac/ 57%</a:t>
            </a:r>
          </a:p>
          <a:p>
            <a:pPr lvl="0">
              <a:spcBef>
                <a:spcPct val="20000"/>
              </a:spcBef>
            </a:pPr>
            <a:r>
              <a:rPr lang="en-US" sz="1400" b="1" dirty="0" smtClean="0">
                <a:solidFill>
                  <a:srgbClr val="92D050"/>
                </a:solidFill>
                <a:latin typeface="Cambria" panose="02040503050406030204" pitchFamily="18" charset="0"/>
              </a:rPr>
              <a:t>Background: </a:t>
            </a:r>
            <a:r>
              <a:rPr lang="en-US" sz="1400" dirty="0" smtClean="0">
                <a:solidFill>
                  <a:prstClr val="white"/>
                </a:solidFill>
                <a:latin typeface="Cambria" panose="02040503050406030204" pitchFamily="18" charset="0"/>
              </a:rPr>
              <a:t>1,053,438 </a:t>
            </a:r>
            <a:r>
              <a:rPr lang="en-US" sz="1400" dirty="0">
                <a:solidFill>
                  <a:prstClr val="white"/>
                </a:solidFill>
                <a:latin typeface="Cambria" panose="02040503050406030204" pitchFamily="18" charset="0"/>
              </a:rPr>
              <a:t>ac/ 20%</a:t>
            </a:r>
          </a:p>
          <a:p>
            <a:pPr lvl="0">
              <a:spcBef>
                <a:spcPct val="20000"/>
              </a:spcBef>
            </a:pPr>
            <a:r>
              <a:rPr lang="en-US" sz="1400" b="1" dirty="0">
                <a:solidFill>
                  <a:srgbClr val="92D050"/>
                </a:solidFill>
                <a:latin typeface="Cambria" panose="02040503050406030204" pitchFamily="18" charset="0"/>
              </a:rPr>
              <a:t>Seldom </a:t>
            </a:r>
            <a:r>
              <a:rPr lang="en-US" sz="1400" b="1" dirty="0" smtClean="0">
                <a:solidFill>
                  <a:srgbClr val="92D050"/>
                </a:solidFill>
                <a:latin typeface="Cambria" panose="02040503050406030204" pitchFamily="18" charset="0"/>
              </a:rPr>
              <a:t>Seem: </a:t>
            </a:r>
            <a:r>
              <a:rPr lang="en-US" sz="1400" dirty="0" smtClean="0">
                <a:solidFill>
                  <a:prstClr val="white"/>
                </a:solidFill>
                <a:latin typeface="Cambria" panose="02040503050406030204" pitchFamily="18" charset="0"/>
              </a:rPr>
              <a:t>1,265,690 </a:t>
            </a:r>
            <a:r>
              <a:rPr lang="en-US" sz="1400" dirty="0">
                <a:solidFill>
                  <a:prstClr val="white"/>
                </a:solidFill>
                <a:latin typeface="Cambria" panose="02040503050406030204" pitchFamily="18" charset="0"/>
              </a:rPr>
              <a:t>ac/ 23</a:t>
            </a:r>
            <a:r>
              <a:rPr lang="en-US" sz="1400" dirty="0" smtClean="0">
                <a:solidFill>
                  <a:prstClr val="white"/>
                </a:solidFill>
                <a:latin typeface="Cambria" panose="02040503050406030204" pitchFamily="18" charset="0"/>
              </a:rPr>
              <a:t>%</a:t>
            </a:r>
            <a:endParaRPr lang="en-US" sz="2200" dirty="0">
              <a:solidFill>
                <a:prstClr val="white"/>
              </a:solidFill>
              <a:latin typeface="Cambria" panose="02040503050406030204"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97" t="6847" r="43629" b="10353"/>
          <a:stretch/>
        </p:blipFill>
        <p:spPr>
          <a:xfrm>
            <a:off x="3942978" y="3543300"/>
            <a:ext cx="3174647" cy="325374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737" t="6341" r="43822" b="10674"/>
          <a:stretch/>
        </p:blipFill>
        <p:spPr>
          <a:xfrm>
            <a:off x="1985924" y="2373515"/>
            <a:ext cx="3177636" cy="325374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82" t="7055" r="42917" b="9013"/>
          <a:stretch/>
        </p:blipFill>
        <p:spPr>
          <a:xfrm>
            <a:off x="69307" y="1141038"/>
            <a:ext cx="3193363" cy="3253740"/>
          </a:xfrm>
          <a:prstGeom prst="rect">
            <a:avLst/>
          </a:prstGeom>
        </p:spPr>
      </p:pic>
      <p:sp>
        <p:nvSpPr>
          <p:cNvPr id="8" name="Content Placeholder 28"/>
          <p:cNvSpPr txBox="1">
            <a:spLocks/>
          </p:cNvSpPr>
          <p:nvPr/>
        </p:nvSpPr>
        <p:spPr>
          <a:xfrm>
            <a:off x="3273774" y="1127760"/>
            <a:ext cx="3309906" cy="103588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Scenic Quality A: </a:t>
            </a:r>
            <a:r>
              <a:rPr kumimoji="0" lang="en-US" sz="14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1,336,605,168 /11%</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Scenic Quality B :  </a:t>
            </a:r>
            <a:r>
              <a:rPr kumimoji="0" lang="en-US" sz="14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5,505,838,156/ 45%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Scenic Quality C : </a:t>
            </a:r>
            <a:r>
              <a:rPr kumimoji="0" lang="en-US" sz="14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5,415,759,238/ 44% </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endPar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endParaRP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endPar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endParaRPr>
          </a:p>
          <a:p>
            <a:pPr marL="685800" marR="0" lvl="2" indent="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1" name="Content Placeholder 28"/>
          <p:cNvSpPr txBox="1">
            <a:spLocks/>
          </p:cNvSpPr>
          <p:nvPr/>
        </p:nvSpPr>
        <p:spPr>
          <a:xfrm>
            <a:off x="5166360" y="2384628"/>
            <a:ext cx="4061460" cy="5181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smtClean="0"/>
              <a:t>Sensitivity Level High:  </a:t>
            </a:r>
            <a:r>
              <a:rPr lang="en-US" sz="1400" dirty="0" smtClean="0">
                <a:solidFill>
                  <a:schemeClr val="bg1"/>
                </a:solidFill>
              </a:rPr>
              <a:t>782,301 ac/ 27%</a:t>
            </a:r>
          </a:p>
          <a:p>
            <a:r>
              <a:rPr lang="en-US" sz="1400" dirty="0" smtClean="0"/>
              <a:t>Sensitivity </a:t>
            </a:r>
            <a:r>
              <a:rPr lang="en-US" sz="1400" dirty="0"/>
              <a:t>Level </a:t>
            </a:r>
            <a:r>
              <a:rPr lang="en-US" sz="1400" dirty="0" smtClean="0"/>
              <a:t>Medium </a:t>
            </a:r>
            <a:r>
              <a:rPr lang="en-US" sz="1400" dirty="0" smtClean="0">
                <a:solidFill>
                  <a:schemeClr val="bg1"/>
                </a:solidFill>
              </a:rPr>
              <a:t>1,312,346 ac/ 46% </a:t>
            </a:r>
          </a:p>
          <a:p>
            <a:r>
              <a:rPr lang="en-US" sz="1400" dirty="0"/>
              <a:t>Sensitivity </a:t>
            </a:r>
            <a:r>
              <a:rPr lang="en-US" sz="1400" dirty="0" smtClean="0"/>
              <a:t>Level Low  </a:t>
            </a:r>
            <a:r>
              <a:rPr lang="en-US" sz="1400" dirty="0" smtClean="0">
                <a:solidFill>
                  <a:schemeClr val="bg1"/>
                </a:solidFill>
              </a:rPr>
              <a:t>772,898 ac/ 27% </a:t>
            </a:r>
          </a:p>
          <a:p>
            <a:pPr lvl="1"/>
            <a:endParaRPr lang="en-US" sz="2400" dirty="0" smtClean="0"/>
          </a:p>
          <a:p>
            <a:endParaRPr lang="en-US" sz="2800" dirty="0" smtClean="0"/>
          </a:p>
          <a:p>
            <a:endParaRPr lang="en-US" sz="2800" dirty="0" smtClean="0"/>
          </a:p>
          <a:p>
            <a:endParaRPr lang="en-US" sz="2800" dirty="0" smtClean="0"/>
          </a:p>
          <a:p>
            <a:pPr lvl="2"/>
            <a:endParaRPr lang="en-US" sz="2400" dirty="0" smtClean="0"/>
          </a:p>
          <a:p>
            <a:pPr marL="685800" lvl="2" indent="0">
              <a:buFont typeface="Cambria" panose="02040503050406030204" pitchFamily="18" charset="0"/>
              <a:buNone/>
            </a:pPr>
            <a:endParaRPr lang="en-US" sz="2400" dirty="0"/>
          </a:p>
        </p:txBody>
      </p:sp>
    </p:spTree>
    <p:extLst>
      <p:ext uri="{BB962C8B-B14F-4D97-AF65-F5344CB8AC3E}">
        <p14:creationId xmlns:p14="http://schemas.microsoft.com/office/powerpoint/2010/main" val="312624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Visual Resource Inventory </a:t>
            </a:r>
          </a:p>
        </p:txBody>
      </p:sp>
      <p:sp>
        <p:nvSpPr>
          <p:cNvPr id="31" name="Text Placeholder 30"/>
          <p:cNvSpPr>
            <a:spLocks noGrp="1"/>
          </p:cNvSpPr>
          <p:nvPr>
            <p:ph type="body" sz="quarter" idx="11"/>
          </p:nvPr>
        </p:nvSpPr>
        <p:spPr/>
        <p:txBody>
          <a:bodyPr/>
          <a:lstStyle/>
          <a:p>
            <a:r>
              <a:rPr lang="en-US" dirty="0" smtClean="0"/>
              <a:t>VRI Class Determination Table</a:t>
            </a:r>
            <a:endParaRPr lang="en-US" dirty="0"/>
          </a:p>
        </p:txBody>
      </p:sp>
      <p:pic>
        <p:nvPicPr>
          <p:cNvPr id="5" name="table"/>
          <p:cNvPicPr>
            <a:picLocks noChangeAspect="1"/>
          </p:cNvPicPr>
          <p:nvPr/>
        </p:nvPicPr>
        <p:blipFill>
          <a:blip r:embed="rId2"/>
          <a:stretch>
            <a:fillRect/>
          </a:stretch>
        </p:blipFill>
        <p:spPr>
          <a:xfrm>
            <a:off x="240495" y="1921952"/>
            <a:ext cx="8293907" cy="4380776"/>
          </a:xfrm>
          <a:prstGeom prst="rect">
            <a:avLst/>
          </a:prstGeom>
        </p:spPr>
      </p:pic>
      <p:sp>
        <p:nvSpPr>
          <p:cNvPr id="7" name="Content Placeholder 28"/>
          <p:cNvSpPr>
            <a:spLocks noGrp="1"/>
          </p:cNvSpPr>
          <p:nvPr>
            <p:ph idx="1"/>
          </p:nvPr>
        </p:nvSpPr>
        <p:spPr>
          <a:xfrm>
            <a:off x="228600" y="1295400"/>
            <a:ext cx="8331199" cy="533400"/>
          </a:xfrm>
        </p:spPr>
        <p:txBody>
          <a:bodyPr/>
          <a:lstStyle/>
          <a:p>
            <a:r>
              <a:rPr lang="en-US" dirty="0" smtClean="0"/>
              <a:t>How are VRI classes determined?</a:t>
            </a:r>
            <a:endParaRPr lang="en-US" dirty="0"/>
          </a:p>
        </p:txBody>
      </p:sp>
      <p:sp>
        <p:nvSpPr>
          <p:cNvPr id="2" name="Rectangle 1"/>
          <p:cNvSpPr/>
          <p:nvPr/>
        </p:nvSpPr>
        <p:spPr>
          <a:xfrm>
            <a:off x="596900" y="4010296"/>
            <a:ext cx="7874000" cy="663303"/>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752600" y="2345167"/>
            <a:ext cx="2235200" cy="3026933"/>
          </a:xfrm>
          <a:prstGeom prst="rect">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482850" y="2705099"/>
            <a:ext cx="774700" cy="3090215"/>
          </a:xfrm>
          <a:prstGeom prst="rect">
            <a:avLst/>
          </a:prstGeom>
          <a:solidFill>
            <a:schemeClr val="accent6">
              <a:lumMod val="75000"/>
              <a:alpha val="3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482850" y="4010296"/>
            <a:ext cx="774700" cy="663303"/>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372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out)">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Visual Resource Inventory </a:t>
            </a:r>
          </a:p>
        </p:txBody>
      </p:sp>
      <p:sp>
        <p:nvSpPr>
          <p:cNvPr id="31" name="Text Placeholder 30"/>
          <p:cNvSpPr>
            <a:spLocks noGrp="1"/>
          </p:cNvSpPr>
          <p:nvPr>
            <p:ph type="body" sz="quarter" idx="11"/>
          </p:nvPr>
        </p:nvSpPr>
        <p:spPr/>
        <p:txBody>
          <a:bodyPr/>
          <a:lstStyle/>
          <a:p>
            <a:r>
              <a:rPr lang="en-US" dirty="0" smtClean="0"/>
              <a:t>VRI Class Definitions</a:t>
            </a:r>
            <a:endParaRPr lang="en-US" dirty="0"/>
          </a:p>
        </p:txBody>
      </p:sp>
      <p:sp>
        <p:nvSpPr>
          <p:cNvPr id="2" name="Content Placeholder 1"/>
          <p:cNvSpPr>
            <a:spLocks noGrp="1"/>
          </p:cNvSpPr>
          <p:nvPr>
            <p:ph idx="1"/>
          </p:nvPr>
        </p:nvSpPr>
        <p:spPr/>
        <p:txBody>
          <a:bodyPr/>
          <a:lstStyle/>
          <a:p>
            <a:r>
              <a:rPr lang="en-US" dirty="0" smtClean="0"/>
              <a:t>VRI Class I</a:t>
            </a:r>
          </a:p>
          <a:p>
            <a:pPr lvl="1"/>
            <a:r>
              <a:rPr lang="en-US" dirty="0" smtClean="0"/>
              <a:t>56,590 ac / 2%</a:t>
            </a:r>
          </a:p>
          <a:p>
            <a:r>
              <a:rPr lang="en-US" dirty="0" smtClean="0"/>
              <a:t>VRI Class II</a:t>
            </a:r>
          </a:p>
          <a:p>
            <a:pPr lvl="1"/>
            <a:r>
              <a:rPr lang="en-US" dirty="0" smtClean="0"/>
              <a:t>524,772ac / 22% </a:t>
            </a:r>
          </a:p>
          <a:p>
            <a:r>
              <a:rPr lang="en-US" dirty="0" smtClean="0"/>
              <a:t>VRI Class III</a:t>
            </a:r>
          </a:p>
          <a:p>
            <a:pPr lvl="1"/>
            <a:r>
              <a:rPr lang="en-US" dirty="0" smtClean="0"/>
              <a:t>767,701/ 32%</a:t>
            </a:r>
          </a:p>
          <a:p>
            <a:r>
              <a:rPr lang="en-US" dirty="0" smtClean="0"/>
              <a:t>VRI Class IV</a:t>
            </a:r>
          </a:p>
          <a:p>
            <a:pPr lvl="1"/>
            <a:r>
              <a:rPr lang="en-US" dirty="0" smtClean="0"/>
              <a:t>1,081,231/ 44%</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750" t="9819" r="43666" b="13939"/>
          <a:stretch/>
        </p:blipFill>
        <p:spPr>
          <a:xfrm>
            <a:off x="3165767" y="1154113"/>
            <a:ext cx="5551513" cy="5414327"/>
          </a:xfrm>
          <a:prstGeom prst="rect">
            <a:avLst/>
          </a:prstGeom>
        </p:spPr>
      </p:pic>
    </p:spTree>
    <p:extLst>
      <p:ext uri="{BB962C8B-B14F-4D97-AF65-F5344CB8AC3E}">
        <p14:creationId xmlns:p14="http://schemas.microsoft.com/office/powerpoint/2010/main" val="36795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Visual Resource Inventory </a:t>
            </a:r>
          </a:p>
        </p:txBody>
      </p:sp>
      <p:sp>
        <p:nvSpPr>
          <p:cNvPr id="31" name="Text Placeholder 30"/>
          <p:cNvSpPr>
            <a:spLocks noGrp="1"/>
          </p:cNvSpPr>
          <p:nvPr>
            <p:ph type="body" sz="quarter" idx="11"/>
          </p:nvPr>
        </p:nvSpPr>
        <p:spPr/>
        <p:txBody>
          <a:bodyPr/>
          <a:lstStyle/>
          <a:p>
            <a:r>
              <a:rPr lang="en-US" dirty="0" smtClean="0"/>
              <a:t>Summary</a:t>
            </a:r>
            <a:endParaRPr lang="en-US" dirty="0"/>
          </a:p>
        </p:txBody>
      </p:sp>
      <p:sp>
        <p:nvSpPr>
          <p:cNvPr id="7" name="Content Placeholder 28"/>
          <p:cNvSpPr>
            <a:spLocks noGrp="1"/>
          </p:cNvSpPr>
          <p:nvPr>
            <p:ph idx="1"/>
          </p:nvPr>
        </p:nvSpPr>
        <p:spPr>
          <a:xfrm>
            <a:off x="228600" y="1295400"/>
            <a:ext cx="8331199" cy="5443728"/>
          </a:xfrm>
        </p:spPr>
        <p:txBody>
          <a:bodyPr/>
          <a:lstStyle/>
          <a:p>
            <a:r>
              <a:rPr lang="en-US" dirty="0" smtClean="0"/>
              <a:t>Methodology is the </a:t>
            </a:r>
            <a:r>
              <a:rPr lang="en-US" dirty="0" smtClean="0">
                <a:solidFill>
                  <a:schemeClr val="bg1"/>
                </a:solidFill>
              </a:rPr>
              <a:t>same</a:t>
            </a:r>
            <a:r>
              <a:rPr lang="en-US" dirty="0" smtClean="0"/>
              <a:t> across all BLM field offices</a:t>
            </a:r>
          </a:p>
          <a:p>
            <a:endParaRPr lang="en-US" dirty="0" smtClean="0"/>
          </a:p>
          <a:p>
            <a:r>
              <a:rPr lang="en-US" dirty="0" smtClean="0">
                <a:solidFill>
                  <a:schemeClr val="bg1"/>
                </a:solidFill>
              </a:rPr>
              <a:t>One inventory </a:t>
            </a:r>
            <a:r>
              <a:rPr lang="en-US" dirty="0" smtClean="0"/>
              <a:t>serves the planning area and serves as a basis for NEPA analysis for comparing the existing condition (</a:t>
            </a:r>
            <a:r>
              <a:rPr lang="en-US" i="1" dirty="0" smtClean="0"/>
              <a:t>affected environment</a:t>
            </a:r>
            <a:r>
              <a:rPr lang="en-US" dirty="0" smtClean="0"/>
              <a:t>) to a proposed condition in order to identify how the change would affect </a:t>
            </a:r>
            <a:r>
              <a:rPr lang="en-US" dirty="0"/>
              <a:t>scenic quality (</a:t>
            </a:r>
            <a:r>
              <a:rPr lang="en-US" i="1" dirty="0"/>
              <a:t>environmental consequences</a:t>
            </a:r>
            <a:r>
              <a:rPr lang="en-US" dirty="0"/>
              <a:t>) </a:t>
            </a:r>
            <a:endParaRPr lang="en-US" dirty="0" smtClean="0"/>
          </a:p>
          <a:p>
            <a:endParaRPr lang="en-US" dirty="0" smtClean="0"/>
          </a:p>
          <a:p>
            <a:r>
              <a:rPr lang="en-US" dirty="0" smtClean="0"/>
              <a:t>Allows analysis to determine </a:t>
            </a:r>
            <a:r>
              <a:rPr lang="en-US" dirty="0" smtClean="0">
                <a:solidFill>
                  <a:schemeClr val="bg1"/>
                </a:solidFill>
              </a:rPr>
              <a:t>scarcity</a:t>
            </a:r>
            <a:r>
              <a:rPr lang="en-US" dirty="0" smtClean="0"/>
              <a:t> levels of a particular visual value</a:t>
            </a:r>
          </a:p>
          <a:p>
            <a:endParaRPr lang="en-US" dirty="0" smtClean="0"/>
          </a:p>
          <a:p>
            <a:r>
              <a:rPr lang="en-US" dirty="0" smtClean="0"/>
              <a:t>Provides basis to consider visual values in the land use planning process</a:t>
            </a:r>
            <a:endParaRPr lang="en-US" dirty="0"/>
          </a:p>
        </p:txBody>
      </p:sp>
    </p:spTree>
    <p:extLst>
      <p:ext uri="{BB962C8B-B14F-4D97-AF65-F5344CB8AC3E}">
        <p14:creationId xmlns:p14="http://schemas.microsoft.com/office/powerpoint/2010/main" val="344279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3917"/>
            <a:ext cx="8305800" cy="3868633"/>
          </a:xfrm>
        </p:spPr>
        <p:txBody>
          <a:bodyPr/>
          <a:lstStyle/>
          <a:p>
            <a:pPr>
              <a:spcBef>
                <a:spcPts val="0"/>
              </a:spcBef>
              <a:spcAft>
                <a:spcPts val="1200"/>
              </a:spcAft>
            </a:pPr>
            <a:r>
              <a:rPr lang="en-US" dirty="0" smtClean="0"/>
              <a:t>Is </a:t>
            </a:r>
            <a:r>
              <a:rPr lang="en-US" dirty="0"/>
              <a:t>the condition </a:t>
            </a:r>
            <a:r>
              <a:rPr lang="en-US" i="1" u="sng" dirty="0">
                <a:solidFill>
                  <a:srgbClr val="FFC000"/>
                </a:solidFill>
              </a:rPr>
              <a:t>trending</a:t>
            </a:r>
            <a:r>
              <a:rPr lang="en-US" dirty="0"/>
              <a:t> toward a decline? </a:t>
            </a:r>
            <a:r>
              <a:rPr lang="en-US" dirty="0" smtClean="0"/>
              <a:t>Stability? </a:t>
            </a:r>
            <a:r>
              <a:rPr lang="en-US" dirty="0"/>
              <a:t>Or improving?</a:t>
            </a:r>
          </a:p>
          <a:p>
            <a:pPr lvl="1">
              <a:spcBef>
                <a:spcPts val="0"/>
              </a:spcBef>
              <a:spcAft>
                <a:spcPts val="1200"/>
              </a:spcAft>
            </a:pPr>
            <a:r>
              <a:rPr lang="en-US" dirty="0" smtClean="0"/>
              <a:t>Are </a:t>
            </a:r>
            <a:r>
              <a:rPr lang="en-US" dirty="0"/>
              <a:t>more lands being visually altered?</a:t>
            </a:r>
          </a:p>
          <a:p>
            <a:pPr lvl="1">
              <a:spcBef>
                <a:spcPts val="0"/>
              </a:spcBef>
              <a:spcAft>
                <a:spcPts val="600"/>
              </a:spcAft>
            </a:pPr>
            <a:r>
              <a:rPr lang="en-US" dirty="0" smtClean="0"/>
              <a:t>Are </a:t>
            </a:r>
            <a:r>
              <a:rPr lang="en-US" dirty="0"/>
              <a:t>the natural scenic qualities of the landscape </a:t>
            </a:r>
            <a:r>
              <a:rPr lang="en-US" dirty="0" smtClean="0"/>
              <a:t>character:</a:t>
            </a:r>
          </a:p>
          <a:p>
            <a:pPr lvl="2">
              <a:spcBef>
                <a:spcPts val="0"/>
              </a:spcBef>
              <a:spcAft>
                <a:spcPts val="600"/>
              </a:spcAft>
            </a:pPr>
            <a:r>
              <a:rPr lang="en-US" dirty="0" smtClean="0"/>
              <a:t>Being </a:t>
            </a:r>
            <a:r>
              <a:rPr lang="en-US" dirty="0"/>
              <a:t>lost? </a:t>
            </a:r>
            <a:endParaRPr lang="en-US" dirty="0" smtClean="0"/>
          </a:p>
          <a:p>
            <a:pPr lvl="2">
              <a:spcBef>
                <a:spcPts val="0"/>
              </a:spcBef>
              <a:spcAft>
                <a:spcPts val="600"/>
              </a:spcAft>
            </a:pPr>
            <a:r>
              <a:rPr lang="en-US" dirty="0" smtClean="0"/>
              <a:t>In </a:t>
            </a:r>
            <a:r>
              <a:rPr lang="en-US" dirty="0"/>
              <a:t>balance? </a:t>
            </a:r>
            <a:endParaRPr lang="en-US" dirty="0" smtClean="0"/>
          </a:p>
          <a:p>
            <a:pPr lvl="2">
              <a:spcBef>
                <a:spcPts val="0"/>
              </a:spcBef>
              <a:spcAft>
                <a:spcPts val="1200"/>
              </a:spcAft>
            </a:pPr>
            <a:r>
              <a:rPr lang="en-US" dirty="0" smtClean="0"/>
              <a:t>Or </a:t>
            </a:r>
            <a:r>
              <a:rPr lang="en-US" dirty="0"/>
              <a:t>are scenic qualities being recovered through </a:t>
            </a:r>
            <a:r>
              <a:rPr lang="en-US" dirty="0" smtClean="0"/>
              <a:t>enhancement/ restoration?</a:t>
            </a:r>
            <a:endParaRPr lang="en-US" dirty="0"/>
          </a:p>
          <a:p>
            <a:pPr lvl="1">
              <a:spcBef>
                <a:spcPts val="0"/>
              </a:spcBef>
              <a:spcAft>
                <a:spcPts val="1200"/>
              </a:spcAft>
            </a:pPr>
            <a:r>
              <a:rPr lang="en-US" dirty="0" smtClean="0"/>
              <a:t>Is </a:t>
            </a:r>
            <a:r>
              <a:rPr lang="en-US" dirty="0"/>
              <a:t>this measureable? Explain.</a:t>
            </a:r>
          </a:p>
          <a:p>
            <a:endParaRPr lang="en-US" dirty="0"/>
          </a:p>
        </p:txBody>
      </p:sp>
      <p:sp>
        <p:nvSpPr>
          <p:cNvPr id="4" name="Text Placeholder 3"/>
          <p:cNvSpPr>
            <a:spLocks noGrp="1"/>
          </p:cNvSpPr>
          <p:nvPr>
            <p:ph type="body" sz="quarter" idx="11"/>
          </p:nvPr>
        </p:nvSpPr>
        <p:spPr>
          <a:xfrm>
            <a:off x="228600" y="580800"/>
            <a:ext cx="7086600" cy="468313"/>
          </a:xfrm>
        </p:spPr>
        <p:txBody>
          <a:bodyPr/>
          <a:lstStyle/>
          <a:p>
            <a:r>
              <a:rPr lang="en-US" dirty="0" smtClean="0"/>
              <a:t>Land Use </a:t>
            </a:r>
            <a:r>
              <a:rPr lang="en-US" dirty="0"/>
              <a:t>Plan </a:t>
            </a:r>
            <a:r>
              <a:rPr lang="en-US" dirty="0" smtClean="0"/>
              <a:t>(LUP) Implementation</a:t>
            </a:r>
            <a:endParaRPr lang="en-US" dirty="0"/>
          </a:p>
        </p:txBody>
      </p:sp>
      <p:pic>
        <p:nvPicPr>
          <p:cNvPr id="3" name="Picture 2"/>
          <p:cNvPicPr>
            <a:picLocks noChangeAspect="1"/>
          </p:cNvPicPr>
          <p:nvPr/>
        </p:nvPicPr>
        <p:blipFill>
          <a:blip r:embed="rId2"/>
          <a:stretch>
            <a:fillRect/>
          </a:stretch>
        </p:blipFill>
        <p:spPr>
          <a:xfrm>
            <a:off x="14400" y="-7200"/>
            <a:ext cx="7242676" cy="853514"/>
          </a:xfrm>
          <a:prstGeom prst="rect">
            <a:avLst/>
          </a:prstGeom>
        </p:spPr>
      </p:pic>
    </p:spTree>
    <p:extLst>
      <p:ext uri="{BB962C8B-B14F-4D97-AF65-F5344CB8AC3E}">
        <p14:creationId xmlns:p14="http://schemas.microsoft.com/office/powerpoint/2010/main" val="149387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pPr lvl="0"/>
            <a:r>
              <a:rPr lang="en-US" dirty="0">
                <a:solidFill>
                  <a:prstClr val="black"/>
                </a:solidFill>
              </a:rPr>
              <a:t>Visual Resource </a:t>
            </a:r>
            <a:r>
              <a:rPr lang="en-US" dirty="0" smtClean="0">
                <a:solidFill>
                  <a:prstClr val="black"/>
                </a:solidFill>
              </a:rPr>
              <a:t>Management</a:t>
            </a:r>
            <a:endParaRPr lang="en-US" dirty="0">
              <a:solidFill>
                <a:prstClr val="black"/>
              </a:solidFill>
            </a:endParaRPr>
          </a:p>
        </p:txBody>
      </p:sp>
      <p:sp>
        <p:nvSpPr>
          <p:cNvPr id="31" name="Text Placeholder 30"/>
          <p:cNvSpPr>
            <a:spLocks noGrp="1"/>
          </p:cNvSpPr>
          <p:nvPr>
            <p:ph type="body" sz="quarter" idx="11"/>
          </p:nvPr>
        </p:nvSpPr>
        <p:spPr/>
        <p:txBody>
          <a:bodyPr/>
          <a:lstStyle/>
          <a:p>
            <a:r>
              <a:rPr lang="en-US" sz="2200" dirty="0" smtClean="0"/>
              <a:t>From Inventory to Management Classes</a:t>
            </a:r>
            <a:endParaRPr lang="en-US" sz="2200" dirty="0"/>
          </a:p>
        </p:txBody>
      </p:sp>
      <p:sp>
        <p:nvSpPr>
          <p:cNvPr id="8" name="Content Placeholder 5"/>
          <p:cNvSpPr>
            <a:spLocks noGrp="1"/>
          </p:cNvSpPr>
          <p:nvPr>
            <p:ph idx="1"/>
          </p:nvPr>
        </p:nvSpPr>
        <p:spPr>
          <a:xfrm>
            <a:off x="228600" y="1455420"/>
            <a:ext cx="8560398" cy="5021580"/>
          </a:xfrm>
        </p:spPr>
        <p:txBody>
          <a:bodyPr/>
          <a:lstStyle/>
          <a:p>
            <a:r>
              <a:rPr lang="en-US" dirty="0" smtClean="0"/>
              <a:t>VRM is the product of planning and used to retain or achieve the desired visual character</a:t>
            </a:r>
          </a:p>
          <a:p>
            <a:pPr lvl="1"/>
            <a:r>
              <a:rPr lang="en-US" dirty="0" smtClean="0"/>
              <a:t>VRM class alternatives based on the visual resource inventory factors and their values</a:t>
            </a:r>
          </a:p>
          <a:p>
            <a:pPr lvl="1"/>
            <a:r>
              <a:rPr lang="en-US" dirty="0" smtClean="0"/>
              <a:t>Visual values are weighed along with other resource considerations (multiple uses)</a:t>
            </a:r>
          </a:p>
          <a:p>
            <a:pPr lvl="1">
              <a:spcAft>
                <a:spcPts val="600"/>
              </a:spcAft>
            </a:pPr>
            <a:r>
              <a:rPr lang="en-US" dirty="0" smtClean="0"/>
              <a:t>A </a:t>
            </a:r>
            <a:r>
              <a:rPr lang="en-US" dirty="0"/>
              <a:t>range of  alternatives are prepared with goals, objectives, allowable uses, and management actions</a:t>
            </a:r>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11497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17" name="Text Placeholder 2"/>
          <p:cNvSpPr>
            <a:spLocks noGrp="1"/>
          </p:cNvSpPr>
          <p:nvPr>
            <p:ph type="body" sz="quarter" idx="11"/>
          </p:nvPr>
        </p:nvSpPr>
        <p:spPr>
          <a:xfrm>
            <a:off x="228600" y="609600"/>
            <a:ext cx="7086600" cy="468313"/>
          </a:xfrm>
        </p:spPr>
        <p:txBody>
          <a:bodyPr/>
          <a:lstStyle/>
          <a:p>
            <a:r>
              <a:rPr lang="en-US" dirty="0"/>
              <a:t>Epidemic Pollution </a:t>
            </a:r>
            <a:r>
              <a:rPr lang="en-US" dirty="0" smtClean="0"/>
              <a:t>Across U.S.</a:t>
            </a:r>
            <a:endParaRPr lang="en-US"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163" t="5098" r="455" b="9165"/>
          <a:stretch/>
        </p:blipFill>
        <p:spPr>
          <a:xfrm>
            <a:off x="4270241" y="1630837"/>
            <a:ext cx="2243681" cy="1489435"/>
          </a:xfrm>
          <a:prstGeom prst="rect">
            <a:avLst/>
          </a:prstGeom>
        </p:spPr>
      </p:pic>
      <p:pic>
        <p:nvPicPr>
          <p:cNvPr id="20" name="Picture 19" descr="C:\tmp\2014_Las vegas Training_Mike Brown\2015\units\Updated Units\Unit 1\images of 1960s\KansasCity_EP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5"/>
          <a:stretch/>
        </p:blipFill>
        <p:spPr bwMode="auto">
          <a:xfrm>
            <a:off x="2018644" y="1635705"/>
            <a:ext cx="2184302" cy="14805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tmp\2014_Las vegas Training_Mike Brown\2015\units\Updated Units\Unit 1\images of 1960s\large_Richard-Ellers-Cuyahoga-River-goo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25" b="4604"/>
          <a:stretch/>
        </p:blipFill>
        <p:spPr bwMode="auto">
          <a:xfrm>
            <a:off x="6603914" y="1634501"/>
            <a:ext cx="2175408" cy="14827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tmp\2014_Las vegas Training_Mike Brown\2015\units\Updated Units\Unit 1\lossy-pageCurve_in_highway_with_assorted_billboards_-_NAR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73" t="4901"/>
          <a:stretch/>
        </p:blipFill>
        <p:spPr bwMode="auto">
          <a:xfrm>
            <a:off x="47134" y="1635577"/>
            <a:ext cx="1904215" cy="14784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tmp\2014_Las vegas Training_Mike Brown\2015\units\Updated Units\Unit 1\images of 1960s\mining-gravel_dail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1" r="2415" b="1852"/>
          <a:stretch/>
        </p:blipFill>
        <p:spPr bwMode="auto">
          <a:xfrm>
            <a:off x="2016583" y="3231684"/>
            <a:ext cx="218624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tmp\2014_Las vegas Training_Mike Brown\2015\units\Updated Units\Unit 1\mining talus_gray scal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79" r="28295" b="7853"/>
          <a:stretch/>
        </p:blipFill>
        <p:spPr bwMode="auto">
          <a:xfrm>
            <a:off x="31120" y="4846344"/>
            <a:ext cx="1907996" cy="14774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tmp\2014_Las vegas Training_Mike Brown\2015\units\Updated Units\Unit 1\images of 1960s\godsownjunkyard00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674" r="10942" b="7419"/>
          <a:stretch/>
        </p:blipFill>
        <p:spPr bwMode="auto">
          <a:xfrm>
            <a:off x="4274445" y="3231684"/>
            <a:ext cx="2239478"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tmp\2014_Las vegas Training_Mike Brown\2015\units\Updated Units\Unit 1\images of 1960s\Cuyahoga-Fire1-1024x78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2" t="6383" b="5742"/>
          <a:stretch/>
        </p:blipFill>
        <p:spPr bwMode="auto">
          <a:xfrm>
            <a:off x="6603023" y="3231684"/>
            <a:ext cx="217321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tmp\2014_Las vegas Training_Mike Brown\2015\units\Updated Units\Unit 1\Grimsel_grayscal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56" t="1" r="-1" b="1467"/>
          <a:stretch/>
        </p:blipFill>
        <p:spPr bwMode="auto">
          <a:xfrm>
            <a:off x="6602422" y="4839211"/>
            <a:ext cx="2170748" cy="14752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tmp\2014_Las vegas Training_Mike Brown\2015\units\Updated Units\Unit 1\Oregon_Clear_Cut_Kristian_Skybak_gray scal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64" b="1544"/>
          <a:stretch/>
        </p:blipFill>
        <p:spPr bwMode="auto">
          <a:xfrm>
            <a:off x="4281071" y="4833513"/>
            <a:ext cx="2235916" cy="14797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tmp\2014_Las vegas Training_Mike Brown\2015\units\Updated Units\Unit 1\Picture1_gray.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1525" t="43973" r="28885" b="24620"/>
          <a:stretch/>
        </p:blipFill>
        <p:spPr bwMode="auto">
          <a:xfrm>
            <a:off x="2029789" y="4835448"/>
            <a:ext cx="2179398" cy="14899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tmp\2014_Las vegas Training_Mike Brown\2015\units\Updated Units\Unit 1\10012534_736156853092522_4523305350583643144_n.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680" t="7764" r="13045" b="6070"/>
          <a:stretch/>
        </p:blipFill>
        <p:spPr bwMode="auto">
          <a:xfrm>
            <a:off x="37707" y="3234513"/>
            <a:ext cx="1913642" cy="1479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1189356"/>
            <a:ext cx="8773170" cy="369332"/>
          </a:xfrm>
          <a:prstGeom prst="rect">
            <a:avLst/>
          </a:prstGeom>
          <a:solidFill>
            <a:schemeClr val="bg1">
              <a:alpha val="51000"/>
            </a:schemeClr>
          </a:solidFill>
        </p:spPr>
        <p:txBody>
          <a:bodyPr wrap="square" rtlCol="0">
            <a:spAutoFit/>
          </a:bodyPr>
          <a:lstStyle/>
          <a:p>
            <a:pPr algn="ctr"/>
            <a:r>
              <a:rPr lang="en-US" dirty="0" smtClean="0">
                <a:latin typeface="Adobe Garamond Pro Bold" panose="02020702060506020403" pitchFamily="18" charset="0"/>
              </a:rPr>
              <a:t>The condition of the American</a:t>
            </a:r>
            <a:endParaRPr lang="en-US" dirty="0">
              <a:latin typeface="Adobe Garamond Pro Bold" panose="02020702060506020403" pitchFamily="18" charset="0"/>
            </a:endParaRPr>
          </a:p>
        </p:txBody>
      </p:sp>
    </p:spTree>
    <p:extLst>
      <p:ext uri="{BB962C8B-B14F-4D97-AF65-F5344CB8AC3E}">
        <p14:creationId xmlns:p14="http://schemas.microsoft.com/office/powerpoint/2010/main" val="310247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VRM Overview</a:t>
            </a:r>
          </a:p>
          <a:p>
            <a:endParaRPr lang="en-US" dirty="0"/>
          </a:p>
        </p:txBody>
      </p:sp>
      <p:sp>
        <p:nvSpPr>
          <p:cNvPr id="31" name="Text Placeholder 30"/>
          <p:cNvSpPr>
            <a:spLocks noGrp="1"/>
          </p:cNvSpPr>
          <p:nvPr>
            <p:ph type="body" sz="quarter" idx="11"/>
          </p:nvPr>
        </p:nvSpPr>
        <p:spPr/>
        <p:txBody>
          <a:bodyPr/>
          <a:lstStyle/>
          <a:p>
            <a:r>
              <a:rPr lang="en-US" dirty="0" smtClean="0"/>
              <a:t>Land Use Planning &amp; Policy</a:t>
            </a:r>
            <a:endParaRPr lang="en-US" dirty="0"/>
          </a:p>
        </p:txBody>
      </p:sp>
      <p:sp>
        <p:nvSpPr>
          <p:cNvPr id="3" name="Content Placeholder 2"/>
          <p:cNvSpPr>
            <a:spLocks noGrp="1"/>
          </p:cNvSpPr>
          <p:nvPr>
            <p:ph idx="1"/>
          </p:nvPr>
        </p:nvSpPr>
        <p:spPr/>
        <p:txBody>
          <a:bodyPr/>
          <a:lstStyle/>
          <a:p>
            <a:r>
              <a:rPr lang="en-US" dirty="0" smtClean="0"/>
              <a:t>The </a:t>
            </a:r>
            <a:r>
              <a:rPr lang="en-US" dirty="0"/>
              <a:t>VRM Classes establish limits of allowable change to the </a:t>
            </a:r>
            <a:r>
              <a:rPr lang="en-US" dirty="0" smtClean="0"/>
              <a:t>natural landscape character.</a:t>
            </a:r>
            <a:endParaRPr lang="en-US" dirty="0"/>
          </a:p>
          <a:p>
            <a:pPr lvl="1">
              <a:spcBef>
                <a:spcPts val="600"/>
              </a:spcBef>
            </a:pPr>
            <a:r>
              <a:rPr lang="en-US" dirty="0"/>
              <a:t>VRM Class I</a:t>
            </a:r>
            <a:endParaRPr lang="en-US" dirty="0" smtClean="0"/>
          </a:p>
          <a:p>
            <a:pPr lvl="2">
              <a:spcBef>
                <a:spcPts val="600"/>
              </a:spcBef>
            </a:pPr>
            <a:r>
              <a:rPr lang="en-US" dirty="0" smtClean="0">
                <a:solidFill>
                  <a:srgbClr val="FFC000"/>
                </a:solidFill>
              </a:rPr>
              <a:t>Preserve</a:t>
            </a:r>
            <a:r>
              <a:rPr lang="en-US" dirty="0" smtClean="0"/>
              <a:t> </a:t>
            </a:r>
            <a:r>
              <a:rPr lang="en-US" dirty="0"/>
              <a:t>the existing visual character of the landscape (must not attract attention)</a:t>
            </a:r>
          </a:p>
          <a:p>
            <a:pPr lvl="1">
              <a:spcBef>
                <a:spcPts val="600"/>
              </a:spcBef>
            </a:pPr>
            <a:r>
              <a:rPr lang="en-US" dirty="0"/>
              <a:t>VRM Class </a:t>
            </a:r>
            <a:r>
              <a:rPr lang="en-US" dirty="0" smtClean="0"/>
              <a:t>II</a:t>
            </a:r>
          </a:p>
          <a:p>
            <a:pPr lvl="2">
              <a:spcBef>
                <a:spcPts val="600"/>
              </a:spcBef>
            </a:pPr>
            <a:r>
              <a:rPr lang="en-US" dirty="0" smtClean="0">
                <a:solidFill>
                  <a:srgbClr val="FFC000"/>
                </a:solidFill>
              </a:rPr>
              <a:t>Retain</a:t>
            </a:r>
            <a:r>
              <a:rPr lang="en-US" dirty="0" smtClean="0"/>
              <a:t> the existing visual character of the landscape (should not attract attention)</a:t>
            </a:r>
          </a:p>
          <a:p>
            <a:pPr lvl="1">
              <a:spcBef>
                <a:spcPts val="600"/>
              </a:spcBef>
            </a:pPr>
            <a:r>
              <a:rPr lang="en-US" dirty="0" smtClean="0"/>
              <a:t>VRM </a:t>
            </a:r>
            <a:r>
              <a:rPr lang="en-US" dirty="0"/>
              <a:t>Class </a:t>
            </a:r>
            <a:r>
              <a:rPr lang="en-US" dirty="0" smtClean="0"/>
              <a:t>III</a:t>
            </a:r>
          </a:p>
          <a:p>
            <a:pPr lvl="2">
              <a:spcBef>
                <a:spcPts val="600"/>
              </a:spcBef>
            </a:pPr>
            <a:r>
              <a:rPr lang="en-US" dirty="0" smtClean="0">
                <a:solidFill>
                  <a:srgbClr val="FFC000"/>
                </a:solidFill>
              </a:rPr>
              <a:t>Partially </a:t>
            </a:r>
            <a:r>
              <a:rPr lang="en-US" dirty="0">
                <a:solidFill>
                  <a:srgbClr val="FFC000"/>
                </a:solidFill>
              </a:rPr>
              <a:t>Retain </a:t>
            </a:r>
            <a:r>
              <a:rPr lang="en-US" dirty="0"/>
              <a:t>the existing character of the landscape (may attract attention but not dominate)</a:t>
            </a:r>
          </a:p>
          <a:p>
            <a:pPr lvl="1">
              <a:spcBef>
                <a:spcPts val="600"/>
              </a:spcBef>
            </a:pPr>
            <a:r>
              <a:rPr lang="en-US" dirty="0"/>
              <a:t>VRM Class </a:t>
            </a:r>
            <a:r>
              <a:rPr lang="en-US" dirty="0" smtClean="0"/>
              <a:t>IV</a:t>
            </a:r>
          </a:p>
          <a:p>
            <a:pPr lvl="2">
              <a:spcBef>
                <a:spcPts val="600"/>
              </a:spcBef>
            </a:pPr>
            <a:r>
              <a:rPr lang="en-US" dirty="0" smtClean="0"/>
              <a:t>Provides </a:t>
            </a:r>
            <a:r>
              <a:rPr lang="en-US" dirty="0"/>
              <a:t>for </a:t>
            </a:r>
            <a:r>
              <a:rPr lang="en-US" dirty="0">
                <a:solidFill>
                  <a:srgbClr val="FFC000"/>
                </a:solidFill>
              </a:rPr>
              <a:t>Major Modification </a:t>
            </a:r>
            <a:r>
              <a:rPr lang="en-US" dirty="0"/>
              <a:t>of the existing character of the landscape (may attract and dominate attention)</a:t>
            </a:r>
          </a:p>
          <a:p>
            <a:endParaRPr lang="en-US" dirty="0"/>
          </a:p>
        </p:txBody>
      </p:sp>
    </p:spTree>
    <p:extLst>
      <p:ext uri="{BB962C8B-B14F-4D97-AF65-F5344CB8AC3E}">
        <p14:creationId xmlns:p14="http://schemas.microsoft.com/office/powerpoint/2010/main" val="14541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Visual Resource Management </a:t>
            </a:r>
          </a:p>
          <a:p>
            <a:endParaRPr lang="en-US" dirty="0"/>
          </a:p>
        </p:txBody>
      </p:sp>
      <p:sp>
        <p:nvSpPr>
          <p:cNvPr id="31" name="Text Placeholder 30"/>
          <p:cNvSpPr>
            <a:spLocks noGrp="1"/>
          </p:cNvSpPr>
          <p:nvPr>
            <p:ph type="body" sz="quarter" idx="11"/>
          </p:nvPr>
        </p:nvSpPr>
        <p:spPr/>
        <p:txBody>
          <a:bodyPr/>
          <a:lstStyle/>
          <a:p>
            <a:r>
              <a:rPr lang="en-US" dirty="0" smtClean="0"/>
              <a:t>Land Use Planning &amp; VRM Classes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299" t="4707" r="6399" b="16999"/>
          <a:stretch/>
        </p:blipFill>
        <p:spPr>
          <a:xfrm>
            <a:off x="3899124" y="1077912"/>
            <a:ext cx="4856672" cy="5768671"/>
          </a:xfrm>
          <a:prstGeom prst="rect">
            <a:avLst/>
          </a:prstGeom>
        </p:spPr>
      </p:pic>
      <p:sp>
        <p:nvSpPr>
          <p:cNvPr id="6" name="Content Placeholder 5"/>
          <p:cNvSpPr>
            <a:spLocks noGrp="1"/>
          </p:cNvSpPr>
          <p:nvPr>
            <p:ph idx="4294967295"/>
          </p:nvPr>
        </p:nvSpPr>
        <p:spPr>
          <a:xfrm>
            <a:off x="87267" y="1305300"/>
            <a:ext cx="3924015" cy="2233547"/>
          </a:xfrm>
          <a:prstGeom prst="rect">
            <a:avLst/>
          </a:prstGeom>
        </p:spPr>
        <p:txBody>
          <a:bodyPr/>
          <a:lstStyle/>
          <a:p>
            <a:r>
              <a:rPr lang="en-US" sz="2000" dirty="0" smtClean="0"/>
              <a:t>VRM Class I:      57,776     (3%)</a:t>
            </a:r>
          </a:p>
          <a:p>
            <a:r>
              <a:rPr lang="en-US" sz="2000" dirty="0" smtClean="0"/>
              <a:t>VRM Class II:  259,734  (15%)</a:t>
            </a:r>
          </a:p>
          <a:p>
            <a:r>
              <a:rPr lang="en-US" sz="2000" dirty="0" smtClean="0"/>
              <a:t>VRM Class III: 759,977  (44%)</a:t>
            </a:r>
          </a:p>
          <a:p>
            <a:r>
              <a:rPr lang="en-US" sz="2000" dirty="0" smtClean="0"/>
              <a:t>VRM Class IV:  </a:t>
            </a:r>
            <a:r>
              <a:rPr lang="en-US" sz="2000" u="sng" dirty="0" smtClean="0"/>
              <a:t>642,450  (38%)</a:t>
            </a:r>
          </a:p>
          <a:p>
            <a:r>
              <a:rPr lang="en-US" sz="2000" dirty="0" smtClean="0"/>
              <a:t>                           1,719,937</a:t>
            </a:r>
            <a:endParaRPr lang="en-US" sz="2000" dirty="0"/>
          </a:p>
        </p:txBody>
      </p:sp>
    </p:spTree>
    <p:extLst>
      <p:ext uri="{BB962C8B-B14F-4D97-AF65-F5344CB8AC3E}">
        <p14:creationId xmlns:p14="http://schemas.microsoft.com/office/powerpoint/2010/main" val="256072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Visual Resource Management </a:t>
            </a:r>
          </a:p>
        </p:txBody>
      </p:sp>
      <p:sp>
        <p:nvSpPr>
          <p:cNvPr id="31" name="Text Placeholder 30"/>
          <p:cNvSpPr>
            <a:spLocks noGrp="1"/>
          </p:cNvSpPr>
          <p:nvPr>
            <p:ph type="body" sz="quarter" idx="11"/>
          </p:nvPr>
        </p:nvSpPr>
        <p:spPr/>
        <p:txBody>
          <a:bodyPr/>
          <a:lstStyle/>
          <a:p>
            <a:r>
              <a:rPr lang="en-US" dirty="0"/>
              <a:t>VRM Class Decisions on VRI Values</a:t>
            </a:r>
          </a:p>
        </p:txBody>
      </p:sp>
      <p:sp>
        <p:nvSpPr>
          <p:cNvPr id="2" name="Content Placeholder 1"/>
          <p:cNvSpPr>
            <a:spLocks noGrp="1"/>
          </p:cNvSpPr>
          <p:nvPr>
            <p:ph idx="1"/>
          </p:nvPr>
        </p:nvSpPr>
        <p:spPr/>
        <p:txBody>
          <a:bodyPr/>
          <a:lstStyle/>
          <a:p>
            <a:r>
              <a:rPr lang="en-US" sz="1800" dirty="0" smtClean="0"/>
              <a:t>VRI/ VRM Class I</a:t>
            </a:r>
          </a:p>
          <a:p>
            <a:pPr lvl="1"/>
            <a:r>
              <a:rPr lang="en-US" sz="1800" dirty="0" smtClean="0"/>
              <a:t>2%/ 3%</a:t>
            </a:r>
          </a:p>
          <a:p>
            <a:r>
              <a:rPr lang="en-US" sz="1800" dirty="0" smtClean="0"/>
              <a:t>VRI/ VRM Class II</a:t>
            </a:r>
          </a:p>
          <a:p>
            <a:pPr lvl="1"/>
            <a:r>
              <a:rPr lang="en-US" sz="1800" dirty="0" smtClean="0"/>
              <a:t>22%/ 15% </a:t>
            </a:r>
          </a:p>
          <a:p>
            <a:r>
              <a:rPr lang="en-US" sz="1800" dirty="0" smtClean="0"/>
              <a:t>VRI/ VRM Class III</a:t>
            </a:r>
          </a:p>
          <a:p>
            <a:pPr lvl="1"/>
            <a:r>
              <a:rPr lang="en-US" sz="1800" dirty="0" smtClean="0"/>
              <a:t>32%/ 44%</a:t>
            </a:r>
          </a:p>
          <a:p>
            <a:r>
              <a:rPr lang="en-US" sz="1800" dirty="0" smtClean="0"/>
              <a:t>VRI Class IV</a:t>
            </a:r>
          </a:p>
          <a:p>
            <a:pPr lvl="1"/>
            <a:r>
              <a:rPr lang="en-US" sz="1800" dirty="0" smtClean="0"/>
              <a:t>44%/ 38%</a:t>
            </a:r>
            <a:endParaRPr lang="en-US" sz="1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750" t="9819" r="43666" b="13939"/>
          <a:stretch/>
        </p:blipFill>
        <p:spPr>
          <a:xfrm>
            <a:off x="3057123" y="1154113"/>
            <a:ext cx="5660158" cy="552028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299" t="4707" r="6399" b="16999"/>
          <a:stretch/>
        </p:blipFill>
        <p:spPr>
          <a:xfrm>
            <a:off x="2707200" y="1077913"/>
            <a:ext cx="3023017" cy="3590687"/>
          </a:xfrm>
          <a:prstGeom prst="rect">
            <a:avLst/>
          </a:prstGeom>
          <a:effectLst>
            <a:outerShdw blurRad="50800" dist="38100" dir="5400000" algn="t" rotWithShape="0">
              <a:prstClr val="black">
                <a:alpha val="40000"/>
              </a:prstClr>
            </a:outerShdw>
          </a:effectLst>
        </p:spPr>
      </p:pic>
      <p:sp>
        <p:nvSpPr>
          <p:cNvPr id="4" name="Oval 3"/>
          <p:cNvSpPr/>
          <p:nvPr/>
        </p:nvSpPr>
        <p:spPr>
          <a:xfrm>
            <a:off x="2877123" y="3087000"/>
            <a:ext cx="1111677" cy="79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358149" y="4765853"/>
            <a:ext cx="1294762" cy="79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87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097" t="6037" r="43629" b="11163"/>
          <a:stretch/>
        </p:blipFill>
        <p:spPr>
          <a:xfrm>
            <a:off x="28380" y="3913198"/>
            <a:ext cx="2873220" cy="2944803"/>
          </a:xfrm>
          <a:prstGeom prst="rect">
            <a:avLst/>
          </a:prstGeom>
        </p:spPr>
      </p:pic>
      <p:sp>
        <p:nvSpPr>
          <p:cNvPr id="30" name="Text Placeholder 29"/>
          <p:cNvSpPr>
            <a:spLocks noGrp="1"/>
          </p:cNvSpPr>
          <p:nvPr>
            <p:ph type="body" sz="quarter" idx="10"/>
          </p:nvPr>
        </p:nvSpPr>
        <p:spPr/>
        <p:txBody>
          <a:bodyPr/>
          <a:lstStyle/>
          <a:p>
            <a:r>
              <a:rPr lang="en-US" dirty="0"/>
              <a:t>Visual Resource </a:t>
            </a:r>
            <a:r>
              <a:rPr lang="en-US" dirty="0" smtClean="0"/>
              <a:t>Management </a:t>
            </a:r>
            <a:endParaRPr lang="en-US" dirty="0"/>
          </a:p>
        </p:txBody>
      </p:sp>
      <p:sp>
        <p:nvSpPr>
          <p:cNvPr id="31" name="Text Placeholder 30"/>
          <p:cNvSpPr>
            <a:spLocks noGrp="1"/>
          </p:cNvSpPr>
          <p:nvPr>
            <p:ph type="body" sz="quarter" idx="11"/>
          </p:nvPr>
        </p:nvSpPr>
        <p:spPr/>
        <p:txBody>
          <a:bodyPr/>
          <a:lstStyle/>
          <a:p>
            <a:r>
              <a:rPr lang="en-US" dirty="0" smtClean="0"/>
              <a:t>VRM Class Decisions on VRI Values</a:t>
            </a:r>
            <a:endParaRPr lang="en-US" dirty="0"/>
          </a:p>
        </p:txBody>
      </p:sp>
      <p:sp>
        <p:nvSpPr>
          <p:cNvPr id="2" name="Content Placeholder 1"/>
          <p:cNvSpPr>
            <a:spLocks noGrp="1"/>
          </p:cNvSpPr>
          <p:nvPr>
            <p:ph idx="1"/>
          </p:nvPr>
        </p:nvSpPr>
        <p:spPr/>
        <p:txBody>
          <a:bodyPr/>
          <a:lstStyle/>
          <a:p>
            <a:r>
              <a:rPr lang="en-US" sz="1800" dirty="0" smtClean="0"/>
              <a:t>VRI/ VRM Class I</a:t>
            </a:r>
          </a:p>
          <a:p>
            <a:pPr lvl="1"/>
            <a:r>
              <a:rPr lang="en-US" sz="1800" dirty="0" smtClean="0"/>
              <a:t>2%/ 3%</a:t>
            </a:r>
          </a:p>
          <a:p>
            <a:r>
              <a:rPr lang="en-US" sz="1800" dirty="0" smtClean="0"/>
              <a:t>VRI/ VRM Class II</a:t>
            </a:r>
          </a:p>
          <a:p>
            <a:pPr lvl="1"/>
            <a:r>
              <a:rPr lang="en-US" sz="1800" dirty="0" smtClean="0"/>
              <a:t>22%/ 15% </a:t>
            </a:r>
          </a:p>
          <a:p>
            <a:r>
              <a:rPr lang="en-US" sz="1800" dirty="0" smtClean="0"/>
              <a:t>VRI/ VRM Class III</a:t>
            </a:r>
          </a:p>
          <a:p>
            <a:pPr lvl="1"/>
            <a:r>
              <a:rPr lang="en-US" sz="1800" dirty="0" smtClean="0"/>
              <a:t>32%/ 44%</a:t>
            </a:r>
          </a:p>
          <a:p>
            <a:r>
              <a:rPr lang="en-US" sz="1800" dirty="0" smtClean="0"/>
              <a:t>VRI Class IV</a:t>
            </a:r>
          </a:p>
          <a:p>
            <a:pPr lvl="1"/>
            <a:r>
              <a:rPr lang="en-US" sz="1800" dirty="0" smtClean="0"/>
              <a:t>44%/ 38%</a:t>
            </a:r>
            <a:endParaRPr lang="en-US" sz="18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750" t="9819" r="43666" b="13939"/>
          <a:stretch/>
        </p:blipFill>
        <p:spPr>
          <a:xfrm>
            <a:off x="3057123" y="1154113"/>
            <a:ext cx="5660158" cy="552028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8299" t="4707" r="6399" b="16999"/>
          <a:stretch/>
        </p:blipFill>
        <p:spPr>
          <a:xfrm>
            <a:off x="2707200" y="1077913"/>
            <a:ext cx="3023017" cy="3590687"/>
          </a:xfrm>
          <a:prstGeom prst="rect">
            <a:avLst/>
          </a:prstGeom>
          <a:effectLst>
            <a:outerShdw blurRad="50800" dist="38100" dir="5400000" algn="t" rotWithShape="0">
              <a:prstClr val="black">
                <a:alpha val="40000"/>
              </a:prstClr>
            </a:outerShdw>
          </a:effectLst>
        </p:spPr>
      </p:pic>
      <p:sp>
        <p:nvSpPr>
          <p:cNvPr id="8" name="Oval 7"/>
          <p:cNvSpPr/>
          <p:nvPr/>
        </p:nvSpPr>
        <p:spPr>
          <a:xfrm>
            <a:off x="2877123" y="3087000"/>
            <a:ext cx="1111677" cy="79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358149" y="4765853"/>
            <a:ext cx="1294762" cy="79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5187" y="5803489"/>
            <a:ext cx="778568" cy="4991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8600" y="3638549"/>
            <a:ext cx="8305800" cy="2867025"/>
          </a:xfrm>
        </p:spPr>
        <p:txBody>
          <a:bodyPr/>
          <a:lstStyle/>
          <a:p>
            <a:r>
              <a:rPr lang="en-US" dirty="0"/>
              <a:t>If not carefully designed, activities have the potential to</a:t>
            </a:r>
            <a:r>
              <a:rPr lang="en-US" dirty="0" smtClean="0"/>
              <a:t>:</a:t>
            </a:r>
          </a:p>
          <a:p>
            <a:pPr lvl="1"/>
            <a:r>
              <a:rPr lang="en-US" dirty="0" smtClean="0"/>
              <a:t>Significantly alter the visual character </a:t>
            </a:r>
            <a:r>
              <a:rPr lang="en-US" dirty="0"/>
              <a:t>of </a:t>
            </a:r>
            <a:r>
              <a:rPr lang="en-US" dirty="0" smtClean="0"/>
              <a:t>the landscape</a:t>
            </a:r>
            <a:endParaRPr lang="en-US" dirty="0"/>
          </a:p>
          <a:p>
            <a:pPr lvl="1"/>
            <a:r>
              <a:rPr lang="en-US" smtClean="0"/>
              <a:t>Reflect </a:t>
            </a:r>
            <a:r>
              <a:rPr lang="en-US" dirty="0"/>
              <a:t>on </a:t>
            </a:r>
            <a:r>
              <a:rPr lang="en-US" dirty="0" smtClean="0"/>
              <a:t>the BLM’s </a:t>
            </a:r>
            <a:r>
              <a:rPr lang="en-US" dirty="0"/>
              <a:t>image</a:t>
            </a:r>
          </a:p>
          <a:p>
            <a:pPr lvl="1"/>
            <a:r>
              <a:rPr lang="en-US" dirty="0" smtClean="0"/>
              <a:t>Effects on </a:t>
            </a:r>
            <a:r>
              <a:rPr lang="en-US" dirty="0"/>
              <a:t>visitor experience and community quality of life</a:t>
            </a:r>
          </a:p>
          <a:p>
            <a:pPr lvl="1"/>
            <a:r>
              <a:rPr lang="en-US" dirty="0" smtClean="0"/>
              <a:t>Cause </a:t>
            </a:r>
            <a:r>
              <a:rPr lang="en-US" dirty="0"/>
              <a:t>project delays through protest, appeals</a:t>
            </a:r>
          </a:p>
          <a:p>
            <a:pPr lvl="1"/>
            <a:r>
              <a:rPr lang="en-US" dirty="0" smtClean="0"/>
              <a:t>Increase </a:t>
            </a:r>
            <a:r>
              <a:rPr lang="en-US" dirty="0"/>
              <a:t>long term costs due to restoration needs</a:t>
            </a:r>
          </a:p>
          <a:p>
            <a:pPr lvl="1"/>
            <a:endParaRPr lang="en-US" dirty="0"/>
          </a:p>
          <a:p>
            <a:pPr lvl="1"/>
            <a:endParaRPr lang="en-US" dirty="0"/>
          </a:p>
          <a:p>
            <a:endParaRPr lang="en-US" dirty="0"/>
          </a:p>
        </p:txBody>
      </p:sp>
      <p:sp>
        <p:nvSpPr>
          <p:cNvPr id="9" name="Text Placeholder 8"/>
          <p:cNvSpPr>
            <a:spLocks noGrp="1"/>
          </p:cNvSpPr>
          <p:nvPr>
            <p:ph type="body" sz="quarter" idx="10"/>
          </p:nvPr>
        </p:nvSpPr>
        <p:spPr/>
        <p:txBody>
          <a:bodyPr/>
          <a:lstStyle/>
          <a:p>
            <a:r>
              <a:rPr lang="en-US" dirty="0" smtClean="0"/>
              <a:t>VRM Overview</a:t>
            </a:r>
            <a:endParaRPr lang="en-US" dirty="0"/>
          </a:p>
        </p:txBody>
      </p:sp>
      <p:pic>
        <p:nvPicPr>
          <p:cNvPr id="11" name="Picture 9" descr="2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4913" y="1274926"/>
            <a:ext cx="2412952" cy="207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graphicFrame>
        <p:nvGraphicFramePr>
          <p:cNvPr id="12" name="Object 11"/>
          <p:cNvGraphicFramePr>
            <a:graphicFrameLocks noChangeAspect="1"/>
          </p:cNvGraphicFramePr>
          <p:nvPr>
            <p:extLst>
              <p:ext uri="{D42A27DB-BD31-4B8C-83A1-F6EECF244321}">
                <p14:modId xmlns:p14="http://schemas.microsoft.com/office/powerpoint/2010/main" val="3218295130"/>
              </p:ext>
            </p:extLst>
          </p:nvPr>
        </p:nvGraphicFramePr>
        <p:xfrm>
          <a:off x="146712" y="1261288"/>
          <a:ext cx="2957513" cy="2082800"/>
        </p:xfrm>
        <a:graphic>
          <a:graphicData uri="http://schemas.openxmlformats.org/presentationml/2006/ole">
            <mc:AlternateContent xmlns:mc="http://schemas.openxmlformats.org/markup-compatibility/2006">
              <mc:Choice xmlns:v="urn:schemas-microsoft-com:vml" Requires="v">
                <p:oleObj spid="_x0000_s6296" name="Drawing" r:id="rId4" imgW="5762282" imgH="4058078" progId="">
                  <p:embed/>
                </p:oleObj>
              </mc:Choice>
              <mc:Fallback>
                <p:oleObj name="Drawing" r:id="rId4" imgW="5762282" imgH="405807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12" y="1261288"/>
                        <a:ext cx="2957513" cy="2082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12" descr="2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9753" y="1261288"/>
            <a:ext cx="3001359" cy="207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8"/>
          <p:cNvSpPr>
            <a:spLocks noGrp="1"/>
          </p:cNvSpPr>
          <p:nvPr>
            <p:ph type="body" sz="quarter" idx="11"/>
          </p:nvPr>
        </p:nvSpPr>
        <p:spPr/>
        <p:txBody>
          <a:bodyPr/>
          <a:lstStyle/>
          <a:p>
            <a:r>
              <a:rPr lang="en-US" dirty="0"/>
              <a:t>Visible Stewardship of a finite resource </a:t>
            </a:r>
          </a:p>
          <a:p>
            <a:endParaRPr lang="en-US" dirty="0"/>
          </a:p>
        </p:txBody>
      </p:sp>
    </p:spTree>
    <p:extLst>
      <p:ext uri="{BB962C8B-B14F-4D97-AF65-F5344CB8AC3E}">
        <p14:creationId xmlns:p14="http://schemas.microsoft.com/office/powerpoint/2010/main" val="426144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Different approaches to design and many solutions</a:t>
            </a:r>
          </a:p>
        </p:txBody>
      </p:sp>
      <p:sp>
        <p:nvSpPr>
          <p:cNvPr id="5" name="Text Placeholder 4"/>
          <p:cNvSpPr>
            <a:spLocks noGrp="1"/>
          </p:cNvSpPr>
          <p:nvPr>
            <p:ph type="body" sz="quarter" idx="11"/>
          </p:nvPr>
        </p:nvSpPr>
        <p:spPr/>
        <p:txBody>
          <a:bodyPr/>
          <a:lstStyle/>
          <a:p>
            <a:r>
              <a:rPr lang="en-US" dirty="0"/>
              <a:t>Visible Stewardship of a finite resource </a:t>
            </a:r>
          </a:p>
          <a:p>
            <a:endParaRPr lang="en-US" dirty="0"/>
          </a:p>
        </p:txBody>
      </p:sp>
      <p:graphicFrame>
        <p:nvGraphicFramePr>
          <p:cNvPr id="84998" name="Object 6"/>
          <p:cNvGraphicFramePr>
            <a:graphicFrameLocks noChangeAspect="1"/>
          </p:cNvGraphicFramePr>
          <p:nvPr>
            <p:extLst>
              <p:ext uri="{D42A27DB-BD31-4B8C-83A1-F6EECF244321}">
                <p14:modId xmlns:p14="http://schemas.microsoft.com/office/powerpoint/2010/main" val="551578812"/>
              </p:ext>
            </p:extLst>
          </p:nvPr>
        </p:nvGraphicFramePr>
        <p:xfrm>
          <a:off x="1762444" y="1910686"/>
          <a:ext cx="5500078" cy="4421875"/>
        </p:xfrm>
        <a:graphic>
          <a:graphicData uri="http://schemas.openxmlformats.org/presentationml/2006/ole">
            <mc:AlternateContent xmlns:mc="http://schemas.openxmlformats.org/markup-compatibility/2006">
              <mc:Choice xmlns:v="urn:schemas-microsoft-com:vml" Requires="v">
                <p:oleObj spid="_x0000_s8344" name="Image" r:id="rId3" imgW="3579268" imgH="2878049" progId="">
                  <p:embed/>
                </p:oleObj>
              </mc:Choice>
              <mc:Fallback>
                <p:oleObj name="Image" r:id="rId3" imgW="3579268" imgH="287804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444" y="1910686"/>
                        <a:ext cx="5500078" cy="442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Placeholder 5"/>
          <p:cNvSpPr>
            <a:spLocks noGrp="1"/>
          </p:cNvSpPr>
          <p:nvPr>
            <p:ph type="body" sz="quarter" idx="10"/>
          </p:nvPr>
        </p:nvSpPr>
        <p:spPr/>
        <p:txBody>
          <a:bodyPr/>
          <a:lstStyle/>
          <a:p>
            <a:r>
              <a:rPr lang="en-US" dirty="0" smtClean="0"/>
              <a:t>VRM Overview</a:t>
            </a:r>
            <a:endParaRPr lang="en-US" dirty="0"/>
          </a:p>
        </p:txBody>
      </p:sp>
    </p:spTree>
    <p:extLst>
      <p:ext uri="{BB962C8B-B14F-4D97-AF65-F5344CB8AC3E}">
        <p14:creationId xmlns:p14="http://schemas.microsoft.com/office/powerpoint/2010/main" val="22093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VRM Overview</a:t>
            </a:r>
          </a:p>
          <a:p>
            <a:endParaRPr lang="en-US" dirty="0"/>
          </a:p>
        </p:txBody>
      </p:sp>
      <p:sp>
        <p:nvSpPr>
          <p:cNvPr id="4" name="Text Placeholder 3"/>
          <p:cNvSpPr>
            <a:spLocks noGrp="1"/>
          </p:cNvSpPr>
          <p:nvPr>
            <p:ph type="body" sz="quarter" idx="11"/>
          </p:nvPr>
        </p:nvSpPr>
        <p:spPr/>
        <p:txBody>
          <a:bodyPr/>
          <a:lstStyle/>
          <a:p>
            <a:r>
              <a:rPr lang="en-US" dirty="0"/>
              <a:t>Benefits if carefully designed...</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330" t="11762" r="17900" b="11762"/>
          <a:stretch/>
        </p:blipFill>
        <p:spPr>
          <a:xfrm>
            <a:off x="12700" y="1077913"/>
            <a:ext cx="8769236" cy="5831706"/>
          </a:xfrm>
          <a:prstGeom prst="rect">
            <a:avLst/>
          </a:prstGeom>
        </p:spPr>
      </p:pic>
    </p:spTree>
    <p:extLst>
      <p:ext uri="{BB962C8B-B14F-4D97-AF65-F5344CB8AC3E}">
        <p14:creationId xmlns:p14="http://schemas.microsoft.com/office/powerpoint/2010/main" val="253927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VRM Overview</a:t>
            </a:r>
          </a:p>
          <a:p>
            <a:endParaRPr lang="en-US" dirty="0"/>
          </a:p>
        </p:txBody>
      </p:sp>
      <p:sp>
        <p:nvSpPr>
          <p:cNvPr id="4" name="Text Placeholder 3"/>
          <p:cNvSpPr>
            <a:spLocks noGrp="1"/>
          </p:cNvSpPr>
          <p:nvPr>
            <p:ph type="body" sz="quarter" idx="11"/>
          </p:nvPr>
        </p:nvSpPr>
        <p:spPr/>
        <p:txBody>
          <a:bodyPr/>
          <a:lstStyle/>
          <a:p>
            <a:r>
              <a:rPr lang="en-US" dirty="0"/>
              <a:t>Benefits if carefully designed...</a:t>
            </a:r>
          </a:p>
        </p:txBody>
      </p:sp>
      <p:pic>
        <p:nvPicPr>
          <p:cNvPr id="8" name="Picture 2" descr="C:\tmp\01\0-blm\Images\Energy\Transmission\Colorado_Ten Mile Creek Transmission\IMG_86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70712"/>
            <a:ext cx="8790556" cy="586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p:cNvSpPr/>
          <p:nvPr/>
        </p:nvSpPr>
        <p:spPr>
          <a:xfrm>
            <a:off x="2441743" y="2857708"/>
            <a:ext cx="367553" cy="489204"/>
          </a:xfrm>
          <a:prstGeom prst="downArrow">
            <a:avLst>
              <a:gd name="adj1" fmla="val 35366"/>
              <a:gd name="adj2" fmla="val 71951"/>
            </a:avLst>
          </a:prstGeom>
          <a:solidFill>
            <a:srgbClr val="92D050">
              <a:alpha val="75000"/>
            </a:srgbClr>
          </a:solidFill>
          <a:ln w="12700">
            <a:solidFill>
              <a:srgbClr val="51615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Down Arrow 5"/>
          <p:cNvSpPr/>
          <p:nvPr/>
        </p:nvSpPr>
        <p:spPr>
          <a:xfrm>
            <a:off x="5765707" y="4027713"/>
            <a:ext cx="268327" cy="357137"/>
          </a:xfrm>
          <a:prstGeom prst="downArrow">
            <a:avLst>
              <a:gd name="adj1" fmla="val 35366"/>
              <a:gd name="adj2" fmla="val 71951"/>
            </a:avLst>
          </a:prstGeom>
          <a:solidFill>
            <a:srgbClr val="92D050">
              <a:alpha val="75000"/>
            </a:srgbClr>
          </a:solidFill>
          <a:ln w="12700">
            <a:solidFill>
              <a:srgbClr val="51615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Down Arrow 6"/>
          <p:cNvSpPr/>
          <p:nvPr/>
        </p:nvSpPr>
        <p:spPr>
          <a:xfrm>
            <a:off x="6395184" y="4304638"/>
            <a:ext cx="212350" cy="282633"/>
          </a:xfrm>
          <a:prstGeom prst="downArrow">
            <a:avLst>
              <a:gd name="adj1" fmla="val 35366"/>
              <a:gd name="adj2" fmla="val 71951"/>
            </a:avLst>
          </a:prstGeom>
          <a:solidFill>
            <a:srgbClr val="92D050">
              <a:alpha val="75000"/>
            </a:srgbClr>
          </a:solidFill>
          <a:ln w="9525">
            <a:solidFill>
              <a:srgbClr val="42504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766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VRM Overview</a:t>
            </a:r>
          </a:p>
          <a:p>
            <a:endParaRPr lang="en-US" dirty="0"/>
          </a:p>
        </p:txBody>
      </p:sp>
      <p:sp>
        <p:nvSpPr>
          <p:cNvPr id="4" name="Text Placeholder 3"/>
          <p:cNvSpPr>
            <a:spLocks noGrp="1"/>
          </p:cNvSpPr>
          <p:nvPr>
            <p:ph type="body" sz="quarter" idx="11"/>
          </p:nvPr>
        </p:nvSpPr>
        <p:spPr/>
        <p:txBody>
          <a:bodyPr/>
          <a:lstStyle/>
          <a:p>
            <a:r>
              <a:rPr lang="en-US" dirty="0"/>
              <a:t>Benefits if carefully designed...</a:t>
            </a:r>
          </a:p>
        </p:txBody>
      </p:sp>
      <p:pic>
        <p:nvPicPr>
          <p:cNvPr id="12" name="Content Placeholder 11"/>
          <p:cNvPicPr>
            <a:picLocks noGrp="1" noChangeAspect="1"/>
          </p:cNvPicPr>
          <p:nvPr>
            <p:ph idx="12"/>
          </p:nvPr>
        </p:nvPicPr>
        <p:blipFill>
          <a:blip r:embed="rId2" cstate="print">
            <a:extLst>
              <a:ext uri="{28A0092B-C50C-407E-A947-70E740481C1C}">
                <a14:useLocalDpi xmlns:a14="http://schemas.microsoft.com/office/drawing/2010/main" val="0"/>
              </a:ext>
            </a:extLst>
          </a:blip>
          <a:stretch>
            <a:fillRect/>
          </a:stretch>
        </p:blipFill>
        <p:spPr>
          <a:xfrm>
            <a:off x="4539810" y="1304925"/>
            <a:ext cx="3914625" cy="5181600"/>
          </a:xfrm>
        </p:spPr>
      </p:pic>
      <p:pic>
        <p:nvPicPr>
          <p:cNvPr id="14" name="Content Placeholder 1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88" t="1585" r="2680" b="2159"/>
          <a:stretch/>
        </p:blipFill>
        <p:spPr>
          <a:xfrm>
            <a:off x="334637" y="1294411"/>
            <a:ext cx="3913429" cy="5201392"/>
          </a:xfrm>
        </p:spPr>
      </p:pic>
    </p:spTree>
    <p:extLst>
      <p:ext uri="{BB962C8B-B14F-4D97-AF65-F5344CB8AC3E}">
        <p14:creationId xmlns:p14="http://schemas.microsoft.com/office/powerpoint/2010/main" val="228098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 b="1119"/>
          <a:stretch/>
        </p:blipFill>
        <p:spPr>
          <a:xfrm>
            <a:off x="-1" y="1068136"/>
            <a:ext cx="8783053" cy="5789864"/>
          </a:xfrm>
          <a:prstGeom prst="rect">
            <a:avLst/>
          </a:prstGeom>
        </p:spPr>
      </p:pic>
      <p:sp>
        <p:nvSpPr>
          <p:cNvPr id="30" name="Text Placeholder 29"/>
          <p:cNvSpPr>
            <a:spLocks noGrp="1"/>
          </p:cNvSpPr>
          <p:nvPr>
            <p:ph type="body" sz="quarter" idx="10"/>
          </p:nvPr>
        </p:nvSpPr>
        <p:spPr/>
        <p:txBody>
          <a:bodyPr/>
          <a:lstStyle/>
          <a:p>
            <a:r>
              <a:rPr lang="en-US" dirty="0"/>
              <a:t>VRM Overview</a:t>
            </a:r>
          </a:p>
          <a:p>
            <a:endParaRPr lang="en-US" dirty="0"/>
          </a:p>
        </p:txBody>
      </p:sp>
      <p:sp>
        <p:nvSpPr>
          <p:cNvPr id="31" name="Text Placeholder 30"/>
          <p:cNvSpPr>
            <a:spLocks noGrp="1"/>
          </p:cNvSpPr>
          <p:nvPr>
            <p:ph type="body" sz="quarter" idx="11"/>
          </p:nvPr>
        </p:nvSpPr>
        <p:spPr/>
        <p:txBody>
          <a:bodyPr/>
          <a:lstStyle/>
          <a:p>
            <a:r>
              <a:rPr lang="en-US" dirty="0" smtClean="0"/>
              <a:t>Conclusion</a:t>
            </a:r>
            <a:endParaRPr lang="en-US" dirty="0"/>
          </a:p>
        </p:txBody>
      </p:sp>
      <p:grpSp>
        <p:nvGrpSpPr>
          <p:cNvPr id="3" name="Group 2"/>
          <p:cNvGrpSpPr/>
          <p:nvPr/>
        </p:nvGrpSpPr>
        <p:grpSpPr>
          <a:xfrm>
            <a:off x="-1" y="4309531"/>
            <a:ext cx="8783053" cy="2548469"/>
            <a:chOff x="0" y="4309531"/>
            <a:chExt cx="8783052" cy="2548469"/>
          </a:xfrm>
        </p:grpSpPr>
        <p:sp>
          <p:nvSpPr>
            <p:cNvPr id="7" name="Rectangle 6"/>
            <p:cNvSpPr/>
            <p:nvPr/>
          </p:nvSpPr>
          <p:spPr>
            <a:xfrm rot="10800000" flipV="1">
              <a:off x="0" y="4309531"/>
              <a:ext cx="8779270" cy="2548469"/>
            </a:xfrm>
            <a:prstGeom prst="rect">
              <a:avLst/>
            </a:prstGeom>
            <a:gradFill>
              <a:gsLst>
                <a:gs pos="0">
                  <a:schemeClr val="tx1">
                    <a:alpha val="0"/>
                  </a:schemeClr>
                </a:gs>
                <a:gs pos="50000">
                  <a:schemeClr val="tx1">
                    <a:alpha val="80000"/>
                  </a:schemeClr>
                </a:gs>
                <a:gs pos="100000">
                  <a:schemeClr val="tx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9"/>
            <p:cNvSpPr txBox="1">
              <a:spLocks noChangeArrowheads="1"/>
            </p:cNvSpPr>
            <p:nvPr/>
          </p:nvSpPr>
          <p:spPr bwMode="auto">
            <a:xfrm>
              <a:off x="169334" y="5504652"/>
              <a:ext cx="8613718" cy="1015663"/>
            </a:xfrm>
            <a:prstGeom prst="rect">
              <a:avLst/>
            </a:prstGeom>
            <a:noFill/>
            <a:ln w="9525">
              <a:noFill/>
              <a:miter lim="800000"/>
              <a:headEnd/>
              <a:tailEnd/>
            </a:ln>
            <a:effectLst>
              <a:outerShdw blurRad="25400" dist="12700" dir="5400000" algn="ctr" rotWithShape="0">
                <a:srgbClr val="000000">
                  <a:alpha val="75000"/>
                </a:srgbClr>
              </a:outerShdw>
            </a:effectLst>
          </p:spPr>
          <p:txBody>
            <a:bodyPr wrap="square">
              <a:spAutoFit/>
            </a:bodyPr>
            <a:lstStyle/>
            <a:p>
              <a:pPr lvl="0" fontAlgn="base">
                <a:spcBef>
                  <a:spcPct val="50000"/>
                </a:spcBef>
                <a:spcAft>
                  <a:spcPct val="0"/>
                </a:spcAft>
                <a:defRPr/>
              </a:pPr>
              <a:r>
                <a:rPr lang="en-US" sz="2000" b="1" kern="0" dirty="0">
                  <a:solidFill>
                    <a:schemeClr val="bg1"/>
                  </a:solidFill>
                  <a:effectLst>
                    <a:outerShdw blurRad="38100" dist="38100" dir="2700000" algn="tl">
                      <a:srgbClr val="000000">
                        <a:alpha val="43137"/>
                      </a:srgbClr>
                    </a:outerShdw>
                  </a:effectLst>
                  <a:latin typeface="Arial" charset="0"/>
                </a:rPr>
                <a:t>“What a citizen sees every day is his (her) America. If it is attractive it adds to the quality of his (her) life. If it is ugly it can degrade his (her) existence</a:t>
              </a:r>
              <a:r>
                <a:rPr lang="en-US" sz="2000" b="1" kern="0" dirty="0" smtClean="0">
                  <a:solidFill>
                    <a:schemeClr val="bg1"/>
                  </a:solidFill>
                  <a:effectLst>
                    <a:outerShdw blurRad="38100" dist="38100" dir="2700000" algn="tl">
                      <a:srgbClr val="000000">
                        <a:alpha val="43137"/>
                      </a:srgbClr>
                    </a:outerShdw>
                  </a:effectLst>
                  <a:latin typeface="Arial" charset="0"/>
                </a:rPr>
                <a:t>.”   </a:t>
              </a:r>
              <a:r>
                <a:rPr kumimoji="0" lang="en-US" sz="2000" i="1" u="none" strike="noStrike" kern="0" cap="none" spc="0" normalizeH="0" baseline="0" noProof="0" dirty="0" smtClean="0">
                  <a:ln>
                    <a:noFill/>
                  </a:ln>
                  <a:solidFill>
                    <a:srgbClr val="92D050"/>
                  </a:solidFill>
                  <a:effectLst>
                    <a:outerShdw blurRad="38100" dist="38100" dir="2700000" algn="tl">
                      <a:srgbClr val="000000">
                        <a:alpha val="43137"/>
                      </a:srgbClr>
                    </a:outerShdw>
                  </a:effectLst>
                  <a:uLnTx/>
                  <a:uFillTx/>
                  <a:latin typeface="Arial" charset="0"/>
                </a:rPr>
                <a:t>President </a:t>
              </a:r>
              <a:r>
                <a:rPr kumimoji="0" lang="en-US" sz="2000" i="1" u="none" strike="noStrike" kern="0" cap="none" spc="0" normalizeH="0" baseline="0" noProof="0" dirty="0">
                  <a:ln>
                    <a:noFill/>
                  </a:ln>
                  <a:solidFill>
                    <a:srgbClr val="92D050"/>
                  </a:solidFill>
                  <a:effectLst>
                    <a:outerShdw blurRad="38100" dist="38100" dir="2700000" algn="tl">
                      <a:srgbClr val="000000">
                        <a:alpha val="43137"/>
                      </a:srgbClr>
                    </a:outerShdw>
                  </a:effectLst>
                  <a:uLnTx/>
                  <a:uFillTx/>
                  <a:latin typeface="Arial" charset="0"/>
                </a:rPr>
                <a:t>Lyndon B. Johnson</a:t>
              </a:r>
              <a:r>
                <a:rPr kumimoji="0" lang="en-US" sz="2000" i="1" u="none" strike="noStrike" kern="0" cap="none" spc="0" normalizeH="0" baseline="0" noProof="0" dirty="0" smtClean="0">
                  <a:ln>
                    <a:noFill/>
                  </a:ln>
                  <a:solidFill>
                    <a:srgbClr val="92D050"/>
                  </a:solidFill>
                  <a:effectLst>
                    <a:outerShdw blurRad="38100" dist="38100" dir="2700000" algn="tl">
                      <a:srgbClr val="000000">
                        <a:alpha val="43137"/>
                      </a:srgbClr>
                    </a:outerShdw>
                  </a:effectLst>
                  <a:uLnTx/>
                  <a:uFillTx/>
                  <a:latin typeface="Arial" charset="0"/>
                </a:rPr>
                <a:t>,</a:t>
              </a:r>
              <a:r>
                <a:rPr kumimoji="0" lang="en-US" sz="2000" i="1" u="none" strike="noStrike" kern="0" cap="none" spc="0" normalizeH="0" noProof="0" dirty="0" smtClean="0">
                  <a:ln>
                    <a:noFill/>
                  </a:ln>
                  <a:solidFill>
                    <a:srgbClr val="92D050"/>
                  </a:solidFill>
                  <a:effectLst>
                    <a:outerShdw blurRad="38100" dist="38100" dir="2700000" algn="tl">
                      <a:srgbClr val="000000">
                        <a:alpha val="43137"/>
                      </a:srgbClr>
                    </a:outerShdw>
                  </a:effectLst>
                  <a:uLnTx/>
                  <a:uFillTx/>
                  <a:latin typeface="Arial" charset="0"/>
                </a:rPr>
                <a:t> 1965</a:t>
              </a:r>
              <a:endParaRPr kumimoji="0" lang="en-US" sz="1800" i="1" u="none" strike="noStrike" kern="0" cap="none" spc="0" normalizeH="0" baseline="0" noProof="0" dirty="0">
                <a:ln>
                  <a:noFill/>
                </a:ln>
                <a:solidFill>
                  <a:srgbClr val="92D050"/>
                </a:solidFill>
                <a:effectLst>
                  <a:outerShdw blurRad="38100" dist="38100" dir="2700000" algn="tl">
                    <a:srgbClr val="000000">
                      <a:alpha val="43137"/>
                    </a:srgbClr>
                  </a:outerShdw>
                </a:effectLst>
                <a:uLnTx/>
                <a:uFillTx/>
                <a:latin typeface="Arial" charset="0"/>
              </a:endParaRPr>
            </a:p>
          </p:txBody>
        </p:sp>
      </p:grpSp>
    </p:spTree>
    <p:extLst>
      <p:ext uri="{BB962C8B-B14F-4D97-AF65-F5344CB8AC3E}">
        <p14:creationId xmlns:p14="http://schemas.microsoft.com/office/powerpoint/2010/main" val="361841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l="-163" t="5098" r="455" b="9165"/>
          <a:stretch/>
        </p:blipFill>
        <p:spPr>
          <a:xfrm>
            <a:off x="4270241" y="1630837"/>
            <a:ext cx="2243681" cy="1489435"/>
          </a:xfrm>
          <a:prstGeom prst="rect">
            <a:avLst/>
          </a:prstGeom>
        </p:spPr>
      </p:pic>
      <p:sp>
        <p:nvSpPr>
          <p:cNvPr id="3" name="Text Placeholder 2"/>
          <p:cNvSpPr>
            <a:spLocks noGrp="1"/>
          </p:cNvSpPr>
          <p:nvPr>
            <p:ph type="body" sz="quarter" idx="10"/>
          </p:nvPr>
        </p:nvSpPr>
        <p:spPr/>
        <p:txBody>
          <a:bodyPr/>
          <a:lstStyle/>
          <a:p>
            <a:endParaRPr lang="en-US"/>
          </a:p>
        </p:txBody>
      </p:sp>
      <p:sp>
        <p:nvSpPr>
          <p:cNvPr id="17" name="Text Placeholder 2"/>
          <p:cNvSpPr>
            <a:spLocks noGrp="1"/>
          </p:cNvSpPr>
          <p:nvPr>
            <p:ph type="body" sz="quarter" idx="11"/>
          </p:nvPr>
        </p:nvSpPr>
        <p:spPr>
          <a:xfrm>
            <a:off x="228600" y="609600"/>
            <a:ext cx="7086600" cy="468313"/>
          </a:xfrm>
        </p:spPr>
        <p:txBody>
          <a:bodyPr/>
          <a:lstStyle/>
          <a:p>
            <a:r>
              <a:rPr lang="en-US" dirty="0"/>
              <a:t>Epidemic Pollution </a:t>
            </a:r>
            <a:r>
              <a:rPr lang="en-US" dirty="0" smtClean="0"/>
              <a:t>Across U.S.</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4" y="1636009"/>
            <a:ext cx="1924168" cy="1485458"/>
          </a:xfrm>
          <a:prstGeom prst="rect">
            <a:avLst/>
          </a:prstGeom>
        </p:spPr>
      </p:pic>
      <p:pic>
        <p:nvPicPr>
          <p:cNvPr id="20" name="Picture 19" descr="C:\tmp\2014_Las vegas Training_Mike Brown\2015\units\Updated Units\Unit 1\images of 1960s\KansasCity_EP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5"/>
          <a:stretch/>
        </p:blipFill>
        <p:spPr bwMode="auto">
          <a:xfrm>
            <a:off x="2018644" y="1635705"/>
            <a:ext cx="2184302" cy="14805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tmp\2014_Las vegas Training_Mike Brown\2015\units\Updated Units\Unit 1\images of 1960s\large_Richard-Ellers-Cuyahoga-River-goo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25" b="4604"/>
          <a:stretch/>
        </p:blipFill>
        <p:spPr bwMode="auto">
          <a:xfrm>
            <a:off x="6603914" y="1634501"/>
            <a:ext cx="2175408" cy="14827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tmp\2014_Las vegas Training_Mike Brown\2015\units\Updated Units\Unit 1\images of 1960s\mining-gravel_dail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1" r="2415" b="1852"/>
          <a:stretch/>
        </p:blipFill>
        <p:spPr bwMode="auto">
          <a:xfrm>
            <a:off x="2016583" y="3231684"/>
            <a:ext cx="218624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tmp\2014_Las vegas Training_Mike Brown\2015\units\Updated Units\Unit 1\mining talus_gray scal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179" r="28295" b="7853"/>
          <a:stretch/>
        </p:blipFill>
        <p:spPr bwMode="auto">
          <a:xfrm>
            <a:off x="31120" y="4846344"/>
            <a:ext cx="1907996" cy="14774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tmp\2014_Las vegas Training_Mike Brown\2015\units\Updated Units\Unit 1\images of 1960s\godsownjunkyard0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674" r="23682" b="7419"/>
          <a:stretch/>
        </p:blipFill>
        <p:spPr bwMode="auto">
          <a:xfrm>
            <a:off x="15368" y="3231684"/>
            <a:ext cx="1919113"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tmp\2014_Las vegas Training_Mike Brown\2015\units\Updated Units\Unit 1\images of 1960s\Cuyahoga-Fire1-1024x78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2" t="6383" b="5742"/>
          <a:stretch/>
        </p:blipFill>
        <p:spPr bwMode="auto">
          <a:xfrm>
            <a:off x="6603023" y="3231684"/>
            <a:ext cx="217321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tmp\2014_Las vegas Training_Mike Brown\2015\units\Updated Units\Unit 1\Grimsel_grayscal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56" t="1" r="-1" b="1467"/>
          <a:stretch/>
        </p:blipFill>
        <p:spPr bwMode="auto">
          <a:xfrm>
            <a:off x="6602422" y="4839211"/>
            <a:ext cx="2170748" cy="14752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tmp\2014_Las vegas Training_Mike Brown\2015\units\Updated Units\Unit 1\Oregon_Clear_Cut_Kristian_Skybak_gray scal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64" b="1544"/>
          <a:stretch/>
        </p:blipFill>
        <p:spPr bwMode="auto">
          <a:xfrm>
            <a:off x="4281071" y="4833513"/>
            <a:ext cx="2235916" cy="14797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tmp\2014_Las vegas Training_Mike Brown\2015\units\Updated Units\Unit 1\Picture1_gray.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1525" t="43973" r="28885" b="24620"/>
          <a:stretch/>
        </p:blipFill>
        <p:spPr bwMode="auto">
          <a:xfrm>
            <a:off x="2029789" y="4835448"/>
            <a:ext cx="2179398" cy="148990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0" y="1189356"/>
            <a:ext cx="8773170" cy="369332"/>
          </a:xfrm>
          <a:prstGeom prst="rect">
            <a:avLst/>
          </a:prstGeom>
          <a:solidFill>
            <a:schemeClr val="bg1">
              <a:alpha val="51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dobe Garamond Pro Bold" panose="02020702060506020403" pitchFamily="18" charset="0"/>
                <a:ea typeface="+mn-ea"/>
                <a:cs typeface="+mn-cs"/>
              </a:rPr>
              <a:t>Congressional</a:t>
            </a:r>
            <a:r>
              <a:rPr kumimoji="0" lang="en-US" sz="1800" b="0" i="0" u="none" strike="noStrike" kern="1200" cap="none" spc="0" normalizeH="0" noProof="0" dirty="0" smtClean="0">
                <a:ln>
                  <a:noFill/>
                </a:ln>
                <a:solidFill>
                  <a:prstClr val="black"/>
                </a:solidFill>
                <a:effectLst/>
                <a:uLnTx/>
                <a:uFillTx/>
                <a:latin typeface="Adobe Garamond Pro Bold" panose="02020702060506020403" pitchFamily="18" charset="0"/>
                <a:ea typeface="+mn-ea"/>
                <a:cs typeface="+mn-cs"/>
              </a:rPr>
              <a:t> Address and the </a:t>
            </a:r>
            <a:r>
              <a:rPr kumimoji="0" lang="en-US" sz="1800" b="0" i="0" u="none" strike="noStrike" kern="1200" cap="none" spc="0" normalizeH="0" baseline="0" noProof="0" dirty="0" smtClean="0">
                <a:ln>
                  <a:noFill/>
                </a:ln>
                <a:solidFill>
                  <a:prstClr val="black"/>
                </a:solidFill>
                <a:effectLst/>
                <a:uLnTx/>
                <a:uFillTx/>
                <a:latin typeface="Adobe Garamond Pro Bold" panose="02020702060506020403" pitchFamily="18" charset="0"/>
                <a:ea typeface="+mn-ea"/>
                <a:cs typeface="+mn-cs"/>
              </a:rPr>
              <a:t>White House Conference on Natural Beauty</a:t>
            </a:r>
            <a:endParaRPr kumimoji="0" lang="en-US" sz="1800" b="0" i="0" u="none" strike="noStrike" kern="1200" cap="none" spc="0" normalizeH="0" baseline="0" noProof="0" dirty="0">
              <a:ln>
                <a:noFill/>
              </a:ln>
              <a:solidFill>
                <a:prstClr val="black"/>
              </a:solidFill>
              <a:effectLst/>
              <a:uLnTx/>
              <a:uFillTx/>
              <a:latin typeface="Adobe Garamond Pro Bold" panose="02020702060506020403" pitchFamily="18" charset="0"/>
              <a:ea typeface="+mn-ea"/>
              <a:cs typeface="+mn-cs"/>
            </a:endParaRPr>
          </a:p>
        </p:txBody>
      </p:sp>
      <p:pic>
        <p:nvPicPr>
          <p:cNvPr id="18" name="Content Placeholder 4"/>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48189" t="42805" r="25818" b="1"/>
          <a:stretch/>
        </p:blipFill>
        <p:spPr>
          <a:xfrm>
            <a:off x="0" y="1630167"/>
            <a:ext cx="4202827" cy="5201892"/>
          </a:xfrm>
        </p:spPr>
      </p:pic>
      <p:pic>
        <p:nvPicPr>
          <p:cNvPr id="2" name="Picture 1"/>
          <p:cNvPicPr>
            <a:picLocks noChangeAspect="1"/>
          </p:cNvPicPr>
          <p:nvPr/>
        </p:nvPicPr>
        <p:blipFill rotWithShape="1">
          <a:blip r:embed="rId13">
            <a:extLst>
              <a:ext uri="{28A0092B-C50C-407E-A947-70E740481C1C}">
                <a14:useLocalDpi xmlns:a14="http://schemas.microsoft.com/office/drawing/2010/main" val="0"/>
              </a:ext>
            </a:extLst>
          </a:blip>
          <a:srcRect l="31957" t="26734" r="29339" b="14485"/>
          <a:stretch/>
        </p:blipFill>
        <p:spPr>
          <a:xfrm flipH="1">
            <a:off x="10388" y="1652155"/>
            <a:ext cx="4197929" cy="4852554"/>
          </a:xfrm>
          <a:prstGeom prst="rect">
            <a:avLst/>
          </a:prstGeom>
        </p:spPr>
      </p:pic>
      <p:pic>
        <p:nvPicPr>
          <p:cNvPr id="33" name="Picture 32" descr="C:\tmp\2014_Las vegas Training_Mike Brown\2015\units\Updated Units\Unit 1\images of 1960s\godsownjunkyard0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674" r="10942" b="7419"/>
          <a:stretch/>
        </p:blipFill>
        <p:spPr bwMode="auto">
          <a:xfrm>
            <a:off x="4274445" y="3231684"/>
            <a:ext cx="2239478" cy="148258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3944" y="5842337"/>
            <a:ext cx="8775865" cy="1015663"/>
          </a:xfrm>
          <a:prstGeom prst="rect">
            <a:avLst/>
          </a:prstGeom>
          <a:solidFill>
            <a:schemeClr val="tx1">
              <a:lumMod val="65000"/>
              <a:lumOff val="35000"/>
              <a:alpha val="74000"/>
            </a:schemeClr>
          </a:solidFill>
        </p:spPr>
        <p:txBody>
          <a:bodyPr wrap="square" rtlCol="0">
            <a:spAutoFit/>
          </a:bodyPr>
          <a:lstStyle/>
          <a:p>
            <a:pPr marL="228600"/>
            <a:r>
              <a:rPr lang="en-US" sz="2000" b="1" i="1" dirty="0" smtClean="0">
                <a:solidFill>
                  <a:srgbClr val="FFFF99"/>
                </a:solidFill>
                <a:effectLst>
                  <a:outerShdw blurRad="38100" dist="38100" dir="2700000" algn="tl">
                    <a:srgbClr val="000000">
                      <a:alpha val="43137"/>
                    </a:srgbClr>
                  </a:outerShdw>
                </a:effectLst>
              </a:rPr>
              <a:t>“The </a:t>
            </a:r>
            <a:r>
              <a:rPr lang="en-US" sz="2000" b="1" i="1" dirty="0">
                <a:solidFill>
                  <a:srgbClr val="FFFF99"/>
                </a:solidFill>
                <a:effectLst>
                  <a:outerShdw blurRad="38100" dist="38100" dir="2700000" algn="tl">
                    <a:srgbClr val="000000">
                      <a:alpha val="43137"/>
                    </a:srgbClr>
                  </a:outerShdw>
                </a:effectLst>
              </a:rPr>
              <a:t>beauty of our land is a natural resource. </a:t>
            </a:r>
            <a:r>
              <a:rPr lang="en-US" sz="2000" b="1" i="1" dirty="0" smtClean="0">
                <a:solidFill>
                  <a:srgbClr val="FFFF99"/>
                </a:solidFill>
                <a:effectLst>
                  <a:outerShdw blurRad="38100" dist="38100" dir="2700000" algn="tl">
                    <a:srgbClr val="000000">
                      <a:alpha val="43137"/>
                    </a:srgbClr>
                  </a:outerShdw>
                </a:effectLst>
              </a:rPr>
              <a:t> Its </a:t>
            </a:r>
            <a:r>
              <a:rPr lang="en-US" sz="2000" b="1" i="1" dirty="0">
                <a:solidFill>
                  <a:srgbClr val="FFFF99"/>
                </a:solidFill>
                <a:effectLst>
                  <a:outerShdw blurRad="38100" dist="38100" dir="2700000" algn="tl">
                    <a:srgbClr val="000000">
                      <a:alpha val="43137"/>
                    </a:srgbClr>
                  </a:outerShdw>
                </a:effectLst>
              </a:rPr>
              <a:t>preservation is linked to the inner prosperity of the human </a:t>
            </a:r>
            <a:r>
              <a:rPr lang="en-US" sz="2000" b="1" i="1" dirty="0" smtClean="0">
                <a:solidFill>
                  <a:srgbClr val="FFFF99"/>
                </a:solidFill>
                <a:effectLst>
                  <a:outerShdw blurRad="38100" dist="38100" dir="2700000" algn="tl">
                    <a:srgbClr val="000000">
                      <a:alpha val="43137"/>
                    </a:srgbClr>
                  </a:outerShdw>
                </a:effectLst>
              </a:rPr>
              <a:t>spirit”</a:t>
            </a:r>
            <a:r>
              <a:rPr lang="en-US" sz="2000" b="1" i="1"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and made the commitment to hold a </a:t>
            </a:r>
            <a:r>
              <a:rPr lang="en-US" sz="2000" b="1" i="1" u="sng" dirty="0" smtClean="0">
                <a:solidFill>
                  <a:schemeClr val="bg1"/>
                </a:solidFill>
                <a:effectLst>
                  <a:outerShdw blurRad="38100" dist="38100" dir="2700000" algn="tl">
                    <a:srgbClr val="000000">
                      <a:alpha val="43137"/>
                    </a:srgbClr>
                  </a:outerShdw>
                </a:effectLst>
              </a:rPr>
              <a:t>White House Conference </a:t>
            </a:r>
            <a:r>
              <a:rPr lang="en-US" sz="2000" b="1" i="1" u="sng" dirty="0">
                <a:solidFill>
                  <a:schemeClr val="bg1"/>
                </a:solidFill>
                <a:effectLst>
                  <a:outerShdw blurRad="38100" dist="38100" dir="2700000" algn="tl">
                    <a:srgbClr val="000000">
                      <a:alpha val="43137"/>
                    </a:srgbClr>
                  </a:outerShdw>
                </a:effectLst>
              </a:rPr>
              <a:t>on Natural Beauty </a:t>
            </a:r>
            <a:r>
              <a:rPr lang="en-US" sz="2000" b="1" dirty="0" smtClean="0">
                <a:solidFill>
                  <a:schemeClr val="bg1"/>
                </a:solidFill>
                <a:effectLst>
                  <a:outerShdw blurRad="38100" dist="38100" dir="2700000" algn="tl">
                    <a:srgbClr val="000000">
                      <a:alpha val="43137"/>
                    </a:srgbClr>
                  </a:outerShdw>
                </a:effectLst>
              </a:rPr>
              <a:t>to meet </a:t>
            </a:r>
            <a:r>
              <a:rPr lang="en-US" sz="2000" b="1" dirty="0">
                <a:solidFill>
                  <a:schemeClr val="bg1"/>
                </a:solidFill>
                <a:effectLst>
                  <a:outerShdw blurRad="38100" dist="38100" dir="2700000" algn="tl">
                    <a:srgbClr val="000000">
                      <a:alpha val="43137"/>
                    </a:srgbClr>
                  </a:outerShdw>
                </a:effectLst>
              </a:rPr>
              <a:t>in mid-May </a:t>
            </a:r>
            <a:r>
              <a:rPr lang="en-US" sz="2000" b="1" dirty="0" smtClean="0">
                <a:solidFill>
                  <a:schemeClr val="bg1"/>
                </a:solidFill>
                <a:effectLst>
                  <a:outerShdw blurRad="38100" dist="38100" dir="2700000" algn="tl">
                    <a:srgbClr val="000000">
                      <a:alpha val="43137"/>
                    </a:srgbClr>
                  </a:outerShdw>
                </a:effectLst>
              </a:rPr>
              <a:t>of that </a:t>
            </a:r>
            <a:r>
              <a:rPr lang="en-US" sz="2000" b="1" dirty="0">
                <a:solidFill>
                  <a:schemeClr val="bg1"/>
                </a:solidFill>
                <a:effectLst>
                  <a:outerShdw blurRad="38100" dist="38100" dir="2700000" algn="tl">
                    <a:srgbClr val="000000">
                      <a:alpha val="43137"/>
                    </a:srgbClr>
                  </a:outerShdw>
                </a:effectLst>
              </a:rPr>
              <a:t>year</a:t>
            </a:r>
            <a:r>
              <a:rPr lang="en-US"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521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spcAft>
                <a:spcPts val="1200"/>
              </a:spcAft>
            </a:pPr>
            <a:r>
              <a:rPr lang="en-US" dirty="0" smtClean="0"/>
              <a:t>Sampling of Environmental Legislative Acts that followed:</a:t>
            </a:r>
          </a:p>
          <a:p>
            <a:pPr lvl="1"/>
            <a:r>
              <a:rPr lang="en-US" dirty="0"/>
              <a:t>Highway Beautification Act (HBA), </a:t>
            </a:r>
            <a:r>
              <a:rPr lang="en-US" dirty="0" smtClean="0"/>
              <a:t>1965 </a:t>
            </a:r>
          </a:p>
          <a:p>
            <a:pPr lvl="1"/>
            <a:r>
              <a:rPr lang="en-US" dirty="0"/>
              <a:t>Wild and Scenic Rivers Act, 1968 </a:t>
            </a:r>
          </a:p>
          <a:p>
            <a:pPr lvl="1"/>
            <a:r>
              <a:rPr lang="en-US" dirty="0" smtClean="0"/>
              <a:t>National </a:t>
            </a:r>
            <a:r>
              <a:rPr lang="en-US" dirty="0"/>
              <a:t>Trails System Act, </a:t>
            </a:r>
            <a:r>
              <a:rPr lang="en-US" dirty="0" smtClean="0"/>
              <a:t>1968 </a:t>
            </a:r>
          </a:p>
          <a:p>
            <a:pPr lvl="1"/>
            <a:r>
              <a:rPr lang="en-US" b="1" dirty="0" smtClean="0">
                <a:solidFill>
                  <a:srgbClr val="FFC000"/>
                </a:solidFill>
              </a:rPr>
              <a:t>National Environmental Policy Act, 1969</a:t>
            </a:r>
          </a:p>
          <a:p>
            <a:pPr lvl="1"/>
            <a:r>
              <a:rPr lang="en-US" dirty="0" smtClean="0"/>
              <a:t>Clean Air Act, 1970</a:t>
            </a:r>
          </a:p>
          <a:p>
            <a:pPr lvl="1"/>
            <a:r>
              <a:rPr lang="en-US" dirty="0" smtClean="0"/>
              <a:t>Clean Water Act, as amended 1972</a:t>
            </a:r>
          </a:p>
          <a:p>
            <a:pPr lvl="1"/>
            <a:r>
              <a:rPr lang="en-US" dirty="0" smtClean="0"/>
              <a:t>Resource </a:t>
            </a:r>
            <a:r>
              <a:rPr lang="en-US" dirty="0"/>
              <a:t>Conservation and Recovery </a:t>
            </a:r>
            <a:r>
              <a:rPr lang="en-US" dirty="0" smtClean="0"/>
              <a:t>Act, 1976</a:t>
            </a:r>
          </a:p>
          <a:p>
            <a:pPr lvl="1"/>
            <a:r>
              <a:rPr lang="en-US" dirty="0" smtClean="0"/>
              <a:t>Surface </a:t>
            </a:r>
            <a:r>
              <a:rPr lang="en-US" dirty="0"/>
              <a:t>Mining Control and </a:t>
            </a:r>
            <a:r>
              <a:rPr lang="en-US" dirty="0" smtClean="0"/>
              <a:t>Reclamation Act</a:t>
            </a:r>
            <a:r>
              <a:rPr lang="en-US" dirty="0"/>
              <a:t>, </a:t>
            </a:r>
            <a:r>
              <a:rPr lang="en-US" dirty="0" smtClean="0"/>
              <a:t>1977</a:t>
            </a:r>
          </a:p>
          <a:p>
            <a:pPr lvl="1"/>
            <a:r>
              <a:rPr lang="en-US" dirty="0" smtClean="0"/>
              <a:t>National </a:t>
            </a:r>
            <a:r>
              <a:rPr lang="en-US" dirty="0"/>
              <a:t>Forest Management Act, </a:t>
            </a:r>
            <a:r>
              <a:rPr lang="en-US" dirty="0" smtClean="0"/>
              <a:t>1976</a:t>
            </a:r>
          </a:p>
          <a:p>
            <a:pPr lvl="1"/>
            <a:r>
              <a:rPr lang="en-US" b="1" dirty="0" smtClean="0">
                <a:solidFill>
                  <a:srgbClr val="FFC000"/>
                </a:solidFill>
              </a:rPr>
              <a:t>Federal Land Policy and Management Act, 1976 </a:t>
            </a:r>
            <a:endParaRPr lang="en-US" b="1" dirty="0">
              <a:solidFill>
                <a:srgbClr val="FFC000"/>
              </a:solidFill>
            </a:endParaRPr>
          </a:p>
        </p:txBody>
      </p:sp>
      <p:sp>
        <p:nvSpPr>
          <p:cNvPr id="2" name="Text Placeholder 1"/>
          <p:cNvSpPr>
            <a:spLocks noGrp="1"/>
          </p:cNvSpPr>
          <p:nvPr>
            <p:ph type="body" sz="quarter" idx="11"/>
          </p:nvPr>
        </p:nvSpPr>
        <p:spPr/>
        <p:txBody>
          <a:bodyPr/>
          <a:lstStyle/>
          <a:p>
            <a:r>
              <a:rPr lang="en-US" dirty="0" smtClean="0"/>
              <a:t>Resulting Legislation</a:t>
            </a:r>
            <a:endParaRPr lang="en-US" dirty="0"/>
          </a:p>
        </p:txBody>
      </p:sp>
      <p:sp>
        <p:nvSpPr>
          <p:cNvPr id="3" name="Text Placeholder 2"/>
          <p:cNvSpPr>
            <a:spLocks noGrp="1"/>
          </p:cNvSpPr>
          <p:nvPr>
            <p:ph type="body" sz="quarter" idx="10"/>
          </p:nvPr>
        </p:nvSpPr>
        <p:spPr/>
        <p:txBody>
          <a:bodyPr/>
          <a:lstStyle/>
          <a:p>
            <a:r>
              <a:rPr lang="en-US" dirty="0"/>
              <a:t>VRM </a:t>
            </a:r>
            <a:r>
              <a:rPr lang="en-US" dirty="0" smtClean="0"/>
              <a:t>Overview</a:t>
            </a:r>
            <a:endParaRPr lang="en-US" dirty="0"/>
          </a:p>
        </p:txBody>
      </p:sp>
    </p:spTree>
    <p:extLst>
      <p:ext uri="{BB962C8B-B14F-4D97-AF65-F5344CB8AC3E}">
        <p14:creationId xmlns:p14="http://schemas.microsoft.com/office/powerpoint/2010/main" val="245262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10553</TotalTime>
  <Words>3298</Words>
  <Application>Microsoft Office PowerPoint</Application>
  <PresentationFormat>On-screen Show (4:3)</PresentationFormat>
  <Paragraphs>754</Paragraphs>
  <Slides>79</Slides>
  <Notes>36</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2</vt:i4>
      </vt:variant>
      <vt:variant>
        <vt:lpstr>Slide Titles</vt:lpstr>
      </vt:variant>
      <vt:variant>
        <vt:i4>79</vt:i4>
      </vt:variant>
    </vt:vector>
  </HeadingPairs>
  <TitlesOfParts>
    <vt:vector size="97" baseType="lpstr">
      <vt:lpstr>BatangChe</vt:lpstr>
      <vt:lpstr>Adobe Garamond Pro Bold</vt:lpstr>
      <vt:lpstr>Arial</vt:lpstr>
      <vt:lpstr>Calibri</vt:lpstr>
      <vt:lpstr>Cambria</vt:lpstr>
      <vt:lpstr>Impact</vt:lpstr>
      <vt:lpstr>Segoe Print</vt:lpstr>
      <vt:lpstr>Segoe Script</vt:lpstr>
      <vt:lpstr>Tahoma</vt:lpstr>
      <vt:lpstr>Times New Roman</vt:lpstr>
      <vt:lpstr>1_VRM-Cover</vt:lpstr>
      <vt:lpstr>2_UnitTitle</vt:lpstr>
      <vt:lpstr>3_Body</vt:lpstr>
      <vt:lpstr>4_Body</vt:lpstr>
      <vt:lpstr>5_Body</vt:lpstr>
      <vt:lpstr>6_Body</vt:lpstr>
      <vt:lpstr>Image</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ilmntcctrn102</cp:lastModifiedBy>
  <cp:revision>286</cp:revision>
  <cp:lastPrinted>2019-08-05T18:53:52Z</cp:lastPrinted>
  <dcterms:created xsi:type="dcterms:W3CDTF">2015-01-14T20:26:51Z</dcterms:created>
  <dcterms:modified xsi:type="dcterms:W3CDTF">2019-08-14T22:48:04Z</dcterms:modified>
</cp:coreProperties>
</file>