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  <p:sldMasterId id="2147483672" r:id="rId5"/>
  </p:sldMasterIdLst>
  <p:notesMasterIdLst>
    <p:notesMasterId r:id="rId88"/>
  </p:notesMasterIdLst>
  <p:sldIdLst>
    <p:sldId id="349" r:id="rId6"/>
    <p:sldId id="258" r:id="rId7"/>
    <p:sldId id="260" r:id="rId8"/>
    <p:sldId id="350" r:id="rId9"/>
    <p:sldId id="262" r:id="rId10"/>
    <p:sldId id="352" r:id="rId11"/>
    <p:sldId id="263" r:id="rId12"/>
    <p:sldId id="264" r:id="rId13"/>
    <p:sldId id="270" r:id="rId14"/>
    <p:sldId id="271" r:id="rId15"/>
    <p:sldId id="265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51" r:id="rId33"/>
    <p:sldId id="290" r:id="rId34"/>
    <p:sldId id="291" r:id="rId35"/>
    <p:sldId id="293" r:id="rId36"/>
    <p:sldId id="295" r:id="rId37"/>
    <p:sldId id="294" r:id="rId38"/>
    <p:sldId id="292" r:id="rId39"/>
    <p:sldId id="296" r:id="rId40"/>
    <p:sldId id="297" r:id="rId41"/>
    <p:sldId id="310" r:id="rId42"/>
    <p:sldId id="298" r:id="rId43"/>
    <p:sldId id="299" r:id="rId44"/>
    <p:sldId id="301" r:id="rId45"/>
    <p:sldId id="302" r:id="rId46"/>
    <p:sldId id="304" r:id="rId47"/>
    <p:sldId id="303" r:id="rId48"/>
    <p:sldId id="305" r:id="rId49"/>
    <p:sldId id="306" r:id="rId50"/>
    <p:sldId id="307" r:id="rId51"/>
    <p:sldId id="309" r:id="rId52"/>
    <p:sldId id="308" r:id="rId53"/>
    <p:sldId id="311" r:id="rId54"/>
    <p:sldId id="314" r:id="rId55"/>
    <p:sldId id="312" r:id="rId56"/>
    <p:sldId id="313" r:id="rId57"/>
    <p:sldId id="315" r:id="rId58"/>
    <p:sldId id="316" r:id="rId59"/>
    <p:sldId id="317" r:id="rId60"/>
    <p:sldId id="343" r:id="rId61"/>
    <p:sldId id="353" r:id="rId62"/>
    <p:sldId id="318" r:id="rId63"/>
    <p:sldId id="319" r:id="rId64"/>
    <p:sldId id="325" r:id="rId65"/>
    <p:sldId id="324" r:id="rId66"/>
    <p:sldId id="347" r:id="rId67"/>
    <p:sldId id="326" r:id="rId68"/>
    <p:sldId id="327" r:id="rId69"/>
    <p:sldId id="328" r:id="rId70"/>
    <p:sldId id="320" r:id="rId71"/>
    <p:sldId id="322" r:id="rId72"/>
    <p:sldId id="321" r:id="rId73"/>
    <p:sldId id="289" r:id="rId74"/>
    <p:sldId id="329" r:id="rId75"/>
    <p:sldId id="331" r:id="rId76"/>
    <p:sldId id="332" r:id="rId77"/>
    <p:sldId id="334" r:id="rId78"/>
    <p:sldId id="333" r:id="rId79"/>
    <p:sldId id="335" r:id="rId80"/>
    <p:sldId id="336" r:id="rId81"/>
    <p:sldId id="337" r:id="rId82"/>
    <p:sldId id="339" r:id="rId83"/>
    <p:sldId id="340" r:id="rId84"/>
    <p:sldId id="341" r:id="rId85"/>
    <p:sldId id="348" r:id="rId86"/>
    <p:sldId id="259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5" autoAdjust="0"/>
    <p:restoredTop sz="94660" autoAdjust="0"/>
  </p:normalViewPr>
  <p:slideViewPr>
    <p:cSldViewPr snapToGrid="0">
      <p:cViewPr varScale="1">
        <p:scale>
          <a:sx n="157" d="100"/>
          <a:sy n="157" d="100"/>
        </p:scale>
        <p:origin x="118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9" d="100"/>
          <a:sy n="119" d="100"/>
        </p:scale>
        <p:origin x="50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2ED05-AA36-4239-9E9B-75C2985139C2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05A76-7E14-4CD4-BEE6-77D41962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5A76-7E14-4CD4-BEE6-77D419626C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0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41158" y="1417346"/>
            <a:ext cx="4627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</a:p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200" spc="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Course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19406" y="3934983"/>
            <a:ext cx="1659221" cy="716757"/>
            <a:chOff x="2125630" y="2939674"/>
            <a:chExt cx="1659221" cy="716757"/>
          </a:xfrm>
        </p:grpSpPr>
        <p:pic>
          <p:nvPicPr>
            <p:cNvPr id="15" name="Picture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-12111" y="5281976"/>
            <a:ext cx="553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Vernal, Utah</a:t>
            </a:r>
            <a:endParaRPr lang="en-US" spc="300" dirty="0"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pPr algn="ctr"/>
            <a:r>
              <a:rPr lang="en-US" spc="300" dirty="0" smtClean="0"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August 2019</a:t>
            </a:r>
            <a:endParaRPr lang="en-US" spc="300" dirty="0"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t="-269" r="32972" b="269"/>
          <a:stretch/>
        </p:blipFill>
        <p:spPr>
          <a:xfrm>
            <a:off x="5576048" y="-22920"/>
            <a:ext cx="3588272" cy="688049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593135" y="6613717"/>
            <a:ext cx="229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Horton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245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1467" y="991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22" name="Rectangle 21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3" name="TextBox 52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65" name="Picture 6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68" name="Rectangle 67"/>
          <p:cNvSpPr/>
          <p:nvPr userDrawn="1"/>
        </p:nvSpPr>
        <p:spPr>
          <a:xfrm>
            <a:off x="8781968" y="1701938"/>
            <a:ext cx="360570" cy="5156062"/>
          </a:xfrm>
          <a:prstGeom prst="rect">
            <a:avLst/>
          </a:prstGeom>
          <a:solidFill>
            <a:sysClr val="windowText" lastClr="000000">
              <a:alpha val="5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 userDrawn="1"/>
        </p:nvSpPr>
        <p:spPr>
          <a:xfrm>
            <a:off x="8780273" y="0"/>
            <a:ext cx="362657" cy="113885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17"/>
          <p:cNvSpPr txBox="1">
            <a:spLocks/>
          </p:cNvSpPr>
          <p:nvPr userDrawn="1"/>
        </p:nvSpPr>
        <p:spPr>
          <a:xfrm>
            <a:off x="4862945" y="6623104"/>
            <a:ext cx="3900055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 smtClean="0">
                <a:effectLst/>
                <a:latin typeface="Cambria" panose="02040503050406030204" pitchFamily="18" charset="0"/>
              </a:rPr>
              <a:t>Vernal, Utah </a:t>
            </a:r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- VRM Training 2019</a:t>
            </a:r>
            <a:endParaRPr lang="en-US" sz="8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86.jpeg"/><Relationship Id="rId7" Type="http://schemas.openxmlformats.org/officeDocument/2006/relationships/image" Target="../media/image11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8.jpeg"/><Relationship Id="rId4" Type="http://schemas.openxmlformats.org/officeDocument/2006/relationships/image" Target="../media/image87.jpg"/><Relationship Id="rId9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5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0" y="1057183"/>
            <a:ext cx="8781968" cy="58008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/>
          <a:stretch/>
        </p:blipFill>
        <p:spPr>
          <a:xfrm>
            <a:off x="0" y="1056288"/>
            <a:ext cx="8781392" cy="578594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Enclosed Landscapes</a:t>
            </a:r>
          </a:p>
          <a:p>
            <a:pPr lvl="1"/>
            <a:r>
              <a:rPr lang="en-US" dirty="0"/>
              <a:t>Landscape spaces surrounded by continuous groupings of features.</a:t>
            </a:r>
          </a:p>
          <a:p>
            <a:pPr lvl="1"/>
            <a:r>
              <a:rPr lang="en-US" dirty="0"/>
              <a:t>Eye is drawn to enclosed portion of landscape.</a:t>
            </a:r>
          </a:p>
          <a:p>
            <a:pPr lvl="1"/>
            <a:r>
              <a:rPr lang="en-US" dirty="0"/>
              <a:t>An example is a meadow or small lake surrounded by walls of trees or earth forms.</a:t>
            </a:r>
          </a:p>
          <a:p>
            <a:pPr lvl="1"/>
            <a:r>
              <a:rPr lang="en-US" dirty="0"/>
              <a:t>Modifications within enclosure space may be highly visible. </a:t>
            </a: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85" r="8907" b="14595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9660"/>
            <a:ext cx="8781395" cy="57668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nmex pan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/>
        </p:blipFill>
        <p:spPr bwMode="auto">
          <a:xfrm>
            <a:off x="0" y="1066800"/>
            <a:ext cx="878485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5181600"/>
          </a:xfrm>
        </p:spPr>
        <p:txBody>
          <a:bodyPr/>
          <a:lstStyle/>
          <a:p>
            <a:r>
              <a:rPr lang="en-US" dirty="0" smtClean="0"/>
              <a:t>Feature Landscapes</a:t>
            </a:r>
          </a:p>
          <a:p>
            <a:pPr lvl="1"/>
            <a:r>
              <a:rPr lang="en-US" dirty="0"/>
              <a:t>Dominated by feature or group of feature objects.</a:t>
            </a:r>
          </a:p>
          <a:p>
            <a:pPr lvl="1"/>
            <a:r>
              <a:rPr lang="en-US" dirty="0"/>
              <a:t>Eye is drawn to feature.</a:t>
            </a:r>
          </a:p>
          <a:p>
            <a:pPr lvl="1"/>
            <a:r>
              <a:rPr lang="en-US" dirty="0"/>
              <a:t>Typically includes such elements as a prominent landform or waterfall.</a:t>
            </a:r>
          </a:p>
          <a:p>
            <a:pPr lvl="1"/>
            <a:r>
              <a:rPr lang="en-US" dirty="0"/>
              <a:t>Vulnerable to modification if near feature. 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%20BOAR'STU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b="15717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0" y="1056718"/>
            <a:ext cx="8781394" cy="57855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/>
          <a:stretch/>
        </p:blipFill>
        <p:spPr>
          <a:xfrm>
            <a:off x="15765" y="1052124"/>
            <a:ext cx="8758165" cy="580587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t="6342"/>
          <a:stretch/>
        </p:blipFill>
        <p:spPr>
          <a:xfrm>
            <a:off x="0" y="1047749"/>
            <a:ext cx="8781968" cy="5810249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600" y="76200"/>
            <a:ext cx="5891463" cy="544513"/>
          </a:xfrm>
        </p:spPr>
        <p:txBody>
          <a:bodyPr/>
          <a:lstStyle/>
          <a:p>
            <a:r>
              <a:rPr lang="en-US" dirty="0"/>
              <a:t>Language of Landscapes</a:t>
            </a:r>
          </a:p>
        </p:txBody>
      </p:sp>
    </p:spTree>
    <p:extLst>
      <p:ext uri="{BB962C8B-B14F-4D97-AF65-F5344CB8AC3E}">
        <p14:creationId xmlns:p14="http://schemas.microsoft.com/office/powerpoint/2010/main" val="2576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Focal Landscapes</a:t>
            </a:r>
          </a:p>
          <a:p>
            <a:pPr lvl="1"/>
            <a:r>
              <a:rPr lang="en-US" dirty="0"/>
              <a:t>Tend to converge upon themselves as distance increases.</a:t>
            </a:r>
          </a:p>
          <a:p>
            <a:pPr lvl="1"/>
            <a:r>
              <a:rPr lang="en-US" dirty="0"/>
              <a:t>Eye is drawn to focal point.</a:t>
            </a:r>
          </a:p>
          <a:p>
            <a:pPr lvl="1"/>
            <a:r>
              <a:rPr lang="en-US" dirty="0"/>
              <a:t>Vulnerable to modification if near focal point. 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pic>
        <p:nvPicPr>
          <p:cNvPr id="4" name="Picture 4" descr="NM The Bo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513" b="2944"/>
          <a:stretch/>
        </p:blipFill>
        <p:spPr bwMode="auto">
          <a:xfrm>
            <a:off x="0" y="1066800"/>
            <a:ext cx="878196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emmerer-VRM 0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3706"/>
          <a:stretch/>
        </p:blipFill>
        <p:spPr bwMode="auto">
          <a:xfrm>
            <a:off x="0" y="1064193"/>
            <a:ext cx="8781968" cy="57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/>
          <a:stretch/>
        </p:blipFill>
        <p:spPr>
          <a:xfrm>
            <a:off x="0" y="1058831"/>
            <a:ext cx="8781394" cy="579916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2444" y="6274520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Canopied Landscapes</a:t>
            </a:r>
          </a:p>
          <a:p>
            <a:pPr lvl="1"/>
            <a:r>
              <a:rPr lang="en-US" dirty="0"/>
              <a:t>Features overhead create a ceiling or canopy.</a:t>
            </a:r>
          </a:p>
          <a:p>
            <a:pPr lvl="1"/>
            <a:r>
              <a:rPr lang="en-US" dirty="0"/>
              <a:t>Typically within or at the edge of a forest where branches and foliage are overhead.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>
          <a:xfrm>
            <a:off x="15766" y="1057682"/>
            <a:ext cx="8759066" cy="58003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ak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27100" y="1295400"/>
            <a:ext cx="690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Central Park canopie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5789" y="1295400"/>
            <a:ext cx="779142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4" y="1117615"/>
            <a:ext cx="3870960" cy="5515633"/>
          </a:xfrm>
          <a:ln w="41275">
            <a:solidFill>
              <a:schemeClr val="tx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344" y="1117615"/>
            <a:ext cx="3870960" cy="2015729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1344" y="4617519"/>
            <a:ext cx="3870960" cy="2015729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414839" y="4005263"/>
            <a:ext cx="3784601" cy="2195512"/>
            <a:chOff x="2800" y="2563"/>
            <a:chExt cx="2384" cy="1383"/>
          </a:xfrm>
        </p:grpSpPr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>
              <a:off x="3168" y="2563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 rot="16200000">
              <a:off x="2545" y="3127"/>
              <a:ext cx="8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Texture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7" name="Picture 19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04" t="49034" r="1234" b="1971"/>
            <a:stretch>
              <a:fillRect/>
            </a:stretch>
          </p:blipFill>
          <p:spPr bwMode="auto">
            <a:xfrm>
              <a:off x="3225" y="2621"/>
              <a:ext cx="1901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77838" y="3914775"/>
            <a:ext cx="3789363" cy="2195513"/>
            <a:chOff x="435" y="2506"/>
            <a:chExt cx="2387" cy="1383"/>
          </a:xfrm>
        </p:grpSpPr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806" y="2506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 rot="16200000">
              <a:off x="329" y="3299"/>
              <a:ext cx="5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Line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1" name="Picture 20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" t="48996" r="51257" b="4214"/>
            <a:stretch>
              <a:fillRect/>
            </a:stretch>
          </p:blipFill>
          <p:spPr bwMode="auto">
            <a:xfrm>
              <a:off x="864" y="2621"/>
              <a:ext cx="1901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411662" y="1444625"/>
            <a:ext cx="3787775" cy="2195514"/>
            <a:chOff x="2798" y="950"/>
            <a:chExt cx="2386" cy="1383"/>
          </a:xfrm>
        </p:grpSpPr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3168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 rot="16200000">
              <a:off x="2646" y="1676"/>
              <a:ext cx="5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Color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5" name="Picture 21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27" r="1212" b="50967"/>
            <a:stretch>
              <a:fillRect/>
            </a:stretch>
          </p:blipFill>
          <p:spPr bwMode="auto">
            <a:xfrm>
              <a:off x="3226" y="1007"/>
              <a:ext cx="1901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482601" y="1444625"/>
            <a:ext cx="3784600" cy="2195513"/>
            <a:chOff x="438" y="950"/>
            <a:chExt cx="2384" cy="1383"/>
          </a:xfrm>
        </p:grpSpPr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806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 rot="16200000">
              <a:off x="290" y="1666"/>
              <a:ext cx="58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Form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9" name="Picture 22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" r="49954" b="51006"/>
            <a:stretch>
              <a:fillRect/>
            </a:stretch>
          </p:blipFill>
          <p:spPr bwMode="auto">
            <a:xfrm>
              <a:off x="863" y="1008"/>
              <a:ext cx="1959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8"/>
          <p:cNvSpPr>
            <a:spLocks noGrp="1"/>
          </p:cNvSpPr>
          <p:nvPr>
            <p:ph idx="1"/>
          </p:nvPr>
        </p:nvSpPr>
        <p:spPr>
          <a:xfrm>
            <a:off x="228601" y="1259701"/>
            <a:ext cx="8348471" cy="2812576"/>
          </a:xfrm>
        </p:spPr>
        <p:txBody>
          <a:bodyPr/>
          <a:lstStyle/>
          <a:p>
            <a:pPr indent="-285750"/>
            <a:r>
              <a:rPr lang="en-US" dirty="0" smtClean="0"/>
              <a:t>Analyze </a:t>
            </a:r>
            <a:r>
              <a:rPr lang="en-US" dirty="0"/>
              <a:t>and describe the landscape character of a given </a:t>
            </a:r>
            <a:r>
              <a:rPr lang="en-US" dirty="0" smtClean="0"/>
              <a:t>scene.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44905"/>
          <a:stretch/>
        </p:blipFill>
        <p:spPr>
          <a:xfrm>
            <a:off x="-3" y="4499978"/>
            <a:ext cx="8781393" cy="16732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17591"/>
          <a:stretch/>
        </p:blipFill>
        <p:spPr>
          <a:xfrm>
            <a:off x="-3" y="2437141"/>
            <a:ext cx="8781393" cy="15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9530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 smtClean="0"/>
              <a:t>Mass of an object or a combination of objects that appears unified. </a:t>
            </a:r>
          </a:p>
          <a:p>
            <a:pPr lvl="1"/>
            <a:r>
              <a:rPr lang="en-US" dirty="0" smtClean="0"/>
              <a:t>2-dimensional </a:t>
            </a:r>
            <a:r>
              <a:rPr lang="en-US" dirty="0"/>
              <a:t>form  = shape</a:t>
            </a:r>
          </a:p>
          <a:p>
            <a:pPr lvl="2"/>
            <a:r>
              <a:rPr lang="en-US" dirty="0"/>
              <a:t>Shapes are sometimes seen when adjacent areas have a contrast in color or texture.</a:t>
            </a:r>
          </a:p>
          <a:p>
            <a:pPr lvl="1"/>
            <a:r>
              <a:rPr lang="en-US" dirty="0"/>
              <a:t>3-dimensional form  = mass </a:t>
            </a:r>
          </a:p>
          <a:p>
            <a:pPr lvl="2"/>
            <a:r>
              <a:rPr lang="en-US" dirty="0"/>
              <a:t>Mass is seen when a natural object, landform or manmade structure’s bulk, size and expanse is perceived.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6035675" y="3641725"/>
            <a:ext cx="2103438" cy="2743200"/>
            <a:chOff x="6035675" y="1141413"/>
            <a:chExt cx="2103438" cy="2743200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6035675" y="1141413"/>
              <a:ext cx="2103438" cy="2743200"/>
            </a:xfrm>
            <a:prstGeom prst="cube">
              <a:avLst>
                <a:gd name="adj" fmla="val 25000"/>
              </a:avLst>
            </a:prstGeom>
            <a:noFill/>
            <a:ln w="762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92D050"/>
                </a:solidFill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218238" y="1965325"/>
              <a:ext cx="127952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Mass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=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Cube</a:t>
              </a: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410200" y="1614672"/>
            <a:ext cx="3143250" cy="1700028"/>
            <a:chOff x="6035675" y="4159250"/>
            <a:chExt cx="1554163" cy="2378075"/>
          </a:xfrm>
          <a:noFill/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035675" y="4159250"/>
              <a:ext cx="1554163" cy="2378075"/>
            </a:xfrm>
            <a:prstGeom prst="rect">
              <a:avLst/>
            </a:prstGeom>
            <a:grpFill/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ln>
                  <a:solidFill>
                    <a:srgbClr val="00FF00"/>
                  </a:solidFill>
                </a:ln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155901" y="4403266"/>
              <a:ext cx="1317815" cy="18943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Shape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= </a:t>
              </a:r>
              <a:endParaRPr lang="en-US" altLang="en-US" sz="2400" b="1" dirty="0">
                <a:solidFill>
                  <a:srgbClr val="92D050"/>
                </a:solidFill>
              </a:endParaRP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Rectangle</a:t>
              </a:r>
              <a:endParaRPr lang="en-US" altLang="en-US" sz="24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/>
          <a:stretch/>
        </p:blipFill>
        <p:spPr>
          <a:xfrm>
            <a:off x="0" y="1058862"/>
            <a:ext cx="8781968" cy="578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050" y="6633746"/>
            <a:ext cx="60959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By </a:t>
            </a:r>
            <a:r>
              <a:rPr lang="en-US" sz="600" dirty="0" err="1"/>
              <a:t>Kevstan</a:t>
            </a:r>
            <a:r>
              <a:rPr lang="en-US" sz="600" dirty="0"/>
              <a:t> (Own work) [CC BY-SA 3.0 (http://creativecommons.org/licenses/by-sa/3.0) or GFDL (http://www.gnu.org/copyleft/fdl.html)], via Wikimedia Commons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52464"/>
            <a:ext cx="8781394" cy="585283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3875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6-4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8600" y="1373952"/>
            <a:ext cx="8305800" cy="50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3600450" cy="1935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/>
              <a:t>Forms that are bold, regular, solid or vertical tend to be dominant.</a:t>
            </a:r>
          </a:p>
          <a:p>
            <a:pPr marL="685800" lvl="2" indent="0">
              <a:buNone/>
            </a:pPr>
            <a:endParaRPr lang="en-US" dirty="0"/>
          </a:p>
        </p:txBody>
      </p:sp>
      <p:pic>
        <p:nvPicPr>
          <p:cNvPr id="5" name="Picture 2" descr="http://www.mathsisfun.com/geometry/images/pyram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257300"/>
            <a:ext cx="45196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3513138"/>
            <a:ext cx="45196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partnerteamspace.blm.doi.net@SSL\DavWWWRoot\sites-oc\vrm\VRM Photo Library\6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13138"/>
            <a:ext cx="3683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237413" y="2960688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 dirty="0"/>
              <a:t>Pyramids @ Giza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629400" y="6103938"/>
            <a:ext cx="179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Serpent Mound, Ohio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105025" y="5921375"/>
            <a:ext cx="1781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Logging, BLM photo </a:t>
            </a:r>
          </a:p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from Rich Hagan’s file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3815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/>
              <a:t>Path (real or </a:t>
            </a:r>
            <a:r>
              <a:rPr lang="en-US" b="1" dirty="0" smtClean="0"/>
              <a:t>perceived</a:t>
            </a:r>
            <a:r>
              <a:rPr lang="en-US" b="1" dirty="0"/>
              <a:t>) that the eye follows in a landscape.</a:t>
            </a:r>
          </a:p>
          <a:p>
            <a:pPr lvl="1"/>
            <a:r>
              <a:rPr lang="en-US" dirty="0" smtClean="0"/>
              <a:t>Perceived in abrupt differences in form, color, or texture, or when objects are aligned in sequence.</a:t>
            </a:r>
          </a:p>
          <a:p>
            <a:pPr lvl="1"/>
            <a:r>
              <a:rPr lang="en-US" dirty="0" smtClean="0"/>
              <a:t>Usually </a:t>
            </a:r>
            <a:r>
              <a:rPr lang="en-US" dirty="0"/>
              <a:t>evident as the edge of shapes or masses in the landscape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 descr="\\partnerteamspace.blm.doi.net@SSL\DavWWWRoot\sites-oc\vrm\VRM Photo Library\6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327275"/>
            <a:ext cx="35941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 smtClean="0"/>
              <a:t>Types of Line</a:t>
            </a:r>
            <a:endParaRPr lang="en-US" b="1" dirty="0"/>
          </a:p>
          <a:p>
            <a:pPr lvl="1"/>
            <a:r>
              <a:rPr lang="en-US" dirty="0" smtClean="0"/>
              <a:t>Edge</a:t>
            </a:r>
          </a:p>
          <a:p>
            <a:pPr lvl="2"/>
            <a:r>
              <a:rPr lang="en-US" dirty="0"/>
              <a:t>Boundary between two contrasting areas</a:t>
            </a:r>
          </a:p>
          <a:p>
            <a:pPr lvl="2"/>
            <a:r>
              <a:rPr lang="en-US" dirty="0"/>
              <a:t>Outline of a two-dimensional shape on the land surface </a:t>
            </a:r>
          </a:p>
          <a:p>
            <a:pPr lvl="1"/>
            <a:r>
              <a:rPr lang="en-US" dirty="0" smtClean="0"/>
              <a:t>Band</a:t>
            </a:r>
          </a:p>
          <a:p>
            <a:pPr lvl="2"/>
            <a:r>
              <a:rPr lang="en-US" dirty="0"/>
              <a:t>Contrasting linear form with two roughly parallel edges</a:t>
            </a:r>
          </a:p>
          <a:p>
            <a:pPr lvl="1"/>
            <a:r>
              <a:rPr lang="en-US" dirty="0" smtClean="0"/>
              <a:t>Silhouette</a:t>
            </a:r>
          </a:p>
          <a:p>
            <a:pPr lvl="2"/>
            <a:r>
              <a:rPr lang="en-US" altLang="en-US" dirty="0"/>
              <a:t>Outline of a mass seen against a backdrop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y3-glo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2252"/>
          <a:stretch/>
        </p:blipFill>
        <p:spPr bwMode="auto">
          <a:xfrm>
            <a:off x="-1" y="1071372"/>
            <a:ext cx="8782051" cy="57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1797"/>
            <a:ext cx="8781393" cy="578043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 bwMode="auto">
          <a:xfrm>
            <a:off x="2076450" y="1060450"/>
            <a:ext cx="4705350" cy="579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8205952" cy="5181600"/>
          </a:xfrm>
        </p:spPr>
        <p:txBody>
          <a:bodyPr/>
          <a:lstStyle/>
          <a:p>
            <a:pPr marL="295275" lvl="1" indent="0">
              <a:buNone/>
            </a:pPr>
            <a:r>
              <a:rPr lang="en-US" dirty="0" smtClean="0"/>
              <a:t>The </a:t>
            </a:r>
            <a:r>
              <a:rPr lang="en-US" dirty="0"/>
              <a:t>character of a landscape is the overall impression created by its unique combination of visual components (such as land, vegetation, water, </a:t>
            </a:r>
            <a:r>
              <a:rPr lang="en-US" dirty="0" smtClean="0"/>
              <a:t>and </a:t>
            </a:r>
            <a:r>
              <a:rPr lang="en-US" dirty="0"/>
              <a:t>structures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20201"/>
          <a:stretch/>
        </p:blipFill>
        <p:spPr>
          <a:xfrm>
            <a:off x="4530130" y="4590495"/>
            <a:ext cx="2536814" cy="1800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/>
          <a:stretch/>
        </p:blipFill>
        <p:spPr>
          <a:xfrm>
            <a:off x="1833429" y="2619808"/>
            <a:ext cx="2536814" cy="180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/>
          <a:stretch/>
        </p:blipFill>
        <p:spPr>
          <a:xfrm>
            <a:off x="1833795" y="4604989"/>
            <a:ext cx="2536448" cy="178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2"/>
          <a:stretch/>
        </p:blipFill>
        <p:spPr>
          <a:xfrm>
            <a:off x="4530130" y="2619808"/>
            <a:ext cx="2536814" cy="18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724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Color</a:t>
            </a:r>
          </a:p>
          <a:p>
            <a:pPr lvl="1"/>
            <a:r>
              <a:rPr lang="en-US" dirty="0"/>
              <a:t>The property of reflecting light of a particular intensity and wavelength to which the eye is sensitive.</a:t>
            </a:r>
          </a:p>
          <a:p>
            <a:pPr lvl="1"/>
            <a:r>
              <a:rPr lang="en-US" dirty="0"/>
              <a:t>THE major visual property of surfaces.</a:t>
            </a:r>
          </a:p>
          <a:p>
            <a:pPr lvl="1"/>
            <a:r>
              <a:rPr lang="en-US" dirty="0"/>
              <a:t>Color is what enables us to differentiate objects even though they have identical form, line, and texture.</a:t>
            </a:r>
          </a:p>
          <a:p>
            <a:pPr lvl="1"/>
            <a:r>
              <a:rPr lang="en-US" dirty="0"/>
              <a:t>Color is processed by the brain before form or motion.</a:t>
            </a:r>
          </a:p>
          <a:p>
            <a:pPr lvl="1"/>
            <a:r>
              <a:rPr lang="en-US" dirty="0"/>
              <a:t>Light, warm, bright colors typically advance and dominate.  Dark, cool, dull colors will typically retreat.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500"/>
            <a:ext cx="8781399" cy="57955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307" r="9351"/>
          <a:stretch/>
        </p:blipFill>
        <p:spPr>
          <a:xfrm>
            <a:off x="0" y="1056290"/>
            <a:ext cx="8781394" cy="578594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9113"/>
          <a:stretch/>
        </p:blipFill>
        <p:spPr>
          <a:xfrm>
            <a:off x="15765" y="1056289"/>
            <a:ext cx="8765627" cy="5785946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When </a:t>
            </a:r>
            <a:r>
              <a:rPr lang="en-US" dirty="0"/>
              <a:t>individual forms or colors combine into a continuous pattern.  </a:t>
            </a:r>
          </a:p>
          <a:p>
            <a:pPr lvl="1"/>
            <a:r>
              <a:rPr lang="en-US" dirty="0"/>
              <a:t>Texture is not seen as discrete objects in the scene. </a:t>
            </a:r>
          </a:p>
          <a:p>
            <a:pPr lvl="1"/>
            <a:r>
              <a:rPr lang="en-US" dirty="0"/>
              <a:t>Texture dominance diminishes with increasing distance.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937271" y="1981200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41097" y="1981200"/>
            <a:ext cx="2449979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5529" y="1970158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pPr marL="295275" lvl="1" indent="0">
              <a:buNone/>
            </a:pPr>
            <a:r>
              <a:rPr lang="en-US" b="1" dirty="0" smtClean="0"/>
              <a:t>Sub-elements of Texture</a:t>
            </a:r>
            <a:endParaRPr lang="en-US" b="1" dirty="0"/>
          </a:p>
          <a:p>
            <a:pPr lvl="1"/>
            <a:r>
              <a:rPr lang="en-US" dirty="0" smtClean="0"/>
              <a:t>Grain</a:t>
            </a:r>
          </a:p>
          <a:p>
            <a:pPr lvl="2"/>
            <a:r>
              <a:rPr lang="en-US" dirty="0"/>
              <a:t>Relative dimensions of the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Fine, Medium, Coarse</a:t>
            </a:r>
          </a:p>
          <a:p>
            <a:pPr lvl="1"/>
            <a:r>
              <a:rPr lang="en-US" dirty="0" smtClean="0"/>
              <a:t>Density</a:t>
            </a:r>
          </a:p>
          <a:p>
            <a:pPr lvl="2"/>
            <a:r>
              <a:rPr lang="en-US" dirty="0"/>
              <a:t>Spacing of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Sparse, Medium, Dense</a:t>
            </a:r>
          </a:p>
          <a:p>
            <a:pPr lvl="1"/>
            <a:r>
              <a:rPr lang="en-US" dirty="0" smtClean="0"/>
              <a:t>Regularity</a:t>
            </a:r>
          </a:p>
          <a:p>
            <a:pPr lvl="2"/>
            <a:r>
              <a:rPr lang="en-US" altLang="en-US" dirty="0"/>
              <a:t>Degree of recurrence and arrangement of surface variation.</a:t>
            </a:r>
          </a:p>
          <a:p>
            <a:pPr lvl="3"/>
            <a:r>
              <a:rPr lang="en-US" altLang="en-US" dirty="0">
                <a:latin typeface="Cambria" panose="02040503050406030204" pitchFamily="18" charset="0"/>
              </a:rPr>
              <a:t>Uneven/Random, Even/ordered, Gradation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 descr="Kemmerer-VRM 0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 bwMode="auto">
          <a:xfrm>
            <a:off x="1" y="1062147"/>
            <a:ext cx="8781967" cy="57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659"/>
            <a:ext cx="8781394" cy="578257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9589"/>
            <a:ext cx="8781393" cy="580841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2 - Landscape </a:t>
            </a:r>
            <a:r>
              <a:rPr lang="en-US" dirty="0" smtClean="0"/>
              <a:t>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/>
          <a:stretch/>
        </p:blipFill>
        <p:spPr>
          <a:xfrm>
            <a:off x="-9525" y="-1"/>
            <a:ext cx="915352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87" y="189185"/>
            <a:ext cx="769357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EXERCISE 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A:</a:t>
            </a:r>
            <a:endParaRPr lang="en-US" sz="20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Identify the FORMS, LINES, COLORS, and TEXTURES in this scene.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4" y="1117615"/>
            <a:ext cx="3870960" cy="5515633"/>
          </a:xfrm>
          <a:ln w="41275">
            <a:solidFill>
              <a:schemeClr val="tx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Content Placeholder 28"/>
          <p:cNvSpPr txBox="1">
            <a:spLocks/>
          </p:cNvSpPr>
          <p:nvPr/>
        </p:nvSpPr>
        <p:spPr>
          <a:xfrm>
            <a:off x="285750" y="12573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 Variety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r>
              <a:rPr lang="en-US" dirty="0" smtClean="0"/>
              <a:t>Landscapes </a:t>
            </a:r>
            <a:r>
              <a:rPr lang="en-US" dirty="0"/>
              <a:t>with abundance and variety in form, line, color and texture, as well as combinations of landscape types, are typically the most interesting and visually appealing.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836737"/>
            <a:ext cx="8781968" cy="3108325"/>
            <a:chOff x="0" y="1143000"/>
            <a:chExt cx="8781968" cy="3108325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0" y="1143000"/>
              <a:ext cx="8781968" cy="3108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66"/>
            <a:stretch>
              <a:fillRect/>
            </a:stretch>
          </p:blipFill>
          <p:spPr bwMode="auto">
            <a:xfrm>
              <a:off x="44958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Muddy Mt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3" r="4762" b="1"/>
          <a:stretch/>
        </p:blipFill>
        <p:spPr bwMode="auto">
          <a:xfrm>
            <a:off x="0" y="1062147"/>
            <a:ext cx="8764437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Variety</a:t>
            </a:r>
            <a:endParaRPr lang="en-US" dirty="0"/>
          </a:p>
          <a:p>
            <a:endParaRPr lang="en-US" dirty="0"/>
          </a:p>
        </p:txBody>
      </p:sp>
      <p:sp>
        <p:nvSpPr>
          <p:cNvPr id="11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is variety OR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" y="1055324"/>
            <a:ext cx="8801626" cy="58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9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pic>
        <p:nvPicPr>
          <p:cNvPr id="4" name="Picture 8" descr="Kemmerer-VRM 0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5839"/>
          <a:stretch/>
        </p:blipFill>
        <p:spPr bwMode="auto">
          <a:xfrm>
            <a:off x="1" y="1062146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ng canyon chinle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3"/>
          <a:stretch/>
        </p:blipFill>
        <p:spPr bwMode="auto">
          <a:xfrm>
            <a:off x="1" y="1070610"/>
            <a:ext cx="8789060" cy="57873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Language of Landscapes</a:t>
            </a:r>
          </a:p>
          <a:p>
            <a:endParaRPr lang="en-US" dirty="0"/>
          </a:p>
        </p:txBody>
      </p:sp>
      <p:sp>
        <p:nvSpPr>
          <p:cNvPr id="8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bend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4"/>
          <a:stretch/>
        </p:blipFill>
        <p:spPr bwMode="auto">
          <a:xfrm>
            <a:off x="0" y="1047750"/>
            <a:ext cx="87820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0" y="1054318"/>
            <a:ext cx="8781396" cy="580368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25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4" y="1117615"/>
            <a:ext cx="3870960" cy="5515633"/>
          </a:xfrm>
          <a:ln w="41275">
            <a:solidFill>
              <a:schemeClr val="tx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Analysis Factors</a:t>
            </a:r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344" y="1117615"/>
            <a:ext cx="3870960" cy="3490961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19"/>
          <p:cNvSpPr>
            <a:spLocks noChangeArrowheads="1"/>
          </p:cNvSpPr>
          <p:nvPr/>
        </p:nvSpPr>
        <p:spPr bwMode="auto">
          <a:xfrm>
            <a:off x="588963" y="1781175"/>
            <a:ext cx="1736725" cy="155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4338638" y="3333750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  <p:grpSp>
        <p:nvGrpSpPr>
          <p:cNvPr id="6" name="Group 118"/>
          <p:cNvGrpSpPr>
            <a:grpSpLocks/>
          </p:cNvGrpSpPr>
          <p:nvPr/>
        </p:nvGrpSpPr>
        <p:grpSpPr bwMode="auto">
          <a:xfrm>
            <a:off x="796927" y="1781175"/>
            <a:ext cx="5368927" cy="1554163"/>
            <a:chOff x="1571" y="778"/>
            <a:chExt cx="3382" cy="979"/>
          </a:xfrm>
        </p:grpSpPr>
        <p:sp>
          <p:nvSpPr>
            <p:cNvPr id="7" name="Rectangle 114"/>
            <p:cNvSpPr>
              <a:spLocks noChangeArrowheads="1"/>
            </p:cNvSpPr>
            <p:nvPr/>
          </p:nvSpPr>
          <p:spPr bwMode="auto">
            <a:xfrm>
              <a:off x="3859" y="778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69"/>
            <p:cNvSpPr>
              <a:spLocks noChangeArrowheads="1"/>
            </p:cNvSpPr>
            <p:nvPr/>
          </p:nvSpPr>
          <p:spPr bwMode="auto">
            <a:xfrm>
              <a:off x="1571" y="922"/>
              <a:ext cx="864" cy="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70"/>
            <p:cNvSpPr>
              <a:spLocks noChangeArrowheads="1"/>
            </p:cNvSpPr>
            <p:nvPr/>
          </p:nvSpPr>
          <p:spPr bwMode="auto">
            <a:xfrm>
              <a:off x="1686" y="1325"/>
              <a:ext cx="288" cy="2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71"/>
            <p:cNvSpPr>
              <a:spLocks noChangeArrowheads="1"/>
            </p:cNvSpPr>
            <p:nvPr/>
          </p:nvSpPr>
          <p:spPr bwMode="auto">
            <a:xfrm>
              <a:off x="2031" y="1325"/>
              <a:ext cx="288" cy="2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130"/>
          <p:cNvGrpSpPr>
            <a:grpSpLocks/>
          </p:cNvGrpSpPr>
          <p:nvPr/>
        </p:nvGrpSpPr>
        <p:grpSpPr bwMode="auto">
          <a:xfrm>
            <a:off x="498475" y="3794125"/>
            <a:ext cx="1828800" cy="1924050"/>
            <a:chOff x="1094" y="1757"/>
            <a:chExt cx="1152" cy="1212"/>
          </a:xfrm>
        </p:grpSpPr>
        <p:sp>
          <p:nvSpPr>
            <p:cNvPr id="12" name="Rectangle 113"/>
            <p:cNvSpPr>
              <a:spLocks noChangeArrowheads="1"/>
            </p:cNvSpPr>
            <p:nvPr/>
          </p:nvSpPr>
          <p:spPr bwMode="auto">
            <a:xfrm>
              <a:off x="1152" y="1757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094" y="2736"/>
              <a:ext cx="7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Sequence</a:t>
              </a:r>
            </a:p>
          </p:txBody>
        </p:sp>
        <p:sp>
          <p:nvSpPr>
            <p:cNvPr id="14" name="Oval 75"/>
            <p:cNvSpPr>
              <a:spLocks noChangeArrowheads="1"/>
            </p:cNvSpPr>
            <p:nvPr/>
          </p:nvSpPr>
          <p:spPr bwMode="auto">
            <a:xfrm>
              <a:off x="1268" y="181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76"/>
            <p:cNvSpPr>
              <a:spLocks noChangeArrowheads="1"/>
            </p:cNvSpPr>
            <p:nvPr/>
          </p:nvSpPr>
          <p:spPr bwMode="auto">
            <a:xfrm>
              <a:off x="1383" y="192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Oval 77"/>
            <p:cNvSpPr>
              <a:spLocks noChangeArrowheads="1"/>
            </p:cNvSpPr>
            <p:nvPr/>
          </p:nvSpPr>
          <p:spPr bwMode="auto">
            <a:xfrm>
              <a:off x="1498" y="204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Oval 78"/>
            <p:cNvSpPr>
              <a:spLocks noChangeArrowheads="1"/>
            </p:cNvSpPr>
            <p:nvPr/>
          </p:nvSpPr>
          <p:spPr bwMode="auto">
            <a:xfrm>
              <a:off x="1613" y="215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79"/>
            <p:cNvSpPr>
              <a:spLocks noChangeArrowheads="1"/>
            </p:cNvSpPr>
            <p:nvPr/>
          </p:nvSpPr>
          <p:spPr bwMode="auto">
            <a:xfrm>
              <a:off x="1728" y="227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Oval 80"/>
            <p:cNvSpPr>
              <a:spLocks noChangeArrowheads="1"/>
            </p:cNvSpPr>
            <p:nvPr/>
          </p:nvSpPr>
          <p:spPr bwMode="auto">
            <a:xfrm>
              <a:off x="1843" y="238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Oval 81"/>
            <p:cNvSpPr>
              <a:spLocks noChangeArrowheads="1"/>
            </p:cNvSpPr>
            <p:nvPr/>
          </p:nvSpPr>
          <p:spPr bwMode="auto">
            <a:xfrm>
              <a:off x="1958" y="250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1" name="Group 133"/>
          <p:cNvGrpSpPr>
            <a:grpSpLocks/>
          </p:cNvGrpSpPr>
          <p:nvPr/>
        </p:nvGrpSpPr>
        <p:grpSpPr bwMode="auto">
          <a:xfrm>
            <a:off x="2417763" y="3794125"/>
            <a:ext cx="1828800" cy="1924050"/>
            <a:chOff x="1440" y="1930"/>
            <a:chExt cx="1152" cy="1212"/>
          </a:xfrm>
        </p:grpSpPr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1498" y="1930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1440" y="2909"/>
              <a:ext cx="9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Convergence</a:t>
              </a:r>
            </a:p>
          </p:txBody>
        </p:sp>
        <p:grpSp>
          <p:nvGrpSpPr>
            <p:cNvPr id="24" name="Group 115"/>
            <p:cNvGrpSpPr>
              <a:grpSpLocks/>
            </p:cNvGrpSpPr>
            <p:nvPr/>
          </p:nvGrpSpPr>
          <p:grpSpPr bwMode="auto">
            <a:xfrm>
              <a:off x="1613" y="2059"/>
              <a:ext cx="864" cy="763"/>
              <a:chOff x="2477" y="979"/>
              <a:chExt cx="979" cy="864"/>
            </a:xfrm>
          </p:grpSpPr>
          <p:sp>
            <p:nvSpPr>
              <p:cNvPr id="25" name="AutoShape 83"/>
              <p:cNvSpPr>
                <a:spLocks noChangeArrowheads="1"/>
              </p:cNvSpPr>
              <p:nvPr/>
            </p:nvSpPr>
            <p:spPr bwMode="auto">
              <a:xfrm rot="1624166">
                <a:off x="2477" y="1008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84"/>
              <p:cNvSpPr>
                <a:spLocks noChangeArrowheads="1"/>
              </p:cNvSpPr>
              <p:nvPr/>
            </p:nvSpPr>
            <p:spPr bwMode="auto">
              <a:xfrm rot="-5400000">
                <a:off x="2765" y="1411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85"/>
              <p:cNvSpPr>
                <a:spLocks noChangeArrowheads="1"/>
              </p:cNvSpPr>
              <p:nvPr/>
            </p:nvSpPr>
            <p:spPr bwMode="auto">
              <a:xfrm rot="8762410">
                <a:off x="2995" y="979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98475" y="3336925"/>
            <a:ext cx="108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altLang="en-US" b="1" dirty="0">
              <a:solidFill>
                <a:srgbClr val="AEAC68"/>
              </a:solidFill>
            </a:endParaRPr>
          </a:p>
        </p:txBody>
      </p:sp>
      <p:sp>
        <p:nvSpPr>
          <p:cNvPr id="31" name="Rectangle 86"/>
          <p:cNvSpPr>
            <a:spLocks noChangeArrowheads="1"/>
          </p:cNvSpPr>
          <p:nvPr/>
        </p:nvSpPr>
        <p:spPr bwMode="auto">
          <a:xfrm>
            <a:off x="4668774" y="2649538"/>
            <a:ext cx="546100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5361877" y="2649249"/>
            <a:ext cx="618528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" name="Group 127"/>
          <p:cNvGrpSpPr>
            <a:grpSpLocks/>
          </p:cNvGrpSpPr>
          <p:nvPr/>
        </p:nvGrpSpPr>
        <p:grpSpPr bwMode="auto">
          <a:xfrm>
            <a:off x="2417763" y="1781175"/>
            <a:ext cx="1828800" cy="1922463"/>
            <a:chOff x="230" y="2909"/>
            <a:chExt cx="1152" cy="1211"/>
          </a:xfrm>
        </p:grpSpPr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30" y="3887"/>
              <a:ext cx="4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Axis</a:t>
              </a:r>
            </a:p>
          </p:txBody>
        </p:sp>
        <p:grpSp>
          <p:nvGrpSpPr>
            <p:cNvPr id="35" name="Group 122"/>
            <p:cNvGrpSpPr>
              <a:grpSpLocks/>
            </p:cNvGrpSpPr>
            <p:nvPr/>
          </p:nvGrpSpPr>
          <p:grpSpPr bwMode="auto">
            <a:xfrm>
              <a:off x="288" y="2909"/>
              <a:ext cx="1094" cy="979"/>
              <a:chOff x="1037" y="2736"/>
              <a:chExt cx="1094" cy="979"/>
            </a:xfrm>
          </p:grpSpPr>
          <p:sp>
            <p:nvSpPr>
              <p:cNvPr id="36" name="Rectangle 121"/>
              <p:cNvSpPr>
                <a:spLocks noChangeArrowheads="1"/>
              </p:cNvSpPr>
              <p:nvPr/>
            </p:nvSpPr>
            <p:spPr bwMode="auto">
              <a:xfrm>
                <a:off x="1037" y="273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" name="AutoShape 82"/>
              <p:cNvSpPr>
                <a:spLocks noChangeArrowheads="1"/>
              </p:cNvSpPr>
              <p:nvPr/>
            </p:nvSpPr>
            <p:spPr bwMode="auto">
              <a:xfrm>
                <a:off x="1152" y="2909"/>
                <a:ext cx="864" cy="173"/>
              </a:xfrm>
              <a:prstGeom prst="leftRightArrow">
                <a:avLst>
                  <a:gd name="adj1" fmla="val 50000"/>
                  <a:gd name="adj2" fmla="val 99884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" name="AutoShape 97"/>
              <p:cNvSpPr>
                <a:spLocks noChangeArrowheads="1"/>
              </p:cNvSpPr>
              <p:nvPr/>
            </p:nvSpPr>
            <p:spPr bwMode="auto">
              <a:xfrm>
                <a:off x="1843" y="3197"/>
                <a:ext cx="231" cy="288"/>
              </a:xfrm>
              <a:prstGeom prst="irregularSeal1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" name="AutoShape 98"/>
              <p:cNvSpPr>
                <a:spLocks noChangeArrowheads="1"/>
              </p:cNvSpPr>
              <p:nvPr/>
            </p:nvSpPr>
            <p:spPr bwMode="auto">
              <a:xfrm>
                <a:off x="1152" y="3255"/>
                <a:ext cx="634" cy="172"/>
              </a:xfrm>
              <a:prstGeom prst="rightArrow">
                <a:avLst>
                  <a:gd name="adj1" fmla="val 50000"/>
                  <a:gd name="adj2" fmla="val 92151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0" name="Group 125"/>
          <p:cNvGrpSpPr>
            <a:grpSpLocks/>
          </p:cNvGrpSpPr>
          <p:nvPr/>
        </p:nvGrpSpPr>
        <p:grpSpPr bwMode="auto">
          <a:xfrm>
            <a:off x="6259513" y="3519488"/>
            <a:ext cx="1828800" cy="2198687"/>
            <a:chOff x="3859" y="2448"/>
            <a:chExt cx="1152" cy="1385"/>
          </a:xfrm>
        </p:grpSpPr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859" y="3600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Scale</a:t>
              </a:r>
            </a:p>
          </p:txBody>
        </p:sp>
        <p:grpSp>
          <p:nvGrpSpPr>
            <p:cNvPr id="42" name="Group 117"/>
            <p:cNvGrpSpPr>
              <a:grpSpLocks/>
            </p:cNvGrpSpPr>
            <p:nvPr/>
          </p:nvGrpSpPr>
          <p:grpSpPr bwMode="auto">
            <a:xfrm>
              <a:off x="3917" y="2448"/>
              <a:ext cx="1094" cy="1152"/>
              <a:chOff x="3917" y="2448"/>
              <a:chExt cx="1094" cy="1152"/>
            </a:xfrm>
          </p:grpSpPr>
          <p:sp>
            <p:nvSpPr>
              <p:cNvPr id="43" name="Rectangle 116"/>
              <p:cNvSpPr>
                <a:spLocks noChangeArrowheads="1"/>
              </p:cNvSpPr>
              <p:nvPr/>
            </p:nvSpPr>
            <p:spPr bwMode="auto">
              <a:xfrm>
                <a:off x="3917" y="2448"/>
                <a:ext cx="1094" cy="1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4" name="Rectangle 100"/>
              <p:cNvSpPr>
                <a:spLocks noChangeArrowheads="1"/>
              </p:cNvSpPr>
              <p:nvPr/>
            </p:nvSpPr>
            <p:spPr bwMode="auto">
              <a:xfrm>
                <a:off x="4101" y="2909"/>
                <a:ext cx="507" cy="63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AutoShape 101"/>
              <p:cNvSpPr>
                <a:spLocks noChangeArrowheads="1"/>
              </p:cNvSpPr>
              <p:nvPr/>
            </p:nvSpPr>
            <p:spPr bwMode="auto">
              <a:xfrm>
                <a:off x="4033" y="2506"/>
                <a:ext cx="633" cy="445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6" name="Group 111"/>
              <p:cNvGrpSpPr>
                <a:grpSpLocks/>
              </p:cNvGrpSpPr>
              <p:nvPr/>
            </p:nvGrpSpPr>
            <p:grpSpPr bwMode="auto">
              <a:xfrm>
                <a:off x="4646" y="3130"/>
                <a:ext cx="235" cy="412"/>
                <a:chOff x="4608" y="1642"/>
                <a:chExt cx="314" cy="550"/>
              </a:xfrm>
            </p:grpSpPr>
            <p:sp>
              <p:nvSpPr>
                <p:cNvPr id="48" name="AutoShape 102"/>
                <p:cNvSpPr>
                  <a:spLocks noChangeArrowheads="1"/>
                </p:cNvSpPr>
                <p:nvPr/>
              </p:nvSpPr>
              <p:spPr bwMode="auto">
                <a:xfrm>
                  <a:off x="4679" y="1679"/>
                  <a:ext cx="173" cy="115"/>
                </a:xfrm>
                <a:prstGeom prst="smileyFace">
                  <a:avLst>
                    <a:gd name="adj" fmla="val 4653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9" name="AutoShape 103"/>
                <p:cNvSpPr>
                  <a:spLocks noChangeArrowheads="1"/>
                </p:cNvSpPr>
                <p:nvPr/>
              </p:nvSpPr>
              <p:spPr bwMode="auto">
                <a:xfrm>
                  <a:off x="4679" y="1794"/>
                  <a:ext cx="173" cy="1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5 w 21600"/>
                    <a:gd name="T13" fmla="*/ 4495 h 21600"/>
                    <a:gd name="T14" fmla="*/ 17105 w 21600"/>
                    <a:gd name="T15" fmla="*/ 1710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105"/>
                <p:cNvSpPr>
                  <a:spLocks/>
                </p:cNvSpPr>
                <p:nvPr/>
              </p:nvSpPr>
              <p:spPr bwMode="auto">
                <a:xfrm>
                  <a:off x="4608" y="1806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108"/>
                <p:cNvSpPr>
                  <a:spLocks/>
                </p:cNvSpPr>
                <p:nvPr/>
              </p:nvSpPr>
              <p:spPr bwMode="auto">
                <a:xfrm>
                  <a:off x="4646" y="1968"/>
                  <a:ext cx="276" cy="224"/>
                </a:xfrm>
                <a:custGeom>
                  <a:avLst/>
                  <a:gdLst>
                    <a:gd name="T0" fmla="*/ 160 w 276"/>
                    <a:gd name="T1" fmla="*/ 0 h 224"/>
                    <a:gd name="T2" fmla="*/ 220 w 276"/>
                    <a:gd name="T3" fmla="*/ 144 h 224"/>
                    <a:gd name="T4" fmla="*/ 250 w 276"/>
                    <a:gd name="T5" fmla="*/ 198 h 224"/>
                    <a:gd name="T6" fmla="*/ 268 w 276"/>
                    <a:gd name="T7" fmla="*/ 216 h 224"/>
                    <a:gd name="T8" fmla="*/ 166 w 276"/>
                    <a:gd name="T9" fmla="*/ 210 h 224"/>
                    <a:gd name="T10" fmla="*/ 136 w 276"/>
                    <a:gd name="T11" fmla="*/ 120 h 224"/>
                    <a:gd name="T12" fmla="*/ 112 w 276"/>
                    <a:gd name="T13" fmla="*/ 66 h 224"/>
                    <a:gd name="T14" fmla="*/ 88 w 276"/>
                    <a:gd name="T15" fmla="*/ 180 h 224"/>
                    <a:gd name="T16" fmla="*/ 76 w 276"/>
                    <a:gd name="T17" fmla="*/ 216 h 224"/>
                    <a:gd name="T18" fmla="*/ 10 w 276"/>
                    <a:gd name="T19" fmla="*/ 210 h 224"/>
                    <a:gd name="T20" fmla="*/ 22 w 276"/>
                    <a:gd name="T21" fmla="*/ 174 h 224"/>
                    <a:gd name="T22" fmla="*/ 46 w 276"/>
                    <a:gd name="T23" fmla="*/ 120 h 224"/>
                    <a:gd name="T24" fmla="*/ 76 w 276"/>
                    <a:gd name="T25" fmla="*/ 24 h 224"/>
                    <a:gd name="T26" fmla="*/ 88 w 276"/>
                    <a:gd name="T27" fmla="*/ 0 h 2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76"/>
                    <a:gd name="T43" fmla="*/ 0 h 224"/>
                    <a:gd name="T44" fmla="*/ 276 w 276"/>
                    <a:gd name="T45" fmla="*/ 224 h 2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76" h="224">
                      <a:moveTo>
                        <a:pt x="160" y="0"/>
                      </a:moveTo>
                      <a:cubicBezTo>
                        <a:pt x="177" y="51"/>
                        <a:pt x="203" y="94"/>
                        <a:pt x="220" y="144"/>
                      </a:cubicBezTo>
                      <a:cubicBezTo>
                        <a:pt x="225" y="159"/>
                        <a:pt x="240" y="186"/>
                        <a:pt x="250" y="198"/>
                      </a:cubicBezTo>
                      <a:cubicBezTo>
                        <a:pt x="255" y="205"/>
                        <a:pt x="276" y="215"/>
                        <a:pt x="268" y="216"/>
                      </a:cubicBezTo>
                      <a:cubicBezTo>
                        <a:pt x="234" y="221"/>
                        <a:pt x="200" y="212"/>
                        <a:pt x="166" y="210"/>
                      </a:cubicBezTo>
                      <a:cubicBezTo>
                        <a:pt x="160" y="175"/>
                        <a:pt x="151" y="151"/>
                        <a:pt x="136" y="120"/>
                      </a:cubicBezTo>
                      <a:cubicBezTo>
                        <a:pt x="127" y="102"/>
                        <a:pt x="112" y="66"/>
                        <a:pt x="112" y="66"/>
                      </a:cubicBezTo>
                      <a:cubicBezTo>
                        <a:pt x="99" y="104"/>
                        <a:pt x="101" y="142"/>
                        <a:pt x="88" y="180"/>
                      </a:cubicBezTo>
                      <a:cubicBezTo>
                        <a:pt x="84" y="192"/>
                        <a:pt x="76" y="216"/>
                        <a:pt x="76" y="216"/>
                      </a:cubicBezTo>
                      <a:cubicBezTo>
                        <a:pt x="54" y="214"/>
                        <a:pt x="27" y="224"/>
                        <a:pt x="10" y="210"/>
                      </a:cubicBezTo>
                      <a:cubicBezTo>
                        <a:pt x="0" y="202"/>
                        <a:pt x="18" y="186"/>
                        <a:pt x="22" y="174"/>
                      </a:cubicBezTo>
                      <a:cubicBezTo>
                        <a:pt x="29" y="153"/>
                        <a:pt x="34" y="138"/>
                        <a:pt x="46" y="120"/>
                      </a:cubicBezTo>
                      <a:cubicBezTo>
                        <a:pt x="53" y="91"/>
                        <a:pt x="59" y="49"/>
                        <a:pt x="76" y="24"/>
                      </a:cubicBezTo>
                      <a:cubicBezTo>
                        <a:pt x="89" y="4"/>
                        <a:pt x="88" y="13"/>
                        <a:pt x="8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109"/>
                <p:cNvSpPr>
                  <a:spLocks/>
                </p:cNvSpPr>
                <p:nvPr/>
              </p:nvSpPr>
              <p:spPr bwMode="auto">
                <a:xfrm>
                  <a:off x="4680" y="1642"/>
                  <a:ext cx="191" cy="92"/>
                </a:xfrm>
                <a:custGeom>
                  <a:avLst/>
                  <a:gdLst>
                    <a:gd name="T0" fmla="*/ 18 w 191"/>
                    <a:gd name="T1" fmla="*/ 56 h 92"/>
                    <a:gd name="T2" fmla="*/ 36 w 191"/>
                    <a:gd name="T3" fmla="*/ 32 h 92"/>
                    <a:gd name="T4" fmla="*/ 42 w 191"/>
                    <a:gd name="T5" fmla="*/ 14 h 92"/>
                    <a:gd name="T6" fmla="*/ 90 w 191"/>
                    <a:gd name="T7" fmla="*/ 38 h 92"/>
                    <a:gd name="T8" fmla="*/ 162 w 191"/>
                    <a:gd name="T9" fmla="*/ 44 h 92"/>
                    <a:gd name="T10" fmla="*/ 162 w 191"/>
                    <a:gd name="T11" fmla="*/ 92 h 92"/>
                    <a:gd name="T12" fmla="*/ 72 w 191"/>
                    <a:gd name="T13" fmla="*/ 50 h 92"/>
                    <a:gd name="T14" fmla="*/ 54 w 191"/>
                    <a:gd name="T15" fmla="*/ 44 h 92"/>
                    <a:gd name="T16" fmla="*/ 48 w 191"/>
                    <a:gd name="T17" fmla="*/ 62 h 92"/>
                    <a:gd name="T18" fmla="*/ 0 w 191"/>
                    <a:gd name="T19" fmla="*/ 80 h 92"/>
                    <a:gd name="T20" fmla="*/ 18 w 191"/>
                    <a:gd name="T21" fmla="*/ 56 h 9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1"/>
                    <a:gd name="T34" fmla="*/ 0 h 92"/>
                    <a:gd name="T35" fmla="*/ 191 w 191"/>
                    <a:gd name="T36" fmla="*/ 92 h 9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1" h="92">
                      <a:moveTo>
                        <a:pt x="18" y="56"/>
                      </a:moveTo>
                      <a:cubicBezTo>
                        <a:pt x="6" y="20"/>
                        <a:pt x="10" y="53"/>
                        <a:pt x="36" y="32"/>
                      </a:cubicBezTo>
                      <a:cubicBezTo>
                        <a:pt x="41" y="28"/>
                        <a:pt x="40" y="20"/>
                        <a:pt x="42" y="14"/>
                      </a:cubicBezTo>
                      <a:cubicBezTo>
                        <a:pt x="82" y="40"/>
                        <a:pt x="65" y="0"/>
                        <a:pt x="90" y="38"/>
                      </a:cubicBezTo>
                      <a:cubicBezTo>
                        <a:pt x="129" y="25"/>
                        <a:pt x="129" y="22"/>
                        <a:pt x="162" y="44"/>
                      </a:cubicBezTo>
                      <a:cubicBezTo>
                        <a:pt x="180" y="71"/>
                        <a:pt x="191" y="72"/>
                        <a:pt x="162" y="92"/>
                      </a:cubicBezTo>
                      <a:cubicBezTo>
                        <a:pt x="138" y="57"/>
                        <a:pt x="113" y="56"/>
                        <a:pt x="72" y="50"/>
                      </a:cubicBezTo>
                      <a:cubicBezTo>
                        <a:pt x="66" y="48"/>
                        <a:pt x="60" y="41"/>
                        <a:pt x="54" y="44"/>
                      </a:cubicBezTo>
                      <a:cubicBezTo>
                        <a:pt x="48" y="47"/>
                        <a:pt x="52" y="57"/>
                        <a:pt x="48" y="62"/>
                      </a:cubicBezTo>
                      <a:cubicBezTo>
                        <a:pt x="36" y="77"/>
                        <a:pt x="16" y="77"/>
                        <a:pt x="0" y="80"/>
                      </a:cubicBezTo>
                      <a:cubicBezTo>
                        <a:pt x="14" y="60"/>
                        <a:pt x="7" y="67"/>
                        <a:pt x="18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110"/>
                <p:cNvSpPr>
                  <a:spLocks/>
                </p:cNvSpPr>
                <p:nvPr/>
              </p:nvSpPr>
              <p:spPr bwMode="auto">
                <a:xfrm flipH="1">
                  <a:off x="4838" y="1814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Rectangle 112"/>
              <p:cNvSpPr>
                <a:spLocks noChangeArrowheads="1"/>
              </p:cNvSpPr>
              <p:nvPr/>
            </p:nvSpPr>
            <p:spPr bwMode="auto">
              <a:xfrm>
                <a:off x="4205" y="3024"/>
                <a:ext cx="288" cy="50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" name="Group 132"/>
          <p:cNvGrpSpPr>
            <a:grpSpLocks/>
          </p:cNvGrpSpPr>
          <p:nvPr/>
        </p:nvGrpSpPr>
        <p:grpSpPr bwMode="auto">
          <a:xfrm>
            <a:off x="4338638" y="3794125"/>
            <a:ext cx="1827212" cy="1920875"/>
            <a:chOff x="2362" y="2506"/>
            <a:chExt cx="1151" cy="1210"/>
          </a:xfrm>
        </p:grpSpPr>
        <p:grpSp>
          <p:nvGrpSpPr>
            <p:cNvPr id="55" name="Group 126"/>
            <p:cNvGrpSpPr>
              <a:grpSpLocks/>
            </p:cNvGrpSpPr>
            <p:nvPr/>
          </p:nvGrpSpPr>
          <p:grpSpPr bwMode="auto">
            <a:xfrm>
              <a:off x="2362" y="2506"/>
              <a:ext cx="1151" cy="1210"/>
              <a:chOff x="2362" y="2506"/>
              <a:chExt cx="1151" cy="1210"/>
            </a:xfrm>
          </p:grpSpPr>
          <p:sp>
            <p:nvSpPr>
              <p:cNvPr id="66" name="Rectangle 120"/>
              <p:cNvSpPr>
                <a:spLocks noChangeArrowheads="1"/>
              </p:cNvSpPr>
              <p:nvPr/>
            </p:nvSpPr>
            <p:spPr bwMode="auto">
              <a:xfrm>
                <a:off x="2419" y="250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>
                <a:off x="2362" y="3485"/>
                <a:ext cx="10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b="1" dirty="0" err="1">
                    <a:solidFill>
                      <a:srgbClr val="92D050"/>
                    </a:solidFill>
                    <a:latin typeface="Cambria" panose="02040503050406030204" pitchFamily="18" charset="0"/>
                  </a:rPr>
                  <a:t>Enframement</a:t>
                </a:r>
                <a:endPara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56" name="Group 124"/>
            <p:cNvGrpSpPr>
              <a:grpSpLocks/>
            </p:cNvGrpSpPr>
            <p:nvPr/>
          </p:nvGrpSpPr>
          <p:grpSpPr bwMode="auto">
            <a:xfrm>
              <a:off x="2477" y="2621"/>
              <a:ext cx="979" cy="754"/>
              <a:chOff x="2362" y="2620"/>
              <a:chExt cx="1338" cy="923"/>
            </a:xfrm>
          </p:grpSpPr>
          <p:sp>
            <p:nvSpPr>
              <p:cNvPr id="57" name="Rectangle 88"/>
              <p:cNvSpPr>
                <a:spLocks noChangeArrowheads="1"/>
              </p:cNvSpPr>
              <p:nvPr/>
            </p:nvSpPr>
            <p:spPr bwMode="auto">
              <a:xfrm>
                <a:off x="2534" y="2678"/>
                <a:ext cx="1037" cy="749"/>
              </a:xfrm>
              <a:prstGeom prst="rect">
                <a:avLst/>
              </a:prstGeom>
              <a:noFill/>
              <a:ln w="1016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" name="Freeform 89"/>
              <p:cNvSpPr>
                <a:spLocks/>
              </p:cNvSpPr>
              <p:nvPr/>
            </p:nvSpPr>
            <p:spPr bwMode="auto">
              <a:xfrm>
                <a:off x="2534" y="2947"/>
                <a:ext cx="1037" cy="260"/>
              </a:xfrm>
              <a:custGeom>
                <a:avLst/>
                <a:gdLst>
                  <a:gd name="T0" fmla="*/ 0 w 1037"/>
                  <a:gd name="T1" fmla="*/ 135 h 260"/>
                  <a:gd name="T2" fmla="*/ 404 w 1037"/>
                  <a:gd name="T3" fmla="*/ 77 h 260"/>
                  <a:gd name="T4" fmla="*/ 692 w 1037"/>
                  <a:gd name="T5" fmla="*/ 19 h 260"/>
                  <a:gd name="T6" fmla="*/ 922 w 1037"/>
                  <a:gd name="T7" fmla="*/ 192 h 260"/>
                  <a:gd name="T8" fmla="*/ 980 w 1037"/>
                  <a:gd name="T9" fmla="*/ 250 h 260"/>
                  <a:gd name="T10" fmla="*/ 1037 w 1037"/>
                  <a:gd name="T11" fmla="*/ 250 h 2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7"/>
                  <a:gd name="T19" fmla="*/ 0 h 260"/>
                  <a:gd name="T20" fmla="*/ 1037 w 1037"/>
                  <a:gd name="T21" fmla="*/ 260 h 2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7" h="260">
                    <a:moveTo>
                      <a:pt x="0" y="135"/>
                    </a:moveTo>
                    <a:cubicBezTo>
                      <a:pt x="144" y="115"/>
                      <a:pt x="289" y="96"/>
                      <a:pt x="404" y="77"/>
                    </a:cubicBezTo>
                    <a:cubicBezTo>
                      <a:pt x="519" y="58"/>
                      <a:pt x="606" y="0"/>
                      <a:pt x="692" y="19"/>
                    </a:cubicBezTo>
                    <a:cubicBezTo>
                      <a:pt x="778" y="38"/>
                      <a:pt x="874" y="153"/>
                      <a:pt x="922" y="192"/>
                    </a:cubicBezTo>
                    <a:cubicBezTo>
                      <a:pt x="970" y="231"/>
                      <a:pt x="961" y="240"/>
                      <a:pt x="980" y="250"/>
                    </a:cubicBezTo>
                    <a:cubicBezTo>
                      <a:pt x="999" y="260"/>
                      <a:pt x="1037" y="154"/>
                      <a:pt x="1037" y="25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90"/>
              <p:cNvSpPr>
                <a:spLocks/>
              </p:cNvSpPr>
              <p:nvPr/>
            </p:nvSpPr>
            <p:spPr bwMode="auto">
              <a:xfrm>
                <a:off x="2534" y="2851"/>
                <a:ext cx="1037" cy="288"/>
              </a:xfrm>
              <a:custGeom>
                <a:avLst/>
                <a:gdLst>
                  <a:gd name="T0" fmla="*/ 0 w 1037"/>
                  <a:gd name="T1" fmla="*/ 0 h 288"/>
                  <a:gd name="T2" fmla="*/ 116 w 1037"/>
                  <a:gd name="T3" fmla="*/ 115 h 288"/>
                  <a:gd name="T4" fmla="*/ 173 w 1037"/>
                  <a:gd name="T5" fmla="*/ 115 h 288"/>
                  <a:gd name="T6" fmla="*/ 288 w 1037"/>
                  <a:gd name="T7" fmla="*/ 173 h 288"/>
                  <a:gd name="T8" fmla="*/ 404 w 1037"/>
                  <a:gd name="T9" fmla="*/ 115 h 288"/>
                  <a:gd name="T10" fmla="*/ 576 w 1037"/>
                  <a:gd name="T11" fmla="*/ 115 h 288"/>
                  <a:gd name="T12" fmla="*/ 634 w 1037"/>
                  <a:gd name="T13" fmla="*/ 231 h 288"/>
                  <a:gd name="T14" fmla="*/ 807 w 1037"/>
                  <a:gd name="T15" fmla="*/ 231 h 288"/>
                  <a:gd name="T16" fmla="*/ 980 w 1037"/>
                  <a:gd name="T17" fmla="*/ 231 h 288"/>
                  <a:gd name="T18" fmla="*/ 1037 w 1037"/>
                  <a:gd name="T19" fmla="*/ 288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7"/>
                  <a:gd name="T31" fmla="*/ 0 h 288"/>
                  <a:gd name="T32" fmla="*/ 1037 w 1037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7" h="288">
                    <a:moveTo>
                      <a:pt x="0" y="0"/>
                    </a:moveTo>
                    <a:cubicBezTo>
                      <a:pt x="43" y="48"/>
                      <a:pt x="87" y="96"/>
                      <a:pt x="116" y="115"/>
                    </a:cubicBezTo>
                    <a:cubicBezTo>
                      <a:pt x="145" y="134"/>
                      <a:pt x="144" y="105"/>
                      <a:pt x="173" y="115"/>
                    </a:cubicBezTo>
                    <a:cubicBezTo>
                      <a:pt x="202" y="125"/>
                      <a:pt x="250" y="173"/>
                      <a:pt x="288" y="173"/>
                    </a:cubicBezTo>
                    <a:cubicBezTo>
                      <a:pt x="326" y="173"/>
                      <a:pt x="356" y="125"/>
                      <a:pt x="404" y="115"/>
                    </a:cubicBezTo>
                    <a:cubicBezTo>
                      <a:pt x="452" y="105"/>
                      <a:pt x="538" y="96"/>
                      <a:pt x="576" y="115"/>
                    </a:cubicBezTo>
                    <a:cubicBezTo>
                      <a:pt x="614" y="134"/>
                      <a:pt x="596" y="212"/>
                      <a:pt x="634" y="231"/>
                    </a:cubicBezTo>
                    <a:cubicBezTo>
                      <a:pt x="672" y="250"/>
                      <a:pt x="749" y="231"/>
                      <a:pt x="807" y="231"/>
                    </a:cubicBezTo>
                    <a:cubicBezTo>
                      <a:pt x="865" y="231"/>
                      <a:pt x="942" y="222"/>
                      <a:pt x="980" y="231"/>
                    </a:cubicBezTo>
                    <a:cubicBezTo>
                      <a:pt x="1018" y="240"/>
                      <a:pt x="989" y="250"/>
                      <a:pt x="1037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91"/>
              <p:cNvSpPr>
                <a:spLocks/>
              </p:cNvSpPr>
              <p:nvPr/>
            </p:nvSpPr>
            <p:spPr bwMode="auto">
              <a:xfrm>
                <a:off x="2880" y="3082"/>
                <a:ext cx="691" cy="354"/>
              </a:xfrm>
              <a:custGeom>
                <a:avLst/>
                <a:gdLst>
                  <a:gd name="T0" fmla="*/ 0 w 691"/>
                  <a:gd name="T1" fmla="*/ 0 h 354"/>
                  <a:gd name="T2" fmla="*/ 115 w 691"/>
                  <a:gd name="T3" fmla="*/ 115 h 354"/>
                  <a:gd name="T4" fmla="*/ 230 w 691"/>
                  <a:gd name="T5" fmla="*/ 172 h 354"/>
                  <a:gd name="T6" fmla="*/ 346 w 691"/>
                  <a:gd name="T7" fmla="*/ 172 h 354"/>
                  <a:gd name="T8" fmla="*/ 461 w 691"/>
                  <a:gd name="T9" fmla="*/ 230 h 354"/>
                  <a:gd name="T10" fmla="*/ 518 w 691"/>
                  <a:gd name="T11" fmla="*/ 288 h 354"/>
                  <a:gd name="T12" fmla="*/ 634 w 691"/>
                  <a:gd name="T13" fmla="*/ 345 h 354"/>
                  <a:gd name="T14" fmla="*/ 691 w 691"/>
                  <a:gd name="T15" fmla="*/ 345 h 3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1"/>
                  <a:gd name="T25" fmla="*/ 0 h 354"/>
                  <a:gd name="T26" fmla="*/ 691 w 691"/>
                  <a:gd name="T27" fmla="*/ 354 h 3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1" h="354">
                    <a:moveTo>
                      <a:pt x="0" y="0"/>
                    </a:moveTo>
                    <a:cubicBezTo>
                      <a:pt x="38" y="43"/>
                      <a:pt x="77" y="86"/>
                      <a:pt x="115" y="115"/>
                    </a:cubicBezTo>
                    <a:cubicBezTo>
                      <a:pt x="153" y="144"/>
                      <a:pt x="192" y="163"/>
                      <a:pt x="230" y="172"/>
                    </a:cubicBezTo>
                    <a:cubicBezTo>
                      <a:pt x="268" y="181"/>
                      <a:pt x="308" y="162"/>
                      <a:pt x="346" y="172"/>
                    </a:cubicBezTo>
                    <a:cubicBezTo>
                      <a:pt x="384" y="182"/>
                      <a:pt x="432" y="211"/>
                      <a:pt x="461" y="230"/>
                    </a:cubicBezTo>
                    <a:cubicBezTo>
                      <a:pt x="490" y="249"/>
                      <a:pt x="489" y="269"/>
                      <a:pt x="518" y="288"/>
                    </a:cubicBezTo>
                    <a:cubicBezTo>
                      <a:pt x="547" y="307"/>
                      <a:pt x="605" y="336"/>
                      <a:pt x="634" y="345"/>
                    </a:cubicBezTo>
                    <a:cubicBezTo>
                      <a:pt x="663" y="354"/>
                      <a:pt x="691" y="345"/>
                      <a:pt x="691" y="34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AutoShape 92"/>
              <p:cNvSpPr>
                <a:spLocks noChangeArrowheads="1"/>
              </p:cNvSpPr>
              <p:nvPr/>
            </p:nvSpPr>
            <p:spPr bwMode="auto">
              <a:xfrm rot="1814164">
                <a:off x="3470" y="2912"/>
                <a:ext cx="230" cy="460"/>
              </a:xfrm>
              <a:prstGeom prst="curvedLeftArrow">
                <a:avLst>
                  <a:gd name="adj1" fmla="val 40000"/>
                  <a:gd name="adj2" fmla="val 8000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" name="AutoShape 93"/>
              <p:cNvSpPr>
                <a:spLocks noChangeArrowheads="1"/>
              </p:cNvSpPr>
              <p:nvPr/>
            </p:nvSpPr>
            <p:spPr bwMode="auto">
              <a:xfrm rot="2194382">
                <a:off x="2938" y="2620"/>
                <a:ext cx="518" cy="231"/>
              </a:xfrm>
              <a:prstGeom prst="curvedDownArrow">
                <a:avLst>
                  <a:gd name="adj1" fmla="val 44848"/>
                  <a:gd name="adj2" fmla="val 89697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" name="AutoShape 95"/>
              <p:cNvSpPr>
                <a:spLocks noChangeArrowheads="1"/>
              </p:cNvSpPr>
              <p:nvPr/>
            </p:nvSpPr>
            <p:spPr bwMode="auto">
              <a:xfrm rot="1432113" flipH="1">
                <a:off x="2707" y="3312"/>
                <a:ext cx="519" cy="231"/>
              </a:xfrm>
              <a:prstGeom prst="curvedUpArrow">
                <a:avLst>
                  <a:gd name="adj1" fmla="val 44935"/>
                  <a:gd name="adj2" fmla="val 8987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" name="AutoShape 96"/>
              <p:cNvSpPr>
                <a:spLocks noChangeArrowheads="1"/>
              </p:cNvSpPr>
              <p:nvPr/>
            </p:nvSpPr>
            <p:spPr bwMode="auto">
              <a:xfrm rot="2025511" flipV="1">
                <a:off x="2362" y="2793"/>
                <a:ext cx="288" cy="461"/>
              </a:xfrm>
              <a:prstGeom prst="curvedRightArrow">
                <a:avLst>
                  <a:gd name="adj1" fmla="val 32014"/>
                  <a:gd name="adj2" fmla="val 64028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" name="Freeform 123"/>
              <p:cNvSpPr>
                <a:spLocks/>
              </p:cNvSpPr>
              <p:nvPr/>
            </p:nvSpPr>
            <p:spPr bwMode="auto">
              <a:xfrm>
                <a:off x="2633" y="2840"/>
                <a:ext cx="719" cy="576"/>
              </a:xfrm>
              <a:custGeom>
                <a:avLst/>
                <a:gdLst>
                  <a:gd name="T0" fmla="*/ 719 w 719"/>
                  <a:gd name="T1" fmla="*/ 576 h 576"/>
                  <a:gd name="T2" fmla="*/ 615 w 719"/>
                  <a:gd name="T3" fmla="*/ 504 h 576"/>
                  <a:gd name="T4" fmla="*/ 519 w 719"/>
                  <a:gd name="T5" fmla="*/ 464 h 576"/>
                  <a:gd name="T6" fmla="*/ 375 w 719"/>
                  <a:gd name="T7" fmla="*/ 424 h 576"/>
                  <a:gd name="T8" fmla="*/ 343 w 719"/>
                  <a:gd name="T9" fmla="*/ 376 h 576"/>
                  <a:gd name="T10" fmla="*/ 335 w 719"/>
                  <a:gd name="T11" fmla="*/ 344 h 576"/>
                  <a:gd name="T12" fmla="*/ 263 w 719"/>
                  <a:gd name="T13" fmla="*/ 288 h 576"/>
                  <a:gd name="T14" fmla="*/ 231 w 719"/>
                  <a:gd name="T15" fmla="*/ 216 h 576"/>
                  <a:gd name="T16" fmla="*/ 183 w 719"/>
                  <a:gd name="T17" fmla="*/ 184 h 576"/>
                  <a:gd name="T18" fmla="*/ 143 w 719"/>
                  <a:gd name="T19" fmla="*/ 184 h 576"/>
                  <a:gd name="T20" fmla="*/ 119 w 719"/>
                  <a:gd name="T21" fmla="*/ 192 h 576"/>
                  <a:gd name="T22" fmla="*/ 95 w 719"/>
                  <a:gd name="T23" fmla="*/ 0 h 576"/>
                  <a:gd name="T24" fmla="*/ 87 w 719"/>
                  <a:gd name="T25" fmla="*/ 240 h 576"/>
                  <a:gd name="T26" fmla="*/ 55 w 719"/>
                  <a:gd name="T27" fmla="*/ 232 h 576"/>
                  <a:gd name="T28" fmla="*/ 31 w 719"/>
                  <a:gd name="T29" fmla="*/ 248 h 576"/>
                  <a:gd name="T30" fmla="*/ 7 w 719"/>
                  <a:gd name="T31" fmla="*/ 240 h 576"/>
                  <a:gd name="T32" fmla="*/ 55 w 719"/>
                  <a:gd name="T33" fmla="*/ 232 h 576"/>
                  <a:gd name="T34" fmla="*/ 103 w 719"/>
                  <a:gd name="T35" fmla="*/ 216 h 576"/>
                  <a:gd name="T36" fmla="*/ 127 w 719"/>
                  <a:gd name="T37" fmla="*/ 208 h 576"/>
                  <a:gd name="T38" fmla="*/ 167 w 719"/>
                  <a:gd name="T39" fmla="*/ 136 h 576"/>
                  <a:gd name="T40" fmla="*/ 159 w 719"/>
                  <a:gd name="T41" fmla="*/ 112 h 576"/>
                  <a:gd name="T42" fmla="*/ 151 w 719"/>
                  <a:gd name="T43" fmla="*/ 144 h 576"/>
                  <a:gd name="T44" fmla="*/ 159 w 719"/>
                  <a:gd name="T45" fmla="*/ 240 h 576"/>
                  <a:gd name="T46" fmla="*/ 151 w 719"/>
                  <a:gd name="T47" fmla="*/ 176 h 576"/>
                  <a:gd name="T48" fmla="*/ 135 w 719"/>
                  <a:gd name="T49" fmla="*/ 128 h 576"/>
                  <a:gd name="T50" fmla="*/ 127 w 719"/>
                  <a:gd name="T51" fmla="*/ 104 h 576"/>
                  <a:gd name="T52" fmla="*/ 135 w 719"/>
                  <a:gd name="T53" fmla="*/ 168 h 576"/>
                  <a:gd name="T54" fmla="*/ 151 w 719"/>
                  <a:gd name="T55" fmla="*/ 144 h 576"/>
                  <a:gd name="T56" fmla="*/ 183 w 719"/>
                  <a:gd name="T57" fmla="*/ 160 h 576"/>
                  <a:gd name="T58" fmla="*/ 207 w 719"/>
                  <a:gd name="T59" fmla="*/ 208 h 576"/>
                  <a:gd name="T60" fmla="*/ 215 w 719"/>
                  <a:gd name="T61" fmla="*/ 184 h 576"/>
                  <a:gd name="T62" fmla="*/ 239 w 719"/>
                  <a:gd name="T63" fmla="*/ 176 h 576"/>
                  <a:gd name="T64" fmla="*/ 287 w 719"/>
                  <a:gd name="T65" fmla="*/ 216 h 576"/>
                  <a:gd name="T66" fmla="*/ 303 w 719"/>
                  <a:gd name="T67" fmla="*/ 192 h 576"/>
                  <a:gd name="T68" fmla="*/ 327 w 719"/>
                  <a:gd name="T69" fmla="*/ 208 h 576"/>
                  <a:gd name="T70" fmla="*/ 319 w 719"/>
                  <a:gd name="T71" fmla="*/ 160 h 576"/>
                  <a:gd name="T72" fmla="*/ 231 w 719"/>
                  <a:gd name="T73" fmla="*/ 152 h 576"/>
                  <a:gd name="T74" fmla="*/ 239 w 719"/>
                  <a:gd name="T75" fmla="*/ 168 h 576"/>
                  <a:gd name="T76" fmla="*/ 327 w 719"/>
                  <a:gd name="T77" fmla="*/ 176 h 576"/>
                  <a:gd name="T78" fmla="*/ 471 w 719"/>
                  <a:gd name="T79" fmla="*/ 216 h 576"/>
                  <a:gd name="T80" fmla="*/ 447 w 719"/>
                  <a:gd name="T81" fmla="*/ 208 h 576"/>
                  <a:gd name="T82" fmla="*/ 335 w 719"/>
                  <a:gd name="T83" fmla="*/ 216 h 576"/>
                  <a:gd name="T84" fmla="*/ 535 w 719"/>
                  <a:gd name="T85" fmla="*/ 224 h 576"/>
                  <a:gd name="T86" fmla="*/ 399 w 719"/>
                  <a:gd name="T87" fmla="*/ 216 h 576"/>
                  <a:gd name="T88" fmla="*/ 391 w 719"/>
                  <a:gd name="T89" fmla="*/ 248 h 576"/>
                  <a:gd name="T90" fmla="*/ 431 w 719"/>
                  <a:gd name="T91" fmla="*/ 296 h 576"/>
                  <a:gd name="T92" fmla="*/ 383 w 719"/>
                  <a:gd name="T93" fmla="*/ 232 h 576"/>
                  <a:gd name="T94" fmla="*/ 375 w 719"/>
                  <a:gd name="T95" fmla="*/ 264 h 576"/>
                  <a:gd name="T96" fmla="*/ 383 w 719"/>
                  <a:gd name="T97" fmla="*/ 288 h 576"/>
                  <a:gd name="T98" fmla="*/ 415 w 719"/>
                  <a:gd name="T99" fmla="*/ 280 h 576"/>
                  <a:gd name="T100" fmla="*/ 495 w 719"/>
                  <a:gd name="T101" fmla="*/ 280 h 576"/>
                  <a:gd name="T102" fmla="*/ 487 w 719"/>
                  <a:gd name="T103" fmla="*/ 224 h 576"/>
                  <a:gd name="T104" fmla="*/ 447 w 719"/>
                  <a:gd name="T105" fmla="*/ 232 h 576"/>
                  <a:gd name="T106" fmla="*/ 431 w 719"/>
                  <a:gd name="T107" fmla="*/ 328 h 576"/>
                  <a:gd name="T108" fmla="*/ 359 w 719"/>
                  <a:gd name="T109" fmla="*/ 320 h 576"/>
                  <a:gd name="T110" fmla="*/ 351 w 719"/>
                  <a:gd name="T111" fmla="*/ 280 h 576"/>
                  <a:gd name="T112" fmla="*/ 335 w 719"/>
                  <a:gd name="T113" fmla="*/ 256 h 576"/>
                  <a:gd name="T114" fmla="*/ 343 w 719"/>
                  <a:gd name="T115" fmla="*/ 352 h 576"/>
                  <a:gd name="T116" fmla="*/ 367 w 719"/>
                  <a:gd name="T117" fmla="*/ 360 h 576"/>
                  <a:gd name="T118" fmla="*/ 351 w 719"/>
                  <a:gd name="T119" fmla="*/ 336 h 576"/>
                  <a:gd name="T120" fmla="*/ 343 w 719"/>
                  <a:gd name="T121" fmla="*/ 312 h 576"/>
                  <a:gd name="T122" fmla="*/ 351 w 719"/>
                  <a:gd name="T123" fmla="*/ 288 h 576"/>
                  <a:gd name="T124" fmla="*/ 367 w 719"/>
                  <a:gd name="T125" fmla="*/ 248 h 5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576"/>
                  <a:gd name="T191" fmla="*/ 719 w 719"/>
                  <a:gd name="T192" fmla="*/ 576 h 5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576">
                    <a:moveTo>
                      <a:pt x="719" y="576"/>
                    </a:moveTo>
                    <a:cubicBezTo>
                      <a:pt x="703" y="528"/>
                      <a:pt x="658" y="518"/>
                      <a:pt x="615" y="504"/>
                    </a:cubicBezTo>
                    <a:cubicBezTo>
                      <a:pt x="580" y="492"/>
                      <a:pt x="551" y="480"/>
                      <a:pt x="519" y="464"/>
                    </a:cubicBezTo>
                    <a:cubicBezTo>
                      <a:pt x="477" y="443"/>
                      <a:pt x="420" y="439"/>
                      <a:pt x="375" y="424"/>
                    </a:cubicBezTo>
                    <a:cubicBezTo>
                      <a:pt x="364" y="408"/>
                      <a:pt x="354" y="392"/>
                      <a:pt x="343" y="376"/>
                    </a:cubicBezTo>
                    <a:cubicBezTo>
                      <a:pt x="337" y="367"/>
                      <a:pt x="342" y="352"/>
                      <a:pt x="335" y="344"/>
                    </a:cubicBezTo>
                    <a:cubicBezTo>
                      <a:pt x="315" y="321"/>
                      <a:pt x="284" y="309"/>
                      <a:pt x="263" y="288"/>
                    </a:cubicBezTo>
                    <a:cubicBezTo>
                      <a:pt x="259" y="277"/>
                      <a:pt x="237" y="222"/>
                      <a:pt x="231" y="216"/>
                    </a:cubicBezTo>
                    <a:cubicBezTo>
                      <a:pt x="217" y="202"/>
                      <a:pt x="183" y="184"/>
                      <a:pt x="183" y="184"/>
                    </a:cubicBezTo>
                    <a:cubicBezTo>
                      <a:pt x="132" y="235"/>
                      <a:pt x="183" y="200"/>
                      <a:pt x="143" y="184"/>
                    </a:cubicBezTo>
                    <a:cubicBezTo>
                      <a:pt x="135" y="181"/>
                      <a:pt x="127" y="189"/>
                      <a:pt x="119" y="192"/>
                    </a:cubicBezTo>
                    <a:cubicBezTo>
                      <a:pt x="103" y="128"/>
                      <a:pt x="116" y="62"/>
                      <a:pt x="95" y="0"/>
                    </a:cubicBezTo>
                    <a:cubicBezTo>
                      <a:pt x="92" y="80"/>
                      <a:pt x="101" y="161"/>
                      <a:pt x="87" y="240"/>
                    </a:cubicBezTo>
                    <a:cubicBezTo>
                      <a:pt x="85" y="251"/>
                      <a:pt x="66" y="230"/>
                      <a:pt x="55" y="232"/>
                    </a:cubicBezTo>
                    <a:cubicBezTo>
                      <a:pt x="45" y="233"/>
                      <a:pt x="39" y="243"/>
                      <a:pt x="31" y="248"/>
                    </a:cubicBezTo>
                    <a:cubicBezTo>
                      <a:pt x="23" y="245"/>
                      <a:pt x="0" y="245"/>
                      <a:pt x="7" y="240"/>
                    </a:cubicBezTo>
                    <a:cubicBezTo>
                      <a:pt x="20" y="231"/>
                      <a:pt x="39" y="236"/>
                      <a:pt x="55" y="232"/>
                    </a:cubicBezTo>
                    <a:cubicBezTo>
                      <a:pt x="71" y="228"/>
                      <a:pt x="87" y="221"/>
                      <a:pt x="103" y="216"/>
                    </a:cubicBezTo>
                    <a:cubicBezTo>
                      <a:pt x="111" y="213"/>
                      <a:pt x="127" y="208"/>
                      <a:pt x="127" y="208"/>
                    </a:cubicBezTo>
                    <a:cubicBezTo>
                      <a:pt x="164" y="153"/>
                      <a:pt x="153" y="178"/>
                      <a:pt x="167" y="136"/>
                    </a:cubicBezTo>
                    <a:cubicBezTo>
                      <a:pt x="164" y="128"/>
                      <a:pt x="167" y="108"/>
                      <a:pt x="159" y="112"/>
                    </a:cubicBezTo>
                    <a:cubicBezTo>
                      <a:pt x="149" y="117"/>
                      <a:pt x="151" y="133"/>
                      <a:pt x="151" y="144"/>
                    </a:cubicBezTo>
                    <a:cubicBezTo>
                      <a:pt x="151" y="176"/>
                      <a:pt x="159" y="208"/>
                      <a:pt x="159" y="240"/>
                    </a:cubicBezTo>
                    <a:cubicBezTo>
                      <a:pt x="159" y="261"/>
                      <a:pt x="156" y="197"/>
                      <a:pt x="151" y="176"/>
                    </a:cubicBezTo>
                    <a:cubicBezTo>
                      <a:pt x="147" y="160"/>
                      <a:pt x="140" y="144"/>
                      <a:pt x="135" y="128"/>
                    </a:cubicBezTo>
                    <a:cubicBezTo>
                      <a:pt x="132" y="120"/>
                      <a:pt x="127" y="104"/>
                      <a:pt x="127" y="104"/>
                    </a:cubicBezTo>
                    <a:cubicBezTo>
                      <a:pt x="130" y="125"/>
                      <a:pt x="124" y="150"/>
                      <a:pt x="135" y="168"/>
                    </a:cubicBezTo>
                    <a:cubicBezTo>
                      <a:pt x="140" y="176"/>
                      <a:pt x="142" y="146"/>
                      <a:pt x="151" y="144"/>
                    </a:cubicBezTo>
                    <a:cubicBezTo>
                      <a:pt x="163" y="142"/>
                      <a:pt x="172" y="155"/>
                      <a:pt x="183" y="160"/>
                    </a:cubicBezTo>
                    <a:cubicBezTo>
                      <a:pt x="185" y="166"/>
                      <a:pt x="197" y="208"/>
                      <a:pt x="207" y="208"/>
                    </a:cubicBezTo>
                    <a:cubicBezTo>
                      <a:pt x="215" y="208"/>
                      <a:pt x="209" y="190"/>
                      <a:pt x="215" y="184"/>
                    </a:cubicBezTo>
                    <a:cubicBezTo>
                      <a:pt x="221" y="178"/>
                      <a:pt x="231" y="179"/>
                      <a:pt x="239" y="176"/>
                    </a:cubicBezTo>
                    <a:cubicBezTo>
                      <a:pt x="241" y="178"/>
                      <a:pt x="278" y="218"/>
                      <a:pt x="287" y="216"/>
                    </a:cubicBezTo>
                    <a:cubicBezTo>
                      <a:pt x="296" y="214"/>
                      <a:pt x="298" y="200"/>
                      <a:pt x="303" y="192"/>
                    </a:cubicBezTo>
                    <a:cubicBezTo>
                      <a:pt x="311" y="197"/>
                      <a:pt x="318" y="210"/>
                      <a:pt x="327" y="208"/>
                    </a:cubicBezTo>
                    <a:cubicBezTo>
                      <a:pt x="370" y="199"/>
                      <a:pt x="325" y="162"/>
                      <a:pt x="319" y="160"/>
                    </a:cubicBezTo>
                    <a:cubicBezTo>
                      <a:pt x="291" y="152"/>
                      <a:pt x="260" y="155"/>
                      <a:pt x="231" y="152"/>
                    </a:cubicBezTo>
                    <a:cubicBezTo>
                      <a:pt x="196" y="100"/>
                      <a:pt x="192" y="159"/>
                      <a:pt x="239" y="168"/>
                    </a:cubicBezTo>
                    <a:cubicBezTo>
                      <a:pt x="268" y="174"/>
                      <a:pt x="298" y="173"/>
                      <a:pt x="327" y="176"/>
                    </a:cubicBezTo>
                    <a:cubicBezTo>
                      <a:pt x="379" y="189"/>
                      <a:pt x="451" y="157"/>
                      <a:pt x="471" y="216"/>
                    </a:cubicBezTo>
                    <a:cubicBezTo>
                      <a:pt x="458" y="268"/>
                      <a:pt x="460" y="311"/>
                      <a:pt x="447" y="208"/>
                    </a:cubicBezTo>
                    <a:cubicBezTo>
                      <a:pt x="405" y="215"/>
                      <a:pt x="375" y="206"/>
                      <a:pt x="335" y="216"/>
                    </a:cubicBezTo>
                    <a:cubicBezTo>
                      <a:pt x="402" y="238"/>
                      <a:pt x="467" y="232"/>
                      <a:pt x="535" y="224"/>
                    </a:cubicBezTo>
                    <a:cubicBezTo>
                      <a:pt x="490" y="221"/>
                      <a:pt x="444" y="209"/>
                      <a:pt x="399" y="216"/>
                    </a:cubicBezTo>
                    <a:cubicBezTo>
                      <a:pt x="388" y="218"/>
                      <a:pt x="391" y="237"/>
                      <a:pt x="391" y="248"/>
                    </a:cubicBezTo>
                    <a:cubicBezTo>
                      <a:pt x="391" y="296"/>
                      <a:pt x="394" y="287"/>
                      <a:pt x="431" y="296"/>
                    </a:cubicBezTo>
                    <a:cubicBezTo>
                      <a:pt x="425" y="272"/>
                      <a:pt x="422" y="232"/>
                      <a:pt x="383" y="232"/>
                    </a:cubicBezTo>
                    <a:cubicBezTo>
                      <a:pt x="372" y="232"/>
                      <a:pt x="378" y="253"/>
                      <a:pt x="375" y="264"/>
                    </a:cubicBezTo>
                    <a:cubicBezTo>
                      <a:pt x="378" y="272"/>
                      <a:pt x="375" y="285"/>
                      <a:pt x="383" y="288"/>
                    </a:cubicBezTo>
                    <a:cubicBezTo>
                      <a:pt x="393" y="292"/>
                      <a:pt x="415" y="280"/>
                      <a:pt x="415" y="280"/>
                    </a:cubicBezTo>
                    <a:cubicBezTo>
                      <a:pt x="436" y="287"/>
                      <a:pt x="477" y="305"/>
                      <a:pt x="495" y="280"/>
                    </a:cubicBezTo>
                    <a:cubicBezTo>
                      <a:pt x="506" y="265"/>
                      <a:pt x="490" y="243"/>
                      <a:pt x="487" y="224"/>
                    </a:cubicBezTo>
                    <a:cubicBezTo>
                      <a:pt x="474" y="227"/>
                      <a:pt x="457" y="222"/>
                      <a:pt x="447" y="232"/>
                    </a:cubicBezTo>
                    <a:cubicBezTo>
                      <a:pt x="443" y="236"/>
                      <a:pt x="432" y="320"/>
                      <a:pt x="431" y="328"/>
                    </a:cubicBezTo>
                    <a:cubicBezTo>
                      <a:pt x="407" y="325"/>
                      <a:pt x="380" y="332"/>
                      <a:pt x="359" y="320"/>
                    </a:cubicBezTo>
                    <a:cubicBezTo>
                      <a:pt x="347" y="313"/>
                      <a:pt x="356" y="293"/>
                      <a:pt x="351" y="280"/>
                    </a:cubicBezTo>
                    <a:cubicBezTo>
                      <a:pt x="348" y="271"/>
                      <a:pt x="340" y="264"/>
                      <a:pt x="335" y="256"/>
                    </a:cubicBezTo>
                    <a:cubicBezTo>
                      <a:pt x="338" y="288"/>
                      <a:pt x="334" y="321"/>
                      <a:pt x="343" y="352"/>
                    </a:cubicBezTo>
                    <a:cubicBezTo>
                      <a:pt x="345" y="360"/>
                      <a:pt x="363" y="368"/>
                      <a:pt x="367" y="360"/>
                    </a:cubicBezTo>
                    <a:cubicBezTo>
                      <a:pt x="371" y="351"/>
                      <a:pt x="355" y="345"/>
                      <a:pt x="351" y="336"/>
                    </a:cubicBezTo>
                    <a:cubicBezTo>
                      <a:pt x="347" y="328"/>
                      <a:pt x="346" y="320"/>
                      <a:pt x="343" y="312"/>
                    </a:cubicBezTo>
                    <a:cubicBezTo>
                      <a:pt x="346" y="304"/>
                      <a:pt x="346" y="295"/>
                      <a:pt x="351" y="288"/>
                    </a:cubicBezTo>
                    <a:cubicBezTo>
                      <a:pt x="375" y="252"/>
                      <a:pt x="382" y="278"/>
                      <a:pt x="367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6-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325563"/>
            <a:ext cx="5349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65341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Contrast</a:t>
            </a:r>
          </a:p>
          <a:p>
            <a:pPr lvl="1"/>
            <a:r>
              <a:rPr lang="en-US" dirty="0" smtClean="0"/>
              <a:t>Degree </a:t>
            </a:r>
            <a:r>
              <a:rPr lang="en-US" dirty="0"/>
              <a:t>to which sharp differences in adjacent objects or areas exist.</a:t>
            </a:r>
          </a:p>
          <a:p>
            <a:pPr lvl="1"/>
            <a:r>
              <a:rPr lang="en-US" dirty="0"/>
              <a:t>Landscapes or areas of landscapes with great contrast attract the eye more readily than those with little to no contrast.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4" y="1117615"/>
            <a:ext cx="3870960" cy="5515633"/>
          </a:xfrm>
          <a:ln w="41275">
            <a:solidFill>
              <a:schemeClr val="tx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– Types of Landscapes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71344" y="3133345"/>
            <a:ext cx="3870960" cy="349990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/>
          <a:stretch/>
        </p:blipFill>
        <p:spPr>
          <a:xfrm>
            <a:off x="-1" y="1066800"/>
            <a:ext cx="8775087" cy="57912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veg treatment UT 200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/>
          <a:stretch/>
        </p:blipFill>
        <p:spPr bwMode="auto">
          <a:xfrm>
            <a:off x="-118428" y="1066800"/>
            <a:ext cx="8906574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eat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3959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4098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6-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406525"/>
            <a:ext cx="3149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pic>
        <p:nvPicPr>
          <p:cNvPr id="6" name="Picture 11" descr="6-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9" y="3813039"/>
            <a:ext cx="3149600" cy="21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6101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Sequence</a:t>
            </a:r>
          </a:p>
          <a:p>
            <a:pPr lvl="1"/>
            <a:r>
              <a:rPr lang="en-US" dirty="0"/>
              <a:t>Succession of landscape elements.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Systematic repetition of form, line, color, or texture.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977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  <p:pic>
        <p:nvPicPr>
          <p:cNvPr id="5" name="Picture 10" descr="cockscomb3 lowrez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/>
          <a:stretch/>
        </p:blipFill>
        <p:spPr bwMode="auto">
          <a:xfrm>
            <a:off x="2266950" y="1072896"/>
            <a:ext cx="3943350" cy="55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00-0031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5774" r="17966" b="36707"/>
          <a:stretch>
            <a:fillRect/>
          </a:stretch>
        </p:blipFill>
        <p:spPr bwMode="auto">
          <a:xfrm>
            <a:off x="0" y="1896977"/>
            <a:ext cx="8781968" cy="319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42814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Axis</a:t>
            </a:r>
          </a:p>
          <a:p>
            <a:pPr lvl="1"/>
            <a:r>
              <a:rPr lang="en-US" dirty="0"/>
              <a:t>A straight line (real or imaginary) passing through a landscape.</a:t>
            </a:r>
          </a:p>
          <a:p>
            <a:pPr lvl="1"/>
            <a:r>
              <a:rPr lang="en-US" dirty="0"/>
              <a:t>Focuses viewer attention primarily on the terminus and its background.</a:t>
            </a:r>
          </a:p>
          <a:p>
            <a:pPr lvl="1"/>
            <a:r>
              <a:rPr lang="en-US" dirty="0"/>
              <a:t>A design tool of great forcefulness.</a:t>
            </a:r>
          </a:p>
          <a:p>
            <a:pPr marL="685800" lvl="2" indent="0">
              <a:buNone/>
            </a:pPr>
            <a:endParaRPr lang="en-US" dirty="0" smtClean="0"/>
          </a:p>
        </p:txBody>
      </p:sp>
      <p:pic>
        <p:nvPicPr>
          <p:cNvPr id="7" name="Picture 13" descr="IMGP23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12231" r="26384"/>
          <a:stretch/>
        </p:blipFill>
        <p:spPr bwMode="auto">
          <a:xfrm>
            <a:off x="5013435" y="1333500"/>
            <a:ext cx="3531476" cy="48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8869" y="1062147"/>
            <a:ext cx="5596759" cy="5795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2125348" y="1062147"/>
            <a:ext cx="4575572" cy="5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/>
          <a:stretch/>
        </p:blipFill>
        <p:spPr>
          <a:xfrm>
            <a:off x="9670" y="1059661"/>
            <a:ext cx="8765630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49" y="1333500"/>
            <a:ext cx="7187105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Convergence</a:t>
            </a:r>
          </a:p>
          <a:p>
            <a:pPr lvl="1"/>
            <a:r>
              <a:rPr lang="en-US" dirty="0"/>
              <a:t>Tends to focus attention on one point or small area.</a:t>
            </a:r>
          </a:p>
          <a:p>
            <a:pPr lvl="1"/>
            <a:r>
              <a:rPr lang="en-US" dirty="0"/>
              <a:t>Point of convergence is highly visible.</a:t>
            </a:r>
          </a:p>
          <a:p>
            <a:pPr lvl="1"/>
            <a:r>
              <a:rPr lang="en-US" dirty="0"/>
              <a:t>Point of convergence generally becomes focal point within the landscape.</a:t>
            </a:r>
          </a:p>
          <a:p>
            <a:pPr lvl="2"/>
            <a:endParaRPr lang="en-US" dirty="0" smtClean="0"/>
          </a:p>
        </p:txBody>
      </p:sp>
      <p:pic>
        <p:nvPicPr>
          <p:cNvPr id="5" name="Picture 2" descr="http://blog.safeguard.com/wp-content/uploads/2012/01/2012.01.05-Converg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4487" y="4217987"/>
            <a:ext cx="54578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 smtClean="0"/>
              <a:t>of Landscapes</a:t>
            </a:r>
            <a:endParaRPr lang="en-US" dirty="0"/>
          </a:p>
          <a:p>
            <a:endParaRPr lang="en-US" dirty="0"/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360363" y="3640140"/>
            <a:ext cx="2524126" cy="1851028"/>
            <a:chOff x="1783" y="1188"/>
            <a:chExt cx="1590" cy="1166"/>
          </a:xfrm>
        </p:grpSpPr>
        <p:pic>
          <p:nvPicPr>
            <p:cNvPr id="11" name="Picture 9" descr="6-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4"/>
            <a:stretch>
              <a:fillRect/>
            </a:stretch>
          </p:blipFill>
          <p:spPr bwMode="auto">
            <a:xfrm>
              <a:off x="2055" y="1188"/>
              <a:ext cx="131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 rot="16200000">
              <a:off x="1472" y="1751"/>
              <a:ext cx="9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Enclosed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921001" y="1600200"/>
            <a:ext cx="2554288" cy="1784350"/>
            <a:chOff x="1840" y="2678"/>
            <a:chExt cx="1609" cy="1124"/>
          </a:xfrm>
        </p:grpSpPr>
        <p:pic>
          <p:nvPicPr>
            <p:cNvPr id="14" name="Picture 8" descr="6-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2678"/>
              <a:ext cx="1318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16200000">
              <a:off x="1587" y="3257"/>
              <a:ext cx="79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Feature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2919416" y="3611563"/>
            <a:ext cx="2555876" cy="1776412"/>
            <a:chOff x="3625" y="1354"/>
            <a:chExt cx="1610" cy="1119"/>
          </a:xfrm>
        </p:grpSpPr>
        <p:pic>
          <p:nvPicPr>
            <p:cNvPr id="17" name="Picture 10" descr="6-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5"/>
            <a:stretch>
              <a:fillRect/>
            </a:stretch>
          </p:blipFill>
          <p:spPr bwMode="auto">
            <a:xfrm>
              <a:off x="3917" y="1354"/>
              <a:ext cx="1318" cy="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 rot="16200000">
              <a:off x="3482" y="2038"/>
              <a:ext cx="5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Focal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361950" y="1600200"/>
            <a:ext cx="2532063" cy="1843088"/>
            <a:chOff x="178" y="1296"/>
            <a:chExt cx="1595" cy="1161"/>
          </a:xfrm>
        </p:grpSpPr>
        <p:pic>
          <p:nvPicPr>
            <p:cNvPr id="20" name="Picture 23" descr="6-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/>
            <a:stretch>
              <a:fillRect/>
            </a:stretch>
          </p:blipFill>
          <p:spPr bwMode="auto">
            <a:xfrm>
              <a:off x="455" y="1296"/>
              <a:ext cx="1318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 rot="16200000">
              <a:off x="-215" y="1773"/>
              <a:ext cx="10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Panoramic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5480049" y="1600199"/>
            <a:ext cx="2565399" cy="1838325"/>
            <a:chOff x="3626" y="2794"/>
            <a:chExt cx="1616" cy="1158"/>
          </a:xfrm>
        </p:grpSpPr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 rot="16200000">
              <a:off x="3295" y="3329"/>
              <a:ext cx="95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Canopied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24" name="Picture 29" descr="canopied bruss BW 1m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0" r="13588"/>
            <a:stretch>
              <a:fillRect/>
            </a:stretch>
          </p:blipFill>
          <p:spPr bwMode="auto">
            <a:xfrm>
              <a:off x="3917" y="2794"/>
              <a:ext cx="1325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0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6-4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 bwMode="auto">
          <a:xfrm>
            <a:off x="1" y="1053583"/>
            <a:ext cx="8782600" cy="5804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891"/>
            <a:ext cx="8781393" cy="578134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80196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Co-dominance</a:t>
            </a:r>
          </a:p>
          <a:p>
            <a:pPr lvl="1"/>
            <a:r>
              <a:rPr lang="en-US" dirty="0"/>
              <a:t>Two or more landscape form features are nearly identical.</a:t>
            </a:r>
          </a:p>
          <a:p>
            <a:pPr lvl="1"/>
            <a:r>
              <a:rPr lang="en-US" dirty="0"/>
              <a:t>Created co-dominant features often produce a symmetrical composition that does not blend with the characteristic landscape.</a:t>
            </a:r>
          </a:p>
          <a:p>
            <a:pPr lvl="1"/>
            <a:r>
              <a:rPr lang="en-US" dirty="0"/>
              <a:t>Natural landscapes with co-dominant features added are seldom as visually pleasing as those with a single dominant element.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yote Gulch_Gary Long 04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b="5716"/>
          <a:stretch/>
        </p:blipFill>
        <p:spPr bwMode="auto">
          <a:xfrm>
            <a:off x="0" y="1047750"/>
            <a:ext cx="88011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6"/>
          <a:stretch/>
        </p:blipFill>
        <p:spPr>
          <a:xfrm>
            <a:off x="-15766" y="1056289"/>
            <a:ext cx="8797160" cy="578594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pic>
        <p:nvPicPr>
          <p:cNvPr id="7" name="Picture 4" descr="IMGP38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1918" r="5348" b="1"/>
          <a:stretch/>
        </p:blipFill>
        <p:spPr bwMode="auto">
          <a:xfrm>
            <a:off x="-15766" y="1056289"/>
            <a:ext cx="8797160" cy="57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nframement 1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147"/>
            <a:ext cx="3783816" cy="578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4020206" y="1333500"/>
            <a:ext cx="4572001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Enframement</a:t>
            </a:r>
            <a:endParaRPr lang="en-US" dirty="0" smtClean="0"/>
          </a:p>
          <a:p>
            <a:pPr lvl="1"/>
            <a:r>
              <a:rPr lang="en-US" dirty="0"/>
              <a:t>Created when features in the landscape direct the viewer’s attention inward like the frame of a picture.</a:t>
            </a:r>
          </a:p>
          <a:p>
            <a:pPr lvl="1"/>
            <a:r>
              <a:rPr lang="en-US" dirty="0"/>
              <a:t>Walls of trees or rock cliffs on either side, reflecting waters at the base, and tree canopies overhead serve as forces of </a:t>
            </a:r>
            <a:r>
              <a:rPr lang="en-US" dirty="0" err="1"/>
              <a:t>enframement</a:t>
            </a:r>
            <a:r>
              <a:rPr lang="en-US" dirty="0"/>
              <a:t>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6-4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 bwMode="auto">
          <a:xfrm>
            <a:off x="0" y="1053584"/>
            <a:ext cx="8757557" cy="5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820"/>
            <a:ext cx="8784076" cy="579163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172122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52768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Scale</a:t>
            </a:r>
          </a:p>
          <a:p>
            <a:pPr lvl="1"/>
            <a:r>
              <a:rPr lang="en-US" dirty="0"/>
              <a:t>The proportionate size relationship between an object and its surroundings.</a:t>
            </a:r>
          </a:p>
          <a:p>
            <a:pPr lvl="1"/>
            <a:r>
              <a:rPr lang="en-US" dirty="0"/>
              <a:t>Relative to the landscape setting, scale determines the object’s dominance in the landscape.</a:t>
            </a:r>
          </a:p>
          <a:p>
            <a:pPr lvl="1"/>
            <a:r>
              <a:rPr lang="en-US" dirty="0"/>
              <a:t>The size of the space inversely affects an object’s relative scale -- small spaces make objects appear larger. </a:t>
            </a:r>
          </a:p>
          <a:p>
            <a:pPr lvl="2"/>
            <a:endParaRPr lang="en-US" dirty="0" smtClean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51513" y="1390568"/>
            <a:ext cx="2641901" cy="2782314"/>
            <a:chOff x="3917" y="2448"/>
            <a:chExt cx="1094" cy="115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917" y="2448"/>
              <a:ext cx="1094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101" y="2909"/>
              <a:ext cx="507" cy="63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033" y="2506"/>
              <a:ext cx="633" cy="44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4646" y="3130"/>
              <a:ext cx="235" cy="412"/>
              <a:chOff x="4608" y="1642"/>
              <a:chExt cx="314" cy="550"/>
            </a:xfrm>
          </p:grpSpPr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>
                <a:off x="4679" y="1679"/>
                <a:ext cx="173" cy="115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AutoShape 9"/>
              <p:cNvSpPr>
                <a:spLocks noChangeArrowheads="1"/>
              </p:cNvSpPr>
              <p:nvPr/>
            </p:nvSpPr>
            <p:spPr bwMode="auto">
              <a:xfrm>
                <a:off x="4679" y="1794"/>
                <a:ext cx="173" cy="17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495 h 21600"/>
                  <a:gd name="T14" fmla="*/ 17105 w 21600"/>
                  <a:gd name="T15" fmla="*/ 171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4608" y="1806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4646" y="1968"/>
                <a:ext cx="276" cy="224"/>
              </a:xfrm>
              <a:custGeom>
                <a:avLst/>
                <a:gdLst>
                  <a:gd name="T0" fmla="*/ 160 w 276"/>
                  <a:gd name="T1" fmla="*/ 0 h 224"/>
                  <a:gd name="T2" fmla="*/ 220 w 276"/>
                  <a:gd name="T3" fmla="*/ 144 h 224"/>
                  <a:gd name="T4" fmla="*/ 250 w 276"/>
                  <a:gd name="T5" fmla="*/ 198 h 224"/>
                  <a:gd name="T6" fmla="*/ 268 w 276"/>
                  <a:gd name="T7" fmla="*/ 216 h 224"/>
                  <a:gd name="T8" fmla="*/ 166 w 276"/>
                  <a:gd name="T9" fmla="*/ 210 h 224"/>
                  <a:gd name="T10" fmla="*/ 136 w 276"/>
                  <a:gd name="T11" fmla="*/ 120 h 224"/>
                  <a:gd name="T12" fmla="*/ 112 w 276"/>
                  <a:gd name="T13" fmla="*/ 66 h 224"/>
                  <a:gd name="T14" fmla="*/ 88 w 276"/>
                  <a:gd name="T15" fmla="*/ 180 h 224"/>
                  <a:gd name="T16" fmla="*/ 76 w 276"/>
                  <a:gd name="T17" fmla="*/ 216 h 224"/>
                  <a:gd name="T18" fmla="*/ 10 w 276"/>
                  <a:gd name="T19" fmla="*/ 210 h 224"/>
                  <a:gd name="T20" fmla="*/ 22 w 276"/>
                  <a:gd name="T21" fmla="*/ 174 h 224"/>
                  <a:gd name="T22" fmla="*/ 46 w 276"/>
                  <a:gd name="T23" fmla="*/ 120 h 224"/>
                  <a:gd name="T24" fmla="*/ 76 w 276"/>
                  <a:gd name="T25" fmla="*/ 24 h 224"/>
                  <a:gd name="T26" fmla="*/ 88 w 276"/>
                  <a:gd name="T27" fmla="*/ 0 h 2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6"/>
                  <a:gd name="T43" fmla="*/ 0 h 224"/>
                  <a:gd name="T44" fmla="*/ 276 w 276"/>
                  <a:gd name="T45" fmla="*/ 224 h 2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6" h="224">
                    <a:moveTo>
                      <a:pt x="160" y="0"/>
                    </a:moveTo>
                    <a:cubicBezTo>
                      <a:pt x="177" y="51"/>
                      <a:pt x="203" y="94"/>
                      <a:pt x="220" y="144"/>
                    </a:cubicBezTo>
                    <a:cubicBezTo>
                      <a:pt x="225" y="159"/>
                      <a:pt x="240" y="186"/>
                      <a:pt x="250" y="198"/>
                    </a:cubicBezTo>
                    <a:cubicBezTo>
                      <a:pt x="255" y="205"/>
                      <a:pt x="276" y="215"/>
                      <a:pt x="268" y="216"/>
                    </a:cubicBezTo>
                    <a:cubicBezTo>
                      <a:pt x="234" y="221"/>
                      <a:pt x="200" y="212"/>
                      <a:pt x="166" y="210"/>
                    </a:cubicBezTo>
                    <a:cubicBezTo>
                      <a:pt x="160" y="175"/>
                      <a:pt x="151" y="151"/>
                      <a:pt x="136" y="120"/>
                    </a:cubicBezTo>
                    <a:cubicBezTo>
                      <a:pt x="127" y="102"/>
                      <a:pt x="112" y="66"/>
                      <a:pt x="112" y="66"/>
                    </a:cubicBezTo>
                    <a:cubicBezTo>
                      <a:pt x="99" y="104"/>
                      <a:pt x="101" y="142"/>
                      <a:pt x="88" y="180"/>
                    </a:cubicBezTo>
                    <a:cubicBezTo>
                      <a:pt x="84" y="192"/>
                      <a:pt x="76" y="216"/>
                      <a:pt x="76" y="216"/>
                    </a:cubicBezTo>
                    <a:cubicBezTo>
                      <a:pt x="54" y="214"/>
                      <a:pt x="27" y="224"/>
                      <a:pt x="10" y="210"/>
                    </a:cubicBezTo>
                    <a:cubicBezTo>
                      <a:pt x="0" y="202"/>
                      <a:pt x="18" y="186"/>
                      <a:pt x="22" y="174"/>
                    </a:cubicBezTo>
                    <a:cubicBezTo>
                      <a:pt x="29" y="153"/>
                      <a:pt x="34" y="138"/>
                      <a:pt x="46" y="120"/>
                    </a:cubicBezTo>
                    <a:cubicBezTo>
                      <a:pt x="53" y="91"/>
                      <a:pt x="59" y="49"/>
                      <a:pt x="76" y="24"/>
                    </a:cubicBezTo>
                    <a:cubicBezTo>
                      <a:pt x="89" y="4"/>
                      <a:pt x="88" y="13"/>
                      <a:pt x="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4680" y="1642"/>
                <a:ext cx="191" cy="92"/>
              </a:xfrm>
              <a:custGeom>
                <a:avLst/>
                <a:gdLst>
                  <a:gd name="T0" fmla="*/ 18 w 191"/>
                  <a:gd name="T1" fmla="*/ 56 h 92"/>
                  <a:gd name="T2" fmla="*/ 36 w 191"/>
                  <a:gd name="T3" fmla="*/ 32 h 92"/>
                  <a:gd name="T4" fmla="*/ 42 w 191"/>
                  <a:gd name="T5" fmla="*/ 14 h 92"/>
                  <a:gd name="T6" fmla="*/ 90 w 191"/>
                  <a:gd name="T7" fmla="*/ 38 h 92"/>
                  <a:gd name="T8" fmla="*/ 162 w 191"/>
                  <a:gd name="T9" fmla="*/ 44 h 92"/>
                  <a:gd name="T10" fmla="*/ 162 w 191"/>
                  <a:gd name="T11" fmla="*/ 92 h 92"/>
                  <a:gd name="T12" fmla="*/ 72 w 191"/>
                  <a:gd name="T13" fmla="*/ 50 h 92"/>
                  <a:gd name="T14" fmla="*/ 54 w 191"/>
                  <a:gd name="T15" fmla="*/ 44 h 92"/>
                  <a:gd name="T16" fmla="*/ 48 w 191"/>
                  <a:gd name="T17" fmla="*/ 62 h 92"/>
                  <a:gd name="T18" fmla="*/ 0 w 191"/>
                  <a:gd name="T19" fmla="*/ 80 h 92"/>
                  <a:gd name="T20" fmla="*/ 18 w 191"/>
                  <a:gd name="T21" fmla="*/ 56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1"/>
                  <a:gd name="T34" fmla="*/ 0 h 92"/>
                  <a:gd name="T35" fmla="*/ 191 w 191"/>
                  <a:gd name="T36" fmla="*/ 92 h 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1" h="92">
                    <a:moveTo>
                      <a:pt x="18" y="56"/>
                    </a:moveTo>
                    <a:cubicBezTo>
                      <a:pt x="6" y="20"/>
                      <a:pt x="10" y="53"/>
                      <a:pt x="36" y="32"/>
                    </a:cubicBezTo>
                    <a:cubicBezTo>
                      <a:pt x="41" y="28"/>
                      <a:pt x="40" y="20"/>
                      <a:pt x="42" y="14"/>
                    </a:cubicBezTo>
                    <a:cubicBezTo>
                      <a:pt x="82" y="40"/>
                      <a:pt x="65" y="0"/>
                      <a:pt x="90" y="38"/>
                    </a:cubicBezTo>
                    <a:cubicBezTo>
                      <a:pt x="129" y="25"/>
                      <a:pt x="129" y="22"/>
                      <a:pt x="162" y="44"/>
                    </a:cubicBezTo>
                    <a:cubicBezTo>
                      <a:pt x="180" y="71"/>
                      <a:pt x="191" y="72"/>
                      <a:pt x="162" y="92"/>
                    </a:cubicBezTo>
                    <a:cubicBezTo>
                      <a:pt x="138" y="57"/>
                      <a:pt x="113" y="56"/>
                      <a:pt x="72" y="50"/>
                    </a:cubicBezTo>
                    <a:cubicBezTo>
                      <a:pt x="66" y="48"/>
                      <a:pt x="60" y="41"/>
                      <a:pt x="54" y="44"/>
                    </a:cubicBezTo>
                    <a:cubicBezTo>
                      <a:pt x="48" y="47"/>
                      <a:pt x="52" y="57"/>
                      <a:pt x="48" y="62"/>
                    </a:cubicBezTo>
                    <a:cubicBezTo>
                      <a:pt x="36" y="77"/>
                      <a:pt x="16" y="77"/>
                      <a:pt x="0" y="80"/>
                    </a:cubicBezTo>
                    <a:cubicBezTo>
                      <a:pt x="14" y="60"/>
                      <a:pt x="7" y="67"/>
                      <a:pt x="18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 flipH="1">
                <a:off x="4838" y="1814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205" y="3024"/>
              <a:ext cx="288" cy="5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/>
          <a:stretch/>
        </p:blipFill>
        <p:spPr>
          <a:xfrm>
            <a:off x="0" y="1055487"/>
            <a:ext cx="8784540" cy="580251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3048000"/>
          </a:xfrm>
        </p:spPr>
        <p:txBody>
          <a:bodyPr/>
          <a:lstStyle/>
          <a:p>
            <a:r>
              <a:rPr lang="en-US" dirty="0" smtClean="0"/>
              <a:t>Panoramic Landscapes</a:t>
            </a:r>
          </a:p>
          <a:p>
            <a:pPr lvl="1"/>
            <a:r>
              <a:rPr lang="en-US" dirty="0" smtClean="0"/>
              <a:t>Unobstructed</a:t>
            </a:r>
            <a:r>
              <a:rPr lang="en-US" dirty="0"/>
              <a:t>, wide view of an extensive </a:t>
            </a:r>
            <a:r>
              <a:rPr lang="en-US" dirty="0" smtClean="0"/>
              <a:t>area</a:t>
            </a:r>
          </a:p>
          <a:p>
            <a:pPr lvl="1"/>
            <a:r>
              <a:rPr lang="en-US" dirty="0" smtClean="0"/>
              <a:t>Little or no sense of boundary</a:t>
            </a:r>
            <a:endParaRPr lang="en-US" dirty="0"/>
          </a:p>
          <a:p>
            <a:pPr lvl="1"/>
            <a:r>
              <a:rPr lang="en-US" dirty="0"/>
              <a:t>Open and expansive</a:t>
            </a:r>
          </a:p>
          <a:p>
            <a:pPr lvl="1"/>
            <a:r>
              <a:rPr lang="en-US" dirty="0"/>
              <a:t>Foreground/middle ground features do not substantially block background</a:t>
            </a:r>
          </a:p>
          <a:p>
            <a:pPr lvl="1"/>
            <a:r>
              <a:rPr lang="en-US" dirty="0"/>
              <a:t>Sky and foreground occupy much of view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/>
          <a:stretch/>
        </p:blipFill>
        <p:spPr>
          <a:xfrm>
            <a:off x="-13649" y="1056290"/>
            <a:ext cx="8794373" cy="580171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3 - Landscape </a:t>
            </a:r>
            <a:r>
              <a:rPr lang="en-US" dirty="0"/>
              <a:t>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128094" y="171450"/>
            <a:ext cx="9015905" cy="1231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EXERCISE </a:t>
            </a:r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Match </a:t>
            </a:r>
            <a:r>
              <a:rPr lang="en-US" sz="2000" dirty="0">
                <a:solidFill>
                  <a:schemeClr val="bg1"/>
                </a:solidFill>
              </a:rPr>
              <a:t>the Analysis Factor to the </a:t>
            </a:r>
            <a:r>
              <a:rPr lang="en-US" sz="2000" dirty="0" smtClean="0">
                <a:solidFill>
                  <a:schemeClr val="bg1"/>
                </a:solidFill>
              </a:rPr>
              <a:t>image </a:t>
            </a:r>
            <a:r>
              <a:rPr lang="en-US" sz="2000" dirty="0">
                <a:solidFill>
                  <a:schemeClr val="bg1"/>
                </a:solidFill>
              </a:rPr>
              <a:t>that best represents </a:t>
            </a:r>
            <a:r>
              <a:rPr lang="en-US" sz="2000" dirty="0" smtClean="0">
                <a:solidFill>
                  <a:schemeClr val="bg1"/>
                </a:solidFill>
              </a:rPr>
              <a:t>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b="4860"/>
          <a:stretch/>
        </p:blipFill>
        <p:spPr>
          <a:xfrm>
            <a:off x="3138242" y="787290"/>
            <a:ext cx="2839868" cy="187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684" y="796188"/>
            <a:ext cx="2050690" cy="269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787290"/>
            <a:ext cx="2839868" cy="187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2799938"/>
            <a:ext cx="2862828" cy="1884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42" y="2794062"/>
            <a:ext cx="2837955" cy="1890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9" y="4822196"/>
            <a:ext cx="2839868" cy="1894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3" y="4813851"/>
            <a:ext cx="2844932" cy="1894725"/>
          </a:xfrm>
          <a:prstGeom prst="rect">
            <a:avLst/>
          </a:prstGeom>
        </p:spPr>
      </p:pic>
      <p:pic>
        <p:nvPicPr>
          <p:cNvPr id="19" name="Picture 4" descr="IMGP380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0316" r="5348"/>
          <a:stretch/>
        </p:blipFill>
        <p:spPr bwMode="auto">
          <a:xfrm>
            <a:off x="128095" y="4815136"/>
            <a:ext cx="2839868" cy="19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8"/>
          <p:cNvSpPr txBox="1">
            <a:spLocks/>
          </p:cNvSpPr>
          <p:nvPr/>
        </p:nvSpPr>
        <p:spPr>
          <a:xfrm>
            <a:off x="3253839" y="89989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</a:t>
            </a:r>
          </a:p>
        </p:txBody>
      </p:sp>
      <p:sp>
        <p:nvSpPr>
          <p:cNvPr id="25" name="Content Placeholder 28"/>
          <p:cNvSpPr txBox="1">
            <a:spLocks/>
          </p:cNvSpPr>
          <p:nvPr/>
        </p:nvSpPr>
        <p:spPr>
          <a:xfrm>
            <a:off x="236653" y="4937503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E</a:t>
            </a:r>
          </a:p>
        </p:txBody>
      </p:sp>
      <p:sp>
        <p:nvSpPr>
          <p:cNvPr id="26" name="Content Placeholder 28"/>
          <p:cNvSpPr txBox="1">
            <a:spLocks/>
          </p:cNvSpPr>
          <p:nvPr/>
        </p:nvSpPr>
        <p:spPr>
          <a:xfrm>
            <a:off x="3240496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</a:t>
            </a:r>
          </a:p>
        </p:txBody>
      </p:sp>
      <p:sp>
        <p:nvSpPr>
          <p:cNvPr id="27" name="Content Placeholder 28"/>
          <p:cNvSpPr txBox="1">
            <a:spLocks/>
          </p:cNvSpPr>
          <p:nvPr/>
        </p:nvSpPr>
        <p:spPr>
          <a:xfrm>
            <a:off x="3229577" y="2896928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</a:t>
            </a:r>
          </a:p>
        </p:txBody>
      </p:sp>
      <p:sp>
        <p:nvSpPr>
          <p:cNvPr id="28" name="Content Placeholder 28"/>
          <p:cNvSpPr txBox="1">
            <a:spLocks/>
          </p:cNvSpPr>
          <p:nvPr/>
        </p:nvSpPr>
        <p:spPr>
          <a:xfrm>
            <a:off x="6205066" y="865595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B</a:t>
            </a:r>
          </a:p>
        </p:txBody>
      </p:sp>
      <p:sp>
        <p:nvSpPr>
          <p:cNvPr id="29" name="Content Placeholder 28"/>
          <p:cNvSpPr txBox="1">
            <a:spLocks/>
          </p:cNvSpPr>
          <p:nvPr/>
        </p:nvSpPr>
        <p:spPr>
          <a:xfrm>
            <a:off x="6205066" y="293255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</a:t>
            </a:r>
          </a:p>
        </p:txBody>
      </p:sp>
      <p:sp>
        <p:nvSpPr>
          <p:cNvPr id="30" name="Content Placeholder 28"/>
          <p:cNvSpPr txBox="1">
            <a:spLocks/>
          </p:cNvSpPr>
          <p:nvPr/>
        </p:nvSpPr>
        <p:spPr>
          <a:xfrm>
            <a:off x="6258297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493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4155" y="6432208"/>
            <a:ext cx="210724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Image Caption ]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782" y="3401887"/>
            <a:ext cx="23010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Change 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is inevitable, </a:t>
            </a:r>
          </a:p>
          <a:p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ugliness is not</a:t>
            </a:r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cenicamerica.org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2722" r="19"/>
          <a:stretch/>
        </p:blipFill>
        <p:spPr>
          <a:xfrm>
            <a:off x="2614588" y="1061724"/>
            <a:ext cx="6158829" cy="579627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" b="2389"/>
          <a:stretch/>
        </p:blipFill>
        <p:spPr>
          <a:xfrm>
            <a:off x="-1" y="1059661"/>
            <a:ext cx="8781969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1 - Types </a:t>
            </a:r>
            <a:r>
              <a:rPr lang="en-US" dirty="0"/>
              <a:t>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5A8CBA611F49854C35C7075BD314" ma:contentTypeVersion="0" ma:contentTypeDescription="Create a new document." ma:contentTypeScope="" ma:versionID="72799aec6109b8c56c15ced4c53eb6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5DAB8F-C875-4D26-9EAA-24B70CA116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3741AA-B43A-416D-8C18-2C54B88EF7C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44A9FB-1393-45E5-85F2-203EB9B81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8149</TotalTime>
  <Words>1540</Words>
  <Application>Microsoft Office PowerPoint</Application>
  <PresentationFormat>On-screen Show (4:3)</PresentationFormat>
  <Paragraphs>368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Arial</vt:lpstr>
      <vt:lpstr>BatangChe</vt:lpstr>
      <vt:lpstr>Calibri</vt:lpstr>
      <vt:lpstr>Cambria</vt:lpstr>
      <vt:lpstr>Impact</vt:lpstr>
      <vt:lpstr>Tahoma</vt:lpstr>
      <vt:lpstr>Times New Roman</vt:lpstr>
      <vt:lpstr>1_VRM-Cover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McGrew, Julie A</cp:lastModifiedBy>
  <cp:revision>119</cp:revision>
  <dcterms:created xsi:type="dcterms:W3CDTF">2015-01-14T20:26:51Z</dcterms:created>
  <dcterms:modified xsi:type="dcterms:W3CDTF">2019-08-13T01:44:58Z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0x0101005C505A8CBA611F49854C35C7075BD314</vt:lpwstr>
  </property>
</Properties>
</file>