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92" r:id="rId2"/>
    <p:sldMasterId id="2147483678" r:id="rId3"/>
    <p:sldMasterId id="2147483660" r:id="rId4"/>
    <p:sldMasterId id="2147483672" r:id="rId5"/>
    <p:sldMasterId id="2147483699" r:id="rId6"/>
  </p:sldMasterIdLst>
  <p:notesMasterIdLst>
    <p:notesMasterId r:id="rId52"/>
  </p:notesMasterIdLst>
  <p:handoutMasterIdLst>
    <p:handoutMasterId r:id="rId53"/>
  </p:handoutMasterIdLst>
  <p:sldIdLst>
    <p:sldId id="308" r:id="rId7"/>
    <p:sldId id="260" r:id="rId8"/>
    <p:sldId id="258" r:id="rId9"/>
    <p:sldId id="266" r:id="rId10"/>
    <p:sldId id="304" r:id="rId11"/>
    <p:sldId id="263" r:id="rId12"/>
    <p:sldId id="261" r:id="rId13"/>
    <p:sldId id="268" r:id="rId14"/>
    <p:sldId id="305" r:id="rId15"/>
    <p:sldId id="303" r:id="rId16"/>
    <p:sldId id="264" r:id="rId17"/>
    <p:sldId id="265" r:id="rId18"/>
    <p:sldId id="302" r:id="rId19"/>
    <p:sldId id="273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75" r:id="rId41"/>
    <p:sldId id="276" r:id="rId42"/>
    <p:sldId id="301" r:id="rId43"/>
    <p:sldId id="306" r:id="rId44"/>
    <p:sldId id="269" r:id="rId45"/>
    <p:sldId id="270" r:id="rId46"/>
    <p:sldId id="271" r:id="rId47"/>
    <p:sldId id="267" r:id="rId48"/>
    <p:sldId id="272" r:id="rId49"/>
    <p:sldId id="289" r:id="rId50"/>
    <p:sldId id="283" r:id="rId5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14" autoAdjust="0"/>
    <p:restoredTop sz="84801" autoAdjust="0"/>
  </p:normalViewPr>
  <p:slideViewPr>
    <p:cSldViewPr snapToGrid="0">
      <p:cViewPr varScale="1">
        <p:scale>
          <a:sx n="71" d="100"/>
          <a:sy n="71" d="100"/>
        </p:scale>
        <p:origin x="1317" y="31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51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09945-D077-4781-921D-21966227E817}" type="datetimeFigureOut">
              <a:rPr lang="en-US" smtClean="0"/>
              <a:t>8/12/2019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CAB9A-48E6-4D29-B8FA-10057BD6D1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0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6C4138-5F28-4236-8C2F-879047A228F5}" type="datetimeFigureOut">
              <a:rPr lang="en-US" smtClean="0"/>
              <a:t>8/12/2019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A650AA-311B-4EB1-88C7-0354AC3D3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44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yricsfreak.com/p/paint+your+wago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see the ages move, feel the earth shake, the wind cut and the water carve, feel the hot volcanic blast and smell the fumes...</a:t>
            </a:r>
          </a:p>
          <a:p>
            <a:r>
              <a:rPr lang="en-US" dirty="0"/>
              <a:t>Why do I intrude? There’s no intrusion. My footfall is its tremor, its wind my breath, my bones its substance.</a:t>
            </a:r>
          </a:p>
          <a:p>
            <a:r>
              <a:rPr lang="en-US" dirty="0"/>
              <a:t>      Jerry DeLaughter, </a:t>
            </a:r>
            <a:r>
              <a:rPr lang="en-US" i="1" dirty="0"/>
              <a:t>Big Bend Diary</a:t>
            </a:r>
          </a:p>
          <a:p>
            <a:endParaRPr lang="en-US" dirty="0"/>
          </a:p>
          <a:p>
            <a:r>
              <a:rPr lang="en-US" dirty="0"/>
              <a:t>Did you know that trees talk? Well they do. They talk to each other, and they’ll talk to you if you listen. Trouble is, [many] people don’t listen … But I have learned a lot from the trees: sometimes about the weather, sometimes about animals, sometimes about the Great Spirit.</a:t>
            </a:r>
          </a:p>
          <a:p>
            <a:r>
              <a:rPr lang="en-US" i="1" dirty="0"/>
              <a:t>     Tatanga Mani or Walking Buffalo (1871-1967), Stoney Nation, Alberta, Canada</a:t>
            </a:r>
          </a:p>
          <a:p>
            <a:endParaRPr lang="en-US" i="1" dirty="0"/>
          </a:p>
          <a:p>
            <a:pPr defTabSz="931774">
              <a:defRPr/>
            </a:pPr>
            <a:r>
              <a:rPr lang="en-US" dirty="0"/>
              <a:t>I talk to the trees, But they don't listen to me</a:t>
            </a:r>
            <a:br>
              <a:rPr lang="en-US" dirty="0"/>
            </a:br>
            <a:r>
              <a:rPr lang="en-US" dirty="0"/>
              <a:t>I talk to the stars, But they never hear me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breeze hasn't time, To stop and hear what I say</a:t>
            </a:r>
            <a:br>
              <a:rPr lang="en-US" dirty="0"/>
            </a:br>
            <a:r>
              <a:rPr lang="en-US" dirty="0"/>
              <a:t>I talk to them all … in vain</a:t>
            </a:r>
          </a:p>
          <a:p>
            <a:pPr defTabSz="931774">
              <a:defRPr/>
            </a:pPr>
            <a:r>
              <a:rPr lang="en-US" b="1" dirty="0"/>
              <a:t>      – </a:t>
            </a:r>
            <a:r>
              <a:rPr lang="en-US" dirty="0"/>
              <a:t>Clint Eastwood</a:t>
            </a:r>
            <a:r>
              <a:rPr lang="en-US" i="1" dirty="0"/>
              <a:t>, </a:t>
            </a:r>
            <a:r>
              <a:rPr lang="en-US" i="1" dirty="0">
                <a:hlinkClick r:id="rId3"/>
              </a:rPr>
              <a:t>Paint Your Wagon</a:t>
            </a:r>
            <a:r>
              <a:rPr lang="en-US" b="1" dirty="0"/>
              <a:t> 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Seriously, what Clint needed was an introduction to “The Language</a:t>
            </a:r>
            <a:r>
              <a:rPr lang="en-US" baseline="0" dirty="0" smtClean="0"/>
              <a:t> of Landscapes” to gain an understanding of visual characteristics that our actions will influence, hopefully in the most harmonious way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01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89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6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832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61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2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67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43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746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93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76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50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77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00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45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12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94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24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440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164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650AA-311B-4EB1-88C7-0354AC3D3B5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0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08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7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08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60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18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09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29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</p:spTree>
    <p:extLst>
      <p:ext uri="{BB962C8B-B14F-4D97-AF65-F5344CB8AC3E}">
        <p14:creationId xmlns:p14="http://schemas.microsoft.com/office/powerpoint/2010/main" val="23700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54364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697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43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</p:spTree>
    <p:extLst>
      <p:ext uri="{BB962C8B-B14F-4D97-AF65-F5344CB8AC3E}">
        <p14:creationId xmlns:p14="http://schemas.microsoft.com/office/powerpoint/2010/main" val="329526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92D050"/>
                </a:solidFill>
              </a:defRPr>
            </a:lvl1pPr>
            <a:lvl2pPr marL="581025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tabLst/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Click to edit Master text styles</a:t>
            </a:r>
          </a:p>
          <a:p>
            <a:pPr marL="58102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Second level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What is VRM/ Why We Use it?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33199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307512" y="3868325"/>
            <a:ext cx="3405019" cy="22335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581025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Click to edit Master text styles</a:t>
            </a:r>
          </a:p>
          <a:p>
            <a:pPr marL="58102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Second level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Third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29" y="1295400"/>
            <a:ext cx="4607627" cy="51816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581025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Click to edit Master text styles</a:t>
            </a:r>
          </a:p>
          <a:p>
            <a:pPr marL="58102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Second level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What is VRM/ Why We Use it?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5297612" y="1305300"/>
            <a:ext cx="3405019" cy="22335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581025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tabLst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Click to edit Master text styles</a:t>
            </a:r>
          </a:p>
          <a:p>
            <a:pPr marL="58102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Second level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Third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0219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5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69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1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8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7" r="32982"/>
          <a:stretch/>
        </p:blipFill>
        <p:spPr>
          <a:xfrm>
            <a:off x="5534526" y="0"/>
            <a:ext cx="3633537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80446" y="1417346"/>
            <a:ext cx="4627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 Resource Management</a:t>
            </a:r>
          </a:p>
          <a:p>
            <a:pPr algn="ctr"/>
            <a:r>
              <a:rPr lang="en-US" sz="320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sz="3200" spc="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Course</a:t>
            </a:r>
            <a:endParaRPr lang="en-US" sz="3200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64750" y="3934983"/>
            <a:ext cx="1659221" cy="716757"/>
            <a:chOff x="2125630" y="2939674"/>
            <a:chExt cx="1659221" cy="716757"/>
          </a:xfrm>
        </p:grpSpPr>
        <p:pic>
          <p:nvPicPr>
            <p:cNvPr id="15" name="Picture 1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630" y="2939674"/>
              <a:ext cx="716756" cy="7167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701" y="2939675"/>
              <a:ext cx="819150" cy="71675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 userDrawn="1"/>
        </p:nvSpPr>
        <p:spPr>
          <a:xfrm>
            <a:off x="1" y="5281976"/>
            <a:ext cx="553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 smtClean="0">
                <a:latin typeface="Cambria" panose="020405030504060302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California Desert District Office</a:t>
            </a:r>
            <a:endParaRPr lang="en-US" spc="300" dirty="0">
              <a:latin typeface="Cambria" panose="020405030504060302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  <a:p>
            <a:pPr algn="ctr"/>
            <a:r>
              <a:rPr lang="en-US" spc="300" dirty="0" smtClean="0">
                <a:latin typeface="Cambria" panose="020405030504060302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September 2018</a:t>
            </a:r>
            <a:endParaRPr lang="en-US" spc="300" dirty="0">
              <a:latin typeface="Cambria" panose="020405030504060302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70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2" name="Picture 191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grpSp>
        <p:nvGrpSpPr>
          <p:cNvPr id="32" name="Group 31"/>
          <p:cNvGrpSpPr/>
          <p:nvPr userDrawn="1"/>
        </p:nvGrpSpPr>
        <p:grpSpPr>
          <a:xfrm>
            <a:off x="8781375" y="0"/>
            <a:ext cx="364319" cy="6858000"/>
            <a:chOff x="8781375" y="0"/>
            <a:chExt cx="364319" cy="6858000"/>
          </a:xfrm>
        </p:grpSpPr>
        <p:grpSp>
          <p:nvGrpSpPr>
            <p:cNvPr id="33" name="Group 32"/>
            <p:cNvGrpSpPr/>
            <p:nvPr userDrawn="1"/>
          </p:nvGrpSpPr>
          <p:grpSpPr>
            <a:xfrm>
              <a:off x="8781968" y="0"/>
              <a:ext cx="363726" cy="5142863"/>
              <a:chOff x="8781968" y="0"/>
              <a:chExt cx="363726" cy="6612795"/>
            </a:xfrm>
          </p:grpSpPr>
          <p:grpSp>
            <p:nvGrpSpPr>
              <p:cNvPr id="40" name="Group 39"/>
              <p:cNvGrpSpPr/>
              <p:nvPr userDrawn="1"/>
            </p:nvGrpSpPr>
            <p:grpSpPr>
              <a:xfrm>
                <a:off x="8781968" y="0"/>
                <a:ext cx="363726" cy="5510254"/>
                <a:chOff x="8781968" y="0"/>
                <a:chExt cx="363726" cy="2632867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8782155" y="0"/>
                  <a:ext cx="363539" cy="524732"/>
                </a:xfrm>
                <a:prstGeom prst="rect">
                  <a:avLst/>
                </a:prstGeom>
                <a:solidFill>
                  <a:srgbClr val="005A9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8781968" y="524732"/>
                  <a:ext cx="362032" cy="2108135"/>
                  <a:chOff x="8781968" y="0"/>
                  <a:chExt cx="362032" cy="2685496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8781968" y="0"/>
                    <a:ext cx="362032" cy="671086"/>
                  </a:xfrm>
                  <a:prstGeom prst="rect">
                    <a:avLst/>
                  </a:prstGeom>
                  <a:solidFill>
                    <a:srgbClr val="1F497D">
                      <a:lumMod val="60000"/>
                      <a:lumOff val="4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8781968" y="671087"/>
                    <a:ext cx="362032" cy="672238"/>
                  </a:xfrm>
                  <a:prstGeom prst="rect">
                    <a:avLst/>
                  </a:prstGeom>
                  <a:solidFill>
                    <a:srgbClr val="4BACC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8781968" y="1343324"/>
                    <a:ext cx="362032" cy="671086"/>
                  </a:xfrm>
                  <a:prstGeom prst="rect">
                    <a:avLst/>
                  </a:prstGeom>
                  <a:solidFill>
                    <a:srgbClr val="8064A2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8781968" y="2014410"/>
                    <a:ext cx="362032" cy="671086"/>
                  </a:xfrm>
                  <a:prstGeom prst="rect">
                    <a:avLst/>
                  </a:prstGeom>
                  <a:solidFill>
                    <a:srgbClr val="C0504D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1" name="Rectangle 40"/>
              <p:cNvSpPr/>
              <p:nvPr userDrawn="1"/>
            </p:nvSpPr>
            <p:spPr>
              <a:xfrm>
                <a:off x="8781968" y="5510254"/>
                <a:ext cx="363726" cy="1102541"/>
              </a:xfrm>
              <a:prstGeom prst="rect">
                <a:avLst/>
              </a:prstGeom>
              <a:solidFill>
                <a:srgbClr val="9A540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8" name="Rectangle 37"/>
            <p:cNvSpPr/>
            <p:nvPr userDrawn="1"/>
          </p:nvSpPr>
          <p:spPr>
            <a:xfrm>
              <a:off x="8781968" y="5142863"/>
              <a:ext cx="363726" cy="857462"/>
            </a:xfrm>
            <a:prstGeom prst="rect">
              <a:avLst/>
            </a:prstGeom>
            <a:solidFill>
              <a:srgbClr val="7E7B0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781375" y="5996056"/>
              <a:ext cx="362625" cy="861944"/>
            </a:xfrm>
            <a:prstGeom prst="rect">
              <a:avLst/>
            </a:prstGeom>
            <a:solidFill>
              <a:srgbClr val="9BBB59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extBox 47"/>
          <p:cNvSpPr txBox="1"/>
          <p:nvPr userDrawn="1"/>
        </p:nvSpPr>
        <p:spPr>
          <a:xfrm>
            <a:off x="8807515" y="457563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200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 userDrawn="1"/>
        </p:nvSpPr>
        <p:spPr>
          <a:xfrm>
            <a:off x="8807515" y="543309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200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 userDrawn="1"/>
        </p:nvSpPr>
        <p:spPr>
          <a:xfrm>
            <a:off x="8797870" y="627262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200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 userDrawn="1"/>
        </p:nvSpPr>
        <p:spPr>
          <a:xfrm>
            <a:off x="8799564" y="294048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TextBox 51"/>
          <p:cNvSpPr txBox="1"/>
          <p:nvPr userDrawn="1"/>
        </p:nvSpPr>
        <p:spPr>
          <a:xfrm>
            <a:off x="8799564" y="114431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8799564" y="200251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8799564" y="286070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8797870" y="37181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8781375" y="854083"/>
            <a:ext cx="360570" cy="6003918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Placeholder 17"/>
          <p:cNvSpPr txBox="1">
            <a:spLocks/>
          </p:cNvSpPr>
          <p:nvPr userDrawn="1"/>
        </p:nvSpPr>
        <p:spPr>
          <a:xfrm>
            <a:off x="5106839" y="6623104"/>
            <a:ext cx="3656162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 smtClean="0">
                <a:effectLst/>
                <a:latin typeface="Cambria" panose="02040503050406030204" pitchFamily="18" charset="0"/>
              </a:rPr>
              <a:t>Palm</a:t>
            </a:r>
            <a:r>
              <a:rPr lang="en-US" sz="800" b="1" baseline="0" dirty="0" smtClean="0">
                <a:effectLst/>
                <a:latin typeface="Cambria" panose="02040503050406030204" pitchFamily="18" charset="0"/>
              </a:rPr>
              <a:t> Springs,</a:t>
            </a:r>
            <a:r>
              <a:rPr lang="en-US" sz="800" b="1" dirty="0" smtClean="0">
                <a:effectLst/>
                <a:latin typeface="Cambria" panose="02040503050406030204" pitchFamily="18" charset="0"/>
              </a:rPr>
              <a:t> CA - VRM Training 2018</a:t>
            </a:r>
          </a:p>
          <a:p>
            <a:endParaRPr lang="en-US" sz="800" b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5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 spc="3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15959-8C04-40A0-A855-BB610B90FE2B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38451-D74F-4B39-9DBA-0D081E075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8781375" y="0"/>
            <a:ext cx="364319" cy="6858000"/>
            <a:chOff x="8781375" y="0"/>
            <a:chExt cx="364319" cy="6858000"/>
          </a:xfrm>
        </p:grpSpPr>
        <p:grpSp>
          <p:nvGrpSpPr>
            <p:cNvPr id="19" name="Group 18"/>
            <p:cNvGrpSpPr/>
            <p:nvPr userDrawn="1"/>
          </p:nvGrpSpPr>
          <p:grpSpPr>
            <a:xfrm>
              <a:off x="8781968" y="0"/>
              <a:ext cx="363726" cy="5142863"/>
              <a:chOff x="8781968" y="0"/>
              <a:chExt cx="363726" cy="6612795"/>
            </a:xfrm>
          </p:grpSpPr>
          <p:grpSp>
            <p:nvGrpSpPr>
              <p:cNvPr id="20" name="Group 19"/>
              <p:cNvGrpSpPr/>
              <p:nvPr userDrawn="1"/>
            </p:nvGrpSpPr>
            <p:grpSpPr>
              <a:xfrm>
                <a:off x="8781968" y="0"/>
                <a:ext cx="363726" cy="5510254"/>
                <a:chOff x="8781968" y="0"/>
                <a:chExt cx="363726" cy="2632867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8782155" y="0"/>
                  <a:ext cx="363539" cy="524732"/>
                </a:xfrm>
                <a:prstGeom prst="rect">
                  <a:avLst/>
                </a:prstGeom>
                <a:solidFill>
                  <a:srgbClr val="005A9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8781968" y="524732"/>
                  <a:ext cx="362032" cy="2108135"/>
                  <a:chOff x="8781968" y="0"/>
                  <a:chExt cx="362032" cy="2685496"/>
                </a:xfrm>
              </p:grpSpPr>
              <p:sp>
                <p:nvSpPr>
                  <p:cNvPr id="24" name="Rectangle 23"/>
                  <p:cNvSpPr/>
                  <p:nvPr/>
                </p:nvSpPr>
                <p:spPr>
                  <a:xfrm>
                    <a:off x="8781968" y="0"/>
                    <a:ext cx="362032" cy="671086"/>
                  </a:xfrm>
                  <a:prstGeom prst="rect">
                    <a:avLst/>
                  </a:prstGeom>
                  <a:solidFill>
                    <a:srgbClr val="1F497D">
                      <a:lumMod val="60000"/>
                      <a:lumOff val="4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8781968" y="671087"/>
                    <a:ext cx="362032" cy="672238"/>
                  </a:xfrm>
                  <a:prstGeom prst="rect">
                    <a:avLst/>
                  </a:prstGeom>
                  <a:solidFill>
                    <a:srgbClr val="4BACC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8781968" y="1343324"/>
                    <a:ext cx="362032" cy="671086"/>
                  </a:xfrm>
                  <a:prstGeom prst="rect">
                    <a:avLst/>
                  </a:prstGeom>
                  <a:solidFill>
                    <a:srgbClr val="8064A2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8781968" y="2014410"/>
                    <a:ext cx="362032" cy="671086"/>
                  </a:xfrm>
                  <a:prstGeom prst="rect">
                    <a:avLst/>
                  </a:prstGeom>
                  <a:solidFill>
                    <a:srgbClr val="C0504D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1" name="Rectangle 20"/>
              <p:cNvSpPr/>
              <p:nvPr userDrawn="1"/>
            </p:nvSpPr>
            <p:spPr>
              <a:xfrm>
                <a:off x="8781968" y="5510254"/>
                <a:ext cx="363726" cy="1102541"/>
              </a:xfrm>
              <a:prstGeom prst="rect">
                <a:avLst/>
              </a:prstGeom>
              <a:solidFill>
                <a:srgbClr val="9A540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" name="Rectangle 31"/>
            <p:cNvSpPr/>
            <p:nvPr userDrawn="1"/>
          </p:nvSpPr>
          <p:spPr>
            <a:xfrm>
              <a:off x="8781968" y="5142863"/>
              <a:ext cx="363726" cy="857462"/>
            </a:xfrm>
            <a:prstGeom prst="rect">
              <a:avLst/>
            </a:prstGeom>
            <a:solidFill>
              <a:srgbClr val="7E7B0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781375" y="5996056"/>
              <a:ext cx="362625" cy="861944"/>
            </a:xfrm>
            <a:prstGeom prst="rect">
              <a:avLst/>
            </a:prstGeom>
            <a:solidFill>
              <a:srgbClr val="9BBB59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 userDrawn="1"/>
        </p:nvSpPr>
        <p:spPr>
          <a:xfrm>
            <a:off x="8807515" y="457563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200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8807515" y="543309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200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8797870" y="627262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200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Rectangle 163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2" name="Picture 191"/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8799564" y="294048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799564" y="114431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8799564" y="200251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799564" y="286070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797870" y="37181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8774994" y="3144"/>
            <a:ext cx="368227" cy="257160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8779681" y="3422198"/>
            <a:ext cx="371293" cy="3435801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87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 spc="3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 txBox="1">
            <a:spLocks/>
          </p:cNvSpPr>
          <p:nvPr userDrawn="1"/>
        </p:nvSpPr>
        <p:spPr>
          <a:xfrm>
            <a:off x="5526157" y="6623104"/>
            <a:ext cx="3236843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 smtClean="0">
                <a:effectLst/>
                <a:latin typeface="Cambria" panose="02040503050406030204" pitchFamily="18" charset="0"/>
              </a:rPr>
              <a:t>Vernal, UT </a:t>
            </a:r>
            <a:r>
              <a:rPr lang="en-US" sz="800" b="1" baseline="0" dirty="0" smtClean="0">
                <a:effectLst/>
                <a:latin typeface="Cambria" panose="02040503050406030204" pitchFamily="18" charset="0"/>
              </a:rPr>
              <a:t>- VRM Training 2019</a:t>
            </a:r>
            <a:endParaRPr lang="en-US" sz="800" b="1" dirty="0">
              <a:effectLst/>
              <a:latin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 userDrawn="1"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67"/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grpSp>
        <p:nvGrpSpPr>
          <p:cNvPr id="36" name="Group 35"/>
          <p:cNvGrpSpPr/>
          <p:nvPr userDrawn="1"/>
        </p:nvGrpSpPr>
        <p:grpSpPr>
          <a:xfrm>
            <a:off x="8781375" y="0"/>
            <a:ext cx="364319" cy="6858000"/>
            <a:chOff x="8781375" y="0"/>
            <a:chExt cx="364319" cy="6858000"/>
          </a:xfrm>
        </p:grpSpPr>
        <p:grpSp>
          <p:nvGrpSpPr>
            <p:cNvPr id="37" name="Group 36"/>
            <p:cNvGrpSpPr/>
            <p:nvPr userDrawn="1"/>
          </p:nvGrpSpPr>
          <p:grpSpPr>
            <a:xfrm>
              <a:off x="8781968" y="0"/>
              <a:ext cx="363726" cy="5142863"/>
              <a:chOff x="8781968" y="0"/>
              <a:chExt cx="363726" cy="6612795"/>
            </a:xfrm>
          </p:grpSpPr>
          <p:grpSp>
            <p:nvGrpSpPr>
              <p:cNvPr id="43" name="Group 42"/>
              <p:cNvGrpSpPr/>
              <p:nvPr userDrawn="1"/>
            </p:nvGrpSpPr>
            <p:grpSpPr>
              <a:xfrm>
                <a:off x="8781968" y="0"/>
                <a:ext cx="363726" cy="5510254"/>
                <a:chOff x="8781968" y="0"/>
                <a:chExt cx="363726" cy="2632867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782155" y="0"/>
                  <a:ext cx="363539" cy="524732"/>
                </a:xfrm>
                <a:prstGeom prst="rect">
                  <a:avLst/>
                </a:prstGeom>
                <a:solidFill>
                  <a:srgbClr val="005A9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roup 45"/>
                <p:cNvGrpSpPr/>
                <p:nvPr/>
              </p:nvGrpSpPr>
              <p:grpSpPr>
                <a:xfrm>
                  <a:off x="8781968" y="524732"/>
                  <a:ext cx="362032" cy="2108135"/>
                  <a:chOff x="8781968" y="0"/>
                  <a:chExt cx="362032" cy="2685496"/>
                </a:xfrm>
              </p:grpSpPr>
              <p:sp>
                <p:nvSpPr>
                  <p:cNvPr id="47" name="Rectangle 46"/>
                  <p:cNvSpPr/>
                  <p:nvPr/>
                </p:nvSpPr>
                <p:spPr>
                  <a:xfrm>
                    <a:off x="8781968" y="0"/>
                    <a:ext cx="362032" cy="671086"/>
                  </a:xfrm>
                  <a:prstGeom prst="rect">
                    <a:avLst/>
                  </a:prstGeom>
                  <a:solidFill>
                    <a:srgbClr val="1F497D">
                      <a:lumMod val="60000"/>
                      <a:lumOff val="4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8781968" y="671087"/>
                    <a:ext cx="362032" cy="672238"/>
                  </a:xfrm>
                  <a:prstGeom prst="rect">
                    <a:avLst/>
                  </a:prstGeom>
                  <a:solidFill>
                    <a:srgbClr val="4BACC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8781968" y="1343324"/>
                    <a:ext cx="362032" cy="671086"/>
                  </a:xfrm>
                  <a:prstGeom prst="rect">
                    <a:avLst/>
                  </a:prstGeom>
                  <a:solidFill>
                    <a:srgbClr val="8064A2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8781968" y="2014410"/>
                    <a:ext cx="362032" cy="671086"/>
                  </a:xfrm>
                  <a:prstGeom prst="rect">
                    <a:avLst/>
                  </a:prstGeom>
                  <a:solidFill>
                    <a:srgbClr val="C0504D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4" name="Rectangle 43"/>
              <p:cNvSpPr/>
              <p:nvPr userDrawn="1"/>
            </p:nvSpPr>
            <p:spPr>
              <a:xfrm>
                <a:off x="8781968" y="5510254"/>
                <a:ext cx="363726" cy="1102541"/>
              </a:xfrm>
              <a:prstGeom prst="rect">
                <a:avLst/>
              </a:prstGeom>
              <a:solidFill>
                <a:srgbClr val="9A540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8" name="Rectangle 37"/>
            <p:cNvSpPr/>
            <p:nvPr userDrawn="1"/>
          </p:nvSpPr>
          <p:spPr>
            <a:xfrm>
              <a:off x="8781968" y="5142863"/>
              <a:ext cx="363726" cy="857462"/>
            </a:xfrm>
            <a:prstGeom prst="rect">
              <a:avLst/>
            </a:prstGeom>
            <a:solidFill>
              <a:srgbClr val="7E7B0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81375" y="5996056"/>
              <a:ext cx="362625" cy="861944"/>
            </a:xfrm>
            <a:prstGeom prst="rect">
              <a:avLst/>
            </a:prstGeom>
            <a:solidFill>
              <a:srgbClr val="9BBB59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TextBox 50"/>
          <p:cNvSpPr txBox="1"/>
          <p:nvPr userDrawn="1"/>
        </p:nvSpPr>
        <p:spPr>
          <a:xfrm>
            <a:off x="8807515" y="457563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200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 userDrawn="1"/>
        </p:nvSpPr>
        <p:spPr>
          <a:xfrm>
            <a:off x="8807515" y="543309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200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8797870" y="627262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200" spc="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8799564" y="294048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8799564" y="114431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8799564" y="200251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8799564" y="286070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8797870" y="37181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9" name="Rectangle 58"/>
          <p:cNvSpPr/>
          <p:nvPr userDrawn="1"/>
        </p:nvSpPr>
        <p:spPr>
          <a:xfrm>
            <a:off x="8763000" y="3143"/>
            <a:ext cx="387975" cy="1704134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 userDrawn="1"/>
        </p:nvSpPr>
        <p:spPr>
          <a:xfrm>
            <a:off x="8763001" y="3427938"/>
            <a:ext cx="387974" cy="343006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8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580446" y="1417346"/>
            <a:ext cx="4627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 Resource Management</a:t>
            </a:r>
          </a:p>
          <a:p>
            <a:pPr algn="ctr"/>
            <a:r>
              <a:rPr lang="en-US" sz="320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sz="3200" spc="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Course</a:t>
            </a:r>
            <a:endParaRPr lang="en-US" sz="3200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64750" y="3934983"/>
            <a:ext cx="1659221" cy="716757"/>
            <a:chOff x="2125630" y="2939674"/>
            <a:chExt cx="1659221" cy="716757"/>
          </a:xfrm>
        </p:grpSpPr>
        <p:pic>
          <p:nvPicPr>
            <p:cNvPr id="15" name="Picture 1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630" y="2939674"/>
              <a:ext cx="716756" cy="7167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701" y="2939675"/>
              <a:ext cx="819150" cy="71675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1" r="16600"/>
          <a:stretch/>
        </p:blipFill>
        <p:spPr>
          <a:xfrm>
            <a:off x="5610227" y="0"/>
            <a:ext cx="3554093" cy="68575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1" t="-269" r="32972" b="269"/>
          <a:stretch/>
        </p:blipFill>
        <p:spPr>
          <a:xfrm>
            <a:off x="5576048" y="-22920"/>
            <a:ext cx="3588272" cy="688049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593135" y="6613717"/>
            <a:ext cx="2292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</a:t>
            </a:r>
            <a:r>
              <a:rPr lang="en-US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Horton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54047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5003" y="5281976"/>
            <a:ext cx="4238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Vernal Field Office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August 2019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264226" y="1280199"/>
            <a:ext cx="8327571" cy="3442855"/>
          </a:xfrm>
        </p:spPr>
        <p:txBody>
          <a:bodyPr/>
          <a:lstStyle/>
          <a:p>
            <a:r>
              <a:rPr lang="en-US" dirty="0" smtClean="0"/>
              <a:t>Getting Deeper into Planning</a:t>
            </a:r>
          </a:p>
          <a:p>
            <a:pPr lvl="1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VRI – existing environment</a:t>
            </a:r>
          </a:p>
          <a:p>
            <a:pPr lvl="1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Establish Key Observation Points (KOP) – where you’ll observe the project from</a:t>
            </a:r>
          </a:p>
          <a:p>
            <a:pPr lvl="1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Contrast Rating – objectively judge project impacts to KOP</a:t>
            </a:r>
          </a:p>
          <a:p>
            <a:pPr lvl="2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A team approach is best</a:t>
            </a:r>
          </a:p>
          <a:p>
            <a:pPr lvl="2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Field review is essential</a:t>
            </a:r>
          </a:p>
          <a:p>
            <a:pPr lvl="2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Consider how types of projects influence planning and design</a:t>
            </a:r>
          </a:p>
          <a:p>
            <a:pPr lvl="1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Consider Alternatives</a:t>
            </a:r>
          </a:p>
          <a:p>
            <a:pPr lvl="1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Decision Signed</a:t>
            </a:r>
          </a:p>
          <a:p>
            <a:pPr lvl="1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Monitor project after implementation</a:t>
            </a:r>
          </a:p>
          <a:p>
            <a:pPr lvl="1"/>
            <a:endParaRPr lang="en-US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dirty="0" smtClean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65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4470992" cy="5181600"/>
          </a:xfrm>
        </p:spPr>
        <p:txBody>
          <a:bodyPr/>
          <a:lstStyle/>
          <a:p>
            <a:pPr indent="-409575">
              <a:spcBef>
                <a:spcPts val="0"/>
              </a:spcBef>
            </a:pP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Team Approach </a:t>
            </a:r>
          </a:p>
          <a:p>
            <a:pPr marL="923925" lvl="1" indent="-342900"/>
            <a:r>
              <a:rPr lang="en-US" dirty="0"/>
              <a:t>Minimizing visual impacts is everyone’s </a:t>
            </a:r>
            <a:r>
              <a:rPr lang="en-US" dirty="0" smtClean="0"/>
              <a:t>job</a:t>
            </a:r>
            <a:endParaRPr lang="en-US" dirty="0"/>
          </a:p>
          <a:p>
            <a:pPr marL="923925" lvl="1" indent="-342900"/>
            <a:r>
              <a:rPr lang="en-US" dirty="0"/>
              <a:t>Include all of the disciplines that have a significant </a:t>
            </a:r>
            <a:r>
              <a:rPr lang="en-US" dirty="0" smtClean="0"/>
              <a:t>stake</a:t>
            </a:r>
            <a:endParaRPr lang="en-US" dirty="0"/>
          </a:p>
          <a:p>
            <a:pPr marL="923925" lvl="1" indent="-342900"/>
            <a:r>
              <a:rPr lang="en-US" dirty="0"/>
              <a:t>Include external stakeholders early </a:t>
            </a:r>
          </a:p>
          <a:p>
            <a:pPr marL="923925" lvl="1" indent="-342900"/>
            <a:r>
              <a:rPr lang="en-US" dirty="0"/>
              <a:t>Increases the credibility of </a:t>
            </a:r>
            <a:r>
              <a:rPr lang="en-US" dirty="0" smtClean="0"/>
              <a:t>recommendations </a:t>
            </a:r>
            <a:r>
              <a:rPr lang="en-US" dirty="0"/>
              <a:t>and makes project easier to </a:t>
            </a:r>
            <a:r>
              <a:rPr lang="en-US" dirty="0" smtClean="0"/>
              <a:t>implement</a:t>
            </a:r>
            <a:endParaRPr lang="en-US" dirty="0"/>
          </a:p>
          <a:p>
            <a:pPr marL="400050" lvl="1" indent="-228600">
              <a:spcBef>
                <a:spcPts val="0"/>
              </a:spcBef>
              <a:spcAft>
                <a:spcPts val="1800"/>
              </a:spcAft>
            </a:pPr>
            <a:endParaRPr lang="en-US" dirty="0"/>
          </a:p>
        </p:txBody>
      </p:sp>
      <p:pic>
        <p:nvPicPr>
          <p:cNvPr id="6" name="Picture 2" descr="C:\tmp\04_VRM Training_Mike Brown\Las Cruces NM Short Course\Units\Las Cruces Units\10 Env Factor extra images\LandscapeArchitectsAtWork-700x4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b="2348"/>
          <a:stretch/>
        </p:blipFill>
        <p:spPr bwMode="auto">
          <a:xfrm>
            <a:off x="4776492" y="1152525"/>
            <a:ext cx="393539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tmp\04_VRM Training_Mike Brown\Las Cruces NM Short Course\Units\Las Cruces Units\10 Env Factor extra images\2013_09Gra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503"/>
          <a:stretch/>
        </p:blipFill>
        <p:spPr bwMode="auto">
          <a:xfrm>
            <a:off x="4776492" y="3819524"/>
            <a:ext cx="3935396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27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4470992" cy="5181600"/>
          </a:xfrm>
        </p:spPr>
        <p:txBody>
          <a:bodyPr/>
          <a:lstStyle/>
          <a:p>
            <a:pPr indent="-409575">
              <a:spcBef>
                <a:spcPts val="0"/>
              </a:spcBef>
            </a:pP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Field Review </a:t>
            </a:r>
          </a:p>
          <a:p>
            <a:pPr marL="923925" lvl="1" indent="-342900"/>
            <a:r>
              <a:rPr lang="en-US" dirty="0" smtClean="0"/>
              <a:t>Project proponent </a:t>
            </a:r>
            <a:r>
              <a:rPr lang="en-US" dirty="0"/>
              <a:t>and planning team can </a:t>
            </a:r>
            <a:r>
              <a:rPr lang="en-US" dirty="0" smtClean="0"/>
              <a:t>only have meaningful discussion about project on site</a:t>
            </a:r>
          </a:p>
          <a:p>
            <a:pPr marL="923925" lvl="1" indent="-342900"/>
            <a:r>
              <a:rPr lang="en-US" dirty="0" smtClean="0"/>
              <a:t>Keeps </a:t>
            </a:r>
            <a:r>
              <a:rPr lang="en-US" dirty="0"/>
              <a:t>everyone on the same </a:t>
            </a:r>
            <a:r>
              <a:rPr lang="en-US" dirty="0" smtClean="0"/>
              <a:t>page</a:t>
            </a:r>
            <a:endParaRPr lang="en-US" dirty="0"/>
          </a:p>
          <a:p>
            <a:pPr marL="923925" lvl="1" indent="-342900"/>
            <a:r>
              <a:rPr lang="en-US" dirty="0"/>
              <a:t>Misunderstandings can be </a:t>
            </a:r>
            <a:r>
              <a:rPr lang="en-US" dirty="0" smtClean="0"/>
              <a:t>avoided</a:t>
            </a:r>
            <a:endParaRPr lang="en-US" dirty="0"/>
          </a:p>
          <a:p>
            <a:pPr marL="923925" lvl="1" indent="-342900"/>
            <a:r>
              <a:rPr lang="en-US" dirty="0"/>
              <a:t>Project parameters can be determined more </a:t>
            </a:r>
            <a:r>
              <a:rPr lang="en-US" dirty="0" smtClean="0"/>
              <a:t>easily</a:t>
            </a:r>
            <a:endParaRPr lang="en-US" dirty="0"/>
          </a:p>
          <a:p>
            <a:pPr marL="400050" lvl="1" indent="-228600">
              <a:spcBef>
                <a:spcPts val="0"/>
              </a:spcBef>
              <a:spcAft>
                <a:spcPts val="1800"/>
              </a:spcAft>
            </a:pPr>
            <a:endParaRPr lang="en-US" dirty="0"/>
          </a:p>
        </p:txBody>
      </p:sp>
      <p:pic>
        <p:nvPicPr>
          <p:cNvPr id="7" name="Picture 6" descr="MichelenaPOD 01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4"/>
          <a:stretch/>
        </p:blipFill>
        <p:spPr bwMode="auto">
          <a:xfrm>
            <a:off x="4997302" y="1152526"/>
            <a:ext cx="3715940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ign charrette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303" y="3817938"/>
            <a:ext cx="3715940" cy="271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465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8513747" cy="5181600"/>
          </a:xfrm>
        </p:spPr>
        <p:txBody>
          <a:bodyPr/>
          <a:lstStyle/>
          <a:p>
            <a:pPr lvl="1" indent="-409575">
              <a:spcBef>
                <a:spcPts val="0"/>
              </a:spcBef>
            </a:pPr>
            <a:endParaRPr lang="en-US" sz="1600" dirty="0" smtClean="0"/>
          </a:p>
          <a:p>
            <a:pPr lvl="1" indent="-409575">
              <a:spcBef>
                <a:spcPts val="0"/>
              </a:spcBef>
            </a:pPr>
            <a:endParaRPr lang="en-US" sz="1600" dirty="0"/>
          </a:p>
          <a:p>
            <a:pPr lvl="1" indent="-409575">
              <a:spcBef>
                <a:spcPts val="0"/>
              </a:spcBef>
            </a:pPr>
            <a:endParaRPr lang="en-US" sz="1600" dirty="0" smtClean="0"/>
          </a:p>
          <a:p>
            <a:pPr lvl="1" indent="-409575">
              <a:spcBef>
                <a:spcPts val="0"/>
              </a:spcBef>
            </a:pPr>
            <a:endParaRPr lang="en-US" sz="1600" dirty="0"/>
          </a:p>
          <a:p>
            <a:pPr lvl="1" indent="-409575">
              <a:spcBef>
                <a:spcPts val="0"/>
              </a:spcBef>
            </a:pPr>
            <a:endParaRPr lang="en-US" sz="1600" dirty="0" smtClean="0"/>
          </a:p>
          <a:p>
            <a:pPr lvl="1" indent="-409575">
              <a:spcBef>
                <a:spcPts val="0"/>
              </a:spcBef>
            </a:pPr>
            <a:endParaRPr lang="en-US" sz="1600" dirty="0"/>
          </a:p>
          <a:p>
            <a:pPr lvl="1" indent="-409575">
              <a:spcBef>
                <a:spcPts val="0"/>
              </a:spcBef>
            </a:pPr>
            <a:endParaRPr lang="en-US" sz="1600" dirty="0" smtClean="0"/>
          </a:p>
          <a:p>
            <a:pPr lvl="1" indent="-409575">
              <a:spcBef>
                <a:spcPts val="0"/>
              </a:spcBef>
            </a:pPr>
            <a:endParaRPr lang="en-US" sz="1600" dirty="0"/>
          </a:p>
          <a:p>
            <a:pPr lvl="1" indent="-409575">
              <a:spcBef>
                <a:spcPts val="0"/>
              </a:spcBef>
            </a:pPr>
            <a:endParaRPr lang="en-US" sz="1600" dirty="0" smtClean="0"/>
          </a:p>
          <a:p>
            <a:pPr lvl="1" indent="-409575">
              <a:spcBef>
                <a:spcPts val="0"/>
              </a:spcBef>
            </a:pPr>
            <a:endParaRPr lang="en-US" sz="1600" dirty="0"/>
          </a:p>
          <a:p>
            <a:pPr lvl="1" indent="-409575">
              <a:spcBef>
                <a:spcPts val="0"/>
              </a:spcBef>
            </a:pPr>
            <a:endParaRPr lang="en-US" sz="1600" dirty="0" smtClean="0"/>
          </a:p>
          <a:p>
            <a:pPr lvl="1" indent="-409575">
              <a:spcBef>
                <a:spcPts val="0"/>
              </a:spcBef>
            </a:pPr>
            <a:endParaRPr lang="en-US" sz="1600" dirty="0"/>
          </a:p>
          <a:p>
            <a:pPr lvl="1" indent="-409575">
              <a:spcBef>
                <a:spcPts val="0"/>
              </a:spcBef>
            </a:pPr>
            <a:endParaRPr lang="en-US" sz="1600" dirty="0" smtClean="0"/>
          </a:p>
          <a:p>
            <a:pPr lvl="1" indent="-409575">
              <a:spcBef>
                <a:spcPts val="0"/>
              </a:spcBef>
            </a:pPr>
            <a:endParaRPr lang="en-US" sz="1600" dirty="0"/>
          </a:p>
          <a:p>
            <a:pPr lvl="1" indent="-409575">
              <a:spcBef>
                <a:spcPts val="0"/>
              </a:spcBef>
            </a:pPr>
            <a:endParaRPr lang="en-US" sz="1600" dirty="0" smtClean="0"/>
          </a:p>
          <a:p>
            <a:pPr lvl="1" indent="-409575">
              <a:spcBef>
                <a:spcPts val="0"/>
              </a:spcBef>
            </a:pPr>
            <a:endParaRPr lang="en-US" sz="1600" dirty="0"/>
          </a:p>
          <a:p>
            <a:pPr lvl="1" indent="-409575">
              <a:spcBef>
                <a:spcPts val="0"/>
              </a:spcBef>
            </a:pPr>
            <a:endParaRPr lang="en-US" sz="1600" dirty="0" smtClean="0"/>
          </a:p>
          <a:p>
            <a:pPr lvl="1" indent="-409575">
              <a:spcBef>
                <a:spcPts val="0"/>
              </a:spcBef>
            </a:pPr>
            <a:endParaRPr lang="en-US" sz="1600" dirty="0"/>
          </a:p>
          <a:p>
            <a:pPr lvl="1" indent="-409575">
              <a:spcBef>
                <a:spcPts val="0"/>
              </a:spcBef>
            </a:pPr>
            <a:endParaRPr lang="en-US" sz="1600" dirty="0" smtClean="0"/>
          </a:p>
          <a:p>
            <a:pPr lvl="1" indent="-409575">
              <a:spcBef>
                <a:spcPts val="0"/>
              </a:spcBef>
            </a:pPr>
            <a:r>
              <a:rPr lang="en-US" sz="1600" dirty="0" smtClean="0"/>
              <a:t>https</a:t>
            </a:r>
            <a:r>
              <a:rPr lang="en-US" sz="1600" dirty="0"/>
              <a:t>://partnerteamspace.blm.doi.net/sites-oc/vrm/Case%20Studies/BLM%20Guidelines%20for%20a%20Quality%20Built%20Environment.pdf</a:t>
            </a:r>
            <a:endParaRPr lang="en-US" sz="1600" dirty="0" smtClean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Planning Essentials</a:t>
            </a:r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pic>
        <p:nvPicPr>
          <p:cNvPr id="8" name="Picture 2" descr="C:\tmp\04_VRM Training_Mike Brown\Burns Short Course\GQBE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97" y="1154113"/>
            <a:ext cx="3631485" cy="469956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7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228599" y="65087"/>
            <a:ext cx="7086600" cy="544513"/>
          </a:xfrm>
        </p:spPr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468833" cy="5181600"/>
          </a:xfrm>
        </p:spPr>
        <p:txBody>
          <a:bodyPr/>
          <a:lstStyle/>
          <a:p>
            <a:r>
              <a:rPr lang="en-US" dirty="0"/>
              <a:t>What are Environmental Factors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Viewing Distance</a:t>
            </a:r>
          </a:p>
          <a:p>
            <a:pPr lvl="1"/>
            <a:r>
              <a:rPr lang="en-US" dirty="0"/>
              <a:t>Angle of Observation</a:t>
            </a:r>
          </a:p>
          <a:p>
            <a:pPr lvl="1"/>
            <a:r>
              <a:rPr lang="en-US" dirty="0"/>
              <a:t>Length of time in view</a:t>
            </a:r>
          </a:p>
          <a:p>
            <a:pPr lvl="1"/>
            <a:r>
              <a:rPr lang="en-US" dirty="0"/>
              <a:t>Relative size or scale</a:t>
            </a:r>
          </a:p>
          <a:p>
            <a:pPr lvl="1"/>
            <a:r>
              <a:rPr lang="en-US" dirty="0"/>
              <a:t>Season of use</a:t>
            </a:r>
          </a:p>
          <a:p>
            <a:pPr lvl="1"/>
            <a:r>
              <a:rPr lang="en-US" dirty="0"/>
              <a:t>Light conditions</a:t>
            </a:r>
          </a:p>
          <a:p>
            <a:pPr lvl="1"/>
            <a:r>
              <a:rPr lang="en-US" dirty="0"/>
              <a:t>Recovery time</a:t>
            </a:r>
          </a:p>
          <a:p>
            <a:pPr lvl="1"/>
            <a:r>
              <a:rPr lang="en-US" dirty="0"/>
              <a:t>Spatial relationships</a:t>
            </a:r>
          </a:p>
          <a:p>
            <a:pPr lvl="1"/>
            <a:r>
              <a:rPr lang="en-US" dirty="0"/>
              <a:t>Atmospheric conditions</a:t>
            </a:r>
          </a:p>
          <a:p>
            <a:pPr lvl="1"/>
            <a:r>
              <a:rPr lang="en-US" dirty="0"/>
              <a:t>Motion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228599" y="65087"/>
            <a:ext cx="7086600" cy="544513"/>
          </a:xfrm>
        </p:spPr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468833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Why environmental factors are </a:t>
            </a:r>
            <a:r>
              <a:rPr lang="en-US" sz="2800" dirty="0" smtClean="0"/>
              <a:t>important?</a:t>
            </a:r>
            <a:endParaRPr lang="en-US" sz="2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They affect the </a:t>
            </a:r>
            <a:r>
              <a:rPr lang="en-US" u="sng" dirty="0">
                <a:solidFill>
                  <a:srgbClr val="FFC000"/>
                </a:solidFill>
              </a:rPr>
              <a:t>viewer’s perspective </a:t>
            </a:r>
            <a:r>
              <a:rPr lang="en-US" dirty="0"/>
              <a:t>of objects and activities in the landscape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May help identify potential </a:t>
            </a:r>
            <a:r>
              <a:rPr lang="en-US" dirty="0">
                <a:solidFill>
                  <a:srgbClr val="FFC000"/>
                </a:solidFill>
              </a:rPr>
              <a:t>project locations </a:t>
            </a:r>
            <a:r>
              <a:rPr lang="en-US" dirty="0"/>
              <a:t>and facility design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May help identify </a:t>
            </a:r>
            <a:r>
              <a:rPr lang="en-US" dirty="0">
                <a:solidFill>
                  <a:srgbClr val="FFC000"/>
                </a:solidFill>
              </a:rPr>
              <a:t>alternatives</a:t>
            </a:r>
            <a:r>
              <a:rPr lang="en-US" dirty="0"/>
              <a:t> (Chapter 2 NEPA) that would have otherwise gone unrealized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May help in developing an understanding of how a casual observer will be </a:t>
            </a:r>
            <a:r>
              <a:rPr lang="en-US" dirty="0">
                <a:solidFill>
                  <a:srgbClr val="FFC000"/>
                </a:solidFill>
              </a:rPr>
              <a:t>affected by visual contrast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May be the difference between being in </a:t>
            </a:r>
            <a:r>
              <a:rPr lang="en-US" dirty="0">
                <a:solidFill>
                  <a:srgbClr val="FFC000"/>
                </a:solidFill>
              </a:rPr>
              <a:t>conformance</a:t>
            </a:r>
            <a:r>
              <a:rPr lang="en-US" dirty="0"/>
              <a:t> with the land use plan </a:t>
            </a:r>
            <a:r>
              <a:rPr lang="en-US" dirty="0">
                <a:solidFill>
                  <a:srgbClr val="FFC000"/>
                </a:solidFill>
              </a:rPr>
              <a:t>or not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Will help in selecting </a:t>
            </a:r>
            <a:r>
              <a:rPr lang="en-US" dirty="0">
                <a:solidFill>
                  <a:srgbClr val="FFC000"/>
                </a:solidFill>
              </a:rPr>
              <a:t>Critical Key Observation Points </a:t>
            </a:r>
            <a:r>
              <a:rPr lang="en-US" dirty="0"/>
              <a:t>(KOPs</a:t>
            </a:r>
            <a:r>
              <a:rPr lang="en-US" dirty="0" smtClean="0"/>
              <a:t>),     (</a:t>
            </a:r>
            <a:r>
              <a:rPr lang="en-US" dirty="0"/>
              <a:t>a subject we will discuss in further detail </a:t>
            </a:r>
            <a:r>
              <a:rPr lang="en-US" dirty="0" smtClean="0"/>
              <a:t>later)</a:t>
            </a: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228599" y="65087"/>
            <a:ext cx="7086600" cy="544513"/>
          </a:xfrm>
        </p:spPr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smtClean="0"/>
              <a:t>Environmental Factors – Viewing Distance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479465" cy="5181600"/>
          </a:xfrm>
        </p:spPr>
        <p:txBody>
          <a:bodyPr/>
          <a:lstStyle/>
          <a:p>
            <a:r>
              <a:rPr lang="en-US" sz="2800" dirty="0"/>
              <a:t>How far is the viewer from the proposed project?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15" descr="vrm_pics 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36317" r="2127" b="24338"/>
          <a:stretch>
            <a:fillRect/>
          </a:stretch>
        </p:blipFill>
        <p:spPr bwMode="auto">
          <a:xfrm>
            <a:off x="702064" y="4259535"/>
            <a:ext cx="7740213" cy="226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Kemmerer-VRM 0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8" r="5109" b="26569"/>
          <a:stretch>
            <a:fillRect/>
          </a:stretch>
        </p:blipFill>
        <p:spPr bwMode="auto">
          <a:xfrm>
            <a:off x="702063" y="1834634"/>
            <a:ext cx="7740213" cy="226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viewing distance increases, the project becomes less visually dominant and color value decreases toward uniformity</a:t>
            </a:r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smtClean="0"/>
              <a:t>Environmental Factors – Viewing Distance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2" name="Picture 11" descr="Kemmerer-VRM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24815" b="7172"/>
          <a:stretch>
            <a:fillRect/>
          </a:stretch>
        </p:blipFill>
        <p:spPr bwMode="auto">
          <a:xfrm>
            <a:off x="779487" y="2536472"/>
            <a:ext cx="7570033" cy="396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1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you looking up at the project, looking down at the project, or are you at the same level?</a:t>
            </a:r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smtClean="0"/>
              <a:t>Environmental Factors – Angle of Observation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0" name="Picture 6" descr="6-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51" y="2221472"/>
            <a:ext cx="6875239" cy="428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8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Observer below</a:t>
            </a:r>
            <a:r>
              <a:rPr lang="en-US" dirty="0"/>
              <a:t> – surface disturbance not visible</a:t>
            </a:r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Angle of Observation</a:t>
            </a:r>
          </a:p>
          <a:p>
            <a:endParaRPr lang="en-US" dirty="0"/>
          </a:p>
        </p:txBody>
      </p:sp>
      <p:pic>
        <p:nvPicPr>
          <p:cNvPr id="11" name="Picture 6" descr="ColorTourColoUtah 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5" b="10889"/>
          <a:stretch>
            <a:fillRect/>
          </a:stretch>
        </p:blipFill>
        <p:spPr bwMode="auto">
          <a:xfrm>
            <a:off x="572151" y="2016866"/>
            <a:ext cx="7987232" cy="439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7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4337"/>
            <a:ext cx="8781968" cy="6203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 smtClean="0"/>
              <a:t>Project Planning &amp; Environmental Factors</a:t>
            </a:r>
            <a:endParaRPr lang="en-US" sz="2500" dirty="0"/>
          </a:p>
        </p:txBody>
      </p:sp>
      <p:grpSp>
        <p:nvGrpSpPr>
          <p:cNvPr id="5" name="Group 4"/>
          <p:cNvGrpSpPr/>
          <p:nvPr/>
        </p:nvGrpSpPr>
        <p:grpSpPr>
          <a:xfrm>
            <a:off x="7311915" y="342725"/>
            <a:ext cx="1366650" cy="630872"/>
            <a:chOff x="7311915" y="342725"/>
            <a:chExt cx="1366650" cy="630872"/>
          </a:xfrm>
        </p:grpSpPr>
        <p:pic>
          <p:nvPicPr>
            <p:cNvPr id="3" name="Picture 2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1915" y="342725"/>
              <a:ext cx="630872" cy="63087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2548" y="362374"/>
              <a:ext cx="696017" cy="611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92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Observer  level</a:t>
            </a:r>
            <a:r>
              <a:rPr lang="en-US" dirty="0"/>
              <a:t> – surface disturbance mostly not visible</a:t>
            </a:r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Angle of Observation</a:t>
            </a:r>
          </a:p>
          <a:p>
            <a:endParaRPr lang="en-US" dirty="0"/>
          </a:p>
        </p:txBody>
      </p:sp>
      <p:pic>
        <p:nvPicPr>
          <p:cNvPr id="10" name="Picture 7" descr="C:\tmp\VRM\Red Rock Canyon Equestrian Camp\photos\IMGP7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7" r="3000"/>
          <a:stretch>
            <a:fillRect/>
          </a:stretch>
        </p:blipFill>
        <p:spPr bwMode="auto">
          <a:xfrm>
            <a:off x="468821" y="2023674"/>
            <a:ext cx="8184748" cy="410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42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Observer  above</a:t>
            </a:r>
            <a:r>
              <a:rPr lang="en-US" dirty="0"/>
              <a:t>  – in addition to structures, surface disturbance is visible</a:t>
            </a:r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Angle of Observation</a:t>
            </a:r>
          </a:p>
          <a:p>
            <a:endParaRPr lang="en-US" dirty="0"/>
          </a:p>
        </p:txBody>
      </p:sp>
      <p:pic>
        <p:nvPicPr>
          <p:cNvPr id="11" name="Picture 8" descr="Remote Fracturing Setup-Williams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1"/>
          <a:stretch>
            <a:fillRect/>
          </a:stretch>
        </p:blipFill>
        <p:spPr bwMode="auto">
          <a:xfrm>
            <a:off x="667512" y="2236684"/>
            <a:ext cx="3754586" cy="417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E:\Images_GQBE\2010_04 Red Springs\IMGP7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5791"/>
          <a:stretch>
            <a:fillRect/>
          </a:stretch>
        </p:blipFill>
        <p:spPr bwMode="auto">
          <a:xfrm>
            <a:off x="4722000" y="2236684"/>
            <a:ext cx="3471311" cy="417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43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6-5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355" y="1295400"/>
            <a:ext cx="691829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900" dirty="0"/>
              <a:t>Environmental Factors – </a:t>
            </a:r>
            <a:r>
              <a:rPr lang="en-US" sz="1900" dirty="0" smtClean="0"/>
              <a:t>Length of Time in View</a:t>
            </a:r>
            <a:endParaRPr lang="en-US" sz="1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75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Three-tenths </a:t>
            </a:r>
            <a:r>
              <a:rPr lang="en-US" dirty="0"/>
              <a:t>of a second</a:t>
            </a:r>
          </a:p>
          <a:p>
            <a:r>
              <a:rPr lang="en-US" dirty="0"/>
              <a:t>is needed for the eye to</a:t>
            </a:r>
          </a:p>
          <a:p>
            <a:r>
              <a:rPr lang="en-US" dirty="0"/>
              <a:t>fixate on an object</a:t>
            </a:r>
          </a:p>
          <a:p>
            <a:endParaRPr lang="en-US" dirty="0"/>
          </a:p>
          <a:p>
            <a:r>
              <a:rPr lang="en-US" dirty="0"/>
              <a:t>Cone of vision decreases </a:t>
            </a:r>
          </a:p>
          <a:p>
            <a:r>
              <a:rPr lang="en-US" dirty="0"/>
              <a:t>as speed increases along</a:t>
            </a:r>
          </a:p>
          <a:p>
            <a:r>
              <a:rPr lang="en-US" dirty="0"/>
              <a:t>a linear corridor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900" dirty="0"/>
              <a:t>Environmental Factors – Length of Time in View</a:t>
            </a:r>
          </a:p>
          <a:p>
            <a:endParaRPr lang="en-US" dirty="0"/>
          </a:p>
        </p:txBody>
      </p:sp>
      <p:pic>
        <p:nvPicPr>
          <p:cNvPr id="9" name="Picture 4" descr="6-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/>
          <a:stretch>
            <a:fillRect/>
          </a:stretch>
        </p:blipFill>
        <p:spPr bwMode="auto">
          <a:xfrm>
            <a:off x="4271963" y="1173480"/>
            <a:ext cx="4418012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3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contrast created by a project is directly related to its size and scale compared to the surrounding landscape in which it is located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900" dirty="0"/>
              <a:t>Environmental Factors – </a:t>
            </a:r>
            <a:r>
              <a:rPr lang="en-US" sz="1900" dirty="0" smtClean="0"/>
              <a:t>Relative Size and Scale</a:t>
            </a:r>
            <a:endParaRPr lang="en-US" sz="1900" dirty="0"/>
          </a:p>
          <a:p>
            <a:endParaRPr lang="en-US" dirty="0"/>
          </a:p>
        </p:txBody>
      </p:sp>
      <p:pic>
        <p:nvPicPr>
          <p:cNvPr id="10" name="Picture 4" descr="Kemmerer-VRM 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8" r="990" b="18839"/>
          <a:stretch>
            <a:fillRect/>
          </a:stretch>
        </p:blipFill>
        <p:spPr bwMode="auto">
          <a:xfrm>
            <a:off x="1213492" y="2518740"/>
            <a:ext cx="6746283" cy="223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vrm_pics 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1" b="51817"/>
          <a:stretch>
            <a:fillRect/>
          </a:stretch>
        </p:blipFill>
        <p:spPr bwMode="auto">
          <a:xfrm>
            <a:off x="1213492" y="4933189"/>
            <a:ext cx="6746283" cy="157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6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900" dirty="0"/>
              <a:t>Environmental Factors – Relative Size and Scale</a:t>
            </a:r>
          </a:p>
          <a:p>
            <a:endParaRPr lang="en-US" dirty="0"/>
          </a:p>
        </p:txBody>
      </p:sp>
      <p:pic>
        <p:nvPicPr>
          <p:cNvPr id="13" name="Picture 2" descr="E:\Images_GQBE\Misc images\Brad's images\Idaho Recreation Lake projects\Egin Lake 02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9"/>
          <a:stretch>
            <a:fillRect/>
          </a:stretch>
        </p:blipFill>
        <p:spPr bwMode="auto">
          <a:xfrm>
            <a:off x="969264" y="1289304"/>
            <a:ext cx="71628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E:\Images_GQBE\2007_ 10 Final_pics\boating areas\OR Medford RogueRiver boatramp BL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28571" r="16667"/>
          <a:stretch>
            <a:fillRect/>
          </a:stretch>
        </p:blipFill>
        <p:spPr bwMode="auto">
          <a:xfrm>
            <a:off x="2607564" y="3826763"/>
            <a:ext cx="3886200" cy="25908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70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physical conditions that exist during the heaviest or most critical visitor use season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Season of Use</a:t>
            </a:r>
          </a:p>
          <a:p>
            <a:endParaRPr lang="en-US" dirty="0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5394" r="3963" b="8810"/>
          <a:stretch>
            <a:fillRect/>
          </a:stretch>
        </p:blipFill>
        <p:spPr bwMode="auto">
          <a:xfrm>
            <a:off x="104586" y="2569986"/>
            <a:ext cx="4147721" cy="286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53" y="2569986"/>
            <a:ext cx="4300861" cy="28661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29636" y="5054303"/>
            <a:ext cx="1353256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Ski Season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5401" y="5054303"/>
            <a:ext cx="1823576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Rafting Season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8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The direction, angle and quality</a:t>
            </a:r>
          </a:p>
          <a:p>
            <a:r>
              <a:rPr lang="en-US" dirty="0"/>
              <a:t>of light affects the color intensity, </a:t>
            </a:r>
          </a:p>
          <a:p>
            <a:r>
              <a:rPr lang="en-US" dirty="0"/>
              <a:t>reflection, shadow, form, and</a:t>
            </a:r>
          </a:p>
          <a:p>
            <a:r>
              <a:rPr lang="en-US" dirty="0"/>
              <a:t>texture</a:t>
            </a:r>
          </a:p>
          <a:p>
            <a:endParaRPr lang="en-US" dirty="0"/>
          </a:p>
          <a:p>
            <a:r>
              <a:rPr lang="en-US" dirty="0"/>
              <a:t>Also, consider time of day and</a:t>
            </a:r>
          </a:p>
          <a:p>
            <a:r>
              <a:rPr lang="en-US" dirty="0"/>
              <a:t>time of year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</a:t>
            </a:r>
            <a:r>
              <a:rPr lang="en-US" sz="2000" dirty="0" smtClean="0"/>
              <a:t>Light Conditions</a:t>
            </a:r>
            <a:endParaRPr lang="en-US" sz="2000" dirty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413248" y="1124743"/>
            <a:ext cx="2816352" cy="5367497"/>
            <a:chOff x="5212080" y="1124743"/>
            <a:chExt cx="2816352" cy="5367497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5212080" y="1124743"/>
              <a:ext cx="2816352" cy="53674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9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pic>
          <p:nvPicPr>
            <p:cNvPr id="12" name="Picture 5" descr="6-5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565" y="2960496"/>
              <a:ext cx="2394337" cy="1695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6-6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565" y="4693061"/>
              <a:ext cx="2418646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6-5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385" y="1211611"/>
              <a:ext cx="2328301" cy="1636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103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Front Lighting versus Back Lighting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Light Conditions</a:t>
            </a:r>
          </a:p>
          <a:p>
            <a:endParaRPr lang="en-US" dirty="0"/>
          </a:p>
        </p:txBody>
      </p:sp>
      <p:pic>
        <p:nvPicPr>
          <p:cNvPr id="15" name="Picture 5" descr="vrm_pics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39241" r="18219" b="32756"/>
          <a:stretch>
            <a:fillRect/>
          </a:stretch>
        </p:blipFill>
        <p:spPr bwMode="auto">
          <a:xfrm>
            <a:off x="1275410" y="1801368"/>
            <a:ext cx="662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vrm_pics 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3" r="13271" b="22060"/>
          <a:stretch>
            <a:fillRect/>
          </a:stretch>
        </p:blipFill>
        <p:spPr bwMode="auto">
          <a:xfrm>
            <a:off x="1275410" y="4239768"/>
            <a:ext cx="662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4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Side lighting causes shadows and creates contrast, accentuating features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Light Conditions</a:t>
            </a:r>
          </a:p>
          <a:p>
            <a:endParaRPr lang="en-US" dirty="0"/>
          </a:p>
        </p:txBody>
      </p:sp>
      <p:pic>
        <p:nvPicPr>
          <p:cNvPr id="9" name="Picture 4" descr="NM florida mtns-756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6" r="3317" b="27433"/>
          <a:stretch/>
        </p:blipFill>
        <p:spPr bwMode="auto">
          <a:xfrm>
            <a:off x="112816" y="2563617"/>
            <a:ext cx="8566488" cy="296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9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Unit Objective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Recognize the need to incorporate visual resource concepts and values early and throughout all phases of project planning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Understand the distinctions between </a:t>
            </a:r>
            <a:r>
              <a:rPr lang="en-US" i="1" u="sng" dirty="0" smtClean="0"/>
              <a:t>Land Use Plan Conformance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u="sng" dirty="0" smtClean="0"/>
              <a:t>NEPA Compliance</a:t>
            </a:r>
            <a:r>
              <a:rPr lang="en-US" i="1" dirty="0" smtClean="0"/>
              <a:t> </a:t>
            </a:r>
            <a:r>
              <a:rPr lang="en-US" dirty="0" smtClean="0"/>
              <a:t>for project proposals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Learn how environmental factors affect how we experience a project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4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amount of time successful revegetation/reclamation is expected to take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</a:t>
            </a:r>
            <a:r>
              <a:rPr lang="en-US" sz="2000" dirty="0" smtClean="0"/>
              <a:t>Recovery Time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0" name="Picture 6" descr="Kemmerer-VRM 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/>
          <a:stretch>
            <a:fillRect/>
          </a:stretch>
        </p:blipFill>
        <p:spPr bwMode="auto">
          <a:xfrm>
            <a:off x="1314919" y="2321865"/>
            <a:ext cx="6485626" cy="398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5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r>
              <a:rPr lang="en-US" dirty="0"/>
              <a:t>Spatial qualities of a landscape are determined by three-dimensional arrangement of objects and voids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</a:t>
            </a:r>
            <a:r>
              <a:rPr lang="en-US" sz="2000" dirty="0" smtClean="0"/>
              <a:t>Spatial Relationships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3" name="Picture 18" descr="MissionInn 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10481" r="17926" b="69986"/>
          <a:stretch>
            <a:fillRect/>
          </a:stretch>
        </p:blipFill>
        <p:spPr bwMode="auto">
          <a:xfrm>
            <a:off x="1707406" y="2218544"/>
            <a:ext cx="5697736" cy="217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MissionInn 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0" b="33092"/>
          <a:stretch>
            <a:fillRect/>
          </a:stretch>
        </p:blipFill>
        <p:spPr bwMode="auto">
          <a:xfrm>
            <a:off x="1707406" y="4582336"/>
            <a:ext cx="5697736" cy="193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8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Elevated and exposed positions are more prominent than lower obscured positions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Spatial Relationships</a:t>
            </a:r>
          </a:p>
          <a:p>
            <a:endParaRPr lang="en-US" dirty="0"/>
          </a:p>
        </p:txBody>
      </p:sp>
      <p:pic>
        <p:nvPicPr>
          <p:cNvPr id="9" name="Picture 4" descr="07_GRCA Building_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9"/>
          <a:stretch>
            <a:fillRect/>
          </a:stretch>
        </p:blipFill>
        <p:spPr bwMode="auto">
          <a:xfrm>
            <a:off x="795019" y="2294855"/>
            <a:ext cx="3305175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:\Images_GQBE\BEIG Images\BEIG examples\Admin and Visitor Facilities\Visitor Facilities\Interpretive Centers\OR Baker NHOT VC BL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2" t="1218" r="9486" b="10117"/>
          <a:stretch>
            <a:fillRect/>
          </a:stretch>
        </p:blipFill>
        <p:spPr bwMode="auto">
          <a:xfrm>
            <a:off x="4271644" y="2294855"/>
            <a:ext cx="4156075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31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impact of form, line, color, is reduced by clouds, fog or smog, precipitation, and wind motion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900" dirty="0"/>
              <a:t>Environmental Factors – </a:t>
            </a:r>
            <a:r>
              <a:rPr lang="en-US" sz="1900" dirty="0" smtClean="0"/>
              <a:t>Atmospheric Conditions</a:t>
            </a:r>
            <a:endParaRPr lang="en-US" sz="1900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445" y="2529690"/>
            <a:ext cx="2622267" cy="34963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3" y="2529690"/>
            <a:ext cx="5240438" cy="349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1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Movement draws attention to a project or activity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</a:t>
            </a:r>
            <a:r>
              <a:rPr lang="en-US" sz="2000" dirty="0" smtClean="0"/>
              <a:t>Motion</a:t>
            </a:r>
            <a:endParaRPr lang="en-US" sz="2000" dirty="0"/>
          </a:p>
          <a:p>
            <a:endParaRPr lang="en-US" dirty="0"/>
          </a:p>
        </p:txBody>
      </p:sp>
      <p:pic>
        <p:nvPicPr>
          <p:cNvPr id="9" name="Picture 5" descr="AZ LakeHavasu OHV trail BL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3333" r="2222" b="8333"/>
          <a:stretch>
            <a:fillRect/>
          </a:stretch>
        </p:blipFill>
        <p:spPr bwMode="auto">
          <a:xfrm>
            <a:off x="4695661" y="1808364"/>
            <a:ext cx="3761349" cy="231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MissionInn 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31454" r="-279" b="37782"/>
          <a:stretch>
            <a:fillRect/>
          </a:stretch>
        </p:blipFill>
        <p:spPr bwMode="auto">
          <a:xfrm>
            <a:off x="674518" y="4233596"/>
            <a:ext cx="7782493" cy="230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INERA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6" t="15495" r="24245" b="44193"/>
          <a:stretch/>
        </p:blipFill>
        <p:spPr bwMode="auto">
          <a:xfrm>
            <a:off x="674518" y="1808364"/>
            <a:ext cx="3837215" cy="23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8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228599" y="65087"/>
            <a:ext cx="7086600" cy="544513"/>
          </a:xfrm>
        </p:spPr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4173280" cy="5181600"/>
          </a:xfrm>
        </p:spPr>
        <p:txBody>
          <a:bodyPr/>
          <a:lstStyle/>
          <a:p>
            <a:r>
              <a:rPr lang="en-US" sz="2800" dirty="0"/>
              <a:t>Viewshed analysis can help determine locations from which to conduct your </a:t>
            </a:r>
            <a:r>
              <a:rPr lang="en-US" sz="2800" dirty="0" smtClean="0"/>
              <a:t>impact </a:t>
            </a:r>
            <a:r>
              <a:rPr lang="en-US" sz="2800" dirty="0"/>
              <a:t>analysis, but it </a:t>
            </a:r>
            <a:r>
              <a:rPr lang="en-US" sz="2800" dirty="0" smtClean="0"/>
              <a:t>should </a:t>
            </a:r>
            <a:r>
              <a:rPr lang="en-US" sz="2800" dirty="0"/>
              <a:t>not be the only method </a:t>
            </a:r>
            <a:r>
              <a:rPr lang="en-US" sz="2800" dirty="0" smtClean="0"/>
              <a:t>used</a:t>
            </a:r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2" descr="D:\BLM\tmp-1\BLM_11_12_2013 Files transfer\0-blm\Energy\Renewable Energy\Dry Lake SEZ Mitigation Workshops\binder and jpg\Binder2_Page_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9140" r="12314" b="14953"/>
          <a:stretch/>
        </p:blipFill>
        <p:spPr bwMode="auto">
          <a:xfrm>
            <a:off x="4594160" y="1106353"/>
            <a:ext cx="4103631" cy="537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6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228599" y="65087"/>
            <a:ext cx="7086600" cy="544513"/>
          </a:xfrm>
        </p:spPr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479465" cy="5181600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Identifying Key Observation Points or areas within the Affected Viewshed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Environmental factors should be considered when assessing visual impacts of a proposed project or </a:t>
            </a:r>
            <a:r>
              <a:rPr lang="en-US" sz="2800" dirty="0" smtClean="0"/>
              <a:t>activity, and creating alternatives</a:t>
            </a:r>
            <a:endParaRPr lang="en-US" sz="2800" dirty="0"/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Environmental factors </a:t>
            </a:r>
            <a:r>
              <a:rPr lang="en-US" sz="2800" smtClean="0"/>
              <a:t>can change - identify </a:t>
            </a:r>
            <a:r>
              <a:rPr lang="en-US" sz="2800" dirty="0"/>
              <a:t>the most critical time or location to judge them</a:t>
            </a:r>
          </a:p>
          <a:p>
            <a:endParaRPr lang="en-US" sz="2800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5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228600" y="1638300"/>
            <a:ext cx="8305800" cy="4838700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Remember the distinctions between </a:t>
            </a:r>
            <a:r>
              <a:rPr lang="en-US" i="1" u="sng" dirty="0" smtClean="0"/>
              <a:t>Land Use Plan Conformance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u="sng" dirty="0" smtClean="0"/>
              <a:t>NEPA Compliance</a:t>
            </a:r>
            <a:r>
              <a:rPr lang="en-US" i="1" dirty="0" smtClean="0"/>
              <a:t> </a:t>
            </a:r>
            <a:r>
              <a:rPr lang="en-US" dirty="0" smtClean="0"/>
              <a:t>for project proposals 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Incorporate visual resource concepts and values early and throughout all phases of project planning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Integrate project planning, design factors, and 10 environmental factors to maximize protection of scenic values</a:t>
            </a:r>
          </a:p>
          <a:p>
            <a:pPr marL="295275" lvl="1" indent="0">
              <a:buNone/>
            </a:pPr>
            <a:endParaRPr lang="en-US" dirty="0" smtClean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Planning Essentials</a:t>
            </a:r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3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285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468833" cy="5181600"/>
          </a:xfrm>
        </p:spPr>
        <p:txBody>
          <a:bodyPr/>
          <a:lstStyle/>
          <a:p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Analyze Impacts using VRI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3925" lvl="1" indent="-342900"/>
            <a:r>
              <a:rPr lang="en-US" dirty="0"/>
              <a:t>Integrate VRI (overall values &amp; individual components)</a:t>
            </a:r>
          </a:p>
          <a:p>
            <a:pPr marL="923925" lvl="1" indent="-342900"/>
            <a:r>
              <a:rPr lang="en-US" dirty="0"/>
              <a:t>Establish Key Observation Points (KOPs</a:t>
            </a:r>
            <a:r>
              <a:rPr lang="en-US" dirty="0" smtClean="0"/>
              <a:t>)</a:t>
            </a:r>
          </a:p>
          <a:p>
            <a:pPr marL="1257300" lvl="2" indent="-342900"/>
            <a:r>
              <a:rPr lang="en-US" dirty="0" smtClean="0"/>
              <a:t>Consider the 10 Environmental Factors </a:t>
            </a:r>
            <a:endParaRPr lang="en-US" dirty="0"/>
          </a:p>
          <a:p>
            <a:pPr marL="923925" lvl="1" indent="-342900"/>
            <a:r>
              <a:rPr lang="en-US" dirty="0"/>
              <a:t>Conduct “viewshed analysis” appropriate to the scale of the proposal</a:t>
            </a:r>
          </a:p>
        </p:txBody>
      </p:sp>
    </p:spTree>
    <p:extLst>
      <p:ext uri="{BB962C8B-B14F-4D97-AF65-F5344CB8AC3E}">
        <p14:creationId xmlns:p14="http://schemas.microsoft.com/office/powerpoint/2010/main" val="13899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436935" cy="5181600"/>
          </a:xfrm>
        </p:spPr>
        <p:txBody>
          <a:bodyPr/>
          <a:lstStyle/>
          <a:p>
            <a:r>
              <a:rPr lang="en-US" dirty="0" err="1" smtClean="0">
                <a:ea typeface="Tahoma" panose="020B0604030504040204" pitchFamily="34" charset="0"/>
                <a:cs typeface="Tahoma" panose="020B0604030504040204" pitchFamily="34" charset="0"/>
              </a:rPr>
              <a:t>Analzye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 Visuals on all Types of Projects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3925" lvl="1" indent="-342900"/>
            <a:r>
              <a:rPr lang="en-US" altLang="en-US" u="sng" dirty="0" smtClean="0"/>
              <a:t>Linear </a:t>
            </a:r>
            <a:r>
              <a:rPr lang="en-US" altLang="en-US" u="sng" dirty="0"/>
              <a:t>alignments</a:t>
            </a:r>
            <a:r>
              <a:rPr lang="en-US" altLang="en-US" dirty="0"/>
              <a:t> </a:t>
            </a:r>
            <a:r>
              <a:rPr lang="en-US" altLang="en-US" dirty="0" smtClean="0"/>
              <a:t>(</a:t>
            </a:r>
            <a:r>
              <a:rPr lang="en-US" altLang="en-US" dirty="0"/>
              <a:t>roads, bridges, transmission corridors, pipelines)</a:t>
            </a:r>
          </a:p>
          <a:p>
            <a:pPr marL="923925" lvl="1" indent="-342900"/>
            <a:r>
              <a:rPr lang="en-US" altLang="en-US" u="sng" dirty="0"/>
              <a:t>Energy </a:t>
            </a:r>
            <a:r>
              <a:rPr lang="en-US" altLang="en-US" u="sng" dirty="0" smtClean="0"/>
              <a:t>production</a:t>
            </a:r>
            <a:r>
              <a:rPr lang="en-US" altLang="en-US" dirty="0" smtClean="0"/>
              <a:t> </a:t>
            </a:r>
            <a:r>
              <a:rPr lang="en-US" altLang="en-US" dirty="0"/>
              <a:t>(oil and gas, wind, solar, geothermal, hydro)</a:t>
            </a:r>
          </a:p>
          <a:p>
            <a:pPr marL="923925" lvl="1" indent="-342900"/>
            <a:r>
              <a:rPr lang="en-US" altLang="en-US" u="sng" dirty="0"/>
              <a:t>Mineral extraction</a:t>
            </a:r>
            <a:r>
              <a:rPr lang="en-US" altLang="en-US" dirty="0"/>
              <a:t> </a:t>
            </a:r>
            <a:r>
              <a:rPr lang="en-US" altLang="en-US" dirty="0" smtClean="0"/>
              <a:t>(</a:t>
            </a:r>
            <a:r>
              <a:rPr lang="en-US" altLang="en-US" dirty="0"/>
              <a:t>mining, gravel operations )</a:t>
            </a:r>
          </a:p>
          <a:p>
            <a:pPr marL="923925" lvl="1" indent="-342900"/>
            <a:r>
              <a:rPr lang="en-US" altLang="en-US" u="sng" dirty="0"/>
              <a:t>Vertical development</a:t>
            </a:r>
            <a:r>
              <a:rPr lang="en-US" altLang="en-US" dirty="0"/>
              <a:t> (communication sites, radio, cellular)</a:t>
            </a:r>
          </a:p>
          <a:p>
            <a:pPr marL="923925" lvl="1" indent="-342900"/>
            <a:r>
              <a:rPr lang="en-US" altLang="en-US" u="sng" dirty="0"/>
              <a:t>Vegetative manipulation</a:t>
            </a:r>
            <a:r>
              <a:rPr lang="en-US" altLang="en-US" dirty="0"/>
              <a:t> (fire and fuels, restoration and rehabilitation, timber)</a:t>
            </a:r>
          </a:p>
          <a:p>
            <a:pPr marL="923925" lvl="1" indent="-342900"/>
            <a:r>
              <a:rPr lang="en-US" altLang="en-US" u="sng" dirty="0"/>
              <a:t>Wildlife and Range</a:t>
            </a:r>
            <a:r>
              <a:rPr lang="en-US" altLang="en-US" dirty="0"/>
              <a:t> (habitat or range improvement, enclosures, water sources)</a:t>
            </a:r>
          </a:p>
          <a:p>
            <a:pPr marL="923925" lvl="1" indent="-342900"/>
            <a:r>
              <a:rPr lang="en-US" altLang="en-US" u="sng" dirty="0"/>
              <a:t>Recreation and administrative sites</a:t>
            </a:r>
            <a:r>
              <a:rPr lang="en-US" altLang="en-US" dirty="0"/>
              <a:t> (trails, toilets, campgrounds, visitor centers)</a:t>
            </a:r>
          </a:p>
        </p:txBody>
      </p:sp>
    </p:spTree>
    <p:extLst>
      <p:ext uri="{BB962C8B-B14F-4D97-AF65-F5344CB8AC3E}">
        <p14:creationId xmlns:p14="http://schemas.microsoft.com/office/powerpoint/2010/main" val="232921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228599" y="65087"/>
            <a:ext cx="7086600" cy="544513"/>
          </a:xfrm>
        </p:spPr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468833" cy="5181600"/>
          </a:xfrm>
        </p:spPr>
        <p:txBody>
          <a:bodyPr/>
          <a:lstStyle/>
          <a:p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Alternatives </a:t>
            </a:r>
          </a:p>
          <a:p>
            <a:pPr marL="862013" lvl="1"/>
            <a:r>
              <a:rPr lang="en-US" dirty="0" smtClean="0"/>
              <a:t>Formulate </a:t>
            </a:r>
            <a:r>
              <a:rPr lang="en-US" dirty="0"/>
              <a:t>alternatives that meet </a:t>
            </a:r>
            <a:r>
              <a:rPr lang="en-US" u="sng" dirty="0" smtClean="0"/>
              <a:t>Purpose</a:t>
            </a:r>
            <a:r>
              <a:rPr lang="en-US" dirty="0" smtClean="0"/>
              <a:t> and </a:t>
            </a:r>
            <a:r>
              <a:rPr lang="en-US" u="sng" dirty="0" smtClean="0"/>
              <a:t>Need</a:t>
            </a:r>
            <a:r>
              <a:rPr lang="en-US" dirty="0" smtClean="0"/>
              <a:t> </a:t>
            </a:r>
            <a:r>
              <a:rPr lang="en-US" dirty="0"/>
              <a:t>while </a:t>
            </a:r>
            <a:r>
              <a:rPr lang="en-US" dirty="0" smtClean="0"/>
              <a:t>  mitigating </a:t>
            </a:r>
            <a:r>
              <a:rPr lang="en-US" dirty="0"/>
              <a:t>visual effects</a:t>
            </a:r>
          </a:p>
          <a:p>
            <a:pPr marL="862013" lvl="1" indent="-287338"/>
            <a:r>
              <a:rPr lang="en-US" dirty="0"/>
              <a:t>Ensure conformance of each alternative with the RMP’s VRM Class objectives</a:t>
            </a:r>
          </a:p>
          <a:p>
            <a:pPr marL="862013" lvl="1" indent="-287338"/>
            <a:r>
              <a:rPr lang="en-US" dirty="0"/>
              <a:t>Explore ways to further reduce visual effects of otherwise conforming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7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228599" y="65087"/>
            <a:ext cx="7086600" cy="544513"/>
          </a:xfrm>
        </p:spPr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468833" cy="5181600"/>
          </a:xfrm>
        </p:spPr>
        <p:txBody>
          <a:bodyPr/>
          <a:lstStyle/>
          <a:p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If the Proposal Cannot Conform</a:t>
            </a:r>
          </a:p>
          <a:p>
            <a:pPr marL="923925" lvl="1" indent="-342900"/>
            <a:r>
              <a:rPr lang="en-US" dirty="0"/>
              <a:t>Contemplate RMP Amendment</a:t>
            </a:r>
          </a:p>
          <a:p>
            <a:pPr lvl="3"/>
            <a:r>
              <a:rPr lang="en-US" b="1" u="sng" dirty="0"/>
              <a:t>ONLY</a:t>
            </a:r>
            <a:r>
              <a:rPr lang="en-US" dirty="0"/>
              <a:t> as a last resort</a:t>
            </a:r>
          </a:p>
          <a:p>
            <a:pPr lvl="3"/>
            <a:r>
              <a:rPr lang="en-US" dirty="0"/>
              <a:t>Considering the intent/integrity of the original RMP</a:t>
            </a:r>
          </a:p>
          <a:p>
            <a:pPr lvl="3"/>
            <a:r>
              <a:rPr lang="en-US" dirty="0"/>
              <a:t>Follow RMP Amendment procedures (major </a:t>
            </a:r>
            <a:r>
              <a:rPr lang="en-US" i="1" dirty="0" smtClean="0"/>
              <a:t>versus</a:t>
            </a:r>
            <a:r>
              <a:rPr lang="en-US" dirty="0" smtClean="0"/>
              <a:t> </a:t>
            </a:r>
            <a:r>
              <a:rPr lang="en-US" dirty="0"/>
              <a:t>minor)</a:t>
            </a:r>
          </a:p>
          <a:p>
            <a:pPr lvl="3"/>
            <a:r>
              <a:rPr lang="en-US" dirty="0"/>
              <a:t>And offset visual losses through </a:t>
            </a:r>
            <a:r>
              <a:rPr lang="en-US" dirty="0" smtClean="0"/>
              <a:t>offsite </a:t>
            </a:r>
            <a:r>
              <a:rPr lang="en-US" dirty="0"/>
              <a:t>mitigation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3992526" cy="5181600"/>
          </a:xfrm>
        </p:spPr>
        <p:txBody>
          <a:bodyPr/>
          <a:lstStyle/>
          <a:p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Don’t Jump to Design too Soon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3925" lvl="1" indent="-342900"/>
            <a:r>
              <a:rPr lang="en-US" altLang="en-US" dirty="0"/>
              <a:t>Thoughtful and comprehensive planning leads to better </a:t>
            </a:r>
            <a:r>
              <a:rPr lang="en-US" altLang="en-US" dirty="0" smtClean="0"/>
              <a:t>design and better projects</a:t>
            </a:r>
            <a:endParaRPr lang="en-US" altLang="en-US" dirty="0"/>
          </a:p>
          <a:p>
            <a:pPr marL="923925" lvl="1" indent="-342900"/>
            <a:r>
              <a:rPr lang="en-US" altLang="en-US" dirty="0"/>
              <a:t>Saves time and money if planning leads </a:t>
            </a:r>
            <a:r>
              <a:rPr lang="en-US" altLang="en-US" dirty="0" smtClean="0"/>
              <a:t>design</a:t>
            </a:r>
          </a:p>
        </p:txBody>
      </p:sp>
      <p:pic>
        <p:nvPicPr>
          <p:cNvPr id="5" name="Picture 7" descr="100-0032_IM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285" y="1138568"/>
            <a:ext cx="4348869" cy="32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emmerer-VRM 06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416" y="4625571"/>
            <a:ext cx="19637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G_979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936" y="4625571"/>
            <a:ext cx="2328304" cy="121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90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228599" y="65087"/>
            <a:ext cx="7086600" cy="544513"/>
          </a:xfrm>
        </p:spPr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468833" cy="5181600"/>
          </a:xfrm>
        </p:spPr>
        <p:txBody>
          <a:bodyPr/>
          <a:lstStyle/>
          <a:p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All Done and Dusted?</a:t>
            </a:r>
          </a:p>
          <a:p>
            <a:pPr lvl="1"/>
            <a:r>
              <a:rPr lang="en-US" dirty="0"/>
              <a:t>Monitor implementation for compliance with design features</a:t>
            </a:r>
          </a:p>
          <a:p>
            <a:pPr lvl="1"/>
            <a:r>
              <a:rPr lang="en-US" dirty="0"/>
              <a:t>Assess over time for effectiveness of design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6" t="620" r="3144" b="3521"/>
          <a:stretch/>
        </p:blipFill>
        <p:spPr bwMode="auto">
          <a:xfrm>
            <a:off x="297708" y="3374549"/>
            <a:ext cx="3323935" cy="268600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:\tmp\Old System\temp photos\Jerry's PHOTOS\Calibration 2010 SlideShow &amp; Actual Session\Cal 53_Juniper treatments on N flank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0739" y="3374549"/>
            <a:ext cx="4986693" cy="2686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9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Season of Use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15" y="1641195"/>
            <a:ext cx="2763338" cy="4145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7" y="1641197"/>
            <a:ext cx="5526674" cy="41450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3689" y="5399073"/>
            <a:ext cx="3643233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Fall Colors and Hunting Season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3039" y="5414867"/>
            <a:ext cx="2281626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Wildflower Season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338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Observer  above</a:t>
            </a:r>
            <a:r>
              <a:rPr lang="en-US" dirty="0"/>
              <a:t>  – in addition to structures, surface disturbance is visible</a:t>
            </a:r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Project Planning Essentials &amp; Envi Factors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Environmental Factors – Angle of Observation</a:t>
            </a:r>
          </a:p>
          <a:p>
            <a:endParaRPr lang="en-US" dirty="0"/>
          </a:p>
        </p:txBody>
      </p:sp>
      <p:pic>
        <p:nvPicPr>
          <p:cNvPr id="10" name="Picture 7" descr="JonahFie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08" y="2154449"/>
            <a:ext cx="6388008" cy="4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6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78416"/>
            <a:ext cx="4623619" cy="3692236"/>
          </a:xfrm>
        </p:spPr>
        <p:txBody>
          <a:bodyPr/>
          <a:lstStyle/>
          <a:p>
            <a:pPr marL="342900" indent="-342900"/>
            <a:r>
              <a:rPr lang="en-US" dirty="0" smtClean="0"/>
              <a:t>Incorporation of Visuals EARLY</a:t>
            </a:r>
          </a:p>
          <a:p>
            <a:pPr marL="923925" lvl="1" indent="-342900"/>
            <a:r>
              <a:rPr lang="en-US" dirty="0" smtClean="0"/>
              <a:t>Better efficiency</a:t>
            </a:r>
          </a:p>
          <a:p>
            <a:pPr marL="923925" lvl="1" indent="-342900"/>
            <a:r>
              <a:rPr lang="en-US" dirty="0" smtClean="0"/>
              <a:t>Better chance of acceptance by public and agency</a:t>
            </a:r>
          </a:p>
          <a:p>
            <a:pPr marL="923925" lvl="1" indent="-342900"/>
            <a:r>
              <a:rPr lang="en-US" dirty="0" smtClean="0"/>
              <a:t>Better projects</a:t>
            </a:r>
          </a:p>
          <a:p>
            <a:pPr marL="923925" lvl="1" indent="-342900"/>
            <a:r>
              <a:rPr lang="en-US" dirty="0" smtClean="0"/>
              <a:t>Less chance for costly, time delaying court challenges</a:t>
            </a:r>
          </a:p>
          <a:p>
            <a:pPr marL="923925" lvl="1" indent="-342900"/>
            <a:r>
              <a:rPr lang="en-US" dirty="0" smtClean="0"/>
              <a:t>Avoid/minimize mitigation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55179" y="3613079"/>
            <a:ext cx="184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Caption (if needed)</a:t>
            </a:r>
            <a:endParaRPr 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9927" y="6243208"/>
            <a:ext cx="184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Caption (if needed)</a:t>
            </a:r>
            <a:endParaRPr 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19" descr="051MARTINSCOV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688" y="1604078"/>
            <a:ext cx="337962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Kemmerer-VRM 0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687" y="4234207"/>
            <a:ext cx="337962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74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5459818" cy="5181600"/>
          </a:xfrm>
        </p:spPr>
        <p:txBody>
          <a:bodyPr/>
          <a:lstStyle/>
          <a:p>
            <a:pPr indent="-409575">
              <a:spcBef>
                <a:spcPts val="0"/>
              </a:spcBef>
            </a:pP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Understand Existing Constraints</a:t>
            </a:r>
          </a:p>
          <a:p>
            <a:pPr marL="923925" lvl="1" indent="-342900">
              <a:spcBef>
                <a:spcPts val="0"/>
              </a:spcBef>
            </a:pPr>
            <a:r>
              <a:rPr lang="en-US" dirty="0" smtClean="0"/>
              <a:t>Law, management </a:t>
            </a:r>
            <a:r>
              <a:rPr lang="en-US" dirty="0"/>
              <a:t>s</a:t>
            </a:r>
            <a:r>
              <a:rPr lang="en-US" dirty="0" smtClean="0"/>
              <a:t>trategies, and guidance</a:t>
            </a:r>
          </a:p>
          <a:p>
            <a:pPr marL="923925" lvl="1" indent="-342900"/>
            <a:r>
              <a:rPr lang="en-US" dirty="0" smtClean="0"/>
              <a:t>RMPs, FMP, city and county plans</a:t>
            </a:r>
          </a:p>
          <a:p>
            <a:pPr marL="923925" lvl="1" indent="-342900"/>
            <a:r>
              <a:rPr lang="en-US" dirty="0" smtClean="0"/>
              <a:t>VRM Management Classes</a:t>
            </a:r>
          </a:p>
          <a:p>
            <a:pPr marL="923925" lvl="1" indent="-342900"/>
            <a:r>
              <a:rPr lang="en-US" dirty="0" smtClean="0"/>
              <a:t>Activity plans, including</a:t>
            </a:r>
          </a:p>
          <a:p>
            <a:pPr marL="1257300" lvl="2" indent="-342900"/>
            <a:r>
              <a:rPr lang="en-US" dirty="0" smtClean="0"/>
              <a:t>Travel Management Plans</a:t>
            </a:r>
          </a:p>
          <a:p>
            <a:pPr marL="1257300" lvl="2" indent="-342900"/>
            <a:r>
              <a:rPr lang="en-US" dirty="0" smtClean="0"/>
              <a:t>Transportation Plans</a:t>
            </a:r>
          </a:p>
          <a:p>
            <a:pPr marL="1257300" lvl="2" indent="-342900"/>
            <a:r>
              <a:rPr lang="en-US" dirty="0" smtClean="0"/>
              <a:t>Master Plans</a:t>
            </a:r>
          </a:p>
          <a:p>
            <a:pPr marL="1257300" lvl="2" indent="-342900"/>
            <a:r>
              <a:rPr lang="en-US" dirty="0" smtClean="0"/>
              <a:t>Recreation </a:t>
            </a:r>
            <a:r>
              <a:rPr lang="en-US" dirty="0"/>
              <a:t>Area Management Plans</a:t>
            </a:r>
          </a:p>
          <a:p>
            <a:pPr marL="923925" lvl="1" indent="-342900"/>
            <a:r>
              <a:rPr lang="en-US" dirty="0"/>
              <a:t>Project plan, </a:t>
            </a:r>
            <a:r>
              <a:rPr lang="en-US" dirty="0" smtClean="0"/>
              <a:t>design,  guidance and standards</a:t>
            </a:r>
            <a:endParaRPr lang="en-US" dirty="0"/>
          </a:p>
          <a:p>
            <a:pPr marL="923925" lvl="1" indent="-342900"/>
            <a:r>
              <a:rPr lang="en-US" dirty="0"/>
              <a:t>Existing </a:t>
            </a:r>
            <a:r>
              <a:rPr lang="en-US" dirty="0" smtClean="0"/>
              <a:t>facilities and site conditions</a:t>
            </a:r>
            <a:endParaRPr lang="en-US" dirty="0"/>
          </a:p>
          <a:p>
            <a:pPr marL="400050" lvl="1" indent="-228600">
              <a:spcBef>
                <a:spcPts val="0"/>
              </a:spcBef>
              <a:spcAft>
                <a:spcPts val="1800"/>
              </a:spcAft>
            </a:pPr>
            <a:endParaRPr lang="en-US" dirty="0"/>
          </a:p>
        </p:txBody>
      </p:sp>
      <p:pic>
        <p:nvPicPr>
          <p:cNvPr id="7" name="Picture 4" descr="RMPPhotosVRM 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418" y="1154113"/>
            <a:ext cx="3009702" cy="239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35164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Conformance </a:t>
            </a:r>
            <a:r>
              <a:rPr lang="en-US" dirty="0" smtClean="0"/>
              <a:t>versus </a:t>
            </a:r>
            <a:r>
              <a:rPr lang="en-US" dirty="0"/>
              <a:t>NEPA Compliance</a:t>
            </a:r>
          </a:p>
          <a:p>
            <a:pPr lvl="1"/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Plan Conformance: Does the project meet VRM Class 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Objectives and other Visuals Decisions?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NEPA Compliance: What are the effects to visual resources and values (VRI) and how can they be avoided, reduced, or mitigated 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offsite?</a:t>
            </a:r>
          </a:p>
          <a:p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smtClean="0"/>
              <a:t>Both </a:t>
            </a:r>
            <a:r>
              <a:rPr lang="en-US" dirty="0"/>
              <a:t>analyses use </a:t>
            </a:r>
            <a:r>
              <a:rPr lang="en-US" dirty="0" smtClean="0"/>
              <a:t>visual resource concepts </a:t>
            </a:r>
            <a:r>
              <a:rPr lang="en-US" dirty="0"/>
              <a:t>and </a:t>
            </a:r>
            <a:r>
              <a:rPr lang="en-US" dirty="0" smtClean="0"/>
              <a:t>tools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Incorporate Visuals EARLY (continued)</a:t>
            </a:r>
            <a:endParaRPr lang="en-US" dirty="0"/>
          </a:p>
          <a:p>
            <a:pPr lvl="1"/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Understand the proposed 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</a:p>
          <a:p>
            <a:pPr lvl="2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Who, what, when, where, how, and why</a:t>
            </a:r>
          </a:p>
          <a:p>
            <a:pPr lvl="2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Details are important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Understand existing constraints</a:t>
            </a:r>
          </a:p>
          <a:p>
            <a:pPr lvl="1"/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Consider a </a:t>
            </a:r>
            <a:r>
              <a:rPr lang="en-US" dirty="0" err="1">
                <a:ea typeface="Tahoma" panose="020B0604030504040204" pitchFamily="34" charset="0"/>
                <a:cs typeface="Tahoma" panose="020B0604030504040204" pitchFamily="34" charset="0"/>
              </a:rPr>
              <a:t>viewshed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 analysis – where is the project visible from?</a:t>
            </a:r>
          </a:p>
          <a:p>
            <a:pPr lvl="1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Consider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“first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impression” of plan conformance</a:t>
            </a:r>
          </a:p>
          <a:p>
            <a:pPr lvl="2"/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Clear and obvious 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versus Contrast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Rating</a:t>
            </a:r>
          </a:p>
          <a:p>
            <a:pPr lvl="1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Coordinate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with the project 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proponent and internal BLM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1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Project Planning &amp; Environmental Factors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Project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Earth Pro </a:t>
            </a:r>
            <a:r>
              <a:rPr lang="en-US" dirty="0" err="1" smtClean="0"/>
              <a:t>Viewshed</a:t>
            </a:r>
            <a:r>
              <a:rPr lang="en-US" dirty="0" smtClean="0"/>
              <a:t> Analysis Demo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RM-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Unit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Unit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VRM-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4195</TotalTime>
  <Words>1711</Words>
  <Application>Microsoft Office PowerPoint</Application>
  <PresentationFormat>On-screen Show (4:3)</PresentationFormat>
  <Paragraphs>306</Paragraphs>
  <Slides>45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BatangChe</vt:lpstr>
      <vt:lpstr>Calibri</vt:lpstr>
      <vt:lpstr>Calibri Light</vt:lpstr>
      <vt:lpstr>Cambria</vt:lpstr>
      <vt:lpstr>Impact</vt:lpstr>
      <vt:lpstr>Tahoma</vt:lpstr>
      <vt:lpstr>Times New Roman</vt:lpstr>
      <vt:lpstr>1_VRM-Cover</vt:lpstr>
      <vt:lpstr>3_UnitTitle</vt:lpstr>
      <vt:lpstr>Custom Design</vt:lpstr>
      <vt:lpstr>2_UnitTitle</vt:lpstr>
      <vt:lpstr>3_Body</vt:lpstr>
      <vt:lpstr>3_VRM-Cover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BLM_SA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L Colvin</dc:creator>
  <cp:lastModifiedBy>Perfors, Tracy E</cp:lastModifiedBy>
  <cp:revision>164</cp:revision>
  <cp:lastPrinted>2016-09-29T23:35:07Z</cp:lastPrinted>
  <dcterms:created xsi:type="dcterms:W3CDTF">2015-01-14T20:26:51Z</dcterms:created>
  <dcterms:modified xsi:type="dcterms:W3CDTF">2019-08-12T14:14:27Z</dcterms:modified>
</cp:coreProperties>
</file>