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 id="2147483681" r:id="rId2"/>
    <p:sldMasterId id="2147483687" r:id="rId3"/>
  </p:sldMasterIdLst>
  <p:notesMasterIdLst>
    <p:notesMasterId r:id="rId71"/>
  </p:notesMasterIdLst>
  <p:sldIdLst>
    <p:sldId id="480" r:id="rId4"/>
    <p:sldId id="401" r:id="rId5"/>
    <p:sldId id="402" r:id="rId6"/>
    <p:sldId id="403" r:id="rId7"/>
    <p:sldId id="404" r:id="rId8"/>
    <p:sldId id="405" r:id="rId9"/>
    <p:sldId id="406" r:id="rId10"/>
    <p:sldId id="407" r:id="rId11"/>
    <p:sldId id="408" r:id="rId12"/>
    <p:sldId id="409" r:id="rId13"/>
    <p:sldId id="451" r:id="rId14"/>
    <p:sldId id="458" r:id="rId15"/>
    <p:sldId id="452" r:id="rId16"/>
    <p:sldId id="474" r:id="rId17"/>
    <p:sldId id="453" r:id="rId18"/>
    <p:sldId id="454" r:id="rId19"/>
    <p:sldId id="457" r:id="rId20"/>
    <p:sldId id="476" r:id="rId21"/>
    <p:sldId id="455" r:id="rId22"/>
    <p:sldId id="456" r:id="rId23"/>
    <p:sldId id="477" r:id="rId24"/>
    <p:sldId id="410" r:id="rId25"/>
    <p:sldId id="411" r:id="rId26"/>
    <p:sldId id="412" r:id="rId27"/>
    <p:sldId id="413" r:id="rId28"/>
    <p:sldId id="414" r:id="rId29"/>
    <p:sldId id="415" r:id="rId30"/>
    <p:sldId id="416" r:id="rId31"/>
    <p:sldId id="466" r:id="rId32"/>
    <p:sldId id="467" r:id="rId33"/>
    <p:sldId id="468" r:id="rId34"/>
    <p:sldId id="417" r:id="rId35"/>
    <p:sldId id="418" r:id="rId36"/>
    <p:sldId id="419" r:id="rId37"/>
    <p:sldId id="420" r:id="rId38"/>
    <p:sldId id="448" r:id="rId39"/>
    <p:sldId id="449" r:id="rId40"/>
    <p:sldId id="459" r:id="rId41"/>
    <p:sldId id="469" r:id="rId42"/>
    <p:sldId id="460" r:id="rId43"/>
    <p:sldId id="470" r:id="rId44"/>
    <p:sldId id="471" r:id="rId45"/>
    <p:sldId id="463" r:id="rId46"/>
    <p:sldId id="464" r:id="rId47"/>
    <p:sldId id="465" r:id="rId48"/>
    <p:sldId id="473" r:id="rId49"/>
    <p:sldId id="472" r:id="rId50"/>
    <p:sldId id="424" r:id="rId51"/>
    <p:sldId id="425" r:id="rId52"/>
    <p:sldId id="426" r:id="rId53"/>
    <p:sldId id="427" r:id="rId54"/>
    <p:sldId id="428" r:id="rId55"/>
    <p:sldId id="429" r:id="rId56"/>
    <p:sldId id="430" r:id="rId57"/>
    <p:sldId id="431" r:id="rId58"/>
    <p:sldId id="432" r:id="rId59"/>
    <p:sldId id="433" r:id="rId60"/>
    <p:sldId id="434" r:id="rId61"/>
    <p:sldId id="435" r:id="rId62"/>
    <p:sldId id="436" r:id="rId63"/>
    <p:sldId id="437" r:id="rId64"/>
    <p:sldId id="438" r:id="rId65"/>
    <p:sldId id="439" r:id="rId66"/>
    <p:sldId id="440" r:id="rId67"/>
    <p:sldId id="441" r:id="rId68"/>
    <p:sldId id="442" r:id="rId69"/>
    <p:sldId id="443"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370" autoAdjust="0"/>
    <p:restoredTop sz="94660"/>
  </p:normalViewPr>
  <p:slideViewPr>
    <p:cSldViewPr snapToGrid="0">
      <p:cViewPr varScale="1">
        <p:scale>
          <a:sx n="83" d="100"/>
          <a:sy n="83" d="100"/>
        </p:scale>
        <p:origin x="1361" y="75"/>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 Type="http://schemas.openxmlformats.org/officeDocument/2006/relationships/slide" Target="slides/slide4.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B5D372-90C3-43A0-856F-910858A892EA}" type="datetimeFigureOut">
              <a:rPr lang="en-US" smtClean="0"/>
              <a:t>8/12/2019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11636E-6696-4D7A-851B-1BA3CD3EE7E2}" type="slidenum">
              <a:rPr lang="en-US" smtClean="0"/>
              <a:t>‹#›</a:t>
            </a:fld>
            <a:endParaRPr lang="en-US" dirty="0"/>
          </a:p>
        </p:txBody>
      </p:sp>
    </p:spTree>
    <p:extLst>
      <p:ext uri="{BB962C8B-B14F-4D97-AF65-F5344CB8AC3E}">
        <p14:creationId xmlns:p14="http://schemas.microsoft.com/office/powerpoint/2010/main" val="607807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Avenue of the Rocks – Oregon/Pony/Mormon Trail outside of Casper. The road is the trail.</a:t>
            </a:r>
            <a:endParaRPr lang="en-US" dirty="0"/>
          </a:p>
        </p:txBody>
      </p:sp>
      <p:sp>
        <p:nvSpPr>
          <p:cNvPr id="4" name="Slide Number Placeholder 3"/>
          <p:cNvSpPr>
            <a:spLocks noGrp="1"/>
          </p:cNvSpPr>
          <p:nvPr>
            <p:ph type="sldNum" sz="quarter" idx="10"/>
          </p:nvPr>
        </p:nvSpPr>
        <p:spPr/>
        <p:txBody>
          <a:bodyPr/>
          <a:lstStyle/>
          <a:p>
            <a:fld id="{BA8088F5-9B08-4AFA-A5F0-10B0A3DD7F98}"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3749704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b="0" i="0" kern="1200" dirty="0" smtClean="0">
                <a:solidFill>
                  <a:schemeClr val="tx1"/>
                </a:solidFill>
                <a:effectLst/>
                <a:latin typeface="+mn-lt"/>
                <a:ea typeface="+mn-ea"/>
                <a:cs typeface="+mn-cs"/>
              </a:rPr>
              <a:t>Visual simulations were prepared using 3D data of the proposed landform to illustrate the potential visibility of the landfill expansion in relation to a number of nearby residential properties. Mitigation measures to address any potential visual impacts that may occur. These included screen planting along the boundary of the landfill site, as well as rehabilitation to be carried out progressively as each stage of the landfill is completed.</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i="1" kern="1200" dirty="0" smtClean="0">
                <a:solidFill>
                  <a:schemeClr val="tx1"/>
                </a:solidFill>
                <a:effectLst/>
                <a:latin typeface="+mn-lt"/>
                <a:ea typeface="+mn-ea"/>
                <a:cs typeface="+mn-cs"/>
              </a:rPr>
              <a:t>www.corkeryconsulting.com</a:t>
            </a:r>
            <a:endParaRPr lang="en-US" sz="800" i="1" dirty="0" smtClean="0"/>
          </a:p>
          <a:p>
            <a:endParaRPr lang="en-US" sz="800" dirty="0"/>
          </a:p>
        </p:txBody>
      </p:sp>
      <p:sp>
        <p:nvSpPr>
          <p:cNvPr id="4" name="Slide Number Placeholder 3"/>
          <p:cNvSpPr>
            <a:spLocks noGrp="1"/>
          </p:cNvSpPr>
          <p:nvPr>
            <p:ph type="sldNum" sz="quarter" idx="10"/>
          </p:nvPr>
        </p:nvSpPr>
        <p:spPr/>
        <p:txBody>
          <a:bodyPr/>
          <a:lstStyle/>
          <a:p>
            <a:fld id="{BA8088F5-9B08-4AFA-A5F0-10B0A3DD7F98}"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785746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smtClean="0">
                <a:solidFill>
                  <a:schemeClr val="tx1"/>
                </a:solidFill>
                <a:effectLst/>
                <a:latin typeface="+mn-lt"/>
                <a:ea typeface="+mn-ea"/>
                <a:cs typeface="+mn-cs"/>
              </a:rPr>
              <a:t>The Visual Assessment addressed all of the above ground components of the proposed mining operations including vegetation clearing, construction of haul roads, spoil dump landforms together with associated remediation works. The potential visual impacts during the period of mining operations as well as the long term post-mining situation were assessed</a:t>
            </a:r>
          </a:p>
          <a:p>
            <a:pPr fontAlgn="base"/>
            <a:endParaRPr lang="en-US" sz="1200" b="0" i="0" kern="1200" dirty="0" smtClean="0">
              <a:solidFill>
                <a:schemeClr val="tx1"/>
              </a:solidFill>
              <a:effectLst/>
              <a:latin typeface="+mn-lt"/>
              <a:ea typeface="+mn-ea"/>
              <a:cs typeface="+mn-cs"/>
            </a:endParaRPr>
          </a:p>
          <a:p>
            <a:pPr fontAlgn="base"/>
            <a:r>
              <a:rPr lang="en-US" sz="1200" b="0" i="0" kern="1200" dirty="0" smtClean="0">
                <a:solidFill>
                  <a:schemeClr val="tx1"/>
                </a:solidFill>
                <a:effectLst/>
                <a:latin typeface="+mn-lt"/>
                <a:ea typeface="+mn-ea"/>
                <a:cs typeface="+mn-cs"/>
              </a:rPr>
              <a:t>The Visual Assessment involved mapping of the visual catchment of the proposed above ground works to identify areas from which they may be visible. Key viewing situations were then identified within the visual catchment including public roads and homesteads. The potential visual impact on viewers at each of the key view situations was assessed by use of a matrix that combines the Magnitude of Visibility with the level of Sensitivity of the category of viewer.</a:t>
            </a:r>
          </a:p>
          <a:p>
            <a:r>
              <a:rPr lang="en-US" sz="1200" b="0" i="1" kern="1200" dirty="0" smtClean="0">
                <a:solidFill>
                  <a:schemeClr val="tx1"/>
                </a:solidFill>
                <a:effectLst/>
                <a:latin typeface="+mn-lt"/>
                <a:ea typeface="+mn-ea"/>
                <a:cs typeface="+mn-cs"/>
              </a:rPr>
              <a:t>www.corkeryconsulting.com</a:t>
            </a:r>
            <a:endParaRPr lang="en-US" i="1" dirty="0"/>
          </a:p>
        </p:txBody>
      </p:sp>
      <p:sp>
        <p:nvSpPr>
          <p:cNvPr id="4" name="Slide Number Placeholder 3"/>
          <p:cNvSpPr>
            <a:spLocks noGrp="1"/>
          </p:cNvSpPr>
          <p:nvPr>
            <p:ph type="sldNum" sz="quarter" idx="10"/>
          </p:nvPr>
        </p:nvSpPr>
        <p:spPr/>
        <p:txBody>
          <a:bodyPr/>
          <a:lstStyle/>
          <a:p>
            <a:fld id="{BA8088F5-9B08-4AFA-A5F0-10B0A3DD7F98}" type="slidenum">
              <a:rPr lang="en-US" smtClean="0">
                <a:solidFill>
                  <a:prstClr val="black"/>
                </a:solidFill>
              </a:rPr>
              <a:pPr/>
              <a:t>56</a:t>
            </a:fld>
            <a:endParaRPr lang="en-US" dirty="0">
              <a:solidFill>
                <a:prstClr val="black"/>
              </a:solidFill>
            </a:endParaRPr>
          </a:p>
        </p:txBody>
      </p:sp>
    </p:spTree>
    <p:extLst>
      <p:ext uri="{BB962C8B-B14F-4D97-AF65-F5344CB8AC3E}">
        <p14:creationId xmlns:p14="http://schemas.microsoft.com/office/powerpoint/2010/main" val="3992730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Angle of the image taken is also important. Perspective should be mostly parallel with a</a:t>
            </a:r>
            <a:r>
              <a:rPr lang="en-US" baseline="0" dirty="0" smtClean="0"/>
              <a:t> roadway, not perpendicular </a:t>
            </a:r>
            <a:endParaRPr lang="en-US" dirty="0"/>
          </a:p>
        </p:txBody>
      </p:sp>
      <p:sp>
        <p:nvSpPr>
          <p:cNvPr id="4" name="Slide Number Placeholder 3"/>
          <p:cNvSpPr>
            <a:spLocks noGrp="1"/>
          </p:cNvSpPr>
          <p:nvPr>
            <p:ph type="sldNum" sz="quarter" idx="10"/>
          </p:nvPr>
        </p:nvSpPr>
        <p:spPr/>
        <p:txBody>
          <a:bodyPr/>
          <a:lstStyle/>
          <a:p>
            <a:fld id="{BA8088F5-9B08-4AFA-A5F0-10B0A3DD7F98}" type="slidenum">
              <a:rPr lang="en-US" smtClean="0">
                <a:solidFill>
                  <a:prstClr val="black"/>
                </a:solidFill>
              </a:rPr>
              <a:pPr/>
              <a:t>60</a:t>
            </a:fld>
            <a:endParaRPr lang="en-US" dirty="0">
              <a:solidFill>
                <a:prstClr val="black"/>
              </a:solidFill>
            </a:endParaRPr>
          </a:p>
        </p:txBody>
      </p:sp>
    </p:spTree>
    <p:extLst>
      <p:ext uri="{BB962C8B-B14F-4D97-AF65-F5344CB8AC3E}">
        <p14:creationId xmlns:p14="http://schemas.microsoft.com/office/powerpoint/2010/main" val="1010022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on-screen display:</a:t>
            </a:r>
            <a:r>
              <a:rPr lang="en-US" baseline="0" dirty="0" smtClean="0"/>
              <a:t> scale bar to be 4 inches, viewing distance is 19.7 inches.</a:t>
            </a:r>
          </a:p>
          <a:p>
            <a:r>
              <a:rPr lang="en-US" baseline="0" dirty="0" smtClean="0"/>
              <a:t>When printed on 11x17 inch paper, viewing distance is 19.7 inches.</a:t>
            </a:r>
            <a:endParaRPr lang="en-US" dirty="0"/>
          </a:p>
        </p:txBody>
      </p:sp>
      <p:sp>
        <p:nvSpPr>
          <p:cNvPr id="4" name="Slide Number Placeholder 3"/>
          <p:cNvSpPr>
            <a:spLocks noGrp="1"/>
          </p:cNvSpPr>
          <p:nvPr>
            <p:ph type="sldNum" sz="quarter" idx="10"/>
          </p:nvPr>
        </p:nvSpPr>
        <p:spPr/>
        <p:txBody>
          <a:bodyPr/>
          <a:lstStyle/>
          <a:p>
            <a:fld id="{BA8088F5-9B08-4AFA-A5F0-10B0A3DD7F98}" type="slidenum">
              <a:rPr lang="en-US" smtClean="0">
                <a:solidFill>
                  <a:prstClr val="black"/>
                </a:solidFill>
              </a:rPr>
              <a:pPr/>
              <a:t>63</a:t>
            </a:fld>
            <a:endParaRPr lang="en-US" dirty="0">
              <a:solidFill>
                <a:prstClr val="black"/>
              </a:solidFill>
            </a:endParaRPr>
          </a:p>
        </p:txBody>
      </p:sp>
    </p:spTree>
    <p:extLst>
      <p:ext uri="{BB962C8B-B14F-4D97-AF65-F5344CB8AC3E}">
        <p14:creationId xmlns:p14="http://schemas.microsoft.com/office/powerpoint/2010/main" val="2195952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on-screen display:</a:t>
            </a:r>
            <a:r>
              <a:rPr lang="en-US" baseline="0" dirty="0" smtClean="0"/>
              <a:t> scale bar to be 4 inches, viewing distance is 19.7 inches.</a:t>
            </a:r>
          </a:p>
          <a:p>
            <a:r>
              <a:rPr lang="en-US" baseline="0" dirty="0" smtClean="0"/>
              <a:t>When printed on 11x17 inch paper, viewing distance is 19.7 inches.</a:t>
            </a:r>
            <a:endParaRPr lang="en-US" dirty="0" smtClean="0"/>
          </a:p>
          <a:p>
            <a:endParaRPr lang="en-US" dirty="0"/>
          </a:p>
        </p:txBody>
      </p:sp>
      <p:sp>
        <p:nvSpPr>
          <p:cNvPr id="4" name="Slide Number Placeholder 3"/>
          <p:cNvSpPr>
            <a:spLocks noGrp="1"/>
          </p:cNvSpPr>
          <p:nvPr>
            <p:ph type="sldNum" sz="quarter" idx="10"/>
          </p:nvPr>
        </p:nvSpPr>
        <p:spPr/>
        <p:txBody>
          <a:bodyPr/>
          <a:lstStyle/>
          <a:p>
            <a:fld id="{BA8088F5-9B08-4AFA-A5F0-10B0A3DD7F98}" type="slidenum">
              <a:rPr lang="en-US" smtClean="0">
                <a:solidFill>
                  <a:prstClr val="black"/>
                </a:solidFill>
              </a:rPr>
              <a:pPr/>
              <a:t>64</a:t>
            </a:fld>
            <a:endParaRPr lang="en-US" dirty="0">
              <a:solidFill>
                <a:prstClr val="black"/>
              </a:solidFill>
            </a:endParaRPr>
          </a:p>
        </p:txBody>
      </p:sp>
    </p:spTree>
    <p:extLst>
      <p:ext uri="{BB962C8B-B14F-4D97-AF65-F5344CB8AC3E}">
        <p14:creationId xmlns:p14="http://schemas.microsoft.com/office/powerpoint/2010/main" val="1208805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on-screen display:</a:t>
            </a:r>
            <a:r>
              <a:rPr lang="en-US" baseline="0" dirty="0" smtClean="0"/>
              <a:t> scale bar to be 4 inches, viewing distance is 19.7 inches.</a:t>
            </a:r>
          </a:p>
          <a:p>
            <a:r>
              <a:rPr lang="en-US" baseline="0" dirty="0" smtClean="0"/>
              <a:t>When printed on 11x17 inch paper, viewing distance is 19.7 inches.</a:t>
            </a:r>
            <a:endParaRPr lang="en-US" dirty="0" smtClean="0"/>
          </a:p>
          <a:p>
            <a:endParaRPr lang="en-US" dirty="0"/>
          </a:p>
        </p:txBody>
      </p:sp>
      <p:sp>
        <p:nvSpPr>
          <p:cNvPr id="4" name="Slide Number Placeholder 3"/>
          <p:cNvSpPr>
            <a:spLocks noGrp="1"/>
          </p:cNvSpPr>
          <p:nvPr>
            <p:ph type="sldNum" sz="quarter" idx="10"/>
          </p:nvPr>
        </p:nvSpPr>
        <p:spPr/>
        <p:txBody>
          <a:bodyPr/>
          <a:lstStyle/>
          <a:p>
            <a:fld id="{BA8088F5-9B08-4AFA-A5F0-10B0A3DD7F98}" type="slidenum">
              <a:rPr lang="en-US" smtClean="0">
                <a:solidFill>
                  <a:prstClr val="black"/>
                </a:solidFill>
              </a:rPr>
              <a:pPr/>
              <a:t>65</a:t>
            </a:fld>
            <a:endParaRPr lang="en-US" dirty="0">
              <a:solidFill>
                <a:prstClr val="black"/>
              </a:solidFill>
            </a:endParaRPr>
          </a:p>
        </p:txBody>
      </p:sp>
    </p:spTree>
    <p:extLst>
      <p:ext uri="{BB962C8B-B14F-4D97-AF65-F5344CB8AC3E}">
        <p14:creationId xmlns:p14="http://schemas.microsoft.com/office/powerpoint/2010/main" val="2051232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Avenue of the Rocks – Oregon/Pony/Mormon Trail outside of Casper. The road is the trail.</a:t>
            </a:r>
          </a:p>
          <a:p>
            <a:r>
              <a:rPr lang="en-US" dirty="0" smtClean="0"/>
              <a:t>Existing oil &amp;</a:t>
            </a:r>
            <a:r>
              <a:rPr lang="en-US" baseline="0" dirty="0" smtClean="0"/>
              <a:t> gas well (is in operation… just a little dated)</a:t>
            </a:r>
            <a:endParaRPr lang="en-US" dirty="0"/>
          </a:p>
        </p:txBody>
      </p:sp>
      <p:sp>
        <p:nvSpPr>
          <p:cNvPr id="4" name="Slide Number Placeholder 3"/>
          <p:cNvSpPr>
            <a:spLocks noGrp="1"/>
          </p:cNvSpPr>
          <p:nvPr>
            <p:ph type="sldNum" sz="quarter" idx="10"/>
          </p:nvPr>
        </p:nvSpPr>
        <p:spPr/>
        <p:txBody>
          <a:bodyPr/>
          <a:lstStyle/>
          <a:p>
            <a:fld id="{BA8088F5-9B08-4AFA-A5F0-10B0A3DD7F98}"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1980545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Avenue of the Rocks – Oregon/Pony/Mormon Trail outside of Casper. The road is the trail.</a:t>
            </a:r>
          </a:p>
          <a:p>
            <a:r>
              <a:rPr lang="en-US" dirty="0" smtClean="0"/>
              <a:t>Existing oil &amp;</a:t>
            </a:r>
            <a:r>
              <a:rPr lang="en-US" baseline="0" dirty="0" smtClean="0"/>
              <a:t> gas well (is in operation… just a little dated)</a:t>
            </a:r>
            <a:endParaRPr lang="en-US" dirty="0" smtClean="0"/>
          </a:p>
          <a:p>
            <a:endParaRPr lang="en-US" dirty="0"/>
          </a:p>
        </p:txBody>
      </p:sp>
      <p:sp>
        <p:nvSpPr>
          <p:cNvPr id="4" name="Slide Number Placeholder 3"/>
          <p:cNvSpPr>
            <a:spLocks noGrp="1"/>
          </p:cNvSpPr>
          <p:nvPr>
            <p:ph type="sldNum" sz="quarter" idx="10"/>
          </p:nvPr>
        </p:nvSpPr>
        <p:spPr/>
        <p:txBody>
          <a:bodyPr/>
          <a:lstStyle/>
          <a:p>
            <a:fld id="{BA8088F5-9B08-4AFA-A5F0-10B0A3DD7F98}"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1110907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Avenue of the Rocks – Oregon/Pony/Mormon Trail outside of Casper. The road is the trail.</a:t>
            </a:r>
          </a:p>
          <a:p>
            <a:r>
              <a:rPr lang="en-US" dirty="0" smtClean="0"/>
              <a:t>Existing oil &amp;</a:t>
            </a:r>
            <a:r>
              <a:rPr lang="en-US" baseline="0" dirty="0" smtClean="0"/>
              <a:t> gas well (is in operation… just a little dated)</a:t>
            </a:r>
            <a:endParaRPr lang="en-US" dirty="0" smtClean="0"/>
          </a:p>
          <a:p>
            <a:endParaRPr lang="en-US" dirty="0"/>
          </a:p>
        </p:txBody>
      </p:sp>
      <p:sp>
        <p:nvSpPr>
          <p:cNvPr id="4" name="Slide Number Placeholder 3"/>
          <p:cNvSpPr>
            <a:spLocks noGrp="1"/>
          </p:cNvSpPr>
          <p:nvPr>
            <p:ph type="sldNum" sz="quarter" idx="10"/>
          </p:nvPr>
        </p:nvSpPr>
        <p:spPr/>
        <p:txBody>
          <a:bodyPr/>
          <a:lstStyle/>
          <a:p>
            <a:fld id="{BA8088F5-9B08-4AFA-A5F0-10B0A3DD7F98}"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1703848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Moab – Hwy 313 on the way to Dead</a:t>
            </a:r>
            <a:r>
              <a:rPr lang="en-US" baseline="0" dirty="0" smtClean="0"/>
              <a:t> Horse Point (Big Flat).</a:t>
            </a:r>
          </a:p>
          <a:p>
            <a:r>
              <a:rPr lang="en-US" baseline="0" dirty="0" smtClean="0"/>
              <a:t>These examples are more intended for internal BLM use.</a:t>
            </a:r>
            <a:endParaRPr lang="en-US" dirty="0"/>
          </a:p>
        </p:txBody>
      </p:sp>
      <p:sp>
        <p:nvSpPr>
          <p:cNvPr id="4" name="Slide Number Placeholder 3"/>
          <p:cNvSpPr>
            <a:spLocks noGrp="1"/>
          </p:cNvSpPr>
          <p:nvPr>
            <p:ph type="sldNum" sz="quarter" idx="10"/>
          </p:nvPr>
        </p:nvSpPr>
        <p:spPr/>
        <p:txBody>
          <a:bodyPr/>
          <a:lstStyle/>
          <a:p>
            <a:fld id="{BA8088F5-9B08-4AFA-A5F0-10B0A3DD7F98}"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3483941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8088F5-9B08-4AFA-A5F0-10B0A3DD7F98}"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3559800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8088F5-9B08-4AFA-A5F0-10B0A3DD7F98}" type="slidenum">
              <a:rPr lang="en-US" smtClean="0">
                <a:solidFill>
                  <a:prstClr val="black"/>
                </a:solidFill>
              </a:rPr>
              <a:pPr/>
              <a:t>49</a:t>
            </a:fld>
            <a:endParaRPr lang="en-US" dirty="0">
              <a:solidFill>
                <a:prstClr val="black"/>
              </a:solidFill>
            </a:endParaRPr>
          </a:p>
        </p:txBody>
      </p:sp>
    </p:spTree>
    <p:extLst>
      <p:ext uri="{BB962C8B-B14F-4D97-AF65-F5344CB8AC3E}">
        <p14:creationId xmlns:p14="http://schemas.microsoft.com/office/powerpoint/2010/main" val="4044806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8088F5-9B08-4AFA-A5F0-10B0A3DD7F98}" type="slidenum">
              <a:rPr lang="en-US" smtClean="0">
                <a:solidFill>
                  <a:prstClr val="black"/>
                </a:solidFill>
              </a:rPr>
              <a:pPr/>
              <a:t>50</a:t>
            </a:fld>
            <a:endParaRPr lang="en-US" dirty="0">
              <a:solidFill>
                <a:prstClr val="black"/>
              </a:solidFill>
            </a:endParaRPr>
          </a:p>
        </p:txBody>
      </p:sp>
    </p:spTree>
    <p:extLst>
      <p:ext uri="{BB962C8B-B14F-4D97-AF65-F5344CB8AC3E}">
        <p14:creationId xmlns:p14="http://schemas.microsoft.com/office/powerpoint/2010/main" val="2412612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Software package</a:t>
            </a:r>
            <a:r>
              <a:rPr lang="en-US" baseline="0" dirty="0" smtClean="0"/>
              <a:t> – Visual Nature Studio. This is a simulation, not an image.</a:t>
            </a:r>
            <a:endParaRPr lang="en-US" dirty="0" smtClean="0"/>
          </a:p>
          <a:p>
            <a:endParaRPr lang="en-US" dirty="0"/>
          </a:p>
        </p:txBody>
      </p:sp>
      <p:sp>
        <p:nvSpPr>
          <p:cNvPr id="4" name="Slide Number Placeholder 3"/>
          <p:cNvSpPr>
            <a:spLocks noGrp="1"/>
          </p:cNvSpPr>
          <p:nvPr>
            <p:ph type="sldNum" sz="quarter" idx="10"/>
          </p:nvPr>
        </p:nvSpPr>
        <p:spPr/>
        <p:txBody>
          <a:bodyPr/>
          <a:lstStyle/>
          <a:p>
            <a:fld id="{BA8088F5-9B08-4AFA-A5F0-10B0A3DD7F98}" type="slidenum">
              <a:rPr lang="en-US" smtClean="0">
                <a:solidFill>
                  <a:prstClr val="black"/>
                </a:solidFill>
              </a:rPr>
              <a:pPr/>
              <a:t>51</a:t>
            </a:fld>
            <a:endParaRPr lang="en-US" dirty="0">
              <a:solidFill>
                <a:prstClr val="black"/>
              </a:solidFill>
            </a:endParaRPr>
          </a:p>
        </p:txBody>
      </p:sp>
    </p:spTree>
    <p:extLst>
      <p:ext uri="{BB962C8B-B14F-4D97-AF65-F5344CB8AC3E}">
        <p14:creationId xmlns:p14="http://schemas.microsoft.com/office/powerpoint/2010/main" val="459174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917312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68293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1" name="Text Placeholder 17"/>
          <p:cNvSpPr>
            <a:spLocks noGrp="1"/>
          </p:cNvSpPr>
          <p:nvPr>
            <p:ph type="body" sz="quarter" idx="11" hasCustomPrompt="1"/>
          </p:nvPr>
        </p:nvSpPr>
        <p:spPr>
          <a:xfrm>
            <a:off x="228600" y="609600"/>
            <a:ext cx="7086600" cy="468313"/>
          </a:xfrm>
          <a:prstGeom prst="rect">
            <a:avLst/>
          </a:prstGeom>
        </p:spPr>
        <p:txBody>
          <a:bodyPr/>
          <a:lstStyle>
            <a:lvl1pPr>
              <a:defRPr sz="2400" b="1" spc="300" baseline="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Section Title ]</a:t>
            </a:r>
          </a:p>
        </p:txBody>
      </p:sp>
    </p:spTree>
    <p:extLst>
      <p:ext uri="{BB962C8B-B14F-4D97-AF65-F5344CB8AC3E}">
        <p14:creationId xmlns:p14="http://schemas.microsoft.com/office/powerpoint/2010/main" val="427768249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Vertical Title and Text">
    <p:spTree>
      <p:nvGrpSpPr>
        <p:cNvPr id="1" name=""/>
        <p:cNvGrpSpPr/>
        <p:nvPr/>
      </p:nvGrpSpPr>
      <p:grpSpPr>
        <a:xfrm>
          <a:off x="0" y="0"/>
          <a:ext cx="0" cy="0"/>
          <a:chOff x="0" y="0"/>
          <a:chExt cx="0" cy="0"/>
        </a:xfrm>
      </p:grpSpPr>
      <p:sp>
        <p:nvSpPr>
          <p:cNvPr id="2" name="Content Placeholder 2"/>
          <p:cNvSpPr>
            <a:spLocks noGrp="1"/>
          </p:cNvSpPr>
          <p:nvPr>
            <p:ph idx="1"/>
          </p:nvPr>
        </p:nvSpPr>
        <p:spPr>
          <a:xfrm>
            <a:off x="228600" y="1295400"/>
            <a:ext cx="8305800" cy="5181600"/>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lvl1pPr>
            <a:lvl2pPr marL="581025" marR="0" indent="-285750" algn="l" defTabSz="914400" rtl="0" eaLnBrk="1" fontAlgn="auto" latinLnBrk="0" hangingPunct="1">
              <a:lnSpc>
                <a:spcPct val="100000"/>
              </a:lnSpc>
              <a:spcBef>
                <a:spcPct val="20000"/>
              </a:spcBef>
              <a:spcAft>
                <a:spcPts val="0"/>
              </a:spcAft>
              <a:buClr>
                <a:srgbClr val="0070C0"/>
              </a:buClr>
              <a:buSzTx/>
              <a:buFont typeface="Arial" panose="020B0604020202020204" pitchFamily="34" charset="0"/>
              <a:buChar char="•"/>
              <a:tabLst/>
              <a:defRPr/>
            </a:lvl2pPr>
            <a:lvl3pPr marL="914400" marR="0" indent="-228600" algn="l" defTabSz="914400" rtl="0" eaLnBrk="1" fontAlgn="auto" latinLnBrk="0" hangingPunct="1">
              <a:lnSpc>
                <a:spcPct val="100000"/>
              </a:lnSpc>
              <a:spcBef>
                <a:spcPct val="20000"/>
              </a:spcBef>
              <a:spcAft>
                <a:spcPts val="0"/>
              </a:spcAft>
              <a:buClr>
                <a:srgbClr val="0070C0"/>
              </a:buClr>
              <a:buSzPct val="110000"/>
              <a:buFont typeface="Cambria" panose="02040503050406030204" pitchFamily="18" charset="0"/>
              <a:buChar char="-"/>
              <a:tabLst/>
              <a:defRPr/>
            </a:lvl3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smtClean="0">
                <a:ln>
                  <a:noFill/>
                </a:ln>
                <a:solidFill>
                  <a:srgbClr val="92D050"/>
                </a:solidFill>
                <a:effectLst/>
                <a:uLnTx/>
                <a:uFillTx/>
                <a:latin typeface="Cambria" panose="02040503050406030204" pitchFamily="18" charset="0"/>
                <a:ea typeface="+mn-ea"/>
                <a:cs typeface="+mn-cs"/>
              </a:rPr>
              <a:t>Click to edit Master text styles</a:t>
            </a:r>
          </a:p>
          <a:p>
            <a:pPr marL="581025" marR="0" lvl="1" indent="-285750" algn="l" defTabSz="914400" rtl="0" eaLnBrk="1" fontAlgn="auto" latinLnBrk="0" hangingPunct="1">
              <a:lnSpc>
                <a:spcPct val="100000"/>
              </a:lnSpc>
              <a:spcBef>
                <a:spcPct val="20000"/>
              </a:spcBef>
              <a:spcAft>
                <a:spcPts val="0"/>
              </a:spcAft>
              <a:buClr>
                <a:srgbClr val="0070C0"/>
              </a:buClr>
              <a:buSzTx/>
              <a:buFont typeface="Arial" panose="020B0604020202020204" pitchFamily="34" charset="0"/>
              <a:buChar char="•"/>
              <a:tabLst/>
              <a:defRPr/>
            </a:pPr>
            <a:r>
              <a:rPr kumimoji="0" lang="en-US" sz="2200" b="0" i="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Second level</a:t>
            </a:r>
          </a:p>
          <a:p>
            <a:pPr marL="914400" marR="0" lvl="2" indent="-228600" algn="l" defTabSz="914400" rtl="0" eaLnBrk="1" fontAlgn="auto" latinLnBrk="0" hangingPunct="1">
              <a:lnSpc>
                <a:spcPct val="100000"/>
              </a:lnSpc>
              <a:spcBef>
                <a:spcPct val="20000"/>
              </a:spcBef>
              <a:spcAft>
                <a:spcPts val="0"/>
              </a:spcAft>
              <a:buClr>
                <a:srgbClr val="0070C0"/>
              </a:buClr>
              <a:buSzPct val="110000"/>
              <a:buFont typeface="Cambria" panose="02040503050406030204" pitchFamily="18" charset="0"/>
              <a:buChar char="-"/>
              <a:tabLst/>
              <a:defRPr/>
            </a:pPr>
            <a:r>
              <a:rPr kumimoji="0" lang="en-US" sz="2000" b="0" i="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Third level</a:t>
            </a:r>
          </a:p>
        </p:txBody>
      </p:sp>
      <p:sp>
        <p:nvSpPr>
          <p:cNvPr id="3" name="Text Placeholder 17"/>
          <p:cNvSpPr>
            <a:spLocks noGrp="1"/>
          </p:cNvSpPr>
          <p:nvPr>
            <p:ph type="body" sz="quarter" idx="11" hasCustomPrompt="1"/>
          </p:nvPr>
        </p:nvSpPr>
        <p:spPr>
          <a:xfrm>
            <a:off x="228600" y="609600"/>
            <a:ext cx="7086600" cy="468313"/>
          </a:xfrm>
          <a:prstGeom prst="rect">
            <a:avLst/>
          </a:prstGeom>
        </p:spPr>
        <p:txBody>
          <a:bodyPr/>
          <a:lstStyle>
            <a:lvl1pPr marL="0" indent="0">
              <a:buNone/>
              <a:defRPr sz="2400" b="1" spc="300" baseline="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Section Title ]</a:t>
            </a:r>
          </a:p>
        </p:txBody>
      </p:sp>
    </p:spTree>
    <p:extLst>
      <p:ext uri="{BB962C8B-B14F-4D97-AF65-F5344CB8AC3E}">
        <p14:creationId xmlns:p14="http://schemas.microsoft.com/office/powerpoint/2010/main" val="73869294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ext Placeholder 17"/>
          <p:cNvSpPr>
            <a:spLocks noGrp="1"/>
          </p:cNvSpPr>
          <p:nvPr>
            <p:ph type="body" sz="quarter" idx="10" hasCustomPrompt="1"/>
          </p:nvPr>
        </p:nvSpPr>
        <p:spPr>
          <a:xfrm>
            <a:off x="228600" y="76200"/>
            <a:ext cx="7086600" cy="544513"/>
          </a:xfrm>
          <a:prstGeom prst="rect">
            <a:avLst/>
          </a:prstGeom>
        </p:spPr>
        <p:txBody>
          <a:bodyPr/>
          <a:lstStyle>
            <a:lvl1pPr marL="0" indent="0">
              <a:buNone/>
              <a:defRPr sz="3200" b="0" spc="300" baseline="0">
                <a:solidFill>
                  <a:schemeClr val="tx1"/>
                </a:solidFill>
                <a:latin typeface="Impact" panose="020B0806030902050204" pitchFamily="34"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Unit Title ]</a:t>
            </a:r>
          </a:p>
        </p:txBody>
      </p:sp>
    </p:spTree>
    <p:extLst>
      <p:ext uri="{BB962C8B-B14F-4D97-AF65-F5344CB8AC3E}">
        <p14:creationId xmlns:p14="http://schemas.microsoft.com/office/powerpoint/2010/main" val="370082615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95400"/>
            <a:ext cx="8305800" cy="5181600"/>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solidFill>
                  <a:srgbClr val="92D050"/>
                </a:solidFill>
              </a:defRPr>
            </a:lvl1pPr>
            <a:lvl2pPr marL="581025" marR="0" indent="-285750" algn="l" defTabSz="914400" rtl="0" eaLnBrk="1" fontAlgn="auto" latinLnBrk="0" hangingPunct="1">
              <a:lnSpc>
                <a:spcPct val="100000"/>
              </a:lnSpc>
              <a:spcBef>
                <a:spcPct val="20000"/>
              </a:spcBef>
              <a:spcAft>
                <a:spcPts val="0"/>
              </a:spcAft>
              <a:buClr>
                <a:srgbClr val="0070C0"/>
              </a:buClr>
              <a:buSzTx/>
              <a:buFont typeface="Arial" panose="020B0604020202020204" pitchFamily="34" charset="0"/>
              <a:buChar char="•"/>
              <a:tabLst/>
              <a:defRPr>
                <a:solidFill>
                  <a:schemeClr val="bg1"/>
                </a:solidFill>
              </a:defRPr>
            </a:lvl2pPr>
            <a:lvl3pPr marL="914400" marR="0" indent="-228600" algn="l" defTabSz="914400" rtl="0" eaLnBrk="1" fontAlgn="auto" latinLnBrk="0" hangingPunct="1">
              <a:lnSpc>
                <a:spcPct val="100000"/>
              </a:lnSpc>
              <a:spcBef>
                <a:spcPct val="20000"/>
              </a:spcBef>
              <a:spcAft>
                <a:spcPts val="0"/>
              </a:spcAft>
              <a:buClr>
                <a:srgbClr val="0070C0"/>
              </a:buClr>
              <a:buSzPct val="110000"/>
              <a:buFont typeface="Cambria" panose="02040503050406030204" pitchFamily="18" charset="0"/>
              <a:buChar char="-"/>
              <a:tabLst/>
              <a:defRPr>
                <a:solidFill>
                  <a:schemeClr val="bg1"/>
                </a:solidFill>
              </a:defRPr>
            </a:lvl3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smtClean="0">
                <a:ln>
                  <a:noFill/>
                </a:ln>
                <a:solidFill>
                  <a:srgbClr val="92D050"/>
                </a:solidFill>
                <a:effectLst/>
                <a:uLnTx/>
                <a:uFillTx/>
                <a:latin typeface="Cambria" panose="02040503050406030204" pitchFamily="18" charset="0"/>
                <a:ea typeface="+mn-ea"/>
                <a:cs typeface="+mn-cs"/>
              </a:rPr>
              <a:t>Click to edit Master text styles</a:t>
            </a:r>
          </a:p>
          <a:p>
            <a:pPr marL="581025" marR="0" lvl="1" indent="-285750" algn="l" defTabSz="914400" rtl="0" eaLnBrk="1" fontAlgn="auto" latinLnBrk="0" hangingPunct="1">
              <a:lnSpc>
                <a:spcPct val="100000"/>
              </a:lnSpc>
              <a:spcBef>
                <a:spcPct val="20000"/>
              </a:spcBef>
              <a:spcAft>
                <a:spcPts val="0"/>
              </a:spcAft>
              <a:buClr>
                <a:srgbClr val="0070C0"/>
              </a:buClr>
              <a:buSzTx/>
              <a:buFont typeface="Arial" panose="020B0604020202020204" pitchFamily="34" charset="0"/>
              <a:buChar char="•"/>
              <a:tabLst/>
              <a:defRPr/>
            </a:pPr>
            <a:r>
              <a:rPr kumimoji="0" lang="en-US" sz="2200" b="0" i="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Second level</a:t>
            </a:r>
          </a:p>
          <a:p>
            <a:pPr marL="914400" marR="0" lvl="2" indent="-228600" algn="l" defTabSz="914400" rtl="0" eaLnBrk="1" fontAlgn="auto" latinLnBrk="0" hangingPunct="1">
              <a:lnSpc>
                <a:spcPct val="100000"/>
              </a:lnSpc>
              <a:spcBef>
                <a:spcPct val="20000"/>
              </a:spcBef>
              <a:spcAft>
                <a:spcPts val="0"/>
              </a:spcAft>
              <a:buClr>
                <a:srgbClr val="0070C0"/>
              </a:buClr>
              <a:buSzPct val="110000"/>
              <a:buFont typeface="Cambria" panose="02040503050406030204" pitchFamily="18" charset="0"/>
              <a:buChar char="-"/>
              <a:tabLst/>
              <a:defRPr/>
            </a:pPr>
            <a:r>
              <a:rPr kumimoji="0" lang="en-US" sz="2000" b="0" i="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Third level</a:t>
            </a:r>
          </a:p>
        </p:txBody>
      </p:sp>
      <p:sp>
        <p:nvSpPr>
          <p:cNvPr id="18" name="Text Placeholder 17"/>
          <p:cNvSpPr>
            <a:spLocks noGrp="1"/>
          </p:cNvSpPr>
          <p:nvPr>
            <p:ph type="body" sz="quarter" idx="10" hasCustomPrompt="1"/>
          </p:nvPr>
        </p:nvSpPr>
        <p:spPr>
          <a:xfrm>
            <a:off x="228600" y="76200"/>
            <a:ext cx="7086600" cy="544513"/>
          </a:xfrm>
          <a:prstGeom prst="rect">
            <a:avLst/>
          </a:prstGeom>
        </p:spPr>
        <p:txBody>
          <a:bodyPr/>
          <a:lstStyle>
            <a:lvl1pPr>
              <a:defRPr sz="3200" b="0" spc="300" baseline="0">
                <a:solidFill>
                  <a:schemeClr val="tx1"/>
                </a:solidFill>
                <a:latin typeface="Impact" panose="020B0806030902050204" pitchFamily="34"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What is VRM/ Why We Use it?</a:t>
            </a:r>
          </a:p>
        </p:txBody>
      </p:sp>
      <p:sp>
        <p:nvSpPr>
          <p:cNvPr id="21" name="Text Placeholder 17"/>
          <p:cNvSpPr>
            <a:spLocks noGrp="1"/>
          </p:cNvSpPr>
          <p:nvPr>
            <p:ph type="body" sz="quarter" idx="11" hasCustomPrompt="1"/>
          </p:nvPr>
        </p:nvSpPr>
        <p:spPr>
          <a:xfrm>
            <a:off x="228600" y="609600"/>
            <a:ext cx="7086600" cy="468313"/>
          </a:xfrm>
          <a:prstGeom prst="rect">
            <a:avLst/>
          </a:prstGeom>
        </p:spPr>
        <p:txBody>
          <a:bodyPr/>
          <a:lstStyle>
            <a:lvl1pPr>
              <a:defRPr sz="2400" b="1" spc="300" baseline="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Section Title ]</a:t>
            </a:r>
          </a:p>
        </p:txBody>
      </p:sp>
    </p:spTree>
    <p:extLst>
      <p:ext uri="{BB962C8B-B14F-4D97-AF65-F5344CB8AC3E}">
        <p14:creationId xmlns:p14="http://schemas.microsoft.com/office/powerpoint/2010/main" val="417509436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Content Placeholder 2"/>
          <p:cNvSpPr>
            <a:spLocks noGrp="1"/>
          </p:cNvSpPr>
          <p:nvPr>
            <p:ph idx="13"/>
          </p:nvPr>
        </p:nvSpPr>
        <p:spPr>
          <a:xfrm>
            <a:off x="5307512" y="3868325"/>
            <a:ext cx="3405019" cy="2233547"/>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lvl1pPr>
            <a:lvl2pPr marL="581025" marR="0" indent="-285750" algn="l" defTabSz="914400" rtl="0" eaLnBrk="1" fontAlgn="auto" latinLnBrk="0" hangingPunct="1">
              <a:lnSpc>
                <a:spcPct val="100000"/>
              </a:lnSpc>
              <a:spcBef>
                <a:spcPct val="20000"/>
              </a:spcBef>
              <a:spcAft>
                <a:spcPts val="0"/>
              </a:spcAft>
              <a:buClr>
                <a:srgbClr val="0070C0"/>
              </a:buClr>
              <a:buSzTx/>
              <a:buFont typeface="Arial" panose="020B0604020202020204" pitchFamily="34" charset="0"/>
              <a:buChar char="•"/>
              <a:tabLst/>
              <a:defRPr/>
            </a:lvl2pPr>
            <a:lvl3pPr marL="914400" marR="0" indent="-228600" algn="l" defTabSz="914400" rtl="0" eaLnBrk="1" fontAlgn="auto" latinLnBrk="0" hangingPunct="1">
              <a:lnSpc>
                <a:spcPct val="100000"/>
              </a:lnSpc>
              <a:spcBef>
                <a:spcPct val="20000"/>
              </a:spcBef>
              <a:spcAft>
                <a:spcPts val="0"/>
              </a:spcAft>
              <a:buClr>
                <a:srgbClr val="0070C0"/>
              </a:buClr>
              <a:buSzPct val="110000"/>
              <a:buFont typeface="Cambria" panose="02040503050406030204" pitchFamily="18" charset="0"/>
              <a:buChar char="-"/>
              <a:tabLst/>
              <a:defRPr/>
            </a:lvl3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smtClean="0">
                <a:ln>
                  <a:noFill/>
                </a:ln>
                <a:solidFill>
                  <a:srgbClr val="92D050"/>
                </a:solidFill>
                <a:effectLst/>
                <a:uLnTx/>
                <a:uFillTx/>
                <a:latin typeface="Cambria" panose="02040503050406030204" pitchFamily="18" charset="0"/>
                <a:ea typeface="+mn-ea"/>
                <a:cs typeface="+mn-cs"/>
              </a:rPr>
              <a:t>Click to edit Master text styles</a:t>
            </a:r>
          </a:p>
          <a:p>
            <a:pPr marL="581025" marR="0" lvl="1" indent="-285750" algn="l" defTabSz="914400" rtl="0" eaLnBrk="1" fontAlgn="auto" latinLnBrk="0" hangingPunct="1">
              <a:lnSpc>
                <a:spcPct val="100000"/>
              </a:lnSpc>
              <a:spcBef>
                <a:spcPct val="20000"/>
              </a:spcBef>
              <a:spcAft>
                <a:spcPts val="0"/>
              </a:spcAft>
              <a:buClr>
                <a:srgbClr val="0070C0"/>
              </a:buClr>
              <a:buSzTx/>
              <a:buFont typeface="Arial" panose="020B0604020202020204" pitchFamily="34" charset="0"/>
              <a:buChar char="•"/>
              <a:tabLst/>
              <a:defRPr/>
            </a:pPr>
            <a:r>
              <a:rPr kumimoji="0" lang="en-US" sz="2200" b="0" i="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Second level</a:t>
            </a:r>
          </a:p>
          <a:p>
            <a:pPr marL="914400" marR="0" lvl="2" indent="-228600" algn="l" defTabSz="914400" rtl="0" eaLnBrk="1" fontAlgn="auto" latinLnBrk="0" hangingPunct="1">
              <a:lnSpc>
                <a:spcPct val="100000"/>
              </a:lnSpc>
              <a:spcBef>
                <a:spcPct val="20000"/>
              </a:spcBef>
              <a:spcAft>
                <a:spcPts val="0"/>
              </a:spcAft>
              <a:buClr>
                <a:srgbClr val="0070C0"/>
              </a:buClr>
              <a:buSzPct val="110000"/>
              <a:buFont typeface="Cambria" panose="02040503050406030204" pitchFamily="18" charset="0"/>
              <a:buChar char="-"/>
              <a:tabLst/>
              <a:defRPr/>
            </a:pPr>
            <a:r>
              <a:rPr kumimoji="0" lang="en-US" sz="2000" b="0" i="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Third level</a:t>
            </a:r>
          </a:p>
        </p:txBody>
      </p:sp>
      <p:sp>
        <p:nvSpPr>
          <p:cNvPr id="3" name="Content Placeholder 2"/>
          <p:cNvSpPr>
            <a:spLocks noGrp="1"/>
          </p:cNvSpPr>
          <p:nvPr>
            <p:ph idx="1"/>
          </p:nvPr>
        </p:nvSpPr>
        <p:spPr>
          <a:xfrm>
            <a:off x="225629" y="1295400"/>
            <a:ext cx="4607627" cy="5181600"/>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lvl1pPr>
            <a:lvl2pPr marL="581025" marR="0" indent="-285750" algn="l" defTabSz="914400" rtl="0" eaLnBrk="1" fontAlgn="auto" latinLnBrk="0" hangingPunct="1">
              <a:lnSpc>
                <a:spcPct val="100000"/>
              </a:lnSpc>
              <a:spcBef>
                <a:spcPct val="20000"/>
              </a:spcBef>
              <a:spcAft>
                <a:spcPts val="0"/>
              </a:spcAft>
              <a:buClr>
                <a:srgbClr val="0070C0"/>
              </a:buClr>
              <a:buSzTx/>
              <a:buFont typeface="Arial" panose="020B0604020202020204" pitchFamily="34" charset="0"/>
              <a:buChar char="•"/>
              <a:tabLst/>
              <a:defRPr/>
            </a:lvl2pPr>
            <a:lvl3pPr marL="914400" marR="0" indent="-228600" algn="l" defTabSz="914400" rtl="0" eaLnBrk="1" fontAlgn="auto" latinLnBrk="0" hangingPunct="1">
              <a:lnSpc>
                <a:spcPct val="100000"/>
              </a:lnSpc>
              <a:spcBef>
                <a:spcPct val="20000"/>
              </a:spcBef>
              <a:spcAft>
                <a:spcPts val="0"/>
              </a:spcAft>
              <a:buClr>
                <a:srgbClr val="0070C0"/>
              </a:buClr>
              <a:buSzPct val="110000"/>
              <a:buFont typeface="Cambria" panose="02040503050406030204" pitchFamily="18" charset="0"/>
              <a:buChar char="-"/>
              <a:tabLst/>
              <a:defRPr/>
            </a:lvl3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smtClean="0">
                <a:ln>
                  <a:noFill/>
                </a:ln>
                <a:solidFill>
                  <a:srgbClr val="92D050"/>
                </a:solidFill>
                <a:effectLst/>
                <a:uLnTx/>
                <a:uFillTx/>
                <a:latin typeface="Cambria" panose="02040503050406030204" pitchFamily="18" charset="0"/>
                <a:ea typeface="+mn-ea"/>
                <a:cs typeface="+mn-cs"/>
              </a:rPr>
              <a:t>Click to edit Master text styles</a:t>
            </a:r>
          </a:p>
          <a:p>
            <a:pPr marL="581025" marR="0" lvl="1" indent="-285750" algn="l" defTabSz="914400" rtl="0" eaLnBrk="1" fontAlgn="auto" latinLnBrk="0" hangingPunct="1">
              <a:lnSpc>
                <a:spcPct val="100000"/>
              </a:lnSpc>
              <a:spcBef>
                <a:spcPct val="20000"/>
              </a:spcBef>
              <a:spcAft>
                <a:spcPts val="0"/>
              </a:spcAft>
              <a:buClr>
                <a:srgbClr val="0070C0"/>
              </a:buClr>
              <a:buSzTx/>
              <a:buFont typeface="Arial" panose="020B0604020202020204" pitchFamily="34" charset="0"/>
              <a:buChar char="•"/>
              <a:tabLst/>
              <a:defRPr/>
            </a:pPr>
            <a:r>
              <a:rPr kumimoji="0" lang="en-US" sz="2200" b="0" i="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Second level</a:t>
            </a:r>
          </a:p>
          <a:p>
            <a:pPr marL="914400" marR="0" lvl="2" indent="-228600" algn="l" defTabSz="914400" rtl="0" eaLnBrk="1" fontAlgn="auto" latinLnBrk="0" hangingPunct="1">
              <a:lnSpc>
                <a:spcPct val="100000"/>
              </a:lnSpc>
              <a:spcBef>
                <a:spcPct val="20000"/>
              </a:spcBef>
              <a:spcAft>
                <a:spcPts val="0"/>
              </a:spcAft>
              <a:buClr>
                <a:srgbClr val="0070C0"/>
              </a:buClr>
              <a:buSzPct val="110000"/>
              <a:buFont typeface="Cambria" panose="02040503050406030204" pitchFamily="18" charset="0"/>
              <a:buChar char="-"/>
              <a:tabLst/>
              <a:defRPr/>
            </a:pPr>
            <a:r>
              <a:rPr kumimoji="0" lang="en-US" sz="2000" b="0" i="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Third level</a:t>
            </a:r>
          </a:p>
        </p:txBody>
      </p:sp>
      <p:sp>
        <p:nvSpPr>
          <p:cNvPr id="18" name="Text Placeholder 17"/>
          <p:cNvSpPr>
            <a:spLocks noGrp="1"/>
          </p:cNvSpPr>
          <p:nvPr>
            <p:ph type="body" sz="quarter" idx="10" hasCustomPrompt="1"/>
          </p:nvPr>
        </p:nvSpPr>
        <p:spPr>
          <a:xfrm>
            <a:off x="228600" y="76200"/>
            <a:ext cx="7086600" cy="544513"/>
          </a:xfrm>
          <a:prstGeom prst="rect">
            <a:avLst/>
          </a:prstGeom>
        </p:spPr>
        <p:txBody>
          <a:bodyPr/>
          <a:lstStyle>
            <a:lvl1pPr>
              <a:defRPr sz="3200" b="0" spc="300" baseline="0">
                <a:solidFill>
                  <a:schemeClr val="tx1"/>
                </a:solidFill>
                <a:latin typeface="Impact" panose="020B0806030902050204" pitchFamily="34"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What is VRM/ Why We Use it?</a:t>
            </a:r>
          </a:p>
        </p:txBody>
      </p:sp>
      <p:sp>
        <p:nvSpPr>
          <p:cNvPr id="21" name="Text Placeholder 17"/>
          <p:cNvSpPr>
            <a:spLocks noGrp="1"/>
          </p:cNvSpPr>
          <p:nvPr>
            <p:ph type="body" sz="quarter" idx="11" hasCustomPrompt="1"/>
          </p:nvPr>
        </p:nvSpPr>
        <p:spPr>
          <a:xfrm>
            <a:off x="228600" y="609600"/>
            <a:ext cx="7086600" cy="468313"/>
          </a:xfrm>
          <a:prstGeom prst="rect">
            <a:avLst/>
          </a:prstGeom>
        </p:spPr>
        <p:txBody>
          <a:bodyPr/>
          <a:lstStyle>
            <a:lvl1pPr>
              <a:defRPr sz="2400" b="1" spc="300" baseline="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Section Title ]</a:t>
            </a:r>
          </a:p>
        </p:txBody>
      </p:sp>
      <p:sp>
        <p:nvSpPr>
          <p:cNvPr id="5" name="Content Placeholder 2"/>
          <p:cNvSpPr>
            <a:spLocks noGrp="1"/>
          </p:cNvSpPr>
          <p:nvPr>
            <p:ph idx="12"/>
          </p:nvPr>
        </p:nvSpPr>
        <p:spPr>
          <a:xfrm>
            <a:off x="5297612" y="1305300"/>
            <a:ext cx="3405019" cy="2233547"/>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lvl1pPr>
            <a:lvl2pPr marL="581025" marR="0" indent="-285750" algn="l" defTabSz="914400" rtl="0" eaLnBrk="1" fontAlgn="auto" latinLnBrk="0" hangingPunct="1">
              <a:lnSpc>
                <a:spcPct val="100000"/>
              </a:lnSpc>
              <a:spcBef>
                <a:spcPct val="20000"/>
              </a:spcBef>
              <a:spcAft>
                <a:spcPts val="0"/>
              </a:spcAft>
              <a:buClr>
                <a:srgbClr val="0070C0"/>
              </a:buClr>
              <a:buSzTx/>
              <a:buFont typeface="Arial" panose="020B0604020202020204" pitchFamily="34" charset="0"/>
              <a:buChar char="•"/>
              <a:tabLst/>
              <a:defRPr/>
            </a:lvl2pPr>
            <a:lvl3pPr marL="914400" marR="0" indent="-228600" algn="l" defTabSz="914400" rtl="0" eaLnBrk="1" fontAlgn="auto" latinLnBrk="0" hangingPunct="1">
              <a:lnSpc>
                <a:spcPct val="100000"/>
              </a:lnSpc>
              <a:spcBef>
                <a:spcPct val="20000"/>
              </a:spcBef>
              <a:spcAft>
                <a:spcPts val="0"/>
              </a:spcAft>
              <a:buClr>
                <a:srgbClr val="0070C0"/>
              </a:buClr>
              <a:buSzPct val="110000"/>
              <a:buFont typeface="Cambria" panose="02040503050406030204" pitchFamily="18" charset="0"/>
              <a:buChar char="-"/>
              <a:tabLst/>
              <a:defRPr/>
            </a:lvl3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smtClean="0">
                <a:ln>
                  <a:noFill/>
                </a:ln>
                <a:solidFill>
                  <a:srgbClr val="92D050"/>
                </a:solidFill>
                <a:effectLst/>
                <a:uLnTx/>
                <a:uFillTx/>
                <a:latin typeface="Cambria" panose="02040503050406030204" pitchFamily="18" charset="0"/>
                <a:ea typeface="+mn-ea"/>
                <a:cs typeface="+mn-cs"/>
              </a:rPr>
              <a:t>Click to edit Master text styles</a:t>
            </a:r>
          </a:p>
          <a:p>
            <a:pPr marL="581025" marR="0" lvl="1" indent="-285750" algn="l" defTabSz="914400" rtl="0" eaLnBrk="1" fontAlgn="auto" latinLnBrk="0" hangingPunct="1">
              <a:lnSpc>
                <a:spcPct val="100000"/>
              </a:lnSpc>
              <a:spcBef>
                <a:spcPct val="20000"/>
              </a:spcBef>
              <a:spcAft>
                <a:spcPts val="0"/>
              </a:spcAft>
              <a:buClr>
                <a:srgbClr val="0070C0"/>
              </a:buClr>
              <a:buSzTx/>
              <a:buFont typeface="Arial" panose="020B0604020202020204" pitchFamily="34" charset="0"/>
              <a:buChar char="•"/>
              <a:tabLst/>
              <a:defRPr/>
            </a:pPr>
            <a:r>
              <a:rPr kumimoji="0" lang="en-US" sz="2200" b="0" i="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Second level</a:t>
            </a:r>
          </a:p>
          <a:p>
            <a:pPr marL="914400" marR="0" lvl="2" indent="-228600" algn="l" defTabSz="914400" rtl="0" eaLnBrk="1" fontAlgn="auto" latinLnBrk="0" hangingPunct="1">
              <a:lnSpc>
                <a:spcPct val="100000"/>
              </a:lnSpc>
              <a:spcBef>
                <a:spcPct val="20000"/>
              </a:spcBef>
              <a:spcAft>
                <a:spcPts val="0"/>
              </a:spcAft>
              <a:buClr>
                <a:srgbClr val="0070C0"/>
              </a:buClr>
              <a:buSzPct val="110000"/>
              <a:buFont typeface="Cambria" panose="02040503050406030204" pitchFamily="18" charset="0"/>
              <a:buChar char="-"/>
              <a:tabLst/>
              <a:defRPr/>
            </a:pPr>
            <a:r>
              <a:rPr kumimoji="0" lang="en-US" sz="2000" b="0" i="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Third level</a:t>
            </a:r>
          </a:p>
          <a:p>
            <a:pPr lvl="2"/>
            <a:r>
              <a:rPr lang="en-US" dirty="0" smtClean="0"/>
              <a:t>Third level</a:t>
            </a:r>
          </a:p>
        </p:txBody>
      </p:sp>
    </p:spTree>
    <p:extLst>
      <p:ext uri="{BB962C8B-B14F-4D97-AF65-F5344CB8AC3E}">
        <p14:creationId xmlns:p14="http://schemas.microsoft.com/office/powerpoint/2010/main" val="381479805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96990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986119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7" Type="http://schemas.openxmlformats.org/officeDocument/2006/relationships/image" Target="../media/image7.jp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6.jpeg"/><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7000">
              <a:srgbClr val="5E5E5E">
                <a:lumMod val="31000"/>
              </a:srgbClr>
            </a:gs>
            <a:gs pos="0">
              <a:schemeClr val="bg1">
                <a:tint val="80000"/>
                <a:satMod val="300000"/>
                <a:lumMod val="18000"/>
              </a:schemeClr>
            </a:gs>
            <a:gs pos="100000">
              <a:schemeClr val="bg1">
                <a:shade val="30000"/>
                <a:satMod val="200000"/>
                <a:lumMod val="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6" cstate="print">
            <a:extLst>
              <a:ext uri="{28A0092B-C50C-407E-A947-70E740481C1C}">
                <a14:useLocalDpi xmlns:a14="http://schemas.microsoft.com/office/drawing/2010/main" val="0"/>
              </a:ext>
            </a:extLst>
          </a:blip>
          <a:srcRect l="31697" r="32982"/>
          <a:stretch/>
        </p:blipFill>
        <p:spPr>
          <a:xfrm>
            <a:off x="5534526" y="0"/>
            <a:ext cx="3633537" cy="6858000"/>
          </a:xfrm>
          <a:prstGeom prst="rect">
            <a:avLst/>
          </a:prstGeom>
        </p:spPr>
      </p:pic>
      <p:sp>
        <p:nvSpPr>
          <p:cNvPr id="8" name="TextBox 7"/>
          <p:cNvSpPr txBox="1"/>
          <p:nvPr userDrawn="1"/>
        </p:nvSpPr>
        <p:spPr>
          <a:xfrm>
            <a:off x="580446" y="1417346"/>
            <a:ext cx="4627658" cy="1569660"/>
          </a:xfrm>
          <a:prstGeom prst="rect">
            <a:avLst/>
          </a:prstGeom>
          <a:noFill/>
        </p:spPr>
        <p:txBody>
          <a:bodyPr wrap="square" rtlCol="0">
            <a:spAutoFit/>
          </a:bodyPr>
          <a:lstStyle/>
          <a:p>
            <a:pPr algn="ctr"/>
            <a:r>
              <a:rPr lang="en-US" sz="3200" spc="600" dirty="0" smtClean="0">
                <a:latin typeface="Times New Roman" panose="02020603050405020304" pitchFamily="18" charset="0"/>
                <a:cs typeface="Times New Roman" panose="02020603050405020304" pitchFamily="18" charset="0"/>
              </a:rPr>
              <a:t>Visual Resource Management</a:t>
            </a:r>
          </a:p>
          <a:p>
            <a:pPr algn="ctr"/>
            <a:r>
              <a:rPr lang="en-US" sz="3200" spc="600" dirty="0" smtClean="0">
                <a:latin typeface="Times New Roman" panose="02020603050405020304" pitchFamily="18" charset="0"/>
                <a:cs typeface="Times New Roman" panose="02020603050405020304" pitchFamily="18" charset="0"/>
              </a:rPr>
              <a:t>Short</a:t>
            </a:r>
            <a:r>
              <a:rPr lang="en-US" sz="3200" spc="600" baseline="0" dirty="0" smtClean="0">
                <a:latin typeface="Times New Roman" panose="02020603050405020304" pitchFamily="18" charset="0"/>
                <a:cs typeface="Times New Roman" panose="02020603050405020304" pitchFamily="18" charset="0"/>
              </a:rPr>
              <a:t> Course</a:t>
            </a:r>
            <a:endParaRPr lang="en-US" sz="3200" spc="600" dirty="0">
              <a:latin typeface="Times New Roman" panose="02020603050405020304" pitchFamily="18" charset="0"/>
              <a:cs typeface="Times New Roman" panose="02020603050405020304" pitchFamily="18" charset="0"/>
            </a:endParaRPr>
          </a:p>
        </p:txBody>
      </p:sp>
      <p:grpSp>
        <p:nvGrpSpPr>
          <p:cNvPr id="14" name="Group 13"/>
          <p:cNvGrpSpPr/>
          <p:nvPr userDrawn="1"/>
        </p:nvGrpSpPr>
        <p:grpSpPr>
          <a:xfrm>
            <a:off x="2064750" y="3934983"/>
            <a:ext cx="1659221" cy="716757"/>
            <a:chOff x="2125630" y="2939674"/>
            <a:chExt cx="1659221" cy="716757"/>
          </a:xfrm>
        </p:grpSpPr>
        <p:pic>
          <p:nvPicPr>
            <p:cNvPr id="15" name="Picture 14"/>
            <p:cNvPicPr/>
            <p:nvPr/>
          </p:nvPicPr>
          <p:blipFill>
            <a:blip r:embed="rId7" cstate="print">
              <a:extLst>
                <a:ext uri="{28A0092B-C50C-407E-A947-70E740481C1C}">
                  <a14:useLocalDpi xmlns:a14="http://schemas.microsoft.com/office/drawing/2010/main" val="0"/>
                </a:ext>
              </a:extLst>
            </a:blip>
            <a:stretch>
              <a:fillRect/>
            </a:stretch>
          </p:blipFill>
          <p:spPr>
            <a:xfrm>
              <a:off x="2125630" y="2939674"/>
              <a:ext cx="716756" cy="716756"/>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5701" y="2939675"/>
              <a:ext cx="819150" cy="716756"/>
            </a:xfrm>
            <a:prstGeom prst="rect">
              <a:avLst/>
            </a:prstGeom>
          </p:spPr>
        </p:pic>
      </p:grpSp>
      <p:sp>
        <p:nvSpPr>
          <p:cNvPr id="10" name="TextBox 9"/>
          <p:cNvSpPr txBox="1"/>
          <p:nvPr userDrawn="1"/>
        </p:nvSpPr>
        <p:spPr>
          <a:xfrm>
            <a:off x="1" y="5281976"/>
            <a:ext cx="5534526" cy="646331"/>
          </a:xfrm>
          <a:prstGeom prst="rect">
            <a:avLst/>
          </a:prstGeom>
          <a:noFill/>
        </p:spPr>
        <p:txBody>
          <a:bodyPr wrap="square" rtlCol="0">
            <a:spAutoFit/>
          </a:bodyPr>
          <a:lstStyle/>
          <a:p>
            <a:pPr algn="ctr"/>
            <a:r>
              <a:rPr lang="en-US" spc="300" dirty="0" smtClean="0">
                <a:latin typeface="Cambria" panose="02040503050406030204" pitchFamily="18" charset="0"/>
                <a:ea typeface="BatangChe" panose="02030609000101010101" pitchFamily="49" charset="-127"/>
                <a:cs typeface="Times New Roman" panose="02020603050405020304" pitchFamily="18" charset="0"/>
              </a:rPr>
              <a:t>California Desert District Office</a:t>
            </a:r>
            <a:endParaRPr lang="en-US" spc="300" dirty="0">
              <a:latin typeface="Cambria" panose="02040503050406030204" pitchFamily="18" charset="0"/>
              <a:ea typeface="BatangChe" panose="02030609000101010101" pitchFamily="49" charset="-127"/>
              <a:cs typeface="Times New Roman" panose="02020603050405020304" pitchFamily="18" charset="0"/>
            </a:endParaRPr>
          </a:p>
          <a:p>
            <a:pPr algn="ctr"/>
            <a:r>
              <a:rPr lang="en-US" spc="300" dirty="0" smtClean="0">
                <a:latin typeface="Cambria" panose="02040503050406030204" pitchFamily="18" charset="0"/>
                <a:ea typeface="BatangChe" panose="02030609000101010101" pitchFamily="49" charset="-127"/>
                <a:cs typeface="Times New Roman" panose="02020603050405020304" pitchFamily="18" charset="0"/>
              </a:rPr>
              <a:t>September 2018</a:t>
            </a:r>
            <a:endParaRPr lang="en-US" spc="300" dirty="0">
              <a:latin typeface="Cambria" panose="02040503050406030204" pitchFamily="18" charset="0"/>
              <a:ea typeface="BatangChe" panose="02030609000101010101" pitchFamily="49" charset="-127"/>
              <a:cs typeface="Times New Roman" panose="02020603050405020304" pitchFamily="18" charset="0"/>
            </a:endParaRPr>
          </a:p>
        </p:txBody>
      </p:sp>
    </p:spTree>
    <p:extLst>
      <p:ext uri="{BB962C8B-B14F-4D97-AF65-F5344CB8AC3E}">
        <p14:creationId xmlns:p14="http://schemas.microsoft.com/office/powerpoint/2010/main" val="1867889952"/>
      </p:ext>
    </p:extLst>
  </p:cSld>
  <p:clrMap bg1="dk1" tx1="lt1" bg2="dk2" tx2="lt2" accent1="accent1" accent2="accent2" accent3="accent3" accent4="accent4" accent5="accent5" accent6="accent6" hlink="hlink" folHlink="folHlink"/>
  <p:sldLayoutIdLst>
    <p:sldLayoutId id="2147483680" r:id="rId1"/>
    <p:sldLayoutId id="2147483649" r:id="rId2"/>
    <p:sldLayoutId id="2147483685" r:id="rId3"/>
    <p:sldLayoutId id="2147483686" r:id="rId4"/>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7000">
              <a:srgbClr val="5E5E5E">
                <a:lumMod val="31000"/>
              </a:srgbClr>
            </a:gs>
            <a:gs pos="0">
              <a:schemeClr val="bg1">
                <a:tint val="80000"/>
                <a:satMod val="300000"/>
                <a:lumMod val="18000"/>
              </a:schemeClr>
            </a:gs>
            <a:gs pos="100000">
              <a:schemeClr val="bg1">
                <a:shade val="30000"/>
                <a:satMod val="200000"/>
                <a:lumMod val="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64" name="Rectangle 163"/>
          <p:cNvSpPr/>
          <p:nvPr userDrawn="1"/>
        </p:nvSpPr>
        <p:spPr>
          <a:xfrm>
            <a:off x="0" y="0"/>
            <a:ext cx="8781968" cy="659242"/>
          </a:xfrm>
          <a:prstGeom prst="rect">
            <a:avLst/>
          </a:prstGeom>
          <a:solidFill>
            <a:sysClr val="window" lastClr="FFFFFF">
              <a:lumMod val="8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92" name="Picture 191"/>
          <p:cNvPicPr/>
          <p:nvPr userDrawn="1"/>
        </p:nvPicPr>
        <p:blipFill>
          <a:blip r:embed="rId5" cstate="print">
            <a:extLst>
              <a:ext uri="{28A0092B-C50C-407E-A947-70E740481C1C}">
                <a14:useLocalDpi xmlns:a14="http://schemas.microsoft.com/office/drawing/2010/main" val="0"/>
              </a:ext>
            </a:extLst>
          </a:blip>
          <a:stretch>
            <a:fillRect/>
          </a:stretch>
        </p:blipFill>
        <p:spPr>
          <a:xfrm>
            <a:off x="7311915" y="342725"/>
            <a:ext cx="630872" cy="630872"/>
          </a:xfrm>
          <a:prstGeom prst="rect">
            <a:avLst/>
          </a:prstGeom>
        </p:spPr>
      </p:pic>
      <p:pic>
        <p:nvPicPr>
          <p:cNvPr id="193" name="Picture 19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982548" y="362374"/>
            <a:ext cx="696017" cy="611223"/>
          </a:xfrm>
          <a:prstGeom prst="rect">
            <a:avLst/>
          </a:prstGeom>
        </p:spPr>
      </p:pic>
      <p:grpSp>
        <p:nvGrpSpPr>
          <p:cNvPr id="32" name="Group 31"/>
          <p:cNvGrpSpPr/>
          <p:nvPr userDrawn="1"/>
        </p:nvGrpSpPr>
        <p:grpSpPr>
          <a:xfrm>
            <a:off x="8781375" y="0"/>
            <a:ext cx="364319" cy="6858000"/>
            <a:chOff x="8781375" y="0"/>
            <a:chExt cx="364319" cy="6858000"/>
          </a:xfrm>
        </p:grpSpPr>
        <p:grpSp>
          <p:nvGrpSpPr>
            <p:cNvPr id="33" name="Group 32"/>
            <p:cNvGrpSpPr/>
            <p:nvPr userDrawn="1"/>
          </p:nvGrpSpPr>
          <p:grpSpPr>
            <a:xfrm>
              <a:off x="8781968" y="0"/>
              <a:ext cx="363726" cy="5142863"/>
              <a:chOff x="8781968" y="0"/>
              <a:chExt cx="363726" cy="6612795"/>
            </a:xfrm>
          </p:grpSpPr>
          <p:grpSp>
            <p:nvGrpSpPr>
              <p:cNvPr id="40" name="Group 39"/>
              <p:cNvGrpSpPr/>
              <p:nvPr userDrawn="1"/>
            </p:nvGrpSpPr>
            <p:grpSpPr>
              <a:xfrm>
                <a:off x="8781968" y="0"/>
                <a:ext cx="363726" cy="5510254"/>
                <a:chOff x="8781968" y="0"/>
                <a:chExt cx="363726" cy="2632867"/>
              </a:xfrm>
            </p:grpSpPr>
            <p:sp>
              <p:nvSpPr>
                <p:cNvPr id="42" name="Rectangle 41"/>
                <p:cNvSpPr/>
                <p:nvPr/>
              </p:nvSpPr>
              <p:spPr>
                <a:xfrm>
                  <a:off x="8782155" y="0"/>
                  <a:ext cx="363539" cy="524732"/>
                </a:xfrm>
                <a:prstGeom prst="rect">
                  <a:avLst/>
                </a:prstGeom>
                <a:solidFill>
                  <a:srgbClr val="005A9E"/>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43" name="Group 42"/>
                <p:cNvGrpSpPr/>
                <p:nvPr/>
              </p:nvGrpSpPr>
              <p:grpSpPr>
                <a:xfrm>
                  <a:off x="8781968" y="524732"/>
                  <a:ext cx="362032" cy="2108135"/>
                  <a:chOff x="8781968" y="0"/>
                  <a:chExt cx="362032" cy="2685496"/>
                </a:xfrm>
              </p:grpSpPr>
              <p:sp>
                <p:nvSpPr>
                  <p:cNvPr id="44" name="Rectangle 43"/>
                  <p:cNvSpPr/>
                  <p:nvPr/>
                </p:nvSpPr>
                <p:spPr>
                  <a:xfrm>
                    <a:off x="8781968" y="0"/>
                    <a:ext cx="362032" cy="671086"/>
                  </a:xfrm>
                  <a:prstGeom prst="rect">
                    <a:avLst/>
                  </a:prstGeom>
                  <a:solidFill>
                    <a:srgbClr val="1F497D">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5" name="Rectangle 44"/>
                  <p:cNvSpPr/>
                  <p:nvPr/>
                </p:nvSpPr>
                <p:spPr>
                  <a:xfrm>
                    <a:off x="8781968" y="671087"/>
                    <a:ext cx="362032" cy="672238"/>
                  </a:xfrm>
                  <a:prstGeom prst="rect">
                    <a:avLst/>
                  </a:prstGeom>
                  <a:solidFill>
                    <a:srgbClr val="4BACC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6" name="Rectangle 45"/>
                  <p:cNvSpPr/>
                  <p:nvPr/>
                </p:nvSpPr>
                <p:spPr>
                  <a:xfrm>
                    <a:off x="8781968" y="1343324"/>
                    <a:ext cx="362032" cy="671086"/>
                  </a:xfrm>
                  <a:prstGeom prst="rect">
                    <a:avLst/>
                  </a:prstGeom>
                  <a:solidFill>
                    <a:srgbClr val="8064A2">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7" name="Rectangle 46"/>
                  <p:cNvSpPr/>
                  <p:nvPr/>
                </p:nvSpPr>
                <p:spPr>
                  <a:xfrm>
                    <a:off x="8781968" y="2014410"/>
                    <a:ext cx="362032" cy="671086"/>
                  </a:xfrm>
                  <a:prstGeom prst="rect">
                    <a:avLst/>
                  </a:prstGeom>
                  <a:solidFill>
                    <a:srgbClr val="C0504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pSp>
          <p:sp>
            <p:nvSpPr>
              <p:cNvPr id="41" name="Rectangle 40"/>
              <p:cNvSpPr/>
              <p:nvPr userDrawn="1"/>
            </p:nvSpPr>
            <p:spPr>
              <a:xfrm>
                <a:off x="8781968" y="5510254"/>
                <a:ext cx="363726" cy="1102541"/>
              </a:xfrm>
              <a:prstGeom prst="rect">
                <a:avLst/>
              </a:prstGeom>
              <a:solidFill>
                <a:srgbClr val="9A540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38" name="Rectangle 37"/>
            <p:cNvSpPr/>
            <p:nvPr userDrawn="1"/>
          </p:nvSpPr>
          <p:spPr>
            <a:xfrm>
              <a:off x="8781968" y="5142863"/>
              <a:ext cx="363726" cy="857462"/>
            </a:xfrm>
            <a:prstGeom prst="rect">
              <a:avLst/>
            </a:prstGeom>
            <a:solidFill>
              <a:srgbClr val="7E7B0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9" name="Rectangle 38"/>
            <p:cNvSpPr/>
            <p:nvPr userDrawn="1"/>
          </p:nvSpPr>
          <p:spPr>
            <a:xfrm>
              <a:off x="8781375" y="5996056"/>
              <a:ext cx="362625" cy="86194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48" name="TextBox 47"/>
          <p:cNvSpPr txBox="1"/>
          <p:nvPr userDrawn="1"/>
        </p:nvSpPr>
        <p:spPr>
          <a:xfrm>
            <a:off x="8807515" y="4575632"/>
            <a:ext cx="362032" cy="276999"/>
          </a:xfrm>
          <a:prstGeom prst="rect">
            <a:avLst/>
          </a:prstGeom>
          <a:noFill/>
        </p:spPr>
        <p:txBody>
          <a:bodyPr wrap="square" rtlCol="0">
            <a:spAutoFit/>
          </a:bodyPr>
          <a:lstStyle/>
          <a:p>
            <a:pPr algn="ctr"/>
            <a:r>
              <a:rPr lang="en-US" sz="1200" spc="300" dirty="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a:t>
            </a:r>
            <a:endPar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9" name="TextBox 48"/>
          <p:cNvSpPr txBox="1"/>
          <p:nvPr userDrawn="1"/>
        </p:nvSpPr>
        <p:spPr>
          <a:xfrm>
            <a:off x="8807515" y="5433094"/>
            <a:ext cx="362032" cy="276999"/>
          </a:xfrm>
          <a:prstGeom prst="rect">
            <a:avLst/>
          </a:prstGeom>
          <a:noFill/>
        </p:spPr>
        <p:txBody>
          <a:bodyPr wrap="square" rtlCol="0">
            <a:spAutoFit/>
          </a:bodyPr>
          <a:lstStyle/>
          <a:p>
            <a:pPr algn="ctr"/>
            <a:r>
              <a:rPr lang="en-US" sz="1200" spc="300" dirty="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a:t>
            </a:r>
            <a:endPar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0" name="TextBox 49"/>
          <p:cNvSpPr txBox="1"/>
          <p:nvPr userDrawn="1"/>
        </p:nvSpPr>
        <p:spPr>
          <a:xfrm>
            <a:off x="8797870" y="6272626"/>
            <a:ext cx="362032" cy="276999"/>
          </a:xfrm>
          <a:prstGeom prst="rect">
            <a:avLst/>
          </a:prstGeom>
          <a:noFill/>
        </p:spPr>
        <p:txBody>
          <a:bodyPr wrap="square" rtlCol="0">
            <a:spAutoFit/>
          </a:bodyPr>
          <a:lstStyle/>
          <a:p>
            <a:pPr algn="ctr"/>
            <a:r>
              <a:rPr lang="en-US" sz="1200" spc="300" dirty="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a:t>
            </a:r>
            <a:endPar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1" name="TextBox 50"/>
          <p:cNvSpPr txBox="1"/>
          <p:nvPr userDrawn="1"/>
        </p:nvSpPr>
        <p:spPr>
          <a:xfrm>
            <a:off x="8799564" y="294048"/>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p>
        </p:txBody>
      </p:sp>
      <p:sp>
        <p:nvSpPr>
          <p:cNvPr id="52" name="TextBox 51"/>
          <p:cNvSpPr txBox="1"/>
          <p:nvPr userDrawn="1"/>
        </p:nvSpPr>
        <p:spPr>
          <a:xfrm>
            <a:off x="8799564" y="1144314"/>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p>
        </p:txBody>
      </p:sp>
      <p:sp>
        <p:nvSpPr>
          <p:cNvPr id="53" name="TextBox 52"/>
          <p:cNvSpPr txBox="1"/>
          <p:nvPr userDrawn="1"/>
        </p:nvSpPr>
        <p:spPr>
          <a:xfrm>
            <a:off x="8799564" y="2002512"/>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p>
        </p:txBody>
      </p:sp>
      <p:sp>
        <p:nvSpPr>
          <p:cNvPr id="54" name="TextBox 53"/>
          <p:cNvSpPr txBox="1"/>
          <p:nvPr userDrawn="1"/>
        </p:nvSpPr>
        <p:spPr>
          <a:xfrm>
            <a:off x="8799564" y="2860709"/>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p>
        </p:txBody>
      </p:sp>
      <p:sp>
        <p:nvSpPr>
          <p:cNvPr id="55" name="TextBox 54"/>
          <p:cNvSpPr txBox="1"/>
          <p:nvPr userDrawn="1"/>
        </p:nvSpPr>
        <p:spPr>
          <a:xfrm>
            <a:off x="8797870" y="3718170"/>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p>
        </p:txBody>
      </p:sp>
      <p:sp>
        <p:nvSpPr>
          <p:cNvPr id="37" name="Rectangle 36"/>
          <p:cNvSpPr/>
          <p:nvPr userDrawn="1"/>
        </p:nvSpPr>
        <p:spPr>
          <a:xfrm>
            <a:off x="8781375" y="854083"/>
            <a:ext cx="360570" cy="6003918"/>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Text Placeholder 17"/>
          <p:cNvSpPr txBox="1">
            <a:spLocks/>
          </p:cNvSpPr>
          <p:nvPr userDrawn="1"/>
        </p:nvSpPr>
        <p:spPr>
          <a:xfrm>
            <a:off x="5106839" y="6623104"/>
            <a:ext cx="3656162" cy="190500"/>
          </a:xfrm>
          <a:prstGeom prst="rect">
            <a:avLst/>
          </a:prstGeom>
        </p:spPr>
        <p:txBody>
          <a:bodyPr/>
          <a:lstStyle>
            <a:lvl1pPr marL="0" indent="0" algn="r" defTabSz="914400" rtl="0" eaLnBrk="1" latinLnBrk="0" hangingPunct="1">
              <a:spcBef>
                <a:spcPct val="20000"/>
              </a:spcBef>
              <a:buFont typeface="Arial" panose="020B0604020202020204" pitchFamily="34" charset="0"/>
              <a:buNone/>
              <a:defRPr sz="900" b="0" kern="1200" spc="300" baseline="0">
                <a:solidFill>
                  <a:schemeClr val="bg1">
                    <a:lumMod val="75000"/>
                  </a:schemeClr>
                </a:solidFill>
                <a:effectLst>
                  <a:outerShdw blurRad="38100" dist="38100" dir="2700000" algn="tl">
                    <a:srgbClr val="000000">
                      <a:alpha val="43137"/>
                    </a:srgbClr>
                  </a:outerShdw>
                </a:effectLst>
                <a:latin typeface="Cambria" panose="02040503050406030204" pitchFamily="18" charset="0"/>
                <a:ea typeface="+mn-ea"/>
                <a:cs typeface="Times New Roman" panose="02020603050405020304" pitchFamily="18" charset="0"/>
              </a:defRPr>
            </a:lvl1pPr>
            <a:lvl2pPr marL="581025" indent="-285750" algn="l" defTabSz="914400" rtl="0" eaLnBrk="1" latinLnBrk="0" hangingPunct="1">
              <a:spcBef>
                <a:spcPct val="20000"/>
              </a:spcBef>
              <a:buClr>
                <a:srgbClr val="0070C0"/>
              </a:buClr>
              <a:buFont typeface="Arial" panose="020B0604020202020204" pitchFamily="34" charset="0"/>
              <a:buChar char="•"/>
              <a:defRPr sz="3200" kern="1200">
                <a:solidFill>
                  <a:schemeClr val="tx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3200" kern="1200">
                <a:solidFill>
                  <a:schemeClr val="tx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800" b="1" baseline="0" dirty="0" smtClean="0">
                <a:effectLst/>
                <a:latin typeface="Cambria" panose="02040503050406030204" pitchFamily="18" charset="0"/>
              </a:rPr>
              <a:t>Vernal,</a:t>
            </a:r>
            <a:r>
              <a:rPr lang="en-US" sz="800" b="1" dirty="0" smtClean="0">
                <a:effectLst/>
                <a:latin typeface="Cambria" panose="02040503050406030204" pitchFamily="18" charset="0"/>
              </a:rPr>
              <a:t> UT </a:t>
            </a:r>
            <a:r>
              <a:rPr lang="en-US" sz="800" b="1" dirty="0" smtClean="0">
                <a:effectLst/>
                <a:latin typeface="Cambria" panose="02040503050406030204" pitchFamily="18" charset="0"/>
              </a:rPr>
              <a:t>- VRM Training </a:t>
            </a:r>
            <a:r>
              <a:rPr lang="en-US" sz="800" b="1" dirty="0" smtClean="0">
                <a:effectLst/>
                <a:latin typeface="Cambria" panose="02040503050406030204" pitchFamily="18" charset="0"/>
              </a:rPr>
              <a:t>2019</a:t>
            </a:r>
            <a:endParaRPr lang="en-US" sz="800" b="1" dirty="0" smtClean="0">
              <a:effectLst/>
              <a:latin typeface="Cambria" panose="02040503050406030204" pitchFamily="18" charset="0"/>
            </a:endParaRPr>
          </a:p>
          <a:p>
            <a:endParaRPr lang="en-US" sz="800" b="1" dirty="0">
              <a:effectLst/>
              <a:latin typeface="Cambria" panose="02040503050406030204" pitchFamily="18" charset="0"/>
            </a:endParaRPr>
          </a:p>
        </p:txBody>
      </p:sp>
    </p:spTree>
    <p:extLst>
      <p:ext uri="{BB962C8B-B14F-4D97-AF65-F5344CB8AC3E}">
        <p14:creationId xmlns:p14="http://schemas.microsoft.com/office/powerpoint/2010/main" val="205399129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Lst>
  <p:timing>
    <p:tnLst>
      <p:par>
        <p:cTn id="1" dur="indefinite" restart="never" nodeType="tmRoot"/>
      </p:par>
    </p:tnLst>
  </p:timing>
  <p:txStyles>
    <p:titleStyle>
      <a:lvl1pPr algn="l" defTabSz="914400" rtl="0" eaLnBrk="1" latinLnBrk="0" hangingPunct="1">
        <a:spcBef>
          <a:spcPct val="0"/>
        </a:spcBef>
        <a:buNone/>
        <a:defRPr sz="3200" kern="1200" spc="300">
          <a:solidFill>
            <a:schemeClr val="tx1"/>
          </a:solidFill>
          <a:latin typeface="Impact" panose="020B080603090205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7000">
              <a:srgbClr val="5E5E5E">
                <a:lumMod val="31000"/>
              </a:srgbClr>
            </a:gs>
            <a:gs pos="0">
              <a:schemeClr val="bg1">
                <a:tint val="80000"/>
                <a:satMod val="300000"/>
                <a:lumMod val="18000"/>
              </a:schemeClr>
            </a:gs>
            <a:gs pos="100000">
              <a:schemeClr val="bg1">
                <a:shade val="30000"/>
                <a:satMod val="200000"/>
                <a:lumMod val="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8" name="TextBox 7"/>
          <p:cNvSpPr txBox="1"/>
          <p:nvPr userDrawn="1"/>
        </p:nvSpPr>
        <p:spPr>
          <a:xfrm>
            <a:off x="580446" y="1417346"/>
            <a:ext cx="4627658" cy="1569660"/>
          </a:xfrm>
          <a:prstGeom prst="rect">
            <a:avLst/>
          </a:prstGeom>
          <a:noFill/>
        </p:spPr>
        <p:txBody>
          <a:bodyPr wrap="square" rtlCol="0">
            <a:spAutoFit/>
          </a:bodyPr>
          <a:lstStyle/>
          <a:p>
            <a:pPr algn="ctr"/>
            <a:r>
              <a:rPr lang="en-US" sz="3200" spc="600" dirty="0" smtClean="0">
                <a:latin typeface="Times New Roman" panose="02020603050405020304" pitchFamily="18" charset="0"/>
                <a:cs typeface="Times New Roman" panose="02020603050405020304" pitchFamily="18" charset="0"/>
              </a:rPr>
              <a:t>Visual Resource Management</a:t>
            </a:r>
          </a:p>
          <a:p>
            <a:pPr algn="ctr"/>
            <a:r>
              <a:rPr lang="en-US" sz="3200" spc="600" dirty="0" smtClean="0">
                <a:latin typeface="Times New Roman" panose="02020603050405020304" pitchFamily="18" charset="0"/>
                <a:cs typeface="Times New Roman" panose="02020603050405020304" pitchFamily="18" charset="0"/>
              </a:rPr>
              <a:t>Short</a:t>
            </a:r>
            <a:r>
              <a:rPr lang="en-US" sz="3200" spc="600" baseline="0" dirty="0" smtClean="0">
                <a:latin typeface="Times New Roman" panose="02020603050405020304" pitchFamily="18" charset="0"/>
                <a:cs typeface="Times New Roman" panose="02020603050405020304" pitchFamily="18" charset="0"/>
              </a:rPr>
              <a:t> Course</a:t>
            </a:r>
            <a:endParaRPr lang="en-US" sz="3200" spc="600" dirty="0">
              <a:latin typeface="Times New Roman" panose="02020603050405020304" pitchFamily="18" charset="0"/>
              <a:cs typeface="Times New Roman" panose="02020603050405020304" pitchFamily="18" charset="0"/>
            </a:endParaRPr>
          </a:p>
        </p:txBody>
      </p:sp>
      <p:grpSp>
        <p:nvGrpSpPr>
          <p:cNvPr id="14" name="Group 13"/>
          <p:cNvGrpSpPr/>
          <p:nvPr userDrawn="1"/>
        </p:nvGrpSpPr>
        <p:grpSpPr>
          <a:xfrm>
            <a:off x="2064750" y="3934983"/>
            <a:ext cx="1659221" cy="716757"/>
            <a:chOff x="2125630" y="2939674"/>
            <a:chExt cx="1659221" cy="716757"/>
          </a:xfrm>
        </p:grpSpPr>
        <p:pic>
          <p:nvPicPr>
            <p:cNvPr id="15" name="Picture 14"/>
            <p:cNvPicPr/>
            <p:nvPr/>
          </p:nvPicPr>
          <p:blipFill>
            <a:blip r:embed="rId4" cstate="print">
              <a:extLst>
                <a:ext uri="{28A0092B-C50C-407E-A947-70E740481C1C}">
                  <a14:useLocalDpi xmlns:a14="http://schemas.microsoft.com/office/drawing/2010/main" val="0"/>
                </a:ext>
              </a:extLst>
            </a:blip>
            <a:stretch>
              <a:fillRect/>
            </a:stretch>
          </p:blipFill>
          <p:spPr>
            <a:xfrm>
              <a:off x="2125630" y="2939674"/>
              <a:ext cx="716756" cy="716756"/>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5701" y="2939675"/>
              <a:ext cx="819150" cy="716756"/>
            </a:xfrm>
            <a:prstGeom prst="rect">
              <a:avLst/>
            </a:prstGeom>
          </p:spPr>
        </p:pic>
      </p:grpSp>
      <p:pic>
        <p:nvPicPr>
          <p:cNvPr id="9" name="Picture 8"/>
          <p:cNvPicPr>
            <a:picLocks noChangeAspect="1"/>
          </p:cNvPicPr>
          <p:nvPr userDrawn="1"/>
        </p:nvPicPr>
        <p:blipFill rotWithShape="1">
          <a:blip r:embed="rId6" cstate="print">
            <a:extLst>
              <a:ext uri="{28A0092B-C50C-407E-A947-70E740481C1C}">
                <a14:useLocalDpi xmlns:a14="http://schemas.microsoft.com/office/drawing/2010/main" val="0"/>
              </a:ext>
            </a:extLst>
          </a:blip>
          <a:srcRect l="66001" r="16600"/>
          <a:stretch/>
        </p:blipFill>
        <p:spPr>
          <a:xfrm>
            <a:off x="5610227" y="0"/>
            <a:ext cx="3554093" cy="6857577"/>
          </a:xfrm>
          <a:prstGeom prst="rect">
            <a:avLst/>
          </a:prstGeom>
        </p:spPr>
      </p:pic>
      <p:pic>
        <p:nvPicPr>
          <p:cNvPr id="2" name="Picture 1"/>
          <p:cNvPicPr>
            <a:picLocks noChangeAspect="1"/>
          </p:cNvPicPr>
          <p:nvPr userDrawn="1"/>
        </p:nvPicPr>
        <p:blipFill rotWithShape="1">
          <a:blip r:embed="rId7">
            <a:extLst>
              <a:ext uri="{28A0092B-C50C-407E-A947-70E740481C1C}">
                <a14:useLocalDpi xmlns:a14="http://schemas.microsoft.com/office/drawing/2010/main" val="0"/>
              </a:ext>
            </a:extLst>
          </a:blip>
          <a:srcRect l="32241" t="-269" r="32972" b="269"/>
          <a:stretch/>
        </p:blipFill>
        <p:spPr>
          <a:xfrm>
            <a:off x="5576048" y="-22920"/>
            <a:ext cx="3588272" cy="6880497"/>
          </a:xfrm>
          <a:prstGeom prst="rect">
            <a:avLst/>
          </a:prstGeom>
        </p:spPr>
      </p:pic>
      <p:sp>
        <p:nvSpPr>
          <p:cNvPr id="3" name="TextBox 2"/>
          <p:cNvSpPr txBox="1"/>
          <p:nvPr userDrawn="1"/>
        </p:nvSpPr>
        <p:spPr>
          <a:xfrm>
            <a:off x="5593135" y="6613717"/>
            <a:ext cx="2292268" cy="276999"/>
          </a:xfrm>
          <a:prstGeom prst="rect">
            <a:avLst/>
          </a:prstGeom>
          <a:noFill/>
        </p:spPr>
        <p:txBody>
          <a:bodyPr wrap="square" rtlCol="0">
            <a:spAutoFit/>
          </a:bodyPr>
          <a:lstStyle/>
          <a:p>
            <a:r>
              <a:rPr lang="en-US" sz="1200" dirty="0" smtClean="0">
                <a:effectLst>
                  <a:outerShdw blurRad="38100" dist="38100" dir="2700000" algn="tl">
                    <a:srgbClr val="000000">
                      <a:alpha val="43137"/>
                    </a:srgbClr>
                  </a:outerShdw>
                </a:effectLst>
              </a:rPr>
              <a:t>Benjamin</a:t>
            </a:r>
            <a:r>
              <a:rPr lang="en-US" sz="1200" baseline="0" dirty="0" smtClean="0">
                <a:effectLst>
                  <a:outerShdw blurRad="38100" dist="38100" dir="2700000" algn="tl">
                    <a:srgbClr val="000000">
                      <a:alpha val="43137"/>
                    </a:srgbClr>
                  </a:outerShdw>
                </a:effectLst>
              </a:rPr>
              <a:t> Horton</a:t>
            </a:r>
            <a:endParaRPr lang="en-US" sz="1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87324860"/>
      </p:ext>
    </p:extLst>
  </p:cSld>
  <p:clrMap bg1="dk1" tx1="lt1" bg2="dk2" tx2="lt2" accent1="accent1" accent2="accent2" accent3="accent3" accent4="accent4" accent5="accent5" accent6="accent6" hlink="hlink" folHlink="folHlink"/>
  <p:sldLayoutIdLst>
    <p:sldLayoutId id="2147483688" r:id="rId1"/>
    <p:sldLayoutId id="2147483689" r:id="rId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6.xml"/><Relationship Id="rId5" Type="http://schemas.microsoft.com/office/2007/relationships/hdphoto" Target="../media/hdphoto3.wdp"/><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jpeg"/><Relationship Id="rId1" Type="http://schemas.openxmlformats.org/officeDocument/2006/relationships/slideLayout" Target="../slideLayouts/slideLayout6.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6.xml"/><Relationship Id="rId4" Type="http://schemas.openxmlformats.org/officeDocument/2006/relationships/image" Target="../media/image14.jpg"/></Relationships>
</file>

<file path=ppt/slides/_rels/slide5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xml"/><Relationship Id="rId5" Type="http://schemas.openxmlformats.org/officeDocument/2006/relationships/image" Target="../media/image62.png"/><Relationship Id="rId4" Type="http://schemas.openxmlformats.org/officeDocument/2006/relationships/image" Target="../media/image6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5003" y="5281976"/>
            <a:ext cx="42387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300" normalizeH="0" baseline="0" noProof="0" dirty="0" smtClean="0">
                <a:ln>
                  <a:noFill/>
                </a:ln>
                <a:solidFill>
                  <a:prstClr val="white"/>
                </a:solidFill>
                <a:effectLst/>
                <a:uLnTx/>
                <a:uFillTx/>
                <a:latin typeface="Cambria" panose="02040503050406030204" pitchFamily="18" charset="0"/>
                <a:ea typeface="BatangChe" panose="02030609000101010101" pitchFamily="49" charset="-127"/>
                <a:cs typeface="Times New Roman" panose="02020603050405020304" pitchFamily="18" charset="0"/>
              </a:rPr>
              <a:t>Vernal Field Office</a:t>
            </a:r>
            <a:endParaRPr kumimoji="0" lang="en-US" sz="1800" b="0" i="0" u="none" strike="noStrike" kern="1200" cap="none" spc="300" normalizeH="0" baseline="0" noProof="0" dirty="0">
              <a:ln>
                <a:noFill/>
              </a:ln>
              <a:solidFill>
                <a:prstClr val="white"/>
              </a:solidFill>
              <a:effectLst/>
              <a:uLnTx/>
              <a:uFillTx/>
              <a:latin typeface="Cambria" panose="02040503050406030204" pitchFamily="18" charset="0"/>
              <a:ea typeface="BatangChe" panose="02030609000101010101" pitchFamily="49" charset="-127"/>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300" normalizeH="0" baseline="0" noProof="0" dirty="0" smtClean="0">
                <a:ln>
                  <a:noFill/>
                </a:ln>
                <a:solidFill>
                  <a:prstClr val="white"/>
                </a:solidFill>
                <a:effectLst/>
                <a:uLnTx/>
                <a:uFillTx/>
                <a:latin typeface="Cambria" panose="02040503050406030204" pitchFamily="18" charset="0"/>
                <a:ea typeface="BatangChe" panose="02030609000101010101" pitchFamily="49" charset="-127"/>
                <a:cs typeface="Times New Roman" panose="02020603050405020304" pitchFamily="18" charset="0"/>
              </a:rPr>
              <a:t>August 2019</a:t>
            </a:r>
            <a:endParaRPr kumimoji="0" lang="en-US" sz="1800" b="0" i="0" u="none" strike="noStrike" kern="1200" cap="none" spc="300" normalizeH="0" baseline="0" noProof="0" dirty="0">
              <a:ln>
                <a:noFill/>
              </a:ln>
              <a:solidFill>
                <a:prstClr val="white"/>
              </a:solidFill>
              <a:effectLst/>
              <a:uLnTx/>
              <a:uFillTx/>
              <a:latin typeface="Cambria" panose="02040503050406030204" pitchFamily="18" charset="0"/>
              <a:ea typeface="BatangChe" panose="02030609000101010101" pitchFamily="49" charset="-127"/>
              <a:cs typeface="Times New Roman" panose="02020603050405020304" pitchFamily="18" charset="0"/>
            </a:endParaRPr>
          </a:p>
        </p:txBody>
      </p:sp>
    </p:spTree>
    <p:extLst>
      <p:ext uri="{BB962C8B-B14F-4D97-AF65-F5344CB8AC3E}">
        <p14:creationId xmlns:p14="http://schemas.microsoft.com/office/powerpoint/2010/main" val="1089138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prstGeom prst="rect">
            <a:avLst/>
          </a:prstGeom>
        </p:spPr>
        <p:txBody>
          <a:bodyPr/>
          <a:lstStyle/>
          <a:p>
            <a:r>
              <a:rPr lang="en-US" dirty="0" smtClean="0"/>
              <a:t>Image Editing</a:t>
            </a:r>
          </a:p>
          <a:p>
            <a:pPr lvl="1"/>
            <a:r>
              <a:rPr lang="en-US" dirty="0" smtClean="0"/>
              <a:t>Process</a:t>
            </a:r>
          </a:p>
          <a:p>
            <a:pPr lvl="2"/>
            <a:r>
              <a:rPr lang="en-US" dirty="0" smtClean="0"/>
              <a:t>Input: (photographs, digital scans, etc.)</a:t>
            </a:r>
          </a:p>
          <a:p>
            <a:pPr lvl="2"/>
            <a:r>
              <a:rPr lang="en-US" dirty="0" smtClean="0"/>
              <a:t>Edit: (software)</a:t>
            </a:r>
          </a:p>
          <a:p>
            <a:pPr lvl="2"/>
            <a:r>
              <a:rPr lang="en-US" dirty="0" smtClean="0"/>
              <a:t>Export (print, save digitally)</a:t>
            </a:r>
            <a:endParaRPr lang="en-US" dirty="0"/>
          </a:p>
          <a:p>
            <a:pPr lvl="1"/>
            <a:r>
              <a:rPr lang="en-US" dirty="0" smtClean="0"/>
              <a:t>System Requirements</a:t>
            </a:r>
          </a:p>
          <a:p>
            <a:pPr lvl="2"/>
            <a:r>
              <a:rPr lang="en-US" dirty="0" smtClean="0"/>
              <a:t>Hardware: (CPU, memory, storage space, etc.)</a:t>
            </a:r>
          </a:p>
          <a:p>
            <a:pPr lvl="1"/>
            <a:r>
              <a:rPr lang="en-US" dirty="0" smtClean="0"/>
              <a:t>Considerations</a:t>
            </a:r>
          </a:p>
          <a:p>
            <a:pPr lvl="2"/>
            <a:r>
              <a:rPr lang="en-US" dirty="0" smtClean="0"/>
              <a:t>Source imagery</a:t>
            </a:r>
          </a:p>
          <a:p>
            <a:pPr lvl="2"/>
            <a:r>
              <a:rPr lang="en-US" dirty="0" smtClean="0"/>
              <a:t>Ultimate Application</a:t>
            </a:r>
            <a:endParaRPr lang="en-US" dirty="0"/>
          </a:p>
        </p:txBody>
      </p:sp>
      <p:sp>
        <p:nvSpPr>
          <p:cNvPr id="3" name="Text Placeholder 2"/>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r>
              <a:rPr lang="en-US" dirty="0" smtClean="0"/>
              <a:t>System Requirements </a:t>
            </a:r>
            <a:endParaRPr lang="en-US" dirty="0"/>
          </a:p>
        </p:txBody>
      </p:sp>
      <p:grpSp>
        <p:nvGrpSpPr>
          <p:cNvPr id="9" name="Group 8"/>
          <p:cNvGrpSpPr/>
          <p:nvPr/>
        </p:nvGrpSpPr>
        <p:grpSpPr>
          <a:xfrm flipH="1">
            <a:off x="6768353" y="4779697"/>
            <a:ext cx="1603944" cy="1324906"/>
            <a:chOff x="6832600" y="2938780"/>
            <a:chExt cx="1741714" cy="154432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19361" b="84211" l="1167" r="100000">
                          <a14:foregroundMark x1="36333" y1="50376" x2="36333" y2="50376"/>
                          <a14:foregroundMark x1="65000" y1="47744" x2="65000" y2="47744"/>
                          <a14:foregroundMark x1="72167" y1="47744" x2="74500" y2="47744"/>
                          <a14:foregroundMark x1="83667" y1="46241" x2="83667" y2="46241"/>
                          <a14:foregroundMark x1="83667" y1="43045" x2="83667" y2="43045"/>
                          <a14:foregroundMark x1="83667" y1="40602" x2="83667" y2="40602"/>
                          <a14:foregroundMark x1="78333" y1="38346" x2="78333" y2="38346"/>
                          <a14:foregroundMark x1="70833" y1="39286" x2="68667" y2="39662"/>
                          <a14:foregroundMark x1="61333" y1="40977" x2="57167" y2="41917"/>
                          <a14:foregroundMark x1="53333" y1="42481" x2="47000" y2="42481"/>
                          <a14:foregroundMark x1="43333" y1="42481" x2="39667" y2="43045"/>
                          <a14:foregroundMark x1="46333" y1="34398" x2="46333" y2="34398"/>
                          <a14:foregroundMark x1="44500" y1="35338" x2="44500" y2="35338"/>
                          <a14:foregroundMark x1="44667" y1="31767" x2="44667" y2="31767"/>
                          <a14:backgroundMark x1="77833" y1="90414" x2="77833" y2="90414"/>
                          <a14:backgroundMark x1="81333" y1="79511" x2="81333" y2="79511"/>
                          <a14:backgroundMark x1="50000" y1="92857" x2="50000" y2="92857"/>
                          <a14:backgroundMark x1="6167" y1="76692" x2="6167" y2="76692"/>
                          <a14:backgroundMark x1="12833" y1="15602" x2="12833" y2="15602"/>
                          <a14:backgroundMark x1="50000" y1="10526" x2="50000" y2="10526"/>
                          <a14:backgroundMark x1="84500" y1="8647" x2="84500" y2="8647"/>
                          <a14:backgroundMark x1="92167" y1="22368" x2="92167" y2="22368"/>
                          <a14:backgroundMark x1="64167" y1="21805" x2="64167" y2="21805"/>
                          <a14:backgroundMark x1="31333" y1="22180" x2="31333" y2="22180"/>
                          <a14:backgroundMark x1="35333" y1="80075" x2="35333" y2="80075"/>
                          <a14:backgroundMark x1="28333" y1="89850" x2="28333" y2="89850"/>
                        </a14:backgroundRemoval>
                      </a14:imgEffect>
                    </a14:imgLayer>
                  </a14:imgProps>
                </a:ext>
                <a:ext uri="{28A0092B-C50C-407E-A947-70E740481C1C}">
                  <a14:useLocalDpi xmlns:a14="http://schemas.microsoft.com/office/drawing/2010/main" val="0"/>
                </a:ext>
              </a:extLst>
            </a:blip>
            <a:stretch>
              <a:fillRect/>
            </a:stretch>
          </p:blipFill>
          <p:spPr>
            <a:xfrm>
              <a:off x="6832600" y="2938780"/>
              <a:ext cx="1741714" cy="1544320"/>
            </a:xfrm>
            <a:prstGeom prst="rect">
              <a:avLst/>
            </a:prstGeom>
          </p:spPr>
        </p:pic>
        <p:sp>
          <p:nvSpPr>
            <p:cNvPr id="8" name="Freeform 7"/>
            <p:cNvSpPr/>
            <p:nvPr/>
          </p:nvSpPr>
          <p:spPr>
            <a:xfrm>
              <a:off x="7401560" y="3398520"/>
              <a:ext cx="660400" cy="132080"/>
            </a:xfrm>
            <a:custGeom>
              <a:avLst/>
              <a:gdLst>
                <a:gd name="connsiteX0" fmla="*/ 645160 w 660400"/>
                <a:gd name="connsiteY0" fmla="*/ 101600 h 132080"/>
                <a:gd name="connsiteX1" fmla="*/ 25400 w 660400"/>
                <a:gd name="connsiteY1" fmla="*/ 132080 h 132080"/>
                <a:gd name="connsiteX2" fmla="*/ 0 w 660400"/>
                <a:gd name="connsiteY2" fmla="*/ 15240 h 132080"/>
                <a:gd name="connsiteX3" fmla="*/ 508000 w 660400"/>
                <a:gd name="connsiteY3" fmla="*/ 0 h 132080"/>
                <a:gd name="connsiteX4" fmla="*/ 660400 w 660400"/>
                <a:gd name="connsiteY4" fmla="*/ 0 h 132080"/>
                <a:gd name="connsiteX5" fmla="*/ 645160 w 660400"/>
                <a:gd name="connsiteY5" fmla="*/ 101600 h 13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400" h="132080">
                  <a:moveTo>
                    <a:pt x="645160" y="101600"/>
                  </a:moveTo>
                  <a:lnTo>
                    <a:pt x="25400" y="132080"/>
                  </a:lnTo>
                  <a:lnTo>
                    <a:pt x="0" y="15240"/>
                  </a:lnTo>
                  <a:lnTo>
                    <a:pt x="508000" y="0"/>
                  </a:lnTo>
                  <a:lnTo>
                    <a:pt x="660400" y="0"/>
                  </a:lnTo>
                  <a:lnTo>
                    <a:pt x="645160" y="101600"/>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endParaRPr>
            </a:p>
          </p:txBody>
        </p:sp>
      </p:gr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0879" y="4952470"/>
            <a:ext cx="979360" cy="979360"/>
          </a:xfrm>
          <a:prstGeom prst="rect">
            <a:avLst/>
          </a:prstGeom>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0570" y="1582622"/>
            <a:ext cx="3892638" cy="3090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8763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prstGeom prst="rect">
            <a:avLst/>
          </a:prstGeom>
        </p:spPr>
        <p:txBody>
          <a:bodyPr/>
          <a:lstStyle/>
          <a:p>
            <a:r>
              <a:rPr lang="en-US" dirty="0" smtClean="0"/>
              <a:t>DSLR </a:t>
            </a:r>
            <a:r>
              <a:rPr lang="en-US" dirty="0"/>
              <a:t>(digital single-lens </a:t>
            </a:r>
            <a:r>
              <a:rPr lang="en-US" dirty="0" smtClean="0"/>
              <a:t>reflex) camera optimal for visual simulations.</a:t>
            </a:r>
          </a:p>
          <a:p>
            <a:endParaRPr lang="en-US" dirty="0"/>
          </a:p>
          <a:p>
            <a:r>
              <a:rPr lang="en-US" dirty="0" smtClean="0"/>
              <a:t>Point &amp; shoot cameras can be used, but it is difficult to capture the scene as the human eye does.</a:t>
            </a:r>
          </a:p>
          <a:p>
            <a:endParaRPr lang="en-US" dirty="0"/>
          </a:p>
          <a:p>
            <a:r>
              <a:rPr lang="en-US" dirty="0" smtClean="0"/>
              <a:t>Don’t skimp on the number of images taken. Easy to capture, easy to delete.</a:t>
            </a:r>
            <a:endParaRPr lang="en-US" dirty="0"/>
          </a:p>
        </p:txBody>
      </p:sp>
      <p:sp>
        <p:nvSpPr>
          <p:cNvPr id="4" name="Text Placeholder 3"/>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r>
              <a:rPr lang="en-US" dirty="0" smtClean="0"/>
              <a:t>Photography Basics</a:t>
            </a:r>
            <a:endParaRPr lang="en-US" dirty="0"/>
          </a:p>
        </p:txBody>
      </p:sp>
      <p:sp>
        <p:nvSpPr>
          <p:cNvPr id="3" name="AutoShape 6" descr="Image result for canon dslr .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Image result for canon dslr .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7178" name="Picture 10" descr="https://s-media-cache-ak0.pinimg.com/236x/ce/b1/e7/ceb1e7da0cc1e00a6fe0a23cb748e8a9.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24" b="99576" l="0" r="100000"/>
                    </a14:imgEffect>
                  </a14:imgLayer>
                </a14:imgProps>
              </a:ext>
              <a:ext uri="{28A0092B-C50C-407E-A947-70E740481C1C}">
                <a14:useLocalDpi xmlns:a14="http://schemas.microsoft.com/office/drawing/2010/main" val="0"/>
              </a:ext>
            </a:extLst>
          </a:blip>
          <a:srcRect/>
          <a:stretch>
            <a:fillRect/>
          </a:stretch>
        </p:blipFill>
        <p:spPr bwMode="auto">
          <a:xfrm>
            <a:off x="5523220" y="1302137"/>
            <a:ext cx="2647003" cy="2647004"/>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http://web-sisop.disca.upv.es/~vatienza/pmm/tfg/files/objetos/Canon%20SX600.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500" b="99500" l="0" r="99500"/>
                    </a14:imgEffect>
                  </a14:imgLayer>
                </a14:imgProps>
              </a:ext>
              <a:ext uri="{28A0092B-C50C-407E-A947-70E740481C1C}">
                <a14:useLocalDpi xmlns:a14="http://schemas.microsoft.com/office/drawing/2010/main" val="0"/>
              </a:ext>
            </a:extLst>
          </a:blip>
          <a:srcRect/>
          <a:stretch>
            <a:fillRect/>
          </a:stretch>
        </p:blipFill>
        <p:spPr bwMode="auto">
          <a:xfrm>
            <a:off x="5699970" y="4353064"/>
            <a:ext cx="2293502" cy="229350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6554011" y="3930233"/>
            <a:ext cx="585417" cy="584775"/>
          </a:xfrm>
          <a:prstGeom prst="rect">
            <a:avLst/>
          </a:prstGeom>
        </p:spPr>
        <p:txBody>
          <a:bodyPr wrap="none">
            <a:spAutoFit/>
          </a:bodyPr>
          <a:lstStyle/>
          <a:p>
            <a:r>
              <a:rPr lang="en-US" sz="3200" b="1" dirty="0" smtClean="0">
                <a:solidFill>
                  <a:schemeClr val="bg1"/>
                </a:solidFill>
                <a:latin typeface="Cambria" panose="02040503050406030204" pitchFamily="18" charset="0"/>
              </a:rPr>
              <a:t>vs</a:t>
            </a:r>
            <a:endParaRPr lang="en-US" sz="2400" dirty="0">
              <a:solidFill>
                <a:schemeClr val="bg1"/>
              </a:solidFill>
            </a:endParaRPr>
          </a:p>
        </p:txBody>
      </p:sp>
    </p:spTree>
    <p:extLst>
      <p:ext uri="{BB962C8B-B14F-4D97-AF65-F5344CB8AC3E}">
        <p14:creationId xmlns:p14="http://schemas.microsoft.com/office/powerpoint/2010/main" val="11829492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prstGeom prst="rect">
            <a:avLst/>
          </a:prstGeom>
        </p:spPr>
        <p:txBody>
          <a:bodyPr/>
          <a:lstStyle/>
          <a:p>
            <a:r>
              <a:rPr lang="en-US" dirty="0" smtClean="0"/>
              <a:t>Proper zoom, orientation, frequency, lighting, resolution, color balance, etc. are critical for an accurate visual simulation to be created.</a:t>
            </a:r>
            <a:endParaRPr lang="en-US" dirty="0"/>
          </a:p>
        </p:txBody>
      </p:sp>
      <p:sp>
        <p:nvSpPr>
          <p:cNvPr id="4" name="Text Placeholder 3"/>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r>
              <a:rPr lang="en-US" dirty="0" smtClean="0"/>
              <a:t>Photography Basics</a:t>
            </a:r>
            <a:endParaRPr lang="en-US" dirty="0"/>
          </a:p>
        </p:txBody>
      </p:sp>
      <p:pic>
        <p:nvPicPr>
          <p:cNvPr id="7170" name="Picture 2" descr="http://www.dyxum.com/columns/photoworld/fundamentals/Field_of_view_Angle_of_view/anglesandpictures_01.jpg"/>
          <p:cNvPicPr>
            <a:picLocks noChangeAspect="1" noChangeArrowheads="1"/>
          </p:cNvPicPr>
          <p:nvPr/>
        </p:nvPicPr>
        <p:blipFill rotWithShape="1">
          <a:blip r:embed="rId2">
            <a:extLst>
              <a:ext uri="{28A0092B-C50C-407E-A947-70E740481C1C}">
                <a14:useLocalDpi xmlns:a14="http://schemas.microsoft.com/office/drawing/2010/main" val="0"/>
              </a:ext>
            </a:extLst>
          </a:blip>
          <a:srcRect l="2509" t="1872" r="3937" b="4345"/>
          <a:stretch/>
        </p:blipFill>
        <p:spPr bwMode="auto">
          <a:xfrm>
            <a:off x="4693408" y="1520041"/>
            <a:ext cx="3773700" cy="4678877"/>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6" descr="Image result for canon dslr .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Image result for canon dslr .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7178" name="Picture 10" descr="https://s-media-cache-ak0.pinimg.com/236x/ce/b1/e7/ceb1e7da0cc1e00a6fe0a23cb748e8a9.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24" b="99576" l="0" r="100000"/>
                    </a14:imgEffect>
                  </a14:imgLayer>
                </a14:imgProps>
              </a:ext>
              <a:ext uri="{28A0092B-C50C-407E-A947-70E740481C1C}">
                <a14:useLocalDpi xmlns:a14="http://schemas.microsoft.com/office/drawing/2010/main" val="0"/>
              </a:ext>
            </a:extLst>
          </a:blip>
          <a:srcRect/>
          <a:stretch>
            <a:fillRect/>
          </a:stretch>
        </p:blipFill>
        <p:spPr bwMode="auto">
          <a:xfrm>
            <a:off x="1129350" y="3617826"/>
            <a:ext cx="2647003" cy="2647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5729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960" b="3836"/>
          <a:stretch/>
        </p:blipFill>
        <p:spPr>
          <a:xfrm>
            <a:off x="-1" y="1374775"/>
            <a:ext cx="8787739" cy="4946609"/>
          </a:xfrm>
          <a:prstGeom prst="rect">
            <a:avLst/>
          </a:prstGeom>
        </p:spPr>
      </p:pic>
      <p:sp>
        <p:nvSpPr>
          <p:cNvPr id="4" name="Content Placeholder 3"/>
          <p:cNvSpPr>
            <a:spLocks noGrp="1"/>
          </p:cNvSpPr>
          <p:nvPr>
            <p:ph idx="1"/>
          </p:nvPr>
        </p:nvSpPr>
        <p:spPr/>
        <p:txBody>
          <a:bodyPr/>
          <a:lstStyle/>
          <a:p>
            <a:endParaRPr lang="en-US"/>
          </a:p>
        </p:txBody>
      </p:sp>
      <p:sp>
        <p:nvSpPr>
          <p:cNvPr id="7" name="Text Placeholder 6"/>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r>
              <a:rPr lang="en-US" dirty="0" smtClean="0"/>
              <a:t>Photography Basics</a:t>
            </a:r>
            <a:endParaRPr lang="en-US" dirty="0"/>
          </a:p>
        </p:txBody>
      </p:sp>
      <p:sp>
        <p:nvSpPr>
          <p:cNvPr id="3" name="AutoShape 6" descr="Image result for canon dslr .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Image result for canon dslr .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cxnSp>
        <p:nvCxnSpPr>
          <p:cNvPr id="8" name="Straight Connector 7"/>
          <p:cNvCxnSpPr/>
          <p:nvPr/>
        </p:nvCxnSpPr>
        <p:spPr>
          <a:xfrm>
            <a:off x="0" y="3737164"/>
            <a:ext cx="8787739"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7665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r>
              <a:rPr lang="en-US" dirty="0" smtClean="0"/>
              <a:t>Photography Basics</a:t>
            </a:r>
            <a:endParaRPr lang="en-US" dirty="0"/>
          </a:p>
        </p:txBody>
      </p:sp>
      <p:sp>
        <p:nvSpPr>
          <p:cNvPr id="3" name="AutoShape 6" descr="Image result for canon dslr .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Image result for canon dslr .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8194" name="Picture 2" descr="C:\Users\bcolvin\Pictures\Z_Wallpapers\LasCruces_Organ_Mountains_Panorama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78281"/>
            <a:ext cx="8787739" cy="4943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09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r>
              <a:rPr lang="en-US" dirty="0" smtClean="0"/>
              <a:t>Photography Basics</a:t>
            </a:r>
            <a:endParaRPr lang="en-US" dirty="0"/>
          </a:p>
        </p:txBody>
      </p:sp>
      <p:sp>
        <p:nvSpPr>
          <p:cNvPr id="3" name="AutoShape 6" descr="Image result for canon dslr .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Image result for canon dslr .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8194" name="Picture 2" descr="C:\Users\bcolvin\Pictures\Z_Wallpapers\LasCruces_Organ_Mountains_Panorama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78281"/>
            <a:ext cx="8787739" cy="4943103"/>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p:nvCxnSpPr>
        <p:spPr>
          <a:xfrm>
            <a:off x="0" y="2980706"/>
            <a:ext cx="8787739"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4655126"/>
            <a:ext cx="8787739"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20899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endParaRPr lang="en-US"/>
          </a:p>
        </p:txBody>
      </p:sp>
      <p:sp>
        <p:nvSpPr>
          <p:cNvPr id="7" name="Text Placeholder 6"/>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r>
              <a:rPr lang="en-US" dirty="0" smtClean="0"/>
              <a:t>Photography Basics</a:t>
            </a:r>
            <a:endParaRPr lang="en-US" dirty="0"/>
          </a:p>
        </p:txBody>
      </p:sp>
      <p:sp>
        <p:nvSpPr>
          <p:cNvPr id="3" name="AutoShape 6" descr="Image result for canon dslr .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Image result for canon dslr .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8194" name="Picture 2" descr="C:\Users\bcolvin\Pictures\Z_Wallpapers\LasCruces_Organ_Mountains_Panorama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78281"/>
            <a:ext cx="8787739" cy="494310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1864425"/>
            <a:ext cx="4702629" cy="2790702"/>
          </a:xfrm>
          <a:prstGeom prst="rect">
            <a:avLst/>
          </a:prstGeom>
          <a:solidFill>
            <a:srgbClr val="FFFF00">
              <a:alpha val="3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2194956" y="1864425"/>
            <a:ext cx="4702629" cy="2790702"/>
          </a:xfrm>
          <a:prstGeom prst="rect">
            <a:avLst/>
          </a:prstGeom>
          <a:solidFill>
            <a:srgbClr val="FFFF00">
              <a:alpha val="3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4085110" y="1864425"/>
            <a:ext cx="4702629" cy="2790702"/>
          </a:xfrm>
          <a:prstGeom prst="rect">
            <a:avLst/>
          </a:prstGeom>
          <a:solidFill>
            <a:srgbClr val="FFFF00">
              <a:alpha val="3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2714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endParaRPr lang="en-US"/>
          </a:p>
        </p:txBody>
      </p:sp>
      <p:sp>
        <p:nvSpPr>
          <p:cNvPr id="7" name="Text Placeholder 6"/>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r>
              <a:rPr lang="en-US" dirty="0" smtClean="0"/>
              <a:t>Photography Basics</a:t>
            </a:r>
            <a:endParaRPr lang="en-US" dirty="0"/>
          </a:p>
        </p:txBody>
      </p:sp>
      <p:sp>
        <p:nvSpPr>
          <p:cNvPr id="3" name="AutoShape 6" descr="Image result for canon dslr .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Image result for canon dslr .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8194" name="Picture 2" descr="C:\Users\bcolvin\Pictures\Z_Wallpapers\LasCruces_Organ_Mountains_Panorama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78281"/>
            <a:ext cx="8787739" cy="494310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1864425"/>
            <a:ext cx="8787739" cy="2790702"/>
          </a:xfrm>
          <a:prstGeom prst="rect">
            <a:avLst/>
          </a:prstGeom>
          <a:solidFill>
            <a:srgbClr val="FFFF00">
              <a:alpha val="3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261475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r>
              <a:rPr lang="en-US" dirty="0" smtClean="0"/>
              <a:t>Photography Basics</a:t>
            </a:r>
            <a:endParaRPr lang="en-US" dirty="0"/>
          </a:p>
        </p:txBody>
      </p:sp>
      <p:sp>
        <p:nvSpPr>
          <p:cNvPr id="3" name="AutoShape 6" descr="Image result for canon dslr .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Image result for canon dslr .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8194" name="Picture 2" descr="C:\Users\bcolvin\Pictures\Z_Wallpapers\LasCruces_Organ_Mountains_Panorama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627" b="33678"/>
          <a:stretch/>
        </p:blipFill>
        <p:spPr bwMode="auto">
          <a:xfrm>
            <a:off x="0" y="1854200"/>
            <a:ext cx="8787739" cy="2802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116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endParaRPr lang="en-US"/>
          </a:p>
        </p:txBody>
      </p:sp>
      <p:sp>
        <p:nvSpPr>
          <p:cNvPr id="7" name="Text Placeholder 6"/>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r>
              <a:rPr lang="en-US" dirty="0" smtClean="0"/>
              <a:t>Photography Basics</a:t>
            </a:r>
            <a:endParaRPr lang="en-US" dirty="0"/>
          </a:p>
        </p:txBody>
      </p:sp>
      <p:sp>
        <p:nvSpPr>
          <p:cNvPr id="3" name="AutoShape 6" descr="Image result for canon dslr .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Image result for canon dslr .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8194" name="Picture 2" descr="C:\Users\bcolvin\Pictures\Z_Wallpapers\LasCruces_Organ_Mountains_Panorama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78281"/>
            <a:ext cx="8787739" cy="494310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5400000">
            <a:off x="-955964" y="2347606"/>
            <a:ext cx="4702629" cy="2790702"/>
          </a:xfrm>
          <a:prstGeom prst="rect">
            <a:avLst/>
          </a:prstGeom>
          <a:solidFill>
            <a:srgbClr val="FFFF00">
              <a:alpha val="3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rot="5400000">
            <a:off x="508661" y="2347605"/>
            <a:ext cx="4702629" cy="2790702"/>
          </a:xfrm>
          <a:prstGeom prst="rect">
            <a:avLst/>
          </a:prstGeom>
          <a:solidFill>
            <a:srgbClr val="FFFF00">
              <a:alpha val="3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rot="5400000">
            <a:off x="2044537" y="2347605"/>
            <a:ext cx="4702629" cy="2790702"/>
          </a:xfrm>
          <a:prstGeom prst="rect">
            <a:avLst/>
          </a:prstGeom>
          <a:solidFill>
            <a:srgbClr val="FFFF00">
              <a:alpha val="3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rot="5400000">
            <a:off x="3509163" y="2347606"/>
            <a:ext cx="4702629" cy="2790702"/>
          </a:xfrm>
          <a:prstGeom prst="rect">
            <a:avLst/>
          </a:prstGeom>
          <a:solidFill>
            <a:srgbClr val="FFFF00">
              <a:alpha val="3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rot="5400000">
            <a:off x="5041073" y="2347607"/>
            <a:ext cx="4702629" cy="2790702"/>
          </a:xfrm>
          <a:prstGeom prst="rect">
            <a:avLst/>
          </a:prstGeom>
          <a:solidFill>
            <a:srgbClr val="FFFF00">
              <a:alpha val="3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3863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animBg="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2632" r="7698"/>
          <a:stretch/>
        </p:blipFill>
        <p:spPr>
          <a:xfrm>
            <a:off x="0" y="658161"/>
            <a:ext cx="8780016" cy="6199839"/>
          </a:xfrm>
          <a:prstGeom prst="rect">
            <a:avLst/>
          </a:prstGeom>
        </p:spPr>
      </p:pic>
      <p:grpSp>
        <p:nvGrpSpPr>
          <p:cNvPr id="5" name="Group 4"/>
          <p:cNvGrpSpPr/>
          <p:nvPr/>
        </p:nvGrpSpPr>
        <p:grpSpPr>
          <a:xfrm>
            <a:off x="7311915" y="342725"/>
            <a:ext cx="1366650" cy="630872"/>
            <a:chOff x="7311915" y="342725"/>
            <a:chExt cx="1366650" cy="630872"/>
          </a:xfrm>
        </p:grpSpPr>
        <p:pic>
          <p:nvPicPr>
            <p:cNvPr id="3" name="Picture 2"/>
            <p:cNvPicPr/>
            <p:nvPr/>
          </p:nvPicPr>
          <p:blipFill>
            <a:blip r:embed="rId3" cstate="print">
              <a:extLst>
                <a:ext uri="{28A0092B-C50C-407E-A947-70E740481C1C}">
                  <a14:useLocalDpi xmlns:a14="http://schemas.microsoft.com/office/drawing/2010/main" val="0"/>
                </a:ext>
              </a:extLst>
            </a:blip>
            <a:stretch>
              <a:fillRect/>
            </a:stretch>
          </p:blipFill>
          <p:spPr>
            <a:xfrm>
              <a:off x="7311915" y="342725"/>
              <a:ext cx="630872" cy="63087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2548" y="362374"/>
              <a:ext cx="696017" cy="611223"/>
            </a:xfrm>
            <a:prstGeom prst="rect">
              <a:avLst/>
            </a:prstGeom>
          </p:spPr>
        </p:pic>
      </p:grpSp>
      <p:sp>
        <p:nvSpPr>
          <p:cNvPr id="7" name="TextBox 6"/>
          <p:cNvSpPr txBox="1"/>
          <p:nvPr/>
        </p:nvSpPr>
        <p:spPr>
          <a:xfrm>
            <a:off x="2089865" y="6474542"/>
            <a:ext cx="6596934" cy="307777"/>
          </a:xfrm>
          <a:prstGeom prst="rect">
            <a:avLst/>
          </a:prstGeom>
          <a:solidFill>
            <a:schemeClr val="tx1">
              <a:alpha val="50000"/>
            </a:schemeClr>
          </a:solidFill>
        </p:spPr>
        <p:txBody>
          <a:bodyPr wrap="none" rtlCol="0">
            <a:spAutoFit/>
          </a:bodyPr>
          <a:lstStyle/>
          <a:p>
            <a:pPr algn="r"/>
            <a:r>
              <a:rPr lang="en-US" sz="1400" b="1" spc="300" dirty="0" smtClean="0">
                <a:solidFill>
                  <a:prstClr val="white"/>
                </a:solidFill>
                <a:effectLst>
                  <a:outerShdw blurRad="38100" dist="38100" dir="2700000" algn="tl">
                    <a:srgbClr val="000000">
                      <a:alpha val="43137"/>
                    </a:srgbClr>
                  </a:outerShdw>
                </a:effectLst>
              </a:rPr>
              <a:t>Rio Mesa Solar Generating Facility (Riverside County, CA)</a:t>
            </a:r>
            <a:endParaRPr lang="en-US" sz="1400" b="1" spc="300" dirty="0">
              <a:solidFill>
                <a:prstClr val="white"/>
              </a:solidFill>
              <a:effectLst>
                <a:outerShdw blurRad="38100" dist="38100" dir="2700000" algn="tl">
                  <a:srgbClr val="000000">
                    <a:alpha val="43137"/>
                  </a:srgbClr>
                </a:outerShdw>
              </a:effectLst>
            </a:endParaRPr>
          </a:p>
        </p:txBody>
      </p:sp>
      <p:sp>
        <p:nvSpPr>
          <p:cNvPr id="10" name="Text Placeholder 9"/>
          <p:cNvSpPr>
            <a:spLocks noGrp="1"/>
          </p:cNvSpPr>
          <p:nvPr>
            <p:ph type="body" sz="quarter" idx="10"/>
          </p:nvPr>
        </p:nvSpPr>
        <p:spPr/>
        <p:txBody>
          <a:bodyPr/>
          <a:lstStyle/>
          <a:p>
            <a:r>
              <a:rPr lang="en-US" dirty="0" smtClean="0"/>
              <a:t>Visual Simulations</a:t>
            </a:r>
            <a:endParaRPr lang="en-US" dirty="0"/>
          </a:p>
        </p:txBody>
      </p:sp>
    </p:spTree>
    <p:extLst>
      <p:ext uri="{BB962C8B-B14F-4D97-AF65-F5344CB8AC3E}">
        <p14:creationId xmlns:p14="http://schemas.microsoft.com/office/powerpoint/2010/main" val="31192958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endParaRPr lang="en-US"/>
          </a:p>
        </p:txBody>
      </p:sp>
      <p:sp>
        <p:nvSpPr>
          <p:cNvPr id="7" name="Text Placeholder 6"/>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r>
              <a:rPr lang="en-US" dirty="0" smtClean="0"/>
              <a:t>Photography Basics</a:t>
            </a:r>
            <a:endParaRPr lang="en-US" dirty="0"/>
          </a:p>
        </p:txBody>
      </p:sp>
      <p:sp>
        <p:nvSpPr>
          <p:cNvPr id="3" name="AutoShape 6" descr="Image result for canon dslr .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Image result for canon dslr .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8194" name="Picture 2" descr="C:\Users\bcolvin\Pictures\Z_Wallpapers\LasCruces_Organ_Mountains_Panorama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78281"/>
            <a:ext cx="8787739" cy="494310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5400000">
            <a:off x="2042555" y="-544038"/>
            <a:ext cx="4702629" cy="8787741"/>
          </a:xfrm>
          <a:prstGeom prst="rect">
            <a:avLst/>
          </a:prstGeom>
          <a:solidFill>
            <a:srgbClr val="FFFF00">
              <a:alpha val="3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617924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r>
              <a:rPr lang="en-US" dirty="0" smtClean="0"/>
              <a:t>Photography Basics</a:t>
            </a:r>
            <a:endParaRPr lang="en-US" dirty="0"/>
          </a:p>
        </p:txBody>
      </p:sp>
      <p:sp>
        <p:nvSpPr>
          <p:cNvPr id="3" name="AutoShape 6" descr="Image result for canon dslr .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Image result for canon dslr .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8194" name="Picture 2" descr="C:\Users\bcolvin\Pictures\Z_Wallpapers\LasCruces_Organ_Mountains_Panorama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78281"/>
            <a:ext cx="8787739" cy="4943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8339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1139"/>
          <a:stretch/>
        </p:blipFill>
        <p:spPr bwMode="auto">
          <a:xfrm>
            <a:off x="0" y="1065586"/>
            <a:ext cx="8788681" cy="5792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r>
              <a:rPr lang="en-US" dirty="0" smtClean="0"/>
              <a:t>Developing </a:t>
            </a:r>
            <a:r>
              <a:rPr lang="en-US" dirty="0"/>
              <a:t>2D V</a:t>
            </a:r>
            <a:r>
              <a:rPr lang="en-US" dirty="0" smtClean="0"/>
              <a:t>isual Simulation</a:t>
            </a:r>
            <a:endParaRPr lang="en-US" dirty="0"/>
          </a:p>
        </p:txBody>
      </p:sp>
      <p:sp>
        <p:nvSpPr>
          <p:cNvPr id="10" name="TextBox 9"/>
          <p:cNvSpPr txBox="1"/>
          <p:nvPr/>
        </p:nvSpPr>
        <p:spPr>
          <a:xfrm>
            <a:off x="4132795" y="6474542"/>
            <a:ext cx="4554004" cy="307777"/>
          </a:xfrm>
          <a:prstGeom prst="rect">
            <a:avLst/>
          </a:prstGeom>
          <a:solidFill>
            <a:schemeClr val="tx1">
              <a:alpha val="50000"/>
            </a:schemeClr>
          </a:solidFill>
        </p:spPr>
        <p:txBody>
          <a:bodyPr wrap="none" rtlCol="0">
            <a:spAutoFit/>
          </a:bodyPr>
          <a:lstStyle/>
          <a:p>
            <a:pPr algn="r"/>
            <a:r>
              <a:rPr lang="en-US" sz="1400" b="1" spc="300" dirty="0" smtClean="0">
                <a:solidFill>
                  <a:prstClr val="white"/>
                </a:solidFill>
                <a:effectLst>
                  <a:outerShdw blurRad="38100" dist="38100" dir="2700000" algn="tl">
                    <a:srgbClr val="000000">
                      <a:alpha val="43137"/>
                    </a:srgbClr>
                  </a:outerShdw>
                </a:effectLst>
              </a:rPr>
              <a:t>Existing site for proposed development</a:t>
            </a:r>
            <a:endParaRPr lang="en-US" sz="1400" b="1" spc="300" dirty="0">
              <a:solidFill>
                <a:prstClr val="whit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722229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1139"/>
          <a:stretch/>
        </p:blipFill>
        <p:spPr bwMode="auto">
          <a:xfrm>
            <a:off x="0" y="1065586"/>
            <a:ext cx="8788681" cy="5792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r>
              <a:rPr lang="en-US" dirty="0"/>
              <a:t>Developing 2D Visual Simulation</a:t>
            </a:r>
          </a:p>
        </p:txBody>
      </p:sp>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2329" b="52269"/>
          <a:stretch/>
        </p:blipFill>
        <p:spPr bwMode="auto">
          <a:xfrm>
            <a:off x="4114800" y="1370386"/>
            <a:ext cx="4369173" cy="2896207"/>
          </a:xfrm>
          <a:prstGeom prst="rect">
            <a:avLst/>
          </a:prstGeom>
          <a:ln>
            <a:noFill/>
          </a:ln>
          <a:effectLst>
            <a:outerShdw blurRad="139700" dist="50800" dir="2340000" algn="ctr" rotWithShape="0">
              <a:schemeClr val="tx1">
                <a:alpha val="69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712249" y="6474542"/>
            <a:ext cx="3974550" cy="307777"/>
          </a:xfrm>
          <a:prstGeom prst="rect">
            <a:avLst/>
          </a:prstGeom>
          <a:solidFill>
            <a:schemeClr val="tx1">
              <a:alpha val="50000"/>
            </a:schemeClr>
          </a:solidFill>
        </p:spPr>
        <p:txBody>
          <a:bodyPr wrap="none" rtlCol="0">
            <a:spAutoFit/>
          </a:bodyPr>
          <a:lstStyle/>
          <a:p>
            <a:pPr algn="r"/>
            <a:r>
              <a:rPr lang="en-US" sz="1400" b="1" spc="300" dirty="0" smtClean="0">
                <a:solidFill>
                  <a:prstClr val="white"/>
                </a:solidFill>
                <a:effectLst>
                  <a:outerShdw blurRad="38100" dist="38100" dir="2700000" algn="tl">
                    <a:srgbClr val="000000">
                      <a:alpha val="43137"/>
                    </a:srgbClr>
                  </a:outerShdw>
                </a:effectLst>
              </a:rPr>
              <a:t>Example of proposed development</a:t>
            </a:r>
            <a:endParaRPr lang="en-US" sz="1400" b="1" spc="300" dirty="0">
              <a:solidFill>
                <a:prstClr val="whit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328170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1139"/>
          <a:stretch/>
        </p:blipFill>
        <p:spPr bwMode="auto">
          <a:xfrm>
            <a:off x="0" y="1065586"/>
            <a:ext cx="8788681" cy="5792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p:txBody>
          <a:bodyPr/>
          <a:lstStyle/>
          <a:p>
            <a:endParaRPr lang="en-US"/>
          </a:p>
        </p:txBody>
      </p:sp>
      <p:sp>
        <p:nvSpPr>
          <p:cNvPr id="6" name="Text Placeholder 5"/>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r>
              <a:rPr lang="en-US" dirty="0"/>
              <a:t>Developing 2D Visual Simulation</a:t>
            </a:r>
          </a:p>
        </p:txBody>
      </p:sp>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2329" b="52269"/>
          <a:stretch/>
        </p:blipFill>
        <p:spPr bwMode="auto">
          <a:xfrm>
            <a:off x="4114800" y="1370386"/>
            <a:ext cx="4369173" cy="2896207"/>
          </a:xfrm>
          <a:prstGeom prst="rect">
            <a:avLst/>
          </a:prstGeom>
          <a:ln>
            <a:noFill/>
          </a:ln>
          <a:effectLst>
            <a:outerShdw blurRad="139700" dist="50800" dir="2340000" algn="ctr" rotWithShape="0">
              <a:schemeClr val="tx1">
                <a:alpha val="69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reeform 2"/>
          <p:cNvSpPr/>
          <p:nvPr/>
        </p:nvSpPr>
        <p:spPr>
          <a:xfrm>
            <a:off x="5163671" y="2061882"/>
            <a:ext cx="3110753" cy="708212"/>
          </a:xfrm>
          <a:custGeom>
            <a:avLst/>
            <a:gdLst>
              <a:gd name="connsiteX0" fmla="*/ 0 w 3110753"/>
              <a:gd name="connsiteY0" fmla="*/ 609600 h 708212"/>
              <a:gd name="connsiteX1" fmla="*/ 8964 w 3110753"/>
              <a:gd name="connsiteY1" fmla="*/ 340659 h 708212"/>
              <a:gd name="connsiteX2" fmla="*/ 268941 w 3110753"/>
              <a:gd name="connsiteY2" fmla="*/ 313765 h 708212"/>
              <a:gd name="connsiteX3" fmla="*/ 313764 w 3110753"/>
              <a:gd name="connsiteY3" fmla="*/ 17930 h 708212"/>
              <a:gd name="connsiteX4" fmla="*/ 618564 w 3110753"/>
              <a:gd name="connsiteY4" fmla="*/ 0 h 708212"/>
              <a:gd name="connsiteX5" fmla="*/ 672353 w 3110753"/>
              <a:gd name="connsiteY5" fmla="*/ 35859 h 708212"/>
              <a:gd name="connsiteX6" fmla="*/ 1013011 w 3110753"/>
              <a:gd name="connsiteY6" fmla="*/ 17930 h 708212"/>
              <a:gd name="connsiteX7" fmla="*/ 1021976 w 3110753"/>
              <a:gd name="connsiteY7" fmla="*/ 475130 h 708212"/>
              <a:gd name="connsiteX8" fmla="*/ 1156447 w 3110753"/>
              <a:gd name="connsiteY8" fmla="*/ 475130 h 708212"/>
              <a:gd name="connsiteX9" fmla="*/ 1156447 w 3110753"/>
              <a:gd name="connsiteY9" fmla="*/ 188259 h 708212"/>
              <a:gd name="connsiteX10" fmla="*/ 1730188 w 3110753"/>
              <a:gd name="connsiteY10" fmla="*/ 188259 h 708212"/>
              <a:gd name="connsiteX11" fmla="*/ 1730188 w 3110753"/>
              <a:gd name="connsiteY11" fmla="*/ 403412 h 708212"/>
              <a:gd name="connsiteX12" fmla="*/ 2232211 w 3110753"/>
              <a:gd name="connsiteY12" fmla="*/ 403412 h 708212"/>
              <a:gd name="connsiteX13" fmla="*/ 2232211 w 3110753"/>
              <a:gd name="connsiteY13" fmla="*/ 493059 h 708212"/>
              <a:gd name="connsiteX14" fmla="*/ 2537011 w 3110753"/>
              <a:gd name="connsiteY14" fmla="*/ 493059 h 708212"/>
              <a:gd name="connsiteX15" fmla="*/ 2537011 w 3110753"/>
              <a:gd name="connsiteY15" fmla="*/ 26894 h 708212"/>
              <a:gd name="connsiteX16" fmla="*/ 3110753 w 3110753"/>
              <a:gd name="connsiteY16" fmla="*/ 26894 h 708212"/>
              <a:gd name="connsiteX17" fmla="*/ 3110753 w 3110753"/>
              <a:gd name="connsiteY17" fmla="*/ 672353 h 708212"/>
              <a:gd name="connsiteX18" fmla="*/ 0 w 3110753"/>
              <a:gd name="connsiteY18" fmla="*/ 708212 h 708212"/>
              <a:gd name="connsiteX19" fmla="*/ 0 w 3110753"/>
              <a:gd name="connsiteY19" fmla="*/ 609600 h 70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10753" h="708212">
                <a:moveTo>
                  <a:pt x="0" y="609600"/>
                </a:moveTo>
                <a:lnTo>
                  <a:pt x="8964" y="340659"/>
                </a:lnTo>
                <a:lnTo>
                  <a:pt x="268941" y="313765"/>
                </a:lnTo>
                <a:lnTo>
                  <a:pt x="313764" y="17930"/>
                </a:lnTo>
                <a:lnTo>
                  <a:pt x="618564" y="0"/>
                </a:lnTo>
                <a:lnTo>
                  <a:pt x="672353" y="35859"/>
                </a:lnTo>
                <a:lnTo>
                  <a:pt x="1013011" y="17930"/>
                </a:lnTo>
                <a:lnTo>
                  <a:pt x="1021976" y="475130"/>
                </a:lnTo>
                <a:lnTo>
                  <a:pt x="1156447" y="475130"/>
                </a:lnTo>
                <a:lnTo>
                  <a:pt x="1156447" y="188259"/>
                </a:lnTo>
                <a:lnTo>
                  <a:pt x="1730188" y="188259"/>
                </a:lnTo>
                <a:lnTo>
                  <a:pt x="1730188" y="403412"/>
                </a:lnTo>
                <a:lnTo>
                  <a:pt x="2232211" y="403412"/>
                </a:lnTo>
                <a:lnTo>
                  <a:pt x="2232211" y="493059"/>
                </a:lnTo>
                <a:lnTo>
                  <a:pt x="2537011" y="493059"/>
                </a:lnTo>
                <a:lnTo>
                  <a:pt x="2537011" y="26894"/>
                </a:lnTo>
                <a:lnTo>
                  <a:pt x="3110753" y="26894"/>
                </a:lnTo>
                <a:lnTo>
                  <a:pt x="3110753" y="672353"/>
                </a:lnTo>
                <a:lnTo>
                  <a:pt x="0" y="708212"/>
                </a:lnTo>
                <a:lnTo>
                  <a:pt x="0" y="609600"/>
                </a:lnTo>
                <a:close/>
              </a:path>
            </a:pathLst>
          </a:custGeom>
          <a:solidFill>
            <a:srgbClr val="FF0000">
              <a:alpha val="25000"/>
            </a:srgbClr>
          </a:solid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Bent Arrow 3"/>
          <p:cNvSpPr/>
          <p:nvPr/>
        </p:nvSpPr>
        <p:spPr>
          <a:xfrm rot="16200000" flipH="1">
            <a:off x="3704668" y="2030044"/>
            <a:ext cx="999564" cy="1576891"/>
          </a:xfrm>
          <a:prstGeom prst="bentArrow">
            <a:avLst>
              <a:gd name="adj1" fmla="val 12742"/>
              <a:gd name="adj2" fmla="val 19194"/>
              <a:gd name="adj3" fmla="val 25000"/>
              <a:gd name="adj4" fmla="val 75000"/>
            </a:avLst>
          </a:prstGeom>
          <a:gradFill>
            <a:gsLst>
              <a:gs pos="0">
                <a:schemeClr val="accent1">
                  <a:shade val="51000"/>
                  <a:satMod val="130000"/>
                </a:schemeClr>
              </a:gs>
              <a:gs pos="100000">
                <a:schemeClr val="accent1">
                  <a:shade val="94000"/>
                  <a:satMod val="135000"/>
                </a:schemeClr>
              </a:gs>
            </a:gsLst>
          </a:gra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endParaRPr>
          </a:p>
        </p:txBody>
      </p:sp>
      <p:sp>
        <p:nvSpPr>
          <p:cNvPr id="7" name="TextBox 6"/>
          <p:cNvSpPr txBox="1"/>
          <p:nvPr/>
        </p:nvSpPr>
        <p:spPr>
          <a:xfrm>
            <a:off x="3672862" y="6474542"/>
            <a:ext cx="5013937" cy="307777"/>
          </a:xfrm>
          <a:prstGeom prst="rect">
            <a:avLst/>
          </a:prstGeom>
          <a:solidFill>
            <a:schemeClr val="tx1">
              <a:alpha val="50000"/>
            </a:schemeClr>
          </a:solidFill>
        </p:spPr>
        <p:txBody>
          <a:bodyPr wrap="none" rtlCol="0">
            <a:spAutoFit/>
          </a:bodyPr>
          <a:lstStyle/>
          <a:p>
            <a:pPr algn="r"/>
            <a:r>
              <a:rPr lang="en-US" sz="1400" b="1" spc="300" dirty="0" smtClean="0">
                <a:solidFill>
                  <a:prstClr val="white"/>
                </a:solidFill>
                <a:effectLst>
                  <a:outerShdw blurRad="38100" dist="38100" dir="2700000" algn="tl">
                    <a:srgbClr val="000000">
                      <a:alpha val="43137"/>
                    </a:srgbClr>
                  </a:outerShdw>
                </a:effectLst>
              </a:rPr>
              <a:t>Cropping the example into the existing site</a:t>
            </a:r>
            <a:endParaRPr lang="en-US" sz="1400" b="1" spc="300" dirty="0">
              <a:solidFill>
                <a:prstClr val="whit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526855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1172"/>
          <a:stretch/>
        </p:blipFill>
        <p:spPr bwMode="auto">
          <a:xfrm>
            <a:off x="0" y="1065586"/>
            <a:ext cx="8788681" cy="5792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r>
              <a:rPr lang="en-US" dirty="0"/>
              <a:t>Developing 2D Visual Simulation</a:t>
            </a:r>
          </a:p>
        </p:txBody>
      </p:sp>
      <p:sp>
        <p:nvSpPr>
          <p:cNvPr id="4" name="TextBox 3"/>
          <p:cNvSpPr txBox="1"/>
          <p:nvPr/>
        </p:nvSpPr>
        <p:spPr>
          <a:xfrm>
            <a:off x="3339309" y="6474542"/>
            <a:ext cx="5347490" cy="307777"/>
          </a:xfrm>
          <a:prstGeom prst="rect">
            <a:avLst/>
          </a:prstGeom>
          <a:solidFill>
            <a:schemeClr val="tx1">
              <a:alpha val="50000"/>
            </a:schemeClr>
          </a:solidFill>
        </p:spPr>
        <p:txBody>
          <a:bodyPr wrap="none" rtlCol="0">
            <a:spAutoFit/>
          </a:bodyPr>
          <a:lstStyle/>
          <a:p>
            <a:pPr algn="r"/>
            <a:r>
              <a:rPr lang="en-US" sz="1400" b="1" spc="300" dirty="0" smtClean="0">
                <a:solidFill>
                  <a:prstClr val="white"/>
                </a:solidFill>
                <a:effectLst>
                  <a:outerShdw blurRad="38100" dist="38100" dir="2700000" algn="tl">
                    <a:srgbClr val="000000">
                      <a:alpha val="43137"/>
                    </a:srgbClr>
                  </a:outerShdw>
                </a:effectLst>
              </a:rPr>
              <a:t>Final conceptual rendering (visual simulation)</a:t>
            </a:r>
            <a:endParaRPr lang="en-US" sz="1400" b="1" spc="300" dirty="0">
              <a:solidFill>
                <a:prstClr val="whit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730277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125"/>
          <a:stretch/>
        </p:blipFill>
        <p:spPr>
          <a:xfrm>
            <a:off x="0" y="1060446"/>
            <a:ext cx="8783799" cy="5797553"/>
          </a:xfrm>
          <a:prstGeom prst="rect">
            <a:avLst/>
          </a:prstGeom>
        </p:spPr>
      </p:pic>
      <p:sp>
        <p:nvSpPr>
          <p:cNvPr id="2" name="Content Placeholder 1"/>
          <p:cNvSpPr>
            <a:spLocks noGrp="1"/>
          </p:cNvSpPr>
          <p:nvPr>
            <p:ph idx="1"/>
          </p:nvPr>
        </p:nvSpPr>
        <p:spPr/>
        <p:txBody>
          <a:bodyPr/>
          <a:lstStyle/>
          <a:p>
            <a:endParaRPr lang="en-US"/>
          </a:p>
        </p:txBody>
      </p:sp>
      <p:sp>
        <p:nvSpPr>
          <p:cNvPr id="5" name="Text Placeholder 4"/>
          <p:cNvSpPr>
            <a:spLocks noGrp="1"/>
          </p:cNvSpPr>
          <p:nvPr>
            <p:ph type="body" sz="quarter" idx="10"/>
          </p:nvPr>
        </p:nvSpPr>
        <p:spPr/>
        <p:txBody>
          <a:bodyPr/>
          <a:lstStyle/>
          <a:p>
            <a:endParaRPr lang="en-US"/>
          </a:p>
        </p:txBody>
      </p:sp>
      <p:sp>
        <p:nvSpPr>
          <p:cNvPr id="3" name="Text Placeholder 2"/>
          <p:cNvSpPr>
            <a:spLocks noGrp="1"/>
          </p:cNvSpPr>
          <p:nvPr>
            <p:ph type="body" sz="quarter" idx="11"/>
          </p:nvPr>
        </p:nvSpPr>
        <p:spPr/>
        <p:txBody>
          <a:bodyPr/>
          <a:lstStyle/>
          <a:p>
            <a:r>
              <a:rPr lang="en-US" dirty="0"/>
              <a:t>Developing 2D Visual Simulation</a:t>
            </a:r>
          </a:p>
        </p:txBody>
      </p:sp>
      <p:sp>
        <p:nvSpPr>
          <p:cNvPr id="12" name="Bent-Up Arrow 11"/>
          <p:cNvSpPr/>
          <p:nvPr/>
        </p:nvSpPr>
        <p:spPr>
          <a:xfrm flipH="1">
            <a:off x="4229973" y="4124325"/>
            <a:ext cx="315199" cy="523875"/>
          </a:xfrm>
          <a:prstGeom prst="bentUpArrow">
            <a:avLst>
              <a:gd name="adj1" fmla="val 28073"/>
              <a:gd name="adj2" fmla="val 32514"/>
              <a:gd name="adj3" fmla="val 31511"/>
            </a:avLst>
          </a:prstGeom>
          <a:solidFill>
            <a:srgbClr val="FFFF0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prstClr val="white"/>
              </a:solidFill>
            </a:endParaRPr>
          </a:p>
        </p:txBody>
      </p:sp>
      <p:sp>
        <p:nvSpPr>
          <p:cNvPr id="13" name="Bent-Up Arrow 12"/>
          <p:cNvSpPr/>
          <p:nvPr/>
        </p:nvSpPr>
        <p:spPr>
          <a:xfrm flipH="1">
            <a:off x="5782546" y="4124325"/>
            <a:ext cx="315199" cy="1276350"/>
          </a:xfrm>
          <a:prstGeom prst="bentUpArrow">
            <a:avLst>
              <a:gd name="adj1" fmla="val 28073"/>
              <a:gd name="adj2" fmla="val 32514"/>
              <a:gd name="adj3" fmla="val 31511"/>
            </a:avLst>
          </a:prstGeom>
          <a:solidFill>
            <a:srgbClr val="FFFF0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prstClr val="white"/>
              </a:solidFill>
            </a:endParaRPr>
          </a:p>
        </p:txBody>
      </p:sp>
      <p:sp>
        <p:nvSpPr>
          <p:cNvPr id="14" name="Bent-Up Arrow 13"/>
          <p:cNvSpPr/>
          <p:nvPr/>
        </p:nvSpPr>
        <p:spPr>
          <a:xfrm>
            <a:off x="7002619" y="4124325"/>
            <a:ext cx="312580" cy="900112"/>
          </a:xfrm>
          <a:prstGeom prst="bentUpArrow">
            <a:avLst>
              <a:gd name="adj1" fmla="val 28073"/>
              <a:gd name="adj2" fmla="val 32514"/>
              <a:gd name="adj3" fmla="val 31511"/>
            </a:avLst>
          </a:prstGeom>
          <a:solidFill>
            <a:srgbClr val="FFFF0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477525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colvin\Downloads\Figure_1.1-1_ProjectLocation.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86"/>
          <a:stretch/>
        </p:blipFill>
        <p:spPr bwMode="auto">
          <a:xfrm>
            <a:off x="0" y="1067547"/>
            <a:ext cx="8775700" cy="5793441"/>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r>
              <a:rPr lang="en-US" dirty="0" smtClean="0"/>
              <a:t>2D </a:t>
            </a:r>
            <a:r>
              <a:rPr lang="en-US" dirty="0"/>
              <a:t>Visual </a:t>
            </a:r>
            <a:r>
              <a:rPr lang="en-US" dirty="0" smtClean="0"/>
              <a:t>Simulation Example</a:t>
            </a:r>
            <a:endParaRPr lang="en-US" dirty="0"/>
          </a:p>
        </p:txBody>
      </p:sp>
    </p:spTree>
    <p:extLst>
      <p:ext uri="{BB962C8B-B14F-4D97-AF65-F5344CB8AC3E}">
        <p14:creationId xmlns:p14="http://schemas.microsoft.com/office/powerpoint/2010/main" val="1980240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063458"/>
            <a:ext cx="8775700" cy="57945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9260" b="17778"/>
          <a:stretch/>
        </p:blipFill>
        <p:spPr>
          <a:xfrm>
            <a:off x="804718" y="1222023"/>
            <a:ext cx="6916882" cy="5635977"/>
          </a:xfrm>
          <a:prstGeom prst="rect">
            <a:avLst/>
          </a:prstGeom>
        </p:spPr>
      </p:pic>
      <p:sp>
        <p:nvSpPr>
          <p:cNvPr id="2" name="Content Placeholder 1"/>
          <p:cNvSpPr>
            <a:spLocks noGrp="1"/>
          </p:cNvSpPr>
          <p:nvPr>
            <p:ph idx="1"/>
          </p:nvPr>
        </p:nvSpPr>
        <p:spPr/>
        <p:txBody>
          <a:bodyPr/>
          <a:lstStyle/>
          <a:p>
            <a:endParaRPr lang="en-US"/>
          </a:p>
        </p:txBody>
      </p:sp>
      <p:sp>
        <p:nvSpPr>
          <p:cNvPr id="6" name="Text Placeholder 5"/>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r>
              <a:rPr lang="en-US" dirty="0"/>
              <a:t>2D Visual Simulation Example</a:t>
            </a:r>
          </a:p>
        </p:txBody>
      </p:sp>
    </p:spTree>
    <p:extLst>
      <p:ext uri="{BB962C8B-B14F-4D97-AF65-F5344CB8AC3E}">
        <p14:creationId xmlns:p14="http://schemas.microsoft.com/office/powerpoint/2010/main" val="3117252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967" r="967"/>
          <a:stretch/>
        </p:blipFill>
        <p:spPr>
          <a:xfrm>
            <a:off x="0" y="1067546"/>
            <a:ext cx="8775700" cy="5790453"/>
          </a:xfrm>
          <a:prstGeom prst="rect">
            <a:avLst/>
          </a:prstGeom>
        </p:spPr>
      </p:pic>
      <p:sp>
        <p:nvSpPr>
          <p:cNvPr id="2" name="Content Placeholder 1"/>
          <p:cNvSpPr>
            <a:spLocks noGrp="1"/>
          </p:cNvSpPr>
          <p:nvPr>
            <p:ph idx="1"/>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r>
              <a:rPr lang="en-US" dirty="0"/>
              <a:t>2D Visual Simulation Example</a:t>
            </a:r>
          </a:p>
        </p:txBody>
      </p:sp>
    </p:spTree>
    <p:extLst>
      <p:ext uri="{BB962C8B-B14F-4D97-AF65-F5344CB8AC3E}">
        <p14:creationId xmlns:p14="http://schemas.microsoft.com/office/powerpoint/2010/main" val="1974317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prstGeom prst="rect">
            <a:avLst/>
          </a:prstGeom>
        </p:spPr>
        <p:txBody>
          <a:bodyPr/>
          <a:lstStyle/>
          <a:p>
            <a:r>
              <a:rPr lang="en-US" dirty="0" smtClean="0"/>
              <a:t>To define the value of visual simulation as it relates to BLM projects, and to provide a baseline for what criteria should be met with visual simulations produced for use by the BLM.</a:t>
            </a:r>
          </a:p>
          <a:p>
            <a:pPr lvl="1"/>
            <a:endParaRPr lang="en-US" dirty="0"/>
          </a:p>
          <a:p>
            <a:pPr lvl="1"/>
            <a:endParaRPr lang="en-US" dirty="0" smtClean="0"/>
          </a:p>
        </p:txBody>
      </p:sp>
      <p:sp>
        <p:nvSpPr>
          <p:cNvPr id="2" name="Text Placeholder 1"/>
          <p:cNvSpPr>
            <a:spLocks noGrp="1"/>
          </p:cNvSpPr>
          <p:nvPr>
            <p:ph type="body" sz="quarter" idx="10"/>
          </p:nvPr>
        </p:nvSpPr>
        <p:spPr/>
        <p:txBody>
          <a:bodyPr/>
          <a:lstStyle/>
          <a:p>
            <a:endParaRPr lang="en-US"/>
          </a:p>
        </p:txBody>
      </p:sp>
      <p:sp>
        <p:nvSpPr>
          <p:cNvPr id="31" name="Text Placeholder 30"/>
          <p:cNvSpPr>
            <a:spLocks noGrp="1"/>
          </p:cNvSpPr>
          <p:nvPr>
            <p:ph type="body" sz="quarter" idx="11"/>
          </p:nvPr>
        </p:nvSpPr>
        <p:spPr/>
        <p:txBody>
          <a:bodyPr/>
          <a:lstStyle/>
          <a:p>
            <a:r>
              <a:rPr lang="en-US" dirty="0" smtClean="0"/>
              <a:t>Unit Objectives</a:t>
            </a:r>
            <a:endParaRPr lang="en-US" dirty="0"/>
          </a:p>
        </p:txBody>
      </p:sp>
      <p:sp>
        <p:nvSpPr>
          <p:cNvPr id="3" name="Cross 2"/>
          <p:cNvSpPr/>
          <p:nvPr/>
        </p:nvSpPr>
        <p:spPr>
          <a:xfrm>
            <a:off x="2714625" y="4572201"/>
            <a:ext cx="598202" cy="598202"/>
          </a:xfrm>
          <a:prstGeom prst="plus">
            <a:avLst>
              <a:gd name="adj" fmla="val 37500"/>
            </a:avLst>
          </a:prstGeom>
          <a:solidFill>
            <a:schemeClr val="bg1">
              <a:alpha val="5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solidFill>
                <a:prstClr val="white"/>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9295" y="3796675"/>
            <a:ext cx="2218084" cy="2149255"/>
          </a:xfrm>
          <a:prstGeom prst="rect">
            <a:avLst/>
          </a:prstGeom>
        </p:spPr>
      </p:pic>
      <p:sp>
        <p:nvSpPr>
          <p:cNvPr id="7" name="Equal 6"/>
          <p:cNvSpPr/>
          <p:nvPr/>
        </p:nvSpPr>
        <p:spPr>
          <a:xfrm>
            <a:off x="5905500" y="4456389"/>
            <a:ext cx="795103" cy="795103"/>
          </a:xfrm>
          <a:prstGeom prst="mathEqual">
            <a:avLst>
              <a:gd name="adj1" fmla="val 17864"/>
              <a:gd name="adj2" fmla="val 19302"/>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8" name="TextBox 7"/>
          <p:cNvSpPr txBox="1"/>
          <p:nvPr/>
        </p:nvSpPr>
        <p:spPr>
          <a:xfrm>
            <a:off x="7124700" y="3670975"/>
            <a:ext cx="1343025" cy="2400657"/>
          </a:xfrm>
          <a:prstGeom prst="rect">
            <a:avLst/>
          </a:prstGeom>
          <a:noFill/>
        </p:spPr>
        <p:txBody>
          <a:bodyPr wrap="square" rtlCol="0">
            <a:spAutoFit/>
          </a:bodyPr>
          <a:lstStyle/>
          <a:p>
            <a:r>
              <a:rPr lang="en-US" sz="15000" b="1" dirty="0" smtClean="0">
                <a:solidFill>
                  <a:srgbClr val="0070C0"/>
                </a:solidFill>
                <a:effectLst>
                  <a:outerShdw blurRad="38100" dist="38100" dir="2700000" algn="tl">
                    <a:srgbClr val="000000">
                      <a:alpha val="43137"/>
                    </a:srgbClr>
                  </a:outerShdw>
                </a:effectLst>
                <a:latin typeface="Arial Black" panose="020B0A04020102020204" pitchFamily="34" charset="0"/>
              </a:rPr>
              <a:t>?</a:t>
            </a:r>
            <a:endParaRPr lang="en-US" sz="15000" b="1" dirty="0">
              <a:solidFill>
                <a:srgbClr val="0070C0"/>
              </a:solidFill>
              <a:effectLst>
                <a:outerShdw blurRad="38100" dist="38100" dir="2700000" algn="tl">
                  <a:srgbClr val="000000">
                    <a:alpha val="43137"/>
                  </a:srgbClr>
                </a:outerShdw>
              </a:effectLst>
              <a:latin typeface="Arial Black" panose="020B0A04020102020204" pitchFamily="34" charset="0"/>
            </a:endParaRPr>
          </a:p>
        </p:txBody>
      </p:sp>
      <p:pic>
        <p:nvPicPr>
          <p:cNvPr id="1026" name="Picture 2" descr="http://energy.gov/sites/prod/files/styles/borealis_imagelink_respondsmall/public/EIS-0474_Document_Infographic.png?itok=FxJJcLq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182" y="3556671"/>
            <a:ext cx="1972569" cy="255306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0578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7" name="Text Placeholder 6"/>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r>
              <a:rPr lang="en-US" dirty="0"/>
              <a:t>2D Visual Simulation Example</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7315"/>
          <a:stretch/>
        </p:blipFill>
        <p:spPr>
          <a:xfrm>
            <a:off x="0" y="1062226"/>
            <a:ext cx="8775700" cy="5795773"/>
          </a:xfrm>
          <a:prstGeom prst="rect">
            <a:avLst/>
          </a:prstGeom>
        </p:spPr>
      </p:pic>
      <p:sp>
        <p:nvSpPr>
          <p:cNvPr id="6" name="TextBox 5"/>
          <p:cNvSpPr txBox="1"/>
          <p:nvPr/>
        </p:nvSpPr>
        <p:spPr>
          <a:xfrm>
            <a:off x="5023809" y="6474542"/>
            <a:ext cx="3662990" cy="307777"/>
          </a:xfrm>
          <a:prstGeom prst="rect">
            <a:avLst/>
          </a:prstGeom>
          <a:solidFill>
            <a:schemeClr val="tx1">
              <a:alpha val="50000"/>
            </a:schemeClr>
          </a:solidFill>
        </p:spPr>
        <p:txBody>
          <a:bodyPr wrap="none" rtlCol="0">
            <a:spAutoFit/>
          </a:bodyPr>
          <a:lstStyle/>
          <a:p>
            <a:pPr algn="r"/>
            <a:r>
              <a:rPr lang="en-US" sz="1400" b="1" spc="300" dirty="0" smtClean="0">
                <a:solidFill>
                  <a:prstClr val="white"/>
                </a:solidFill>
                <a:effectLst>
                  <a:outerShdw blurRad="38100" dist="38100" dir="2700000" algn="tl">
                    <a:srgbClr val="000000">
                      <a:alpha val="43137"/>
                    </a:srgbClr>
                  </a:outerShdw>
                </a:effectLst>
              </a:rPr>
              <a:t>Standard galvanized simulation</a:t>
            </a:r>
            <a:endParaRPr lang="en-US" sz="1400" b="1" spc="300" dirty="0">
              <a:solidFill>
                <a:prstClr val="whit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51975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7315"/>
          <a:stretch/>
        </p:blipFill>
        <p:spPr>
          <a:xfrm>
            <a:off x="0" y="1062226"/>
            <a:ext cx="8775700" cy="5795772"/>
          </a:xfrm>
          <a:prstGeom prst="rect">
            <a:avLst/>
          </a:prstGeom>
        </p:spPr>
      </p:pic>
      <p:sp>
        <p:nvSpPr>
          <p:cNvPr id="2" name="Content Placeholder 1"/>
          <p:cNvSpPr>
            <a:spLocks noGrp="1"/>
          </p:cNvSpPr>
          <p:nvPr>
            <p:ph idx="1"/>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r>
              <a:rPr lang="en-US" dirty="0"/>
              <a:t>2D Visual Simulation Example</a:t>
            </a:r>
          </a:p>
        </p:txBody>
      </p:sp>
      <p:sp>
        <p:nvSpPr>
          <p:cNvPr id="6" name="TextBox 5"/>
          <p:cNvSpPr txBox="1"/>
          <p:nvPr/>
        </p:nvSpPr>
        <p:spPr>
          <a:xfrm>
            <a:off x="4220383" y="6474542"/>
            <a:ext cx="4466416" cy="307777"/>
          </a:xfrm>
          <a:prstGeom prst="rect">
            <a:avLst/>
          </a:prstGeom>
          <a:solidFill>
            <a:schemeClr val="tx1">
              <a:alpha val="50000"/>
            </a:schemeClr>
          </a:solidFill>
        </p:spPr>
        <p:txBody>
          <a:bodyPr wrap="none" rtlCol="0">
            <a:spAutoFit/>
          </a:bodyPr>
          <a:lstStyle/>
          <a:p>
            <a:pPr algn="r"/>
            <a:r>
              <a:rPr lang="en-US" sz="1400" b="1" spc="300" dirty="0" smtClean="0">
                <a:solidFill>
                  <a:prstClr val="white"/>
                </a:solidFill>
                <a:effectLst>
                  <a:outerShdw blurRad="38100" dist="38100" dir="2700000" algn="tl">
                    <a:srgbClr val="000000">
                      <a:alpha val="43137"/>
                    </a:srgbClr>
                  </a:outerShdw>
                </a:effectLst>
              </a:rPr>
              <a:t>Color treated (shale green) simulation</a:t>
            </a:r>
            <a:endParaRPr lang="en-US" sz="1400" b="1" spc="300" dirty="0">
              <a:solidFill>
                <a:prstClr val="whit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24390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8442" r="4772"/>
          <a:stretch/>
        </p:blipFill>
        <p:spPr>
          <a:xfrm>
            <a:off x="0" y="1062732"/>
            <a:ext cx="8775700" cy="5795268"/>
          </a:xfrm>
          <a:prstGeom prst="rect">
            <a:avLst/>
          </a:prstGeom>
        </p:spPr>
      </p:pic>
      <p:sp>
        <p:nvSpPr>
          <p:cNvPr id="2" name="Content Placeholder 1"/>
          <p:cNvSpPr>
            <a:spLocks noGrp="1"/>
          </p:cNvSpPr>
          <p:nvPr>
            <p:ph idx="1"/>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r>
              <a:rPr lang="en-US" dirty="0"/>
              <a:t>2D Visual Simulation Example</a:t>
            </a:r>
          </a:p>
        </p:txBody>
      </p:sp>
    </p:spTree>
    <p:extLst>
      <p:ext uri="{BB962C8B-B14F-4D97-AF65-F5344CB8AC3E}">
        <p14:creationId xmlns:p14="http://schemas.microsoft.com/office/powerpoint/2010/main" val="2433909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1646"/>
          <a:stretch/>
        </p:blipFill>
        <p:spPr>
          <a:xfrm>
            <a:off x="0" y="1061605"/>
            <a:ext cx="8775700" cy="5796395"/>
          </a:xfrm>
          <a:prstGeom prst="rect">
            <a:avLst/>
          </a:prstGeom>
        </p:spPr>
      </p:pic>
      <p:sp>
        <p:nvSpPr>
          <p:cNvPr id="2" name="Content Placeholder 1"/>
          <p:cNvSpPr>
            <a:spLocks noGrp="1"/>
          </p:cNvSpPr>
          <p:nvPr>
            <p:ph idx="1"/>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r>
              <a:rPr lang="en-US" dirty="0"/>
              <a:t>2D Visual Simulation Example</a:t>
            </a:r>
          </a:p>
        </p:txBody>
      </p:sp>
    </p:spTree>
    <p:extLst>
      <p:ext uri="{BB962C8B-B14F-4D97-AF65-F5344CB8AC3E}">
        <p14:creationId xmlns:p14="http://schemas.microsoft.com/office/powerpoint/2010/main" val="3033137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1646"/>
          <a:stretch/>
        </p:blipFill>
        <p:spPr>
          <a:xfrm>
            <a:off x="0" y="1061605"/>
            <a:ext cx="8775700" cy="5796395"/>
          </a:xfrm>
          <a:prstGeom prst="rect">
            <a:avLst/>
          </a:prstGeom>
        </p:spPr>
      </p:pic>
      <p:sp>
        <p:nvSpPr>
          <p:cNvPr id="2" name="Content Placeholder 1"/>
          <p:cNvSpPr>
            <a:spLocks noGrp="1"/>
          </p:cNvSpPr>
          <p:nvPr>
            <p:ph idx="1"/>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r>
              <a:rPr lang="en-US" dirty="0"/>
              <a:t>2D Visual Simulation Example</a:t>
            </a:r>
          </a:p>
        </p:txBody>
      </p:sp>
    </p:spTree>
    <p:extLst>
      <p:ext uri="{BB962C8B-B14F-4D97-AF65-F5344CB8AC3E}">
        <p14:creationId xmlns:p14="http://schemas.microsoft.com/office/powerpoint/2010/main" val="1653932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1646"/>
          <a:stretch/>
        </p:blipFill>
        <p:spPr>
          <a:xfrm>
            <a:off x="0" y="1061605"/>
            <a:ext cx="8775699" cy="5796395"/>
          </a:xfrm>
          <a:prstGeom prst="rect">
            <a:avLst/>
          </a:prstGeom>
        </p:spPr>
      </p:pic>
      <p:sp>
        <p:nvSpPr>
          <p:cNvPr id="2" name="Content Placeholder 1"/>
          <p:cNvSpPr>
            <a:spLocks noGrp="1"/>
          </p:cNvSpPr>
          <p:nvPr>
            <p:ph idx="1"/>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r>
              <a:rPr lang="en-US" dirty="0"/>
              <a:t>2D Visual Simulation Example</a:t>
            </a:r>
          </a:p>
        </p:txBody>
      </p:sp>
    </p:spTree>
    <p:extLst>
      <p:ext uri="{BB962C8B-B14F-4D97-AF65-F5344CB8AC3E}">
        <p14:creationId xmlns:p14="http://schemas.microsoft.com/office/powerpoint/2010/main" val="84195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r>
              <a:rPr lang="en-US" dirty="0"/>
              <a:t>2D Visual Simulation Example</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093" r="6837"/>
          <a:stretch/>
        </p:blipFill>
        <p:spPr>
          <a:xfrm>
            <a:off x="0" y="1065236"/>
            <a:ext cx="8775865" cy="5791164"/>
          </a:xfrm>
          <a:prstGeom prst="rect">
            <a:avLst/>
          </a:prstGeom>
          <a:noFill/>
          <a:ln>
            <a:noFill/>
          </a:ln>
        </p:spPr>
      </p:pic>
    </p:spTree>
    <p:extLst>
      <p:ext uri="{BB962C8B-B14F-4D97-AF65-F5344CB8AC3E}">
        <p14:creationId xmlns:p14="http://schemas.microsoft.com/office/powerpoint/2010/main" val="3034833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r>
              <a:rPr lang="en-US" dirty="0"/>
              <a:t>2D Visual Simulation Example</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093" r="6837"/>
          <a:stretch/>
        </p:blipFill>
        <p:spPr>
          <a:xfrm>
            <a:off x="0" y="1063636"/>
            <a:ext cx="8775865" cy="5794364"/>
          </a:xfrm>
          <a:prstGeom prst="rect">
            <a:avLst/>
          </a:prstGeom>
          <a:noFill/>
          <a:ln>
            <a:noFill/>
          </a:ln>
        </p:spPr>
      </p:pic>
    </p:spTree>
    <p:extLst>
      <p:ext uri="{BB962C8B-B14F-4D97-AF65-F5344CB8AC3E}">
        <p14:creationId xmlns:p14="http://schemas.microsoft.com/office/powerpoint/2010/main" val="4067014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r>
              <a:rPr lang="en-US" dirty="0"/>
              <a:t>2D Visual Simulation Example</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136" b="-1"/>
          <a:stretch/>
        </p:blipFill>
        <p:spPr>
          <a:xfrm>
            <a:off x="0" y="1064029"/>
            <a:ext cx="8778240" cy="5793971"/>
          </a:xfrm>
          <a:prstGeom prst="rect">
            <a:avLst/>
          </a:prstGeom>
        </p:spPr>
      </p:pic>
    </p:spTree>
    <p:extLst>
      <p:ext uri="{BB962C8B-B14F-4D97-AF65-F5344CB8AC3E}">
        <p14:creationId xmlns:p14="http://schemas.microsoft.com/office/powerpoint/2010/main" val="2628476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6" name="Text Placeholder 5"/>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r>
              <a:rPr lang="en-US" dirty="0" smtClean="0"/>
              <a:t>Oil &amp; Gas Simulation Example</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18296"/>
            <a:ext cx="8778240" cy="2925698"/>
          </a:xfrm>
          <a:prstGeom prst="rect">
            <a:avLst/>
          </a:prstGeom>
        </p:spPr>
      </p:pic>
      <p:sp>
        <p:nvSpPr>
          <p:cNvPr id="4" name="Freeform 3"/>
          <p:cNvSpPr/>
          <p:nvPr/>
        </p:nvSpPr>
        <p:spPr>
          <a:xfrm>
            <a:off x="0" y="3291840"/>
            <a:ext cx="7398327" cy="1770611"/>
          </a:xfrm>
          <a:custGeom>
            <a:avLst/>
            <a:gdLst>
              <a:gd name="connsiteX0" fmla="*/ 8313 w 7398327"/>
              <a:gd name="connsiteY0" fmla="*/ 781396 h 1770611"/>
              <a:gd name="connsiteX1" fmla="*/ 1571105 w 7398327"/>
              <a:gd name="connsiteY1" fmla="*/ 748145 h 1770611"/>
              <a:gd name="connsiteX2" fmla="*/ 3383280 w 7398327"/>
              <a:gd name="connsiteY2" fmla="*/ 689956 h 1770611"/>
              <a:gd name="connsiteX3" fmla="*/ 4680065 w 7398327"/>
              <a:gd name="connsiteY3" fmla="*/ 606829 h 1770611"/>
              <a:gd name="connsiteX4" fmla="*/ 5719156 w 7398327"/>
              <a:gd name="connsiteY4" fmla="*/ 523702 h 1770611"/>
              <a:gd name="connsiteX5" fmla="*/ 6192982 w 7398327"/>
              <a:gd name="connsiteY5" fmla="*/ 432262 h 1770611"/>
              <a:gd name="connsiteX6" fmla="*/ 6542116 w 7398327"/>
              <a:gd name="connsiteY6" fmla="*/ 307571 h 1770611"/>
              <a:gd name="connsiteX7" fmla="*/ 6816436 w 7398327"/>
              <a:gd name="connsiteY7" fmla="*/ 174567 h 1770611"/>
              <a:gd name="connsiteX8" fmla="*/ 7024255 w 7398327"/>
              <a:gd name="connsiteY8" fmla="*/ 83127 h 1770611"/>
              <a:gd name="connsiteX9" fmla="*/ 7207135 w 7398327"/>
              <a:gd name="connsiteY9" fmla="*/ 0 h 1770611"/>
              <a:gd name="connsiteX10" fmla="*/ 7398327 w 7398327"/>
              <a:gd name="connsiteY10" fmla="*/ 0 h 1770611"/>
              <a:gd name="connsiteX11" fmla="*/ 7365076 w 7398327"/>
              <a:gd name="connsiteY11" fmla="*/ 108065 h 1770611"/>
              <a:gd name="connsiteX12" fmla="*/ 7099069 w 7398327"/>
              <a:gd name="connsiteY12" fmla="*/ 473825 h 1770611"/>
              <a:gd name="connsiteX13" fmla="*/ 6517178 w 7398327"/>
              <a:gd name="connsiteY13" fmla="*/ 922713 h 1770611"/>
              <a:gd name="connsiteX14" fmla="*/ 6151418 w 7398327"/>
              <a:gd name="connsiteY14" fmla="*/ 1064029 h 1770611"/>
              <a:gd name="connsiteX15" fmla="*/ 4630189 w 7398327"/>
              <a:gd name="connsiteY15" fmla="*/ 1354975 h 1770611"/>
              <a:gd name="connsiteX16" fmla="*/ 2809702 w 7398327"/>
              <a:gd name="connsiteY16" fmla="*/ 1629295 h 1770611"/>
              <a:gd name="connsiteX17" fmla="*/ 590204 w 7398327"/>
              <a:gd name="connsiteY17" fmla="*/ 1720735 h 1770611"/>
              <a:gd name="connsiteX18" fmla="*/ 0 w 7398327"/>
              <a:gd name="connsiteY18" fmla="*/ 1770611 h 1770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398327" h="1770611">
                <a:moveTo>
                  <a:pt x="8313" y="781396"/>
                </a:moveTo>
                <a:lnTo>
                  <a:pt x="1571105" y="748145"/>
                </a:lnTo>
                <a:lnTo>
                  <a:pt x="3383280" y="689956"/>
                </a:lnTo>
                <a:lnTo>
                  <a:pt x="4680065" y="606829"/>
                </a:lnTo>
                <a:lnTo>
                  <a:pt x="5719156" y="523702"/>
                </a:lnTo>
                <a:lnTo>
                  <a:pt x="6192982" y="432262"/>
                </a:lnTo>
                <a:lnTo>
                  <a:pt x="6542116" y="307571"/>
                </a:lnTo>
                <a:lnTo>
                  <a:pt x="6816436" y="174567"/>
                </a:lnTo>
                <a:lnTo>
                  <a:pt x="7024255" y="83127"/>
                </a:lnTo>
                <a:lnTo>
                  <a:pt x="7207135" y="0"/>
                </a:lnTo>
                <a:lnTo>
                  <a:pt x="7398327" y="0"/>
                </a:lnTo>
                <a:lnTo>
                  <a:pt x="7365076" y="108065"/>
                </a:lnTo>
                <a:lnTo>
                  <a:pt x="7099069" y="473825"/>
                </a:lnTo>
                <a:lnTo>
                  <a:pt x="6517178" y="922713"/>
                </a:lnTo>
                <a:lnTo>
                  <a:pt x="6151418" y="1064029"/>
                </a:lnTo>
                <a:lnTo>
                  <a:pt x="4630189" y="1354975"/>
                </a:lnTo>
                <a:lnTo>
                  <a:pt x="2809702" y="1629295"/>
                </a:lnTo>
                <a:lnTo>
                  <a:pt x="590204" y="1720735"/>
                </a:lnTo>
                <a:lnTo>
                  <a:pt x="0" y="1770611"/>
                </a:lnTo>
              </a:path>
            </a:pathLst>
          </a:custGeom>
          <a:solidFill>
            <a:srgbClr val="FF0000">
              <a:alpha val="25000"/>
            </a:srgbClr>
          </a:solidFill>
          <a:ln>
            <a:solidFill>
              <a:srgbClr val="C0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547286" y="3230409"/>
            <a:ext cx="1578135" cy="134159"/>
          </a:xfrm>
          <a:prstGeom prst="rect">
            <a:avLst/>
          </a:prstGeom>
          <a:solidFill>
            <a:srgbClr val="FFFF00">
              <a:alpha val="25000"/>
            </a:srgbClr>
          </a:solidFill>
          <a:ln w="12700">
            <a:solidFill>
              <a:srgbClr val="FFC0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26605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prstGeom prst="rect">
            <a:avLst/>
          </a:prstGeom>
        </p:spPr>
        <p:txBody>
          <a:bodyPr/>
          <a:lstStyle/>
          <a:p>
            <a:r>
              <a:rPr lang="en-US" dirty="0" smtClean="0"/>
              <a:t>Visual simulation </a:t>
            </a:r>
            <a:r>
              <a:rPr lang="en-US" dirty="0"/>
              <a:t>u</a:t>
            </a:r>
            <a:r>
              <a:rPr lang="en-US" dirty="0" smtClean="0"/>
              <a:t>ses such as:</a:t>
            </a:r>
          </a:p>
          <a:p>
            <a:pPr lvl="1"/>
            <a:r>
              <a:rPr lang="en-US" dirty="0" smtClean="0"/>
              <a:t>Geospatial – land use planning</a:t>
            </a:r>
          </a:p>
          <a:p>
            <a:pPr lvl="1"/>
            <a:r>
              <a:rPr lang="en-US" dirty="0" smtClean="0"/>
              <a:t>Project planning and decision making</a:t>
            </a:r>
          </a:p>
          <a:p>
            <a:pPr lvl="1"/>
            <a:r>
              <a:rPr lang="en-US" dirty="0" smtClean="0"/>
              <a:t>Affects analysis and evaluation</a:t>
            </a:r>
          </a:p>
          <a:p>
            <a:pPr lvl="2"/>
            <a:endParaRPr lang="en-US" dirty="0"/>
          </a:p>
          <a:p>
            <a:r>
              <a:rPr lang="en-US" dirty="0"/>
              <a:t>V</a:t>
            </a:r>
            <a:r>
              <a:rPr lang="en-US" dirty="0" smtClean="0"/>
              <a:t>isual simulation technology:</a:t>
            </a:r>
          </a:p>
          <a:p>
            <a:pPr lvl="1"/>
            <a:r>
              <a:rPr lang="en-US" dirty="0" smtClean="0"/>
              <a:t>Computer generated techniques</a:t>
            </a:r>
          </a:p>
          <a:p>
            <a:pPr lvl="1"/>
            <a:r>
              <a:rPr lang="en-US" dirty="0" smtClean="0"/>
              <a:t>2D image editing</a:t>
            </a:r>
          </a:p>
          <a:p>
            <a:pPr lvl="1"/>
            <a:r>
              <a:rPr lang="en-US" dirty="0" smtClean="0"/>
              <a:t>3D modeling &amp; rendering</a:t>
            </a:r>
            <a:endParaRPr lang="en-US" dirty="0"/>
          </a:p>
          <a:p>
            <a:pPr lvl="1"/>
            <a:endParaRPr lang="en-US" dirty="0" smtClean="0"/>
          </a:p>
          <a:p>
            <a:pPr lvl="1"/>
            <a:endParaRPr lang="en-US" dirty="0"/>
          </a:p>
          <a:p>
            <a:pPr lvl="1"/>
            <a:endParaRPr lang="en-US" dirty="0" smtClean="0"/>
          </a:p>
        </p:txBody>
      </p:sp>
      <p:sp>
        <p:nvSpPr>
          <p:cNvPr id="2" name="Text Placeholder 1"/>
          <p:cNvSpPr>
            <a:spLocks noGrp="1"/>
          </p:cNvSpPr>
          <p:nvPr>
            <p:ph type="body" sz="quarter" idx="10"/>
          </p:nvPr>
        </p:nvSpPr>
        <p:spPr/>
        <p:txBody>
          <a:bodyPr/>
          <a:lstStyle/>
          <a:p>
            <a:endParaRPr lang="en-US"/>
          </a:p>
        </p:txBody>
      </p:sp>
      <p:sp>
        <p:nvSpPr>
          <p:cNvPr id="31" name="Text Placeholder 30"/>
          <p:cNvSpPr>
            <a:spLocks noGrp="1"/>
          </p:cNvSpPr>
          <p:nvPr>
            <p:ph type="body" sz="quarter" idx="11"/>
          </p:nvPr>
        </p:nvSpPr>
        <p:spPr/>
        <p:txBody>
          <a:bodyPr/>
          <a:lstStyle/>
          <a:p>
            <a:r>
              <a:rPr lang="en-US" dirty="0"/>
              <a:t>Value of </a:t>
            </a:r>
            <a:r>
              <a:rPr lang="en-US" dirty="0" smtClean="0"/>
              <a:t>visual simulation</a:t>
            </a:r>
            <a:endParaRPr lang="en-US" dirty="0"/>
          </a:p>
        </p:txBody>
      </p:sp>
      <p:pic>
        <p:nvPicPr>
          <p:cNvPr id="1028" name="Picture 4" descr="http://www.duke-energy.com/_assets/apps/citrus-natural-gas/img/Citrus-Natural-Gas.jpg"/>
          <p:cNvPicPr>
            <a:picLocks noChangeAspect="1" noChangeArrowheads="1"/>
          </p:cNvPicPr>
          <p:nvPr/>
        </p:nvPicPr>
        <p:blipFill rotWithShape="1">
          <a:blip r:embed="rId2">
            <a:extLst>
              <a:ext uri="{28A0092B-C50C-407E-A947-70E740481C1C}">
                <a14:useLocalDpi xmlns:a14="http://schemas.microsoft.com/office/drawing/2010/main" val="0"/>
              </a:ext>
            </a:extLst>
          </a:blip>
          <a:srcRect r="24481"/>
          <a:stretch/>
        </p:blipFill>
        <p:spPr bwMode="auto">
          <a:xfrm>
            <a:off x="4964193" y="2990850"/>
            <a:ext cx="3532107" cy="3362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0367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6" name="Text Placeholder 5"/>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r>
              <a:rPr lang="en-US" dirty="0"/>
              <a:t>Oil &amp; Gas Simulation Example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340085"/>
            <a:ext cx="8778240" cy="2682120"/>
          </a:xfrm>
          <a:prstGeom prst="rect">
            <a:avLst/>
          </a:prstGeom>
        </p:spPr>
      </p:pic>
      <p:sp>
        <p:nvSpPr>
          <p:cNvPr id="2" name="Freeform 1"/>
          <p:cNvSpPr/>
          <p:nvPr/>
        </p:nvSpPr>
        <p:spPr>
          <a:xfrm>
            <a:off x="-8313" y="3699164"/>
            <a:ext cx="5428211" cy="1280160"/>
          </a:xfrm>
          <a:custGeom>
            <a:avLst/>
            <a:gdLst>
              <a:gd name="connsiteX0" fmla="*/ 0 w 5428211"/>
              <a:gd name="connsiteY0" fmla="*/ 423949 h 1280160"/>
              <a:gd name="connsiteX1" fmla="*/ 1313411 w 5428211"/>
              <a:gd name="connsiteY1" fmla="*/ 457200 h 1280160"/>
              <a:gd name="connsiteX2" fmla="*/ 2552008 w 5428211"/>
              <a:gd name="connsiteY2" fmla="*/ 457200 h 1280160"/>
              <a:gd name="connsiteX3" fmla="*/ 3765666 w 5428211"/>
              <a:gd name="connsiteY3" fmla="*/ 390698 h 1280160"/>
              <a:gd name="connsiteX4" fmla="*/ 4497186 w 5428211"/>
              <a:gd name="connsiteY4" fmla="*/ 299258 h 1280160"/>
              <a:gd name="connsiteX5" fmla="*/ 4904509 w 5428211"/>
              <a:gd name="connsiteY5" fmla="*/ 182880 h 1280160"/>
              <a:gd name="connsiteX6" fmla="*/ 5153891 w 5428211"/>
              <a:gd name="connsiteY6" fmla="*/ 66501 h 1280160"/>
              <a:gd name="connsiteX7" fmla="*/ 5311833 w 5428211"/>
              <a:gd name="connsiteY7" fmla="*/ 0 h 1280160"/>
              <a:gd name="connsiteX8" fmla="*/ 5428211 w 5428211"/>
              <a:gd name="connsiteY8" fmla="*/ 0 h 1280160"/>
              <a:gd name="connsiteX9" fmla="*/ 5378335 w 5428211"/>
              <a:gd name="connsiteY9" fmla="*/ 124691 h 1280160"/>
              <a:gd name="connsiteX10" fmla="*/ 5278582 w 5428211"/>
              <a:gd name="connsiteY10" fmla="*/ 332509 h 1280160"/>
              <a:gd name="connsiteX11" fmla="*/ 5012575 w 5428211"/>
              <a:gd name="connsiteY11" fmla="*/ 606829 h 1280160"/>
              <a:gd name="connsiteX12" fmla="*/ 4405746 w 5428211"/>
              <a:gd name="connsiteY12" fmla="*/ 864523 h 1280160"/>
              <a:gd name="connsiteX13" fmla="*/ 2959331 w 5428211"/>
              <a:gd name="connsiteY13" fmla="*/ 1122218 h 1280160"/>
              <a:gd name="connsiteX14" fmla="*/ 1571106 w 5428211"/>
              <a:gd name="connsiteY14" fmla="*/ 1221971 h 1280160"/>
              <a:gd name="connsiteX15" fmla="*/ 0 w 5428211"/>
              <a:gd name="connsiteY15" fmla="*/ 1280160 h 1280160"/>
              <a:gd name="connsiteX16" fmla="*/ 0 w 5428211"/>
              <a:gd name="connsiteY16" fmla="*/ 423949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28211" h="1280160">
                <a:moveTo>
                  <a:pt x="0" y="423949"/>
                </a:moveTo>
                <a:lnTo>
                  <a:pt x="1313411" y="457200"/>
                </a:lnTo>
                <a:lnTo>
                  <a:pt x="2552008" y="457200"/>
                </a:lnTo>
                <a:lnTo>
                  <a:pt x="3765666" y="390698"/>
                </a:lnTo>
                <a:lnTo>
                  <a:pt x="4497186" y="299258"/>
                </a:lnTo>
                <a:lnTo>
                  <a:pt x="4904509" y="182880"/>
                </a:lnTo>
                <a:lnTo>
                  <a:pt x="5153891" y="66501"/>
                </a:lnTo>
                <a:lnTo>
                  <a:pt x="5311833" y="0"/>
                </a:lnTo>
                <a:lnTo>
                  <a:pt x="5428211" y="0"/>
                </a:lnTo>
                <a:lnTo>
                  <a:pt x="5378335" y="124691"/>
                </a:lnTo>
                <a:lnTo>
                  <a:pt x="5278582" y="332509"/>
                </a:lnTo>
                <a:lnTo>
                  <a:pt x="5012575" y="606829"/>
                </a:lnTo>
                <a:lnTo>
                  <a:pt x="4405746" y="864523"/>
                </a:lnTo>
                <a:lnTo>
                  <a:pt x="2959331" y="1122218"/>
                </a:lnTo>
                <a:lnTo>
                  <a:pt x="1571106" y="1221971"/>
                </a:lnTo>
                <a:lnTo>
                  <a:pt x="0" y="1280160"/>
                </a:lnTo>
                <a:lnTo>
                  <a:pt x="0" y="423949"/>
                </a:lnTo>
                <a:close/>
              </a:path>
            </a:pathLst>
          </a:custGeom>
          <a:solidFill>
            <a:srgbClr val="FF0000">
              <a:alpha val="25000"/>
            </a:srgbClr>
          </a:solidFill>
          <a:ln w="12700">
            <a:solidFill>
              <a:srgbClr val="C00000">
                <a:alpha val="5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0084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6" name="Text Placeholder 5"/>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r>
              <a:rPr lang="en-US" dirty="0" smtClean="0"/>
              <a:t>Oil &amp; Gas Simulation Example</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18296"/>
            <a:ext cx="8778240" cy="2925698"/>
          </a:xfrm>
          <a:prstGeom prst="rect">
            <a:avLst/>
          </a:prstGeom>
        </p:spPr>
      </p:pic>
      <p:sp>
        <p:nvSpPr>
          <p:cNvPr id="4" name="Freeform 3"/>
          <p:cNvSpPr/>
          <p:nvPr/>
        </p:nvSpPr>
        <p:spPr>
          <a:xfrm>
            <a:off x="-8313" y="3699164"/>
            <a:ext cx="5428211" cy="1280160"/>
          </a:xfrm>
          <a:custGeom>
            <a:avLst/>
            <a:gdLst>
              <a:gd name="connsiteX0" fmla="*/ 0 w 5428211"/>
              <a:gd name="connsiteY0" fmla="*/ 423949 h 1280160"/>
              <a:gd name="connsiteX1" fmla="*/ 1313411 w 5428211"/>
              <a:gd name="connsiteY1" fmla="*/ 457200 h 1280160"/>
              <a:gd name="connsiteX2" fmla="*/ 2552008 w 5428211"/>
              <a:gd name="connsiteY2" fmla="*/ 457200 h 1280160"/>
              <a:gd name="connsiteX3" fmla="*/ 3765666 w 5428211"/>
              <a:gd name="connsiteY3" fmla="*/ 390698 h 1280160"/>
              <a:gd name="connsiteX4" fmla="*/ 4497186 w 5428211"/>
              <a:gd name="connsiteY4" fmla="*/ 299258 h 1280160"/>
              <a:gd name="connsiteX5" fmla="*/ 4904509 w 5428211"/>
              <a:gd name="connsiteY5" fmla="*/ 182880 h 1280160"/>
              <a:gd name="connsiteX6" fmla="*/ 5153891 w 5428211"/>
              <a:gd name="connsiteY6" fmla="*/ 66501 h 1280160"/>
              <a:gd name="connsiteX7" fmla="*/ 5311833 w 5428211"/>
              <a:gd name="connsiteY7" fmla="*/ 0 h 1280160"/>
              <a:gd name="connsiteX8" fmla="*/ 5428211 w 5428211"/>
              <a:gd name="connsiteY8" fmla="*/ 0 h 1280160"/>
              <a:gd name="connsiteX9" fmla="*/ 5378335 w 5428211"/>
              <a:gd name="connsiteY9" fmla="*/ 124691 h 1280160"/>
              <a:gd name="connsiteX10" fmla="*/ 5278582 w 5428211"/>
              <a:gd name="connsiteY10" fmla="*/ 332509 h 1280160"/>
              <a:gd name="connsiteX11" fmla="*/ 5012575 w 5428211"/>
              <a:gd name="connsiteY11" fmla="*/ 606829 h 1280160"/>
              <a:gd name="connsiteX12" fmla="*/ 4405746 w 5428211"/>
              <a:gd name="connsiteY12" fmla="*/ 864523 h 1280160"/>
              <a:gd name="connsiteX13" fmla="*/ 2959331 w 5428211"/>
              <a:gd name="connsiteY13" fmla="*/ 1122218 h 1280160"/>
              <a:gd name="connsiteX14" fmla="*/ 1571106 w 5428211"/>
              <a:gd name="connsiteY14" fmla="*/ 1221971 h 1280160"/>
              <a:gd name="connsiteX15" fmla="*/ 0 w 5428211"/>
              <a:gd name="connsiteY15" fmla="*/ 1280160 h 1280160"/>
              <a:gd name="connsiteX16" fmla="*/ 0 w 5428211"/>
              <a:gd name="connsiteY16" fmla="*/ 423949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28211" h="1280160">
                <a:moveTo>
                  <a:pt x="0" y="423949"/>
                </a:moveTo>
                <a:lnTo>
                  <a:pt x="1313411" y="457200"/>
                </a:lnTo>
                <a:lnTo>
                  <a:pt x="2552008" y="457200"/>
                </a:lnTo>
                <a:lnTo>
                  <a:pt x="3765666" y="390698"/>
                </a:lnTo>
                <a:lnTo>
                  <a:pt x="4497186" y="299258"/>
                </a:lnTo>
                <a:lnTo>
                  <a:pt x="4904509" y="182880"/>
                </a:lnTo>
                <a:lnTo>
                  <a:pt x="5153891" y="66501"/>
                </a:lnTo>
                <a:lnTo>
                  <a:pt x="5311833" y="0"/>
                </a:lnTo>
                <a:lnTo>
                  <a:pt x="5428211" y="0"/>
                </a:lnTo>
                <a:lnTo>
                  <a:pt x="5378335" y="124691"/>
                </a:lnTo>
                <a:lnTo>
                  <a:pt x="5278582" y="332509"/>
                </a:lnTo>
                <a:lnTo>
                  <a:pt x="5012575" y="606829"/>
                </a:lnTo>
                <a:lnTo>
                  <a:pt x="4405746" y="864523"/>
                </a:lnTo>
                <a:lnTo>
                  <a:pt x="2959331" y="1122218"/>
                </a:lnTo>
                <a:lnTo>
                  <a:pt x="1571106" y="1221971"/>
                </a:lnTo>
                <a:lnTo>
                  <a:pt x="0" y="1280160"/>
                </a:lnTo>
                <a:lnTo>
                  <a:pt x="0" y="423949"/>
                </a:lnTo>
                <a:close/>
              </a:path>
            </a:pathLst>
          </a:custGeom>
          <a:solidFill>
            <a:srgbClr val="FF0000">
              <a:alpha val="25000"/>
            </a:srgbClr>
          </a:solidFill>
          <a:ln w="12700">
            <a:solidFill>
              <a:srgbClr val="C00000">
                <a:alpha val="5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6269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r>
              <a:rPr lang="en-US" dirty="0" smtClean="0"/>
              <a:t>Oil &amp; Gas Simulation Example</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18296"/>
            <a:ext cx="8778240" cy="2925698"/>
          </a:xfrm>
          <a:prstGeom prst="rect">
            <a:avLst/>
          </a:prstGeom>
        </p:spPr>
      </p:pic>
      <p:sp>
        <p:nvSpPr>
          <p:cNvPr id="6" name="Freeform 5"/>
          <p:cNvSpPr/>
          <p:nvPr/>
        </p:nvSpPr>
        <p:spPr>
          <a:xfrm>
            <a:off x="0" y="3291840"/>
            <a:ext cx="7398327" cy="1770611"/>
          </a:xfrm>
          <a:custGeom>
            <a:avLst/>
            <a:gdLst>
              <a:gd name="connsiteX0" fmla="*/ 8313 w 7398327"/>
              <a:gd name="connsiteY0" fmla="*/ 781396 h 1770611"/>
              <a:gd name="connsiteX1" fmla="*/ 1571105 w 7398327"/>
              <a:gd name="connsiteY1" fmla="*/ 748145 h 1770611"/>
              <a:gd name="connsiteX2" fmla="*/ 3383280 w 7398327"/>
              <a:gd name="connsiteY2" fmla="*/ 689956 h 1770611"/>
              <a:gd name="connsiteX3" fmla="*/ 4680065 w 7398327"/>
              <a:gd name="connsiteY3" fmla="*/ 606829 h 1770611"/>
              <a:gd name="connsiteX4" fmla="*/ 5719156 w 7398327"/>
              <a:gd name="connsiteY4" fmla="*/ 523702 h 1770611"/>
              <a:gd name="connsiteX5" fmla="*/ 6192982 w 7398327"/>
              <a:gd name="connsiteY5" fmla="*/ 432262 h 1770611"/>
              <a:gd name="connsiteX6" fmla="*/ 6542116 w 7398327"/>
              <a:gd name="connsiteY6" fmla="*/ 307571 h 1770611"/>
              <a:gd name="connsiteX7" fmla="*/ 6816436 w 7398327"/>
              <a:gd name="connsiteY7" fmla="*/ 174567 h 1770611"/>
              <a:gd name="connsiteX8" fmla="*/ 7024255 w 7398327"/>
              <a:gd name="connsiteY8" fmla="*/ 83127 h 1770611"/>
              <a:gd name="connsiteX9" fmla="*/ 7207135 w 7398327"/>
              <a:gd name="connsiteY9" fmla="*/ 0 h 1770611"/>
              <a:gd name="connsiteX10" fmla="*/ 7398327 w 7398327"/>
              <a:gd name="connsiteY10" fmla="*/ 0 h 1770611"/>
              <a:gd name="connsiteX11" fmla="*/ 7365076 w 7398327"/>
              <a:gd name="connsiteY11" fmla="*/ 108065 h 1770611"/>
              <a:gd name="connsiteX12" fmla="*/ 7099069 w 7398327"/>
              <a:gd name="connsiteY12" fmla="*/ 473825 h 1770611"/>
              <a:gd name="connsiteX13" fmla="*/ 6517178 w 7398327"/>
              <a:gd name="connsiteY13" fmla="*/ 922713 h 1770611"/>
              <a:gd name="connsiteX14" fmla="*/ 6151418 w 7398327"/>
              <a:gd name="connsiteY14" fmla="*/ 1064029 h 1770611"/>
              <a:gd name="connsiteX15" fmla="*/ 4630189 w 7398327"/>
              <a:gd name="connsiteY15" fmla="*/ 1354975 h 1770611"/>
              <a:gd name="connsiteX16" fmla="*/ 2809702 w 7398327"/>
              <a:gd name="connsiteY16" fmla="*/ 1629295 h 1770611"/>
              <a:gd name="connsiteX17" fmla="*/ 590204 w 7398327"/>
              <a:gd name="connsiteY17" fmla="*/ 1720735 h 1770611"/>
              <a:gd name="connsiteX18" fmla="*/ 0 w 7398327"/>
              <a:gd name="connsiteY18" fmla="*/ 1770611 h 1770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398327" h="1770611">
                <a:moveTo>
                  <a:pt x="8313" y="781396"/>
                </a:moveTo>
                <a:lnTo>
                  <a:pt x="1571105" y="748145"/>
                </a:lnTo>
                <a:lnTo>
                  <a:pt x="3383280" y="689956"/>
                </a:lnTo>
                <a:lnTo>
                  <a:pt x="4680065" y="606829"/>
                </a:lnTo>
                <a:lnTo>
                  <a:pt x="5719156" y="523702"/>
                </a:lnTo>
                <a:lnTo>
                  <a:pt x="6192982" y="432262"/>
                </a:lnTo>
                <a:lnTo>
                  <a:pt x="6542116" y="307571"/>
                </a:lnTo>
                <a:lnTo>
                  <a:pt x="6816436" y="174567"/>
                </a:lnTo>
                <a:lnTo>
                  <a:pt x="7024255" y="83127"/>
                </a:lnTo>
                <a:lnTo>
                  <a:pt x="7207135" y="0"/>
                </a:lnTo>
                <a:lnTo>
                  <a:pt x="7398327" y="0"/>
                </a:lnTo>
                <a:lnTo>
                  <a:pt x="7365076" y="108065"/>
                </a:lnTo>
                <a:lnTo>
                  <a:pt x="7099069" y="473825"/>
                </a:lnTo>
                <a:lnTo>
                  <a:pt x="6517178" y="922713"/>
                </a:lnTo>
                <a:lnTo>
                  <a:pt x="6151418" y="1064029"/>
                </a:lnTo>
                <a:lnTo>
                  <a:pt x="4630189" y="1354975"/>
                </a:lnTo>
                <a:lnTo>
                  <a:pt x="2809702" y="1629295"/>
                </a:lnTo>
                <a:lnTo>
                  <a:pt x="590204" y="1720735"/>
                </a:lnTo>
                <a:lnTo>
                  <a:pt x="0" y="1770611"/>
                </a:lnTo>
              </a:path>
            </a:pathLst>
          </a:custGeom>
          <a:solidFill>
            <a:srgbClr val="FF0000">
              <a:alpha val="25000"/>
            </a:srgbClr>
          </a:solidFill>
          <a:ln>
            <a:solidFill>
              <a:srgbClr val="C0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8102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r>
              <a:rPr lang="en-US" dirty="0"/>
              <a:t>Oil &amp; Gas Simulation Example</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18296"/>
            <a:ext cx="8778239" cy="2925698"/>
          </a:xfrm>
          <a:prstGeom prst="rect">
            <a:avLst/>
          </a:prstGeom>
        </p:spPr>
      </p:pic>
    </p:spTree>
    <p:extLst>
      <p:ext uri="{BB962C8B-B14F-4D97-AF65-F5344CB8AC3E}">
        <p14:creationId xmlns:p14="http://schemas.microsoft.com/office/powerpoint/2010/main" val="3763155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18296"/>
            <a:ext cx="8778239" cy="2925698"/>
          </a:xfrm>
          <a:prstGeom prst="rect">
            <a:avLst/>
          </a:prstGeom>
        </p:spPr>
      </p:pic>
      <p:sp>
        <p:nvSpPr>
          <p:cNvPr id="4" name="Content Placeholder 3"/>
          <p:cNvSpPr>
            <a:spLocks noGrp="1"/>
          </p:cNvSpPr>
          <p:nvPr>
            <p:ph idx="1"/>
          </p:nvPr>
        </p:nvSpPr>
        <p:spPr/>
        <p:txBody>
          <a:bodyPr/>
          <a:lstStyle/>
          <a:p>
            <a:endParaRPr lang="en-US"/>
          </a:p>
        </p:txBody>
      </p:sp>
      <p:sp>
        <p:nvSpPr>
          <p:cNvPr id="7" name="Text Placeholder 6"/>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r>
              <a:rPr lang="en-US" dirty="0"/>
              <a:t>Oil &amp; Gas Simulation Example</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30159" r="4091" b="21841"/>
          <a:stretch/>
        </p:blipFill>
        <p:spPr>
          <a:xfrm>
            <a:off x="0" y="2219498"/>
            <a:ext cx="8769927" cy="2926080"/>
          </a:xfrm>
          <a:prstGeom prst="rect">
            <a:avLst/>
          </a:prstGeom>
        </p:spPr>
      </p:pic>
      <p:sp>
        <p:nvSpPr>
          <p:cNvPr id="3" name="Freeform 2"/>
          <p:cNvSpPr/>
          <p:nvPr/>
        </p:nvSpPr>
        <p:spPr>
          <a:xfrm>
            <a:off x="4829695" y="3466407"/>
            <a:ext cx="2593570" cy="257695"/>
          </a:xfrm>
          <a:custGeom>
            <a:avLst/>
            <a:gdLst>
              <a:gd name="connsiteX0" fmla="*/ 0 w 2593570"/>
              <a:gd name="connsiteY0" fmla="*/ 207818 h 257695"/>
              <a:gd name="connsiteX1" fmla="*/ 1928552 w 2593570"/>
              <a:gd name="connsiteY1" fmla="*/ 257695 h 257695"/>
              <a:gd name="connsiteX2" fmla="*/ 2593570 w 2593570"/>
              <a:gd name="connsiteY2" fmla="*/ 224444 h 257695"/>
              <a:gd name="connsiteX3" fmla="*/ 2044930 w 2593570"/>
              <a:gd name="connsiteY3" fmla="*/ 174568 h 257695"/>
              <a:gd name="connsiteX4" fmla="*/ 2044930 w 2593570"/>
              <a:gd name="connsiteY4" fmla="*/ 66502 h 257695"/>
              <a:gd name="connsiteX5" fmla="*/ 1596043 w 2593570"/>
              <a:gd name="connsiteY5" fmla="*/ 66502 h 257695"/>
              <a:gd name="connsiteX6" fmla="*/ 1596043 w 2593570"/>
              <a:gd name="connsiteY6" fmla="*/ 66502 h 257695"/>
              <a:gd name="connsiteX7" fmla="*/ 1596043 w 2593570"/>
              <a:gd name="connsiteY7" fmla="*/ 0 h 257695"/>
              <a:gd name="connsiteX8" fmla="*/ 756458 w 2593570"/>
              <a:gd name="connsiteY8" fmla="*/ 0 h 257695"/>
              <a:gd name="connsiteX9" fmla="*/ 756458 w 2593570"/>
              <a:gd name="connsiteY9" fmla="*/ 83128 h 257695"/>
              <a:gd name="connsiteX10" fmla="*/ 8312 w 2593570"/>
              <a:gd name="connsiteY10" fmla="*/ 83128 h 257695"/>
              <a:gd name="connsiteX11" fmla="*/ 0 w 2593570"/>
              <a:gd name="connsiteY11" fmla="*/ 207818 h 257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93570" h="257695">
                <a:moveTo>
                  <a:pt x="0" y="207818"/>
                </a:moveTo>
                <a:lnTo>
                  <a:pt x="1928552" y="257695"/>
                </a:lnTo>
                <a:lnTo>
                  <a:pt x="2593570" y="224444"/>
                </a:lnTo>
                <a:lnTo>
                  <a:pt x="2044930" y="174568"/>
                </a:lnTo>
                <a:lnTo>
                  <a:pt x="2044930" y="66502"/>
                </a:lnTo>
                <a:lnTo>
                  <a:pt x="1596043" y="66502"/>
                </a:lnTo>
                <a:lnTo>
                  <a:pt x="1596043" y="66502"/>
                </a:lnTo>
                <a:lnTo>
                  <a:pt x="1596043" y="0"/>
                </a:lnTo>
                <a:lnTo>
                  <a:pt x="756458" y="0"/>
                </a:lnTo>
                <a:lnTo>
                  <a:pt x="756458" y="83128"/>
                </a:lnTo>
                <a:lnTo>
                  <a:pt x="8312" y="83128"/>
                </a:lnTo>
                <a:lnTo>
                  <a:pt x="0" y="207818"/>
                </a:lnTo>
                <a:close/>
              </a:path>
            </a:pathLst>
          </a:custGeom>
          <a:solidFill>
            <a:srgbClr val="FFFF00">
              <a:alpha val="25000"/>
            </a:srgbClr>
          </a:solidFill>
          <a:ln w="12700">
            <a:solidFill>
              <a:srgbClr val="FFC000">
                <a:alpha val="5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1474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18296"/>
            <a:ext cx="8778239" cy="2925698"/>
          </a:xfrm>
          <a:prstGeom prst="rect">
            <a:avLst/>
          </a:prstGeom>
        </p:spPr>
      </p:pic>
      <p:sp>
        <p:nvSpPr>
          <p:cNvPr id="2" name="Content Placeholder 1"/>
          <p:cNvSpPr>
            <a:spLocks noGrp="1"/>
          </p:cNvSpPr>
          <p:nvPr>
            <p:ph idx="1"/>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r>
              <a:rPr lang="en-US" dirty="0"/>
              <a:t>Oil &amp; Gas Simulation Example</a:t>
            </a:r>
          </a:p>
        </p:txBody>
      </p:sp>
      <p:sp>
        <p:nvSpPr>
          <p:cNvPr id="6" name="Freeform 5"/>
          <p:cNvSpPr/>
          <p:nvPr/>
        </p:nvSpPr>
        <p:spPr>
          <a:xfrm>
            <a:off x="3682538" y="3117272"/>
            <a:ext cx="2593570" cy="257695"/>
          </a:xfrm>
          <a:custGeom>
            <a:avLst/>
            <a:gdLst>
              <a:gd name="connsiteX0" fmla="*/ 0 w 2593570"/>
              <a:gd name="connsiteY0" fmla="*/ 207818 h 257695"/>
              <a:gd name="connsiteX1" fmla="*/ 1928552 w 2593570"/>
              <a:gd name="connsiteY1" fmla="*/ 257695 h 257695"/>
              <a:gd name="connsiteX2" fmla="*/ 2593570 w 2593570"/>
              <a:gd name="connsiteY2" fmla="*/ 224444 h 257695"/>
              <a:gd name="connsiteX3" fmla="*/ 2044930 w 2593570"/>
              <a:gd name="connsiteY3" fmla="*/ 174568 h 257695"/>
              <a:gd name="connsiteX4" fmla="*/ 2044930 w 2593570"/>
              <a:gd name="connsiteY4" fmla="*/ 66502 h 257695"/>
              <a:gd name="connsiteX5" fmla="*/ 1596043 w 2593570"/>
              <a:gd name="connsiteY5" fmla="*/ 66502 h 257695"/>
              <a:gd name="connsiteX6" fmla="*/ 1596043 w 2593570"/>
              <a:gd name="connsiteY6" fmla="*/ 66502 h 257695"/>
              <a:gd name="connsiteX7" fmla="*/ 1596043 w 2593570"/>
              <a:gd name="connsiteY7" fmla="*/ 0 h 257695"/>
              <a:gd name="connsiteX8" fmla="*/ 756458 w 2593570"/>
              <a:gd name="connsiteY8" fmla="*/ 0 h 257695"/>
              <a:gd name="connsiteX9" fmla="*/ 756458 w 2593570"/>
              <a:gd name="connsiteY9" fmla="*/ 83128 h 257695"/>
              <a:gd name="connsiteX10" fmla="*/ 8312 w 2593570"/>
              <a:gd name="connsiteY10" fmla="*/ 83128 h 257695"/>
              <a:gd name="connsiteX11" fmla="*/ 0 w 2593570"/>
              <a:gd name="connsiteY11" fmla="*/ 207818 h 257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93570" h="257695">
                <a:moveTo>
                  <a:pt x="0" y="207818"/>
                </a:moveTo>
                <a:lnTo>
                  <a:pt x="1928552" y="257695"/>
                </a:lnTo>
                <a:lnTo>
                  <a:pt x="2593570" y="224444"/>
                </a:lnTo>
                <a:lnTo>
                  <a:pt x="2044930" y="174568"/>
                </a:lnTo>
                <a:lnTo>
                  <a:pt x="2044930" y="66502"/>
                </a:lnTo>
                <a:lnTo>
                  <a:pt x="1596043" y="66502"/>
                </a:lnTo>
                <a:lnTo>
                  <a:pt x="1596043" y="66502"/>
                </a:lnTo>
                <a:lnTo>
                  <a:pt x="1596043" y="0"/>
                </a:lnTo>
                <a:lnTo>
                  <a:pt x="756458" y="0"/>
                </a:lnTo>
                <a:lnTo>
                  <a:pt x="756458" y="83128"/>
                </a:lnTo>
                <a:lnTo>
                  <a:pt x="8312" y="83128"/>
                </a:lnTo>
                <a:lnTo>
                  <a:pt x="0" y="207818"/>
                </a:lnTo>
                <a:close/>
              </a:path>
            </a:pathLst>
          </a:custGeom>
          <a:solidFill>
            <a:srgbClr val="FFFF00">
              <a:alpha val="25000"/>
            </a:srgbClr>
          </a:solidFill>
          <a:ln w="12700">
            <a:solidFill>
              <a:srgbClr val="FFC000">
                <a:alpha val="5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9348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18296"/>
            <a:ext cx="8778239" cy="2925698"/>
          </a:xfrm>
          <a:prstGeom prst="rect">
            <a:avLst/>
          </a:prstGeom>
        </p:spPr>
      </p:pic>
      <p:sp>
        <p:nvSpPr>
          <p:cNvPr id="2" name="Content Placeholder 1"/>
          <p:cNvSpPr>
            <a:spLocks noGrp="1"/>
          </p:cNvSpPr>
          <p:nvPr>
            <p:ph idx="1"/>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r>
              <a:rPr lang="en-US" dirty="0"/>
              <a:t>Oil &amp; Gas Simulation Example</a:t>
            </a:r>
          </a:p>
        </p:txBody>
      </p:sp>
      <p:sp>
        <p:nvSpPr>
          <p:cNvPr id="6" name="Freeform 5"/>
          <p:cNvSpPr/>
          <p:nvPr/>
        </p:nvSpPr>
        <p:spPr>
          <a:xfrm>
            <a:off x="4547062" y="3217025"/>
            <a:ext cx="1589603" cy="157942"/>
          </a:xfrm>
          <a:custGeom>
            <a:avLst/>
            <a:gdLst>
              <a:gd name="connsiteX0" fmla="*/ 0 w 2593570"/>
              <a:gd name="connsiteY0" fmla="*/ 207818 h 257695"/>
              <a:gd name="connsiteX1" fmla="*/ 1928552 w 2593570"/>
              <a:gd name="connsiteY1" fmla="*/ 257695 h 257695"/>
              <a:gd name="connsiteX2" fmla="*/ 2593570 w 2593570"/>
              <a:gd name="connsiteY2" fmla="*/ 224444 h 257695"/>
              <a:gd name="connsiteX3" fmla="*/ 2044930 w 2593570"/>
              <a:gd name="connsiteY3" fmla="*/ 174568 h 257695"/>
              <a:gd name="connsiteX4" fmla="*/ 2044930 w 2593570"/>
              <a:gd name="connsiteY4" fmla="*/ 66502 h 257695"/>
              <a:gd name="connsiteX5" fmla="*/ 1596043 w 2593570"/>
              <a:gd name="connsiteY5" fmla="*/ 66502 h 257695"/>
              <a:gd name="connsiteX6" fmla="*/ 1596043 w 2593570"/>
              <a:gd name="connsiteY6" fmla="*/ 66502 h 257695"/>
              <a:gd name="connsiteX7" fmla="*/ 1596043 w 2593570"/>
              <a:gd name="connsiteY7" fmla="*/ 0 h 257695"/>
              <a:gd name="connsiteX8" fmla="*/ 756458 w 2593570"/>
              <a:gd name="connsiteY8" fmla="*/ 0 h 257695"/>
              <a:gd name="connsiteX9" fmla="*/ 756458 w 2593570"/>
              <a:gd name="connsiteY9" fmla="*/ 83128 h 257695"/>
              <a:gd name="connsiteX10" fmla="*/ 8312 w 2593570"/>
              <a:gd name="connsiteY10" fmla="*/ 83128 h 257695"/>
              <a:gd name="connsiteX11" fmla="*/ 0 w 2593570"/>
              <a:gd name="connsiteY11" fmla="*/ 207818 h 257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93570" h="257695">
                <a:moveTo>
                  <a:pt x="0" y="207818"/>
                </a:moveTo>
                <a:lnTo>
                  <a:pt x="1928552" y="257695"/>
                </a:lnTo>
                <a:lnTo>
                  <a:pt x="2593570" y="224444"/>
                </a:lnTo>
                <a:lnTo>
                  <a:pt x="2044930" y="174568"/>
                </a:lnTo>
                <a:lnTo>
                  <a:pt x="2044930" y="66502"/>
                </a:lnTo>
                <a:lnTo>
                  <a:pt x="1596043" y="66502"/>
                </a:lnTo>
                <a:lnTo>
                  <a:pt x="1596043" y="66502"/>
                </a:lnTo>
                <a:lnTo>
                  <a:pt x="1596043" y="0"/>
                </a:lnTo>
                <a:lnTo>
                  <a:pt x="756458" y="0"/>
                </a:lnTo>
                <a:lnTo>
                  <a:pt x="756458" y="83128"/>
                </a:lnTo>
                <a:lnTo>
                  <a:pt x="8312" y="83128"/>
                </a:lnTo>
                <a:lnTo>
                  <a:pt x="0" y="207818"/>
                </a:lnTo>
                <a:close/>
              </a:path>
            </a:pathLst>
          </a:custGeom>
          <a:solidFill>
            <a:srgbClr val="FFFF00">
              <a:alpha val="25000"/>
            </a:srgbClr>
          </a:solidFill>
          <a:ln w="12700">
            <a:solidFill>
              <a:srgbClr val="FFC000">
                <a:alpha val="5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4669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18296"/>
            <a:ext cx="8778239" cy="2925698"/>
          </a:xfrm>
          <a:prstGeom prst="rect">
            <a:avLst/>
          </a:prstGeom>
        </p:spPr>
      </p:pic>
      <p:sp>
        <p:nvSpPr>
          <p:cNvPr id="2" name="Content Placeholder 1"/>
          <p:cNvSpPr>
            <a:spLocks noGrp="1"/>
          </p:cNvSpPr>
          <p:nvPr>
            <p:ph idx="1"/>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r>
              <a:rPr lang="en-US" dirty="0"/>
              <a:t>Oil &amp; Gas Simulation Example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18296"/>
            <a:ext cx="8778239" cy="2925698"/>
          </a:xfrm>
          <a:prstGeom prst="rect">
            <a:avLst/>
          </a:prstGeom>
        </p:spPr>
      </p:pic>
    </p:spTree>
    <p:extLst>
      <p:ext uri="{BB962C8B-B14F-4D97-AF65-F5344CB8AC3E}">
        <p14:creationId xmlns:p14="http://schemas.microsoft.com/office/powerpoint/2010/main" val="1658241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02" t="16555" b="51636"/>
          <a:stretch/>
        </p:blipFill>
        <p:spPr>
          <a:xfrm>
            <a:off x="-1" y="1508680"/>
            <a:ext cx="8785411" cy="209513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54909" b="13152"/>
          <a:stretch/>
        </p:blipFill>
        <p:spPr>
          <a:xfrm>
            <a:off x="-1" y="4119895"/>
            <a:ext cx="8785410" cy="2101609"/>
          </a:xfrm>
          <a:prstGeom prst="rect">
            <a:avLst/>
          </a:prstGeom>
        </p:spPr>
      </p:pic>
      <p:sp>
        <p:nvSpPr>
          <p:cNvPr id="5" name="Content Placeholder 4"/>
          <p:cNvSpPr>
            <a:spLocks noGrp="1"/>
          </p:cNvSpPr>
          <p:nvPr>
            <p:ph idx="1"/>
          </p:nvPr>
        </p:nvSpPr>
        <p:spPr/>
        <p:txBody>
          <a:bodyPr/>
          <a:lstStyle/>
          <a:p>
            <a:endParaRPr lang="en-US"/>
          </a:p>
        </p:txBody>
      </p:sp>
      <p:sp>
        <p:nvSpPr>
          <p:cNvPr id="6" name="Text Placeholder 5"/>
          <p:cNvSpPr>
            <a:spLocks noGrp="1"/>
          </p:cNvSpPr>
          <p:nvPr>
            <p:ph type="body" sz="quarter" idx="10"/>
          </p:nvPr>
        </p:nvSpPr>
        <p:spPr/>
        <p:txBody>
          <a:bodyPr/>
          <a:lstStyle/>
          <a:p>
            <a:endParaRPr lang="en-US"/>
          </a:p>
        </p:txBody>
      </p:sp>
      <p:sp>
        <p:nvSpPr>
          <p:cNvPr id="3" name="Text Placeholder 2"/>
          <p:cNvSpPr>
            <a:spLocks noGrp="1"/>
          </p:cNvSpPr>
          <p:nvPr>
            <p:ph type="body" sz="quarter" idx="11"/>
          </p:nvPr>
        </p:nvSpPr>
        <p:spPr/>
        <p:txBody>
          <a:bodyPr/>
          <a:lstStyle/>
          <a:p>
            <a:r>
              <a:rPr lang="en-US" dirty="0"/>
              <a:t>2D Visual Simulation Example</a:t>
            </a:r>
          </a:p>
        </p:txBody>
      </p:sp>
      <p:sp>
        <p:nvSpPr>
          <p:cNvPr id="7" name="TextBox 6"/>
          <p:cNvSpPr txBox="1"/>
          <p:nvPr/>
        </p:nvSpPr>
        <p:spPr>
          <a:xfrm>
            <a:off x="7481975" y="3592600"/>
            <a:ext cx="1303434" cy="276999"/>
          </a:xfrm>
          <a:prstGeom prst="rect">
            <a:avLst/>
          </a:prstGeom>
          <a:noFill/>
        </p:spPr>
        <p:txBody>
          <a:bodyPr wrap="none" rtlCol="0">
            <a:spAutoFit/>
          </a:bodyPr>
          <a:lstStyle/>
          <a:p>
            <a:pPr algn="r"/>
            <a:r>
              <a:rPr lang="en-US" sz="1200" dirty="0" smtClean="0">
                <a:solidFill>
                  <a:prstClr val="white">
                    <a:lumMod val="85000"/>
                  </a:prstClr>
                </a:solidFill>
                <a:effectLst>
                  <a:outerShdw blurRad="38100" dist="38100" dir="2700000" algn="tl">
                    <a:srgbClr val="000000">
                      <a:alpha val="43137"/>
                    </a:srgbClr>
                  </a:outerShdw>
                </a:effectLst>
              </a:rPr>
              <a:t>Existing Condition</a:t>
            </a:r>
            <a:endParaRPr lang="en-US" sz="1200" dirty="0">
              <a:solidFill>
                <a:prstClr val="white">
                  <a:lumMod val="85000"/>
                </a:prstClr>
              </a:solidFill>
              <a:effectLst>
                <a:outerShdw blurRad="38100" dist="38100" dir="2700000" algn="tl">
                  <a:srgbClr val="000000">
                    <a:alpha val="43137"/>
                  </a:srgbClr>
                </a:outerShdw>
              </a:effectLst>
            </a:endParaRPr>
          </a:p>
        </p:txBody>
      </p:sp>
      <p:sp>
        <p:nvSpPr>
          <p:cNvPr id="8" name="TextBox 7"/>
          <p:cNvSpPr txBox="1"/>
          <p:nvPr/>
        </p:nvSpPr>
        <p:spPr>
          <a:xfrm>
            <a:off x="5629545" y="6221504"/>
            <a:ext cx="3155864" cy="276999"/>
          </a:xfrm>
          <a:prstGeom prst="rect">
            <a:avLst/>
          </a:prstGeom>
          <a:noFill/>
        </p:spPr>
        <p:txBody>
          <a:bodyPr wrap="none" rtlCol="0">
            <a:spAutoFit/>
          </a:bodyPr>
          <a:lstStyle/>
          <a:p>
            <a:pPr algn="r"/>
            <a:r>
              <a:rPr lang="en-US" sz="1200" dirty="0" smtClean="0">
                <a:solidFill>
                  <a:prstClr val="white">
                    <a:lumMod val="85000"/>
                  </a:prstClr>
                </a:solidFill>
                <a:effectLst>
                  <a:outerShdw blurRad="38100" dist="38100" dir="2700000" algn="tl">
                    <a:srgbClr val="000000">
                      <a:alpha val="43137"/>
                    </a:srgbClr>
                  </a:outerShdw>
                </a:effectLst>
              </a:rPr>
              <a:t>Forest Density Reduction Conceptual Rendering</a:t>
            </a:r>
            <a:endParaRPr lang="en-US" sz="1200" dirty="0">
              <a:solidFill>
                <a:prstClr val="white">
                  <a:lumMod val="85000"/>
                </a:prst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38951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1631" t="13020" r="4902" b="13413"/>
          <a:stretch/>
        </p:blipFill>
        <p:spPr>
          <a:xfrm>
            <a:off x="0" y="1057835"/>
            <a:ext cx="8785412" cy="5799366"/>
          </a:xfrm>
          <a:prstGeom prst="rect">
            <a:avLst/>
          </a:prstGeom>
        </p:spPr>
      </p:pic>
      <p:sp>
        <p:nvSpPr>
          <p:cNvPr id="2" name="Content Placeholder 1"/>
          <p:cNvSpPr>
            <a:spLocks noGrp="1"/>
          </p:cNvSpPr>
          <p:nvPr>
            <p:ph idx="1"/>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sp>
        <p:nvSpPr>
          <p:cNvPr id="3" name="Text Placeholder 2"/>
          <p:cNvSpPr>
            <a:spLocks noGrp="1"/>
          </p:cNvSpPr>
          <p:nvPr>
            <p:ph type="body" sz="quarter" idx="11"/>
          </p:nvPr>
        </p:nvSpPr>
        <p:spPr/>
        <p:txBody>
          <a:bodyPr/>
          <a:lstStyle/>
          <a:p>
            <a:r>
              <a:rPr lang="en-US" dirty="0"/>
              <a:t>2D Visual Simulation Example</a:t>
            </a:r>
          </a:p>
        </p:txBody>
      </p:sp>
    </p:spTree>
    <p:extLst>
      <p:ext uri="{BB962C8B-B14F-4D97-AF65-F5344CB8AC3E}">
        <p14:creationId xmlns:p14="http://schemas.microsoft.com/office/powerpoint/2010/main" val="4128124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prstGeom prst="rect">
            <a:avLst/>
          </a:prstGeom>
        </p:spPr>
        <p:txBody>
          <a:bodyPr/>
          <a:lstStyle/>
          <a:p>
            <a:r>
              <a:rPr lang="en-US" dirty="0" smtClean="0"/>
              <a:t>How can visual simulations be utilized?</a:t>
            </a:r>
          </a:p>
          <a:p>
            <a:pPr lvl="1"/>
            <a:r>
              <a:rPr lang="en-US" dirty="0" smtClean="0"/>
              <a:t>Environmental consequences</a:t>
            </a:r>
          </a:p>
          <a:p>
            <a:pPr lvl="2"/>
            <a:r>
              <a:rPr lang="en-US" dirty="0" smtClean="0"/>
              <a:t>Visual Resource Management (contrast ratings) </a:t>
            </a:r>
          </a:p>
          <a:p>
            <a:pPr lvl="1"/>
            <a:r>
              <a:rPr lang="en-US" dirty="0" smtClean="0"/>
              <a:t>Alternative Studies</a:t>
            </a:r>
          </a:p>
          <a:p>
            <a:pPr lvl="1"/>
            <a:r>
              <a:rPr lang="en-US" dirty="0" smtClean="0"/>
              <a:t>Negotiations with project proponent</a:t>
            </a:r>
          </a:p>
          <a:p>
            <a:pPr lvl="1"/>
            <a:r>
              <a:rPr lang="en-US" dirty="0" smtClean="0"/>
              <a:t>Engage the public</a:t>
            </a:r>
          </a:p>
          <a:p>
            <a:pPr lvl="1"/>
            <a:r>
              <a:rPr lang="en-US" dirty="0" smtClean="0"/>
              <a:t>Internal communication</a:t>
            </a:r>
          </a:p>
          <a:p>
            <a:pPr lvl="1"/>
            <a:r>
              <a:rPr lang="en-US" dirty="0" smtClean="0"/>
              <a:t>Landscape level planning</a:t>
            </a:r>
          </a:p>
          <a:p>
            <a:pPr lvl="2"/>
            <a:r>
              <a:rPr lang="en-US" dirty="0" smtClean="0"/>
              <a:t>Land Use Plan and Activity</a:t>
            </a:r>
          </a:p>
          <a:p>
            <a:pPr lvl="1"/>
            <a:endParaRPr lang="en-US" dirty="0" smtClean="0"/>
          </a:p>
          <a:p>
            <a:pPr lvl="1"/>
            <a:endParaRPr lang="en-US" dirty="0"/>
          </a:p>
          <a:p>
            <a:pPr lvl="1"/>
            <a:endParaRPr lang="en-US" dirty="0" smtClean="0"/>
          </a:p>
        </p:txBody>
      </p:sp>
      <p:sp>
        <p:nvSpPr>
          <p:cNvPr id="4" name="Text Placeholder 3"/>
          <p:cNvSpPr>
            <a:spLocks noGrp="1"/>
          </p:cNvSpPr>
          <p:nvPr>
            <p:ph type="body" sz="quarter" idx="10"/>
          </p:nvPr>
        </p:nvSpPr>
        <p:spPr/>
        <p:txBody>
          <a:bodyPr/>
          <a:lstStyle/>
          <a:p>
            <a:endParaRPr lang="en-US"/>
          </a:p>
        </p:txBody>
      </p:sp>
      <p:sp>
        <p:nvSpPr>
          <p:cNvPr id="31" name="Text Placeholder 30"/>
          <p:cNvSpPr>
            <a:spLocks noGrp="1"/>
          </p:cNvSpPr>
          <p:nvPr>
            <p:ph type="body" sz="quarter" idx="11"/>
          </p:nvPr>
        </p:nvSpPr>
        <p:spPr/>
        <p:txBody>
          <a:bodyPr/>
          <a:lstStyle/>
          <a:p>
            <a:r>
              <a:rPr lang="en-US" dirty="0" smtClean="0"/>
              <a:t>Value of </a:t>
            </a:r>
            <a:r>
              <a:rPr lang="en-US" dirty="0"/>
              <a:t>V</a:t>
            </a:r>
            <a:r>
              <a:rPr lang="en-US" dirty="0" smtClean="0"/>
              <a:t>isual </a:t>
            </a:r>
            <a:r>
              <a:rPr lang="en-US" dirty="0"/>
              <a:t>S</a:t>
            </a:r>
            <a:r>
              <a:rPr lang="en-US" dirty="0" smtClean="0"/>
              <a:t>imulation</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8310" y="4798130"/>
            <a:ext cx="2840735" cy="1609750"/>
          </a:xfrm>
          <a:prstGeom prst="rect">
            <a:avLst/>
          </a:prstGeom>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003" t="21905" r="50000" b="40827"/>
          <a:stretch/>
        </p:blipFill>
        <p:spPr bwMode="auto">
          <a:xfrm>
            <a:off x="5528310" y="3016708"/>
            <a:ext cx="2840732" cy="160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8310" y="1279592"/>
            <a:ext cx="2840735" cy="1590812"/>
          </a:xfrm>
          <a:prstGeom prst="rect">
            <a:avLst/>
          </a:prstGeom>
        </p:spPr>
      </p:pic>
    </p:spTree>
    <p:extLst>
      <p:ext uri="{BB962C8B-B14F-4D97-AF65-F5344CB8AC3E}">
        <p14:creationId xmlns:p14="http://schemas.microsoft.com/office/powerpoint/2010/main" val="112736839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1629" t="13057" r="5034" b="13558"/>
          <a:stretch/>
        </p:blipFill>
        <p:spPr>
          <a:xfrm>
            <a:off x="-8965" y="1057835"/>
            <a:ext cx="8794377" cy="5800165"/>
          </a:xfrm>
          <a:prstGeom prst="rect">
            <a:avLst/>
          </a:prstGeom>
          <a:noFill/>
          <a:ln>
            <a:noFill/>
          </a:ln>
        </p:spPr>
      </p:pic>
      <p:sp>
        <p:nvSpPr>
          <p:cNvPr id="2" name="Content Placeholder 1"/>
          <p:cNvSpPr>
            <a:spLocks noGrp="1"/>
          </p:cNvSpPr>
          <p:nvPr>
            <p:ph idx="1"/>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sp>
        <p:nvSpPr>
          <p:cNvPr id="3" name="Text Placeholder 2"/>
          <p:cNvSpPr>
            <a:spLocks noGrp="1"/>
          </p:cNvSpPr>
          <p:nvPr>
            <p:ph type="body" sz="quarter" idx="11"/>
          </p:nvPr>
        </p:nvSpPr>
        <p:spPr/>
        <p:txBody>
          <a:bodyPr/>
          <a:lstStyle/>
          <a:p>
            <a:r>
              <a:rPr lang="en-US" dirty="0"/>
              <a:t>2D Visual Simulation Example</a:t>
            </a:r>
          </a:p>
        </p:txBody>
      </p:sp>
    </p:spTree>
    <p:extLst>
      <p:ext uri="{BB962C8B-B14F-4D97-AF65-F5344CB8AC3E}">
        <p14:creationId xmlns:p14="http://schemas.microsoft.com/office/powerpoint/2010/main" val="2754821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1762" t="13238" r="5044" b="13323"/>
          <a:stretch/>
        </p:blipFill>
        <p:spPr>
          <a:xfrm>
            <a:off x="0" y="1070043"/>
            <a:ext cx="8784770" cy="5787957"/>
          </a:xfrm>
          <a:prstGeom prst="rect">
            <a:avLst/>
          </a:prstGeom>
        </p:spPr>
      </p:pic>
      <p:sp>
        <p:nvSpPr>
          <p:cNvPr id="2" name="Content Placeholder 1"/>
          <p:cNvSpPr>
            <a:spLocks noGrp="1"/>
          </p:cNvSpPr>
          <p:nvPr>
            <p:ph idx="1"/>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sp>
        <p:nvSpPr>
          <p:cNvPr id="3" name="Text Placeholder 2"/>
          <p:cNvSpPr>
            <a:spLocks noGrp="1"/>
          </p:cNvSpPr>
          <p:nvPr>
            <p:ph type="body" sz="quarter" idx="11"/>
          </p:nvPr>
        </p:nvSpPr>
        <p:spPr/>
        <p:txBody>
          <a:bodyPr/>
          <a:lstStyle/>
          <a:p>
            <a:r>
              <a:rPr lang="en-US" dirty="0"/>
              <a:t>2D Visual Simulation Example</a:t>
            </a:r>
          </a:p>
        </p:txBody>
      </p:sp>
    </p:spTree>
    <p:extLst>
      <p:ext uri="{BB962C8B-B14F-4D97-AF65-F5344CB8AC3E}">
        <p14:creationId xmlns:p14="http://schemas.microsoft.com/office/powerpoint/2010/main" val="2247249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prstGeom prst="rect">
            <a:avLst/>
          </a:prstGeom>
        </p:spPr>
        <p:txBody>
          <a:bodyPr/>
          <a:lstStyle/>
          <a:p>
            <a:r>
              <a:rPr lang="en-US" dirty="0" smtClean="0"/>
              <a:t>Benefits:</a:t>
            </a:r>
          </a:p>
          <a:p>
            <a:pPr lvl="1"/>
            <a:r>
              <a:rPr lang="en-US" dirty="0" smtClean="0"/>
              <a:t>Quick method to visualizing a desired condition</a:t>
            </a:r>
          </a:p>
          <a:p>
            <a:pPr lvl="1"/>
            <a:r>
              <a:rPr lang="en-US" dirty="0" smtClean="0"/>
              <a:t>Can be easily manipulated to generate different options</a:t>
            </a:r>
          </a:p>
          <a:p>
            <a:pPr lvl="1"/>
            <a:r>
              <a:rPr lang="en-US" dirty="0" smtClean="0"/>
              <a:t>Can be completed with a basic set of tools (digital camera, internet image, software)</a:t>
            </a:r>
          </a:p>
          <a:p>
            <a:pPr lvl="1"/>
            <a:endParaRPr lang="en-US" dirty="0"/>
          </a:p>
          <a:p>
            <a:r>
              <a:rPr lang="en-US" dirty="0" smtClean="0"/>
              <a:t>Challenges:</a:t>
            </a:r>
          </a:p>
          <a:p>
            <a:pPr lvl="1"/>
            <a:r>
              <a:rPr lang="en-US" dirty="0" smtClean="0"/>
              <a:t>Depending on skill level, these can be labor intensive</a:t>
            </a:r>
          </a:p>
          <a:p>
            <a:pPr lvl="1"/>
            <a:r>
              <a:rPr lang="en-US" dirty="0" smtClean="0"/>
              <a:t>2D (raster-based) rendering. </a:t>
            </a:r>
            <a:r>
              <a:rPr lang="en-US" dirty="0"/>
              <a:t> </a:t>
            </a:r>
            <a:r>
              <a:rPr lang="en-US" dirty="0" smtClean="0"/>
              <a:t>This limits the ability to maneuver to different zoom levels, angles, etc.</a:t>
            </a:r>
          </a:p>
          <a:p>
            <a:pPr lvl="1"/>
            <a:r>
              <a:rPr lang="en-US" dirty="0" smtClean="0"/>
              <a:t>Scale can be very difficult to render accurately</a:t>
            </a:r>
            <a:endParaRPr lang="en-US" dirty="0"/>
          </a:p>
        </p:txBody>
      </p:sp>
      <p:sp>
        <p:nvSpPr>
          <p:cNvPr id="4" name="Text Placeholder 3"/>
          <p:cNvSpPr>
            <a:spLocks noGrp="1"/>
          </p:cNvSpPr>
          <p:nvPr>
            <p:ph type="body" sz="quarter" idx="10"/>
          </p:nvPr>
        </p:nvSpPr>
        <p:spPr/>
        <p:txBody>
          <a:bodyPr/>
          <a:lstStyle/>
          <a:p>
            <a:endParaRPr lang="en-US"/>
          </a:p>
        </p:txBody>
      </p:sp>
      <p:sp>
        <p:nvSpPr>
          <p:cNvPr id="3" name="Text Placeholder 2"/>
          <p:cNvSpPr>
            <a:spLocks noGrp="1"/>
          </p:cNvSpPr>
          <p:nvPr>
            <p:ph type="body" sz="quarter" idx="11"/>
          </p:nvPr>
        </p:nvSpPr>
        <p:spPr/>
        <p:txBody>
          <a:bodyPr/>
          <a:lstStyle/>
          <a:p>
            <a:r>
              <a:rPr lang="en-US" dirty="0" smtClean="0"/>
              <a:t>2D Visual Simulation Summary</a:t>
            </a:r>
            <a:endParaRPr lang="en-US" dirty="0"/>
          </a:p>
        </p:txBody>
      </p:sp>
    </p:spTree>
    <p:extLst>
      <p:ext uri="{BB962C8B-B14F-4D97-AF65-F5344CB8AC3E}">
        <p14:creationId xmlns:p14="http://schemas.microsoft.com/office/powerpoint/2010/main" val="35860948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prstGeom prst="rect">
            <a:avLst/>
          </a:prstGeom>
        </p:spPr>
        <p:txBody>
          <a:bodyPr/>
          <a:lstStyle/>
          <a:p>
            <a:r>
              <a:rPr lang="en-US" dirty="0" smtClean="0"/>
              <a:t>3D rendering as used in most BLM visual simulations to date has proven to become the most efficient and reliable method for producing accurate, realistic, and defensible visual simulations</a:t>
            </a:r>
          </a:p>
          <a:p>
            <a:endParaRPr lang="en-US" sz="1400" dirty="0" smtClean="0"/>
          </a:p>
          <a:p>
            <a:pPr lvl="1"/>
            <a:r>
              <a:rPr lang="en-US" dirty="0" smtClean="0"/>
              <a:t>Common Tools</a:t>
            </a:r>
          </a:p>
          <a:p>
            <a:pPr lvl="2"/>
            <a:r>
              <a:rPr lang="en-US" dirty="0" smtClean="0"/>
              <a:t>SketchUp</a:t>
            </a:r>
          </a:p>
          <a:p>
            <a:pPr lvl="2"/>
            <a:r>
              <a:rPr lang="en-US" dirty="0" smtClean="0"/>
              <a:t>Google Earth</a:t>
            </a:r>
          </a:p>
          <a:p>
            <a:pPr lvl="2"/>
            <a:r>
              <a:rPr lang="en-US" dirty="0" smtClean="0"/>
              <a:t>World Construction Set (WCS) / Visual Nature Studio (VNS)</a:t>
            </a:r>
          </a:p>
          <a:p>
            <a:pPr lvl="1"/>
            <a:r>
              <a:rPr lang="en-US" dirty="0" smtClean="0"/>
              <a:t>System Requirements</a:t>
            </a:r>
            <a:endParaRPr lang="en-US" dirty="0"/>
          </a:p>
          <a:p>
            <a:pPr lvl="1"/>
            <a:r>
              <a:rPr lang="en-US" dirty="0" smtClean="0"/>
              <a:t>Considerations</a:t>
            </a:r>
          </a:p>
          <a:p>
            <a:pPr lvl="2"/>
            <a:r>
              <a:rPr lang="en-US" dirty="0" smtClean="0"/>
              <a:t>Skill level vs. time</a:t>
            </a:r>
          </a:p>
          <a:p>
            <a:pPr lvl="2"/>
            <a:r>
              <a:rPr lang="en-US" dirty="0" smtClean="0"/>
              <a:t>Library of elements</a:t>
            </a:r>
          </a:p>
        </p:txBody>
      </p:sp>
      <p:sp>
        <p:nvSpPr>
          <p:cNvPr id="4" name="Text Placeholder 3"/>
          <p:cNvSpPr>
            <a:spLocks noGrp="1"/>
          </p:cNvSpPr>
          <p:nvPr>
            <p:ph type="body" sz="quarter" idx="10"/>
          </p:nvPr>
        </p:nvSpPr>
        <p:spPr/>
        <p:txBody>
          <a:bodyPr/>
          <a:lstStyle/>
          <a:p>
            <a:endParaRPr lang="en-US"/>
          </a:p>
        </p:txBody>
      </p:sp>
      <p:sp>
        <p:nvSpPr>
          <p:cNvPr id="3" name="Text Placeholder 2"/>
          <p:cNvSpPr>
            <a:spLocks noGrp="1"/>
          </p:cNvSpPr>
          <p:nvPr>
            <p:ph type="body" sz="quarter" idx="11"/>
          </p:nvPr>
        </p:nvSpPr>
        <p:spPr/>
        <p:txBody>
          <a:bodyPr/>
          <a:lstStyle/>
          <a:p>
            <a:r>
              <a:rPr lang="en-US" dirty="0" smtClean="0"/>
              <a:t>3D Visual Simulation Rendering</a:t>
            </a:r>
            <a:endParaRPr lang="en-US" dirty="0"/>
          </a:p>
        </p:txBody>
      </p:sp>
    </p:spTree>
    <p:extLst>
      <p:ext uri="{BB962C8B-B14F-4D97-AF65-F5344CB8AC3E}">
        <p14:creationId xmlns:p14="http://schemas.microsoft.com/office/powerpoint/2010/main" val="40024540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prstGeom prst="rect">
            <a:avLst/>
          </a:prstGeom>
        </p:spPr>
        <p:txBody>
          <a:bodyPr/>
          <a:lstStyle/>
          <a:p>
            <a:r>
              <a:rPr lang="en-US" dirty="0" smtClean="0"/>
              <a:t>Maneuverability</a:t>
            </a:r>
          </a:p>
          <a:p>
            <a:pPr lvl="1"/>
            <a:r>
              <a:rPr lang="en-US" dirty="0" smtClean="0"/>
              <a:t>Once modeling elements are created, it is a relatively simple process to view a project from different angles and perspectives (such as different KOPs)</a:t>
            </a:r>
          </a:p>
          <a:p>
            <a:pPr marL="295275" lvl="1" indent="0">
              <a:buNone/>
            </a:pPr>
            <a:endParaRPr lang="en-US" dirty="0" smtClean="0"/>
          </a:p>
          <a:p>
            <a:pPr indent="-285750"/>
            <a:r>
              <a:rPr lang="en-US" dirty="0" smtClean="0"/>
              <a:t>Accuracy</a:t>
            </a:r>
          </a:p>
          <a:p>
            <a:pPr lvl="1"/>
            <a:r>
              <a:rPr lang="en-US" dirty="0" smtClean="0"/>
              <a:t>Because modeling elements are drafted in vector based programs, they are highly accurate, often to within inches</a:t>
            </a:r>
          </a:p>
          <a:p>
            <a:pPr lvl="1"/>
            <a:endParaRPr lang="en-US" dirty="0"/>
          </a:p>
          <a:p>
            <a:r>
              <a:rPr lang="en-US" dirty="0" smtClean="0"/>
              <a:t>Technology</a:t>
            </a:r>
          </a:p>
          <a:p>
            <a:pPr lvl="1"/>
            <a:r>
              <a:rPr lang="en-US" dirty="0" smtClean="0"/>
              <a:t>As technology continues to evolve, 3D visual simulation will continue to become more realistic; integrating motion, sound, and live interactivity</a:t>
            </a:r>
          </a:p>
        </p:txBody>
      </p:sp>
      <p:sp>
        <p:nvSpPr>
          <p:cNvPr id="4" name="Text Placeholder 3"/>
          <p:cNvSpPr>
            <a:spLocks noGrp="1"/>
          </p:cNvSpPr>
          <p:nvPr>
            <p:ph type="body" sz="quarter" idx="10"/>
          </p:nvPr>
        </p:nvSpPr>
        <p:spPr/>
        <p:txBody>
          <a:bodyPr/>
          <a:lstStyle/>
          <a:p>
            <a:endParaRPr lang="en-US"/>
          </a:p>
        </p:txBody>
      </p:sp>
      <p:sp>
        <p:nvSpPr>
          <p:cNvPr id="3" name="Text Placeholder 2"/>
          <p:cNvSpPr>
            <a:spLocks noGrp="1"/>
          </p:cNvSpPr>
          <p:nvPr>
            <p:ph type="body" sz="quarter" idx="11"/>
          </p:nvPr>
        </p:nvSpPr>
        <p:spPr/>
        <p:txBody>
          <a:bodyPr/>
          <a:lstStyle/>
          <a:p>
            <a:r>
              <a:rPr lang="en-US" dirty="0" smtClean="0"/>
              <a:t>Value of 3D Visual Simulation</a:t>
            </a:r>
            <a:endParaRPr lang="en-US" dirty="0"/>
          </a:p>
        </p:txBody>
      </p:sp>
    </p:spTree>
    <p:extLst>
      <p:ext uri="{BB962C8B-B14F-4D97-AF65-F5344CB8AC3E}">
        <p14:creationId xmlns:p14="http://schemas.microsoft.com/office/powerpoint/2010/main" val="355997039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14673"/>
          <a:stretch/>
        </p:blipFill>
        <p:spPr>
          <a:xfrm>
            <a:off x="0" y="1068778"/>
            <a:ext cx="8788400" cy="5789222"/>
          </a:xfrm>
          <a:prstGeom prst="rect">
            <a:avLst/>
          </a:prstGeom>
        </p:spPr>
      </p:pic>
      <p:sp>
        <p:nvSpPr>
          <p:cNvPr id="2" name="Content Placeholder 1"/>
          <p:cNvSpPr>
            <a:spLocks noGrp="1"/>
          </p:cNvSpPr>
          <p:nvPr>
            <p:ph idx="1"/>
          </p:nvPr>
        </p:nvSpPr>
        <p:spPr/>
        <p:txBody>
          <a:bodyPr/>
          <a:lstStyle/>
          <a:p>
            <a:endParaRPr lang="en-US"/>
          </a:p>
        </p:txBody>
      </p:sp>
      <p:sp>
        <p:nvSpPr>
          <p:cNvPr id="6" name="Text Placeholder 5"/>
          <p:cNvSpPr>
            <a:spLocks noGrp="1"/>
          </p:cNvSpPr>
          <p:nvPr>
            <p:ph type="body" sz="quarter" idx="10"/>
          </p:nvPr>
        </p:nvSpPr>
        <p:spPr/>
        <p:txBody>
          <a:bodyPr/>
          <a:lstStyle/>
          <a:p>
            <a:endParaRPr lang="en-US"/>
          </a:p>
        </p:txBody>
      </p:sp>
      <p:sp>
        <p:nvSpPr>
          <p:cNvPr id="3" name="Text Placeholder 2"/>
          <p:cNvSpPr>
            <a:spLocks noGrp="1"/>
          </p:cNvSpPr>
          <p:nvPr>
            <p:ph type="body" sz="quarter" idx="11"/>
          </p:nvPr>
        </p:nvSpPr>
        <p:spPr/>
        <p:txBody>
          <a:bodyPr/>
          <a:lstStyle/>
          <a:p>
            <a:r>
              <a:rPr lang="en-US" dirty="0"/>
              <a:t>3D </a:t>
            </a:r>
            <a:r>
              <a:rPr lang="en-US" dirty="0" smtClean="0"/>
              <a:t>Visual Simulation </a:t>
            </a:r>
            <a:r>
              <a:rPr lang="en-US" dirty="0"/>
              <a:t>Rendering</a:t>
            </a:r>
          </a:p>
        </p:txBody>
      </p:sp>
      <p:sp>
        <p:nvSpPr>
          <p:cNvPr id="4" name="TextBox 3"/>
          <p:cNvSpPr txBox="1"/>
          <p:nvPr/>
        </p:nvSpPr>
        <p:spPr>
          <a:xfrm>
            <a:off x="4043990" y="6474542"/>
            <a:ext cx="4642809" cy="307777"/>
          </a:xfrm>
          <a:prstGeom prst="rect">
            <a:avLst/>
          </a:prstGeom>
          <a:solidFill>
            <a:schemeClr val="tx1">
              <a:alpha val="50000"/>
            </a:schemeClr>
          </a:solidFill>
        </p:spPr>
        <p:txBody>
          <a:bodyPr wrap="none" rtlCol="0">
            <a:spAutoFit/>
          </a:bodyPr>
          <a:lstStyle/>
          <a:p>
            <a:pPr algn="r"/>
            <a:r>
              <a:rPr lang="en-US" sz="1400" b="1" spc="300" dirty="0" smtClean="0">
                <a:solidFill>
                  <a:prstClr val="white"/>
                </a:solidFill>
                <a:effectLst>
                  <a:outerShdw blurRad="38100" dist="38100" dir="2700000" algn="tl">
                    <a:srgbClr val="000000">
                      <a:alpha val="43137"/>
                    </a:srgbClr>
                  </a:outerShdw>
                </a:effectLst>
              </a:rPr>
              <a:t>Proposed landfill reclamation rendering</a:t>
            </a:r>
            <a:endParaRPr lang="en-US" sz="1400" b="1" spc="300" dirty="0">
              <a:solidFill>
                <a:prstClr val="whit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46425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14767"/>
          <a:stretch/>
        </p:blipFill>
        <p:spPr>
          <a:xfrm>
            <a:off x="0" y="1062384"/>
            <a:ext cx="8788400" cy="5795615"/>
          </a:xfrm>
          <a:prstGeom prst="rect">
            <a:avLst/>
          </a:prstGeom>
        </p:spPr>
      </p:pic>
      <p:sp>
        <p:nvSpPr>
          <p:cNvPr id="2" name="Content Placeholder 1"/>
          <p:cNvSpPr>
            <a:spLocks noGrp="1"/>
          </p:cNvSpPr>
          <p:nvPr>
            <p:ph idx="1"/>
          </p:nvPr>
        </p:nvSpPr>
        <p:spPr/>
        <p:txBody>
          <a:bodyPr/>
          <a:lstStyle/>
          <a:p>
            <a:endParaRPr lang="en-US"/>
          </a:p>
        </p:txBody>
      </p:sp>
      <p:sp>
        <p:nvSpPr>
          <p:cNvPr id="6" name="Text Placeholder 5"/>
          <p:cNvSpPr>
            <a:spLocks noGrp="1"/>
          </p:cNvSpPr>
          <p:nvPr>
            <p:ph type="body" sz="quarter" idx="10"/>
          </p:nvPr>
        </p:nvSpPr>
        <p:spPr/>
        <p:txBody>
          <a:bodyPr/>
          <a:lstStyle/>
          <a:p>
            <a:endParaRPr lang="en-US"/>
          </a:p>
        </p:txBody>
      </p:sp>
      <p:sp>
        <p:nvSpPr>
          <p:cNvPr id="3" name="Text Placeholder 2"/>
          <p:cNvSpPr>
            <a:spLocks noGrp="1"/>
          </p:cNvSpPr>
          <p:nvPr>
            <p:ph type="body" sz="quarter" idx="11"/>
          </p:nvPr>
        </p:nvSpPr>
        <p:spPr/>
        <p:txBody>
          <a:bodyPr/>
          <a:lstStyle/>
          <a:p>
            <a:r>
              <a:rPr lang="en-US" dirty="0"/>
              <a:t>3D </a:t>
            </a:r>
            <a:r>
              <a:rPr lang="en-US" dirty="0" smtClean="0"/>
              <a:t>Visual Simulation </a:t>
            </a:r>
            <a:r>
              <a:rPr lang="en-US" dirty="0"/>
              <a:t>Rendering</a:t>
            </a:r>
          </a:p>
        </p:txBody>
      </p:sp>
      <p:sp>
        <p:nvSpPr>
          <p:cNvPr id="5" name="TextBox 4"/>
          <p:cNvSpPr txBox="1"/>
          <p:nvPr/>
        </p:nvSpPr>
        <p:spPr>
          <a:xfrm>
            <a:off x="4872165" y="6474542"/>
            <a:ext cx="3814634" cy="307777"/>
          </a:xfrm>
          <a:prstGeom prst="rect">
            <a:avLst/>
          </a:prstGeom>
          <a:solidFill>
            <a:schemeClr val="tx1">
              <a:alpha val="50000"/>
            </a:schemeClr>
          </a:solidFill>
        </p:spPr>
        <p:txBody>
          <a:bodyPr wrap="none" rtlCol="0">
            <a:spAutoFit/>
          </a:bodyPr>
          <a:lstStyle/>
          <a:p>
            <a:pPr algn="r"/>
            <a:r>
              <a:rPr lang="en-US" sz="1400" b="1" spc="300" dirty="0" smtClean="0">
                <a:solidFill>
                  <a:prstClr val="white"/>
                </a:solidFill>
                <a:effectLst>
                  <a:outerShdw blurRad="38100" dist="38100" dir="2700000" algn="tl">
                    <a:srgbClr val="000000">
                      <a:alpha val="43137"/>
                    </a:srgbClr>
                  </a:outerShdw>
                </a:effectLst>
              </a:rPr>
              <a:t>Coal mine reclamation rendering</a:t>
            </a:r>
            <a:endParaRPr lang="en-US" sz="1400" b="1" spc="300" dirty="0">
              <a:solidFill>
                <a:prstClr val="whit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27281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sp>
        <p:nvSpPr>
          <p:cNvPr id="3" name="Text Placeholder 2"/>
          <p:cNvSpPr>
            <a:spLocks noGrp="1"/>
          </p:cNvSpPr>
          <p:nvPr>
            <p:ph type="body" sz="quarter" idx="11"/>
          </p:nvPr>
        </p:nvSpPr>
        <p:spPr/>
        <p:txBody>
          <a:bodyPr/>
          <a:lstStyle/>
          <a:p>
            <a:r>
              <a:rPr lang="en-US" dirty="0" smtClean="0"/>
              <a:t>Reviewing Visual Simulations</a:t>
            </a:r>
            <a:endParaRPr lang="en-US" dirty="0"/>
          </a:p>
        </p:txBody>
      </p:sp>
      <p:sp>
        <p:nvSpPr>
          <p:cNvPr id="9" name="Content Placeholder 1"/>
          <p:cNvSpPr txBox="1">
            <a:spLocks/>
          </p:cNvSpPr>
          <p:nvPr/>
        </p:nvSpPr>
        <p:spPr>
          <a:xfrm>
            <a:off x="228600" y="1295400"/>
            <a:ext cx="8229600" cy="4850876"/>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While many of you have or will develop visual simulations throughout your career, some of you may not. But that doesn’t mean you won’t be able to keenly assess the accuracy and validity of visual simulations</a:t>
            </a:r>
          </a:p>
          <a:p>
            <a:endParaRPr lang="en-US" dirty="0"/>
          </a:p>
          <a:p>
            <a:r>
              <a:rPr lang="en-US" dirty="0"/>
              <a:t>General criteria to look for in visual simulations:</a:t>
            </a:r>
          </a:p>
          <a:p>
            <a:pPr lvl="1"/>
            <a:r>
              <a:rPr lang="en-US" dirty="0"/>
              <a:t>Image clarity</a:t>
            </a:r>
          </a:p>
          <a:p>
            <a:pPr lvl="1"/>
            <a:r>
              <a:rPr lang="en-US" dirty="0"/>
              <a:t>Accurate scale (project elements appear to be inserted in a realistic scale)</a:t>
            </a:r>
          </a:p>
          <a:p>
            <a:pPr lvl="1"/>
            <a:r>
              <a:rPr lang="en-US" dirty="0"/>
              <a:t>No unusual elements (floating towers, etc.)</a:t>
            </a:r>
          </a:p>
          <a:p>
            <a:pPr lvl="1"/>
            <a:r>
              <a:rPr lang="en-US" dirty="0"/>
              <a:t>Would you generally understand what is being represented as a member of the general public?</a:t>
            </a:r>
          </a:p>
          <a:p>
            <a:endParaRPr lang="en-US" dirty="0" smtClean="0"/>
          </a:p>
        </p:txBody>
      </p:sp>
    </p:spTree>
    <p:extLst>
      <p:ext uri="{BB962C8B-B14F-4D97-AF65-F5344CB8AC3E}">
        <p14:creationId xmlns:p14="http://schemas.microsoft.com/office/powerpoint/2010/main" val="307289024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062283"/>
            <a:ext cx="8784538" cy="5795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7624" b="9050"/>
          <a:stretch/>
        </p:blipFill>
        <p:spPr bwMode="auto">
          <a:xfrm>
            <a:off x="70340" y="1062283"/>
            <a:ext cx="4494225" cy="5795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p:txBody>
          <a:bodyPr/>
          <a:lstStyle/>
          <a:p>
            <a:endParaRPr lang="en-US"/>
          </a:p>
        </p:txBody>
      </p:sp>
      <p:sp>
        <p:nvSpPr>
          <p:cNvPr id="5" name="Text Placeholder 4"/>
          <p:cNvSpPr>
            <a:spLocks noGrp="1"/>
          </p:cNvSpPr>
          <p:nvPr>
            <p:ph type="body" sz="quarter" idx="10"/>
          </p:nvPr>
        </p:nvSpPr>
        <p:spPr/>
        <p:txBody>
          <a:bodyPr/>
          <a:lstStyle/>
          <a:p>
            <a:endParaRPr lang="en-US"/>
          </a:p>
        </p:txBody>
      </p:sp>
      <p:sp>
        <p:nvSpPr>
          <p:cNvPr id="3" name="Text Placeholder 2"/>
          <p:cNvSpPr>
            <a:spLocks noGrp="1"/>
          </p:cNvSpPr>
          <p:nvPr>
            <p:ph type="body" sz="quarter" idx="11"/>
          </p:nvPr>
        </p:nvSpPr>
        <p:spPr/>
        <p:txBody>
          <a:bodyPr/>
          <a:lstStyle/>
          <a:p>
            <a:r>
              <a:rPr lang="en-US" dirty="0" smtClean="0"/>
              <a:t>Visual Simulation Examples</a:t>
            </a:r>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638" b="8874"/>
          <a:stretch/>
        </p:blipFill>
        <p:spPr bwMode="auto">
          <a:xfrm>
            <a:off x="4193418" y="1062282"/>
            <a:ext cx="4485610" cy="5795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977280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062283"/>
            <a:ext cx="8784538" cy="5795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0208"/>
            <a:ext cx="8784538" cy="5679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p:txBody>
          <a:bodyPr/>
          <a:lstStyle/>
          <a:p>
            <a:endParaRPr lang="en-US"/>
          </a:p>
        </p:txBody>
      </p:sp>
      <p:sp>
        <p:nvSpPr>
          <p:cNvPr id="5" name="Text Placeholder 4"/>
          <p:cNvSpPr>
            <a:spLocks noGrp="1"/>
          </p:cNvSpPr>
          <p:nvPr>
            <p:ph type="body" sz="quarter" idx="10"/>
          </p:nvPr>
        </p:nvSpPr>
        <p:spPr/>
        <p:txBody>
          <a:bodyPr/>
          <a:lstStyle/>
          <a:p>
            <a:endParaRPr lang="en-US"/>
          </a:p>
        </p:txBody>
      </p:sp>
      <p:sp>
        <p:nvSpPr>
          <p:cNvPr id="3" name="Text Placeholder 2"/>
          <p:cNvSpPr>
            <a:spLocks noGrp="1"/>
          </p:cNvSpPr>
          <p:nvPr>
            <p:ph type="body" sz="quarter" idx="11"/>
          </p:nvPr>
        </p:nvSpPr>
        <p:spPr/>
        <p:txBody>
          <a:bodyPr/>
          <a:lstStyle/>
          <a:p>
            <a:r>
              <a:rPr lang="en-US" dirty="0" smtClean="0"/>
              <a:t>Visual Simulation </a:t>
            </a:r>
            <a:r>
              <a:rPr lang="en-US" dirty="0"/>
              <a:t>Examples</a:t>
            </a:r>
          </a:p>
        </p:txBody>
      </p:sp>
    </p:spTree>
    <p:extLst>
      <p:ext uri="{BB962C8B-B14F-4D97-AF65-F5344CB8AC3E}">
        <p14:creationId xmlns:p14="http://schemas.microsoft.com/office/powerpoint/2010/main" val="736782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prstGeom prst="rect">
            <a:avLst/>
          </a:prstGeom>
        </p:spPr>
        <p:txBody>
          <a:bodyPr/>
          <a:lstStyle/>
          <a:p>
            <a:r>
              <a:rPr lang="en-US" dirty="0" smtClean="0"/>
              <a:t>Why is there a need for 3-D / perspective visual simulation?</a:t>
            </a:r>
          </a:p>
          <a:p>
            <a:pPr lvl="1"/>
            <a:r>
              <a:rPr lang="en-US" dirty="0" smtClean="0"/>
              <a:t>Many people have difficulty interpreting 2D  plans and drawings (aerial plan drawings and front or side elevations).</a:t>
            </a:r>
          </a:p>
          <a:p>
            <a:pPr lvl="1"/>
            <a:r>
              <a:rPr lang="en-US" dirty="0" smtClean="0"/>
              <a:t>visual simulations help provide a tool to inform designers, decision makers, and the general public.</a:t>
            </a:r>
          </a:p>
          <a:p>
            <a:pPr lvl="1"/>
            <a:endParaRPr lang="en-US" dirty="0" smtClean="0"/>
          </a:p>
          <a:p>
            <a:pPr lvl="1"/>
            <a:endParaRPr lang="en-US" dirty="0" smtClean="0"/>
          </a:p>
          <a:p>
            <a:pPr lvl="1"/>
            <a:endParaRPr lang="en-US" dirty="0"/>
          </a:p>
        </p:txBody>
      </p:sp>
      <p:sp>
        <p:nvSpPr>
          <p:cNvPr id="6" name="Text Placeholder 5"/>
          <p:cNvSpPr>
            <a:spLocks noGrp="1"/>
          </p:cNvSpPr>
          <p:nvPr>
            <p:ph type="body" sz="quarter" idx="10"/>
          </p:nvPr>
        </p:nvSpPr>
        <p:spPr/>
        <p:txBody>
          <a:bodyPr/>
          <a:lstStyle/>
          <a:p>
            <a:endParaRPr lang="en-US"/>
          </a:p>
        </p:txBody>
      </p:sp>
      <p:sp>
        <p:nvSpPr>
          <p:cNvPr id="4" name="Text Placeholder 3"/>
          <p:cNvSpPr>
            <a:spLocks noGrp="1"/>
          </p:cNvSpPr>
          <p:nvPr>
            <p:ph type="body" sz="quarter" idx="11"/>
          </p:nvPr>
        </p:nvSpPr>
        <p:spPr/>
        <p:txBody>
          <a:bodyPr/>
          <a:lstStyle/>
          <a:p>
            <a:r>
              <a:rPr lang="en-US" dirty="0"/>
              <a:t>Why is </a:t>
            </a:r>
            <a:r>
              <a:rPr lang="en-US" dirty="0" smtClean="0"/>
              <a:t>Visual Simulation </a:t>
            </a:r>
            <a:r>
              <a:rPr lang="en-US" dirty="0"/>
              <a:t>a Useful Tool?</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475" y="3876675"/>
            <a:ext cx="4000498" cy="2400299"/>
          </a:xfrm>
          <a:prstGeom prst="rect">
            <a:avLst/>
          </a:prstGeom>
        </p:spPr>
      </p:pic>
      <p:sp>
        <p:nvSpPr>
          <p:cNvPr id="5" name="TextBox 4"/>
          <p:cNvSpPr txBox="1"/>
          <p:nvPr/>
        </p:nvSpPr>
        <p:spPr>
          <a:xfrm>
            <a:off x="2938314" y="6229349"/>
            <a:ext cx="1538434" cy="276999"/>
          </a:xfrm>
          <a:prstGeom prst="rect">
            <a:avLst/>
          </a:prstGeom>
          <a:noFill/>
        </p:spPr>
        <p:txBody>
          <a:bodyPr wrap="none" rtlCol="0">
            <a:spAutoFit/>
          </a:bodyPr>
          <a:lstStyle/>
          <a:p>
            <a:pPr algn="r"/>
            <a:r>
              <a:rPr lang="en-US" sz="1200" dirty="0" smtClean="0">
                <a:solidFill>
                  <a:prstClr val="white">
                    <a:lumMod val="85000"/>
                  </a:prstClr>
                </a:solidFill>
                <a:effectLst>
                  <a:outerShdw blurRad="38100" dist="38100" dir="2700000" algn="tl">
                    <a:srgbClr val="000000">
                      <a:alpha val="43137"/>
                    </a:srgbClr>
                  </a:outerShdw>
                </a:effectLst>
              </a:rPr>
              <a:t>www.cgarchitect.com</a:t>
            </a:r>
            <a:endParaRPr lang="en-US" sz="1200" dirty="0">
              <a:solidFill>
                <a:prstClr val="white">
                  <a:lumMod val="85000"/>
                </a:prstClr>
              </a:solidFill>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98" y="3873489"/>
            <a:ext cx="3845577" cy="2403485"/>
          </a:xfrm>
          <a:prstGeom prst="rect">
            <a:avLst/>
          </a:prstGeom>
        </p:spPr>
      </p:pic>
      <p:sp>
        <p:nvSpPr>
          <p:cNvPr id="8" name="TextBox 7"/>
          <p:cNvSpPr txBox="1"/>
          <p:nvPr/>
        </p:nvSpPr>
        <p:spPr>
          <a:xfrm>
            <a:off x="7094550" y="6229349"/>
            <a:ext cx="1418273" cy="276999"/>
          </a:xfrm>
          <a:prstGeom prst="rect">
            <a:avLst/>
          </a:prstGeom>
          <a:noFill/>
        </p:spPr>
        <p:txBody>
          <a:bodyPr wrap="none" rtlCol="0">
            <a:spAutoFit/>
          </a:bodyPr>
          <a:lstStyle/>
          <a:p>
            <a:pPr algn="r"/>
            <a:r>
              <a:rPr lang="en-US" sz="1200" dirty="0" smtClean="0">
                <a:solidFill>
                  <a:prstClr val="white">
                    <a:lumMod val="85000"/>
                  </a:prstClr>
                </a:solidFill>
                <a:effectLst>
                  <a:outerShdw blurRad="38100" dist="38100" dir="2700000" algn="tl">
                    <a:srgbClr val="000000">
                      <a:alpha val="43137"/>
                    </a:srgbClr>
                  </a:outerShdw>
                </a:effectLst>
              </a:rPr>
              <a:t>www.architizer.com</a:t>
            </a:r>
            <a:endParaRPr lang="en-US" sz="1200" dirty="0">
              <a:solidFill>
                <a:prstClr val="white">
                  <a:lumMod val="85000"/>
                </a:prst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663058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062283"/>
            <a:ext cx="8784538" cy="5795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0208"/>
            <a:ext cx="8784538" cy="5679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p:txBody>
          <a:bodyPr/>
          <a:lstStyle/>
          <a:p>
            <a:endParaRPr lang="en-US"/>
          </a:p>
        </p:txBody>
      </p:sp>
      <p:sp>
        <p:nvSpPr>
          <p:cNvPr id="5" name="Text Placeholder 4"/>
          <p:cNvSpPr>
            <a:spLocks noGrp="1"/>
          </p:cNvSpPr>
          <p:nvPr>
            <p:ph type="body" sz="quarter" idx="10"/>
          </p:nvPr>
        </p:nvSpPr>
        <p:spPr/>
        <p:txBody>
          <a:bodyPr/>
          <a:lstStyle/>
          <a:p>
            <a:endParaRPr lang="en-US"/>
          </a:p>
        </p:txBody>
      </p:sp>
      <p:sp>
        <p:nvSpPr>
          <p:cNvPr id="3" name="Text Placeholder 2"/>
          <p:cNvSpPr>
            <a:spLocks noGrp="1"/>
          </p:cNvSpPr>
          <p:nvPr>
            <p:ph type="body" sz="quarter" idx="11"/>
          </p:nvPr>
        </p:nvSpPr>
        <p:spPr/>
        <p:txBody>
          <a:bodyPr/>
          <a:lstStyle/>
          <a:p>
            <a:r>
              <a:rPr lang="en-US" dirty="0" smtClean="0"/>
              <a:t>Visual Simulation </a:t>
            </a:r>
            <a:r>
              <a:rPr lang="en-US" dirty="0"/>
              <a:t>Examples</a:t>
            </a:r>
          </a:p>
        </p:txBody>
      </p:sp>
    </p:spTree>
    <p:extLst>
      <p:ext uri="{BB962C8B-B14F-4D97-AF65-F5344CB8AC3E}">
        <p14:creationId xmlns:p14="http://schemas.microsoft.com/office/powerpoint/2010/main" val="334069108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062283"/>
            <a:ext cx="8784538" cy="5795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6" name="Group 5"/>
          <p:cNvGrpSpPr/>
          <p:nvPr/>
        </p:nvGrpSpPr>
        <p:grpSpPr>
          <a:xfrm>
            <a:off x="0" y="1323546"/>
            <a:ext cx="8784538" cy="5273190"/>
            <a:chOff x="0" y="1062283"/>
            <a:chExt cx="8784538" cy="5273190"/>
          </a:xfrm>
        </p:grpSpPr>
        <p:pic>
          <p:nvPicPr>
            <p:cNvPr id="2052"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7229"/>
            <a:stretch/>
          </p:blipFill>
          <p:spPr bwMode="auto">
            <a:xfrm>
              <a:off x="0" y="1062283"/>
              <a:ext cx="8784538" cy="5273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400800" y="5905500"/>
              <a:ext cx="2228850" cy="429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5" name="Content Placeholder 4"/>
          <p:cNvSpPr>
            <a:spLocks noGrp="1"/>
          </p:cNvSpPr>
          <p:nvPr>
            <p:ph idx="1"/>
          </p:nvPr>
        </p:nvSpPr>
        <p:spPr/>
        <p:txBody>
          <a:bodyPr/>
          <a:lstStyle/>
          <a:p>
            <a:endParaRPr lang="en-US"/>
          </a:p>
        </p:txBody>
      </p:sp>
      <p:sp>
        <p:nvSpPr>
          <p:cNvPr id="7" name="Text Placeholder 6"/>
          <p:cNvSpPr>
            <a:spLocks noGrp="1"/>
          </p:cNvSpPr>
          <p:nvPr>
            <p:ph type="body" sz="quarter" idx="10"/>
          </p:nvPr>
        </p:nvSpPr>
        <p:spPr/>
        <p:txBody>
          <a:bodyPr/>
          <a:lstStyle/>
          <a:p>
            <a:endParaRPr lang="en-US"/>
          </a:p>
        </p:txBody>
      </p:sp>
      <p:sp>
        <p:nvSpPr>
          <p:cNvPr id="3" name="Text Placeholder 2"/>
          <p:cNvSpPr>
            <a:spLocks noGrp="1"/>
          </p:cNvSpPr>
          <p:nvPr>
            <p:ph type="body" sz="quarter" idx="11"/>
          </p:nvPr>
        </p:nvSpPr>
        <p:spPr/>
        <p:txBody>
          <a:bodyPr/>
          <a:lstStyle/>
          <a:p>
            <a:r>
              <a:rPr lang="en-US" dirty="0" smtClean="0"/>
              <a:t>Visual Simulation </a:t>
            </a:r>
            <a:r>
              <a:rPr lang="en-US" dirty="0"/>
              <a:t>Examples</a:t>
            </a:r>
          </a:p>
        </p:txBody>
      </p:sp>
    </p:spTree>
    <p:extLst>
      <p:ext uri="{BB962C8B-B14F-4D97-AF65-F5344CB8AC3E}">
        <p14:creationId xmlns:p14="http://schemas.microsoft.com/office/powerpoint/2010/main" val="91246614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062283"/>
            <a:ext cx="8784538" cy="5795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2283"/>
            <a:ext cx="8784538" cy="5680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4"/>
          <p:cNvSpPr>
            <a:spLocks noGrp="1"/>
          </p:cNvSpPr>
          <p:nvPr>
            <p:ph idx="1"/>
          </p:nvPr>
        </p:nvSpPr>
        <p:spPr/>
        <p:txBody>
          <a:bodyPr/>
          <a:lstStyle/>
          <a:p>
            <a:endParaRPr lang="en-US"/>
          </a:p>
        </p:txBody>
      </p:sp>
      <p:sp>
        <p:nvSpPr>
          <p:cNvPr id="6" name="Text Placeholder 5"/>
          <p:cNvSpPr>
            <a:spLocks noGrp="1"/>
          </p:cNvSpPr>
          <p:nvPr>
            <p:ph type="body" sz="quarter" idx="10"/>
          </p:nvPr>
        </p:nvSpPr>
        <p:spPr/>
        <p:txBody>
          <a:bodyPr/>
          <a:lstStyle/>
          <a:p>
            <a:endParaRPr lang="en-US"/>
          </a:p>
        </p:txBody>
      </p:sp>
      <p:sp>
        <p:nvSpPr>
          <p:cNvPr id="3" name="Text Placeholder 2"/>
          <p:cNvSpPr>
            <a:spLocks noGrp="1"/>
          </p:cNvSpPr>
          <p:nvPr>
            <p:ph type="body" sz="quarter" idx="11"/>
          </p:nvPr>
        </p:nvSpPr>
        <p:spPr/>
        <p:txBody>
          <a:bodyPr/>
          <a:lstStyle/>
          <a:p>
            <a:r>
              <a:rPr lang="en-US" dirty="0" smtClean="0"/>
              <a:t>Visual Simulation </a:t>
            </a:r>
            <a:r>
              <a:rPr lang="en-US" dirty="0"/>
              <a:t>Examples</a:t>
            </a:r>
          </a:p>
        </p:txBody>
      </p:sp>
      <p:sp>
        <p:nvSpPr>
          <p:cNvPr id="2" name="Rectangle 1"/>
          <p:cNvSpPr/>
          <p:nvPr/>
        </p:nvSpPr>
        <p:spPr>
          <a:xfrm>
            <a:off x="7227277" y="5275385"/>
            <a:ext cx="1310055" cy="11693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73520525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062283"/>
            <a:ext cx="8784538" cy="5795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2283"/>
            <a:ext cx="8784538" cy="5680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p:txBody>
          <a:bodyPr/>
          <a:lstStyle/>
          <a:p>
            <a:endParaRPr lang="en-US"/>
          </a:p>
        </p:txBody>
      </p:sp>
      <p:sp>
        <p:nvSpPr>
          <p:cNvPr id="5" name="Text Placeholder 4"/>
          <p:cNvSpPr>
            <a:spLocks noGrp="1"/>
          </p:cNvSpPr>
          <p:nvPr>
            <p:ph type="body" sz="quarter" idx="10"/>
          </p:nvPr>
        </p:nvSpPr>
        <p:spPr/>
        <p:txBody>
          <a:bodyPr/>
          <a:lstStyle/>
          <a:p>
            <a:endParaRPr lang="en-US"/>
          </a:p>
        </p:txBody>
      </p:sp>
      <p:sp>
        <p:nvSpPr>
          <p:cNvPr id="2" name="Text Placeholder 1"/>
          <p:cNvSpPr>
            <a:spLocks noGrp="1"/>
          </p:cNvSpPr>
          <p:nvPr>
            <p:ph type="body" sz="quarter" idx="11"/>
          </p:nvPr>
        </p:nvSpPr>
        <p:spPr/>
        <p:txBody>
          <a:bodyPr/>
          <a:lstStyle/>
          <a:p>
            <a:r>
              <a:rPr lang="en-US" dirty="0" smtClean="0"/>
              <a:t>Visual Simulation Examples</a:t>
            </a:r>
            <a:endParaRPr lang="en-US" dirty="0"/>
          </a:p>
        </p:txBody>
      </p:sp>
    </p:spTree>
    <p:extLst>
      <p:ext uri="{BB962C8B-B14F-4D97-AF65-F5344CB8AC3E}">
        <p14:creationId xmlns:p14="http://schemas.microsoft.com/office/powerpoint/2010/main" val="135161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0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062283"/>
            <a:ext cx="8784538" cy="5795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2283"/>
            <a:ext cx="8784538" cy="5680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p:txBody>
          <a:bodyPr/>
          <a:lstStyle/>
          <a:p>
            <a:endParaRPr lang="en-US"/>
          </a:p>
        </p:txBody>
      </p:sp>
      <p:sp>
        <p:nvSpPr>
          <p:cNvPr id="5" name="Text Placeholder 4"/>
          <p:cNvSpPr>
            <a:spLocks noGrp="1"/>
          </p:cNvSpPr>
          <p:nvPr>
            <p:ph type="body" sz="quarter" idx="10"/>
          </p:nvPr>
        </p:nvSpPr>
        <p:spPr/>
        <p:txBody>
          <a:bodyPr/>
          <a:lstStyle/>
          <a:p>
            <a:endParaRPr lang="en-US"/>
          </a:p>
        </p:txBody>
      </p:sp>
      <p:sp>
        <p:nvSpPr>
          <p:cNvPr id="3" name="Text Placeholder 2"/>
          <p:cNvSpPr>
            <a:spLocks noGrp="1"/>
          </p:cNvSpPr>
          <p:nvPr>
            <p:ph type="body" sz="quarter" idx="11"/>
          </p:nvPr>
        </p:nvSpPr>
        <p:spPr/>
        <p:txBody>
          <a:bodyPr/>
          <a:lstStyle/>
          <a:p>
            <a:r>
              <a:rPr lang="en-US" dirty="0" smtClean="0"/>
              <a:t>Visual Simulation </a:t>
            </a:r>
            <a:r>
              <a:rPr lang="en-US" dirty="0"/>
              <a:t>Examples</a:t>
            </a:r>
          </a:p>
        </p:txBody>
      </p:sp>
    </p:spTree>
    <p:extLst>
      <p:ext uri="{BB962C8B-B14F-4D97-AF65-F5344CB8AC3E}">
        <p14:creationId xmlns:p14="http://schemas.microsoft.com/office/powerpoint/2010/main" val="402168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05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0" y="1062283"/>
            <a:ext cx="8784538" cy="5795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2283"/>
            <a:ext cx="8784538" cy="5680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p:txBody>
          <a:bodyPr/>
          <a:lstStyle/>
          <a:p>
            <a:endParaRPr lang="en-US"/>
          </a:p>
        </p:txBody>
      </p:sp>
      <p:sp>
        <p:nvSpPr>
          <p:cNvPr id="5" name="Text Placeholder 4"/>
          <p:cNvSpPr>
            <a:spLocks noGrp="1"/>
          </p:cNvSpPr>
          <p:nvPr>
            <p:ph type="body" sz="quarter" idx="10"/>
          </p:nvPr>
        </p:nvSpPr>
        <p:spPr/>
        <p:txBody>
          <a:bodyPr/>
          <a:lstStyle/>
          <a:p>
            <a:endParaRPr lang="en-US"/>
          </a:p>
        </p:txBody>
      </p:sp>
      <p:sp>
        <p:nvSpPr>
          <p:cNvPr id="3" name="Text Placeholder 2"/>
          <p:cNvSpPr>
            <a:spLocks noGrp="1"/>
          </p:cNvSpPr>
          <p:nvPr>
            <p:ph type="body" sz="quarter" idx="11"/>
          </p:nvPr>
        </p:nvSpPr>
        <p:spPr/>
        <p:txBody>
          <a:bodyPr/>
          <a:lstStyle/>
          <a:p>
            <a:r>
              <a:rPr lang="en-US" dirty="0" smtClean="0"/>
              <a:t>Visual Simulation </a:t>
            </a:r>
            <a:r>
              <a:rPr lang="en-US" dirty="0"/>
              <a:t>Examples</a:t>
            </a:r>
          </a:p>
        </p:txBody>
      </p:sp>
    </p:spTree>
    <p:extLst>
      <p:ext uri="{BB962C8B-B14F-4D97-AF65-F5344CB8AC3E}">
        <p14:creationId xmlns:p14="http://schemas.microsoft.com/office/powerpoint/2010/main" val="2545611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07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1066800"/>
            <a:ext cx="8779933" cy="5791200"/>
            <a:chOff x="0" y="1066800"/>
            <a:chExt cx="8779933" cy="5791200"/>
          </a:xfrm>
        </p:grpSpPr>
        <p:sp>
          <p:nvSpPr>
            <p:cNvPr id="32" name="Rectangle 31"/>
            <p:cNvSpPr/>
            <p:nvPr/>
          </p:nvSpPr>
          <p:spPr>
            <a:xfrm>
              <a:off x="0" y="1066800"/>
              <a:ext cx="8779933" cy="579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5" name="Group 4"/>
            <p:cNvGrpSpPr/>
            <p:nvPr/>
          </p:nvGrpSpPr>
          <p:grpSpPr>
            <a:xfrm>
              <a:off x="218180" y="1290194"/>
              <a:ext cx="8367021" cy="5362293"/>
              <a:chOff x="218180" y="1290194"/>
              <a:chExt cx="8367021" cy="5362293"/>
            </a:xfrm>
          </p:grpSpPr>
          <p:grpSp>
            <p:nvGrpSpPr>
              <p:cNvPr id="33" name="Group 32"/>
              <p:cNvGrpSpPr/>
              <p:nvPr/>
            </p:nvGrpSpPr>
            <p:grpSpPr>
              <a:xfrm>
                <a:off x="218180" y="1290194"/>
                <a:ext cx="8367021" cy="5362293"/>
                <a:chOff x="218180" y="1230925"/>
                <a:chExt cx="8367021" cy="5362293"/>
              </a:xfrm>
            </p:grpSpPr>
            <p:pic>
              <p:nvPicPr>
                <p:cNvPr id="21"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3865" t="2392" r="2914" b="62340"/>
                <a:stretch/>
              </p:blipFill>
              <p:spPr bwMode="auto">
                <a:xfrm>
                  <a:off x="6707770" y="1230925"/>
                  <a:ext cx="1877430" cy="1821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3965" t="48797" r="2914" b="15935"/>
                <a:stretch/>
              </p:blipFill>
              <p:spPr bwMode="auto">
                <a:xfrm>
                  <a:off x="6707770" y="4771710"/>
                  <a:ext cx="1877431" cy="1821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002" t="2969" r="1813" b="40848"/>
                <a:stretch/>
              </p:blipFill>
              <p:spPr bwMode="auto">
                <a:xfrm>
                  <a:off x="218180" y="1230925"/>
                  <a:ext cx="6310228" cy="2383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002" t="2969" r="1813" b="40848"/>
                <a:stretch/>
              </p:blipFill>
              <p:spPr bwMode="auto">
                <a:xfrm>
                  <a:off x="218180" y="3744249"/>
                  <a:ext cx="6310228" cy="2383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9105" t="74577" r="18200" b="6499"/>
                <a:stretch/>
              </p:blipFill>
              <p:spPr bwMode="auto">
                <a:xfrm>
                  <a:off x="6707769" y="3396933"/>
                  <a:ext cx="1877431" cy="1012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67563" t="90399" r="4968" b="3003"/>
                <a:stretch/>
              </p:blipFill>
              <p:spPr bwMode="auto">
                <a:xfrm>
                  <a:off x="3926924" y="6218410"/>
                  <a:ext cx="2413001" cy="374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TextBox 1"/>
              <p:cNvSpPr txBox="1"/>
              <p:nvPr/>
            </p:nvSpPr>
            <p:spPr>
              <a:xfrm>
                <a:off x="1352141" y="2052534"/>
                <a:ext cx="4163438" cy="646331"/>
              </a:xfrm>
              <a:prstGeom prst="rect">
                <a:avLst/>
              </a:prstGeom>
              <a:noFill/>
            </p:spPr>
            <p:txBody>
              <a:bodyPr wrap="square" rtlCol="0">
                <a:spAutoFit/>
              </a:bodyPr>
              <a:lstStyle/>
              <a:p>
                <a:pPr algn="ctr"/>
                <a:r>
                  <a:rPr lang="en-US" sz="3600" dirty="0" smtClean="0">
                    <a:solidFill>
                      <a:prstClr val="white">
                        <a:alpha val="65000"/>
                      </a:prstClr>
                    </a:solidFill>
                    <a:latin typeface="Arial Black" panose="020B0A04020102020204" pitchFamily="34" charset="0"/>
                  </a:rPr>
                  <a:t>Existing Image</a:t>
                </a:r>
                <a:endParaRPr lang="en-US" sz="3600" dirty="0">
                  <a:solidFill>
                    <a:prstClr val="white">
                      <a:alpha val="65000"/>
                    </a:prstClr>
                  </a:solidFill>
                  <a:latin typeface="Arial Black" panose="020B0A04020102020204" pitchFamily="34" charset="0"/>
                </a:endParaRPr>
              </a:p>
            </p:txBody>
          </p:sp>
          <p:sp>
            <p:nvSpPr>
              <p:cNvPr id="12" name="TextBox 11"/>
              <p:cNvSpPr txBox="1"/>
              <p:nvPr/>
            </p:nvSpPr>
            <p:spPr>
              <a:xfrm>
                <a:off x="1352141" y="4584589"/>
                <a:ext cx="4163438" cy="1200329"/>
              </a:xfrm>
              <a:prstGeom prst="rect">
                <a:avLst/>
              </a:prstGeom>
              <a:noFill/>
            </p:spPr>
            <p:txBody>
              <a:bodyPr wrap="square" rtlCol="0">
                <a:spAutoFit/>
              </a:bodyPr>
              <a:lstStyle/>
              <a:p>
                <a:pPr algn="ctr"/>
                <a:r>
                  <a:rPr lang="en-US" sz="3600" dirty="0" smtClean="0">
                    <a:solidFill>
                      <a:prstClr val="white">
                        <a:alpha val="65000"/>
                      </a:prstClr>
                    </a:solidFill>
                    <a:latin typeface="Arial Black" panose="020B0A04020102020204" pitchFamily="34" charset="0"/>
                  </a:rPr>
                  <a:t>Visual Simulation</a:t>
                </a:r>
                <a:endParaRPr lang="en-US" sz="3600" dirty="0">
                  <a:solidFill>
                    <a:prstClr val="white">
                      <a:alpha val="65000"/>
                    </a:prstClr>
                  </a:solidFill>
                  <a:latin typeface="Arial Black" panose="020B0A04020102020204" pitchFamily="34" charset="0"/>
                </a:endParaRPr>
              </a:p>
            </p:txBody>
          </p:sp>
        </p:grpSp>
      </p:grpSp>
      <p:sp>
        <p:nvSpPr>
          <p:cNvPr id="4" name="Content Placeholder 3"/>
          <p:cNvSpPr>
            <a:spLocks noGrp="1"/>
          </p:cNvSpPr>
          <p:nvPr>
            <p:ph idx="1"/>
          </p:nvPr>
        </p:nvSpPr>
        <p:spPr/>
        <p:txBody>
          <a:bodyPr/>
          <a:lstStyle/>
          <a:p>
            <a:endParaRPr lang="en-US"/>
          </a:p>
        </p:txBody>
      </p:sp>
      <p:sp>
        <p:nvSpPr>
          <p:cNvPr id="7" name="Text Placeholder 6"/>
          <p:cNvSpPr>
            <a:spLocks noGrp="1"/>
          </p:cNvSpPr>
          <p:nvPr>
            <p:ph type="body" sz="quarter" idx="10"/>
          </p:nvPr>
        </p:nvSpPr>
        <p:spPr/>
        <p:txBody>
          <a:bodyPr/>
          <a:lstStyle/>
          <a:p>
            <a:endParaRPr lang="en-US"/>
          </a:p>
        </p:txBody>
      </p:sp>
      <p:sp>
        <p:nvSpPr>
          <p:cNvPr id="3" name="Text Placeholder 2"/>
          <p:cNvSpPr>
            <a:spLocks noGrp="1"/>
          </p:cNvSpPr>
          <p:nvPr>
            <p:ph type="body" sz="quarter" idx="11"/>
          </p:nvPr>
        </p:nvSpPr>
        <p:spPr/>
        <p:txBody>
          <a:bodyPr/>
          <a:lstStyle/>
          <a:p>
            <a:r>
              <a:rPr lang="en-US" dirty="0" smtClean="0"/>
              <a:t>Visual Simulation Template Example</a:t>
            </a:r>
            <a:endParaRPr lang="en-US" dirty="0"/>
          </a:p>
        </p:txBody>
      </p:sp>
    </p:spTree>
    <p:extLst>
      <p:ext uri="{BB962C8B-B14F-4D97-AF65-F5344CB8AC3E}">
        <p14:creationId xmlns:p14="http://schemas.microsoft.com/office/powerpoint/2010/main" val="240057841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p:cNvSpPr>
            <a:spLocks noGrp="1"/>
          </p:cNvSpPr>
          <p:nvPr>
            <p:ph idx="1"/>
          </p:nvPr>
        </p:nvSpPr>
        <p:spPr>
          <a:prstGeom prst="rect">
            <a:avLst/>
          </a:prstGeom>
        </p:spPr>
        <p:txBody>
          <a:bodyPr/>
          <a:lstStyle/>
          <a:p>
            <a:r>
              <a:rPr lang="en-US" dirty="0" smtClean="0"/>
              <a:t>Takeaways…</a:t>
            </a:r>
          </a:p>
          <a:p>
            <a:pPr lvl="1"/>
            <a:r>
              <a:rPr lang="en-US" dirty="0" smtClean="0"/>
              <a:t>Many different tools</a:t>
            </a:r>
          </a:p>
          <a:p>
            <a:pPr lvl="1"/>
            <a:r>
              <a:rPr lang="en-US" dirty="0" smtClean="0"/>
              <a:t>Many different techniques</a:t>
            </a:r>
          </a:p>
          <a:p>
            <a:pPr lvl="1"/>
            <a:r>
              <a:rPr lang="en-US" dirty="0" smtClean="0"/>
              <a:t>Understand end results</a:t>
            </a:r>
          </a:p>
        </p:txBody>
      </p:sp>
      <p:sp>
        <p:nvSpPr>
          <p:cNvPr id="2" name="Text Placeholder 1"/>
          <p:cNvSpPr>
            <a:spLocks noGrp="1"/>
          </p:cNvSpPr>
          <p:nvPr>
            <p:ph type="body" sz="quarter" idx="10"/>
          </p:nvPr>
        </p:nvSpPr>
        <p:spPr/>
        <p:txBody>
          <a:bodyPr/>
          <a:lstStyle/>
          <a:p>
            <a:endParaRPr lang="en-US"/>
          </a:p>
        </p:txBody>
      </p:sp>
      <p:sp>
        <p:nvSpPr>
          <p:cNvPr id="3" name="Text Placeholder 2"/>
          <p:cNvSpPr>
            <a:spLocks noGrp="1"/>
          </p:cNvSpPr>
          <p:nvPr>
            <p:ph type="body" sz="quarter" idx="11"/>
          </p:nvPr>
        </p:nvSpPr>
        <p:spPr/>
        <p:txBody>
          <a:bodyPr/>
          <a:lstStyle/>
          <a:p>
            <a:r>
              <a:rPr lang="en-US" dirty="0" smtClean="0"/>
              <a:t>Conclusion</a:t>
            </a:r>
            <a:endParaRPr lang="en-US" dirty="0"/>
          </a:p>
        </p:txBody>
      </p:sp>
      <p:sp>
        <p:nvSpPr>
          <p:cNvPr id="7" name="Content Placeholder 1"/>
          <p:cNvSpPr txBox="1">
            <a:spLocks/>
          </p:cNvSpPr>
          <p:nvPr/>
        </p:nvSpPr>
        <p:spPr>
          <a:xfrm>
            <a:off x="4317499" y="1718878"/>
            <a:ext cx="4152900" cy="1341193"/>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dirty="0" smtClean="0">
                <a:solidFill>
                  <a:prstClr val="white"/>
                </a:solidFill>
              </a:rPr>
              <a:t>Client needs vs. cost vs. time</a:t>
            </a:r>
          </a:p>
          <a:p>
            <a:pPr lvl="1"/>
            <a:r>
              <a:rPr lang="en-US" dirty="0" smtClean="0">
                <a:solidFill>
                  <a:prstClr val="white"/>
                </a:solidFill>
              </a:rPr>
              <a:t>Scale</a:t>
            </a:r>
          </a:p>
          <a:p>
            <a:pPr lvl="1"/>
            <a:r>
              <a:rPr lang="en-US" dirty="0" smtClean="0">
                <a:solidFill>
                  <a:prstClr val="white"/>
                </a:solidFill>
              </a:rPr>
              <a:t>Context</a:t>
            </a:r>
            <a:endParaRPr lang="en-US" dirty="0">
              <a:solidFill>
                <a:prstClr val="white"/>
              </a:solidFill>
            </a:endParaRPr>
          </a:p>
        </p:txBody>
      </p:sp>
      <p:sp>
        <p:nvSpPr>
          <p:cNvPr id="9" name="Content Placeholder 1"/>
          <p:cNvSpPr txBox="1">
            <a:spLocks/>
          </p:cNvSpPr>
          <p:nvPr/>
        </p:nvSpPr>
        <p:spPr>
          <a:xfrm>
            <a:off x="232695" y="3318376"/>
            <a:ext cx="8305800" cy="2372305"/>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Bottom line…</a:t>
            </a:r>
          </a:p>
          <a:p>
            <a:pPr lvl="1"/>
            <a:r>
              <a:rPr lang="en-US" dirty="0" smtClean="0">
                <a:solidFill>
                  <a:prstClr val="white"/>
                </a:solidFill>
              </a:rPr>
              <a:t>Utilizing visual simulation technology is a powerful tool to aid in BLM analysis and decision-making process</a:t>
            </a:r>
          </a:p>
          <a:p>
            <a:pPr marL="295275" lvl="1" indent="0">
              <a:buFont typeface="Arial" panose="020B0604020202020204" pitchFamily="34" charset="0"/>
              <a:buNone/>
            </a:pPr>
            <a:endParaRPr lang="en-US" dirty="0" smtClean="0">
              <a:solidFill>
                <a:prstClr val="white"/>
              </a:solidFill>
            </a:endParaRPr>
          </a:p>
          <a:p>
            <a:pPr lvl="1"/>
            <a:r>
              <a:rPr lang="en-US" dirty="0" smtClean="0">
                <a:solidFill>
                  <a:prstClr val="white"/>
                </a:solidFill>
              </a:rPr>
              <a:t>As technology continues to advance, we need to collaborate with agency staff and contractors to continue to improve the visual simulations that are produced for BLM projects</a:t>
            </a:r>
          </a:p>
        </p:txBody>
      </p:sp>
    </p:spTree>
    <p:extLst>
      <p:ext uri="{BB962C8B-B14F-4D97-AF65-F5344CB8AC3E}">
        <p14:creationId xmlns:p14="http://schemas.microsoft.com/office/powerpoint/2010/main" val="31600928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prstGeom prst="rect">
            <a:avLst/>
          </a:prstGeom>
        </p:spPr>
        <p:txBody>
          <a:bodyPr/>
          <a:lstStyle/>
          <a:p>
            <a:r>
              <a:rPr lang="en-US" dirty="0" smtClean="0"/>
              <a:t>For the BLM VRM Program…</a:t>
            </a:r>
          </a:p>
          <a:p>
            <a:pPr lvl="1"/>
            <a:r>
              <a:rPr lang="en-US" dirty="0" smtClean="0"/>
              <a:t>The use of illustrations, photographs, and computer generated images designed to communicate the visible changes to the environment as a result of management activities or decisions.</a:t>
            </a:r>
            <a:endParaRPr lang="en-US" dirty="0"/>
          </a:p>
        </p:txBody>
      </p:sp>
      <p:sp>
        <p:nvSpPr>
          <p:cNvPr id="3" name="Text Placeholder 2"/>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r>
              <a:rPr lang="en-US" dirty="0" smtClean="0"/>
              <a:t>What is Visual Simulation?</a:t>
            </a:r>
            <a:endParaRPr lang="en-US" dirty="0"/>
          </a:p>
        </p:txBody>
      </p:sp>
      <p:pic>
        <p:nvPicPr>
          <p:cNvPr id="1026" name="Picture 2" descr="http://nevadajournal.com/assets/uploads/2013/03/hilltop-simulation-picture-with-generators-east-crop-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549" t="10091"/>
          <a:stretch/>
        </p:blipFill>
        <p:spPr bwMode="auto">
          <a:xfrm>
            <a:off x="469900" y="3200399"/>
            <a:ext cx="7861300" cy="3055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6164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prstGeom prst="rect">
            <a:avLst/>
          </a:prstGeom>
        </p:spPr>
        <p:txBody>
          <a:bodyPr/>
          <a:lstStyle/>
          <a:p>
            <a:r>
              <a:rPr lang="en-US" dirty="0" smtClean="0"/>
              <a:t>Raster-based (pixel) 2D</a:t>
            </a:r>
          </a:p>
          <a:p>
            <a:pPr lvl="1"/>
            <a:r>
              <a:rPr lang="en-US" dirty="0" smtClean="0"/>
              <a:t>Photo editing and manipulation software (Photoshop, etc.).</a:t>
            </a:r>
          </a:p>
          <a:p>
            <a:pPr lvl="1"/>
            <a:r>
              <a:rPr lang="en-US" dirty="0" smtClean="0"/>
              <a:t>Operates with raster technology.</a:t>
            </a:r>
          </a:p>
          <a:p>
            <a:pPr lvl="1"/>
            <a:r>
              <a:rPr lang="en-US" dirty="0" smtClean="0"/>
              <a:t>Raster is the same type of technology that digital cameras utilize (megapixels).</a:t>
            </a:r>
          </a:p>
          <a:p>
            <a:pPr lvl="1"/>
            <a:endParaRPr lang="en-US" dirty="0"/>
          </a:p>
          <a:p>
            <a:r>
              <a:rPr lang="en-US" dirty="0" smtClean="0"/>
              <a:t>CAD Based (vector) 2D + 3D</a:t>
            </a:r>
          </a:p>
          <a:p>
            <a:pPr lvl="1"/>
            <a:r>
              <a:rPr lang="en-US" dirty="0" smtClean="0"/>
              <a:t>Computer-aided drafting applications utilize vector technology which are point and line </a:t>
            </a:r>
            <a:r>
              <a:rPr lang="en-US" dirty="0"/>
              <a:t>based (AutoCAD, </a:t>
            </a:r>
            <a:r>
              <a:rPr lang="en-US" dirty="0" smtClean="0"/>
              <a:t>Rhino3D, etc.).</a:t>
            </a:r>
          </a:p>
          <a:p>
            <a:pPr lvl="1"/>
            <a:r>
              <a:rPr lang="en-US" dirty="0" smtClean="0"/>
              <a:t>CAD applications operate on a coordinate system, utilizing the x, y, and z coordinates.</a:t>
            </a:r>
            <a:endParaRPr lang="en-US" dirty="0"/>
          </a:p>
        </p:txBody>
      </p:sp>
      <p:sp>
        <p:nvSpPr>
          <p:cNvPr id="3" name="Text Placeholder 2"/>
          <p:cNvSpPr>
            <a:spLocks noGrp="1"/>
          </p:cNvSpPr>
          <p:nvPr>
            <p:ph type="body" sz="quarter" idx="10"/>
          </p:nvPr>
        </p:nvSpPr>
        <p:spPr/>
        <p:txBody>
          <a:bodyPr/>
          <a:lstStyle/>
          <a:p>
            <a:endParaRPr lang="en-US"/>
          </a:p>
        </p:txBody>
      </p:sp>
      <p:sp>
        <p:nvSpPr>
          <p:cNvPr id="4" name="Text Placeholder 3"/>
          <p:cNvSpPr>
            <a:spLocks noGrp="1"/>
          </p:cNvSpPr>
          <p:nvPr>
            <p:ph type="body" sz="quarter" idx="11"/>
          </p:nvPr>
        </p:nvSpPr>
        <p:spPr/>
        <p:txBody>
          <a:bodyPr/>
          <a:lstStyle/>
          <a:p>
            <a:r>
              <a:rPr lang="en-US" dirty="0" smtClean="0"/>
              <a:t>Visual Simulation / Rendering Software</a:t>
            </a:r>
            <a:endParaRPr lang="en-US" dirty="0"/>
          </a:p>
        </p:txBody>
      </p:sp>
    </p:spTree>
    <p:extLst>
      <p:ext uri="{BB962C8B-B14F-4D97-AF65-F5344CB8AC3E}">
        <p14:creationId xmlns:p14="http://schemas.microsoft.com/office/powerpoint/2010/main" val="26264007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prstGeom prst="rect">
            <a:avLst/>
          </a:prstGeom>
        </p:spPr>
        <p:txBody>
          <a:bodyPr/>
          <a:lstStyle/>
          <a:p>
            <a:r>
              <a:rPr lang="en-US" dirty="0" smtClean="0"/>
              <a:t>Basics of 2D visual simulation</a:t>
            </a:r>
          </a:p>
          <a:p>
            <a:pPr lvl="1"/>
            <a:r>
              <a:rPr lang="en-US" dirty="0" smtClean="0"/>
              <a:t>Raster technology 	    vs.		</a:t>
            </a:r>
          </a:p>
        </p:txBody>
      </p:sp>
      <p:sp>
        <p:nvSpPr>
          <p:cNvPr id="3" name="Text Placeholder 2"/>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r>
              <a:rPr lang="en-US" dirty="0" smtClean="0"/>
              <a:t>2D Visual Simulation Rendering</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281" y="2636002"/>
            <a:ext cx="4176838" cy="278764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4423" y="2636002"/>
            <a:ext cx="4191000" cy="2787646"/>
          </a:xfrm>
          <a:prstGeom prst="rect">
            <a:avLst/>
          </a:prstGeom>
        </p:spPr>
      </p:pic>
      <p:sp>
        <p:nvSpPr>
          <p:cNvPr id="7" name="Content Placeholder 1"/>
          <p:cNvSpPr txBox="1">
            <a:spLocks/>
          </p:cNvSpPr>
          <p:nvPr/>
        </p:nvSpPr>
        <p:spPr>
          <a:xfrm>
            <a:off x="4896970" y="1331257"/>
            <a:ext cx="4558553" cy="1160929"/>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endParaRPr lang="en-US" dirty="0" smtClean="0">
              <a:solidFill>
                <a:prstClr val="white"/>
              </a:solidFill>
            </a:endParaRPr>
          </a:p>
          <a:p>
            <a:pPr lvl="1"/>
            <a:r>
              <a:rPr lang="en-US" dirty="0" smtClean="0">
                <a:solidFill>
                  <a:prstClr val="white"/>
                </a:solidFill>
              </a:rPr>
              <a:t>Vector technology		</a:t>
            </a:r>
          </a:p>
        </p:txBody>
      </p:sp>
    </p:spTree>
    <p:extLst>
      <p:ext uri="{BB962C8B-B14F-4D97-AF65-F5344CB8AC3E}">
        <p14:creationId xmlns:p14="http://schemas.microsoft.com/office/powerpoint/2010/main" val="3406967868"/>
      </p:ext>
    </p:extLst>
  </p:cSld>
  <p:clrMapOvr>
    <a:masterClrMapping/>
  </p:clrMapOvr>
  <p:timing>
    <p:tnLst>
      <p:par>
        <p:cTn id="1" dur="indefinite" restart="never" nodeType="tmRoot"/>
      </p:par>
    </p:tnLst>
  </p:timing>
</p:sld>
</file>

<file path=ppt/theme/theme1.xml><?xml version="1.0" encoding="utf-8"?>
<a:theme xmlns:a="http://schemas.openxmlformats.org/drawingml/2006/main" name="2_VRM-Cov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UnitTit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VRM-Cov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5204</TotalTime>
  <Words>1559</Words>
  <Application>Microsoft Office PowerPoint</Application>
  <PresentationFormat>On-screen Show (4:3)</PresentationFormat>
  <Paragraphs>223</Paragraphs>
  <Slides>67</Slides>
  <Notes>15</Notes>
  <HiddenSlides>6</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67</vt:i4>
      </vt:variant>
    </vt:vector>
  </HeadingPairs>
  <TitlesOfParts>
    <vt:vector size="77" baseType="lpstr">
      <vt:lpstr>Arial</vt:lpstr>
      <vt:lpstr>Arial Black</vt:lpstr>
      <vt:lpstr>BatangChe</vt:lpstr>
      <vt:lpstr>Calibri</vt:lpstr>
      <vt:lpstr>Cambria</vt:lpstr>
      <vt:lpstr>Impact</vt:lpstr>
      <vt:lpstr>Times New Roman</vt:lpstr>
      <vt:lpstr>2_VRM-Cover</vt:lpstr>
      <vt:lpstr>3_UnitTitle</vt:lpstr>
      <vt:lpstr>3_VRM-Cover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BLM_SA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Brandon L Colvin</dc:creator>
  <cp:lastModifiedBy>Perfors, Tracy E</cp:lastModifiedBy>
  <cp:revision>124</cp:revision>
  <dcterms:created xsi:type="dcterms:W3CDTF">2015-01-14T20:26:51Z</dcterms:created>
  <dcterms:modified xsi:type="dcterms:W3CDTF">2019-08-12T14:13:47Z</dcterms:modified>
</cp:coreProperties>
</file>