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72" r:id="rId2"/>
  </p:sldMasterIdLst>
  <p:notesMasterIdLst>
    <p:notesMasterId r:id="rId80"/>
  </p:notesMasterIdLst>
  <p:handoutMasterIdLst>
    <p:handoutMasterId r:id="rId81"/>
  </p:handoutMasterIdLst>
  <p:sldIdLst>
    <p:sldId id="256" r:id="rId3"/>
    <p:sldId id="260" r:id="rId4"/>
    <p:sldId id="258" r:id="rId5"/>
    <p:sldId id="261" r:id="rId6"/>
    <p:sldId id="262" r:id="rId7"/>
    <p:sldId id="263" r:id="rId8"/>
    <p:sldId id="264" r:id="rId9"/>
    <p:sldId id="265" r:id="rId10"/>
    <p:sldId id="266" r:id="rId11"/>
    <p:sldId id="303" r:id="rId12"/>
    <p:sldId id="269" r:id="rId13"/>
    <p:sldId id="270" r:id="rId14"/>
    <p:sldId id="271" r:id="rId15"/>
    <p:sldId id="272" r:id="rId16"/>
    <p:sldId id="273" r:id="rId17"/>
    <p:sldId id="274" r:id="rId18"/>
    <p:sldId id="275" r:id="rId19"/>
    <p:sldId id="355" r:id="rId20"/>
    <p:sldId id="356" r:id="rId21"/>
    <p:sldId id="357" r:id="rId22"/>
    <p:sldId id="358" r:id="rId23"/>
    <p:sldId id="276" r:id="rId24"/>
    <p:sldId id="277" r:id="rId25"/>
    <p:sldId id="304" r:id="rId26"/>
    <p:sldId id="278" r:id="rId27"/>
    <p:sldId id="305" r:id="rId28"/>
    <p:sldId id="306" r:id="rId29"/>
    <p:sldId id="307" r:id="rId30"/>
    <p:sldId id="308" r:id="rId31"/>
    <p:sldId id="309" r:id="rId32"/>
    <p:sldId id="311" r:id="rId33"/>
    <p:sldId id="312" r:id="rId34"/>
    <p:sldId id="283" r:id="rId35"/>
    <p:sldId id="284" r:id="rId36"/>
    <p:sldId id="287" r:id="rId37"/>
    <p:sldId id="285" r:id="rId38"/>
    <p:sldId id="288" r:id="rId39"/>
    <p:sldId id="296" r:id="rId40"/>
    <p:sldId id="297" r:id="rId41"/>
    <p:sldId id="298" r:id="rId42"/>
    <p:sldId id="299" r:id="rId43"/>
    <p:sldId id="300" r:id="rId44"/>
    <p:sldId id="301" r:id="rId45"/>
    <p:sldId id="302" r:id="rId46"/>
    <p:sldId id="354" r:id="rId47"/>
    <p:sldId id="353" r:id="rId48"/>
    <p:sldId id="348" r:id="rId49"/>
    <p:sldId id="313" r:id="rId50"/>
    <p:sldId id="314" r:id="rId51"/>
    <p:sldId id="315" r:id="rId52"/>
    <p:sldId id="317" r:id="rId53"/>
    <p:sldId id="322" r:id="rId54"/>
    <p:sldId id="349" r:id="rId55"/>
    <p:sldId id="324" r:id="rId56"/>
    <p:sldId id="325" r:id="rId57"/>
    <p:sldId id="323" r:id="rId58"/>
    <p:sldId id="350" r:id="rId59"/>
    <p:sldId id="351" r:id="rId60"/>
    <p:sldId id="329" r:id="rId61"/>
    <p:sldId id="327" r:id="rId62"/>
    <p:sldId id="328" r:id="rId63"/>
    <p:sldId id="326" r:id="rId64"/>
    <p:sldId id="331" r:id="rId65"/>
    <p:sldId id="332" r:id="rId66"/>
    <p:sldId id="333" r:id="rId67"/>
    <p:sldId id="334" r:id="rId68"/>
    <p:sldId id="336" r:id="rId69"/>
    <p:sldId id="337" r:id="rId70"/>
    <p:sldId id="338" r:id="rId71"/>
    <p:sldId id="340" r:id="rId72"/>
    <p:sldId id="341" r:id="rId73"/>
    <p:sldId id="342" r:id="rId74"/>
    <p:sldId id="343" r:id="rId75"/>
    <p:sldId id="352" r:id="rId76"/>
    <p:sldId id="345" r:id="rId77"/>
    <p:sldId id="346" r:id="rId78"/>
    <p:sldId id="347" r:id="rId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86" autoAdjust="0"/>
  </p:normalViewPr>
  <p:slideViewPr>
    <p:cSldViewPr snapToGrid="0">
      <p:cViewPr varScale="1">
        <p:scale>
          <a:sx n="150" d="100"/>
          <a:sy n="150" d="100"/>
        </p:scale>
        <p:origin x="2094" y="126"/>
      </p:cViewPr>
      <p:guideLst>
        <p:guide orient="horz" pos="2160"/>
        <p:guide pos="2880"/>
      </p:guideLst>
    </p:cSldViewPr>
  </p:slideViewPr>
  <p:notesTextViewPr>
    <p:cViewPr>
      <p:scale>
        <a:sx n="3" d="2"/>
        <a:sy n="3" d="2"/>
      </p:scale>
      <p:origin x="0" y="0"/>
    </p:cViewPr>
  </p:notesTextViewPr>
  <p:sorterViewPr>
    <p:cViewPr>
      <p:scale>
        <a:sx n="100" d="100"/>
        <a:sy n="100" d="100"/>
      </p:scale>
      <p:origin x="0" y="51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8D09945-D077-4781-921D-21966227E817}" type="datetimeFigureOut">
              <a:rPr lang="en-US" smtClean="0"/>
              <a:t>8/13/2019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E3CAB9A-48E6-4D29-B8FA-10057BD6D127}" type="slidenum">
              <a:rPr lang="en-US" smtClean="0"/>
              <a:t>‹#›</a:t>
            </a:fld>
            <a:endParaRPr lang="en-US" dirty="0"/>
          </a:p>
        </p:txBody>
      </p:sp>
    </p:spTree>
    <p:extLst>
      <p:ext uri="{BB962C8B-B14F-4D97-AF65-F5344CB8AC3E}">
        <p14:creationId xmlns:p14="http://schemas.microsoft.com/office/powerpoint/2010/main" val="288440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A6C4138-5F28-4236-8C2F-879047A228F5}" type="datetimeFigureOut">
              <a:rPr lang="en-US" smtClean="0"/>
              <a:t>8/13/2019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A650AA-311B-4EB1-88C7-0354AC3D3B5D}" type="slidenum">
              <a:rPr lang="en-US" smtClean="0"/>
              <a:t>‹#›</a:t>
            </a:fld>
            <a:endParaRPr lang="en-US" dirty="0"/>
          </a:p>
        </p:txBody>
      </p:sp>
    </p:spTree>
    <p:extLst>
      <p:ext uri="{BB962C8B-B14F-4D97-AF65-F5344CB8AC3E}">
        <p14:creationId xmlns:p14="http://schemas.microsoft.com/office/powerpoint/2010/main" val="2348744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650AA-311B-4EB1-88C7-0354AC3D3B5D}" type="slidenum">
              <a:rPr lang="en-US" smtClean="0"/>
              <a:t>1</a:t>
            </a:fld>
            <a:endParaRPr lang="en-US" dirty="0"/>
          </a:p>
        </p:txBody>
      </p:sp>
    </p:spTree>
    <p:extLst>
      <p:ext uri="{BB962C8B-B14F-4D97-AF65-F5344CB8AC3E}">
        <p14:creationId xmlns:p14="http://schemas.microsoft.com/office/powerpoint/2010/main" val="142221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620728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11</a:t>
            </a:fld>
            <a:endParaRPr lang="en-US" dirty="0"/>
          </a:p>
        </p:txBody>
      </p:sp>
    </p:spTree>
    <p:extLst>
      <p:ext uri="{BB962C8B-B14F-4D97-AF65-F5344CB8AC3E}">
        <p14:creationId xmlns:p14="http://schemas.microsoft.com/office/powerpoint/2010/main" val="254236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12</a:t>
            </a:fld>
            <a:endParaRPr lang="en-US" dirty="0"/>
          </a:p>
        </p:txBody>
      </p:sp>
    </p:spTree>
    <p:extLst>
      <p:ext uri="{BB962C8B-B14F-4D97-AF65-F5344CB8AC3E}">
        <p14:creationId xmlns:p14="http://schemas.microsoft.com/office/powerpoint/2010/main" val="540059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13</a:t>
            </a:fld>
            <a:endParaRPr lang="en-US" dirty="0"/>
          </a:p>
        </p:txBody>
      </p:sp>
    </p:spTree>
    <p:extLst>
      <p:ext uri="{BB962C8B-B14F-4D97-AF65-F5344CB8AC3E}">
        <p14:creationId xmlns:p14="http://schemas.microsoft.com/office/powerpoint/2010/main" val="93059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14</a:t>
            </a:fld>
            <a:endParaRPr lang="en-US" dirty="0"/>
          </a:p>
        </p:txBody>
      </p:sp>
    </p:spTree>
    <p:extLst>
      <p:ext uri="{BB962C8B-B14F-4D97-AF65-F5344CB8AC3E}">
        <p14:creationId xmlns:p14="http://schemas.microsoft.com/office/powerpoint/2010/main" val="846150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15</a:t>
            </a:fld>
            <a:endParaRPr lang="en-US" dirty="0"/>
          </a:p>
        </p:txBody>
      </p:sp>
    </p:spTree>
    <p:extLst>
      <p:ext uri="{BB962C8B-B14F-4D97-AF65-F5344CB8AC3E}">
        <p14:creationId xmlns:p14="http://schemas.microsoft.com/office/powerpoint/2010/main" val="2610113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16</a:t>
            </a:fld>
            <a:endParaRPr lang="en-US" dirty="0"/>
          </a:p>
        </p:txBody>
      </p:sp>
    </p:spTree>
    <p:extLst>
      <p:ext uri="{BB962C8B-B14F-4D97-AF65-F5344CB8AC3E}">
        <p14:creationId xmlns:p14="http://schemas.microsoft.com/office/powerpoint/2010/main" val="2211328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17</a:t>
            </a:fld>
            <a:endParaRPr lang="en-US" dirty="0"/>
          </a:p>
        </p:txBody>
      </p:sp>
    </p:spTree>
    <p:extLst>
      <p:ext uri="{BB962C8B-B14F-4D97-AF65-F5344CB8AC3E}">
        <p14:creationId xmlns:p14="http://schemas.microsoft.com/office/powerpoint/2010/main" val="745035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312558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00463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650AA-311B-4EB1-88C7-0354AC3D3B5D}" type="slidenum">
              <a:rPr lang="en-US" smtClean="0"/>
              <a:t>2</a:t>
            </a:fld>
            <a:endParaRPr lang="en-US" dirty="0"/>
          </a:p>
        </p:txBody>
      </p:sp>
    </p:spTree>
    <p:extLst>
      <p:ext uri="{BB962C8B-B14F-4D97-AF65-F5344CB8AC3E}">
        <p14:creationId xmlns:p14="http://schemas.microsoft.com/office/powerpoint/2010/main" val="2910701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26062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63076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22</a:t>
            </a:fld>
            <a:endParaRPr lang="en-US" dirty="0"/>
          </a:p>
        </p:txBody>
      </p:sp>
    </p:spTree>
    <p:extLst>
      <p:ext uri="{BB962C8B-B14F-4D97-AF65-F5344CB8AC3E}">
        <p14:creationId xmlns:p14="http://schemas.microsoft.com/office/powerpoint/2010/main" val="3221317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23</a:t>
            </a:fld>
            <a:endParaRPr lang="en-US" dirty="0"/>
          </a:p>
        </p:txBody>
      </p:sp>
    </p:spTree>
    <p:extLst>
      <p:ext uri="{BB962C8B-B14F-4D97-AF65-F5344CB8AC3E}">
        <p14:creationId xmlns:p14="http://schemas.microsoft.com/office/powerpoint/2010/main" val="3851441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315927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25</a:t>
            </a:fld>
            <a:endParaRPr lang="en-US" dirty="0"/>
          </a:p>
        </p:txBody>
      </p:sp>
    </p:spTree>
    <p:extLst>
      <p:ext uri="{BB962C8B-B14F-4D97-AF65-F5344CB8AC3E}">
        <p14:creationId xmlns:p14="http://schemas.microsoft.com/office/powerpoint/2010/main" val="2120408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010057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420571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863756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57526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650AA-311B-4EB1-88C7-0354AC3D3B5D}" type="slidenum">
              <a:rPr lang="en-US" smtClean="0"/>
              <a:t>3</a:t>
            </a:fld>
            <a:endParaRPr lang="en-US" dirty="0"/>
          </a:p>
        </p:txBody>
      </p:sp>
    </p:spTree>
    <p:extLst>
      <p:ext uri="{BB962C8B-B14F-4D97-AF65-F5344CB8AC3E}">
        <p14:creationId xmlns:p14="http://schemas.microsoft.com/office/powerpoint/2010/main" val="1826850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834709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226153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041185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33</a:t>
            </a:fld>
            <a:endParaRPr lang="en-US" dirty="0"/>
          </a:p>
        </p:txBody>
      </p:sp>
    </p:spTree>
    <p:extLst>
      <p:ext uri="{BB962C8B-B14F-4D97-AF65-F5344CB8AC3E}">
        <p14:creationId xmlns:p14="http://schemas.microsoft.com/office/powerpoint/2010/main" val="158556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34</a:t>
            </a:fld>
            <a:endParaRPr lang="en-US" dirty="0"/>
          </a:p>
        </p:txBody>
      </p:sp>
    </p:spTree>
    <p:extLst>
      <p:ext uri="{BB962C8B-B14F-4D97-AF65-F5344CB8AC3E}">
        <p14:creationId xmlns:p14="http://schemas.microsoft.com/office/powerpoint/2010/main" val="4127109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36</a:t>
            </a:fld>
            <a:endParaRPr lang="en-US" dirty="0"/>
          </a:p>
        </p:txBody>
      </p:sp>
    </p:spTree>
    <p:extLst>
      <p:ext uri="{BB962C8B-B14F-4D97-AF65-F5344CB8AC3E}">
        <p14:creationId xmlns:p14="http://schemas.microsoft.com/office/powerpoint/2010/main" val="3813348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37</a:t>
            </a:fld>
            <a:endParaRPr lang="en-US" dirty="0"/>
          </a:p>
        </p:txBody>
      </p:sp>
    </p:spTree>
    <p:extLst>
      <p:ext uri="{BB962C8B-B14F-4D97-AF65-F5344CB8AC3E}">
        <p14:creationId xmlns:p14="http://schemas.microsoft.com/office/powerpoint/2010/main" val="1481201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38</a:t>
            </a:fld>
            <a:endParaRPr lang="en-US" dirty="0"/>
          </a:p>
        </p:txBody>
      </p:sp>
    </p:spTree>
    <p:extLst>
      <p:ext uri="{BB962C8B-B14F-4D97-AF65-F5344CB8AC3E}">
        <p14:creationId xmlns:p14="http://schemas.microsoft.com/office/powerpoint/2010/main" val="1141403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39</a:t>
            </a:fld>
            <a:endParaRPr lang="en-US" dirty="0"/>
          </a:p>
        </p:txBody>
      </p:sp>
    </p:spTree>
    <p:extLst>
      <p:ext uri="{BB962C8B-B14F-4D97-AF65-F5344CB8AC3E}">
        <p14:creationId xmlns:p14="http://schemas.microsoft.com/office/powerpoint/2010/main" val="1016415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40</a:t>
            </a:fld>
            <a:endParaRPr lang="en-US" dirty="0"/>
          </a:p>
        </p:txBody>
      </p:sp>
    </p:spTree>
    <p:extLst>
      <p:ext uri="{BB962C8B-B14F-4D97-AF65-F5344CB8AC3E}">
        <p14:creationId xmlns:p14="http://schemas.microsoft.com/office/powerpoint/2010/main" val="207847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650AA-311B-4EB1-88C7-0354AC3D3B5D}" type="slidenum">
              <a:rPr lang="en-US" smtClean="0"/>
              <a:t>4</a:t>
            </a:fld>
            <a:endParaRPr lang="en-US" dirty="0"/>
          </a:p>
        </p:txBody>
      </p:sp>
    </p:spTree>
    <p:extLst>
      <p:ext uri="{BB962C8B-B14F-4D97-AF65-F5344CB8AC3E}">
        <p14:creationId xmlns:p14="http://schemas.microsoft.com/office/powerpoint/2010/main" val="2538542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41</a:t>
            </a:fld>
            <a:endParaRPr lang="en-US" dirty="0"/>
          </a:p>
        </p:txBody>
      </p:sp>
    </p:spTree>
    <p:extLst>
      <p:ext uri="{BB962C8B-B14F-4D97-AF65-F5344CB8AC3E}">
        <p14:creationId xmlns:p14="http://schemas.microsoft.com/office/powerpoint/2010/main" val="2955007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42</a:t>
            </a:fld>
            <a:endParaRPr lang="en-US" dirty="0"/>
          </a:p>
        </p:txBody>
      </p:sp>
    </p:spTree>
    <p:extLst>
      <p:ext uri="{BB962C8B-B14F-4D97-AF65-F5344CB8AC3E}">
        <p14:creationId xmlns:p14="http://schemas.microsoft.com/office/powerpoint/2010/main" val="2476759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43</a:t>
            </a:fld>
            <a:endParaRPr lang="en-US" dirty="0"/>
          </a:p>
        </p:txBody>
      </p:sp>
    </p:spTree>
    <p:extLst>
      <p:ext uri="{BB962C8B-B14F-4D97-AF65-F5344CB8AC3E}">
        <p14:creationId xmlns:p14="http://schemas.microsoft.com/office/powerpoint/2010/main" val="1546854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a:t>can take years to see the outcome of all the effort, particularly relating to reclamation that meets BLM standards.</a:t>
            </a:r>
          </a:p>
        </p:txBody>
      </p:sp>
      <p:sp>
        <p:nvSpPr>
          <p:cNvPr id="4" name="Slide Number Placeholder 3"/>
          <p:cNvSpPr>
            <a:spLocks noGrp="1"/>
          </p:cNvSpPr>
          <p:nvPr>
            <p:ph type="sldNum" sz="quarter" idx="10"/>
          </p:nvPr>
        </p:nvSpPr>
        <p:spPr/>
        <p:txBody>
          <a:bodyPr/>
          <a:lstStyle/>
          <a:p>
            <a:fld id="{FEA87540-22B1-40AE-ACCB-F89F96498F15}" type="slidenum">
              <a:rPr lang="en-US" smtClean="0"/>
              <a:t>44</a:t>
            </a:fld>
            <a:endParaRPr lang="en-US" dirty="0"/>
          </a:p>
        </p:txBody>
      </p:sp>
    </p:spTree>
    <p:extLst>
      <p:ext uri="{BB962C8B-B14F-4D97-AF65-F5344CB8AC3E}">
        <p14:creationId xmlns:p14="http://schemas.microsoft.com/office/powerpoint/2010/main" val="355318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a:t>can take years to see the outcome of all the effort, particularly relating to reclamation that meets BLM standards.</a:t>
            </a:r>
          </a:p>
        </p:txBody>
      </p:sp>
      <p:sp>
        <p:nvSpPr>
          <p:cNvPr id="4" name="Slide Number Placeholder 3"/>
          <p:cNvSpPr>
            <a:spLocks noGrp="1"/>
          </p:cNvSpPr>
          <p:nvPr>
            <p:ph type="sldNum" sz="quarter" idx="10"/>
          </p:nvPr>
        </p:nvSpPr>
        <p:spPr/>
        <p:txBody>
          <a:bodyPr/>
          <a:lstStyle/>
          <a:p>
            <a:fld id="{FEA87540-22B1-40AE-ACCB-F89F96498F15}" type="slidenum">
              <a:rPr lang="en-US" smtClean="0"/>
              <a:t>45</a:t>
            </a:fld>
            <a:endParaRPr lang="en-US" dirty="0"/>
          </a:p>
        </p:txBody>
      </p:sp>
    </p:spTree>
    <p:extLst>
      <p:ext uri="{BB962C8B-B14F-4D97-AF65-F5344CB8AC3E}">
        <p14:creationId xmlns:p14="http://schemas.microsoft.com/office/powerpoint/2010/main" val="3161262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a:t>can take years to see the outcome of all the effort, particularly relating to reclamation that meets BLM standards.</a:t>
            </a:r>
          </a:p>
        </p:txBody>
      </p:sp>
      <p:sp>
        <p:nvSpPr>
          <p:cNvPr id="4" name="Slide Number Placeholder 3"/>
          <p:cNvSpPr>
            <a:spLocks noGrp="1"/>
          </p:cNvSpPr>
          <p:nvPr>
            <p:ph type="sldNum" sz="quarter" idx="10"/>
          </p:nvPr>
        </p:nvSpPr>
        <p:spPr/>
        <p:txBody>
          <a:bodyPr/>
          <a:lstStyle/>
          <a:p>
            <a:fld id="{FEA87540-22B1-40AE-ACCB-F89F96498F15}" type="slidenum">
              <a:rPr lang="en-US" smtClean="0"/>
              <a:t>46</a:t>
            </a:fld>
            <a:endParaRPr lang="en-US" dirty="0"/>
          </a:p>
        </p:txBody>
      </p:sp>
    </p:spTree>
    <p:extLst>
      <p:ext uri="{BB962C8B-B14F-4D97-AF65-F5344CB8AC3E}">
        <p14:creationId xmlns:p14="http://schemas.microsoft.com/office/powerpoint/2010/main" val="860439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t>
            </a:r>
            <a:r>
              <a:rPr lang="en-US" dirty="0"/>
              <a:t>can take years to see the outcome of all the effort, particularly relating to reclamation that meets BLM standards.</a:t>
            </a:r>
          </a:p>
        </p:txBody>
      </p:sp>
      <p:sp>
        <p:nvSpPr>
          <p:cNvPr id="4" name="Slide Number Placeholder 3"/>
          <p:cNvSpPr>
            <a:spLocks noGrp="1"/>
          </p:cNvSpPr>
          <p:nvPr>
            <p:ph type="sldNum" sz="quarter" idx="10"/>
          </p:nvPr>
        </p:nvSpPr>
        <p:spPr/>
        <p:txBody>
          <a:bodyPr/>
          <a:lstStyle/>
          <a:p>
            <a:fld id="{FEA87540-22B1-40AE-ACCB-F89F96498F15}" type="slidenum">
              <a:rPr lang="en-US" smtClean="0"/>
              <a:t>47</a:t>
            </a:fld>
            <a:endParaRPr lang="en-US" dirty="0"/>
          </a:p>
        </p:txBody>
      </p:sp>
    </p:spTree>
    <p:extLst>
      <p:ext uri="{BB962C8B-B14F-4D97-AF65-F5344CB8AC3E}">
        <p14:creationId xmlns:p14="http://schemas.microsoft.com/office/powerpoint/2010/main" val="399523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650AA-311B-4EB1-88C7-0354AC3D3B5D}" type="slidenum">
              <a:rPr lang="en-US" smtClean="0"/>
              <a:t>5</a:t>
            </a:fld>
            <a:endParaRPr lang="en-US" dirty="0"/>
          </a:p>
        </p:txBody>
      </p:sp>
    </p:spTree>
    <p:extLst>
      <p:ext uri="{BB962C8B-B14F-4D97-AF65-F5344CB8AC3E}">
        <p14:creationId xmlns:p14="http://schemas.microsoft.com/office/powerpoint/2010/main" val="283989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a:t>
            </a:fld>
            <a:endParaRPr lang="en-US" dirty="0"/>
          </a:p>
        </p:txBody>
      </p:sp>
    </p:spTree>
    <p:extLst>
      <p:ext uri="{BB962C8B-B14F-4D97-AF65-F5344CB8AC3E}">
        <p14:creationId xmlns:p14="http://schemas.microsoft.com/office/powerpoint/2010/main" val="337670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a:t>
            </a:fld>
            <a:endParaRPr lang="en-US" dirty="0"/>
          </a:p>
        </p:txBody>
      </p:sp>
    </p:spTree>
    <p:extLst>
      <p:ext uri="{BB962C8B-B14F-4D97-AF65-F5344CB8AC3E}">
        <p14:creationId xmlns:p14="http://schemas.microsoft.com/office/powerpoint/2010/main" val="100138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a:t>
            </a:fld>
            <a:endParaRPr lang="en-US" dirty="0"/>
          </a:p>
        </p:txBody>
      </p:sp>
    </p:spTree>
    <p:extLst>
      <p:ext uri="{BB962C8B-B14F-4D97-AF65-F5344CB8AC3E}">
        <p14:creationId xmlns:p14="http://schemas.microsoft.com/office/powerpoint/2010/main" val="244770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9</a:t>
            </a:fld>
            <a:endParaRPr lang="en-US" dirty="0"/>
          </a:p>
        </p:txBody>
      </p:sp>
    </p:spTree>
    <p:extLst>
      <p:ext uri="{BB962C8B-B14F-4D97-AF65-F5344CB8AC3E}">
        <p14:creationId xmlns:p14="http://schemas.microsoft.com/office/powerpoint/2010/main" val="88226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8257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139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17735438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TextBox 7"/>
          <p:cNvSpPr txBox="1"/>
          <p:nvPr userDrawn="1"/>
        </p:nvSpPr>
        <p:spPr>
          <a:xfrm>
            <a:off x="441158" y="1417346"/>
            <a:ext cx="4627658" cy="1569660"/>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p>
          <a:p>
            <a:pPr algn="ctr"/>
            <a:r>
              <a:rPr lang="en-US" sz="3200" spc="600" dirty="0" smtClean="0">
                <a:latin typeface="Times New Roman" panose="02020603050405020304" pitchFamily="18" charset="0"/>
                <a:cs typeface="Times New Roman" panose="02020603050405020304" pitchFamily="18" charset="0"/>
              </a:rPr>
              <a:t>Short</a:t>
            </a:r>
            <a:r>
              <a:rPr lang="en-US" sz="3200" spc="600" baseline="0" dirty="0" smtClean="0">
                <a:latin typeface="Times New Roman" panose="02020603050405020304" pitchFamily="18" charset="0"/>
                <a:cs typeface="Times New Roman" panose="02020603050405020304" pitchFamily="18" charset="0"/>
              </a:rPr>
              <a:t> Course</a:t>
            </a:r>
            <a:endParaRPr lang="en-US" sz="3200" spc="600" dirty="0">
              <a:latin typeface="Times New Roman" panose="02020603050405020304" pitchFamily="18" charset="0"/>
              <a:cs typeface="Times New Roman" panose="02020603050405020304" pitchFamily="18" charset="0"/>
            </a:endParaRPr>
          </a:p>
        </p:txBody>
      </p:sp>
      <p:grpSp>
        <p:nvGrpSpPr>
          <p:cNvPr id="14" name="Group 13"/>
          <p:cNvGrpSpPr/>
          <p:nvPr userDrawn="1"/>
        </p:nvGrpSpPr>
        <p:grpSpPr>
          <a:xfrm>
            <a:off x="1919406" y="3934983"/>
            <a:ext cx="1659221" cy="716757"/>
            <a:chOff x="2125630" y="2939674"/>
            <a:chExt cx="1659221" cy="716757"/>
          </a:xfrm>
        </p:grpSpPr>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sp>
        <p:nvSpPr>
          <p:cNvPr id="10" name="TextBox 9"/>
          <p:cNvSpPr txBox="1"/>
          <p:nvPr userDrawn="1"/>
        </p:nvSpPr>
        <p:spPr>
          <a:xfrm>
            <a:off x="-12111" y="5281976"/>
            <a:ext cx="5534526" cy="646331"/>
          </a:xfrm>
          <a:prstGeom prst="rect">
            <a:avLst/>
          </a:prstGeom>
          <a:noFill/>
        </p:spPr>
        <p:txBody>
          <a:bodyPr wrap="square" rtlCol="0">
            <a:spAutoFit/>
          </a:bodyPr>
          <a:lstStyle/>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Vernal, Utah</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a:p>
            <a:pPr algn="ctr"/>
            <a:r>
              <a:rPr lang="en-US" spc="300" dirty="0" smtClean="0">
                <a:latin typeface="Cambria" panose="02040503050406030204" pitchFamily="18" charset="0"/>
                <a:ea typeface="BatangChe" panose="02030609000101010101" pitchFamily="49" charset="-127"/>
                <a:cs typeface="Times New Roman" panose="02020603050405020304" pitchFamily="18" charset="0"/>
              </a:rPr>
              <a:t>August 2019</a:t>
            </a:r>
            <a:endParaRPr lang="en-US" spc="300" dirty="0">
              <a:latin typeface="Cambria" panose="02040503050406030204" pitchFamily="18" charset="0"/>
              <a:ea typeface="BatangChe" panose="02030609000101010101" pitchFamily="49" charset="-127"/>
              <a:cs typeface="Times New Roman" panose="02020603050405020304" pitchFamily="18" charset="0"/>
            </a:endParaRP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32241" t="-269" r="32972" b="269"/>
          <a:stretch/>
        </p:blipFill>
        <p:spPr>
          <a:xfrm>
            <a:off x="5576048" y="-22920"/>
            <a:ext cx="3588272" cy="6880497"/>
          </a:xfrm>
          <a:prstGeom prst="rect">
            <a:avLst/>
          </a:prstGeom>
        </p:spPr>
      </p:pic>
      <p:sp>
        <p:nvSpPr>
          <p:cNvPr id="11" name="TextBox 10"/>
          <p:cNvSpPr txBox="1"/>
          <p:nvPr userDrawn="1"/>
        </p:nvSpPr>
        <p:spPr>
          <a:xfrm>
            <a:off x="5593135" y="6613717"/>
            <a:ext cx="2292268" cy="276999"/>
          </a:xfrm>
          <a:prstGeom prst="rect">
            <a:avLst/>
          </a:prstGeom>
          <a:noFill/>
        </p:spPr>
        <p:txBody>
          <a:bodyPr wrap="square" rtlCol="0">
            <a:spAutoFit/>
          </a:bodyPr>
          <a:lstStyle/>
          <a:p>
            <a:r>
              <a:rPr lang="en-US" sz="1200" dirty="0" smtClean="0">
                <a:effectLst>
                  <a:outerShdw blurRad="38100" dist="38100" dir="2700000" algn="tl">
                    <a:srgbClr val="000000">
                      <a:alpha val="43137"/>
                    </a:srgbClr>
                  </a:outerShdw>
                </a:effectLst>
              </a:rPr>
              <a:t>Benjamin</a:t>
            </a:r>
            <a:r>
              <a:rPr lang="en-US" sz="1200" baseline="0" dirty="0" smtClean="0">
                <a:effectLst>
                  <a:outerShdw blurRad="38100" dist="38100" dir="2700000" algn="tl">
                    <a:srgbClr val="000000">
                      <a:alpha val="43137"/>
                    </a:srgbClr>
                  </a:outerShdw>
                </a:effectLst>
              </a:rPr>
              <a:t> Horton</a:t>
            </a:r>
            <a:endParaRPr lang="en-US"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8995801"/>
      </p:ext>
    </p:extLst>
  </p:cSld>
  <p:clrMap bg1="dk1" tx1="lt1" bg2="dk2" tx2="lt2" accent1="accent1" accent2="accent2" accent3="accent3" accent4="accent4" accent5="accent5" accent6="accent6" hlink="hlink" folHlink="folHlink"/>
  <p:sldLayoutIdLst>
    <p:sldLayoutId id="2147483682"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 Placeholder 17"/>
          <p:cNvSpPr txBox="1">
            <a:spLocks/>
          </p:cNvSpPr>
          <p:nvPr userDrawn="1"/>
        </p:nvSpPr>
        <p:spPr>
          <a:xfrm>
            <a:off x="4862945" y="6623104"/>
            <a:ext cx="3900055"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b="1" dirty="0" smtClean="0">
                <a:effectLst/>
                <a:latin typeface="Cambria" panose="02040503050406030204" pitchFamily="18" charset="0"/>
              </a:rPr>
              <a:t>Vernal, Utah </a:t>
            </a:r>
            <a:r>
              <a:rPr lang="en-US" sz="800" b="1" baseline="0" dirty="0" smtClean="0">
                <a:effectLst/>
                <a:latin typeface="Cambria" panose="02040503050406030204" pitchFamily="18" charset="0"/>
              </a:rPr>
              <a:t>- VRM Training 2019</a:t>
            </a:r>
            <a:endParaRPr lang="en-US" sz="800" b="1" dirty="0">
              <a:effectLst/>
              <a:latin typeface="Cambria" panose="02040503050406030204" pitchFamily="18" charset="0"/>
            </a:endParaRPr>
          </a:p>
        </p:txBody>
      </p:sp>
      <p:grpSp>
        <p:nvGrpSpPr>
          <p:cNvPr id="36" name="Group 35"/>
          <p:cNvGrpSpPr/>
          <p:nvPr userDrawn="1"/>
        </p:nvGrpSpPr>
        <p:grpSpPr>
          <a:xfrm>
            <a:off x="8781375" y="0"/>
            <a:ext cx="364319" cy="6858000"/>
            <a:chOff x="8781375" y="0"/>
            <a:chExt cx="364319" cy="6858000"/>
          </a:xfrm>
        </p:grpSpPr>
        <p:grpSp>
          <p:nvGrpSpPr>
            <p:cNvPr id="37" name="Group 36"/>
            <p:cNvGrpSpPr/>
            <p:nvPr userDrawn="1"/>
          </p:nvGrpSpPr>
          <p:grpSpPr>
            <a:xfrm>
              <a:off x="8781968" y="0"/>
              <a:ext cx="363726" cy="5142863"/>
              <a:chOff x="8781968" y="0"/>
              <a:chExt cx="363726" cy="6612795"/>
            </a:xfrm>
          </p:grpSpPr>
          <p:grpSp>
            <p:nvGrpSpPr>
              <p:cNvPr id="43" name="Group 42"/>
              <p:cNvGrpSpPr/>
              <p:nvPr userDrawn="1"/>
            </p:nvGrpSpPr>
            <p:grpSpPr>
              <a:xfrm>
                <a:off x="8781968" y="0"/>
                <a:ext cx="363726" cy="5510254"/>
                <a:chOff x="8781968" y="0"/>
                <a:chExt cx="363726" cy="2632867"/>
              </a:xfrm>
            </p:grpSpPr>
            <p:sp>
              <p:nvSpPr>
                <p:cNvPr id="45" name="Rectangle 44"/>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6" name="Group 45"/>
                <p:cNvGrpSpPr/>
                <p:nvPr/>
              </p:nvGrpSpPr>
              <p:grpSpPr>
                <a:xfrm>
                  <a:off x="8781968" y="524732"/>
                  <a:ext cx="362032" cy="2108135"/>
                  <a:chOff x="8781968" y="0"/>
                  <a:chExt cx="362032" cy="2685496"/>
                </a:xfrm>
              </p:grpSpPr>
              <p:sp>
                <p:nvSpPr>
                  <p:cNvPr id="47" name="Rectangle 46"/>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44" name="Rectangle 43"/>
              <p:cNvSpPr/>
              <p:nvPr userDrawn="1"/>
            </p:nvSpPr>
            <p:spPr>
              <a:xfrm>
                <a:off x="8781968" y="5510254"/>
                <a:ext cx="363726" cy="1102541"/>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8" name="Rectangle 37"/>
            <p:cNvSpPr/>
            <p:nvPr userDrawn="1"/>
          </p:nvSpPr>
          <p:spPr>
            <a:xfrm>
              <a:off x="8781968" y="5142863"/>
              <a:ext cx="363726" cy="857462"/>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2" name="Rectangle 41"/>
            <p:cNvSpPr/>
            <p:nvPr userDrawn="1"/>
          </p:nvSpPr>
          <p:spPr>
            <a:xfrm>
              <a:off x="8781375" y="5996056"/>
              <a:ext cx="362625" cy="861944"/>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1" name="TextBox 50"/>
          <p:cNvSpPr txBox="1"/>
          <p:nvPr userDrawn="1"/>
        </p:nvSpPr>
        <p:spPr>
          <a:xfrm>
            <a:off x="8807515" y="4575632"/>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TextBox 51"/>
          <p:cNvSpPr txBox="1"/>
          <p:nvPr userDrawn="1"/>
        </p:nvSpPr>
        <p:spPr>
          <a:xfrm>
            <a:off x="8807515" y="5433094"/>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3" name="TextBox 52"/>
          <p:cNvSpPr txBox="1"/>
          <p:nvPr userDrawn="1"/>
        </p:nvSpPr>
        <p:spPr>
          <a:xfrm>
            <a:off x="8797870" y="6272626"/>
            <a:ext cx="362032" cy="276999"/>
          </a:xfrm>
          <a:prstGeom prst="rect">
            <a:avLst/>
          </a:prstGeom>
          <a:noFill/>
        </p:spPr>
        <p:txBody>
          <a:bodyPr wrap="square" rtlCol="0">
            <a:spAutoFit/>
          </a:bodyPr>
          <a:lstStyle/>
          <a:p>
            <a:pPr algn="ctr"/>
            <a:r>
              <a:rPr lang="en-US" sz="12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endPar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4" name="TextBox 53"/>
          <p:cNvSpPr txBox="1"/>
          <p:nvPr userDrawn="1"/>
        </p:nvSpPr>
        <p:spPr>
          <a:xfrm>
            <a:off x="8799564" y="294048"/>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5" name="TextBox 54"/>
          <p:cNvSpPr txBox="1"/>
          <p:nvPr userDrawn="1"/>
        </p:nvSpPr>
        <p:spPr>
          <a:xfrm>
            <a:off x="8799564" y="114431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6" name="TextBox 55"/>
          <p:cNvSpPr txBox="1"/>
          <p:nvPr userDrawn="1"/>
        </p:nvSpPr>
        <p:spPr>
          <a:xfrm>
            <a:off x="8799564" y="200251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7" name="TextBox 56"/>
          <p:cNvSpPr txBox="1"/>
          <p:nvPr userDrawn="1"/>
        </p:nvSpPr>
        <p:spPr>
          <a:xfrm>
            <a:off x="8799564" y="286070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8" name="TextBox 57"/>
          <p:cNvSpPr txBox="1"/>
          <p:nvPr userDrawn="1"/>
        </p:nvSpPr>
        <p:spPr>
          <a:xfrm>
            <a:off x="8797870" y="37181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59" name="Rectangle 58"/>
          <p:cNvSpPr/>
          <p:nvPr userDrawn="1"/>
        </p:nvSpPr>
        <p:spPr>
          <a:xfrm>
            <a:off x="8718327" y="3143"/>
            <a:ext cx="424894" cy="5139718"/>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0" name="Rectangle 59"/>
          <p:cNvSpPr/>
          <p:nvPr userDrawn="1"/>
        </p:nvSpPr>
        <p:spPr>
          <a:xfrm>
            <a:off x="8763000" y="5993800"/>
            <a:ext cx="387975" cy="864199"/>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9" name="Picture 6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pic>
        <p:nvPicPr>
          <p:cNvPr id="68" name="Picture 67"/>
          <p:cNvPicPr/>
          <p:nvPr userDrawn="1"/>
        </p:nvPicPr>
        <p:blipFill>
          <a:blip r:embed="rId6"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4.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4.e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5.emf"/><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6.e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jpeg"/><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4.jpe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9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a:t>
            </a:r>
            <a:r>
              <a:rPr lang="en-US" dirty="0"/>
              <a:t>2 – </a:t>
            </a:r>
            <a:r>
              <a:rPr lang="en-US" dirty="0" smtClean="0"/>
              <a:t>VRM Class Objectives</a:t>
            </a:r>
            <a:endParaRPr lang="en-US" dirty="0"/>
          </a:p>
        </p:txBody>
      </p:sp>
      <p:graphicFrame>
        <p:nvGraphicFramePr>
          <p:cNvPr id="5" name="Content Placeholder 1"/>
          <p:cNvGraphicFramePr>
            <a:graphicFrameLocks noGrp="1"/>
          </p:cNvGraphicFramePr>
          <p:nvPr>
            <p:ph idx="1"/>
            <p:extLst>
              <p:ext uri="{D42A27DB-BD31-4B8C-83A1-F6EECF244321}">
                <p14:modId xmlns:p14="http://schemas.microsoft.com/office/powerpoint/2010/main" val="522242444"/>
              </p:ext>
            </p:extLst>
          </p:nvPr>
        </p:nvGraphicFramePr>
        <p:xfrm>
          <a:off x="150125" y="1447201"/>
          <a:ext cx="8506801" cy="4798376"/>
        </p:xfrm>
        <a:graphic>
          <a:graphicData uri="http://schemas.openxmlformats.org/drawingml/2006/table">
            <a:tbl>
              <a:tblPr firstRow="1" bandRow="1">
                <a:tableStyleId>{5C22544A-7EE6-4342-B048-85BDC9FD1C3A}</a:tableStyleId>
              </a:tblPr>
              <a:tblGrid>
                <a:gridCol w="1972264">
                  <a:extLst>
                    <a:ext uri="{9D8B030D-6E8A-4147-A177-3AD203B41FA5}">
                      <a16:colId xmlns:a16="http://schemas.microsoft.com/office/drawing/2014/main" val="20000"/>
                    </a:ext>
                  </a:extLst>
                </a:gridCol>
                <a:gridCol w="1507971">
                  <a:extLst>
                    <a:ext uri="{9D8B030D-6E8A-4147-A177-3AD203B41FA5}">
                      <a16:colId xmlns:a16="http://schemas.microsoft.com/office/drawing/2014/main" val="20001"/>
                    </a:ext>
                  </a:extLst>
                </a:gridCol>
                <a:gridCol w="1556120">
                  <a:extLst>
                    <a:ext uri="{9D8B030D-6E8A-4147-A177-3AD203B41FA5}">
                      <a16:colId xmlns:a16="http://schemas.microsoft.com/office/drawing/2014/main" val="20002"/>
                    </a:ext>
                  </a:extLst>
                </a:gridCol>
                <a:gridCol w="1602680">
                  <a:extLst>
                    <a:ext uri="{9D8B030D-6E8A-4147-A177-3AD203B41FA5}">
                      <a16:colId xmlns:a16="http://schemas.microsoft.com/office/drawing/2014/main" val="20003"/>
                    </a:ext>
                  </a:extLst>
                </a:gridCol>
                <a:gridCol w="1867766">
                  <a:extLst>
                    <a:ext uri="{9D8B030D-6E8A-4147-A177-3AD203B41FA5}">
                      <a16:colId xmlns:a16="http://schemas.microsoft.com/office/drawing/2014/main" val="20004"/>
                    </a:ext>
                  </a:extLst>
                </a:gridCol>
              </a:tblGrid>
              <a:tr h="471729">
                <a:tc>
                  <a:txBody>
                    <a:bodyPr/>
                    <a:lstStyle/>
                    <a:p>
                      <a:r>
                        <a:rPr lang="en-US" sz="2500" dirty="0" smtClean="0">
                          <a:solidFill>
                            <a:srgbClr val="92D050"/>
                          </a:solidFill>
                          <a:latin typeface="Cambria" panose="02040503050406030204" pitchFamily="18" charset="0"/>
                        </a:rPr>
                        <a:t>OBJECTIVE</a:t>
                      </a:r>
                      <a:endParaRPr lang="en-US" sz="2500" dirty="0">
                        <a:solidFill>
                          <a:srgbClr val="92D050"/>
                        </a:solidFill>
                        <a:latin typeface="Cambria" panose="02040503050406030204" pitchFamily="18" charset="0"/>
                      </a:endParaRPr>
                    </a:p>
                  </a:txBody>
                  <a:tcPr marL="90883" marR="90883" marT="45442" marB="45442">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300" dirty="0" smtClean="0">
                          <a:latin typeface="Cambria" panose="02040503050406030204" pitchFamily="18" charset="0"/>
                        </a:rPr>
                        <a:t>Class I</a:t>
                      </a:r>
                      <a:endParaRPr lang="en-US" sz="2300" dirty="0">
                        <a:latin typeface="Cambria" panose="02040503050406030204" pitchFamily="18" charset="0"/>
                      </a:endParaRP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300" dirty="0" smtClean="0">
                          <a:latin typeface="Cambria" panose="02040503050406030204" pitchFamily="18" charset="0"/>
                        </a:rPr>
                        <a:t>Class II</a:t>
                      </a:r>
                      <a:endParaRPr lang="en-US" sz="2300" dirty="0">
                        <a:latin typeface="Cambria" panose="02040503050406030204" pitchFamily="18" charset="0"/>
                      </a:endParaRP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300" dirty="0" smtClean="0">
                          <a:latin typeface="Cambria" panose="02040503050406030204" pitchFamily="18" charset="0"/>
                        </a:rPr>
                        <a:t>Class III</a:t>
                      </a:r>
                      <a:endParaRPr lang="en-US" sz="2300" dirty="0">
                        <a:latin typeface="Cambria" panose="02040503050406030204" pitchFamily="18" charset="0"/>
                      </a:endParaRP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300" dirty="0" smtClean="0">
                          <a:latin typeface="Cambria" panose="02040503050406030204" pitchFamily="18" charset="0"/>
                        </a:rPr>
                        <a:t>Class IV</a:t>
                      </a:r>
                      <a:endParaRPr lang="en-US" sz="2300" dirty="0">
                        <a:latin typeface="Cambria" panose="02040503050406030204" pitchFamily="18" charset="0"/>
                      </a:endParaRPr>
                    </a:p>
                  </a:txBody>
                  <a:tcPr marL="90883" marR="90883" marT="45442" marB="4544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extLst>
                  <a:ext uri="{0D108BD9-81ED-4DB2-BD59-A6C34878D82A}">
                    <a16:rowId xmlns:a16="http://schemas.microsoft.com/office/drawing/2014/main" val="10000"/>
                  </a:ext>
                </a:extLst>
              </a:tr>
              <a:tr h="878022">
                <a:tc>
                  <a:txBody>
                    <a:bodyPr/>
                    <a:lstStyle/>
                    <a:p>
                      <a:pPr algn="ctr"/>
                      <a:r>
                        <a:rPr lang="en-US" sz="2300" b="1" dirty="0" smtClean="0">
                          <a:solidFill>
                            <a:schemeClr val="bg1"/>
                          </a:solidFill>
                          <a:latin typeface="Cambria" panose="02040503050406030204" pitchFamily="18" charset="0"/>
                        </a:rPr>
                        <a:t>Management</a:t>
                      </a:r>
                      <a:endParaRPr lang="en-US" sz="2300" b="1"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000" dirty="0" smtClean="0">
                          <a:solidFill>
                            <a:schemeClr val="bg1"/>
                          </a:solidFill>
                          <a:latin typeface="Cambria" panose="02040503050406030204" pitchFamily="18" charset="0"/>
                        </a:rPr>
                        <a:t>preserve, manage for natural</a:t>
                      </a:r>
                      <a:r>
                        <a:rPr lang="en-US" sz="2000" baseline="0" dirty="0" smtClean="0">
                          <a:solidFill>
                            <a:schemeClr val="bg1"/>
                          </a:solidFill>
                          <a:latin typeface="Cambria" panose="02040503050406030204" pitchFamily="18" charset="0"/>
                        </a:rPr>
                        <a:t> ecological changes</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retain</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partially retain</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major modification</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9944">
                <a:tc>
                  <a:txBody>
                    <a:bodyPr/>
                    <a:lstStyle/>
                    <a:p>
                      <a:pPr algn="ctr"/>
                      <a:r>
                        <a:rPr lang="en-US" sz="2300" b="1" dirty="0" smtClean="0">
                          <a:solidFill>
                            <a:schemeClr val="bg1"/>
                          </a:solidFill>
                          <a:latin typeface="Cambria" panose="02040503050406030204" pitchFamily="18" charset="0"/>
                        </a:rPr>
                        <a:t>Change Allowed</a:t>
                      </a:r>
                      <a:endParaRPr lang="en-US" sz="2300" b="1"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000" dirty="0" smtClean="0">
                          <a:solidFill>
                            <a:schemeClr val="bg1"/>
                          </a:solidFill>
                          <a:latin typeface="Cambria" panose="02040503050406030204" pitchFamily="18" charset="0"/>
                        </a:rPr>
                        <a:t>very low</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low</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moderate</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high</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57070">
                <a:tc>
                  <a:txBody>
                    <a:bodyPr/>
                    <a:lstStyle/>
                    <a:p>
                      <a:pPr algn="ctr"/>
                      <a:r>
                        <a:rPr lang="en-US" sz="2300" b="1" dirty="0" smtClean="0">
                          <a:solidFill>
                            <a:schemeClr val="bg1"/>
                          </a:solidFill>
                          <a:latin typeface="Cambria" panose="02040503050406030204" pitchFamily="18" charset="0"/>
                        </a:rPr>
                        <a:t>Visibility</a:t>
                      </a:r>
                      <a:endParaRPr lang="en-US" sz="2300" b="1"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alpha val="50000"/>
                      </a:srgbClr>
                    </a:solidFill>
                  </a:tcPr>
                </a:tc>
                <a:tc>
                  <a:txBody>
                    <a:bodyPr/>
                    <a:lstStyle/>
                    <a:p>
                      <a:pPr algn="ctr"/>
                      <a:r>
                        <a:rPr lang="en-US" sz="2000" dirty="0" smtClean="0">
                          <a:solidFill>
                            <a:schemeClr val="bg1"/>
                          </a:solidFill>
                          <a:latin typeface="Cambria" panose="02040503050406030204" pitchFamily="18" charset="0"/>
                        </a:rPr>
                        <a:t>activities should not be visible</a:t>
                      </a:r>
                      <a:r>
                        <a:rPr lang="en-US" sz="2000" baseline="0" dirty="0" smtClean="0">
                          <a:solidFill>
                            <a:schemeClr val="bg1"/>
                          </a:solidFill>
                          <a:latin typeface="Cambria" panose="02040503050406030204" pitchFamily="18" charset="0"/>
                        </a:rPr>
                        <a:t> and must not attract attention</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activities may be visible, but must not attract attention </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activities</a:t>
                      </a:r>
                      <a:r>
                        <a:rPr lang="en-US" sz="2000" baseline="0" dirty="0" smtClean="0">
                          <a:solidFill>
                            <a:schemeClr val="bg1"/>
                          </a:solidFill>
                          <a:latin typeface="Cambria" panose="02040503050406030204" pitchFamily="18" charset="0"/>
                        </a:rPr>
                        <a:t> </a:t>
                      </a:r>
                      <a:r>
                        <a:rPr lang="en-US" sz="2000" dirty="0" smtClean="0">
                          <a:solidFill>
                            <a:schemeClr val="bg1"/>
                          </a:solidFill>
                          <a:latin typeface="Cambria" panose="02040503050406030204" pitchFamily="18" charset="0"/>
                        </a:rPr>
                        <a:t>may attract attention but should not dominate the</a:t>
                      </a:r>
                      <a:r>
                        <a:rPr lang="en-US" sz="2000" baseline="0" dirty="0" smtClean="0">
                          <a:solidFill>
                            <a:schemeClr val="bg1"/>
                          </a:solidFill>
                          <a:latin typeface="Cambria" panose="02040503050406030204" pitchFamily="18" charset="0"/>
                        </a:rPr>
                        <a:t> view</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solidFill>
                            <a:schemeClr val="bg1"/>
                          </a:solidFill>
                          <a:latin typeface="Cambria" panose="02040503050406030204" pitchFamily="18" charset="0"/>
                        </a:rPr>
                        <a:t>activities</a:t>
                      </a:r>
                      <a:r>
                        <a:rPr lang="en-US" sz="2000" baseline="0" dirty="0" smtClean="0">
                          <a:solidFill>
                            <a:schemeClr val="bg1"/>
                          </a:solidFill>
                          <a:latin typeface="Cambria" panose="02040503050406030204" pitchFamily="18" charset="0"/>
                        </a:rPr>
                        <a:t> may attract attention, </a:t>
                      </a:r>
                      <a:r>
                        <a:rPr lang="en-US" sz="2000" dirty="0" smtClean="0">
                          <a:solidFill>
                            <a:schemeClr val="bg1"/>
                          </a:solidFill>
                          <a:latin typeface="Cambria" panose="02040503050406030204" pitchFamily="18" charset="0"/>
                        </a:rPr>
                        <a:t>may dominate the view,</a:t>
                      </a:r>
                      <a:r>
                        <a:rPr lang="en-US" sz="2000" baseline="0" dirty="0" smtClean="0">
                          <a:solidFill>
                            <a:schemeClr val="bg1"/>
                          </a:solidFill>
                          <a:latin typeface="Cambria" panose="02040503050406030204" pitchFamily="18" charset="0"/>
                        </a:rPr>
                        <a:t> but are still mitigated</a:t>
                      </a:r>
                      <a:endParaRPr lang="en-US" sz="2000" dirty="0">
                        <a:solidFill>
                          <a:schemeClr val="bg1"/>
                        </a:solidFill>
                        <a:latin typeface="Cambria" panose="02040503050406030204" pitchFamily="18" charset="0"/>
                      </a:endParaRPr>
                    </a:p>
                  </a:txBody>
                  <a:tcPr marL="90883" marR="90883" marT="45442" marB="4544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35064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Select Key Observation Points (KOPs)</a:t>
            </a:r>
          </a:p>
          <a:p>
            <a:pPr lvl="1" indent="-228600"/>
            <a:r>
              <a:rPr lang="en-US" dirty="0" smtClean="0"/>
              <a:t>What is a KOP?</a:t>
            </a:r>
          </a:p>
          <a:p>
            <a:pPr lvl="2"/>
            <a:r>
              <a:rPr lang="en-US" dirty="0" smtClean="0"/>
              <a:t>A critical viewpoint or place from</a:t>
            </a:r>
          </a:p>
          <a:p>
            <a:pPr marL="685800" lvl="2" indent="0">
              <a:buNone/>
            </a:pPr>
            <a:r>
              <a:rPr lang="en-US" dirty="0"/>
              <a:t>	</a:t>
            </a:r>
            <a:r>
              <a:rPr lang="en-US" dirty="0" smtClean="0"/>
              <a:t> which we analyze the visual impact</a:t>
            </a:r>
          </a:p>
          <a:p>
            <a:pPr marL="685800" lvl="2" indent="0">
              <a:buNone/>
            </a:pPr>
            <a:r>
              <a:rPr lang="en-US" dirty="0"/>
              <a:t>	</a:t>
            </a:r>
            <a:r>
              <a:rPr lang="en-US" dirty="0" smtClean="0"/>
              <a:t> of a proposed project</a:t>
            </a:r>
          </a:p>
          <a:p>
            <a:pPr lvl="2"/>
            <a:endParaRPr lang="en-US" dirty="0" smtClean="0"/>
          </a:p>
          <a:p>
            <a:r>
              <a:rPr lang="en-US" dirty="0" smtClean="0"/>
              <a:t>Types of KOPs</a:t>
            </a:r>
          </a:p>
          <a:p>
            <a:pPr lvl="1"/>
            <a:r>
              <a:rPr lang="en-US" dirty="0"/>
              <a:t>KOPs should be p</a:t>
            </a:r>
            <a:r>
              <a:rPr lang="en-US" dirty="0" smtClean="0"/>
              <a:t>laces </a:t>
            </a:r>
            <a:r>
              <a:rPr lang="en-US" dirty="0"/>
              <a:t>from which a proposed project is seen by large numbers of viewers or </a:t>
            </a:r>
            <a:r>
              <a:rPr lang="en-US" u="sng" dirty="0"/>
              <a:t>critical </a:t>
            </a:r>
            <a:r>
              <a:rPr lang="en-US" u="sng" dirty="0" smtClean="0"/>
              <a:t>viewers</a:t>
            </a:r>
            <a:endParaRPr lang="en-US" dirty="0"/>
          </a:p>
          <a:p>
            <a:pPr lvl="1"/>
            <a:r>
              <a:rPr lang="en-US" dirty="0" smtClean="0"/>
              <a:t>Where </a:t>
            </a:r>
            <a:r>
              <a:rPr lang="en-US" dirty="0"/>
              <a:t>view of proposed project is most revealing</a:t>
            </a:r>
          </a:p>
          <a:p>
            <a:pPr lvl="1"/>
            <a:r>
              <a:rPr lang="en-US" dirty="0" smtClean="0"/>
              <a:t>Single Points – trailheads, campgrounds, scenic overlooks, parking lots, subdivisions, and towns</a:t>
            </a:r>
          </a:p>
          <a:p>
            <a:pPr lvl="1"/>
            <a:r>
              <a:rPr lang="en-US" dirty="0" smtClean="0"/>
              <a:t>Linear – roads, trails, and rivers</a:t>
            </a:r>
            <a:endParaRPr lang="en-US" dirty="0"/>
          </a:p>
          <a:p>
            <a:pPr lvl="1"/>
            <a:endParaRPr lang="en-US" u="sng"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3 - KOPs</a:t>
            </a:r>
            <a:endParaRPr lang="en-US" dirty="0"/>
          </a:p>
        </p:txBody>
      </p:sp>
      <p:pic>
        <p:nvPicPr>
          <p:cNvPr id="8" name="Picture 4" descr="Select KOP 00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5756220" y="1768762"/>
            <a:ext cx="2728167" cy="20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080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85750"/>
            <a:r>
              <a:rPr lang="en-US" dirty="0" smtClean="0"/>
              <a:t>Factors in KOP selection</a:t>
            </a:r>
          </a:p>
          <a:p>
            <a:pPr lvl="1"/>
            <a:r>
              <a:rPr lang="en-US" u="sng" dirty="0" smtClean="0">
                <a:solidFill>
                  <a:srgbClr val="FFC000"/>
                </a:solidFill>
              </a:rPr>
              <a:t>Remember the Environmental Factors!</a:t>
            </a:r>
            <a:endParaRPr lang="en-US" dirty="0" smtClean="0">
              <a:solidFill>
                <a:srgbClr val="FFC000"/>
              </a:solidFill>
            </a:endParaRPr>
          </a:p>
          <a:p>
            <a:pPr lvl="2"/>
            <a:r>
              <a:rPr lang="en-US" dirty="0" smtClean="0"/>
              <a:t>Angle of observation</a:t>
            </a:r>
          </a:p>
          <a:p>
            <a:pPr lvl="2"/>
            <a:r>
              <a:rPr lang="en-US" dirty="0" smtClean="0"/>
              <a:t>Number of viewers</a:t>
            </a:r>
          </a:p>
          <a:p>
            <a:pPr lvl="2"/>
            <a:r>
              <a:rPr lang="en-US" dirty="0" smtClean="0"/>
              <a:t>Length of time the project is in view</a:t>
            </a:r>
          </a:p>
          <a:p>
            <a:pPr lvl="2"/>
            <a:r>
              <a:rPr lang="en-US" dirty="0" smtClean="0"/>
              <a:t>Relative project  size</a:t>
            </a:r>
          </a:p>
          <a:p>
            <a:pPr lvl="2"/>
            <a:r>
              <a:rPr lang="en-US" dirty="0" smtClean="0"/>
              <a:t>Season of use</a:t>
            </a:r>
          </a:p>
          <a:p>
            <a:pPr lvl="2"/>
            <a:r>
              <a:rPr lang="en-US" dirty="0" smtClean="0"/>
              <a:t>Light Conditions </a:t>
            </a:r>
          </a:p>
          <a:p>
            <a:pPr lvl="2"/>
            <a:endParaRPr lang="en-US" dirty="0"/>
          </a:p>
          <a:p>
            <a:r>
              <a:rPr lang="en-US" dirty="0" smtClean="0"/>
              <a:t>How many KOPs are needed?</a:t>
            </a:r>
          </a:p>
          <a:p>
            <a:pPr lvl="1"/>
            <a:r>
              <a:rPr lang="en-US" dirty="0" smtClean="0"/>
              <a:t>Linear projects should have more than one </a:t>
            </a:r>
          </a:p>
          <a:p>
            <a:pPr lvl="1"/>
            <a:r>
              <a:rPr lang="en-US" dirty="0" smtClean="0"/>
              <a:t>Dependent  on the size of the project, land use plan direction, locations from where it can be seen</a:t>
            </a:r>
            <a:endParaRPr lang="en-US" altLang="en-US" sz="3200" dirty="0">
              <a:solidFill>
                <a:srgbClr val="AEAC68"/>
              </a:solidFill>
            </a:endParaRP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3 - KOPs</a:t>
            </a:r>
            <a:endParaRPr lang="en-US" dirty="0"/>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6104" y="3298458"/>
            <a:ext cx="2638047" cy="166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6104" y="1261767"/>
            <a:ext cx="2638047" cy="185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109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85750"/>
            <a:r>
              <a:rPr lang="en-US" dirty="0" smtClean="0"/>
              <a:t>When are KOPs selected?</a:t>
            </a:r>
          </a:p>
          <a:p>
            <a:pPr lvl="1"/>
            <a:r>
              <a:rPr lang="en-US" dirty="0" smtClean="0"/>
              <a:t>Early in the project planning </a:t>
            </a:r>
          </a:p>
          <a:p>
            <a:pPr marL="295275" lvl="1" indent="0">
              <a:buNone/>
              <a:tabLst>
                <a:tab pos="630238" algn="l"/>
              </a:tabLst>
            </a:pPr>
            <a:r>
              <a:rPr lang="en-US" dirty="0" smtClean="0"/>
              <a:t>	process</a:t>
            </a:r>
          </a:p>
          <a:p>
            <a:pPr lvl="1"/>
            <a:endParaRPr lang="en-US" dirty="0"/>
          </a:p>
          <a:p>
            <a:r>
              <a:rPr lang="en-US" dirty="0" smtClean="0"/>
              <a:t>Who selects them?</a:t>
            </a:r>
          </a:p>
          <a:p>
            <a:pPr lvl="1"/>
            <a:r>
              <a:rPr lang="en-US" dirty="0" smtClean="0"/>
              <a:t>Interdisciplinary team</a:t>
            </a:r>
          </a:p>
          <a:p>
            <a:pPr lvl="1"/>
            <a:r>
              <a:rPr lang="en-US" dirty="0" smtClean="0"/>
              <a:t>Input from proponent</a:t>
            </a:r>
          </a:p>
          <a:p>
            <a:pPr lvl="1"/>
            <a:r>
              <a:rPr lang="en-US" dirty="0" smtClean="0"/>
              <a:t>Coordination with other agencies</a:t>
            </a:r>
          </a:p>
          <a:p>
            <a:pPr lvl="2"/>
            <a:r>
              <a:rPr lang="en-US" dirty="0"/>
              <a:t>E</a:t>
            </a:r>
            <a:r>
              <a:rPr lang="en-US" dirty="0" smtClean="0"/>
              <a:t>xamples - NPS and USFS</a:t>
            </a:r>
          </a:p>
          <a:p>
            <a:endParaRPr lang="en-US" dirty="0" smtClean="0"/>
          </a:p>
          <a:p>
            <a:r>
              <a:rPr lang="en-US" dirty="0" smtClean="0"/>
              <a:t>Accuracy is important!</a:t>
            </a:r>
            <a:r>
              <a:rPr lang="en-US" dirty="0"/>
              <a:t> </a:t>
            </a:r>
            <a:endParaRPr lang="en-US" dirty="0" smtClean="0"/>
          </a:p>
          <a:p>
            <a:pPr lvl="1"/>
            <a:r>
              <a:rPr lang="en-US" dirty="0" smtClean="0"/>
              <a:t>Location can sway results</a:t>
            </a:r>
            <a:endParaRPr lang="en-US" sz="2000" dirty="0">
              <a:solidFill>
                <a:srgbClr val="AEAC68"/>
              </a:solidFill>
            </a:endParaRP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3 - KOPs </a:t>
            </a:r>
            <a:endParaRPr lang="en-US" dirty="0"/>
          </a:p>
        </p:txBody>
      </p:sp>
      <p:pic>
        <p:nvPicPr>
          <p:cNvPr id="8" name="Picture 4" descr="KateandLindseyOnSite_VRMS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1906" y="1439054"/>
            <a:ext cx="3294634" cy="481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81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Prepare visual simulations (optional)</a:t>
            </a:r>
          </a:p>
          <a:p>
            <a:pPr lvl="1" indent="-228600"/>
            <a:r>
              <a:rPr lang="en-US" dirty="0" smtClean="0"/>
              <a:t>Larger, complex projects may benefit from visual simulations</a:t>
            </a:r>
          </a:p>
          <a:p>
            <a:pPr lvl="1" indent="-228600"/>
            <a:r>
              <a:rPr lang="en-US" dirty="0" smtClean="0"/>
              <a:t>Provides visual representation of a project before and after </a:t>
            </a:r>
          </a:p>
          <a:p>
            <a:pPr lvl="2"/>
            <a:r>
              <a:rPr lang="en-US" dirty="0" smtClean="0"/>
              <a:t>Highlights impacts and potential mitigation measures</a:t>
            </a:r>
          </a:p>
          <a:p>
            <a:pPr lvl="2"/>
            <a:r>
              <a:rPr lang="en-US" dirty="0" smtClean="0"/>
              <a:t>Good way to illustrate impacts in NEPA analysis</a:t>
            </a:r>
          </a:p>
          <a:p>
            <a:pPr lvl="2"/>
            <a:r>
              <a:rPr lang="en-US" dirty="0" smtClean="0"/>
              <a:t>Seeing an image of a project is much more powerful than trying to imagine it</a:t>
            </a:r>
          </a:p>
          <a:p>
            <a:pPr lvl="2"/>
            <a:r>
              <a:rPr lang="en-US" dirty="0" smtClean="0"/>
              <a:t>Helps eliminate bias</a:t>
            </a:r>
          </a:p>
          <a:p>
            <a:pPr lvl="2"/>
            <a:r>
              <a:rPr lang="en-US" dirty="0" smtClean="0"/>
              <a:t>Allows all team members to see the project the same</a:t>
            </a:r>
          </a:p>
          <a:p>
            <a:pPr lvl="2"/>
            <a:r>
              <a:rPr lang="en-US" dirty="0"/>
              <a:t>Helps the proponent, public, and the BLM</a:t>
            </a:r>
          </a:p>
          <a:p>
            <a:pPr lvl="2"/>
            <a:endParaRPr lang="en-US" dirty="0" smtClean="0"/>
          </a:p>
          <a:p>
            <a:pPr lvl="2"/>
            <a:endParaRPr lang="en-US" dirty="0" smtClean="0"/>
          </a:p>
          <a:p>
            <a:pPr lvl="2">
              <a:buClr>
                <a:srgbClr val="AEAC68"/>
              </a:buClr>
              <a:buSzPct val="75000"/>
              <a:buFont typeface="Wingdings" pitchFamily="2" charset="2"/>
              <a:buChar char="§"/>
              <a:defRPr/>
            </a:pPr>
            <a:endParaRPr lang="en-US" dirty="0">
              <a:solidFill>
                <a:srgbClr val="AEAC68"/>
              </a:solidFill>
            </a:endParaRPr>
          </a:p>
          <a:p>
            <a:pPr lvl="2">
              <a:buClr>
                <a:srgbClr val="AEAC68"/>
              </a:buClr>
              <a:buSzPct val="75000"/>
              <a:buFont typeface="Wingdings" pitchFamily="2" charset="2"/>
              <a:buChar char="§"/>
              <a:defRPr/>
            </a:pPr>
            <a:endParaRPr lang="en-US" dirty="0">
              <a:solidFill>
                <a:srgbClr val="AEAC68"/>
              </a:solidFill>
            </a:endParaRPr>
          </a:p>
          <a:p>
            <a:pPr algn="ctr"/>
            <a:endParaRPr lang="en-US" altLang="en-US" sz="3200" dirty="0" smtClean="0">
              <a:solidFill>
                <a:srgbClr val="AEAC68"/>
              </a:solidFill>
            </a:endParaRPr>
          </a:p>
          <a:p>
            <a:pPr lvl="1"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4 – Visual Simulation(s)</a:t>
            </a:r>
            <a:endParaRPr lang="en-US" dirty="0"/>
          </a:p>
        </p:txBody>
      </p:sp>
    </p:spTree>
    <p:extLst>
      <p:ext uri="{BB962C8B-B14F-4D97-AF65-F5344CB8AC3E}">
        <p14:creationId xmlns:p14="http://schemas.microsoft.com/office/powerpoint/2010/main" val="4202762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4 – Visual Simulation Example</a:t>
            </a:r>
            <a:endParaRPr lang="en-US" dirty="0"/>
          </a:p>
        </p:txBody>
      </p:sp>
      <p:pic>
        <p:nvPicPr>
          <p:cNvPr id="8" name="Picture 4" descr="P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1673" y="1186657"/>
            <a:ext cx="4227983" cy="266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an Comp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529" y="3958058"/>
            <a:ext cx="4211947" cy="266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New Simulation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5756" y="3958059"/>
            <a:ext cx="4182695" cy="266265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07579" y="3442021"/>
            <a:ext cx="333617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Before – Existing Conditions</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5" name="TextBox 14"/>
          <p:cNvSpPr txBox="1"/>
          <p:nvPr/>
        </p:nvSpPr>
        <p:spPr>
          <a:xfrm>
            <a:off x="1188376" y="6151989"/>
            <a:ext cx="219419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After - Simulation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6" name="TextBox 15"/>
          <p:cNvSpPr txBox="1"/>
          <p:nvPr/>
        </p:nvSpPr>
        <p:spPr>
          <a:xfrm>
            <a:off x="5465507" y="6196911"/>
            <a:ext cx="252126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Mitigated Simulation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234044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Complete Contrast Rating</a:t>
            </a:r>
          </a:p>
          <a:p>
            <a:pPr lvl="1" indent="-228600"/>
            <a:r>
              <a:rPr lang="en-US" dirty="0" smtClean="0"/>
              <a:t>Visual Contrast Rating Worksheet – BLM Form 8400-4</a:t>
            </a:r>
          </a:p>
          <a:p>
            <a:pPr lvl="1" indent="-228600"/>
            <a:r>
              <a:rPr lang="en-US" dirty="0" smtClean="0"/>
              <a:t>See BLM Handbook H-8431-1</a:t>
            </a:r>
          </a:p>
          <a:p>
            <a:pPr lvl="1" indent="-228600"/>
            <a:r>
              <a:rPr lang="en-US" dirty="0" smtClean="0"/>
              <a:t>Validates Land Use Plan Conformance</a:t>
            </a:r>
          </a:p>
          <a:p>
            <a:pPr lvl="1" indent="-228600"/>
            <a:r>
              <a:rPr lang="en-US" dirty="0" smtClean="0"/>
              <a:t>Provides documentation for NEPA</a:t>
            </a:r>
          </a:p>
          <a:p>
            <a:pPr lvl="1" indent="-228600"/>
            <a:r>
              <a:rPr lang="en-US" dirty="0" smtClean="0"/>
              <a:t>Provides a record for future action</a:t>
            </a:r>
          </a:p>
          <a:p>
            <a:pPr lvl="1" indent="-228600"/>
            <a:r>
              <a:rPr lang="en-US" dirty="0" smtClean="0"/>
              <a:t>Helps defend against appeals</a:t>
            </a: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5 – Contrast Rating</a:t>
            </a:r>
            <a:endParaRPr lang="en-US" dirty="0"/>
          </a:p>
        </p:txBody>
      </p:sp>
    </p:spTree>
    <p:extLst>
      <p:ext uri="{BB962C8B-B14F-4D97-AF65-F5344CB8AC3E}">
        <p14:creationId xmlns:p14="http://schemas.microsoft.com/office/powerpoint/2010/main" val="430365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5 – Contrast Rating Worksheet</a:t>
            </a:r>
            <a:endParaRPr lang="en-US" dirty="0"/>
          </a:p>
        </p:txBody>
      </p:sp>
      <p:pic>
        <p:nvPicPr>
          <p:cNvPr id="8" name="Picture 3" descr="8400-4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87876" y="1154113"/>
            <a:ext cx="4125908" cy="539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8"/>
          <p:cNvSpPr txBox="1">
            <a:spLocks/>
          </p:cNvSpPr>
          <p:nvPr/>
        </p:nvSpPr>
        <p:spPr>
          <a:xfrm>
            <a:off x="228600" y="1295400"/>
            <a:ext cx="3258879"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smtClean="0"/>
              <a:t>Use separate sheets for multiple KOPs</a:t>
            </a:r>
          </a:p>
        </p:txBody>
      </p:sp>
    </p:spTree>
    <p:extLst>
      <p:ext uri="{BB962C8B-B14F-4D97-AF65-F5344CB8AC3E}">
        <p14:creationId xmlns:p14="http://schemas.microsoft.com/office/powerpoint/2010/main" val="2872784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a:t>
            </a:r>
            <a:endParaRPr lang="en-US" dirty="0"/>
          </a:p>
        </p:txBody>
      </p:sp>
      <p:sp>
        <p:nvSpPr>
          <p:cNvPr id="5" name="Rectangle 4"/>
          <p:cNvSpPr/>
          <p:nvPr/>
        </p:nvSpPr>
        <p:spPr>
          <a:xfrm>
            <a:off x="2285999" y="2743199"/>
            <a:ext cx="4211054" cy="3890211"/>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Content Placeholder 28"/>
          <p:cNvSpPr txBox="1">
            <a:spLocks/>
          </p:cNvSpPr>
          <p:nvPr/>
        </p:nvSpPr>
        <p:spPr>
          <a:xfrm>
            <a:off x="228600" y="2137558"/>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smtClean="0"/>
              <a:t>Section A</a:t>
            </a:r>
          </a:p>
        </p:txBody>
      </p:sp>
    </p:spTree>
    <p:extLst>
      <p:ext uri="{BB962C8B-B14F-4D97-AF65-F5344CB8AC3E}">
        <p14:creationId xmlns:p14="http://schemas.microsoft.com/office/powerpoint/2010/main" val="3584306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a:t>
            </a:r>
            <a:endParaRPr lang="en-US" dirty="0"/>
          </a:p>
        </p:txBody>
      </p:sp>
      <p:sp>
        <p:nvSpPr>
          <p:cNvPr id="5" name="Rectangle 4"/>
          <p:cNvSpPr/>
          <p:nvPr/>
        </p:nvSpPr>
        <p:spPr>
          <a:xfrm>
            <a:off x="2285999" y="3994484"/>
            <a:ext cx="4211054" cy="2638926"/>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Rectangle 5"/>
          <p:cNvSpPr/>
          <p:nvPr/>
        </p:nvSpPr>
        <p:spPr>
          <a:xfrm>
            <a:off x="2285999" y="1147010"/>
            <a:ext cx="4211054" cy="1588169"/>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Content Placeholder 28"/>
          <p:cNvSpPr txBox="1">
            <a:spLocks/>
          </p:cNvSpPr>
          <p:nvPr/>
        </p:nvSpPr>
        <p:spPr>
          <a:xfrm>
            <a:off x="228600" y="3175086"/>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smtClean="0"/>
              <a:t>Section B</a:t>
            </a:r>
          </a:p>
        </p:txBody>
      </p:sp>
    </p:spTree>
    <p:extLst>
      <p:ext uri="{BB962C8B-B14F-4D97-AF65-F5344CB8AC3E}">
        <p14:creationId xmlns:p14="http://schemas.microsoft.com/office/powerpoint/2010/main" val="496139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AK clearing.JPG"/>
          <p:cNvPicPr>
            <a:picLocks noChangeAspect="1"/>
          </p:cNvPicPr>
          <p:nvPr/>
        </p:nvPicPr>
        <p:blipFill rotWithShape="1">
          <a:blip r:embed="rId3">
            <a:extLst>
              <a:ext uri="{28A0092B-C50C-407E-A947-70E740481C1C}">
                <a14:useLocalDpi xmlns:a14="http://schemas.microsoft.com/office/drawing/2010/main" val="0"/>
              </a:ext>
            </a:extLst>
          </a:blip>
          <a:srcRect r="5709"/>
          <a:stretch/>
        </p:blipFill>
        <p:spPr bwMode="auto">
          <a:xfrm>
            <a:off x="-1" y="620237"/>
            <a:ext cx="8777289" cy="623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p:txBody>
          <a:bodyPr/>
          <a:lstStyle/>
          <a:p>
            <a:r>
              <a:rPr lang="en-US" dirty="0" smtClean="0"/>
              <a:t>Contrast Rating</a:t>
            </a:r>
            <a:endParaRPr lang="en-US" dirty="0"/>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4" cstate="screen">
              <a:extLst>
                <a:ext uri="{28A0092B-C50C-407E-A947-70E740481C1C}">
                  <a14:useLocalDpi xmlns:a14="http://schemas.microsoft.com/office/drawing/2010/main"/>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13609277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a:t>
            </a:r>
            <a:endParaRPr lang="en-US" dirty="0"/>
          </a:p>
        </p:txBody>
      </p:sp>
      <p:sp>
        <p:nvSpPr>
          <p:cNvPr id="5" name="Rectangle 4"/>
          <p:cNvSpPr/>
          <p:nvPr/>
        </p:nvSpPr>
        <p:spPr>
          <a:xfrm>
            <a:off x="2285999" y="5237746"/>
            <a:ext cx="4211054" cy="1395663"/>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Rectangle 5"/>
          <p:cNvSpPr/>
          <p:nvPr/>
        </p:nvSpPr>
        <p:spPr>
          <a:xfrm>
            <a:off x="2285999" y="1147010"/>
            <a:ext cx="4211054" cy="2831432"/>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Content Placeholder 28"/>
          <p:cNvSpPr txBox="1">
            <a:spLocks/>
          </p:cNvSpPr>
          <p:nvPr/>
        </p:nvSpPr>
        <p:spPr>
          <a:xfrm>
            <a:off x="228600" y="4431213"/>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smtClean="0"/>
              <a:t>Section C</a:t>
            </a:r>
          </a:p>
        </p:txBody>
      </p:sp>
    </p:spTree>
    <p:extLst>
      <p:ext uri="{BB962C8B-B14F-4D97-AF65-F5344CB8AC3E}">
        <p14:creationId xmlns:p14="http://schemas.microsoft.com/office/powerpoint/2010/main" val="3469344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8400-4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295404" y="1151021"/>
            <a:ext cx="4185605" cy="54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Worksheet</a:t>
            </a:r>
            <a:endParaRPr lang="en-US" dirty="0"/>
          </a:p>
        </p:txBody>
      </p:sp>
      <p:sp>
        <p:nvSpPr>
          <p:cNvPr id="6" name="Rectangle 5"/>
          <p:cNvSpPr/>
          <p:nvPr/>
        </p:nvSpPr>
        <p:spPr>
          <a:xfrm>
            <a:off x="2285999" y="1147009"/>
            <a:ext cx="4211054" cy="4074695"/>
          </a:xfrm>
          <a:prstGeom prst="rect">
            <a:avLst/>
          </a:prstGeom>
          <a:solidFill>
            <a:schemeClr val="dk1">
              <a:alpha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Content Placeholder 28"/>
          <p:cNvSpPr txBox="1">
            <a:spLocks/>
          </p:cNvSpPr>
          <p:nvPr/>
        </p:nvSpPr>
        <p:spPr>
          <a:xfrm>
            <a:off x="228600" y="5692653"/>
            <a:ext cx="2027712" cy="84215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r>
              <a:rPr lang="en-US" dirty="0" smtClean="0"/>
              <a:t>Section D</a:t>
            </a:r>
          </a:p>
        </p:txBody>
      </p:sp>
    </p:spTree>
    <p:extLst>
      <p:ext uri="{BB962C8B-B14F-4D97-AF65-F5344CB8AC3E}">
        <p14:creationId xmlns:p14="http://schemas.microsoft.com/office/powerpoint/2010/main" val="1679737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sp>
        <p:nvSpPr>
          <p:cNvPr id="2" name="Content Placeholder 1"/>
          <p:cNvSpPr>
            <a:spLocks noGrp="1"/>
          </p:cNvSpPr>
          <p:nvPr>
            <p:ph idx="1"/>
          </p:nvPr>
        </p:nvSpPr>
        <p:spPr/>
        <p:txBody>
          <a:bodyPr/>
          <a:lstStyle/>
          <a:p>
            <a:r>
              <a:rPr lang="en-US" dirty="0" smtClean="0"/>
              <a:t>Section A</a:t>
            </a:r>
          </a:p>
          <a:p>
            <a:pPr lvl="1"/>
            <a:r>
              <a:rPr lang="en-US" dirty="0" smtClean="0"/>
              <a:t>Locates the project and identifies the VRM class</a:t>
            </a:r>
          </a:p>
          <a:p>
            <a:pPr lvl="1"/>
            <a:r>
              <a:rPr lang="en-US" dirty="0" smtClean="0"/>
              <a:t>A simple illustration or map identifies the project location and KOP</a:t>
            </a:r>
          </a:p>
          <a:p>
            <a:pPr lvl="1"/>
            <a:endParaRPr lang="en-US" dirty="0" smtClean="0"/>
          </a:p>
          <a:p>
            <a:pPr lvl="1"/>
            <a:endParaRPr lang="en-US" dirty="0"/>
          </a:p>
          <a:p>
            <a:pPr lvl="1"/>
            <a:endParaRPr lang="en-US" dirty="0" smtClean="0"/>
          </a:p>
          <a:p>
            <a:endParaRPr lang="en-US" dirty="0"/>
          </a:p>
          <a:p>
            <a:endParaRPr lang="en-US" dirty="0"/>
          </a:p>
        </p:txBody>
      </p:sp>
      <p:graphicFrame>
        <p:nvGraphicFramePr>
          <p:cNvPr id="4" name="Object 3"/>
          <p:cNvGraphicFramePr>
            <a:graphicFrameLocks noGrp="1" noChangeAspect="1"/>
          </p:cNvGraphicFramePr>
          <p:nvPr>
            <p:extLst/>
          </p:nvPr>
        </p:nvGraphicFramePr>
        <p:xfrm>
          <a:off x="404735" y="2992229"/>
          <a:ext cx="8064709" cy="3771931"/>
        </p:xfrm>
        <a:graphic>
          <a:graphicData uri="http://schemas.openxmlformats.org/presentationml/2006/ole">
            <mc:AlternateContent xmlns:mc="http://schemas.openxmlformats.org/markup-compatibility/2006">
              <mc:Choice xmlns:v="urn:schemas-microsoft-com:vml" Requires="v">
                <p:oleObj spid="_x0000_s1077" name="Document" r:id="rId4" imgW="5635587" imgH="2466113" progId="Word.Document.8">
                  <p:embed/>
                </p:oleObj>
              </mc:Choice>
              <mc:Fallback>
                <p:oleObj name="Document" r:id="rId4" imgW="5635587" imgH="2466113" progId="Word.Document.8">
                  <p:embed/>
                  <p:pic>
                    <p:nvPicPr>
                      <p:cNvPr id="4" name="Object 3"/>
                      <p:cNvPicPr>
                        <a:picLocks noGrp="1" noChangeAspect="1" noChangeArrowheads="1"/>
                      </p:cNvPicPr>
                      <p:nvPr/>
                    </p:nvPicPr>
                    <p:blipFill>
                      <a:blip r:embed="rId5">
                        <a:lum bright="5000"/>
                        <a:extLst>
                          <a:ext uri="{28A0092B-C50C-407E-A947-70E740481C1C}">
                            <a14:useLocalDpi xmlns:a14="http://schemas.microsoft.com/office/drawing/2010/main" val="0"/>
                          </a:ext>
                        </a:extLst>
                      </a:blip>
                      <a:srcRect/>
                      <a:stretch>
                        <a:fillRect/>
                      </a:stretch>
                    </p:blipFill>
                    <p:spPr bwMode="auto">
                      <a:xfrm>
                        <a:off x="404735" y="2992229"/>
                        <a:ext cx="8064709" cy="3771931"/>
                      </a:xfrm>
                      <a:prstGeom prst="rect">
                        <a:avLst/>
                      </a:prstGeom>
                      <a:noFill/>
                      <a:ln>
                        <a:noFill/>
                      </a:ln>
                      <a:effectLst/>
                    </p:spPr>
                  </p:pic>
                </p:oleObj>
              </mc:Fallback>
            </mc:AlternateContent>
          </a:graphicData>
        </a:graphic>
      </p:graphicFrame>
      <p:pic>
        <p:nvPicPr>
          <p:cNvPr id="6" name="Picture 9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306" t="58498" r="5475" b="2226"/>
          <a:stretch/>
        </p:blipFill>
        <p:spPr bwMode="auto">
          <a:xfrm>
            <a:off x="5838583" y="5110791"/>
            <a:ext cx="2539873" cy="120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324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sp>
        <p:nvSpPr>
          <p:cNvPr id="2" name="Content Placeholder 1"/>
          <p:cNvSpPr>
            <a:spLocks noGrp="1"/>
          </p:cNvSpPr>
          <p:nvPr>
            <p:ph idx="1"/>
          </p:nvPr>
        </p:nvSpPr>
        <p:spPr/>
        <p:txBody>
          <a:bodyPr/>
          <a:lstStyle/>
          <a:p>
            <a:r>
              <a:rPr lang="en-US" dirty="0" smtClean="0"/>
              <a:t>Section B</a:t>
            </a:r>
          </a:p>
          <a:p>
            <a:pPr lvl="1"/>
            <a:r>
              <a:rPr lang="en-US" dirty="0" smtClean="0"/>
              <a:t>Where the existing  characteristic landscape of the project area is described (use “</a:t>
            </a:r>
            <a:r>
              <a:rPr lang="en-US" b="1" dirty="0" smtClean="0">
                <a:solidFill>
                  <a:srgbClr val="FFC000"/>
                </a:solidFill>
              </a:rPr>
              <a:t>language of landscapes</a:t>
            </a:r>
            <a:r>
              <a:rPr lang="en-US" dirty="0" smtClean="0"/>
              <a:t>”)</a:t>
            </a:r>
          </a:p>
          <a:p>
            <a:pPr lvl="1"/>
            <a:r>
              <a:rPr lang="en-US" dirty="0" smtClean="0"/>
              <a:t>Focus on the area being affected by the project</a:t>
            </a:r>
          </a:p>
          <a:p>
            <a:endParaRPr lang="en-US" dirty="0"/>
          </a:p>
          <a:p>
            <a:endParaRPr lang="en-US" dirty="0"/>
          </a:p>
        </p:txBody>
      </p:sp>
      <p:graphicFrame>
        <p:nvGraphicFramePr>
          <p:cNvPr id="6" name="Object 5"/>
          <p:cNvGraphicFramePr>
            <a:graphicFrameLocks noGrp="1" noChangeAspect="1"/>
          </p:cNvGraphicFramePr>
          <p:nvPr>
            <p:extLst/>
          </p:nvPr>
        </p:nvGraphicFramePr>
        <p:xfrm>
          <a:off x="1573964" y="2982315"/>
          <a:ext cx="6086006" cy="3722635"/>
        </p:xfrm>
        <a:graphic>
          <a:graphicData uri="http://schemas.openxmlformats.org/presentationml/2006/ole">
            <mc:AlternateContent xmlns:mc="http://schemas.openxmlformats.org/markup-compatibility/2006">
              <mc:Choice xmlns:v="urn:schemas-microsoft-com:vml" Requires="v">
                <p:oleObj spid="_x0000_s2102" name="Document" r:id="rId4" imgW="5632255" imgH="3445079" progId="Word.Document.8">
                  <p:embed/>
                </p:oleObj>
              </mc:Choice>
              <mc:Fallback>
                <p:oleObj name="Document" r:id="rId4" imgW="5632255" imgH="3445079" progId="Word.Document.8">
                  <p:embed/>
                  <p:pic>
                    <p:nvPicPr>
                      <p:cNvPr id="6" name="Object 5"/>
                      <p:cNvPicPr>
                        <a:picLocks noGrp="1"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1573964" y="2982315"/>
                        <a:ext cx="6086006" cy="372263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64671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Section C</a:t>
            </a:r>
          </a:p>
          <a:p>
            <a:pPr lvl="1"/>
            <a:r>
              <a:rPr lang="en-US" dirty="0" smtClean="0"/>
              <a:t>Determine the type of feature a project fits under</a:t>
            </a:r>
          </a:p>
          <a:p>
            <a:pPr lvl="1"/>
            <a:r>
              <a:rPr lang="en-US" dirty="0" smtClean="0"/>
              <a:t>A project might fit under more than one</a:t>
            </a:r>
          </a:p>
          <a:p>
            <a:pPr lvl="1"/>
            <a:endParaRPr lang="en-US" dirty="0"/>
          </a:p>
          <a:p>
            <a:pPr lvl="1"/>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p:txBody>
      </p:sp>
      <p:graphicFrame>
        <p:nvGraphicFramePr>
          <p:cNvPr id="3" name="Table 2"/>
          <p:cNvGraphicFramePr>
            <a:graphicFrameLocks noGrp="1"/>
          </p:cNvGraphicFramePr>
          <p:nvPr>
            <p:extLst>
              <p:ext uri="{D42A27DB-BD31-4B8C-83A1-F6EECF244321}">
                <p14:modId xmlns:p14="http://schemas.microsoft.com/office/powerpoint/2010/main" val="3892980616"/>
              </p:ext>
            </p:extLst>
          </p:nvPr>
        </p:nvGraphicFramePr>
        <p:xfrm>
          <a:off x="547455" y="2905092"/>
          <a:ext cx="7859698" cy="2966720"/>
        </p:xfrm>
        <a:graphic>
          <a:graphicData uri="http://schemas.openxmlformats.org/drawingml/2006/table">
            <a:tbl>
              <a:tblPr firstRow="1" bandRow="1">
                <a:tableStyleId>{5C22544A-7EE6-4342-B048-85BDC9FD1C3A}</a:tableStyleId>
              </a:tblPr>
              <a:tblGrid>
                <a:gridCol w="2692894">
                  <a:extLst>
                    <a:ext uri="{9D8B030D-6E8A-4147-A177-3AD203B41FA5}">
                      <a16:colId xmlns:a16="http://schemas.microsoft.com/office/drawing/2014/main" val="20000"/>
                    </a:ext>
                  </a:extLst>
                </a:gridCol>
                <a:gridCol w="2654423">
                  <a:extLst>
                    <a:ext uri="{9D8B030D-6E8A-4147-A177-3AD203B41FA5}">
                      <a16:colId xmlns:a16="http://schemas.microsoft.com/office/drawing/2014/main" val="20001"/>
                    </a:ext>
                  </a:extLst>
                </a:gridCol>
                <a:gridCol w="2512381">
                  <a:extLst>
                    <a:ext uri="{9D8B030D-6E8A-4147-A177-3AD203B41FA5}">
                      <a16:colId xmlns:a16="http://schemas.microsoft.com/office/drawing/2014/main" val="20002"/>
                    </a:ext>
                  </a:extLst>
                </a:gridCol>
              </a:tblGrid>
              <a:tr h="370840">
                <a:tc>
                  <a:txBody>
                    <a:bodyPr/>
                    <a:lstStyle/>
                    <a:p>
                      <a:r>
                        <a:rPr lang="en-US" dirty="0" smtClean="0"/>
                        <a:t>Landform/Water Features</a:t>
                      </a:r>
                      <a:endParaRPr lang="en-US" dirty="0"/>
                    </a:p>
                  </a:txBody>
                  <a:tcPr/>
                </a:tc>
                <a:tc>
                  <a:txBody>
                    <a:bodyPr/>
                    <a:lstStyle/>
                    <a:p>
                      <a:r>
                        <a:rPr lang="en-US" dirty="0" smtClean="0"/>
                        <a:t>Vegetative</a:t>
                      </a:r>
                      <a:r>
                        <a:rPr lang="en-US" baseline="0" dirty="0" smtClean="0"/>
                        <a:t> Features</a:t>
                      </a:r>
                      <a:endParaRPr lang="en-US" dirty="0"/>
                    </a:p>
                  </a:txBody>
                  <a:tcPr/>
                </a:tc>
                <a:tc>
                  <a:txBody>
                    <a:bodyPr/>
                    <a:lstStyle/>
                    <a:p>
                      <a:r>
                        <a:rPr lang="en-US" dirty="0" smtClean="0"/>
                        <a:t>Structural Features</a:t>
                      </a:r>
                      <a:endParaRPr lang="en-US" dirty="0"/>
                    </a:p>
                  </a:txBody>
                  <a:tcPr/>
                </a:tc>
                <a:extLst>
                  <a:ext uri="{0D108BD9-81ED-4DB2-BD59-A6C34878D82A}">
                    <a16:rowId xmlns:a16="http://schemas.microsoft.com/office/drawing/2014/main" val="10000"/>
                  </a:ext>
                </a:extLst>
              </a:tr>
              <a:tr h="370840">
                <a:tc>
                  <a:txBody>
                    <a:bodyPr/>
                    <a:lstStyle/>
                    <a:p>
                      <a:r>
                        <a:rPr lang="en-US" dirty="0" smtClean="0"/>
                        <a:t>Roads</a:t>
                      </a:r>
                    </a:p>
                  </a:txBody>
                  <a:tcPr/>
                </a:tc>
                <a:tc>
                  <a:txBody>
                    <a:bodyPr/>
                    <a:lstStyle/>
                    <a:p>
                      <a:r>
                        <a:rPr lang="en-US" dirty="0" smtClean="0"/>
                        <a:t>Timber Harvests</a:t>
                      </a:r>
                      <a:endParaRPr lang="en-US" dirty="0"/>
                    </a:p>
                  </a:txBody>
                  <a:tcPr/>
                </a:tc>
                <a:tc>
                  <a:txBody>
                    <a:bodyPr/>
                    <a:lstStyle/>
                    <a:p>
                      <a:r>
                        <a:rPr lang="en-US" dirty="0" smtClean="0"/>
                        <a:t>Transmission Lines</a:t>
                      </a:r>
                      <a:endParaRPr lang="en-US" dirty="0"/>
                    </a:p>
                  </a:txBody>
                  <a:tcPr/>
                </a:tc>
                <a:extLst>
                  <a:ext uri="{0D108BD9-81ED-4DB2-BD59-A6C34878D82A}">
                    <a16:rowId xmlns:a16="http://schemas.microsoft.com/office/drawing/2014/main" val="10001"/>
                  </a:ext>
                </a:extLst>
              </a:tr>
              <a:tr h="370840">
                <a:tc>
                  <a:txBody>
                    <a:bodyPr/>
                    <a:lstStyle/>
                    <a:p>
                      <a:r>
                        <a:rPr lang="en-US" dirty="0" smtClean="0"/>
                        <a:t>Mining</a:t>
                      </a:r>
                      <a:endParaRPr lang="en-US" dirty="0"/>
                    </a:p>
                  </a:txBody>
                  <a:tcPr/>
                </a:tc>
                <a:tc>
                  <a:txBody>
                    <a:bodyPr/>
                    <a:lstStyle/>
                    <a:p>
                      <a:r>
                        <a:rPr lang="en-US" dirty="0" smtClean="0"/>
                        <a:t>Grazing Systems</a:t>
                      </a:r>
                      <a:endParaRPr lang="en-US" dirty="0"/>
                    </a:p>
                  </a:txBody>
                  <a:tcPr/>
                </a:tc>
                <a:tc>
                  <a:txBody>
                    <a:bodyPr/>
                    <a:lstStyle/>
                    <a:p>
                      <a:r>
                        <a:rPr lang="en-US" dirty="0" smtClean="0"/>
                        <a:t>Generation Plants</a:t>
                      </a:r>
                      <a:endParaRPr lang="en-US" dirty="0"/>
                    </a:p>
                  </a:txBody>
                  <a:tcPr/>
                </a:tc>
                <a:extLst>
                  <a:ext uri="{0D108BD9-81ED-4DB2-BD59-A6C34878D82A}">
                    <a16:rowId xmlns:a16="http://schemas.microsoft.com/office/drawing/2014/main" val="10002"/>
                  </a:ext>
                </a:extLst>
              </a:tr>
              <a:tr h="370840">
                <a:tc>
                  <a:txBody>
                    <a:bodyPr/>
                    <a:lstStyle/>
                    <a:p>
                      <a:r>
                        <a:rPr lang="en-US" dirty="0" smtClean="0"/>
                        <a:t>Gravel Pits</a:t>
                      </a:r>
                      <a:endParaRPr lang="en-US" dirty="0"/>
                    </a:p>
                  </a:txBody>
                  <a:tcPr/>
                </a:tc>
                <a:tc>
                  <a:txBody>
                    <a:bodyPr/>
                    <a:lstStyle/>
                    <a:p>
                      <a:r>
                        <a:rPr lang="en-US" dirty="0" smtClean="0"/>
                        <a:t>Habitat Treatments</a:t>
                      </a:r>
                      <a:endParaRPr lang="en-US" dirty="0"/>
                    </a:p>
                  </a:txBody>
                  <a:tcPr/>
                </a:tc>
                <a:tc>
                  <a:txBody>
                    <a:bodyPr/>
                    <a:lstStyle/>
                    <a:p>
                      <a:r>
                        <a:rPr lang="en-US" dirty="0" smtClean="0"/>
                        <a:t>Oil</a:t>
                      </a:r>
                      <a:r>
                        <a:rPr lang="en-US" baseline="0" dirty="0" smtClean="0"/>
                        <a:t> &amp; Gas Development</a:t>
                      </a:r>
                      <a:endParaRPr lang="en-US" dirty="0"/>
                    </a:p>
                  </a:txBody>
                  <a:tcPr/>
                </a:tc>
                <a:extLst>
                  <a:ext uri="{0D108BD9-81ED-4DB2-BD59-A6C34878D82A}">
                    <a16:rowId xmlns:a16="http://schemas.microsoft.com/office/drawing/2014/main" val="10003"/>
                  </a:ext>
                </a:extLst>
              </a:tr>
              <a:tr h="370840">
                <a:tc>
                  <a:txBody>
                    <a:bodyPr/>
                    <a:lstStyle/>
                    <a:p>
                      <a:r>
                        <a:rPr lang="en-US" dirty="0" smtClean="0"/>
                        <a:t>Water</a:t>
                      </a:r>
                      <a:r>
                        <a:rPr lang="en-US" baseline="0" dirty="0" smtClean="0"/>
                        <a:t> Impoundments</a:t>
                      </a:r>
                      <a:endParaRPr lang="en-US" dirty="0"/>
                    </a:p>
                  </a:txBody>
                  <a:tcPr/>
                </a:tc>
                <a:tc>
                  <a:txBody>
                    <a:bodyPr/>
                    <a:lstStyle/>
                    <a:p>
                      <a:r>
                        <a:rPr lang="en-US" dirty="0" smtClean="0"/>
                        <a:t>Fuel</a:t>
                      </a:r>
                      <a:r>
                        <a:rPr lang="en-US" baseline="0" dirty="0" smtClean="0"/>
                        <a:t> Treatments</a:t>
                      </a:r>
                      <a:endParaRPr lang="en-US" dirty="0"/>
                    </a:p>
                  </a:txBody>
                  <a:tcPr/>
                </a:tc>
                <a:tc>
                  <a:txBody>
                    <a:bodyPr/>
                    <a:lstStyle/>
                    <a:p>
                      <a:r>
                        <a:rPr lang="en-US" dirty="0" smtClean="0"/>
                        <a:t>Recreation Facilities</a:t>
                      </a:r>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r>
                        <a:rPr lang="en-US" dirty="0" smtClean="0"/>
                        <a:t>Water Tanks</a:t>
                      </a:r>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r>
                        <a:rPr lang="en-US" dirty="0" smtClean="0"/>
                        <a:t>Microwave Stations</a:t>
                      </a:r>
                      <a:endParaRPr lang="en-US" dirty="0"/>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r>
                        <a:rPr lang="en-US" dirty="0" smtClean="0"/>
                        <a:t>Buildings</a:t>
                      </a:r>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623008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sp>
        <p:nvSpPr>
          <p:cNvPr id="2" name="Content Placeholder 1"/>
          <p:cNvSpPr>
            <a:spLocks noGrp="1"/>
          </p:cNvSpPr>
          <p:nvPr>
            <p:ph idx="1"/>
          </p:nvPr>
        </p:nvSpPr>
        <p:spPr/>
        <p:txBody>
          <a:bodyPr/>
          <a:lstStyle/>
          <a:p>
            <a:r>
              <a:rPr lang="en-US" dirty="0" smtClean="0"/>
              <a:t>Section C</a:t>
            </a:r>
          </a:p>
          <a:p>
            <a:pPr lvl="1"/>
            <a:r>
              <a:rPr lang="en-US" dirty="0" smtClean="0"/>
              <a:t>Where the proposed activity’s effects on the characteristic landscape are described </a:t>
            </a:r>
          </a:p>
          <a:p>
            <a:endParaRPr lang="en-US" dirty="0"/>
          </a:p>
          <a:p>
            <a:endParaRPr lang="en-US" dirty="0"/>
          </a:p>
        </p:txBody>
      </p:sp>
      <p:pic>
        <p:nvPicPr>
          <p:cNvPr id="8" name="Picture 5" descr="Contrast.jpg"/>
          <p:cNvPicPr>
            <a:picLocks noChangeAspect="1"/>
          </p:cNvPicPr>
          <p:nvPr/>
        </p:nvPicPr>
        <p:blipFill>
          <a:blip r:embed="rId3">
            <a:extLst>
              <a:ext uri="{BEBA8EAE-BF5A-486C-A8C5-ECC9F3942E4B}">
                <a14:imgProps xmlns:a14="http://schemas.microsoft.com/office/drawing/2010/main">
                  <a14:imgLayer r:embed="rId4">
                    <a14:imgEffect>
                      <a14:brightnessContrast bright="11000" contrast="33000"/>
                    </a14:imgEffect>
                  </a14:imgLayer>
                </a14:imgProps>
              </a:ext>
              <a:ext uri="{28A0092B-C50C-407E-A947-70E740481C1C}">
                <a14:useLocalDpi xmlns:a14="http://schemas.microsoft.com/office/drawing/2010/main" val="0"/>
              </a:ext>
            </a:extLst>
          </a:blip>
          <a:srcRect b="4401"/>
          <a:stretch>
            <a:fillRect/>
          </a:stretch>
        </p:blipFill>
        <p:spPr bwMode="auto">
          <a:xfrm>
            <a:off x="1169226" y="2609624"/>
            <a:ext cx="6880482" cy="384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081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Section D</a:t>
            </a:r>
          </a:p>
          <a:p>
            <a:pPr lvl="1"/>
            <a:r>
              <a:rPr lang="en-US" dirty="0" smtClean="0"/>
              <a:t>Projects may be rated on either a short-term or long-term basis</a:t>
            </a:r>
          </a:p>
          <a:p>
            <a:pPr lvl="2"/>
            <a:r>
              <a:rPr lang="en-US" dirty="0" smtClean="0"/>
              <a:t>Short-term is through the first 5 years</a:t>
            </a:r>
          </a:p>
          <a:p>
            <a:pPr lvl="2"/>
            <a:r>
              <a:rPr lang="en-US" dirty="0" smtClean="0"/>
              <a:t>Long-term is through the life of the project</a:t>
            </a:r>
          </a:p>
          <a:p>
            <a:pPr lvl="1"/>
            <a:r>
              <a:rPr lang="en-US" dirty="0" smtClean="0"/>
              <a:t>If the project has different short-term and long-term effects, two contrast ratings should be completed</a:t>
            </a:r>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grpSp>
        <p:nvGrpSpPr>
          <p:cNvPr id="29" name="Group 28"/>
          <p:cNvGrpSpPr/>
          <p:nvPr/>
        </p:nvGrpSpPr>
        <p:grpSpPr>
          <a:xfrm>
            <a:off x="6325849" y="3864139"/>
            <a:ext cx="621686" cy="307777"/>
            <a:chOff x="6325849" y="3864139"/>
            <a:chExt cx="621686" cy="307777"/>
          </a:xfrm>
        </p:grpSpPr>
        <p:sp>
          <p:nvSpPr>
            <p:cNvPr id="21" name="Rectangle 20"/>
            <p:cNvSpPr/>
            <p:nvPr/>
          </p:nvSpPr>
          <p:spPr>
            <a:xfrm>
              <a:off x="6325849" y="3909309"/>
              <a:ext cx="164892" cy="149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6821805" y="3864139"/>
              <a:ext cx="125730" cy="307777"/>
            </a:xfrm>
            <a:prstGeom prst="rect">
              <a:avLst/>
            </a:prstGeom>
            <a:noFill/>
          </p:spPr>
          <p:txBody>
            <a:bodyPr wrap="square" rtlCol="0">
              <a:spAutoFit/>
            </a:bodyPr>
            <a:lstStyle/>
            <a:p>
              <a:r>
                <a:rPr lang="en-US" sz="1400" dirty="0" smtClean="0">
                  <a:solidFill>
                    <a:prstClr val="black"/>
                  </a:solidFill>
                  <a:latin typeface="Times New Roman" panose="02020603050405020304" pitchFamily="18" charset="0"/>
                  <a:cs typeface="Times New Roman" panose="02020603050405020304" pitchFamily="18" charset="0"/>
                </a:rPr>
                <a:t>X</a:t>
              </a:r>
              <a:endParaRPr lang="en-US" sz="1400" dirty="0">
                <a:solidFill>
                  <a:prstClr val="black"/>
                </a:solidFill>
                <a:latin typeface="Times New Roman" panose="02020603050405020304" pitchFamily="18" charset="0"/>
                <a:cs typeface="Times New Roman" panose="02020603050405020304" pitchFamily="18" charset="0"/>
              </a:endParaRPr>
            </a:p>
          </p:txBody>
        </p:sp>
      </p:grpSp>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86" y="3920683"/>
            <a:ext cx="8232228" cy="241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val 25"/>
          <p:cNvSpPr/>
          <p:nvPr/>
        </p:nvSpPr>
        <p:spPr>
          <a:xfrm>
            <a:off x="1891859" y="3812427"/>
            <a:ext cx="5391807" cy="48084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14290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Section D</a:t>
            </a:r>
          </a:p>
          <a:p>
            <a:pPr lvl="1"/>
            <a:r>
              <a:rPr lang="en-US" dirty="0" smtClean="0"/>
              <a:t>Organized into </a:t>
            </a:r>
            <a:r>
              <a:rPr lang="en-US" b="1" dirty="0" smtClean="0">
                <a:solidFill>
                  <a:srgbClr val="FFC000"/>
                </a:solidFill>
              </a:rPr>
              <a:t>features</a:t>
            </a:r>
            <a:r>
              <a:rPr lang="en-US" dirty="0" smtClean="0"/>
              <a:t> (land/water, vegetation, and Structures) and </a:t>
            </a:r>
            <a:r>
              <a:rPr lang="en-US" b="1" dirty="0" smtClean="0">
                <a:solidFill>
                  <a:srgbClr val="FFC000"/>
                </a:solidFill>
              </a:rPr>
              <a:t>elements</a:t>
            </a:r>
            <a:r>
              <a:rPr lang="en-US" dirty="0" smtClean="0"/>
              <a:t> (form, line, color, and texture)</a:t>
            </a:r>
          </a:p>
          <a:p>
            <a:pPr marL="685800" lvl="2" indent="0">
              <a:buNone/>
            </a:pPr>
            <a:endParaRPr lang="en-US" dirty="0" smtClean="0"/>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pic>
        <p:nvPicPr>
          <p:cNvPr id="1228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9"/>
          <a:stretch/>
        </p:blipFill>
        <p:spPr bwMode="auto">
          <a:xfrm>
            <a:off x="891685" y="2844389"/>
            <a:ext cx="7360630" cy="306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2425672" y="2829399"/>
            <a:ext cx="5549034" cy="7590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906676" y="4405239"/>
            <a:ext cx="1726590" cy="15308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813797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381010" cy="5181600"/>
          </a:xfrm>
        </p:spPr>
        <p:txBody>
          <a:bodyPr/>
          <a:lstStyle/>
          <a:p>
            <a:r>
              <a:rPr lang="en-US" dirty="0" smtClean="0"/>
              <a:t>Section D</a:t>
            </a:r>
          </a:p>
          <a:p>
            <a:pPr lvl="1"/>
            <a:endParaRPr lang="en-US" dirty="0" smtClean="0"/>
          </a:p>
          <a:p>
            <a:pPr lvl="2"/>
            <a:endParaRPr lang="en-US" dirty="0" smtClean="0"/>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pic>
        <p:nvPicPr>
          <p:cNvPr id="1228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8" b="46513"/>
          <a:stretch/>
        </p:blipFill>
        <p:spPr bwMode="auto">
          <a:xfrm>
            <a:off x="921665" y="4942990"/>
            <a:ext cx="7360630" cy="160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2475869" y="5332747"/>
            <a:ext cx="1981185" cy="369332"/>
            <a:chOff x="2445889" y="3938677"/>
            <a:chExt cx="1981185" cy="369332"/>
          </a:xfrm>
        </p:grpSpPr>
        <p:sp>
          <p:nvSpPr>
            <p:cNvPr id="3" name="TextBox 2"/>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7" name="TextBox 6"/>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8" name="TextBox 7"/>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9" name="TextBox 8"/>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7" name="Group 26"/>
          <p:cNvGrpSpPr/>
          <p:nvPr/>
        </p:nvGrpSpPr>
        <p:grpSpPr>
          <a:xfrm>
            <a:off x="4352119" y="5335247"/>
            <a:ext cx="1981185" cy="369332"/>
            <a:chOff x="2445889" y="3938677"/>
            <a:chExt cx="1981185" cy="369332"/>
          </a:xfrm>
        </p:grpSpPr>
        <p:sp>
          <p:nvSpPr>
            <p:cNvPr id="28" name="TextBox 27"/>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29" name="TextBox 28"/>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32" name="TextBox 31"/>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33" name="TextBox 32"/>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34" name="Group 33"/>
          <p:cNvGrpSpPr/>
          <p:nvPr/>
        </p:nvGrpSpPr>
        <p:grpSpPr>
          <a:xfrm>
            <a:off x="6300819" y="5335247"/>
            <a:ext cx="1981185" cy="369332"/>
            <a:chOff x="2445889" y="3938677"/>
            <a:chExt cx="1981185" cy="369332"/>
          </a:xfrm>
        </p:grpSpPr>
        <p:sp>
          <p:nvSpPr>
            <p:cNvPr id="35" name="TextBox 34"/>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36" name="TextBox 35"/>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37" name="TextBox 36"/>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38" name="TextBox 37"/>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pic>
        <p:nvPicPr>
          <p:cNvPr id="4" name="Picture 3"/>
          <p:cNvPicPr>
            <a:picLocks noChangeAspect="1"/>
          </p:cNvPicPr>
          <p:nvPr/>
        </p:nvPicPr>
        <p:blipFill>
          <a:blip r:embed="rId4"/>
          <a:stretch>
            <a:fillRect/>
          </a:stretch>
        </p:blipFill>
        <p:spPr>
          <a:xfrm>
            <a:off x="927444" y="1712604"/>
            <a:ext cx="7354560" cy="3237704"/>
          </a:xfrm>
          <a:prstGeom prst="rect">
            <a:avLst/>
          </a:prstGeom>
        </p:spPr>
      </p:pic>
      <p:sp>
        <p:nvSpPr>
          <p:cNvPr id="5" name="Rectangle 4"/>
          <p:cNvSpPr/>
          <p:nvPr/>
        </p:nvSpPr>
        <p:spPr>
          <a:xfrm>
            <a:off x="3879850" y="1752600"/>
            <a:ext cx="936964" cy="3683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79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Section D</a:t>
            </a:r>
          </a:p>
          <a:p>
            <a:pPr lvl="1"/>
            <a:r>
              <a:rPr lang="en-US" dirty="0" smtClean="0"/>
              <a:t>Example – if  a </a:t>
            </a:r>
            <a:r>
              <a:rPr lang="en-US" sz="2400" dirty="0" smtClean="0"/>
              <a:t>project</a:t>
            </a:r>
            <a:r>
              <a:rPr lang="en-US" dirty="0" smtClean="0"/>
              <a:t> </a:t>
            </a:r>
            <a:r>
              <a:rPr lang="en-US" b="1" i="1" dirty="0" smtClean="0">
                <a:solidFill>
                  <a:srgbClr val="FFC000"/>
                </a:solidFill>
              </a:rPr>
              <a:t>demands attention and is dominate</a:t>
            </a:r>
            <a:r>
              <a:rPr lang="en-US" b="1" i="1" dirty="0" smtClean="0"/>
              <a:t>,</a:t>
            </a:r>
            <a:r>
              <a:rPr lang="en-US" b="1" dirty="0" smtClean="0">
                <a:solidFill>
                  <a:srgbClr val="FFC000"/>
                </a:solidFill>
              </a:rPr>
              <a:t> </a:t>
            </a:r>
            <a:r>
              <a:rPr lang="en-US" dirty="0" smtClean="0"/>
              <a:t>it creates a strong degree of contrast.  It would conform to the class IV objective ONLY and would not conform to class I, II, or III objectives</a:t>
            </a:r>
          </a:p>
          <a:p>
            <a:pPr lvl="2"/>
            <a:endParaRPr lang="en-US" dirty="0" smtClean="0"/>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pic>
        <p:nvPicPr>
          <p:cNvPr id="13"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9"/>
          <a:stretch/>
        </p:blipFill>
        <p:spPr bwMode="auto">
          <a:xfrm>
            <a:off x="891685" y="3301169"/>
            <a:ext cx="7360630" cy="306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2415909" y="3646477"/>
            <a:ext cx="1981185" cy="369332"/>
            <a:chOff x="2445889" y="3938677"/>
            <a:chExt cx="1981185" cy="369332"/>
          </a:xfrm>
        </p:grpSpPr>
        <p:sp>
          <p:nvSpPr>
            <p:cNvPr id="16" name="TextBox 15"/>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17" name="TextBox 16"/>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18" name="TextBox 17"/>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19" name="TextBox 18"/>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0" name="Group 19"/>
          <p:cNvGrpSpPr/>
          <p:nvPr/>
        </p:nvGrpSpPr>
        <p:grpSpPr>
          <a:xfrm>
            <a:off x="4379599" y="3646477"/>
            <a:ext cx="1981185" cy="369332"/>
            <a:chOff x="2445889" y="3938677"/>
            <a:chExt cx="1981185" cy="369332"/>
          </a:xfrm>
        </p:grpSpPr>
        <p:sp>
          <p:nvSpPr>
            <p:cNvPr id="21" name="TextBox 20"/>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22" name="TextBox 21"/>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23" name="TextBox 22"/>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24" name="TextBox 23"/>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5" name="Group 24"/>
          <p:cNvGrpSpPr/>
          <p:nvPr/>
        </p:nvGrpSpPr>
        <p:grpSpPr>
          <a:xfrm>
            <a:off x="6268339" y="3646477"/>
            <a:ext cx="1981185" cy="369332"/>
            <a:chOff x="2445889" y="3938677"/>
            <a:chExt cx="1981185" cy="369332"/>
          </a:xfrm>
        </p:grpSpPr>
        <p:sp>
          <p:nvSpPr>
            <p:cNvPr id="26" name="TextBox 25"/>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27" name="TextBox 26"/>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28" name="TextBox 27"/>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29" name="TextBox 28"/>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7" name="Group 6"/>
          <p:cNvGrpSpPr/>
          <p:nvPr/>
        </p:nvGrpSpPr>
        <p:grpSpPr>
          <a:xfrm>
            <a:off x="2443395" y="4854326"/>
            <a:ext cx="617097" cy="1515060"/>
            <a:chOff x="2443395" y="4727326"/>
            <a:chExt cx="617097" cy="1515060"/>
          </a:xfrm>
        </p:grpSpPr>
        <p:sp>
          <p:nvSpPr>
            <p:cNvPr id="4" name="TextBox 3"/>
            <p:cNvSpPr txBox="1"/>
            <p:nvPr/>
          </p:nvSpPr>
          <p:spPr>
            <a:xfrm>
              <a:off x="2443395" y="472732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32" name="TextBox 31"/>
            <p:cNvSpPr txBox="1"/>
            <p:nvPr/>
          </p:nvSpPr>
          <p:spPr>
            <a:xfrm>
              <a:off x="2445895" y="504461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33" name="TextBox 32"/>
            <p:cNvSpPr txBox="1"/>
            <p:nvPr/>
          </p:nvSpPr>
          <p:spPr>
            <a:xfrm>
              <a:off x="2445895" y="537439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34" name="TextBox 33"/>
            <p:cNvSpPr txBox="1"/>
            <p:nvPr/>
          </p:nvSpPr>
          <p:spPr>
            <a:xfrm>
              <a:off x="2460885" y="571916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39" name="Group 38"/>
          <p:cNvGrpSpPr/>
          <p:nvPr/>
        </p:nvGrpSpPr>
        <p:grpSpPr>
          <a:xfrm>
            <a:off x="4369589" y="4877346"/>
            <a:ext cx="617097" cy="1515060"/>
            <a:chOff x="2443395" y="4727326"/>
            <a:chExt cx="617097" cy="1515060"/>
          </a:xfrm>
        </p:grpSpPr>
        <p:sp>
          <p:nvSpPr>
            <p:cNvPr id="40" name="TextBox 39"/>
            <p:cNvSpPr txBox="1"/>
            <p:nvPr/>
          </p:nvSpPr>
          <p:spPr>
            <a:xfrm>
              <a:off x="2443395" y="472732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1" name="TextBox 40"/>
            <p:cNvSpPr txBox="1"/>
            <p:nvPr/>
          </p:nvSpPr>
          <p:spPr>
            <a:xfrm>
              <a:off x="2445895" y="504461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2" name="TextBox 41"/>
            <p:cNvSpPr txBox="1"/>
            <p:nvPr/>
          </p:nvSpPr>
          <p:spPr>
            <a:xfrm>
              <a:off x="2445895" y="537439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3" name="TextBox 42"/>
            <p:cNvSpPr txBox="1"/>
            <p:nvPr/>
          </p:nvSpPr>
          <p:spPr>
            <a:xfrm>
              <a:off x="2460885" y="571916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44" name="Group 43"/>
          <p:cNvGrpSpPr/>
          <p:nvPr/>
        </p:nvGrpSpPr>
        <p:grpSpPr>
          <a:xfrm>
            <a:off x="6295804" y="4877346"/>
            <a:ext cx="617097" cy="1515060"/>
            <a:chOff x="2443395" y="4727326"/>
            <a:chExt cx="617097" cy="1515060"/>
          </a:xfrm>
        </p:grpSpPr>
        <p:sp>
          <p:nvSpPr>
            <p:cNvPr id="45" name="TextBox 44"/>
            <p:cNvSpPr txBox="1"/>
            <p:nvPr/>
          </p:nvSpPr>
          <p:spPr>
            <a:xfrm>
              <a:off x="2443395" y="472732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6" name="TextBox 45"/>
            <p:cNvSpPr txBox="1"/>
            <p:nvPr/>
          </p:nvSpPr>
          <p:spPr>
            <a:xfrm>
              <a:off x="2445895" y="504461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7" name="TextBox 46"/>
            <p:cNvSpPr txBox="1"/>
            <p:nvPr/>
          </p:nvSpPr>
          <p:spPr>
            <a:xfrm>
              <a:off x="2445895" y="537439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8" name="TextBox 47"/>
            <p:cNvSpPr txBox="1"/>
            <p:nvPr/>
          </p:nvSpPr>
          <p:spPr>
            <a:xfrm>
              <a:off x="2460885" y="571916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grpSp>
    </p:spTree>
    <p:extLst>
      <p:ext uri="{BB962C8B-B14F-4D97-AF65-F5344CB8AC3E}">
        <p14:creationId xmlns:p14="http://schemas.microsoft.com/office/powerpoint/2010/main" val="2027475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Unit Objective</a:t>
            </a:r>
            <a:endParaRPr lang="en-US" dirty="0"/>
          </a:p>
        </p:txBody>
      </p:sp>
      <p:sp>
        <p:nvSpPr>
          <p:cNvPr id="2" name="Content Placeholder 1"/>
          <p:cNvSpPr>
            <a:spLocks noGrp="1"/>
          </p:cNvSpPr>
          <p:nvPr>
            <p:ph idx="1"/>
          </p:nvPr>
        </p:nvSpPr>
        <p:spPr/>
        <p:txBody>
          <a:bodyPr/>
          <a:lstStyle/>
          <a:p>
            <a:r>
              <a:rPr lang="en-US" dirty="0"/>
              <a:t>Determine the elements of a project that are inconsistent with VRM objectives and recommend measures to improve the visual quality of the project</a:t>
            </a:r>
          </a:p>
          <a:p>
            <a:endParaRPr lang="en-US" dirty="0"/>
          </a:p>
          <a:p>
            <a:r>
              <a:rPr lang="en-US" dirty="0"/>
              <a:t>The VRM System is about minimizing visual </a:t>
            </a:r>
            <a:r>
              <a:rPr lang="en-US" dirty="0" smtClean="0"/>
              <a:t>contrast</a:t>
            </a:r>
            <a:endParaRPr lang="en-US" dirty="0"/>
          </a:p>
          <a:p>
            <a:endParaRPr lang="en-US" dirty="0"/>
          </a:p>
          <a:p>
            <a:r>
              <a:rPr lang="en-US" dirty="0"/>
              <a:t>The Contrast Rating process </a:t>
            </a:r>
          </a:p>
          <a:p>
            <a:pPr marL="342900" indent="-342900">
              <a:buFont typeface="Arial" pitchFamily="34" charset="0"/>
              <a:buChar char="•"/>
            </a:pPr>
            <a:r>
              <a:rPr lang="en-US" dirty="0"/>
              <a:t>First, determines whether a proposal conforms to the current Land Use Plan, and</a:t>
            </a:r>
          </a:p>
          <a:p>
            <a:pPr marL="342900" indent="-342900">
              <a:buFont typeface="Arial" pitchFamily="34" charset="0"/>
              <a:buChar char="•"/>
            </a:pPr>
            <a:r>
              <a:rPr lang="en-US" dirty="0"/>
              <a:t>Second, supports the subsequent impact analysis process</a:t>
            </a:r>
          </a:p>
          <a:p>
            <a:endParaRPr lang="en-US" dirty="0" smtClean="0"/>
          </a:p>
          <a:p>
            <a:endParaRPr lang="en-US" dirty="0"/>
          </a:p>
        </p:txBody>
      </p:sp>
    </p:spTree>
    <p:extLst>
      <p:ext uri="{BB962C8B-B14F-4D97-AF65-F5344CB8AC3E}">
        <p14:creationId xmlns:p14="http://schemas.microsoft.com/office/powerpoint/2010/main" val="2576498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Section D</a:t>
            </a:r>
          </a:p>
          <a:p>
            <a:pPr lvl="1"/>
            <a:r>
              <a:rPr lang="en-US" dirty="0"/>
              <a:t>E</a:t>
            </a:r>
            <a:r>
              <a:rPr lang="en-US" dirty="0" smtClean="0"/>
              <a:t>xample – if a project </a:t>
            </a:r>
            <a:r>
              <a:rPr lang="en-US" b="1" i="1" dirty="0" smtClean="0">
                <a:solidFill>
                  <a:srgbClr val="FFC000"/>
                </a:solidFill>
              </a:rPr>
              <a:t>can be seen but does not attract attention</a:t>
            </a:r>
            <a:r>
              <a:rPr lang="en-US" dirty="0" smtClean="0"/>
              <a:t>, it creates a weak degree of contrast. It would meet Class II, III, and IV objectives</a:t>
            </a:r>
          </a:p>
          <a:p>
            <a:pPr lvl="1"/>
            <a:r>
              <a:rPr lang="en-US" dirty="0" smtClean="0"/>
              <a:t>It would not meet the Class I objective</a:t>
            </a:r>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pic>
        <p:nvPicPr>
          <p:cNvPr id="13"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9"/>
          <a:stretch/>
        </p:blipFill>
        <p:spPr bwMode="auto">
          <a:xfrm>
            <a:off x="891685" y="3364669"/>
            <a:ext cx="7360630" cy="306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2415909" y="3714037"/>
            <a:ext cx="1981185" cy="369332"/>
            <a:chOff x="2445889" y="3938677"/>
            <a:chExt cx="1981185" cy="369332"/>
          </a:xfrm>
        </p:grpSpPr>
        <p:sp>
          <p:nvSpPr>
            <p:cNvPr id="16" name="TextBox 15"/>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17" name="TextBox 16"/>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18" name="TextBox 17"/>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19" name="TextBox 18"/>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0" name="Group 19"/>
          <p:cNvGrpSpPr/>
          <p:nvPr/>
        </p:nvGrpSpPr>
        <p:grpSpPr>
          <a:xfrm>
            <a:off x="4379599" y="3714037"/>
            <a:ext cx="1981185" cy="369332"/>
            <a:chOff x="2445889" y="3938677"/>
            <a:chExt cx="1981185" cy="369332"/>
          </a:xfrm>
        </p:grpSpPr>
        <p:sp>
          <p:nvSpPr>
            <p:cNvPr id="21" name="TextBox 20"/>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22" name="TextBox 21"/>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23" name="TextBox 22"/>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24" name="TextBox 23"/>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25" name="Group 24"/>
          <p:cNvGrpSpPr/>
          <p:nvPr/>
        </p:nvGrpSpPr>
        <p:grpSpPr>
          <a:xfrm>
            <a:off x="6268339" y="3714037"/>
            <a:ext cx="1981185" cy="369332"/>
            <a:chOff x="2445889" y="3938677"/>
            <a:chExt cx="1981185" cy="369332"/>
          </a:xfrm>
        </p:grpSpPr>
        <p:sp>
          <p:nvSpPr>
            <p:cNvPr id="26" name="TextBox 25"/>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27" name="TextBox 26"/>
            <p:cNvSpPr txBox="1"/>
            <p:nvPr/>
          </p:nvSpPr>
          <p:spPr>
            <a:xfrm>
              <a:off x="295804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28" name="TextBox 27"/>
            <p:cNvSpPr txBox="1"/>
            <p:nvPr/>
          </p:nvSpPr>
          <p:spPr>
            <a:xfrm>
              <a:off x="343772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29" name="TextBox 28"/>
            <p:cNvSpPr txBox="1"/>
            <p:nvPr/>
          </p:nvSpPr>
          <p:spPr>
            <a:xfrm>
              <a:off x="396237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7" name="Group 6"/>
          <p:cNvGrpSpPr/>
          <p:nvPr/>
        </p:nvGrpSpPr>
        <p:grpSpPr>
          <a:xfrm>
            <a:off x="3387765" y="4917826"/>
            <a:ext cx="617097" cy="1515060"/>
            <a:chOff x="2443395" y="4727326"/>
            <a:chExt cx="617097" cy="1515060"/>
          </a:xfrm>
        </p:grpSpPr>
        <p:sp>
          <p:nvSpPr>
            <p:cNvPr id="4" name="TextBox 3"/>
            <p:cNvSpPr txBox="1"/>
            <p:nvPr/>
          </p:nvSpPr>
          <p:spPr>
            <a:xfrm>
              <a:off x="2443395" y="472732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32" name="TextBox 31"/>
            <p:cNvSpPr txBox="1"/>
            <p:nvPr/>
          </p:nvSpPr>
          <p:spPr>
            <a:xfrm>
              <a:off x="2445895" y="504461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33" name="TextBox 32"/>
            <p:cNvSpPr txBox="1"/>
            <p:nvPr/>
          </p:nvSpPr>
          <p:spPr>
            <a:xfrm>
              <a:off x="2445895" y="537439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34" name="TextBox 33"/>
            <p:cNvSpPr txBox="1"/>
            <p:nvPr/>
          </p:nvSpPr>
          <p:spPr>
            <a:xfrm>
              <a:off x="2460885" y="571916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39" name="Group 38"/>
          <p:cNvGrpSpPr/>
          <p:nvPr/>
        </p:nvGrpSpPr>
        <p:grpSpPr>
          <a:xfrm>
            <a:off x="5313959" y="4940846"/>
            <a:ext cx="617097" cy="1515060"/>
            <a:chOff x="2443395" y="4727326"/>
            <a:chExt cx="617097" cy="1515060"/>
          </a:xfrm>
        </p:grpSpPr>
        <p:sp>
          <p:nvSpPr>
            <p:cNvPr id="40" name="TextBox 39"/>
            <p:cNvSpPr txBox="1"/>
            <p:nvPr/>
          </p:nvSpPr>
          <p:spPr>
            <a:xfrm>
              <a:off x="2443395" y="472732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1" name="TextBox 40"/>
            <p:cNvSpPr txBox="1"/>
            <p:nvPr/>
          </p:nvSpPr>
          <p:spPr>
            <a:xfrm>
              <a:off x="2445895" y="504461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2" name="TextBox 41"/>
            <p:cNvSpPr txBox="1"/>
            <p:nvPr/>
          </p:nvSpPr>
          <p:spPr>
            <a:xfrm>
              <a:off x="2445895" y="537439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3" name="TextBox 42"/>
            <p:cNvSpPr txBox="1"/>
            <p:nvPr/>
          </p:nvSpPr>
          <p:spPr>
            <a:xfrm>
              <a:off x="2460885" y="571916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grpSp>
      <p:grpSp>
        <p:nvGrpSpPr>
          <p:cNvPr id="44" name="Group 43"/>
          <p:cNvGrpSpPr/>
          <p:nvPr/>
        </p:nvGrpSpPr>
        <p:grpSpPr>
          <a:xfrm>
            <a:off x="7270154" y="4940846"/>
            <a:ext cx="617097" cy="1515060"/>
            <a:chOff x="2443395" y="4727326"/>
            <a:chExt cx="617097" cy="1515060"/>
          </a:xfrm>
        </p:grpSpPr>
        <p:sp>
          <p:nvSpPr>
            <p:cNvPr id="45" name="TextBox 44"/>
            <p:cNvSpPr txBox="1"/>
            <p:nvPr/>
          </p:nvSpPr>
          <p:spPr>
            <a:xfrm>
              <a:off x="2443395" y="472732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6" name="TextBox 45"/>
            <p:cNvSpPr txBox="1"/>
            <p:nvPr/>
          </p:nvSpPr>
          <p:spPr>
            <a:xfrm>
              <a:off x="2445895" y="504461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7" name="TextBox 46"/>
            <p:cNvSpPr txBox="1"/>
            <p:nvPr/>
          </p:nvSpPr>
          <p:spPr>
            <a:xfrm>
              <a:off x="2445895" y="537439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sp>
          <p:nvSpPr>
            <p:cNvPr id="48" name="TextBox 47"/>
            <p:cNvSpPr txBox="1"/>
            <p:nvPr/>
          </p:nvSpPr>
          <p:spPr>
            <a:xfrm>
              <a:off x="2460885" y="5719166"/>
              <a:ext cx="599607" cy="523220"/>
            </a:xfrm>
            <a:prstGeom prst="rect">
              <a:avLst/>
            </a:prstGeom>
            <a:noFill/>
          </p:spPr>
          <p:txBody>
            <a:bodyPr wrap="square" rtlCol="0">
              <a:spAutoFit/>
            </a:bodyPr>
            <a:lstStyle/>
            <a:p>
              <a:r>
                <a:rPr lang="en-US" sz="2800" b="1" dirty="0" smtClean="0">
                  <a:solidFill>
                    <a:srgbClr val="FF0000"/>
                  </a:solidFill>
                </a:rPr>
                <a:t>x</a:t>
              </a:r>
              <a:endParaRPr lang="en-US" sz="2800" b="1" dirty="0">
                <a:solidFill>
                  <a:srgbClr val="FF0000"/>
                </a:solidFill>
              </a:endParaRPr>
            </a:p>
          </p:txBody>
        </p:sp>
      </p:grpSp>
    </p:spTree>
    <p:extLst>
      <p:ext uri="{BB962C8B-B14F-4D97-AF65-F5344CB8AC3E}">
        <p14:creationId xmlns:p14="http://schemas.microsoft.com/office/powerpoint/2010/main" val="1703561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Section D</a:t>
            </a:r>
          </a:p>
          <a:p>
            <a:pPr lvl="1"/>
            <a:r>
              <a:rPr lang="en-US" dirty="0" smtClean="0"/>
              <a:t>In this example, a project is proposed in </a:t>
            </a:r>
            <a:r>
              <a:rPr lang="en-US" b="1" dirty="0" smtClean="0">
                <a:solidFill>
                  <a:srgbClr val="FFC000"/>
                </a:solidFill>
              </a:rPr>
              <a:t>VRM Class III</a:t>
            </a:r>
          </a:p>
          <a:p>
            <a:pPr lvl="1"/>
            <a:r>
              <a:rPr lang="en-US" dirty="0" smtClean="0"/>
              <a:t>The project would meet VRM Class III for all features and elements - except structures where there is strong contrast in line, color, and texture</a:t>
            </a:r>
          </a:p>
          <a:p>
            <a:pPr lvl="1"/>
            <a:endParaRPr lang="en-US" dirty="0" smtClean="0"/>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graphicFrame>
        <p:nvGraphicFramePr>
          <p:cNvPr id="3" name="Object 2"/>
          <p:cNvGraphicFramePr>
            <a:graphicFrameLocks noGrp="1" noChangeAspect="1"/>
          </p:cNvGraphicFramePr>
          <p:nvPr>
            <p:extLst/>
          </p:nvPr>
        </p:nvGraphicFramePr>
        <p:xfrm>
          <a:off x="461441" y="3435627"/>
          <a:ext cx="8292813" cy="2840863"/>
        </p:xfrm>
        <a:graphic>
          <a:graphicData uri="http://schemas.openxmlformats.org/presentationml/2006/ole">
            <mc:AlternateContent xmlns:mc="http://schemas.openxmlformats.org/markup-compatibility/2006">
              <mc:Choice xmlns:v="urn:schemas-microsoft-com:vml" Requires="v">
                <p:oleObj spid="_x0000_s8245" name="Document" r:id="rId4" imgW="8360357" imgH="2530517" progId="Word.Document.8">
                  <p:embed/>
                </p:oleObj>
              </mc:Choice>
              <mc:Fallback>
                <p:oleObj name="Document" r:id="rId4" imgW="8360357" imgH="2530517" progId="Word.Document.8">
                  <p:embed/>
                  <p:pic>
                    <p:nvPicPr>
                      <p:cNvPr id="3" name="Object 2"/>
                      <p:cNvPicPr>
                        <a:picLocks noGrp="1"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61441" y="3435627"/>
                        <a:ext cx="8292813" cy="2840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1426569" y="4178517"/>
            <a:ext cx="1651405" cy="369332"/>
            <a:chOff x="2445889" y="3938677"/>
            <a:chExt cx="1651405" cy="369332"/>
          </a:xfrm>
        </p:grpSpPr>
        <p:sp>
          <p:nvSpPr>
            <p:cNvPr id="7" name="TextBox 6"/>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8" name="TextBox 7"/>
            <p:cNvSpPr txBox="1"/>
            <p:nvPr/>
          </p:nvSpPr>
          <p:spPr>
            <a:xfrm>
              <a:off x="282313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9" name="TextBox 8"/>
            <p:cNvSpPr txBox="1"/>
            <p:nvPr/>
          </p:nvSpPr>
          <p:spPr>
            <a:xfrm>
              <a:off x="322786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10" name="TextBox 9"/>
            <p:cNvSpPr txBox="1"/>
            <p:nvPr/>
          </p:nvSpPr>
          <p:spPr>
            <a:xfrm>
              <a:off x="363259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11" name="Group 10"/>
          <p:cNvGrpSpPr/>
          <p:nvPr/>
        </p:nvGrpSpPr>
        <p:grpSpPr>
          <a:xfrm>
            <a:off x="2880599" y="4178517"/>
            <a:ext cx="1651405" cy="369332"/>
            <a:chOff x="2445889" y="3938677"/>
            <a:chExt cx="1651405" cy="369332"/>
          </a:xfrm>
        </p:grpSpPr>
        <p:sp>
          <p:nvSpPr>
            <p:cNvPr id="12" name="TextBox 11"/>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13" name="TextBox 12"/>
            <p:cNvSpPr txBox="1"/>
            <p:nvPr/>
          </p:nvSpPr>
          <p:spPr>
            <a:xfrm>
              <a:off x="282313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14" name="TextBox 13"/>
            <p:cNvSpPr txBox="1"/>
            <p:nvPr/>
          </p:nvSpPr>
          <p:spPr>
            <a:xfrm>
              <a:off x="322786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15" name="TextBox 14"/>
            <p:cNvSpPr txBox="1"/>
            <p:nvPr/>
          </p:nvSpPr>
          <p:spPr>
            <a:xfrm>
              <a:off x="363259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16" name="Group 15"/>
          <p:cNvGrpSpPr/>
          <p:nvPr/>
        </p:nvGrpSpPr>
        <p:grpSpPr>
          <a:xfrm>
            <a:off x="4364609" y="4178517"/>
            <a:ext cx="1651405" cy="369332"/>
            <a:chOff x="2445889" y="3938677"/>
            <a:chExt cx="1651405" cy="369332"/>
          </a:xfrm>
        </p:grpSpPr>
        <p:sp>
          <p:nvSpPr>
            <p:cNvPr id="17" name="TextBox 16"/>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18" name="TextBox 17"/>
            <p:cNvSpPr txBox="1"/>
            <p:nvPr/>
          </p:nvSpPr>
          <p:spPr>
            <a:xfrm>
              <a:off x="282313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19" name="TextBox 18"/>
            <p:cNvSpPr txBox="1"/>
            <p:nvPr/>
          </p:nvSpPr>
          <p:spPr>
            <a:xfrm>
              <a:off x="322786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20" name="TextBox 19"/>
            <p:cNvSpPr txBox="1"/>
            <p:nvPr/>
          </p:nvSpPr>
          <p:spPr>
            <a:xfrm>
              <a:off x="363259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5" name="Group 4"/>
          <p:cNvGrpSpPr/>
          <p:nvPr/>
        </p:nvGrpSpPr>
        <p:grpSpPr>
          <a:xfrm>
            <a:off x="1758849" y="5216583"/>
            <a:ext cx="3372750" cy="841948"/>
            <a:chOff x="1758849" y="5801193"/>
            <a:chExt cx="3372750" cy="841948"/>
          </a:xfrm>
        </p:grpSpPr>
        <p:sp>
          <p:nvSpPr>
            <p:cNvPr id="4" name="Rectangle 3"/>
            <p:cNvSpPr/>
            <p:nvPr/>
          </p:nvSpPr>
          <p:spPr>
            <a:xfrm>
              <a:off x="1758849" y="5801193"/>
              <a:ext cx="794470" cy="8394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3240358" y="5803691"/>
              <a:ext cx="796971" cy="8394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4726868" y="5816183"/>
              <a:ext cx="404731" cy="23984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1" name="Rectangle 20"/>
          <p:cNvSpPr/>
          <p:nvPr/>
        </p:nvSpPr>
        <p:spPr>
          <a:xfrm>
            <a:off x="4364609" y="5471416"/>
            <a:ext cx="362259" cy="5846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6" name="Group 25"/>
          <p:cNvGrpSpPr/>
          <p:nvPr/>
        </p:nvGrpSpPr>
        <p:grpSpPr>
          <a:xfrm>
            <a:off x="6325849" y="4748549"/>
            <a:ext cx="621686" cy="307777"/>
            <a:chOff x="6325849" y="3864139"/>
            <a:chExt cx="621686" cy="307777"/>
          </a:xfrm>
        </p:grpSpPr>
        <p:sp>
          <p:nvSpPr>
            <p:cNvPr id="27" name="Rectangle 26"/>
            <p:cNvSpPr/>
            <p:nvPr/>
          </p:nvSpPr>
          <p:spPr>
            <a:xfrm>
              <a:off x="6325849" y="3924299"/>
              <a:ext cx="164892" cy="149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6821805" y="3864139"/>
              <a:ext cx="125730" cy="307777"/>
            </a:xfrm>
            <a:prstGeom prst="rect">
              <a:avLst/>
            </a:prstGeom>
            <a:noFill/>
          </p:spPr>
          <p:txBody>
            <a:bodyPr wrap="square" rtlCol="0">
              <a:spAutoFit/>
            </a:bodyPr>
            <a:lstStyle/>
            <a:p>
              <a:r>
                <a:rPr lang="en-US" sz="1400" dirty="0" smtClean="0">
                  <a:solidFill>
                    <a:prstClr val="black"/>
                  </a:solidFill>
                  <a:latin typeface="Times New Roman" panose="02020603050405020304" pitchFamily="18" charset="0"/>
                  <a:cs typeface="Times New Roman" panose="02020603050405020304" pitchFamily="18" charset="0"/>
                </a:rPr>
                <a:t>X</a:t>
              </a:r>
              <a:endParaRPr lang="en-US" sz="1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5740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Section D</a:t>
            </a:r>
          </a:p>
          <a:p>
            <a:pPr lvl="1"/>
            <a:r>
              <a:rPr lang="en-US" dirty="0" smtClean="0"/>
              <a:t>This tells you where to focus mitigation efforts in order to reduce the degree of impact, and thus meet the VRM objective</a:t>
            </a:r>
          </a:p>
          <a:p>
            <a:pPr lvl="1"/>
            <a:r>
              <a:rPr lang="en-US" dirty="0" smtClean="0"/>
              <a:t>Additional mitigation measures would be recommended for the structure’s elements of line, color, and texture</a:t>
            </a:r>
          </a:p>
          <a:p>
            <a:pPr lvl="2"/>
            <a:endParaRPr lang="en-US" dirty="0" smtClean="0"/>
          </a:p>
          <a:p>
            <a:pPr lvl="1"/>
            <a:endParaRPr lang="en-US" dirty="0" smtClean="0"/>
          </a:p>
          <a:p>
            <a:pPr marL="295275" lvl="1" indent="0">
              <a:buNone/>
            </a:pPr>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graphicFrame>
        <p:nvGraphicFramePr>
          <p:cNvPr id="3" name="Object 2"/>
          <p:cNvGraphicFramePr>
            <a:graphicFrameLocks noGrp="1" noChangeAspect="1"/>
          </p:cNvGraphicFramePr>
          <p:nvPr>
            <p:extLst/>
          </p:nvPr>
        </p:nvGraphicFramePr>
        <p:xfrm>
          <a:off x="461441" y="3510577"/>
          <a:ext cx="8292813" cy="2840863"/>
        </p:xfrm>
        <a:graphic>
          <a:graphicData uri="http://schemas.openxmlformats.org/presentationml/2006/ole">
            <mc:AlternateContent xmlns:mc="http://schemas.openxmlformats.org/markup-compatibility/2006">
              <mc:Choice xmlns:v="urn:schemas-microsoft-com:vml" Requires="v">
                <p:oleObj spid="_x0000_s9267" name="Document" r:id="rId4" imgW="8360357" imgH="2530517" progId="Word.Document.8">
                  <p:embed/>
                </p:oleObj>
              </mc:Choice>
              <mc:Fallback>
                <p:oleObj name="Document" r:id="rId4" imgW="8360357" imgH="2530517" progId="Word.Document.8">
                  <p:embed/>
                  <p:pic>
                    <p:nvPicPr>
                      <p:cNvPr id="3" name="Object 2"/>
                      <p:cNvPicPr>
                        <a:picLocks noGrp="1"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461441" y="3510577"/>
                        <a:ext cx="8292813" cy="2840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5"/>
          <p:cNvGrpSpPr/>
          <p:nvPr/>
        </p:nvGrpSpPr>
        <p:grpSpPr>
          <a:xfrm>
            <a:off x="1426569" y="4253467"/>
            <a:ext cx="1651405" cy="369332"/>
            <a:chOff x="2445889" y="3938677"/>
            <a:chExt cx="1651405" cy="369332"/>
          </a:xfrm>
        </p:grpSpPr>
        <p:sp>
          <p:nvSpPr>
            <p:cNvPr id="7" name="TextBox 6"/>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8" name="TextBox 7"/>
            <p:cNvSpPr txBox="1"/>
            <p:nvPr/>
          </p:nvSpPr>
          <p:spPr>
            <a:xfrm>
              <a:off x="282313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9" name="TextBox 8"/>
            <p:cNvSpPr txBox="1"/>
            <p:nvPr/>
          </p:nvSpPr>
          <p:spPr>
            <a:xfrm>
              <a:off x="322786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10" name="TextBox 9"/>
            <p:cNvSpPr txBox="1"/>
            <p:nvPr/>
          </p:nvSpPr>
          <p:spPr>
            <a:xfrm>
              <a:off x="363259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11" name="Group 10"/>
          <p:cNvGrpSpPr/>
          <p:nvPr/>
        </p:nvGrpSpPr>
        <p:grpSpPr>
          <a:xfrm>
            <a:off x="2880599" y="4253467"/>
            <a:ext cx="1651405" cy="369332"/>
            <a:chOff x="2445889" y="3938677"/>
            <a:chExt cx="1651405" cy="369332"/>
          </a:xfrm>
        </p:grpSpPr>
        <p:sp>
          <p:nvSpPr>
            <p:cNvPr id="12" name="TextBox 11"/>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13" name="TextBox 12"/>
            <p:cNvSpPr txBox="1"/>
            <p:nvPr/>
          </p:nvSpPr>
          <p:spPr>
            <a:xfrm>
              <a:off x="282313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14" name="TextBox 13"/>
            <p:cNvSpPr txBox="1"/>
            <p:nvPr/>
          </p:nvSpPr>
          <p:spPr>
            <a:xfrm>
              <a:off x="322786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15" name="TextBox 14"/>
            <p:cNvSpPr txBox="1"/>
            <p:nvPr/>
          </p:nvSpPr>
          <p:spPr>
            <a:xfrm>
              <a:off x="3632599" y="3938677"/>
              <a:ext cx="464695" cy="369332"/>
            </a:xfrm>
            <a:prstGeom prst="rect">
              <a:avLst/>
            </a:prstGeom>
            <a:noFill/>
          </p:spPr>
          <p:txBody>
            <a:bodyPr wrap="square" rtlCol="0">
              <a:spAutoFit/>
            </a:bodyPr>
            <a:lstStyle/>
            <a:p>
              <a:r>
                <a:rPr lang="en-US" b="1" dirty="0">
                  <a:solidFill>
                    <a:srgbClr val="FF0000"/>
                  </a:solidFill>
                </a:rPr>
                <a:t>I</a:t>
              </a:r>
            </a:p>
          </p:txBody>
        </p:sp>
      </p:grpSp>
      <p:grpSp>
        <p:nvGrpSpPr>
          <p:cNvPr id="16" name="Group 15"/>
          <p:cNvGrpSpPr/>
          <p:nvPr/>
        </p:nvGrpSpPr>
        <p:grpSpPr>
          <a:xfrm>
            <a:off x="4364609" y="4253467"/>
            <a:ext cx="1651405" cy="369332"/>
            <a:chOff x="2445889" y="3938677"/>
            <a:chExt cx="1651405" cy="369332"/>
          </a:xfrm>
        </p:grpSpPr>
        <p:sp>
          <p:nvSpPr>
            <p:cNvPr id="17" name="TextBox 16"/>
            <p:cNvSpPr txBox="1"/>
            <p:nvPr/>
          </p:nvSpPr>
          <p:spPr>
            <a:xfrm>
              <a:off x="2445889" y="3938677"/>
              <a:ext cx="464695" cy="369332"/>
            </a:xfrm>
            <a:prstGeom prst="rect">
              <a:avLst/>
            </a:prstGeom>
            <a:noFill/>
          </p:spPr>
          <p:txBody>
            <a:bodyPr wrap="square" rtlCol="0">
              <a:spAutoFit/>
            </a:bodyPr>
            <a:lstStyle/>
            <a:p>
              <a:r>
                <a:rPr lang="en-US" b="1" dirty="0" smtClean="0">
                  <a:solidFill>
                    <a:srgbClr val="FF0000"/>
                  </a:solidFill>
                </a:rPr>
                <a:t>IV</a:t>
              </a:r>
              <a:endParaRPr lang="en-US" b="1" dirty="0">
                <a:solidFill>
                  <a:srgbClr val="FF0000"/>
                </a:solidFill>
              </a:endParaRPr>
            </a:p>
          </p:txBody>
        </p:sp>
        <p:sp>
          <p:nvSpPr>
            <p:cNvPr id="18" name="TextBox 17"/>
            <p:cNvSpPr txBox="1"/>
            <p:nvPr/>
          </p:nvSpPr>
          <p:spPr>
            <a:xfrm>
              <a:off x="2823139" y="3938677"/>
              <a:ext cx="464695" cy="369332"/>
            </a:xfrm>
            <a:prstGeom prst="rect">
              <a:avLst/>
            </a:prstGeom>
            <a:noFill/>
          </p:spPr>
          <p:txBody>
            <a:bodyPr wrap="square" rtlCol="0">
              <a:spAutoFit/>
            </a:bodyPr>
            <a:lstStyle/>
            <a:p>
              <a:r>
                <a:rPr lang="en-US" b="1" dirty="0" smtClean="0">
                  <a:solidFill>
                    <a:srgbClr val="FF0000"/>
                  </a:solidFill>
                </a:rPr>
                <a:t>III</a:t>
              </a:r>
              <a:endParaRPr lang="en-US" b="1" dirty="0">
                <a:solidFill>
                  <a:srgbClr val="FF0000"/>
                </a:solidFill>
              </a:endParaRPr>
            </a:p>
          </p:txBody>
        </p:sp>
        <p:sp>
          <p:nvSpPr>
            <p:cNvPr id="19" name="TextBox 18"/>
            <p:cNvSpPr txBox="1"/>
            <p:nvPr/>
          </p:nvSpPr>
          <p:spPr>
            <a:xfrm>
              <a:off x="3227869" y="3938677"/>
              <a:ext cx="464695" cy="369332"/>
            </a:xfrm>
            <a:prstGeom prst="rect">
              <a:avLst/>
            </a:prstGeom>
            <a:noFill/>
          </p:spPr>
          <p:txBody>
            <a:bodyPr wrap="square" rtlCol="0">
              <a:spAutoFit/>
            </a:bodyPr>
            <a:lstStyle/>
            <a:p>
              <a:r>
                <a:rPr lang="en-US" b="1" dirty="0" smtClean="0">
                  <a:solidFill>
                    <a:srgbClr val="FF0000"/>
                  </a:solidFill>
                </a:rPr>
                <a:t>II</a:t>
              </a:r>
              <a:endParaRPr lang="en-US" b="1" dirty="0">
                <a:solidFill>
                  <a:srgbClr val="FF0000"/>
                </a:solidFill>
              </a:endParaRPr>
            </a:p>
          </p:txBody>
        </p:sp>
        <p:sp>
          <p:nvSpPr>
            <p:cNvPr id="20" name="TextBox 19"/>
            <p:cNvSpPr txBox="1"/>
            <p:nvPr/>
          </p:nvSpPr>
          <p:spPr>
            <a:xfrm>
              <a:off x="3632599" y="3938677"/>
              <a:ext cx="464695" cy="369332"/>
            </a:xfrm>
            <a:prstGeom prst="rect">
              <a:avLst/>
            </a:prstGeom>
            <a:noFill/>
          </p:spPr>
          <p:txBody>
            <a:bodyPr wrap="square" rtlCol="0">
              <a:spAutoFit/>
            </a:bodyPr>
            <a:lstStyle/>
            <a:p>
              <a:r>
                <a:rPr lang="en-US" b="1" dirty="0">
                  <a:solidFill>
                    <a:srgbClr val="FF0000"/>
                  </a:solidFill>
                </a:rPr>
                <a:t>I</a:t>
              </a:r>
            </a:p>
          </p:txBody>
        </p:sp>
      </p:grpSp>
      <p:sp>
        <p:nvSpPr>
          <p:cNvPr id="21" name="Rectangle 20"/>
          <p:cNvSpPr/>
          <p:nvPr/>
        </p:nvSpPr>
        <p:spPr>
          <a:xfrm>
            <a:off x="4364609" y="5546366"/>
            <a:ext cx="362259" cy="5846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6" name="Group 25"/>
          <p:cNvGrpSpPr/>
          <p:nvPr/>
        </p:nvGrpSpPr>
        <p:grpSpPr>
          <a:xfrm>
            <a:off x="6325849" y="4238889"/>
            <a:ext cx="621686" cy="307777"/>
            <a:chOff x="6325849" y="3864139"/>
            <a:chExt cx="621686" cy="307777"/>
          </a:xfrm>
        </p:grpSpPr>
        <p:sp>
          <p:nvSpPr>
            <p:cNvPr id="27" name="Rectangle 26"/>
            <p:cNvSpPr/>
            <p:nvPr/>
          </p:nvSpPr>
          <p:spPr>
            <a:xfrm>
              <a:off x="6325849" y="3924299"/>
              <a:ext cx="164892" cy="1499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6821805" y="3864139"/>
              <a:ext cx="125730" cy="307777"/>
            </a:xfrm>
            <a:prstGeom prst="rect">
              <a:avLst/>
            </a:prstGeom>
            <a:noFill/>
          </p:spPr>
          <p:txBody>
            <a:bodyPr wrap="square" rtlCol="0">
              <a:spAutoFit/>
            </a:bodyPr>
            <a:lstStyle/>
            <a:p>
              <a:r>
                <a:rPr lang="en-US" sz="1400" dirty="0" smtClean="0">
                  <a:solidFill>
                    <a:prstClr val="black"/>
                  </a:solidFill>
                  <a:latin typeface="Times New Roman" panose="02020603050405020304" pitchFamily="18" charset="0"/>
                  <a:cs typeface="Times New Roman" panose="02020603050405020304" pitchFamily="18" charset="0"/>
                </a:rPr>
                <a:t>X</a:t>
              </a:r>
              <a:endParaRPr lang="en-US" sz="1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090580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sp>
        <p:nvSpPr>
          <p:cNvPr id="2" name="Content Placeholder 1"/>
          <p:cNvSpPr>
            <a:spLocks noGrp="1"/>
          </p:cNvSpPr>
          <p:nvPr>
            <p:ph idx="1"/>
          </p:nvPr>
        </p:nvSpPr>
        <p:spPr/>
        <p:txBody>
          <a:bodyPr/>
          <a:lstStyle/>
          <a:p>
            <a:r>
              <a:rPr lang="en-US" dirty="0" smtClean="0"/>
              <a:t>Section D (Continued)</a:t>
            </a:r>
          </a:p>
          <a:p>
            <a:pPr lvl="1"/>
            <a:r>
              <a:rPr lang="en-US" dirty="0" smtClean="0"/>
              <a:t>Where you can provide further explanation of why a project does or does not meet VRM objectives</a:t>
            </a:r>
          </a:p>
          <a:p>
            <a:pPr lvl="1"/>
            <a:r>
              <a:rPr lang="en-US" dirty="0" smtClean="0"/>
              <a:t>As in this example, changes to land and vegetation would cause a moderate degree of contrast to the element line</a:t>
            </a:r>
          </a:p>
          <a:p>
            <a:pPr lvl="1"/>
            <a:r>
              <a:rPr lang="en-US" dirty="0" smtClean="0"/>
              <a:t>The element line is a focus for mitigation efforts for this project</a:t>
            </a:r>
          </a:p>
          <a:p>
            <a:pPr marL="295275" lvl="1" indent="0">
              <a:buNone/>
            </a:pPr>
            <a:endParaRPr lang="en-US" dirty="0" smtClean="0"/>
          </a:p>
          <a:p>
            <a:endParaRPr lang="en-US" dirty="0" smtClean="0"/>
          </a:p>
          <a:p>
            <a:endParaRPr lang="en-US" dirty="0"/>
          </a:p>
          <a:p>
            <a:endParaRPr lang="en-US" dirty="0"/>
          </a:p>
        </p:txBody>
      </p:sp>
      <p:graphicFrame>
        <p:nvGraphicFramePr>
          <p:cNvPr id="4" name="Object 3"/>
          <p:cNvGraphicFramePr>
            <a:graphicFrameLocks noGrp="1" noChangeAspect="1"/>
          </p:cNvGraphicFramePr>
          <p:nvPr>
            <p:extLst/>
          </p:nvPr>
        </p:nvGraphicFramePr>
        <p:xfrm>
          <a:off x="344770" y="3988997"/>
          <a:ext cx="8259582" cy="2848792"/>
        </p:xfrm>
        <a:graphic>
          <a:graphicData uri="http://schemas.openxmlformats.org/presentationml/2006/ole">
            <mc:AlternateContent xmlns:mc="http://schemas.openxmlformats.org/markup-compatibility/2006">
              <mc:Choice xmlns:v="urn:schemas-microsoft-com:vml" Requires="v">
                <p:oleObj spid="_x0000_s5172" name="Document" r:id="rId4" imgW="5632255" imgH="1943609" progId="Word.Document.8">
                  <p:embed/>
                </p:oleObj>
              </mc:Choice>
              <mc:Fallback>
                <p:oleObj name="Document" r:id="rId4" imgW="5632255" imgH="1943609" progId="Word.Document.8">
                  <p:embed/>
                  <p:pic>
                    <p:nvPicPr>
                      <p:cNvPr id="4" name="Object 3"/>
                      <p:cNvPicPr>
                        <a:picLocks noGrp="1"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344770" y="3988997"/>
                        <a:ext cx="8259582" cy="284879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085943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a:t>Step 5 – Contrast Rating Worksheet</a:t>
            </a:r>
          </a:p>
          <a:p>
            <a:r>
              <a:rPr lang="en-US" dirty="0" smtClean="0"/>
              <a:t> </a:t>
            </a:r>
            <a:endParaRPr lang="en-US" dirty="0"/>
          </a:p>
        </p:txBody>
      </p:sp>
      <p:sp>
        <p:nvSpPr>
          <p:cNvPr id="2" name="Content Placeholder 1"/>
          <p:cNvSpPr>
            <a:spLocks noGrp="1"/>
          </p:cNvSpPr>
          <p:nvPr>
            <p:ph idx="1"/>
          </p:nvPr>
        </p:nvSpPr>
        <p:spPr/>
        <p:txBody>
          <a:bodyPr/>
          <a:lstStyle/>
          <a:p>
            <a:r>
              <a:rPr lang="en-US" dirty="0" smtClean="0"/>
              <a:t>Section D (Continued)</a:t>
            </a:r>
          </a:p>
          <a:p>
            <a:pPr lvl="1"/>
            <a:r>
              <a:rPr lang="en-US" dirty="0" smtClean="0"/>
              <a:t>Where you can provide recommended mitigation measures</a:t>
            </a:r>
          </a:p>
          <a:p>
            <a:endParaRPr lang="en-US" dirty="0"/>
          </a:p>
          <a:p>
            <a:endParaRPr lang="en-US" dirty="0"/>
          </a:p>
        </p:txBody>
      </p:sp>
      <p:graphicFrame>
        <p:nvGraphicFramePr>
          <p:cNvPr id="3" name="Object 2"/>
          <p:cNvGraphicFramePr>
            <a:graphicFrameLocks noGrp="1" noChangeAspect="1"/>
          </p:cNvGraphicFramePr>
          <p:nvPr>
            <p:extLst/>
          </p:nvPr>
        </p:nvGraphicFramePr>
        <p:xfrm>
          <a:off x="134912" y="2490838"/>
          <a:ext cx="8527135" cy="2885495"/>
        </p:xfrm>
        <a:graphic>
          <a:graphicData uri="http://schemas.openxmlformats.org/presentationml/2006/ole">
            <mc:AlternateContent xmlns:mc="http://schemas.openxmlformats.org/markup-compatibility/2006">
              <mc:Choice xmlns:v="urn:schemas-microsoft-com:vml" Requires="v">
                <p:oleObj spid="_x0000_s6196" name="Document" r:id="rId4" imgW="5638737" imgH="1953827" progId="Word.Document.8">
                  <p:embed/>
                </p:oleObj>
              </mc:Choice>
              <mc:Fallback>
                <p:oleObj name="Document" r:id="rId4" imgW="5638737" imgH="1953827" progId="Word.Document.8">
                  <p:embed/>
                  <p:pic>
                    <p:nvPicPr>
                      <p:cNvPr id="3" name="Object 2"/>
                      <p:cNvPicPr>
                        <a:picLocks noGrp="1" noChangeAspect="1" noChangeArrowheads="1"/>
                      </p:cNvPicPr>
                      <p:nvPr/>
                    </p:nvPicPr>
                    <p:blipFill>
                      <a:blip r:embed="rId5">
                        <a:lum bright="10000"/>
                      </a:blip>
                      <a:srcRect/>
                      <a:stretch>
                        <a:fillRect/>
                      </a:stretch>
                    </p:blipFill>
                    <p:spPr bwMode="auto">
                      <a:xfrm>
                        <a:off x="134912" y="2490838"/>
                        <a:ext cx="8527135" cy="288549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225689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1" indent="0">
              <a:buNone/>
            </a:pPr>
            <a:r>
              <a:rPr lang="en-US" sz="2400" b="1" dirty="0" smtClean="0">
                <a:solidFill>
                  <a:srgbClr val="92D050"/>
                </a:solidFill>
              </a:rPr>
              <a:t>Conformance with VRM Objectives</a:t>
            </a:r>
          </a:p>
          <a:p>
            <a:pPr marL="333375" lvl="2" indent="0">
              <a:buNone/>
            </a:pPr>
            <a:r>
              <a:rPr lang="en-US" sz="2200" b="1" dirty="0" smtClean="0">
                <a:solidFill>
                  <a:srgbClr val="92D050"/>
                </a:solidFill>
              </a:rPr>
              <a:t>Does </a:t>
            </a:r>
            <a:r>
              <a:rPr lang="en-US" sz="2200" b="1" dirty="0">
                <a:solidFill>
                  <a:srgbClr val="92D050"/>
                </a:solidFill>
              </a:rPr>
              <a:t>project meet VRM Objectives? </a:t>
            </a:r>
          </a:p>
          <a:p>
            <a:pPr marL="1019175" lvl="3" indent="0">
              <a:buNone/>
            </a:pPr>
            <a:r>
              <a:rPr lang="en-US" sz="2200" b="1" u="sng" dirty="0">
                <a:solidFill>
                  <a:srgbClr val="92D050"/>
                </a:solidFill>
              </a:rPr>
              <a:t>NO</a:t>
            </a:r>
            <a:r>
              <a:rPr lang="en-US" sz="2200" b="1" dirty="0">
                <a:solidFill>
                  <a:srgbClr val="92D050"/>
                </a:solidFill>
              </a:rPr>
              <a:t>, what to </a:t>
            </a:r>
            <a:r>
              <a:rPr lang="en-US" sz="2200" b="1" dirty="0" smtClean="0">
                <a:solidFill>
                  <a:srgbClr val="92D050"/>
                </a:solidFill>
              </a:rPr>
              <a:t>do?</a:t>
            </a:r>
          </a:p>
          <a:p>
            <a:pPr marL="1362075" lvl="3" indent="-342900"/>
            <a:r>
              <a:rPr lang="en-US" dirty="0" smtClean="0">
                <a:latin typeface="Cambria" panose="02040503050406030204" pitchFamily="18" charset="0"/>
              </a:rPr>
              <a:t>Redesign project to meet VRM Objectives</a:t>
            </a:r>
          </a:p>
          <a:p>
            <a:pPr marL="1362075" lvl="3" indent="-342900"/>
            <a:r>
              <a:rPr lang="en-US" dirty="0" smtClean="0">
                <a:latin typeface="Cambria" panose="02040503050406030204" pitchFamily="18" charset="0"/>
              </a:rPr>
              <a:t>Internally </a:t>
            </a:r>
            <a:r>
              <a:rPr lang="en-US" dirty="0">
                <a:latin typeface="Cambria" panose="02040503050406030204" pitchFamily="18" charset="0"/>
              </a:rPr>
              <a:t>initiated – Drop project </a:t>
            </a:r>
          </a:p>
          <a:p>
            <a:pPr marL="1362075" lvl="3" indent="-342900"/>
            <a:r>
              <a:rPr lang="en-US" dirty="0">
                <a:latin typeface="Cambria" panose="02040503050406030204" pitchFamily="18" charset="0"/>
              </a:rPr>
              <a:t>Externally initiated – Deny application for project</a:t>
            </a:r>
          </a:p>
          <a:p>
            <a:pPr marL="1362075" lvl="3" indent="-342900"/>
            <a:r>
              <a:rPr lang="en-US" dirty="0">
                <a:latin typeface="Cambria" panose="02040503050406030204" pitchFamily="18" charset="0"/>
              </a:rPr>
              <a:t>Amend RMP only as a last resort</a:t>
            </a:r>
          </a:p>
          <a:p>
            <a:pPr marL="1819275" lvl="4" indent="-342900"/>
            <a:r>
              <a:rPr lang="en-US" dirty="0">
                <a:latin typeface="Cambria" panose="02040503050406030204" pitchFamily="18" charset="0"/>
              </a:rPr>
              <a:t>Address reasons for the current VRM Class designation</a:t>
            </a:r>
          </a:p>
          <a:p>
            <a:pPr marL="1819275" lvl="4" indent="-342900"/>
            <a:r>
              <a:rPr lang="en-US" dirty="0">
                <a:latin typeface="Cambria" panose="02040503050406030204" pitchFamily="18" charset="0"/>
              </a:rPr>
              <a:t>Assess </a:t>
            </a:r>
            <a:r>
              <a:rPr lang="en-US" dirty="0" smtClean="0">
                <a:latin typeface="Cambria" panose="02040503050406030204" pitchFamily="18" charset="0"/>
              </a:rPr>
              <a:t>offsite mitigation</a:t>
            </a:r>
            <a:endParaRPr lang="en-US" dirty="0">
              <a:latin typeface="Cambria" panose="02040503050406030204" pitchFamily="18" charset="0"/>
            </a:endParaRPr>
          </a:p>
          <a:p>
            <a:endParaRPr lang="en-US" dirty="0"/>
          </a:p>
        </p:txBody>
      </p:sp>
      <p:sp>
        <p:nvSpPr>
          <p:cNvPr id="3" name="Text Placeholder 2"/>
          <p:cNvSpPr>
            <a:spLocks noGrp="1"/>
          </p:cNvSpPr>
          <p:nvPr>
            <p:ph type="body" sz="quarter" idx="10"/>
          </p:nvPr>
        </p:nvSpPr>
        <p:spPr/>
        <p:txBody>
          <a:bodyPr/>
          <a:lstStyle/>
          <a:p>
            <a:r>
              <a:rPr lang="en-US" dirty="0" smtClean="0"/>
              <a:t>Contrast Rating</a:t>
            </a:r>
            <a:endParaRPr lang="en-US" dirty="0"/>
          </a:p>
        </p:txBody>
      </p:sp>
      <p:sp>
        <p:nvSpPr>
          <p:cNvPr id="4" name="Text Placeholder 3"/>
          <p:cNvSpPr>
            <a:spLocks noGrp="1"/>
          </p:cNvSpPr>
          <p:nvPr>
            <p:ph type="body" sz="quarter" idx="11"/>
          </p:nvPr>
        </p:nvSpPr>
        <p:spPr/>
        <p:txBody>
          <a:bodyPr/>
          <a:lstStyle/>
          <a:p>
            <a:r>
              <a:rPr lang="en-US" dirty="0" smtClean="0"/>
              <a:t>Step 5 – Contrast Rating Worksheet</a:t>
            </a:r>
            <a:endParaRPr lang="en-US" dirty="0"/>
          </a:p>
        </p:txBody>
      </p:sp>
    </p:spTree>
    <p:extLst>
      <p:ext uri="{BB962C8B-B14F-4D97-AF65-F5344CB8AC3E}">
        <p14:creationId xmlns:p14="http://schemas.microsoft.com/office/powerpoint/2010/main" val="12493687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 (Continued) </a:t>
            </a:r>
            <a:endParaRPr lang="en-US" dirty="0"/>
          </a:p>
        </p:txBody>
      </p:sp>
      <p:sp>
        <p:nvSpPr>
          <p:cNvPr id="2" name="Content Placeholder 1"/>
          <p:cNvSpPr>
            <a:spLocks noGrp="1"/>
          </p:cNvSpPr>
          <p:nvPr>
            <p:ph idx="1"/>
          </p:nvPr>
        </p:nvSpPr>
        <p:spPr/>
        <p:txBody>
          <a:bodyPr/>
          <a:lstStyle/>
          <a:p>
            <a:pPr indent="-228600"/>
            <a:r>
              <a:rPr lang="en-US" dirty="0" smtClean="0"/>
              <a:t>Document! </a:t>
            </a:r>
          </a:p>
          <a:p>
            <a:pPr lvl="1" indent="-228600"/>
            <a:r>
              <a:rPr lang="en-US" dirty="0" smtClean="0"/>
              <a:t>Take pictures</a:t>
            </a:r>
          </a:p>
          <a:p>
            <a:pPr lvl="1" indent="-228600"/>
            <a:r>
              <a:rPr lang="en-US" dirty="0" smtClean="0"/>
              <a:t>Complete the form</a:t>
            </a:r>
          </a:p>
          <a:p>
            <a:pPr lvl="1" indent="-228600"/>
            <a:r>
              <a:rPr lang="en-US" dirty="0" smtClean="0"/>
              <a:t>Write short narratives</a:t>
            </a:r>
          </a:p>
          <a:p>
            <a:pPr lvl="1" indent="-228600"/>
            <a:r>
              <a:rPr lang="en-US" dirty="0" smtClean="0"/>
              <a:t>Prepare visual simulations (optional)</a:t>
            </a:r>
          </a:p>
          <a:p>
            <a:pPr lvl="1" indent="-228600"/>
            <a:r>
              <a:rPr lang="en-US" dirty="0" smtClean="0"/>
              <a:t>Do whatever you need to do to describe your thought process and final recommendations</a:t>
            </a:r>
          </a:p>
          <a:p>
            <a:pPr lvl="1" indent="-228600"/>
            <a:r>
              <a:rPr lang="en-US" dirty="0" smtClean="0"/>
              <a:t>Documentation is the only way you or your manager will accurately remember what took place during your analysis</a:t>
            </a:r>
          </a:p>
          <a:p>
            <a:pPr lvl="1" indent="-228600"/>
            <a:r>
              <a:rPr lang="en-US" dirty="0"/>
              <a:t>And if challenged, no documentation = didn’t </a:t>
            </a:r>
            <a:r>
              <a:rPr lang="en-US" dirty="0" smtClean="0"/>
              <a:t>happen</a:t>
            </a:r>
          </a:p>
          <a:p>
            <a:pPr indent="-228600"/>
            <a:endParaRPr lang="en-US" dirty="0"/>
          </a:p>
          <a:p>
            <a:pPr indent="-228600"/>
            <a:endParaRPr lang="en-US" dirty="0" smtClean="0"/>
          </a:p>
          <a:p>
            <a:pPr indent="-228600"/>
            <a:endParaRPr lang="en-US" dirty="0"/>
          </a:p>
          <a:p>
            <a:pPr indent="-228600"/>
            <a:endParaRPr lang="en-US" dirty="0" smtClean="0"/>
          </a:p>
          <a:p>
            <a:pPr indent="-228600"/>
            <a:endParaRPr lang="en-US" dirty="0"/>
          </a:p>
          <a:p>
            <a:pPr indent="-228600"/>
            <a:endParaRPr lang="en-US" dirty="0" smtClean="0"/>
          </a:p>
          <a:p>
            <a:endParaRPr lang="en-US" dirty="0"/>
          </a:p>
          <a:p>
            <a:endParaRPr lang="en-US" dirty="0"/>
          </a:p>
        </p:txBody>
      </p:sp>
    </p:spTree>
    <p:extLst>
      <p:ext uri="{BB962C8B-B14F-4D97-AF65-F5344CB8AC3E}">
        <p14:creationId xmlns:p14="http://schemas.microsoft.com/office/powerpoint/2010/main" val="25728637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 (Continued) </a:t>
            </a:r>
            <a:endParaRPr lang="en-US" dirty="0"/>
          </a:p>
        </p:txBody>
      </p:sp>
      <p:sp>
        <p:nvSpPr>
          <p:cNvPr id="2" name="Content Placeholder 1"/>
          <p:cNvSpPr>
            <a:spLocks noGrp="1"/>
          </p:cNvSpPr>
          <p:nvPr>
            <p:ph idx="1"/>
          </p:nvPr>
        </p:nvSpPr>
        <p:spPr/>
        <p:txBody>
          <a:bodyPr/>
          <a:lstStyle/>
          <a:p>
            <a:pPr indent="-228600"/>
            <a:r>
              <a:rPr lang="en-US" dirty="0" smtClean="0"/>
              <a:t>Input information into NEPA document</a:t>
            </a:r>
          </a:p>
          <a:p>
            <a:pPr lvl="1" indent="-228600"/>
            <a:r>
              <a:rPr lang="en-US" dirty="0" smtClean="0"/>
              <a:t>Enter your findings, along with necessary documentation</a:t>
            </a:r>
          </a:p>
          <a:p>
            <a:pPr lvl="1" indent="-228600"/>
            <a:r>
              <a:rPr lang="en-US" dirty="0" smtClean="0"/>
              <a:t>Write any necessary stipulations</a:t>
            </a:r>
          </a:p>
          <a:p>
            <a:pPr lvl="2"/>
            <a:r>
              <a:rPr lang="en-US" dirty="0" smtClean="0"/>
              <a:t>Be sure all resource stipulations are coordinated and in agreement</a:t>
            </a:r>
          </a:p>
          <a:p>
            <a:pPr lvl="2"/>
            <a:endParaRPr lang="en-US" dirty="0"/>
          </a:p>
          <a:p>
            <a:pPr indent="-228600"/>
            <a:r>
              <a:rPr lang="en-US" dirty="0" smtClean="0"/>
              <a:t>Continue </a:t>
            </a:r>
            <a:r>
              <a:rPr lang="en-US" dirty="0"/>
              <a:t>to work with the project </a:t>
            </a:r>
            <a:r>
              <a:rPr lang="en-US" dirty="0" smtClean="0"/>
              <a:t>proponent </a:t>
            </a:r>
            <a:r>
              <a:rPr lang="en-US" dirty="0"/>
              <a:t>through all phases of the project (pre-construction, construction, and reclamation) to ensure project is completed as </a:t>
            </a:r>
            <a:r>
              <a:rPr lang="en-US" dirty="0" smtClean="0"/>
              <a:t>planned and stipulations are being followed!</a:t>
            </a:r>
          </a:p>
          <a:p>
            <a:pPr indent="-228600"/>
            <a:endParaRPr lang="en-US" dirty="0"/>
          </a:p>
          <a:p>
            <a:pPr indent="-228600"/>
            <a:r>
              <a:rPr lang="en-US" dirty="0" smtClean="0"/>
              <a:t>Patience!  It may take years before you see the outcome of all your efforts</a:t>
            </a:r>
          </a:p>
          <a:p>
            <a:pPr lvl="1" indent="-228600"/>
            <a:endParaRPr lang="en-US" dirty="0"/>
          </a:p>
          <a:p>
            <a:endParaRPr lang="en-US" dirty="0"/>
          </a:p>
          <a:p>
            <a:endParaRPr lang="en-US" dirty="0"/>
          </a:p>
        </p:txBody>
      </p:sp>
    </p:spTree>
    <p:extLst>
      <p:ext uri="{BB962C8B-B14F-4D97-AF65-F5344CB8AC3E}">
        <p14:creationId xmlns:p14="http://schemas.microsoft.com/office/powerpoint/2010/main" val="2767018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New Natural Gas Well Pad</a:t>
            </a:r>
            <a:endParaRPr lang="en-US" dirty="0"/>
          </a:p>
        </p:txBody>
      </p:sp>
      <p:sp>
        <p:nvSpPr>
          <p:cNvPr id="2" name="Content Placeholder 1"/>
          <p:cNvSpPr>
            <a:spLocks noGrp="1"/>
          </p:cNvSpPr>
          <p:nvPr>
            <p:ph idx="1"/>
          </p:nvPr>
        </p:nvSpPr>
        <p:spPr/>
        <p:txBody>
          <a:bodyPr/>
          <a:lstStyle/>
          <a:p>
            <a:r>
              <a:rPr lang="en-US" dirty="0" smtClean="0"/>
              <a:t>1 – Obtain a complete project description</a:t>
            </a:r>
          </a:p>
          <a:p>
            <a:pPr lvl="1"/>
            <a:r>
              <a:rPr lang="en-US" dirty="0" smtClean="0"/>
              <a:t>Proposal to drill 8 new federal wells from a new well pad with new access road on land administered by the BLM</a:t>
            </a:r>
          </a:p>
          <a:p>
            <a:pPr lvl="1"/>
            <a:r>
              <a:rPr lang="en-US" dirty="0" smtClean="0"/>
              <a:t>Well pad would have a maximum cut slope of 33.1 feet at the southwest corner and a maximum fill slope of 25.2 feet at the northwestern corner</a:t>
            </a:r>
          </a:p>
          <a:p>
            <a:pPr lvl="1"/>
            <a:r>
              <a:rPr lang="en-US" dirty="0" smtClean="0"/>
              <a:t>The road would be approximate 0.4 mile in length and 20-feet in width</a:t>
            </a:r>
          </a:p>
          <a:p>
            <a:pPr lvl="1"/>
            <a:r>
              <a:rPr lang="en-US" dirty="0" smtClean="0"/>
              <a:t>The road grade would vary from 5% to 10%</a:t>
            </a:r>
          </a:p>
          <a:p>
            <a:pPr lvl="1"/>
            <a:r>
              <a:rPr lang="en-US" dirty="0" smtClean="0"/>
              <a:t>Installation of a temporary pipeline</a:t>
            </a:r>
          </a:p>
          <a:p>
            <a:pPr lvl="1"/>
            <a:r>
              <a:rPr lang="en-US" dirty="0"/>
              <a:t>Construction </a:t>
            </a:r>
            <a:r>
              <a:rPr lang="en-US" dirty="0" smtClean="0"/>
              <a:t>would involve </a:t>
            </a:r>
            <a:r>
              <a:rPr lang="en-US" dirty="0"/>
              <a:t>approximately </a:t>
            </a:r>
            <a:r>
              <a:rPr lang="en-US" dirty="0" smtClean="0"/>
              <a:t>7.9 acres </a:t>
            </a:r>
            <a:r>
              <a:rPr lang="en-US" dirty="0"/>
              <a:t>of new surface disturbance, which would be reduced to approximately </a:t>
            </a:r>
            <a:r>
              <a:rPr lang="en-US" dirty="0" smtClean="0"/>
              <a:t>2.5 acres  </a:t>
            </a:r>
            <a:r>
              <a:rPr lang="en-US" dirty="0"/>
              <a:t>after interim reclamation</a:t>
            </a:r>
          </a:p>
          <a:p>
            <a:pPr lvl="1"/>
            <a:endParaRPr lang="en-US" dirty="0" smtClean="0"/>
          </a:p>
          <a:p>
            <a:pPr lvl="1"/>
            <a:endParaRPr lang="en-US" dirty="0" smtClean="0"/>
          </a:p>
          <a:p>
            <a:endParaRPr lang="en-US" dirty="0" smtClean="0"/>
          </a:p>
          <a:p>
            <a:endParaRPr lang="en-US" dirty="0"/>
          </a:p>
          <a:p>
            <a:r>
              <a:rPr lang="en-US" dirty="0"/>
              <a:t> </a:t>
            </a:r>
          </a:p>
          <a:p>
            <a:r>
              <a:rPr lang="en-US" dirty="0"/>
              <a:t> </a:t>
            </a:r>
          </a:p>
          <a:p>
            <a:endParaRPr lang="en-US" dirty="0"/>
          </a:p>
        </p:txBody>
      </p:sp>
    </p:spTree>
    <p:extLst>
      <p:ext uri="{BB962C8B-B14F-4D97-AF65-F5344CB8AC3E}">
        <p14:creationId xmlns:p14="http://schemas.microsoft.com/office/powerpoint/2010/main" val="280424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2 </a:t>
            </a:r>
            <a:r>
              <a:rPr lang="en-US" dirty="0"/>
              <a:t>– Identify VRM </a:t>
            </a:r>
            <a:r>
              <a:rPr lang="en-US" dirty="0" smtClean="0"/>
              <a:t>objectives</a:t>
            </a:r>
          </a:p>
          <a:p>
            <a:pPr indent="-228600"/>
            <a:r>
              <a:rPr lang="en-US" dirty="0" smtClean="0"/>
              <a:t>       from </a:t>
            </a:r>
            <a:r>
              <a:rPr lang="en-US" dirty="0"/>
              <a:t>land use </a:t>
            </a:r>
            <a:r>
              <a:rPr lang="en-US" dirty="0" smtClean="0"/>
              <a:t>plan</a:t>
            </a:r>
          </a:p>
          <a:p>
            <a:pPr lvl="1" indent="-228600"/>
            <a:r>
              <a:rPr lang="en-US" dirty="0" smtClean="0"/>
              <a:t>Class II</a:t>
            </a:r>
          </a:p>
          <a:p>
            <a:pPr lvl="2"/>
            <a:r>
              <a:rPr lang="en-US" dirty="0"/>
              <a:t>Retain </a:t>
            </a:r>
            <a:r>
              <a:rPr lang="en-US" dirty="0" smtClean="0"/>
              <a:t>landscape character</a:t>
            </a:r>
          </a:p>
          <a:p>
            <a:pPr lvl="2"/>
            <a:r>
              <a:rPr lang="en-US" dirty="0" smtClean="0"/>
              <a:t>Change </a:t>
            </a:r>
            <a:r>
              <a:rPr lang="en-US" dirty="0"/>
              <a:t>allowed:  low</a:t>
            </a:r>
          </a:p>
          <a:p>
            <a:pPr lvl="2"/>
            <a:r>
              <a:rPr lang="en-US" dirty="0" smtClean="0"/>
              <a:t>Visible but should not attract</a:t>
            </a:r>
          </a:p>
          <a:p>
            <a:pPr marL="685800" lvl="2" indent="0">
              <a:buNone/>
            </a:pPr>
            <a:r>
              <a:rPr lang="en-US" dirty="0"/>
              <a:t> </a:t>
            </a:r>
            <a:r>
              <a:rPr lang="en-US" dirty="0" smtClean="0"/>
              <a:t>    attention</a:t>
            </a:r>
          </a:p>
          <a:p>
            <a:pPr lvl="1" indent="-228600"/>
            <a:r>
              <a:rPr lang="en-US" dirty="0" smtClean="0"/>
              <a:t>Class III</a:t>
            </a:r>
          </a:p>
          <a:p>
            <a:pPr lvl="2"/>
            <a:r>
              <a:rPr lang="en-US" dirty="0" smtClean="0"/>
              <a:t>Partially retain landscape </a:t>
            </a:r>
          </a:p>
          <a:p>
            <a:pPr marL="685800" lvl="2" indent="0">
              <a:buNone/>
            </a:pPr>
            <a:r>
              <a:rPr lang="en-US" dirty="0" smtClean="0"/>
              <a:t>	character</a:t>
            </a:r>
          </a:p>
          <a:p>
            <a:pPr lvl="2"/>
            <a:r>
              <a:rPr lang="en-US" dirty="0"/>
              <a:t>Change allowed:  </a:t>
            </a:r>
            <a:r>
              <a:rPr lang="en-US" dirty="0" smtClean="0"/>
              <a:t>moderate</a:t>
            </a:r>
          </a:p>
          <a:p>
            <a:pPr lvl="2"/>
            <a:r>
              <a:rPr lang="en-US" dirty="0" smtClean="0"/>
              <a:t>Can attract attention but</a:t>
            </a:r>
          </a:p>
          <a:p>
            <a:pPr marL="685800" lvl="2" indent="0">
              <a:buNone/>
            </a:pPr>
            <a:r>
              <a:rPr lang="en-US" dirty="0"/>
              <a:t> </a:t>
            </a:r>
            <a:r>
              <a:rPr lang="en-US" dirty="0" smtClean="0"/>
              <a:t>   should not dominate view</a:t>
            </a:r>
            <a:endParaRPr lang="en-US" dirty="0"/>
          </a:p>
          <a:p>
            <a:pPr marL="685800" lvl="2" indent="0">
              <a:buNone/>
            </a:pPr>
            <a:endParaRPr lang="en-US" dirty="0" smtClean="0"/>
          </a:p>
          <a:p>
            <a:pPr lvl="2"/>
            <a:endParaRPr lang="en-US" dirty="0"/>
          </a:p>
          <a:p>
            <a:endParaRPr lang="en-US" dirty="0"/>
          </a:p>
        </p:txBody>
      </p:sp>
      <p:pic>
        <p:nvPicPr>
          <p:cNvPr id="1229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493" r="1491" b="1274"/>
          <a:stretch/>
        </p:blipFill>
        <p:spPr bwMode="auto">
          <a:xfrm>
            <a:off x="4632961" y="1229194"/>
            <a:ext cx="3962400" cy="516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798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a:t>
            </a:r>
            <a:endParaRPr lang="en-US" dirty="0"/>
          </a:p>
        </p:txBody>
      </p:sp>
      <p:sp>
        <p:nvSpPr>
          <p:cNvPr id="2" name="Content Placeholder 1"/>
          <p:cNvSpPr>
            <a:spLocks noGrp="1"/>
          </p:cNvSpPr>
          <p:nvPr>
            <p:ph idx="1"/>
          </p:nvPr>
        </p:nvSpPr>
        <p:spPr/>
        <p:txBody>
          <a:bodyPr/>
          <a:lstStyle/>
          <a:p>
            <a:r>
              <a:rPr lang="en-US" dirty="0"/>
              <a:t>A systematic process used to analyze potential visual impacts of proposed projects and activities</a:t>
            </a:r>
          </a:p>
          <a:p>
            <a:pPr lvl="1"/>
            <a:r>
              <a:rPr lang="en-US" dirty="0"/>
              <a:t>BLM Handbook 8431-1</a:t>
            </a:r>
          </a:p>
          <a:p>
            <a:pPr lvl="1"/>
            <a:endParaRPr lang="en-US" dirty="0"/>
          </a:p>
          <a:p>
            <a:pPr indent="-228600"/>
            <a:r>
              <a:rPr lang="en-US" dirty="0"/>
              <a:t>The amount of contrast is measured by separating the landscape into major features</a:t>
            </a:r>
          </a:p>
          <a:p>
            <a:pPr lvl="1" indent="-228600"/>
            <a:r>
              <a:rPr lang="en-US" dirty="0"/>
              <a:t>Landform/water, vegetation, and structures</a:t>
            </a:r>
          </a:p>
          <a:p>
            <a:pPr lvl="1" indent="-228600"/>
            <a:r>
              <a:rPr lang="en-US" u="sng" dirty="0"/>
              <a:t>Use “</a:t>
            </a:r>
            <a:r>
              <a:rPr lang="en-US" u="sng" dirty="0">
                <a:solidFill>
                  <a:srgbClr val="FFC000"/>
                </a:solidFill>
              </a:rPr>
              <a:t>language of landscapes</a:t>
            </a:r>
            <a:r>
              <a:rPr lang="en-US" dirty="0"/>
              <a:t>” when describing</a:t>
            </a:r>
          </a:p>
          <a:p>
            <a:pPr indent="-228600"/>
            <a:endParaRPr lang="en-US" dirty="0"/>
          </a:p>
          <a:p>
            <a:pPr indent="-228600"/>
            <a:r>
              <a:rPr lang="en-US" dirty="0"/>
              <a:t>Then predicting the magnitude of contrast in each of the basic elements</a:t>
            </a:r>
          </a:p>
          <a:p>
            <a:pPr lvl="1" indent="-228600"/>
            <a:r>
              <a:rPr lang="en-US" dirty="0"/>
              <a:t>Form, line, color, and texture</a:t>
            </a:r>
          </a:p>
          <a:p>
            <a:endParaRPr lang="en-US" dirty="0" smtClean="0"/>
          </a:p>
          <a:p>
            <a:endParaRPr lang="en-US" dirty="0"/>
          </a:p>
        </p:txBody>
      </p:sp>
    </p:spTree>
    <p:extLst>
      <p:ext uri="{BB962C8B-B14F-4D97-AF65-F5344CB8AC3E}">
        <p14:creationId xmlns:p14="http://schemas.microsoft.com/office/powerpoint/2010/main" val="13706500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2 </a:t>
            </a:r>
            <a:r>
              <a:rPr lang="en-US" dirty="0"/>
              <a:t>– Identify VRM </a:t>
            </a:r>
            <a:r>
              <a:rPr lang="en-US" dirty="0" smtClean="0"/>
              <a:t>objectives</a:t>
            </a:r>
          </a:p>
          <a:p>
            <a:pPr indent="-228600"/>
            <a:r>
              <a:rPr lang="en-US" dirty="0" smtClean="0"/>
              <a:t>       from </a:t>
            </a:r>
            <a:r>
              <a:rPr lang="en-US" dirty="0"/>
              <a:t>land use </a:t>
            </a:r>
            <a:r>
              <a:rPr lang="en-US" dirty="0" smtClean="0"/>
              <a:t>plan</a:t>
            </a:r>
          </a:p>
          <a:p>
            <a:pPr lvl="1" indent="-228600"/>
            <a:r>
              <a:rPr lang="en-US" dirty="0" smtClean="0"/>
              <a:t>Class IV</a:t>
            </a:r>
          </a:p>
          <a:p>
            <a:pPr lvl="2"/>
            <a:r>
              <a:rPr lang="en-US" dirty="0" smtClean="0"/>
              <a:t>Provide for management </a:t>
            </a:r>
          </a:p>
          <a:p>
            <a:pPr marL="685800" lvl="2" indent="0">
              <a:buNone/>
            </a:pPr>
            <a:r>
              <a:rPr lang="en-US" dirty="0" smtClean="0"/>
              <a:t>	activities which require</a:t>
            </a:r>
          </a:p>
          <a:p>
            <a:pPr marL="685800" lvl="2" indent="0">
              <a:buNone/>
            </a:pPr>
            <a:r>
              <a:rPr lang="en-US" dirty="0"/>
              <a:t> </a:t>
            </a:r>
            <a:r>
              <a:rPr lang="en-US" dirty="0" smtClean="0"/>
              <a:t>   	major modification to the </a:t>
            </a:r>
          </a:p>
          <a:p>
            <a:pPr marL="685800" lvl="2" indent="0">
              <a:buNone/>
            </a:pPr>
            <a:r>
              <a:rPr lang="en-US" dirty="0"/>
              <a:t>	</a:t>
            </a:r>
            <a:r>
              <a:rPr lang="en-US" dirty="0" smtClean="0"/>
              <a:t>character of the landscape</a:t>
            </a:r>
          </a:p>
          <a:p>
            <a:pPr lvl="2"/>
            <a:r>
              <a:rPr lang="en-US" dirty="0" smtClean="0"/>
              <a:t>Change </a:t>
            </a:r>
            <a:r>
              <a:rPr lang="en-US" dirty="0"/>
              <a:t>allowed:  </a:t>
            </a:r>
            <a:r>
              <a:rPr lang="en-US" dirty="0" smtClean="0"/>
              <a:t>high</a:t>
            </a:r>
            <a:endParaRPr lang="en-US" dirty="0"/>
          </a:p>
          <a:p>
            <a:pPr lvl="2"/>
            <a:r>
              <a:rPr lang="en-US" dirty="0" smtClean="0"/>
              <a:t>Activities may attract </a:t>
            </a:r>
          </a:p>
          <a:p>
            <a:pPr marL="685800" lvl="2" indent="0">
              <a:buNone/>
            </a:pPr>
            <a:r>
              <a:rPr lang="en-US" dirty="0"/>
              <a:t> </a:t>
            </a:r>
            <a:r>
              <a:rPr lang="en-US" dirty="0" smtClean="0"/>
              <a:t>   attention, may dominate the </a:t>
            </a:r>
          </a:p>
          <a:p>
            <a:pPr marL="685800" lvl="2" indent="0">
              <a:buNone/>
            </a:pPr>
            <a:r>
              <a:rPr lang="en-US" dirty="0" smtClean="0"/>
              <a:t>    view, but is still mitigated</a:t>
            </a:r>
          </a:p>
          <a:p>
            <a:pPr lvl="2"/>
            <a:endParaRPr lang="en-US" dirty="0" smtClean="0"/>
          </a:p>
          <a:p>
            <a:pPr lvl="2"/>
            <a:endParaRPr lang="en-US" dirty="0"/>
          </a:p>
          <a:p>
            <a:endParaRPr lang="en-US" dirty="0"/>
          </a:p>
        </p:txBody>
      </p:sp>
      <p:pic>
        <p:nvPicPr>
          <p:cNvPr id="1229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865" r="1490" b="1274"/>
          <a:stretch/>
        </p:blipFill>
        <p:spPr bwMode="auto">
          <a:xfrm>
            <a:off x="4648201" y="1229194"/>
            <a:ext cx="3947160" cy="516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29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3 </a:t>
            </a:r>
            <a:r>
              <a:rPr lang="en-US" dirty="0"/>
              <a:t>– Select Key </a:t>
            </a:r>
            <a:r>
              <a:rPr lang="en-US" dirty="0" smtClean="0"/>
              <a:t>Observation</a:t>
            </a:r>
          </a:p>
          <a:p>
            <a:pPr indent="-228600"/>
            <a:r>
              <a:rPr lang="en-US" dirty="0"/>
              <a:t> </a:t>
            </a:r>
            <a:r>
              <a:rPr lang="en-US" dirty="0" smtClean="0"/>
              <a:t>      </a:t>
            </a:r>
            <a:r>
              <a:rPr lang="en-US" dirty="0"/>
              <a:t>Points (KOPs</a:t>
            </a:r>
            <a:r>
              <a:rPr lang="en-US" dirty="0" smtClean="0"/>
              <a:t>)</a:t>
            </a:r>
          </a:p>
          <a:p>
            <a:pPr lvl="1" indent="-228600"/>
            <a:r>
              <a:rPr lang="en-US" dirty="0" smtClean="0"/>
              <a:t>Linear features – State </a:t>
            </a:r>
          </a:p>
          <a:p>
            <a:pPr marL="352425" lvl="1" indent="0">
              <a:buNone/>
            </a:pPr>
            <a:r>
              <a:rPr lang="en-US" dirty="0"/>
              <a:t> </a:t>
            </a:r>
            <a:r>
              <a:rPr lang="en-US" dirty="0" smtClean="0"/>
              <a:t>   Highway 6 and County Road </a:t>
            </a:r>
          </a:p>
          <a:p>
            <a:pPr marL="352425" lvl="1" indent="0">
              <a:buNone/>
            </a:pPr>
            <a:r>
              <a:rPr lang="en-US" dirty="0" smtClean="0"/>
              <a:t>    300</a:t>
            </a:r>
          </a:p>
          <a:p>
            <a:pPr lvl="1" indent="-228600"/>
            <a:r>
              <a:rPr lang="en-US" dirty="0" smtClean="0"/>
              <a:t>3 KOPs were selected based </a:t>
            </a:r>
          </a:p>
          <a:p>
            <a:pPr marL="352425" lvl="1" indent="0">
              <a:buNone/>
            </a:pPr>
            <a:r>
              <a:rPr lang="en-US" dirty="0" smtClean="0"/>
              <a:t>    on field analysis and </a:t>
            </a:r>
          </a:p>
          <a:p>
            <a:pPr marL="352425" lvl="1" indent="0">
              <a:buNone/>
            </a:pPr>
            <a:r>
              <a:rPr lang="en-US" dirty="0"/>
              <a:t> </a:t>
            </a:r>
            <a:r>
              <a:rPr lang="en-US" dirty="0" smtClean="0"/>
              <a:t>   from environmental factors</a:t>
            </a:r>
          </a:p>
          <a:p>
            <a:pPr marL="352425" lvl="1" indent="0">
              <a:buNone/>
            </a:pPr>
            <a:r>
              <a:rPr lang="en-US" dirty="0" smtClean="0"/>
              <a:t>    (e.g. angle of view, season</a:t>
            </a:r>
          </a:p>
          <a:p>
            <a:pPr marL="352425" lvl="1" indent="0">
              <a:buNone/>
            </a:pPr>
            <a:r>
              <a:rPr lang="en-US" dirty="0"/>
              <a:t> </a:t>
            </a:r>
            <a:r>
              <a:rPr lang="en-US" dirty="0" smtClean="0"/>
              <a:t>   of use, duration in view)</a:t>
            </a:r>
          </a:p>
          <a:p>
            <a:pPr marL="352425" lvl="1" indent="0">
              <a:buNone/>
            </a:pPr>
            <a:endParaRPr lang="en-US" dirty="0"/>
          </a:p>
          <a:p>
            <a:pPr lvl="1" indent="-228600"/>
            <a:endParaRPr lang="en-US" dirty="0"/>
          </a:p>
          <a:p>
            <a:r>
              <a:rPr lang="en-US" dirty="0"/>
              <a:t> </a:t>
            </a:r>
          </a:p>
          <a:p>
            <a:endParaRPr lang="en-US" dirty="0"/>
          </a:p>
        </p:txBody>
      </p:sp>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1865" r="1490" b="1420"/>
          <a:stretch/>
        </p:blipFill>
        <p:spPr bwMode="auto">
          <a:xfrm>
            <a:off x="4648201" y="1229194"/>
            <a:ext cx="3947160" cy="515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65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082" t="8614" r="36193" b="13214"/>
          <a:stretch/>
        </p:blipFill>
        <p:spPr>
          <a:xfrm>
            <a:off x="472190" y="3570894"/>
            <a:ext cx="3541009" cy="2986789"/>
          </a:xfrm>
          <a:prstGeom prst="rect">
            <a:avLst/>
          </a:prstGeom>
        </p:spPr>
      </p:pic>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4 </a:t>
            </a:r>
            <a:r>
              <a:rPr lang="en-US" dirty="0"/>
              <a:t>– Prepare visual simulations (optional</a:t>
            </a:r>
            <a:r>
              <a:rPr lang="en-US" dirty="0" smtClean="0"/>
              <a:t>)</a:t>
            </a:r>
          </a:p>
          <a:p>
            <a:pPr indent="-228600"/>
            <a:endParaRPr lang="en-US" dirty="0" smtClean="0"/>
          </a:p>
          <a:p>
            <a:pPr lvl="1" indent="-228600"/>
            <a:r>
              <a:rPr lang="en-US" dirty="0" smtClean="0"/>
              <a:t>KOP 2</a:t>
            </a:r>
          </a:p>
          <a:p>
            <a:endParaRPr lang="en-US" dirty="0"/>
          </a:p>
        </p:txBody>
      </p:sp>
      <p:sp>
        <p:nvSpPr>
          <p:cNvPr id="11" name="TextBox 10"/>
          <p:cNvSpPr txBox="1"/>
          <p:nvPr/>
        </p:nvSpPr>
        <p:spPr>
          <a:xfrm>
            <a:off x="4822124" y="1783765"/>
            <a:ext cx="1256386" cy="461665"/>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indent="-228600"/>
            <a:r>
              <a:rPr lang="en-US" sz="2400" b="1" dirty="0" smtClean="0">
                <a:solidFill>
                  <a:srgbClr val="92D050"/>
                </a:solidFill>
                <a:latin typeface="Cambria" panose="02040503050406030204" pitchFamily="18" charset="0"/>
              </a:rPr>
              <a:t>Before</a:t>
            </a:r>
            <a:endParaRPr lang="en-US" sz="2400" b="1" dirty="0">
              <a:solidFill>
                <a:srgbClr val="92D050"/>
              </a:solidFill>
              <a:latin typeface="Cambria" panose="02040503050406030204" pitchFamily="18"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502" t="8657" r="43443" b="19793"/>
          <a:stretch/>
        </p:blipFill>
        <p:spPr>
          <a:xfrm>
            <a:off x="5313852" y="3570894"/>
            <a:ext cx="3002557" cy="2986789"/>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7397" t="4269" r="26521" b="10303"/>
          <a:stretch/>
        </p:blipFill>
        <p:spPr>
          <a:xfrm>
            <a:off x="2749568" y="1783765"/>
            <a:ext cx="3531311" cy="2759681"/>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29151" y="6158234"/>
            <a:ext cx="2410853"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During Construction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4" name="TextBox 13"/>
          <p:cNvSpPr txBox="1"/>
          <p:nvPr/>
        </p:nvSpPr>
        <p:spPr>
          <a:xfrm>
            <a:off x="2862901" y="4148859"/>
            <a:ext cx="333617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Before – Existing Conditions</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5" name="TextBox 14"/>
          <p:cNvSpPr txBox="1"/>
          <p:nvPr/>
        </p:nvSpPr>
        <p:spPr>
          <a:xfrm>
            <a:off x="5560300" y="6166888"/>
            <a:ext cx="269278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Simulation - Mitigated</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953462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5 </a:t>
            </a:r>
            <a:r>
              <a:rPr lang="en-US" dirty="0"/>
              <a:t>– Complete contrast rating</a:t>
            </a:r>
          </a:p>
          <a:p>
            <a:pPr lvl="1" indent="-228600"/>
            <a:endParaRPr lang="en-US" dirty="0"/>
          </a:p>
          <a:p>
            <a:r>
              <a:rPr lang="en-US" dirty="0"/>
              <a:t> </a:t>
            </a: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445" y="1798820"/>
            <a:ext cx="3755839" cy="47443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023" y="1798820"/>
            <a:ext cx="3853096" cy="4744387"/>
          </a:xfrm>
          <a:prstGeom prst="rect">
            <a:avLst/>
          </a:prstGeom>
        </p:spPr>
      </p:pic>
    </p:spTree>
    <p:extLst>
      <p:ext uri="{BB962C8B-B14F-4D97-AF65-F5344CB8AC3E}">
        <p14:creationId xmlns:p14="http://schemas.microsoft.com/office/powerpoint/2010/main" val="292155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Example – </a:t>
            </a:r>
            <a:r>
              <a:rPr lang="en-US" dirty="0"/>
              <a:t>New Natural Gas Well Pad</a:t>
            </a:r>
          </a:p>
        </p:txBody>
      </p:sp>
      <p:sp>
        <p:nvSpPr>
          <p:cNvPr id="2" name="Content Placeholder 1"/>
          <p:cNvSpPr>
            <a:spLocks noGrp="1"/>
          </p:cNvSpPr>
          <p:nvPr>
            <p:ph idx="1"/>
          </p:nvPr>
        </p:nvSpPr>
        <p:spPr/>
        <p:txBody>
          <a:bodyPr/>
          <a:lstStyle/>
          <a:p>
            <a:pPr indent="-228600"/>
            <a:r>
              <a:rPr lang="en-US" dirty="0" smtClean="0"/>
              <a:t>Patience........................</a:t>
            </a:r>
            <a:endParaRPr lang="en-US" dirty="0"/>
          </a:p>
          <a:p>
            <a:pPr lvl="1" indent="-228600"/>
            <a:endParaRPr lang="en-US" dirty="0"/>
          </a:p>
          <a:p>
            <a:r>
              <a:rPr lang="en-US" dirty="0"/>
              <a:t> </a:t>
            </a:r>
          </a:p>
          <a:p>
            <a:endParaRPr lang="en-US" dirty="0"/>
          </a:p>
        </p:txBody>
      </p:sp>
      <p:pic>
        <p:nvPicPr>
          <p:cNvPr id="10" name="Picture 9"/>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9091" r="14286" b="7301"/>
          <a:stretch/>
        </p:blipFill>
        <p:spPr>
          <a:xfrm>
            <a:off x="4557007" y="2102992"/>
            <a:ext cx="3924027" cy="350838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5082" t="8614" r="40000" b="13214"/>
          <a:stretch/>
        </p:blipFill>
        <p:spPr>
          <a:xfrm>
            <a:off x="517157" y="2102992"/>
            <a:ext cx="3750493" cy="3508383"/>
          </a:xfrm>
          <a:prstGeom prst="rect">
            <a:avLst/>
          </a:prstGeom>
        </p:spPr>
      </p:pic>
      <p:sp>
        <p:nvSpPr>
          <p:cNvPr id="9" name="TextBox 8"/>
          <p:cNvSpPr txBox="1"/>
          <p:nvPr/>
        </p:nvSpPr>
        <p:spPr>
          <a:xfrm>
            <a:off x="1789061" y="5249851"/>
            <a:ext cx="2410853"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During Construction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5" name="TextBox 14"/>
          <p:cNvSpPr txBox="1"/>
          <p:nvPr/>
        </p:nvSpPr>
        <p:spPr>
          <a:xfrm>
            <a:off x="6526444" y="5249850"/>
            <a:ext cx="1890261"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Post mitigation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56122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endParaRPr lang="en-US" dirty="0"/>
          </a:p>
        </p:txBody>
      </p:sp>
      <p:sp>
        <p:nvSpPr>
          <p:cNvPr id="2" name="Content Placeholder 1"/>
          <p:cNvSpPr>
            <a:spLocks noGrp="1"/>
          </p:cNvSpPr>
          <p:nvPr>
            <p:ph idx="1"/>
          </p:nvPr>
        </p:nvSpPr>
        <p:spPr/>
        <p:txBody>
          <a:bodyPr/>
          <a:lstStyle/>
          <a:p>
            <a:pPr indent="-228600"/>
            <a:endParaRPr lang="en-US" dirty="0"/>
          </a:p>
          <a:p>
            <a:r>
              <a:rPr lang="en-US" dirty="0"/>
              <a:t> </a:t>
            </a:r>
          </a:p>
          <a:p>
            <a:endParaRPr lang="en-US" dirty="0"/>
          </a:p>
        </p:txBody>
      </p:sp>
      <p:sp>
        <p:nvSpPr>
          <p:cNvPr id="7" name="Content Placeholder 1"/>
          <p:cNvSpPr txBox="1">
            <a:spLocks/>
          </p:cNvSpPr>
          <p:nvPr/>
        </p:nvSpPr>
        <p:spPr>
          <a:xfrm>
            <a:off x="381000" y="1447800"/>
            <a:ext cx="8305800"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endParaRPr lang="en-US" dirty="0" smtClean="0"/>
          </a:p>
          <a:p>
            <a:pPr indent="-228600"/>
            <a:endParaRPr lang="en-US" dirty="0"/>
          </a:p>
          <a:p>
            <a:pPr indent="-228600"/>
            <a:endParaRPr lang="en-US" dirty="0" smtClean="0"/>
          </a:p>
          <a:p>
            <a:pPr indent="-228600"/>
            <a:endParaRPr lang="en-US" dirty="0"/>
          </a:p>
          <a:p>
            <a:pPr indent="-228600" algn="ctr"/>
            <a:r>
              <a:rPr lang="en-US" sz="4000" dirty="0" smtClean="0"/>
              <a:t>Class Exercise # 1</a:t>
            </a:r>
          </a:p>
          <a:p>
            <a:pPr marL="352425" lvl="1" indent="0">
              <a:buFont typeface="Arial" panose="020B0604020202020204" pitchFamily="34" charset="0"/>
              <a:buNone/>
            </a:pPr>
            <a:endParaRPr lang="en-US" dirty="0" smtClean="0"/>
          </a:p>
          <a:p>
            <a:pPr lvl="1" indent="-228600"/>
            <a:endParaRPr lang="en-US" dirty="0" smtClean="0"/>
          </a:p>
          <a:p>
            <a:r>
              <a:rPr lang="en-US" dirty="0" smtClean="0"/>
              <a:t> </a:t>
            </a:r>
          </a:p>
          <a:p>
            <a:endParaRPr lang="en-US" dirty="0"/>
          </a:p>
        </p:txBody>
      </p:sp>
    </p:spTree>
    <p:extLst>
      <p:ext uri="{BB962C8B-B14F-4D97-AF65-F5344CB8AC3E}">
        <p14:creationId xmlns:p14="http://schemas.microsoft.com/office/powerpoint/2010/main" val="1067703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Class Exercise</a:t>
            </a:r>
            <a:endParaRPr lang="en-US" dirty="0"/>
          </a:p>
        </p:txBody>
      </p:sp>
      <p:sp>
        <p:nvSpPr>
          <p:cNvPr id="2" name="Content Placeholder 1"/>
          <p:cNvSpPr>
            <a:spLocks noGrp="1"/>
          </p:cNvSpPr>
          <p:nvPr>
            <p:ph idx="1"/>
          </p:nvPr>
        </p:nvSpPr>
        <p:spPr/>
        <p:txBody>
          <a:bodyPr/>
          <a:lstStyle/>
          <a:p>
            <a:pPr indent="-228600"/>
            <a:endParaRPr lang="en-US" dirty="0"/>
          </a:p>
          <a:p>
            <a:r>
              <a:rPr lang="en-US" dirty="0"/>
              <a:t> </a:t>
            </a:r>
          </a:p>
          <a:p>
            <a:endParaRPr lang="en-US" dirty="0"/>
          </a:p>
        </p:txBody>
      </p:sp>
      <p:sp>
        <p:nvSpPr>
          <p:cNvPr id="15" name="TextBox 14"/>
          <p:cNvSpPr txBox="1"/>
          <p:nvPr/>
        </p:nvSpPr>
        <p:spPr>
          <a:xfrm>
            <a:off x="3282616" y="6506553"/>
            <a:ext cx="2194190"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After - Simulation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9" name="TextBox 8"/>
          <p:cNvSpPr txBox="1"/>
          <p:nvPr/>
        </p:nvSpPr>
        <p:spPr>
          <a:xfrm>
            <a:off x="2768718" y="3558468"/>
            <a:ext cx="3225563"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Before – Existing Condition</a:t>
            </a:r>
            <a:endParaRPr lang="en-US" sz="1400" b="1" spc="300" dirty="0">
              <a:solidFill>
                <a:schemeClr val="bg1"/>
              </a:solidFill>
              <a:effectLst>
                <a:outerShdw blurRad="38100" dist="38100" dir="2700000" algn="tl">
                  <a:srgbClr val="000000">
                    <a:alpha val="43137"/>
                  </a:srgbClr>
                </a:outerShdw>
              </a:effectLst>
              <a:latin typeface="+mj-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569" r="22828" b="13832"/>
          <a:stretch/>
        </p:blipFill>
        <p:spPr>
          <a:xfrm>
            <a:off x="1418824" y="1071563"/>
            <a:ext cx="5896376" cy="25371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824" y="3857373"/>
            <a:ext cx="5896375" cy="2680930"/>
          </a:xfrm>
          <a:prstGeom prst="rect">
            <a:avLst/>
          </a:prstGeom>
        </p:spPr>
      </p:pic>
    </p:spTree>
    <p:extLst>
      <p:ext uri="{BB962C8B-B14F-4D97-AF65-F5344CB8AC3E}">
        <p14:creationId xmlns:p14="http://schemas.microsoft.com/office/powerpoint/2010/main" val="39614237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 contrast="20000"/>
                    </a14:imgEffect>
                  </a14:imgLayer>
                </a14:imgProps>
              </a:ext>
              <a:ext uri="{28A0092B-C50C-407E-A947-70E740481C1C}">
                <a14:useLocalDpi xmlns:a14="http://schemas.microsoft.com/office/drawing/2010/main" val="0"/>
              </a:ext>
            </a:extLst>
          </a:blip>
          <a:srcRect l="482" b="12534"/>
          <a:stretch/>
        </p:blipFill>
        <p:spPr>
          <a:xfrm>
            <a:off x="-1" y="1045360"/>
            <a:ext cx="8785835" cy="5791376"/>
          </a:xfrm>
          <a:prstGeom prst="rect">
            <a:avLst/>
          </a:prstGeom>
        </p:spPr>
      </p:pic>
      <p:sp>
        <p:nvSpPr>
          <p:cNvPr id="30" name="Text Placeholder 29"/>
          <p:cNvSpPr>
            <a:spLocks noGrp="1"/>
          </p:cNvSpPr>
          <p:nvPr>
            <p:ph type="body" sz="quarter" idx="10"/>
          </p:nvPr>
        </p:nvSpPr>
        <p:spPr/>
        <p:txBody>
          <a:bodyPr/>
          <a:lstStyle/>
          <a:p>
            <a:r>
              <a:rPr lang="en-US" dirty="0" smtClean="0"/>
              <a:t>NEPA</a:t>
            </a:r>
            <a:endParaRPr lang="en-US" dirty="0"/>
          </a:p>
        </p:txBody>
      </p:sp>
    </p:spTree>
    <p:extLst>
      <p:ext uri="{BB962C8B-B14F-4D97-AF65-F5344CB8AC3E}">
        <p14:creationId xmlns:p14="http://schemas.microsoft.com/office/powerpoint/2010/main" val="3251118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4290237" cy="5181600"/>
          </a:xfrm>
        </p:spPr>
        <p:txBody>
          <a:bodyPr/>
          <a:lstStyle/>
          <a:p>
            <a:r>
              <a:rPr lang="en-US" dirty="0"/>
              <a:t>National Environmental Policy Act</a:t>
            </a:r>
          </a:p>
          <a:p>
            <a:endParaRPr lang="en-US" dirty="0"/>
          </a:p>
          <a:p>
            <a:pPr lvl="1"/>
            <a:r>
              <a:rPr lang="en-US" dirty="0" smtClean="0"/>
              <a:t>Signed </a:t>
            </a:r>
            <a:r>
              <a:rPr lang="en-US" dirty="0"/>
              <a:t>into law on January 1, 1970</a:t>
            </a:r>
          </a:p>
          <a:p>
            <a:pPr lvl="1"/>
            <a:endParaRPr lang="en-US" dirty="0"/>
          </a:p>
          <a:p>
            <a:pPr lvl="1"/>
            <a:r>
              <a:rPr lang="en-US" dirty="0" smtClean="0"/>
              <a:t>Landmark </a:t>
            </a:r>
            <a:r>
              <a:rPr lang="en-US" dirty="0"/>
              <a:t>environmental policy </a:t>
            </a:r>
          </a:p>
          <a:p>
            <a:pPr lvl="1"/>
            <a:endParaRPr lang="en-US" dirty="0"/>
          </a:p>
          <a:p>
            <a:pPr lvl="1"/>
            <a:r>
              <a:rPr lang="en-US" dirty="0" smtClean="0"/>
              <a:t>Encourages </a:t>
            </a:r>
            <a:r>
              <a:rPr lang="en-US" dirty="0"/>
              <a:t>environmental protection and informed decision-making </a:t>
            </a:r>
          </a:p>
          <a:p>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endParaRPr 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30000" t="16000" r="31250" b="5000"/>
          <a:stretch>
            <a:fillRect/>
          </a:stretch>
        </p:blipFill>
        <p:spPr bwMode="auto">
          <a:xfrm>
            <a:off x="4660460" y="1077913"/>
            <a:ext cx="4111401" cy="523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8422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101000"/>
            <a:ext cx="8553554" cy="5181600"/>
          </a:xfrm>
        </p:spPr>
        <p:txBody>
          <a:bodyPr/>
          <a:lstStyle/>
          <a:p>
            <a:r>
              <a:rPr lang="en-US" dirty="0"/>
              <a:t>Determination of NEPA Adequacy (DNA) </a:t>
            </a:r>
            <a:endParaRPr lang="en-US" dirty="0" smtClean="0"/>
          </a:p>
          <a:p>
            <a:pPr marL="577850" lvl="1" indent="-298450"/>
            <a:r>
              <a:rPr lang="en-US" sz="2000" dirty="0" smtClean="0"/>
              <a:t>Proposed Action is adequately analyzed in existing NEPA document(s)</a:t>
            </a:r>
          </a:p>
          <a:p>
            <a:pPr marL="279400" lvl="1" indent="0">
              <a:spcBef>
                <a:spcPts val="0"/>
              </a:spcBef>
              <a:buNone/>
            </a:pPr>
            <a:r>
              <a:rPr lang="en-US" sz="2000" dirty="0" smtClean="0"/>
              <a:t> </a:t>
            </a:r>
          </a:p>
          <a:p>
            <a:r>
              <a:rPr lang="en-US" dirty="0" smtClean="0"/>
              <a:t>Categorical </a:t>
            </a:r>
            <a:r>
              <a:rPr lang="en-US" dirty="0"/>
              <a:t>Exclusion (CX)</a:t>
            </a:r>
          </a:p>
          <a:p>
            <a:pPr lvl="1"/>
            <a:r>
              <a:rPr lang="en-US" sz="2000" dirty="0" smtClean="0"/>
              <a:t>Proposed </a:t>
            </a:r>
            <a:r>
              <a:rPr lang="en-US" sz="2000" dirty="0"/>
              <a:t>Action predetermined to </a:t>
            </a:r>
            <a:r>
              <a:rPr lang="en-US" sz="2000" b="1" dirty="0">
                <a:solidFill>
                  <a:srgbClr val="FFC000"/>
                </a:solidFill>
              </a:rPr>
              <a:t>NOT</a:t>
            </a:r>
            <a:r>
              <a:rPr lang="en-US" sz="2000" dirty="0"/>
              <a:t> have significant effect on the quality of the human environment (individually or cumulatively)</a:t>
            </a:r>
          </a:p>
          <a:p>
            <a:pPr lvl="1"/>
            <a:r>
              <a:rPr lang="en-US" sz="2000" dirty="0"/>
              <a:t>Statutory, Departmental, or BLM categorically excluded</a:t>
            </a:r>
          </a:p>
          <a:p>
            <a:pPr lvl="1"/>
            <a:r>
              <a:rPr lang="en-US" sz="2000" dirty="0"/>
              <a:t>Lacks extraordinary circumstances (ex. T&amp;E, WA/WSA, wetlands, etc</a:t>
            </a:r>
            <a:r>
              <a:rPr lang="en-US" sz="2000" dirty="0" smtClean="0"/>
              <a:t>.)</a:t>
            </a:r>
          </a:p>
          <a:p>
            <a:pPr lvl="1"/>
            <a:endParaRPr lang="en-US" sz="2000" dirty="0" smtClean="0"/>
          </a:p>
          <a:p>
            <a:r>
              <a:rPr lang="en-US" sz="2800" dirty="0"/>
              <a:t>Environmental Assessment (EA)</a:t>
            </a:r>
          </a:p>
          <a:p>
            <a:pPr marL="577850" lvl="1" indent="-298450"/>
            <a:r>
              <a:rPr lang="en-US" sz="2000" dirty="0"/>
              <a:t>Used to determine </a:t>
            </a:r>
            <a:r>
              <a:rPr lang="en-US" sz="2000" b="1" u="sng" dirty="0">
                <a:solidFill>
                  <a:srgbClr val="FFC000"/>
                </a:solidFill>
              </a:rPr>
              <a:t>IF</a:t>
            </a:r>
            <a:r>
              <a:rPr lang="en-US" sz="2000" dirty="0"/>
              <a:t> Proposed Action would have significant </a:t>
            </a:r>
            <a:r>
              <a:rPr lang="en-US" sz="2000" dirty="0" smtClean="0"/>
              <a:t>effects</a:t>
            </a:r>
          </a:p>
          <a:p>
            <a:pPr marL="577850" lvl="1" indent="-298450"/>
            <a:endParaRPr lang="en-US" sz="2000" dirty="0"/>
          </a:p>
          <a:p>
            <a:r>
              <a:rPr lang="en-US" dirty="0" smtClean="0"/>
              <a:t>Environmental </a:t>
            </a:r>
            <a:r>
              <a:rPr lang="en-US" dirty="0"/>
              <a:t>Impact Statement (EIS)</a:t>
            </a:r>
          </a:p>
          <a:p>
            <a:pPr lvl="1"/>
            <a:r>
              <a:rPr lang="en-US" sz="2000" dirty="0"/>
              <a:t>Proposed Action </a:t>
            </a:r>
            <a:r>
              <a:rPr lang="en-US" sz="2000" b="1" u="sng" dirty="0">
                <a:solidFill>
                  <a:srgbClr val="FFC000"/>
                </a:solidFill>
              </a:rPr>
              <a:t>WOULD</a:t>
            </a:r>
            <a:r>
              <a:rPr lang="en-US" sz="2000" dirty="0"/>
              <a:t> result in </a:t>
            </a:r>
            <a:r>
              <a:rPr lang="en-US" sz="2000" b="1" dirty="0">
                <a:solidFill>
                  <a:srgbClr val="FFC000"/>
                </a:solidFill>
              </a:rPr>
              <a:t>significant</a:t>
            </a:r>
            <a:r>
              <a:rPr lang="en-US" sz="2000" dirty="0"/>
              <a:t> </a:t>
            </a:r>
            <a:r>
              <a:rPr lang="en-US" sz="2000" dirty="0" smtClean="0"/>
              <a:t>effects</a:t>
            </a:r>
            <a:endParaRPr lang="en-US" sz="2000" dirty="0"/>
          </a:p>
        </p:txBody>
      </p:sp>
      <p:sp>
        <p:nvSpPr>
          <p:cNvPr id="30" name="Text Placeholder 29"/>
          <p:cNvSpPr>
            <a:spLocks noGrp="1"/>
          </p:cNvSpPr>
          <p:nvPr>
            <p:ph type="body" sz="quarter" idx="10"/>
          </p:nvPr>
        </p:nvSpPr>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smtClean="0"/>
              <a:t>Types of NEPA Documents</a:t>
            </a:r>
            <a:endParaRPr lang="en-US" dirty="0"/>
          </a:p>
        </p:txBody>
      </p:sp>
    </p:spTree>
    <p:extLst>
      <p:ext uri="{BB962C8B-B14F-4D97-AF65-F5344CB8AC3E}">
        <p14:creationId xmlns:p14="http://schemas.microsoft.com/office/powerpoint/2010/main" val="1839443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Process</a:t>
            </a:r>
            <a:endParaRPr lang="en-US" dirty="0"/>
          </a:p>
        </p:txBody>
      </p:sp>
      <p:sp>
        <p:nvSpPr>
          <p:cNvPr id="2" name="Content Placeholder 1"/>
          <p:cNvSpPr>
            <a:spLocks noGrp="1"/>
          </p:cNvSpPr>
          <p:nvPr>
            <p:ph idx="1"/>
          </p:nvPr>
        </p:nvSpPr>
        <p:spPr/>
        <p:txBody>
          <a:bodyPr/>
          <a:lstStyle/>
          <a:p>
            <a:pPr indent="-228600"/>
            <a:r>
              <a:rPr lang="en-US" dirty="0"/>
              <a:t>Quickly reveals elements and features that cause the greatest visual impact</a:t>
            </a:r>
          </a:p>
          <a:p>
            <a:pPr indent="-228600"/>
            <a:endParaRPr lang="en-US" dirty="0"/>
          </a:p>
          <a:p>
            <a:pPr indent="-228600"/>
            <a:r>
              <a:rPr lang="en-US" dirty="0"/>
              <a:t>Intended to assist BLM personnel not formally trained in the design arts to apply basic principles of planning and design to prevent or minimize visual impacts</a:t>
            </a:r>
          </a:p>
          <a:p>
            <a:pPr indent="-228600"/>
            <a:endParaRPr lang="en-US" dirty="0"/>
          </a:p>
          <a:p>
            <a:pPr indent="-228600"/>
            <a:r>
              <a:rPr lang="en-US" dirty="0"/>
              <a:t>Every attempt should be made to reduce visual impacts even if a project meets VRM objectives for the area</a:t>
            </a:r>
          </a:p>
          <a:p>
            <a:pPr marL="352425" lvl="1" indent="0">
              <a:buNone/>
            </a:pPr>
            <a:endParaRPr lang="en-US" dirty="0"/>
          </a:p>
          <a:p>
            <a:endParaRPr lang="en-US" dirty="0" smtClean="0"/>
          </a:p>
          <a:p>
            <a:endParaRPr lang="en-US" dirty="0"/>
          </a:p>
        </p:txBody>
      </p:sp>
    </p:spTree>
    <p:extLst>
      <p:ext uri="{BB962C8B-B14F-4D97-AF65-F5344CB8AC3E}">
        <p14:creationId xmlns:p14="http://schemas.microsoft.com/office/powerpoint/2010/main" val="21190732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187612" cy="5181600"/>
          </a:xfrm>
        </p:spPr>
        <p:txBody>
          <a:bodyPr/>
          <a:lstStyle/>
          <a:p>
            <a:r>
              <a:rPr lang="en-US" dirty="0"/>
              <a:t>Prepared by BLM specialists:</a:t>
            </a:r>
          </a:p>
          <a:p>
            <a:pPr marL="577850" lvl="1" indent="-298450"/>
            <a:r>
              <a:rPr lang="en-US" dirty="0"/>
              <a:t>Internal – rec site, range improvement, fuels reduction </a:t>
            </a:r>
          </a:p>
          <a:p>
            <a:pPr marL="577850" lvl="1" indent="-298450"/>
            <a:r>
              <a:rPr lang="en-US" dirty="0" smtClean="0"/>
              <a:t>External </a:t>
            </a:r>
            <a:r>
              <a:rPr lang="en-US" dirty="0"/>
              <a:t>– single pad oil &amp; gas well, communication site</a:t>
            </a:r>
          </a:p>
          <a:p>
            <a:endParaRPr lang="en-US" dirty="0" smtClean="0"/>
          </a:p>
          <a:p>
            <a:endParaRPr lang="en-US" dirty="0" smtClean="0"/>
          </a:p>
          <a:p>
            <a:endParaRPr lang="en-US" dirty="0"/>
          </a:p>
          <a:p>
            <a:r>
              <a:rPr lang="en-US" dirty="0" smtClean="0"/>
              <a:t>Prepared </a:t>
            </a:r>
            <a:r>
              <a:rPr lang="en-US" dirty="0"/>
              <a:t>by others but reviewed by BLM specialists:</a:t>
            </a:r>
          </a:p>
          <a:p>
            <a:pPr lvl="1"/>
            <a:r>
              <a:rPr lang="en-US" dirty="0"/>
              <a:t>Land Use Plan revisions</a:t>
            </a:r>
          </a:p>
          <a:p>
            <a:pPr lvl="1"/>
            <a:r>
              <a:rPr lang="en-US" dirty="0" smtClean="0"/>
              <a:t>ROW </a:t>
            </a:r>
            <a:r>
              <a:rPr lang="en-US" dirty="0"/>
              <a:t>for utility-scale renewable energy development</a:t>
            </a:r>
          </a:p>
          <a:p>
            <a:pPr lvl="1"/>
            <a:r>
              <a:rPr lang="en-US" dirty="0" smtClean="0"/>
              <a:t>ROW </a:t>
            </a:r>
            <a:r>
              <a:rPr lang="en-US" dirty="0"/>
              <a:t>for transmission line / natural gas line</a:t>
            </a:r>
          </a:p>
        </p:txBody>
      </p:sp>
      <p:sp>
        <p:nvSpPr>
          <p:cNvPr id="30" name="Text Placeholder 29"/>
          <p:cNvSpPr>
            <a:spLocks noGrp="1"/>
          </p:cNvSpPr>
          <p:nvPr>
            <p:ph type="body" sz="quarter" idx="10"/>
          </p:nvPr>
        </p:nvSpPr>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Types of NEPA </a:t>
            </a:r>
            <a:r>
              <a:rPr lang="en-US" dirty="0" smtClean="0"/>
              <a:t>Efforts</a:t>
            </a:r>
            <a:endParaRPr lang="en-US" dirty="0"/>
          </a:p>
        </p:txBody>
      </p:sp>
      <p:pic>
        <p:nvPicPr>
          <p:cNvPr id="8" name="Picture 4" descr="C:\tmp\BLM\Salt Lake\VRM Images_BC\VRM Database Review for Contract 3_28_06\images\Selected frm VRM lib\CS11GTG.jpg"/>
          <p:cNvPicPr>
            <a:picLocks noChangeAspect="1" noChangeArrowheads="1"/>
          </p:cNvPicPr>
          <p:nvPr/>
        </p:nvPicPr>
        <p:blipFill>
          <a:blip r:embed="rId2">
            <a:extLst>
              <a:ext uri="{28A0092B-C50C-407E-A947-70E740481C1C}">
                <a14:useLocalDpi xmlns:a14="http://schemas.microsoft.com/office/drawing/2010/main" val="0"/>
              </a:ext>
            </a:extLst>
          </a:blip>
          <a:srcRect t="53246" r="1089" b="22414"/>
          <a:stretch>
            <a:fillRect/>
          </a:stretch>
        </p:blipFill>
        <p:spPr bwMode="auto">
          <a:xfrm>
            <a:off x="578498" y="2771191"/>
            <a:ext cx="6915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64898" y="6419461"/>
            <a:ext cx="2717070" cy="438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5" descr="C:\tmp\BLM\Images\Renewable Energy\Wind\New Folder\Palm Springs wind - 1.JPG"/>
          <p:cNvPicPr>
            <a:picLocks noChangeAspect="1" noChangeArrowheads="1"/>
          </p:cNvPicPr>
          <p:nvPr/>
        </p:nvPicPr>
        <p:blipFill>
          <a:blip r:embed="rId3">
            <a:extLst>
              <a:ext uri="{28A0092B-C50C-407E-A947-70E740481C1C}">
                <a14:useLocalDpi xmlns:a14="http://schemas.microsoft.com/office/drawing/2010/main" val="0"/>
              </a:ext>
            </a:extLst>
          </a:blip>
          <a:srcRect t="21896" b="56281"/>
          <a:stretch>
            <a:fillRect/>
          </a:stretch>
        </p:blipFill>
        <p:spPr bwMode="auto">
          <a:xfrm>
            <a:off x="578498" y="5572125"/>
            <a:ext cx="69230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5374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indent="-457200">
              <a:buFont typeface="+mj-lt"/>
              <a:buAutoNum type="arabicPeriod"/>
            </a:pPr>
            <a:r>
              <a:rPr lang="en-US" dirty="0"/>
              <a:t>Project Proponent</a:t>
            </a:r>
          </a:p>
          <a:p>
            <a:pPr marL="457200" indent="-457200">
              <a:buFont typeface="+mj-lt"/>
              <a:buAutoNum type="arabicPeriod"/>
            </a:pPr>
            <a:r>
              <a:rPr lang="en-US" u="sng" dirty="0">
                <a:solidFill>
                  <a:schemeClr val="bg1"/>
                </a:solidFill>
              </a:rPr>
              <a:t>Resource Management Plan</a:t>
            </a:r>
          </a:p>
          <a:p>
            <a:pPr marL="457200" indent="-457200">
              <a:buFont typeface="+mj-lt"/>
              <a:buAutoNum type="arabicPeriod"/>
            </a:pPr>
            <a:r>
              <a:rPr lang="en-US" dirty="0"/>
              <a:t>Knowledge from Resource Specialists</a:t>
            </a:r>
          </a:p>
          <a:p>
            <a:pPr marL="457200" indent="-457200">
              <a:buFont typeface="+mj-lt"/>
              <a:buAutoNum type="arabicPeriod"/>
            </a:pPr>
            <a:r>
              <a:rPr lang="en-US" u="sng" dirty="0">
                <a:solidFill>
                  <a:schemeClr val="bg1"/>
                </a:solidFill>
              </a:rPr>
              <a:t>Visual Resource Inventory</a:t>
            </a:r>
          </a:p>
          <a:p>
            <a:pPr marL="457200" indent="-457200">
              <a:buFont typeface="+mj-lt"/>
              <a:buAutoNum type="arabicPeriod"/>
            </a:pPr>
            <a:r>
              <a:rPr lang="en-US" dirty="0"/>
              <a:t>Field Review of Project Proposal</a:t>
            </a:r>
          </a:p>
          <a:p>
            <a:pPr marL="457200" indent="-457200">
              <a:buFont typeface="+mj-lt"/>
              <a:buAutoNum type="arabicPeriod"/>
            </a:pPr>
            <a:r>
              <a:rPr lang="en-US" u="sng" dirty="0">
                <a:solidFill>
                  <a:schemeClr val="bg1"/>
                </a:solidFill>
              </a:rPr>
              <a:t>Completed Contrast Rating Form</a:t>
            </a:r>
          </a:p>
          <a:p>
            <a:pPr marL="457200" indent="-457200">
              <a:buFont typeface="+mj-lt"/>
              <a:buAutoNum type="arabicPeriod"/>
            </a:pPr>
            <a:r>
              <a:rPr lang="en-US" dirty="0"/>
              <a:t>Input from Affected Landowners</a:t>
            </a:r>
          </a:p>
          <a:p>
            <a:pPr marL="457200" indent="-457200">
              <a:buFont typeface="+mj-lt"/>
              <a:buAutoNum type="arabicPeriod"/>
            </a:pPr>
            <a:r>
              <a:rPr lang="en-US" dirty="0"/>
              <a:t>Associated Consulting Firms</a:t>
            </a:r>
          </a:p>
          <a:p>
            <a:pPr marL="457200" indent="-457200">
              <a:buFont typeface="+mj-lt"/>
              <a:buAutoNum type="arabicPeriod"/>
            </a:pPr>
            <a:r>
              <a:rPr lang="en-US" dirty="0"/>
              <a:t>Input From the General Public</a:t>
            </a:r>
          </a:p>
          <a:p>
            <a:pPr marL="457200" indent="-457200">
              <a:buFont typeface="+mj-lt"/>
              <a:buAutoNum type="arabicPeriod"/>
            </a:pPr>
            <a:r>
              <a:rPr lang="en-US" u="sng" dirty="0">
                <a:solidFill>
                  <a:schemeClr val="bg1"/>
                </a:solidFill>
              </a:rPr>
              <a:t>Similar </a:t>
            </a:r>
            <a:r>
              <a:rPr lang="en-US" u="sng" dirty="0" smtClean="0">
                <a:solidFill>
                  <a:schemeClr val="bg1"/>
                </a:solidFill>
              </a:rPr>
              <a:t>Projects (including images) </a:t>
            </a:r>
            <a:r>
              <a:rPr lang="en-US" u="sng" dirty="0">
                <a:solidFill>
                  <a:schemeClr val="bg1"/>
                </a:solidFill>
              </a:rPr>
              <a:t>/ Visualizations</a:t>
            </a:r>
          </a:p>
          <a:p>
            <a:endParaRPr lang="en-US" dirty="0" smtClean="0"/>
          </a:p>
        </p:txBody>
      </p:sp>
      <p:sp>
        <p:nvSpPr>
          <p:cNvPr id="30" name="Text Placeholder 29"/>
          <p:cNvSpPr>
            <a:spLocks noGrp="1"/>
          </p:cNvSpPr>
          <p:nvPr>
            <p:ph type="body" sz="quarter" idx="10"/>
          </p:nvPr>
        </p:nvSpPr>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smtClean="0"/>
              <a:t>Sources for Visual Documentation</a:t>
            </a:r>
            <a:endParaRPr lang="en-US" dirty="0"/>
          </a:p>
        </p:txBody>
      </p:sp>
    </p:spTree>
    <p:extLst>
      <p:ext uri="{BB962C8B-B14F-4D97-AF65-F5344CB8AC3E}">
        <p14:creationId xmlns:p14="http://schemas.microsoft.com/office/powerpoint/2010/main" val="30716443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Introduction</a:t>
            </a:r>
          </a:p>
          <a:p>
            <a:pPr lvl="1"/>
            <a:r>
              <a:rPr lang="en-US" dirty="0" smtClean="0"/>
              <a:t>Background</a:t>
            </a:r>
          </a:p>
          <a:p>
            <a:pPr lvl="1"/>
            <a:r>
              <a:rPr lang="en-US" dirty="0" smtClean="0"/>
              <a:t>Project location</a:t>
            </a:r>
          </a:p>
          <a:p>
            <a:pPr lvl="1"/>
            <a:r>
              <a:rPr lang="en-US" dirty="0" smtClean="0"/>
              <a:t>Purpose and Need</a:t>
            </a:r>
          </a:p>
          <a:p>
            <a:pPr lvl="1"/>
            <a:r>
              <a:rPr lang="en-US" dirty="0" smtClean="0"/>
              <a:t>Plan Conformance</a:t>
            </a:r>
          </a:p>
          <a:p>
            <a:pPr lvl="2"/>
            <a:r>
              <a:rPr lang="en-US" dirty="0" smtClean="0"/>
              <a:t>What is the VRM Class where project is proposed?</a:t>
            </a:r>
          </a:p>
          <a:p>
            <a:pPr lvl="2"/>
            <a:r>
              <a:rPr lang="en-US" dirty="0" smtClean="0"/>
              <a:t>Is project allowable per RMP guidance?</a:t>
            </a:r>
          </a:p>
          <a:p>
            <a:pPr lvl="2"/>
            <a:r>
              <a:rPr lang="en-US" dirty="0" smtClean="0"/>
              <a:t>Can it meet VRM objectives?</a:t>
            </a:r>
          </a:p>
          <a:p>
            <a:pPr lvl="2"/>
            <a:endParaRPr lang="en-US" dirty="0" smtClean="0"/>
          </a:p>
          <a:p>
            <a:pPr lvl="1"/>
            <a:endParaRPr lang="en-US" dirty="0" smtClean="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smtClean="0"/>
              <a:t>NEPA Document - Chapter 1</a:t>
            </a:r>
            <a:endParaRPr lang="en-US" dirty="0"/>
          </a:p>
        </p:txBody>
      </p:sp>
    </p:spTree>
    <p:extLst>
      <p:ext uri="{BB962C8B-B14F-4D97-AF65-F5344CB8AC3E}">
        <p14:creationId xmlns:p14="http://schemas.microsoft.com/office/powerpoint/2010/main" val="24829885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Scoping: Issue identification</a:t>
            </a:r>
          </a:p>
          <a:p>
            <a:pPr lvl="1"/>
            <a:r>
              <a:rPr lang="en-US" dirty="0" smtClean="0"/>
              <a:t>Internally generated (IDT Checklist)</a:t>
            </a:r>
          </a:p>
          <a:p>
            <a:pPr lvl="1"/>
            <a:r>
              <a:rPr lang="en-US" dirty="0" smtClean="0"/>
              <a:t>Externally generated (public scoping)</a:t>
            </a:r>
          </a:p>
          <a:p>
            <a:pPr lvl="1"/>
            <a:r>
              <a:rPr lang="en-US" dirty="0" smtClean="0"/>
              <a:t>What are visual concerns related to the proposed project?</a:t>
            </a:r>
          </a:p>
          <a:p>
            <a:pPr lvl="1"/>
            <a:r>
              <a:rPr lang="en-US" dirty="0" smtClean="0"/>
              <a:t>Entire resources are NOT issues</a:t>
            </a:r>
          </a:p>
          <a:p>
            <a:pPr lvl="1"/>
            <a:r>
              <a:rPr lang="en-US" dirty="0" smtClean="0"/>
              <a:t>Issues drive design features and alternative development</a:t>
            </a:r>
          </a:p>
          <a:p>
            <a:pPr lvl="1"/>
            <a:endParaRPr lang="en-US" dirty="0" smtClean="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smtClean="0"/>
              <a:t>NEPA Document – Chapter 1 Continued</a:t>
            </a:r>
            <a:endParaRPr lang="en-US" dirty="0"/>
          </a:p>
        </p:txBody>
      </p:sp>
      <p:sp>
        <p:nvSpPr>
          <p:cNvPr id="5" name="Text Box 2"/>
          <p:cNvSpPr txBox="1">
            <a:spLocks noChangeArrowheads="1"/>
          </p:cNvSpPr>
          <p:nvPr/>
        </p:nvSpPr>
        <p:spPr bwMode="auto">
          <a:xfrm>
            <a:off x="382772" y="4278885"/>
            <a:ext cx="8399383" cy="1561197"/>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0"/>
              </a:spcAft>
              <a:defRPr/>
            </a:pPr>
            <a:r>
              <a:rPr lang="en-US" b="1" spc="-5" dirty="0">
                <a:latin typeface="Arial"/>
                <a:ea typeface="Arial"/>
                <a:cs typeface="Times New Roman"/>
              </a:rPr>
              <a:t>E</a:t>
            </a:r>
            <a:r>
              <a:rPr lang="en-US" b="1" spc="5" dirty="0">
                <a:latin typeface="Arial"/>
                <a:ea typeface="Arial"/>
                <a:cs typeface="Times New Roman"/>
              </a:rPr>
              <a:t>X</a:t>
            </a:r>
            <a:r>
              <a:rPr lang="en-US" b="1" spc="-5" dirty="0">
                <a:latin typeface="Arial"/>
                <a:ea typeface="Arial"/>
                <a:cs typeface="Times New Roman"/>
              </a:rPr>
              <a:t>A</a:t>
            </a:r>
            <a:r>
              <a:rPr lang="en-US" b="1" spc="-20" dirty="0">
                <a:latin typeface="Arial"/>
                <a:ea typeface="Arial"/>
                <a:cs typeface="Times New Roman"/>
              </a:rPr>
              <a:t>M</a:t>
            </a:r>
            <a:r>
              <a:rPr lang="en-US" b="1" spc="-5" dirty="0">
                <a:latin typeface="Arial"/>
                <a:ea typeface="Arial"/>
                <a:cs typeface="Times New Roman"/>
              </a:rPr>
              <a:t>PL</a:t>
            </a:r>
            <a:r>
              <a:rPr lang="en-US" b="1" dirty="0">
                <a:latin typeface="Arial"/>
                <a:ea typeface="Arial"/>
                <a:cs typeface="Times New Roman"/>
              </a:rPr>
              <a:t>E </a:t>
            </a:r>
            <a:r>
              <a:rPr lang="en-US" b="1" spc="-5" dirty="0">
                <a:latin typeface="Arial"/>
                <a:ea typeface="Arial"/>
                <a:cs typeface="Times New Roman"/>
              </a:rPr>
              <a:t>LAN</a:t>
            </a:r>
            <a:r>
              <a:rPr lang="en-US" b="1" spc="5" dirty="0">
                <a:latin typeface="Arial"/>
                <a:ea typeface="Arial"/>
                <a:cs typeface="Times New Roman"/>
              </a:rPr>
              <a:t>G</a:t>
            </a:r>
            <a:r>
              <a:rPr lang="en-US" b="1" spc="-5" dirty="0">
                <a:latin typeface="Arial"/>
                <a:ea typeface="Arial"/>
                <a:cs typeface="Times New Roman"/>
              </a:rPr>
              <a:t>UA</a:t>
            </a:r>
            <a:r>
              <a:rPr lang="en-US" b="1" spc="5" dirty="0">
                <a:latin typeface="Arial"/>
                <a:ea typeface="Arial"/>
                <a:cs typeface="Times New Roman"/>
              </a:rPr>
              <a:t>G</a:t>
            </a:r>
            <a:r>
              <a:rPr lang="en-US" b="1" spc="-5" dirty="0">
                <a:latin typeface="Arial"/>
                <a:ea typeface="Arial"/>
                <a:cs typeface="Times New Roman"/>
              </a:rPr>
              <a:t>E</a:t>
            </a:r>
            <a:r>
              <a:rPr lang="en-US" b="1" dirty="0">
                <a:latin typeface="Arial"/>
                <a:ea typeface="Arial"/>
                <a:cs typeface="Times New Roman"/>
              </a:rPr>
              <a:t>: </a:t>
            </a:r>
            <a:r>
              <a:rPr lang="en-US" b="1" spc="5" dirty="0">
                <a:latin typeface="Arial"/>
                <a:ea typeface="Arial"/>
                <a:cs typeface="Times New Roman"/>
              </a:rPr>
              <a:t> </a:t>
            </a:r>
            <a:endParaRPr lang="en-US" b="1" dirty="0">
              <a:latin typeface="Calibri"/>
              <a:ea typeface="Calibri"/>
              <a:cs typeface="Times New Roman"/>
            </a:endParaRPr>
          </a:p>
          <a:p>
            <a:pPr>
              <a:lnSpc>
                <a:spcPct val="115000"/>
              </a:lnSpc>
              <a:spcBef>
                <a:spcPts val="0"/>
              </a:spcBef>
              <a:spcAft>
                <a:spcPts val="0"/>
              </a:spcAft>
              <a:defRPr/>
            </a:pPr>
            <a:r>
              <a:rPr lang="en-US" spc="5" dirty="0">
                <a:latin typeface="Arial"/>
                <a:ea typeface="Arial"/>
                <a:cs typeface="Times New Roman"/>
              </a:rPr>
              <a:t> </a:t>
            </a:r>
            <a:endParaRPr lang="en-US" dirty="0">
              <a:latin typeface="Calibri"/>
              <a:ea typeface="Calibri"/>
              <a:cs typeface="Times New Roman"/>
            </a:endParaRPr>
          </a:p>
          <a:p>
            <a:pPr marL="742950" lvl="1" indent="-285750">
              <a:lnSpc>
                <a:spcPct val="115000"/>
              </a:lnSpc>
              <a:spcBef>
                <a:spcPts val="0"/>
              </a:spcBef>
              <a:spcAft>
                <a:spcPts val="0"/>
              </a:spcAft>
              <a:buFont typeface="Courier New"/>
              <a:buChar char="o"/>
              <a:defRPr/>
            </a:pPr>
            <a:r>
              <a:rPr lang="en-US" i="1" dirty="0">
                <a:latin typeface="Calibri"/>
                <a:ea typeface="Calibri"/>
                <a:cs typeface="Calibri"/>
              </a:rPr>
              <a:t>Will the proposed site developments create </a:t>
            </a:r>
            <a:r>
              <a:rPr lang="en-US" i="1" dirty="0" smtClean="0">
                <a:latin typeface="Calibri"/>
                <a:ea typeface="Calibri"/>
                <a:cs typeface="Calibri"/>
              </a:rPr>
              <a:t>visually contrasting impacts that alter </a:t>
            </a:r>
            <a:r>
              <a:rPr lang="en-US" i="1" dirty="0">
                <a:latin typeface="Calibri"/>
                <a:ea typeface="Calibri"/>
                <a:cs typeface="Calibri"/>
              </a:rPr>
              <a:t>the landscape character?  </a:t>
            </a:r>
            <a:endParaRPr lang="en-US" dirty="0">
              <a:latin typeface="Calibri"/>
              <a:ea typeface="Calibri"/>
              <a:cs typeface="Times New Roman"/>
            </a:endParaRPr>
          </a:p>
          <a:p>
            <a:pPr>
              <a:lnSpc>
                <a:spcPct val="115000"/>
              </a:lnSpc>
              <a:spcBef>
                <a:spcPts val="0"/>
              </a:spcBef>
              <a:spcAft>
                <a:spcPts val="1000"/>
              </a:spcAft>
              <a:defRPr/>
            </a:pPr>
            <a:r>
              <a:rPr lang="en-US" sz="1100" dirty="0">
                <a:latin typeface="Calibri"/>
                <a:ea typeface="Calibri"/>
                <a:cs typeface="Times New Roman"/>
              </a:rPr>
              <a:t> </a:t>
            </a:r>
          </a:p>
        </p:txBody>
      </p:sp>
    </p:spTree>
    <p:extLst>
      <p:ext uri="{BB962C8B-B14F-4D97-AF65-F5344CB8AC3E}">
        <p14:creationId xmlns:p14="http://schemas.microsoft.com/office/powerpoint/2010/main" val="27649472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Scoping: Issue identification</a:t>
            </a:r>
          </a:p>
          <a:p>
            <a:endParaRPr lang="en-US" dirty="0" smtClean="0"/>
          </a:p>
          <a:p>
            <a:endParaRPr lang="en-US" dirty="0"/>
          </a:p>
          <a:p>
            <a:endParaRPr lang="en-US" dirty="0" smtClean="0"/>
          </a:p>
          <a:p>
            <a:endParaRPr lang="en-US" dirty="0"/>
          </a:p>
          <a:p>
            <a:pPr lvl="2"/>
            <a:endParaRPr lang="en-US" dirty="0" smtClean="0"/>
          </a:p>
          <a:p>
            <a:pPr lvl="2"/>
            <a:r>
              <a:rPr lang="en-US" dirty="0" smtClean="0"/>
              <a:t>Example: How would constructing, operating and maintaining a 159 turbine wind energy facility alter the landscape character?</a:t>
            </a:r>
          </a:p>
          <a:p>
            <a:endParaRPr lang="en-US" dirty="0"/>
          </a:p>
        </p:txBody>
      </p:sp>
      <p:sp>
        <p:nvSpPr>
          <p:cNvPr id="3" name="Text Placeholder 2"/>
          <p:cNvSpPr>
            <a:spLocks noGrp="1"/>
          </p:cNvSpPr>
          <p:nvPr>
            <p:ph type="body" sz="quarter" idx="10"/>
          </p:nvPr>
        </p:nvSpPr>
        <p:spPr/>
        <p:txBody>
          <a:bodyPr/>
          <a:lstStyle/>
          <a:p>
            <a:r>
              <a:rPr lang="en-US" dirty="0" smtClean="0"/>
              <a:t>NEPA	</a:t>
            </a:r>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Chapter 1 Continued</a:t>
            </a:r>
            <a:endParaRPr lang="en-US" dirty="0"/>
          </a:p>
          <a:p>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5" t="42000" r="18595" b="33000"/>
          <a:stretch/>
        </p:blipFill>
        <p:spPr bwMode="auto">
          <a:xfrm>
            <a:off x="446792" y="1871322"/>
            <a:ext cx="8345490" cy="181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001" t="70469" r="18124" b="17999"/>
          <a:stretch/>
        </p:blipFill>
        <p:spPr bwMode="auto">
          <a:xfrm>
            <a:off x="446792" y="5677783"/>
            <a:ext cx="8326522" cy="83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bwMode="auto">
          <a:xfrm>
            <a:off x="850605" y="6122122"/>
            <a:ext cx="2018764" cy="3017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l="10001" t="25000" r="18124" b="61000"/>
          <a:stretch>
            <a:fillRect/>
          </a:stretch>
        </p:blipFill>
        <p:spPr bwMode="auto">
          <a:xfrm>
            <a:off x="446792" y="4659017"/>
            <a:ext cx="8326522" cy="10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2790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Interdisciplinary team checklist</a:t>
            </a:r>
            <a:endParaRPr lang="en-US" dirty="0"/>
          </a:p>
          <a:p>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a:t>NEPA </a:t>
            </a:r>
            <a:r>
              <a:rPr lang="en-US" dirty="0" smtClean="0"/>
              <a:t>Document – Chapter 1 Continued</a:t>
            </a:r>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25294" t="35938" r="21619" b="11719"/>
          <a:stretch>
            <a:fillRect/>
          </a:stretch>
        </p:blipFill>
        <p:spPr bwMode="auto">
          <a:xfrm>
            <a:off x="34531" y="1752601"/>
            <a:ext cx="8740367" cy="486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4465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Proposed </a:t>
            </a:r>
            <a:r>
              <a:rPr lang="en-US" dirty="0"/>
              <a:t>Action &amp; Alternatives</a:t>
            </a:r>
          </a:p>
          <a:p>
            <a:pPr lvl="1"/>
            <a:r>
              <a:rPr lang="en-US" dirty="0" smtClean="0"/>
              <a:t>Alternative development</a:t>
            </a:r>
          </a:p>
          <a:p>
            <a:pPr lvl="2"/>
            <a:r>
              <a:rPr lang="en-US" dirty="0" smtClean="0"/>
              <a:t>Develop alternatives that meet VRM objectives</a:t>
            </a:r>
          </a:p>
          <a:p>
            <a:pPr lvl="2"/>
            <a:r>
              <a:rPr lang="en-US" dirty="0" smtClean="0"/>
              <a:t>What would it take for project to conform?</a:t>
            </a:r>
          </a:p>
          <a:p>
            <a:pPr lvl="2"/>
            <a:r>
              <a:rPr lang="en-US" dirty="0" smtClean="0"/>
              <a:t>Forces early consideration of visual design solutions when preparing alternatives</a:t>
            </a:r>
          </a:p>
          <a:p>
            <a:pPr lvl="2"/>
            <a:r>
              <a:rPr lang="en-US" dirty="0" smtClean="0"/>
              <a:t>Establishes a range of design features and/or mitigation measures</a:t>
            </a:r>
          </a:p>
          <a:p>
            <a:pPr lvl="2"/>
            <a:r>
              <a:rPr lang="en-US" dirty="0" smtClean="0"/>
              <a:t>Allows for better evaluation of trade-offs and benefits</a:t>
            </a:r>
          </a:p>
          <a:p>
            <a:pPr lvl="2"/>
            <a:r>
              <a:rPr lang="en-US" dirty="0" smtClean="0"/>
              <a:t>Allows for informed decision making</a:t>
            </a:r>
          </a:p>
          <a:p>
            <a:endParaRPr lang="en-US" dirty="0" smtClean="0"/>
          </a:p>
          <a:p>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a:t>NEPA </a:t>
            </a:r>
            <a:r>
              <a:rPr lang="en-US" dirty="0" smtClean="0"/>
              <a:t>Document – Chapter 2</a:t>
            </a:r>
            <a:endParaRPr lang="en-US" dirty="0"/>
          </a:p>
          <a:p>
            <a:endParaRPr lang="en-US" dirty="0"/>
          </a:p>
        </p:txBody>
      </p:sp>
    </p:spTree>
    <p:extLst>
      <p:ext uri="{BB962C8B-B14F-4D97-AF65-F5344CB8AC3E}">
        <p14:creationId xmlns:p14="http://schemas.microsoft.com/office/powerpoint/2010/main" val="42489767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Alternatives Content</a:t>
            </a:r>
          </a:p>
          <a:p>
            <a:pPr lvl="1"/>
            <a:r>
              <a:rPr lang="en-US" dirty="0" smtClean="0"/>
              <a:t>Complete project descriptions for each alternative</a:t>
            </a:r>
          </a:p>
          <a:p>
            <a:pPr lvl="1"/>
            <a:r>
              <a:rPr lang="en-US" dirty="0" smtClean="0"/>
              <a:t>Who, what, when, where, how, and why</a:t>
            </a:r>
          </a:p>
          <a:p>
            <a:pPr lvl="1"/>
            <a:r>
              <a:rPr lang="en-US" dirty="0" smtClean="0"/>
              <a:t>Photos of similar projects or visualizations can be very helpful</a:t>
            </a:r>
          </a:p>
          <a:p>
            <a:pPr lvl="2"/>
            <a:endParaRPr lang="en-US" dirty="0" smtClean="0"/>
          </a:p>
          <a:p>
            <a:endParaRPr lang="en-US" dirty="0" smtClean="0"/>
          </a:p>
          <a:p>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a:t>NEPA </a:t>
            </a:r>
            <a:r>
              <a:rPr lang="en-US" dirty="0" smtClean="0"/>
              <a:t>Document – Chapter 2 Continued</a:t>
            </a:r>
            <a:endParaRPr lang="en-US" dirty="0"/>
          </a:p>
          <a:p>
            <a:endParaRPr lang="en-US" dirty="0"/>
          </a:p>
        </p:txBody>
      </p:sp>
    </p:spTree>
    <p:extLst>
      <p:ext uri="{BB962C8B-B14F-4D97-AF65-F5344CB8AC3E}">
        <p14:creationId xmlns:p14="http://schemas.microsoft.com/office/powerpoint/2010/main" val="17604937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a:t>NEPA </a:t>
            </a:r>
            <a:r>
              <a:rPr lang="en-US" dirty="0" smtClean="0"/>
              <a:t>Document – Chapter 2 Continued</a:t>
            </a:r>
            <a:endParaRPr lang="en-US" dirty="0"/>
          </a:p>
          <a:p>
            <a:endParaRPr lang="en-US" dirty="0"/>
          </a:p>
        </p:txBody>
      </p:sp>
      <p:sp>
        <p:nvSpPr>
          <p:cNvPr id="5" name="Text Box 2"/>
          <p:cNvSpPr txBox="1">
            <a:spLocks noChangeArrowheads="1"/>
          </p:cNvSpPr>
          <p:nvPr/>
        </p:nvSpPr>
        <p:spPr bwMode="auto">
          <a:xfrm>
            <a:off x="228600" y="1028773"/>
            <a:ext cx="8553892" cy="5552779"/>
          </a:xfrm>
          <a:prstGeom prst="rect">
            <a:avLst/>
          </a:prstGeom>
          <a:solidFill>
            <a:schemeClr val="bg1"/>
          </a:solidFill>
          <a:ln w="9525">
            <a:solidFill>
              <a:srgbClr val="000000"/>
            </a:solidFill>
            <a:miter lim="800000"/>
            <a:headEnd/>
            <a:tailEnd/>
          </a:ln>
        </p:spPr>
        <p:txBody>
          <a:bodyPr/>
          <a:lstStyle/>
          <a:p>
            <a:pPr>
              <a:spcBef>
                <a:spcPts val="0"/>
              </a:spcBef>
              <a:spcAft>
                <a:spcPts val="1000"/>
              </a:spcAft>
              <a:defRPr/>
            </a:pPr>
            <a:r>
              <a:rPr lang="en-US" sz="1500" b="1" i="1" dirty="0">
                <a:latin typeface="Calibri"/>
                <a:ea typeface="Calibri"/>
                <a:cs typeface="Calibri"/>
              </a:rPr>
              <a:t>Alternative B:</a:t>
            </a:r>
            <a:r>
              <a:rPr lang="en-US" sz="1500" i="1" dirty="0">
                <a:latin typeface="Calibri"/>
                <a:ea typeface="Calibri"/>
                <a:cs typeface="Calibri"/>
              </a:rPr>
              <a:t>  BLM would develop a parking area adjacent to Dance Hall Rock Historic Site on the east side of the Hole in the Rock Road.  Development would occur in a previously undisturbed area and include the </a:t>
            </a:r>
            <a:r>
              <a:rPr lang="en-US" sz="1500" i="1" dirty="0" smtClean="0">
                <a:latin typeface="Calibri"/>
                <a:ea typeface="Calibri"/>
                <a:cs typeface="Calibri"/>
              </a:rPr>
              <a:t>following:</a:t>
            </a:r>
          </a:p>
          <a:p>
            <a:pPr marL="342900" indent="-342900">
              <a:spcBef>
                <a:spcPts val="0"/>
              </a:spcBef>
              <a:spcAft>
                <a:spcPts val="0"/>
              </a:spcAft>
              <a:buFont typeface="Symbol"/>
              <a:buChar char=""/>
              <a:defRPr/>
            </a:pPr>
            <a:r>
              <a:rPr lang="en-US" sz="1500" i="1" dirty="0" smtClean="0">
                <a:latin typeface="Calibri"/>
                <a:ea typeface="Calibri"/>
                <a:cs typeface="Calibri"/>
              </a:rPr>
              <a:t>constructing parking for approximately 12 vehicles including two oversize ones </a:t>
            </a:r>
            <a:endParaRPr lang="en-US" sz="1500" dirty="0" smtClean="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smtClean="0">
                <a:latin typeface="Calibri"/>
                <a:ea typeface="Calibri"/>
                <a:cs typeface="Calibri"/>
              </a:rPr>
              <a:t>installing a vault toilet</a:t>
            </a:r>
            <a:endParaRPr lang="en-US" sz="1500" dirty="0" smtClean="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smtClean="0">
                <a:latin typeface="Calibri"/>
                <a:ea typeface="Calibri"/>
                <a:cs typeface="Calibri"/>
              </a:rPr>
              <a:t>constructing </a:t>
            </a:r>
            <a:r>
              <a:rPr lang="en-US" sz="1500" i="1" dirty="0">
                <a:latin typeface="Calibri"/>
                <a:ea typeface="Calibri"/>
                <a:cs typeface="Calibri"/>
              </a:rPr>
              <a:t>a 500-foot entrance road for ingress and egress to the parking area </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interpretive panels</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site signage</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constructing a 500-foot trail from the parking area to the edge of Dance Hall </a:t>
            </a:r>
            <a:r>
              <a:rPr lang="en-US" sz="1500" i="1" dirty="0" smtClean="0">
                <a:latin typeface="Calibri"/>
                <a:ea typeface="Calibri"/>
                <a:cs typeface="Calibri"/>
              </a:rPr>
              <a:t>Rock</a:t>
            </a:r>
          </a:p>
          <a:p>
            <a:pPr>
              <a:lnSpc>
                <a:spcPct val="115000"/>
              </a:lnSpc>
              <a:spcBef>
                <a:spcPts val="0"/>
              </a:spcBef>
              <a:spcAft>
                <a:spcPts val="0"/>
              </a:spcAft>
              <a:defRPr/>
            </a:pPr>
            <a:endParaRPr lang="en-US" sz="1500" i="1" dirty="0" smtClean="0">
              <a:latin typeface="Calibri"/>
              <a:ea typeface="Calibri"/>
              <a:cs typeface="Calibri"/>
            </a:endParaRPr>
          </a:p>
          <a:p>
            <a:pPr>
              <a:lnSpc>
                <a:spcPct val="115000"/>
              </a:lnSpc>
              <a:spcBef>
                <a:spcPts val="0"/>
              </a:spcBef>
              <a:spcAft>
                <a:spcPts val="1000"/>
              </a:spcAft>
              <a:defRPr/>
            </a:pPr>
            <a:r>
              <a:rPr lang="en-US" sz="1500" i="1" dirty="0" smtClean="0">
                <a:latin typeface="Calibri"/>
                <a:ea typeface="Calibri"/>
                <a:cs typeface="Calibri"/>
              </a:rPr>
              <a:t>Improvements </a:t>
            </a:r>
            <a:r>
              <a:rPr lang="en-US" sz="1500" i="1" dirty="0">
                <a:latin typeface="Calibri"/>
                <a:ea typeface="Calibri"/>
                <a:cs typeface="Calibri"/>
              </a:rPr>
              <a:t>would include hardening the parking area and road surface with road base.  Equipment that would be used to develop this project would likely include hand tools, dump trucks, front end loaders, road graders and a tractor trailer with crane to install the vault toilet.  The earliest the project would be implemented is Fall 2014.  Implementation and completion of the project is estimated to be one month from when construction starts.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Design criteria to meet built environment image guidelines and other guidance would include the following:</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Natural or natural-appearing materials would be used.  These could include concrete, natural stone, gravels or fines, rusted or painted metal, and/or wood. No shiny, reflective materials would be used.</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Natural palette colors would include grays, reds, salmons, rusts, browns, and buffs.  No bright colors such as whites or yellows would be used.</a:t>
            </a:r>
            <a:endParaRPr lang="en-US" sz="1500" dirty="0">
              <a:latin typeface="Calibri"/>
              <a:ea typeface="Calibri"/>
              <a:cs typeface="Times New Roman"/>
            </a:endParaRPr>
          </a:p>
        </p:txBody>
      </p:sp>
    </p:spTree>
    <p:extLst>
      <p:ext uri="{BB962C8B-B14F-4D97-AF65-F5344CB8AC3E}">
        <p14:creationId xmlns:p14="http://schemas.microsoft.com/office/powerpoint/2010/main" val="4045081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Affected </a:t>
            </a:r>
            <a:r>
              <a:rPr lang="en-US" dirty="0"/>
              <a:t>Environment</a:t>
            </a:r>
          </a:p>
          <a:p>
            <a:pPr lvl="1"/>
            <a:r>
              <a:rPr lang="en-US" dirty="0" smtClean="0"/>
              <a:t>Describe Characteristic Landscape</a:t>
            </a:r>
          </a:p>
          <a:p>
            <a:pPr lvl="2"/>
            <a:r>
              <a:rPr lang="en-US" dirty="0"/>
              <a:t>Use </a:t>
            </a:r>
            <a:r>
              <a:rPr lang="en-US" dirty="0" smtClean="0"/>
              <a:t>VRI </a:t>
            </a:r>
          </a:p>
          <a:p>
            <a:pPr lvl="2"/>
            <a:r>
              <a:rPr lang="en-US" dirty="0"/>
              <a:t>Use Section B of the Contrast Rating Form(s) </a:t>
            </a:r>
          </a:p>
          <a:p>
            <a:endParaRPr lang="en-US" dirty="0"/>
          </a:p>
          <a:p>
            <a:pPr lvl="2"/>
            <a:endParaRPr lang="en-US" dirty="0"/>
          </a:p>
          <a:p>
            <a:pPr lvl="1"/>
            <a:endParaRPr lang="en-US" dirty="0" smtClean="0"/>
          </a:p>
          <a:p>
            <a:pPr lvl="1"/>
            <a:endParaRPr lang="en-US" dirty="0" smtClean="0"/>
          </a:p>
          <a:p>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Chapter 3</a:t>
            </a:r>
            <a:endParaRPr lang="en-US" dirty="0"/>
          </a:p>
          <a:p>
            <a:endParaRPr lang="en-US" dirty="0"/>
          </a:p>
        </p:txBody>
      </p:sp>
      <p:graphicFrame>
        <p:nvGraphicFramePr>
          <p:cNvPr id="7" name="Object 6"/>
          <p:cNvGraphicFramePr>
            <a:graphicFrameLocks noGrp="1" noChangeAspect="1"/>
          </p:cNvGraphicFramePr>
          <p:nvPr>
            <p:extLst>
              <p:ext uri="{D42A27DB-BD31-4B8C-83A1-F6EECF244321}">
                <p14:modId xmlns:p14="http://schemas.microsoft.com/office/powerpoint/2010/main" val="849710973"/>
              </p:ext>
            </p:extLst>
          </p:nvPr>
        </p:nvGraphicFramePr>
        <p:xfrm>
          <a:off x="1171138" y="3018891"/>
          <a:ext cx="6144062" cy="3758146"/>
        </p:xfrm>
        <a:graphic>
          <a:graphicData uri="http://schemas.openxmlformats.org/presentationml/2006/ole">
            <mc:AlternateContent xmlns:mc="http://schemas.openxmlformats.org/markup-compatibility/2006">
              <mc:Choice xmlns:v="urn:schemas-microsoft-com:vml" Requires="v">
                <p:oleObj spid="_x0000_s11311" name="Document" r:id="rId3" imgW="5632255" imgH="3445079" progId="Word.Document.8">
                  <p:embed/>
                </p:oleObj>
              </mc:Choice>
              <mc:Fallback>
                <p:oleObj name="Document" r:id="rId3" imgW="5632255" imgH="3445079" progId="Word.Document.8">
                  <p:embed/>
                  <p:pic>
                    <p:nvPicPr>
                      <p:cNvPr id="5" name="Object 4"/>
                      <p:cNvPicPr>
                        <a:picLocks noGrp="1"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1171138" y="3018891"/>
                        <a:ext cx="6144062" cy="375814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79615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The contrast rating should be completed in the field from the selected KOP(s) and should be completed by an interdisciplinary team</a:t>
            </a:r>
          </a:p>
          <a:p>
            <a:pPr indent="-228600"/>
            <a:endParaRPr lang="en-US" dirty="0"/>
          </a:p>
          <a:p>
            <a:pPr indent="-228600"/>
            <a:r>
              <a:rPr lang="en-US" u="sng" dirty="0" smtClean="0">
                <a:solidFill>
                  <a:srgbClr val="FFC000"/>
                </a:solidFill>
              </a:rPr>
              <a:t>Do not</a:t>
            </a:r>
            <a:r>
              <a:rPr lang="en-US" dirty="0" smtClean="0">
                <a:solidFill>
                  <a:srgbClr val="FFC000"/>
                </a:solidFill>
              </a:rPr>
              <a:t> </a:t>
            </a:r>
            <a:r>
              <a:rPr lang="en-US" dirty="0" smtClean="0"/>
              <a:t>fill out forms as a “desk </a:t>
            </a:r>
            <a:r>
              <a:rPr lang="en-US" dirty="0"/>
              <a:t>exercise,” </a:t>
            </a:r>
            <a:r>
              <a:rPr lang="en-US" dirty="0" smtClean="0"/>
              <a:t>it is important to get out on the ground to see the context of the proposed project and its location</a:t>
            </a:r>
          </a:p>
          <a:p>
            <a:pPr indent="-228600"/>
            <a:endParaRPr lang="en-US" dirty="0"/>
          </a:p>
          <a:p>
            <a:pPr indent="-228600"/>
            <a:r>
              <a:rPr lang="en-US" dirty="0" smtClean="0"/>
              <a:t>The contrast rating should be completed during the time of year and time of day when most people will be viewing the area of development</a:t>
            </a:r>
          </a:p>
          <a:p>
            <a:pPr marL="352425" lvl="1" indent="0">
              <a:buNone/>
            </a:pPr>
            <a:endParaRPr lang="en-US" dirty="0"/>
          </a:p>
          <a:p>
            <a:pPr indent="-228600"/>
            <a:endParaRPr lang="en-US" dirty="0"/>
          </a:p>
          <a:p>
            <a:pPr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Tips</a:t>
            </a:r>
            <a:endParaRPr lang="en-US" dirty="0"/>
          </a:p>
        </p:txBody>
      </p:sp>
    </p:spTree>
    <p:extLst>
      <p:ext uri="{BB962C8B-B14F-4D97-AF65-F5344CB8AC3E}">
        <p14:creationId xmlns:p14="http://schemas.microsoft.com/office/powerpoint/2010/main" val="41798355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Affected Environment</a:t>
            </a:r>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Chapter 3 Continued</a:t>
            </a:r>
            <a:endParaRPr lang="en-US" dirty="0"/>
          </a:p>
          <a:p>
            <a:endParaRPr lang="en-US" dirty="0"/>
          </a:p>
        </p:txBody>
      </p:sp>
      <p:sp>
        <p:nvSpPr>
          <p:cNvPr id="5" name="Rectangle 4"/>
          <p:cNvSpPr/>
          <p:nvPr/>
        </p:nvSpPr>
        <p:spPr>
          <a:xfrm>
            <a:off x="2286000" y="2967335"/>
            <a:ext cx="4572000" cy="923330"/>
          </a:xfrm>
          <a:prstGeom prst="rect">
            <a:avLst/>
          </a:prstGeom>
        </p:spPr>
        <p:txBody>
          <a:bodyPr>
            <a:spAutoFit/>
          </a:bodyPr>
          <a:lstStyle/>
          <a:p>
            <a:pPr lvl="1"/>
            <a:r>
              <a:rPr lang="en-US" dirty="0"/>
              <a:t> </a:t>
            </a:r>
          </a:p>
          <a:p>
            <a:pPr lvl="1"/>
            <a:endParaRPr lang="en-US" dirty="0"/>
          </a:p>
          <a:p>
            <a:pPr lvl="1"/>
            <a:r>
              <a:rPr lang="en-US" dirty="0"/>
              <a:t>VRM Objectives</a:t>
            </a:r>
          </a:p>
        </p:txBody>
      </p:sp>
      <p:pic>
        <p:nvPicPr>
          <p:cNvPr id="6" name="Picture 5"/>
          <p:cNvPicPr>
            <a:picLocks noChangeAspect="1"/>
          </p:cNvPicPr>
          <p:nvPr/>
        </p:nvPicPr>
        <p:blipFill rotWithShape="1">
          <a:blip r:embed="rId2"/>
          <a:srcRect t="1" b="14026"/>
          <a:stretch/>
        </p:blipFill>
        <p:spPr>
          <a:xfrm>
            <a:off x="815112" y="1752601"/>
            <a:ext cx="7954944" cy="4797060"/>
          </a:xfrm>
          <a:prstGeom prst="rect">
            <a:avLst/>
          </a:prstGeom>
        </p:spPr>
      </p:pic>
    </p:spTree>
    <p:extLst>
      <p:ext uri="{BB962C8B-B14F-4D97-AF65-F5344CB8AC3E}">
        <p14:creationId xmlns:p14="http://schemas.microsoft.com/office/powerpoint/2010/main" val="2322302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Affected Environment Continued</a:t>
            </a:r>
          </a:p>
          <a:p>
            <a:pPr lvl="1"/>
            <a:r>
              <a:rPr lang="en-US" dirty="0" smtClean="0"/>
              <a:t>Describe the casual observer(s)</a:t>
            </a:r>
          </a:p>
          <a:p>
            <a:pPr lvl="1"/>
            <a:endParaRPr lang="en-US" dirty="0"/>
          </a:p>
          <a:p>
            <a:pPr lvl="1"/>
            <a:endParaRPr lang="en-US" dirty="0" smtClean="0"/>
          </a:p>
          <a:p>
            <a:pPr lvl="1"/>
            <a:endParaRPr lang="en-US" dirty="0"/>
          </a:p>
          <a:p>
            <a:pPr lvl="1"/>
            <a:r>
              <a:rPr lang="en-US" dirty="0" smtClean="0"/>
              <a:t>Explain VRM Class Objectives</a:t>
            </a:r>
            <a:endParaRPr lang="en-US" dirty="0"/>
          </a:p>
        </p:txBody>
      </p:sp>
      <p:sp>
        <p:nvSpPr>
          <p:cNvPr id="3" name="Text Placeholder 2"/>
          <p:cNvSpPr>
            <a:spLocks noGrp="1"/>
          </p:cNvSpPr>
          <p:nvPr>
            <p:ph type="body" sz="quarter" idx="10"/>
          </p:nvPr>
        </p:nvSpPr>
        <p:spPr/>
        <p:txBody>
          <a:bodyPr/>
          <a:lstStyle/>
          <a:p>
            <a:r>
              <a:rPr lang="en-US" dirty="0" smtClean="0"/>
              <a:t>NEPA</a:t>
            </a:r>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Chapter 3 Continued</a:t>
            </a:r>
            <a:endParaRPr lang="en-US" dirty="0"/>
          </a:p>
          <a:p>
            <a:endParaRPr lang="en-US" dirty="0"/>
          </a:p>
        </p:txBody>
      </p:sp>
      <p:pic>
        <p:nvPicPr>
          <p:cNvPr id="7" name="Picture 6"/>
          <p:cNvPicPr>
            <a:picLocks noChangeAspect="1"/>
          </p:cNvPicPr>
          <p:nvPr/>
        </p:nvPicPr>
        <p:blipFill>
          <a:blip r:embed="rId2"/>
          <a:stretch>
            <a:fillRect/>
          </a:stretch>
        </p:blipFill>
        <p:spPr>
          <a:xfrm>
            <a:off x="735919" y="4017062"/>
            <a:ext cx="8030709" cy="1341571"/>
          </a:xfrm>
          <a:prstGeom prst="rect">
            <a:avLst/>
          </a:prstGeom>
        </p:spPr>
      </p:pic>
      <p:pic>
        <p:nvPicPr>
          <p:cNvPr id="6" name="Picture 5"/>
          <p:cNvPicPr>
            <a:picLocks noChangeAspect="1"/>
          </p:cNvPicPr>
          <p:nvPr/>
        </p:nvPicPr>
        <p:blipFill rotWithShape="1">
          <a:blip r:embed="rId3"/>
          <a:srcRect t="84447" b="-431"/>
          <a:stretch/>
        </p:blipFill>
        <p:spPr>
          <a:xfrm>
            <a:off x="735919" y="2298118"/>
            <a:ext cx="8030709" cy="900374"/>
          </a:xfrm>
          <a:prstGeom prst="rect">
            <a:avLst/>
          </a:prstGeom>
        </p:spPr>
      </p:pic>
    </p:spTree>
    <p:extLst>
      <p:ext uri="{BB962C8B-B14F-4D97-AF65-F5344CB8AC3E}">
        <p14:creationId xmlns:p14="http://schemas.microsoft.com/office/powerpoint/2010/main" val="2941289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Environmental </a:t>
            </a:r>
            <a:r>
              <a:rPr lang="en-US" dirty="0"/>
              <a:t>Effects</a:t>
            </a:r>
          </a:p>
          <a:p>
            <a:pPr lvl="1"/>
            <a:r>
              <a:rPr lang="en-US" dirty="0"/>
              <a:t>Need to be quantified / qualified</a:t>
            </a:r>
          </a:p>
          <a:p>
            <a:pPr lvl="1"/>
            <a:r>
              <a:rPr lang="en-US" dirty="0" smtClean="0"/>
              <a:t>Determine </a:t>
            </a:r>
            <a:r>
              <a:rPr lang="en-US" dirty="0"/>
              <a:t>conformance with VRM </a:t>
            </a:r>
            <a:r>
              <a:rPr lang="en-US" dirty="0" smtClean="0"/>
              <a:t>objectives</a:t>
            </a:r>
          </a:p>
          <a:p>
            <a:pPr lvl="2"/>
            <a:r>
              <a:rPr lang="en-US" dirty="0" smtClean="0"/>
              <a:t>A statement like: </a:t>
            </a:r>
            <a:r>
              <a:rPr lang="en-US" i="1" dirty="0" smtClean="0"/>
              <a:t>“The project would (or would not) impact visual resources is </a:t>
            </a:r>
            <a:r>
              <a:rPr lang="en-US" b="1" i="1" u="sng" dirty="0" smtClean="0">
                <a:solidFill>
                  <a:srgbClr val="FFC000"/>
                </a:solidFill>
              </a:rPr>
              <a:t>NOT</a:t>
            </a:r>
            <a:r>
              <a:rPr lang="en-US" i="1" dirty="0" smtClean="0"/>
              <a:t> sufficient.”</a:t>
            </a:r>
          </a:p>
          <a:p>
            <a:pPr marL="0" lvl="1" indent="0">
              <a:buNone/>
            </a:pPr>
            <a:r>
              <a:rPr lang="en-US" sz="2400" b="1" dirty="0" smtClean="0">
                <a:solidFill>
                  <a:srgbClr val="92D050"/>
                </a:solidFill>
              </a:rPr>
              <a:t>The </a:t>
            </a:r>
            <a:r>
              <a:rPr lang="en-US" sz="2400" b="1" u="sng" dirty="0">
                <a:solidFill>
                  <a:srgbClr val="92D050"/>
                </a:solidFill>
              </a:rPr>
              <a:t>Environmental Impact</a:t>
            </a:r>
            <a:r>
              <a:rPr lang="en-US" sz="2400" b="1" dirty="0">
                <a:solidFill>
                  <a:srgbClr val="92D050"/>
                </a:solidFill>
              </a:rPr>
              <a:t> is the amount of </a:t>
            </a:r>
            <a:r>
              <a:rPr lang="en-US" sz="2400" b="1" u="sng" dirty="0">
                <a:solidFill>
                  <a:srgbClr val="92D050"/>
                </a:solidFill>
              </a:rPr>
              <a:t>contrast</a:t>
            </a:r>
            <a:r>
              <a:rPr lang="en-US" sz="2400" b="1" dirty="0">
                <a:solidFill>
                  <a:srgbClr val="92D050"/>
                </a:solidFill>
              </a:rPr>
              <a:t>  the project causes to the </a:t>
            </a:r>
            <a:r>
              <a:rPr lang="en-US" sz="2400" b="1" u="sng" dirty="0">
                <a:solidFill>
                  <a:srgbClr val="92D050"/>
                </a:solidFill>
              </a:rPr>
              <a:t>existing </a:t>
            </a:r>
            <a:r>
              <a:rPr lang="en-US" sz="2400" b="1" u="sng" dirty="0" smtClean="0">
                <a:solidFill>
                  <a:srgbClr val="92D050"/>
                </a:solidFill>
              </a:rPr>
              <a:t>landscape</a:t>
            </a:r>
            <a:r>
              <a:rPr lang="en-US" sz="2400" b="1" dirty="0" smtClean="0">
                <a:solidFill>
                  <a:srgbClr val="92D050"/>
                </a:solidFill>
              </a:rPr>
              <a:t>.</a:t>
            </a:r>
          </a:p>
          <a:p>
            <a:pPr marL="508000" lvl="1" indent="-342900"/>
            <a:r>
              <a:rPr lang="en-US" dirty="0" smtClean="0"/>
              <a:t>Identify </a:t>
            </a:r>
            <a:r>
              <a:rPr lang="en-US" dirty="0"/>
              <a:t>the </a:t>
            </a:r>
            <a:r>
              <a:rPr lang="en-US" b="1" dirty="0"/>
              <a:t>KOP</a:t>
            </a:r>
            <a:r>
              <a:rPr lang="en-US" dirty="0"/>
              <a:t>(s) and why selected.</a:t>
            </a:r>
          </a:p>
          <a:p>
            <a:pPr marL="508000" lvl="1" indent="-342900"/>
            <a:r>
              <a:rPr lang="en-US" dirty="0" smtClean="0"/>
              <a:t>Explain </a:t>
            </a:r>
            <a:r>
              <a:rPr lang="en-US" dirty="0"/>
              <a:t>influence of any </a:t>
            </a:r>
            <a:r>
              <a:rPr lang="en-US" b="1" dirty="0">
                <a:solidFill>
                  <a:srgbClr val="FFC000"/>
                </a:solidFill>
              </a:rPr>
              <a:t>Environmental Factors</a:t>
            </a:r>
            <a:r>
              <a:rPr lang="en-US" b="1" dirty="0"/>
              <a:t>.</a:t>
            </a:r>
          </a:p>
          <a:p>
            <a:pPr marL="508000" lvl="1" indent="-342900"/>
            <a:r>
              <a:rPr lang="en-US" dirty="0"/>
              <a:t>Refer to </a:t>
            </a:r>
            <a:r>
              <a:rPr lang="en-US" b="1" dirty="0"/>
              <a:t>Sections C</a:t>
            </a:r>
            <a:r>
              <a:rPr lang="en-US" dirty="0"/>
              <a:t> and </a:t>
            </a:r>
            <a:r>
              <a:rPr lang="en-US" b="1" dirty="0"/>
              <a:t>D</a:t>
            </a:r>
            <a:r>
              <a:rPr lang="en-US" dirty="0"/>
              <a:t> on the Contrast Rating Form.</a:t>
            </a:r>
          </a:p>
          <a:p>
            <a:pPr marL="508000" lvl="1" indent="-342900"/>
            <a:r>
              <a:rPr lang="en-US" dirty="0"/>
              <a:t>Describe the nature of the impact - use terms </a:t>
            </a:r>
            <a:r>
              <a:rPr lang="en-US" b="1" dirty="0">
                <a:solidFill>
                  <a:srgbClr val="FFC000"/>
                </a:solidFill>
              </a:rPr>
              <a:t>WEAK, MODERATE, STRONG</a:t>
            </a:r>
            <a:r>
              <a:rPr lang="en-US" dirty="0"/>
              <a:t> - and include language from narrative on back of Contrast Rating Form.</a:t>
            </a:r>
          </a:p>
          <a:p>
            <a:pPr marL="0" lvl="1" indent="0">
              <a:buNone/>
            </a:pPr>
            <a:endParaRPr lang="en-US" dirty="0"/>
          </a:p>
          <a:p>
            <a:pPr lvl="2"/>
            <a:endParaRPr lang="en-US" i="1" dirty="0" smtClean="0"/>
          </a:p>
          <a:p>
            <a:pPr lvl="1"/>
            <a:endParaRPr lang="en-US" dirty="0"/>
          </a:p>
          <a:p>
            <a:endParaRPr lang="en-US" dirty="0"/>
          </a:p>
        </p:txBody>
      </p:sp>
      <p:sp>
        <p:nvSpPr>
          <p:cNvPr id="3" name="Text Placeholder 2"/>
          <p:cNvSpPr>
            <a:spLocks noGrp="1"/>
          </p:cNvSpPr>
          <p:nvPr>
            <p:ph type="body" sz="quarter" idx="10"/>
          </p:nvPr>
        </p:nvSpPr>
        <p:spPr/>
        <p:txBody>
          <a:bodyPr/>
          <a:lstStyle/>
          <a:p>
            <a:r>
              <a:rPr lang="en-US" dirty="0"/>
              <a:t>NEPA</a:t>
            </a:r>
          </a:p>
          <a:p>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Chapter 4</a:t>
            </a:r>
            <a:endParaRPr lang="en-US" dirty="0"/>
          </a:p>
          <a:p>
            <a:endParaRPr lang="en-US" dirty="0"/>
          </a:p>
        </p:txBody>
      </p:sp>
    </p:spTree>
    <p:extLst>
      <p:ext uri="{BB962C8B-B14F-4D97-AF65-F5344CB8AC3E}">
        <p14:creationId xmlns:p14="http://schemas.microsoft.com/office/powerpoint/2010/main" val="5286731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Environmental Effects</a:t>
            </a:r>
            <a:endParaRPr lang="en-US" dirty="0"/>
          </a:p>
        </p:txBody>
      </p:sp>
      <p:sp>
        <p:nvSpPr>
          <p:cNvPr id="3" name="Text Placeholder 2"/>
          <p:cNvSpPr>
            <a:spLocks noGrp="1"/>
          </p:cNvSpPr>
          <p:nvPr>
            <p:ph type="body" sz="quarter" idx="10"/>
          </p:nvPr>
        </p:nvSpPr>
        <p:spPr/>
        <p:txBody>
          <a:bodyPr/>
          <a:lstStyle/>
          <a:p>
            <a:r>
              <a:rPr lang="en-US" dirty="0"/>
              <a:t>NEPA</a:t>
            </a:r>
          </a:p>
          <a:p>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41538378"/>
              </p:ext>
            </p:extLst>
          </p:nvPr>
        </p:nvGraphicFramePr>
        <p:xfrm>
          <a:off x="0" y="2090056"/>
          <a:ext cx="8782156" cy="3832004"/>
        </p:xfrm>
        <a:graphic>
          <a:graphicData uri="http://schemas.openxmlformats.org/drawingml/2006/table">
            <a:tbl>
              <a:tblPr firstRow="1" firstCol="1" lastRow="1" lastCol="1" bandRow="1" bandCol="1">
                <a:tableStyleId>{5C22544A-7EE6-4342-B048-85BDC9FD1C3A}</a:tableStyleId>
              </a:tblPr>
              <a:tblGrid>
                <a:gridCol w="1026642">
                  <a:extLst>
                    <a:ext uri="{9D8B030D-6E8A-4147-A177-3AD203B41FA5}">
                      <a16:colId xmlns:a16="http://schemas.microsoft.com/office/drawing/2014/main" val="20000"/>
                    </a:ext>
                  </a:extLst>
                </a:gridCol>
                <a:gridCol w="2136286">
                  <a:extLst>
                    <a:ext uri="{9D8B030D-6E8A-4147-A177-3AD203B41FA5}">
                      <a16:colId xmlns:a16="http://schemas.microsoft.com/office/drawing/2014/main" val="20001"/>
                    </a:ext>
                  </a:extLst>
                </a:gridCol>
                <a:gridCol w="1696052">
                  <a:extLst>
                    <a:ext uri="{9D8B030D-6E8A-4147-A177-3AD203B41FA5}">
                      <a16:colId xmlns:a16="http://schemas.microsoft.com/office/drawing/2014/main" val="20002"/>
                    </a:ext>
                  </a:extLst>
                </a:gridCol>
                <a:gridCol w="3923176">
                  <a:extLst>
                    <a:ext uri="{9D8B030D-6E8A-4147-A177-3AD203B41FA5}">
                      <a16:colId xmlns:a16="http://schemas.microsoft.com/office/drawing/2014/main" val="20003"/>
                    </a:ext>
                  </a:extLst>
                </a:gridCol>
              </a:tblGrid>
              <a:tr h="300794">
                <a:tc gridSpan="4">
                  <a:txBody>
                    <a:bodyPr/>
                    <a:lstStyle/>
                    <a:p>
                      <a:pPr marL="0" marR="0" algn="ctr">
                        <a:lnSpc>
                          <a:spcPct val="115000"/>
                        </a:lnSpc>
                        <a:spcBef>
                          <a:spcPts val="0"/>
                        </a:spcBef>
                        <a:spcAft>
                          <a:spcPts val="1000"/>
                        </a:spcAft>
                      </a:pPr>
                      <a:r>
                        <a:rPr lang="en-US" sz="1400" spc="-100" dirty="0">
                          <a:solidFill>
                            <a:schemeClr val="tx1"/>
                          </a:solidFill>
                          <a:effectLst/>
                        </a:rPr>
                        <a:t>SECTION C.  PROPOSED ACTIVITY DESCRIPTION</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4306">
                <a:tc>
                  <a:txBody>
                    <a:bodyPr/>
                    <a:lstStyle/>
                    <a:p>
                      <a:pPr marL="0" marR="0" algn="ctr">
                        <a:lnSpc>
                          <a:spcPct val="115000"/>
                        </a:lnSpc>
                        <a:spcBef>
                          <a:spcPts val="0"/>
                        </a:spcBef>
                        <a:spcAft>
                          <a:spcPts val="1000"/>
                        </a:spcAft>
                      </a:pPr>
                      <a:r>
                        <a:rPr lang="en-US" sz="1400" spc="-100" baseline="0" dirty="0">
                          <a:solidFill>
                            <a:schemeClr val="tx1"/>
                          </a:solidFill>
                          <a:effectLst/>
                        </a:rPr>
                        <a:t> </a:t>
                      </a:r>
                      <a:r>
                        <a:rPr lang="en-US" sz="1400" spc="-100" baseline="0" dirty="0" smtClean="0">
                          <a:solidFill>
                            <a:schemeClr val="tx1"/>
                          </a:solidFill>
                          <a:effectLst/>
                        </a:rPr>
                        <a:t>          </a:t>
                      </a:r>
                      <a:r>
                        <a:rPr lang="en-US" sz="1400" spc="-100" dirty="0" smtClean="0">
                          <a:solidFill>
                            <a:schemeClr val="tx1"/>
                          </a:solidFill>
                          <a:effectLst/>
                        </a:rPr>
                        <a:t>  </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spc="-100" dirty="0" smtClean="0">
                          <a:solidFill>
                            <a:schemeClr val="tx1"/>
                          </a:solidFill>
                          <a:effectLst/>
                        </a:rPr>
                        <a:t>1.   LAND/WATER</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spc="-100" dirty="0">
                          <a:solidFill>
                            <a:schemeClr val="tx1"/>
                          </a:solidFill>
                          <a:effectLst/>
                        </a:rPr>
                        <a:t>2. VEGETATION</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spc="-100" dirty="0">
                          <a:solidFill>
                            <a:schemeClr val="tx1"/>
                          </a:solidFill>
                          <a:effectLst/>
                        </a:rPr>
                        <a:t>3.  STRUCTURES</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86193">
                <a:tc>
                  <a:txBody>
                    <a:bodyPr/>
                    <a:lstStyle/>
                    <a:p>
                      <a:pPr marL="71755" marR="71755" algn="ctr">
                        <a:lnSpc>
                          <a:spcPct val="115000"/>
                        </a:lnSpc>
                        <a:spcBef>
                          <a:spcPts val="0"/>
                        </a:spcBef>
                        <a:spcAft>
                          <a:spcPts val="1000"/>
                        </a:spcAft>
                      </a:pPr>
                      <a:r>
                        <a:rPr lang="en-US" sz="1400" spc="-140" dirty="0">
                          <a:solidFill>
                            <a:schemeClr val="tx1"/>
                          </a:solidFill>
                          <a:effectLst/>
                        </a:rPr>
                        <a:t>FORM</a:t>
                      </a:r>
                      <a:endParaRPr lang="en-US" sz="1400" dirty="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 .</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Boxy forms associated with toilet and automobiles.  Curving swatch of new entrance road and irregular horizontal form parking area.  </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4246">
                <a:tc>
                  <a:txBody>
                    <a:bodyPr/>
                    <a:lstStyle/>
                    <a:p>
                      <a:pPr marL="71755" marR="71755" algn="ctr">
                        <a:lnSpc>
                          <a:spcPct val="115000"/>
                        </a:lnSpc>
                        <a:spcBef>
                          <a:spcPts val="0"/>
                        </a:spcBef>
                        <a:spcAft>
                          <a:spcPts val="1000"/>
                        </a:spcAft>
                      </a:pPr>
                      <a:r>
                        <a:rPr lang="en-US" sz="1400" spc="-140" dirty="0">
                          <a:solidFill>
                            <a:schemeClr val="tx1"/>
                          </a:solidFill>
                          <a:effectLst/>
                        </a:rPr>
                        <a:t>LINE</a:t>
                      </a:r>
                      <a:endParaRPr lang="en-US" sz="1400" dirty="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Horizontal, vertical, curving band.</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3622">
                <a:tc>
                  <a:txBody>
                    <a:bodyPr/>
                    <a:lstStyle/>
                    <a:p>
                      <a:pPr marL="71755" marR="71755" algn="ctr">
                        <a:lnSpc>
                          <a:spcPct val="115000"/>
                        </a:lnSpc>
                        <a:spcBef>
                          <a:spcPts val="0"/>
                        </a:spcBef>
                        <a:spcAft>
                          <a:spcPts val="1000"/>
                        </a:spcAft>
                      </a:pPr>
                      <a:r>
                        <a:rPr lang="en-US" sz="1400" spc="-140" dirty="0">
                          <a:solidFill>
                            <a:schemeClr val="tx1"/>
                          </a:solidFill>
                          <a:effectLst/>
                        </a:rPr>
                        <a:t>COLOR</a:t>
                      </a:r>
                      <a:endParaRPr lang="en-US" sz="1400" dirty="0">
                        <a:solidFill>
                          <a:schemeClr val="tx1"/>
                        </a:solidFill>
                        <a:effectLst/>
                        <a:latin typeface="Calibri"/>
                        <a:ea typeface="Calibri"/>
                        <a:cs typeface="Times New Roman"/>
                      </a:endParaRPr>
                    </a:p>
                  </a:txBody>
                  <a:tcPr marL="0" marR="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Reds and salmons, grays, browns and tans, earth-tones – multi-color intermittently when autos are parked on site.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32843">
                <a:tc>
                  <a:txBody>
                    <a:bodyPr/>
                    <a:lstStyle/>
                    <a:p>
                      <a:pPr marL="71755" marR="71755" algn="ctr">
                        <a:lnSpc>
                          <a:spcPct val="115000"/>
                        </a:lnSpc>
                        <a:spcBef>
                          <a:spcPts val="0"/>
                        </a:spcBef>
                        <a:spcAft>
                          <a:spcPts val="1000"/>
                        </a:spcAft>
                      </a:pPr>
                      <a:r>
                        <a:rPr lang="en-US" sz="1400" spc="-140" dirty="0">
                          <a:solidFill>
                            <a:schemeClr val="tx1"/>
                          </a:solidFill>
                          <a:effectLst/>
                        </a:rPr>
                        <a:t>TEX-</a:t>
                      </a:r>
                      <a:endParaRPr lang="en-US" sz="1400" dirty="0">
                        <a:solidFill>
                          <a:schemeClr val="tx1"/>
                        </a:solidFill>
                        <a:effectLst/>
                      </a:endParaRPr>
                    </a:p>
                    <a:p>
                      <a:pPr marL="71755" marR="71755" algn="ctr">
                        <a:lnSpc>
                          <a:spcPct val="115000"/>
                        </a:lnSpc>
                        <a:spcBef>
                          <a:spcPts val="0"/>
                        </a:spcBef>
                        <a:spcAft>
                          <a:spcPts val="1000"/>
                        </a:spcAft>
                      </a:pPr>
                      <a:r>
                        <a:rPr lang="en-US" sz="1400" spc="-140" dirty="0">
                          <a:solidFill>
                            <a:schemeClr val="tx1"/>
                          </a:solidFill>
                          <a:effectLst/>
                        </a:rPr>
                        <a:t>TURE</a:t>
                      </a:r>
                      <a:endParaRPr lang="en-US" sz="1400" dirty="0">
                        <a:solidFill>
                          <a:schemeClr val="tx1"/>
                        </a:solidFill>
                        <a:effectLst/>
                        <a:latin typeface="Calibri"/>
                        <a:ea typeface="Calibri"/>
                        <a:cs typeface="Times New Roman"/>
                      </a:endParaRPr>
                    </a:p>
                  </a:txBody>
                  <a:tcPr marL="68580" marR="6858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Smooth to medium.</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6" name="Oval 5"/>
          <p:cNvSpPr/>
          <p:nvPr/>
        </p:nvSpPr>
        <p:spPr>
          <a:xfrm>
            <a:off x="2608291" y="1962997"/>
            <a:ext cx="1259173" cy="554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31536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Environmental Effects</a:t>
            </a:r>
            <a:endParaRPr lang="en-US" dirty="0"/>
          </a:p>
        </p:txBody>
      </p:sp>
      <p:sp>
        <p:nvSpPr>
          <p:cNvPr id="3" name="Text Placeholder 2"/>
          <p:cNvSpPr>
            <a:spLocks noGrp="1"/>
          </p:cNvSpPr>
          <p:nvPr>
            <p:ph type="body" sz="quarter" idx="10"/>
          </p:nvPr>
        </p:nvSpPr>
        <p:spPr/>
        <p:txBody>
          <a:bodyPr/>
          <a:lstStyle/>
          <a:p>
            <a:r>
              <a:rPr lang="en-US" dirty="0"/>
              <a:t>NEPA</a:t>
            </a:r>
          </a:p>
          <a:p>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a:p>
            <a:endParaRPr lang="en-US" dirty="0"/>
          </a:p>
        </p:txBody>
      </p:sp>
      <p:sp>
        <p:nvSpPr>
          <p:cNvPr id="7" name="Text Box 2"/>
          <p:cNvSpPr txBox="1">
            <a:spLocks noChangeArrowheads="1"/>
          </p:cNvSpPr>
          <p:nvPr/>
        </p:nvSpPr>
        <p:spPr bwMode="auto">
          <a:xfrm>
            <a:off x="363057" y="4708028"/>
            <a:ext cx="8295219" cy="1879243"/>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600" dirty="0">
                <a:latin typeface="Calibri" pitchFamily="34" charset="0"/>
                <a:ea typeface="Calibri" pitchFamily="34" charset="0"/>
                <a:cs typeface="Times New Roman" pitchFamily="18" charset="0"/>
              </a:rPr>
              <a:t>Section D, continued (from back of Contrast Rating Form) </a:t>
            </a:r>
          </a:p>
          <a:p>
            <a:pPr eaLnBrk="1" hangingPunct="1">
              <a:lnSpc>
                <a:spcPct val="115000"/>
              </a:lnSpc>
              <a:spcAft>
                <a:spcPts val="1000"/>
              </a:spcAft>
            </a:pPr>
            <a:r>
              <a:rPr lang="en-US" altLang="en-US" sz="1600" dirty="0">
                <a:latin typeface="Calibri" pitchFamily="34" charset="0"/>
                <a:ea typeface="Calibri" pitchFamily="34" charset="0"/>
                <a:cs typeface="Times New Roman" pitchFamily="18" charset="0"/>
              </a:rPr>
              <a:t>For </a:t>
            </a:r>
            <a:r>
              <a:rPr lang="en-US" altLang="en-US" sz="1600" b="1" dirty="0">
                <a:latin typeface="Calibri" pitchFamily="34" charset="0"/>
                <a:ea typeface="Calibri" pitchFamily="34" charset="0"/>
                <a:cs typeface="Times New Roman" pitchFamily="18" charset="0"/>
              </a:rPr>
              <a:t>Alternative B </a:t>
            </a:r>
            <a:r>
              <a:rPr lang="en-US" altLang="en-US" sz="1600" dirty="0">
                <a:latin typeface="Calibri" pitchFamily="34" charset="0"/>
                <a:ea typeface="Calibri" pitchFamily="34" charset="0"/>
                <a:cs typeface="Times New Roman" pitchFamily="18" charset="0"/>
              </a:rPr>
              <a:t>as viewed from KOP 2 has the development located in a depression where the landform rolls away and down from this viewing angle, thus partially screening the features associated with it.  The casual observer would see the upper portions of the vault toilet, portions of the intermittently-parked vehicles and possibly some </a:t>
            </a:r>
            <a:r>
              <a:rPr lang="en-US" altLang="en-US" sz="1600" dirty="0" smtClean="0">
                <a:latin typeface="Calibri" pitchFamily="34" charset="0"/>
                <a:ea typeface="Calibri" pitchFamily="34" charset="0"/>
                <a:cs typeface="Times New Roman" pitchFamily="18" charset="0"/>
              </a:rPr>
              <a:t>portions of </a:t>
            </a:r>
            <a:r>
              <a:rPr lang="en-US" altLang="en-US" sz="1600" dirty="0">
                <a:latin typeface="Calibri" pitchFamily="34" charset="0"/>
                <a:ea typeface="Calibri" pitchFamily="34" charset="0"/>
                <a:cs typeface="Times New Roman" pitchFamily="18" charset="0"/>
              </a:rPr>
              <a:t>the other site features.  The toilet and other features would be of colors and textures to blend with the natural landscape character.  The automobiles of all colors would be the most noticeable items but would be parked </a:t>
            </a:r>
            <a:r>
              <a:rPr lang="en-US" altLang="en-US" sz="1100" dirty="0">
                <a:latin typeface="Calibri" pitchFamily="34" charset="0"/>
                <a:ea typeface="Calibri" pitchFamily="34" charset="0"/>
                <a:cs typeface="Times New Roman" pitchFamily="18" charset="0"/>
              </a:rPr>
              <a:t> </a:t>
            </a:r>
          </a:p>
        </p:txBody>
      </p:sp>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103" b="16667"/>
          <a:stretch/>
        </p:blipFill>
        <p:spPr bwMode="auto">
          <a:xfrm>
            <a:off x="363058" y="1789147"/>
            <a:ext cx="8295219" cy="280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2913088" y="1749460"/>
            <a:ext cx="974361" cy="3897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07087" y="4719272"/>
            <a:ext cx="3580151" cy="3897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84596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4 - Environmental </a:t>
            </a:r>
            <a:r>
              <a:rPr lang="en-US" dirty="0" smtClean="0"/>
              <a:t>Effects Continued</a:t>
            </a:r>
            <a:endParaRPr lang="en-US" dirty="0"/>
          </a:p>
          <a:p>
            <a:endParaRPr lang="en-US" dirty="0"/>
          </a:p>
        </p:txBody>
      </p:sp>
      <p:sp>
        <p:nvSpPr>
          <p:cNvPr id="3" name="Text Placeholder 2"/>
          <p:cNvSpPr>
            <a:spLocks noGrp="1"/>
          </p:cNvSpPr>
          <p:nvPr>
            <p:ph type="body" sz="quarter" idx="10"/>
          </p:nvPr>
        </p:nvSpPr>
        <p:spPr/>
        <p:txBody>
          <a:bodyPr/>
          <a:lstStyle/>
          <a:p>
            <a:r>
              <a:rPr lang="en-US" dirty="0"/>
              <a:t>NEPA</a:t>
            </a:r>
          </a:p>
          <a:p>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a:t>
            </a:r>
            <a:r>
              <a:rPr lang="en-US" dirty="0"/>
              <a:t>Chapter 4</a:t>
            </a:r>
          </a:p>
          <a:p>
            <a:endParaRPr lang="en-US" dirty="0"/>
          </a:p>
        </p:txBody>
      </p:sp>
      <p:sp>
        <p:nvSpPr>
          <p:cNvPr id="15" name="Text Box 2"/>
          <p:cNvSpPr txBox="1">
            <a:spLocks noChangeArrowheads="1"/>
          </p:cNvSpPr>
          <p:nvPr/>
        </p:nvSpPr>
        <p:spPr bwMode="auto">
          <a:xfrm>
            <a:off x="10944" y="1066187"/>
            <a:ext cx="8763000" cy="5791811"/>
          </a:xfrm>
          <a:prstGeom prst="rect">
            <a:avLst/>
          </a:prstGeom>
          <a:solidFill>
            <a:schemeClr val="bg1"/>
          </a:solidFill>
          <a:ln w="9525">
            <a:solidFill>
              <a:srgbClr val="000000"/>
            </a:solidFill>
            <a:miter lim="800000"/>
            <a:headEnd/>
            <a:tailEnd/>
          </a:ln>
        </p:spPr>
        <p:txBody>
          <a:bodyPr/>
          <a:lstStyle/>
          <a:p>
            <a:pPr>
              <a:lnSpc>
                <a:spcPct val="115000"/>
              </a:lnSpc>
              <a:spcBef>
                <a:spcPts val="0"/>
              </a:spcBef>
              <a:spcAft>
                <a:spcPts val="1000"/>
              </a:spcAft>
              <a:defRPr/>
            </a:pPr>
            <a:r>
              <a:rPr lang="en-US" sz="1500" i="1" dirty="0">
                <a:latin typeface="Calibri"/>
                <a:ea typeface="Calibri"/>
                <a:cs typeface="Calibri"/>
              </a:rPr>
              <a:t>BLM’s Visual Resource Management program includes a standardized system to review lands actions for resource management plan conformance. Visual contrast rating worksheets are completed to determine if a project conforms to the resource management plan.  In order to evaluate the environmental consequences of the alternatives for this proposed project, three key observations points (KOPs) were established as part of completing the contrast rating analysis.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KOP #1 was along Hole in the Rock Road looking south toward the sites; KOP#2 was also along Hole in the Rock Road but looking north toward the sites; and KOP#3 was on the floor of Dance Hall Rock looking outward across the landscape.  The visibility of the alternatives from these KOPs is detailed in the table below.</a:t>
            </a:r>
            <a:endParaRPr lang="en-US" sz="1500" dirty="0">
              <a:latin typeface="Calibri"/>
              <a:ea typeface="Calibri"/>
              <a:cs typeface="Times New Roman"/>
            </a:endParaRPr>
          </a:p>
          <a:p>
            <a:pPr>
              <a:lnSpc>
                <a:spcPct val="115000"/>
              </a:lnSpc>
              <a:spcBef>
                <a:spcPts val="0"/>
              </a:spcBef>
              <a:spcAft>
                <a:spcPts val="1000"/>
              </a:spcAft>
              <a:defRPr/>
            </a:pPr>
            <a:r>
              <a:rPr lang="en-US" sz="1500" b="1" i="1" dirty="0">
                <a:latin typeface="Calibri"/>
                <a:ea typeface="Calibri"/>
                <a:cs typeface="Calibri"/>
              </a:rPr>
              <a:t>Comparison of Visibility by Alternative from Key Observation Points</a:t>
            </a:r>
          </a:p>
          <a:p>
            <a:pPr>
              <a:lnSpc>
                <a:spcPct val="115000"/>
              </a:lnSpc>
              <a:spcBef>
                <a:spcPts val="0"/>
              </a:spcBef>
              <a:spcAft>
                <a:spcPts val="1000"/>
              </a:spcAft>
              <a:defRPr/>
            </a:pPr>
            <a:endParaRPr lang="en-US" sz="1500" dirty="0">
              <a:latin typeface="Calibri"/>
              <a:ea typeface="Calibri"/>
              <a:cs typeface="Times New Roman"/>
            </a:endParaRPr>
          </a:p>
          <a:p>
            <a:pPr>
              <a:lnSpc>
                <a:spcPct val="115000"/>
              </a:lnSpc>
              <a:spcBef>
                <a:spcPts val="0"/>
              </a:spcBef>
              <a:spcAft>
                <a:spcPts val="0"/>
              </a:spcAft>
              <a:defRPr/>
            </a:pPr>
            <a:r>
              <a:rPr lang="en-US" sz="1500" b="1"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Hole in the Rock Road closely follows the path of the Mormon San Juan Mission expedition route, is a State Scenic Backway, and provides access to many popular recreation destinations in GSENM and Glen Canyon National Recreation Area for thousands of visitors annually, hence the justification  for selecting two KOPs along it from both travel directions.  The third KOP, on the Dance Hall Rock amphitheater floor looking outward, was selected per feedback from public scoping from those concerned about the preservation of the views from inside the historic site outward</a:t>
            </a:r>
            <a:r>
              <a:rPr lang="en-US" sz="1500" i="1" dirty="0" smtClean="0">
                <a:latin typeface="Calibri"/>
                <a:ea typeface="Calibri"/>
                <a:cs typeface="Calibri"/>
              </a:rPr>
              <a:t>.</a:t>
            </a:r>
          </a:p>
          <a:p>
            <a:pPr>
              <a:lnSpc>
                <a:spcPct val="115000"/>
              </a:lnSpc>
              <a:spcBef>
                <a:spcPts val="0"/>
              </a:spcBef>
              <a:spcAft>
                <a:spcPts val="1000"/>
              </a:spcAft>
              <a:defRPr/>
            </a:pPr>
            <a:endParaRPr lang="en-US" sz="1500" dirty="0">
              <a:latin typeface="Calibri"/>
              <a:ea typeface="Calibri"/>
              <a:cs typeface="Times New Roman"/>
            </a:endParaRPr>
          </a:p>
          <a:p>
            <a:pPr>
              <a:spcBef>
                <a:spcPts val="0"/>
              </a:spcBef>
              <a:spcAft>
                <a:spcPts val="0"/>
              </a:spcAft>
              <a:defRPr/>
            </a:pPr>
            <a:r>
              <a:rPr lang="en-US" sz="1100" i="1" dirty="0">
                <a:solidFill>
                  <a:srgbClr val="000000"/>
                </a:solidFill>
                <a:latin typeface="Calibri"/>
                <a:ea typeface="Times New Roman"/>
              </a:rPr>
              <a:t> </a:t>
            </a:r>
            <a:r>
              <a:rPr lang="en-US" sz="1100" dirty="0">
                <a:latin typeface="Calibri"/>
                <a:ea typeface="Calibri"/>
                <a:cs typeface="Times New Roman"/>
              </a:rPr>
              <a:t> </a:t>
            </a:r>
          </a:p>
        </p:txBody>
      </p:sp>
      <p:graphicFrame>
        <p:nvGraphicFramePr>
          <p:cNvPr id="16" name="Table 15"/>
          <p:cNvGraphicFramePr>
            <a:graphicFrameLocks noGrp="1"/>
          </p:cNvGraphicFramePr>
          <p:nvPr>
            <p:extLst>
              <p:ext uri="{D42A27DB-BD31-4B8C-83A1-F6EECF244321}">
                <p14:modId xmlns:p14="http://schemas.microsoft.com/office/powerpoint/2010/main" val="2457821911"/>
              </p:ext>
            </p:extLst>
          </p:nvPr>
        </p:nvGraphicFramePr>
        <p:xfrm>
          <a:off x="349395" y="3860835"/>
          <a:ext cx="8229599" cy="841376"/>
        </p:xfrm>
        <a:graphic>
          <a:graphicData uri="http://schemas.openxmlformats.org/drawingml/2006/table">
            <a:tbl>
              <a:tblPr firstRow="1" firstCol="1" bandRow="1">
                <a:tableStyleId>{5C22544A-7EE6-4342-B048-85BDC9FD1C3A}</a:tableStyleId>
              </a:tblPr>
              <a:tblGrid>
                <a:gridCol w="3064933">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1439333">
                  <a:extLst>
                    <a:ext uri="{9D8B030D-6E8A-4147-A177-3AD203B41FA5}">
                      <a16:colId xmlns:a16="http://schemas.microsoft.com/office/drawing/2014/main" val="20003"/>
                    </a:ext>
                  </a:extLst>
                </a:gridCol>
              </a:tblGrid>
              <a:tr h="210344">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KOP#1</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KOP#2</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KOP#3</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10344">
                <a:tc>
                  <a:txBody>
                    <a:bodyPr/>
                    <a:lstStyle/>
                    <a:p>
                      <a:pPr marL="0" marR="0">
                        <a:lnSpc>
                          <a:spcPct val="115000"/>
                        </a:lnSpc>
                        <a:spcBef>
                          <a:spcPts val="0"/>
                        </a:spcBef>
                        <a:spcAft>
                          <a:spcPts val="0"/>
                        </a:spcAft>
                      </a:pPr>
                      <a:r>
                        <a:rPr lang="en-US" sz="1200" dirty="0">
                          <a:solidFill>
                            <a:schemeClr val="tx1"/>
                          </a:solidFill>
                          <a:effectLst/>
                        </a:rPr>
                        <a:t>Alt A: No Action</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Minimally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0344">
                <a:tc>
                  <a:txBody>
                    <a:bodyPr/>
                    <a:lstStyle/>
                    <a:p>
                      <a:pPr marL="0" marR="0">
                        <a:lnSpc>
                          <a:spcPct val="115000"/>
                        </a:lnSpc>
                        <a:spcBef>
                          <a:spcPts val="0"/>
                        </a:spcBef>
                        <a:spcAft>
                          <a:spcPts val="0"/>
                        </a:spcAft>
                      </a:pPr>
                      <a:r>
                        <a:rPr lang="en-US" sz="1200" dirty="0">
                          <a:solidFill>
                            <a:schemeClr val="tx1"/>
                          </a:solidFill>
                          <a:effectLst/>
                        </a:rPr>
                        <a:t>Alt B: Existing Disturbance Area</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10344">
                <a:tc>
                  <a:txBody>
                    <a:bodyPr/>
                    <a:lstStyle/>
                    <a:p>
                      <a:pPr marL="0" marR="0">
                        <a:lnSpc>
                          <a:spcPct val="115000"/>
                        </a:lnSpc>
                        <a:spcBef>
                          <a:spcPts val="0"/>
                        </a:spcBef>
                        <a:spcAft>
                          <a:spcPts val="0"/>
                        </a:spcAft>
                      </a:pPr>
                      <a:r>
                        <a:rPr lang="en-US" sz="1200" dirty="0">
                          <a:solidFill>
                            <a:schemeClr val="tx1"/>
                          </a:solidFill>
                          <a:effectLst/>
                        </a:rPr>
                        <a:t>Alt C: New Disturbance Area</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64759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4 - Environmental </a:t>
            </a:r>
            <a:r>
              <a:rPr lang="en-US" dirty="0" smtClean="0"/>
              <a:t>Effects Continued</a:t>
            </a:r>
            <a:endParaRPr lang="en-US" dirty="0"/>
          </a:p>
          <a:p>
            <a:endParaRPr lang="en-US" dirty="0"/>
          </a:p>
        </p:txBody>
      </p:sp>
      <p:sp>
        <p:nvSpPr>
          <p:cNvPr id="3" name="Text Placeholder 2"/>
          <p:cNvSpPr>
            <a:spLocks noGrp="1"/>
          </p:cNvSpPr>
          <p:nvPr>
            <p:ph type="body" sz="quarter" idx="10"/>
          </p:nvPr>
        </p:nvSpPr>
        <p:spPr/>
        <p:txBody>
          <a:bodyPr/>
          <a:lstStyle/>
          <a:p>
            <a:r>
              <a:rPr lang="en-US" dirty="0"/>
              <a:t>NEPA</a:t>
            </a:r>
          </a:p>
          <a:p>
            <a:endParaRPr lang="en-US" dirty="0"/>
          </a:p>
        </p:txBody>
      </p:sp>
      <p:sp>
        <p:nvSpPr>
          <p:cNvPr id="4" name="Text Placeholder 3"/>
          <p:cNvSpPr>
            <a:spLocks noGrp="1"/>
          </p:cNvSpPr>
          <p:nvPr>
            <p:ph type="body" sz="quarter" idx="11"/>
          </p:nvPr>
        </p:nvSpPr>
        <p:spPr/>
        <p:txBody>
          <a:bodyPr/>
          <a:lstStyle/>
          <a:p>
            <a:r>
              <a:rPr lang="en-US" dirty="0"/>
              <a:t>NEPA Document </a:t>
            </a:r>
            <a:r>
              <a:rPr lang="en-US" dirty="0" smtClean="0"/>
              <a:t>– </a:t>
            </a:r>
            <a:r>
              <a:rPr lang="en-US" dirty="0"/>
              <a:t>Chapter 4</a:t>
            </a:r>
          </a:p>
          <a:p>
            <a:endParaRPr lang="en-US" dirty="0"/>
          </a:p>
        </p:txBody>
      </p:sp>
      <p:sp>
        <p:nvSpPr>
          <p:cNvPr id="15" name="Text Box 2"/>
          <p:cNvSpPr txBox="1">
            <a:spLocks noChangeArrowheads="1"/>
          </p:cNvSpPr>
          <p:nvPr/>
        </p:nvSpPr>
        <p:spPr bwMode="auto">
          <a:xfrm>
            <a:off x="311" y="1066187"/>
            <a:ext cx="8763000" cy="5791811"/>
          </a:xfrm>
          <a:prstGeom prst="rect">
            <a:avLst/>
          </a:prstGeom>
          <a:solidFill>
            <a:schemeClr val="bg1"/>
          </a:solidFill>
          <a:ln w="9525">
            <a:solidFill>
              <a:srgbClr val="000000"/>
            </a:solidFill>
            <a:miter lim="800000"/>
            <a:headEnd/>
            <a:tailEnd/>
          </a:ln>
        </p:spPr>
        <p:txBody>
          <a:bodyPr/>
          <a:lstStyle/>
          <a:p>
            <a:pPr>
              <a:lnSpc>
                <a:spcPct val="115000"/>
              </a:lnSpc>
              <a:spcBef>
                <a:spcPts val="0"/>
              </a:spcBef>
              <a:spcAft>
                <a:spcPts val="1000"/>
              </a:spcAft>
              <a:defRPr/>
            </a:pPr>
            <a:r>
              <a:rPr lang="en-US" sz="1500" i="1" dirty="0">
                <a:latin typeface="Calibri"/>
                <a:ea typeface="Calibri"/>
                <a:cs typeface="Calibri"/>
              </a:rPr>
              <a:t>BLM’s Visual Resource Management program includes a standardized system to review lands actions for resource management plan conformance. Visual contrast rating worksheets are completed to determine if a project conforms to the resource management plan.  In order to evaluate the environmental consequences of the alternatives for this proposed project, three key observations points (KOPs) were established as part of completing the contrast rating analysis.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KOP #1 was along Hole in the Rock Road looking south toward the sites; KOP#2 was also along Hole in the Rock Road but looking north toward the sites; and KOP#3 was on the floor of Dance Hall Rock looking outward across the landscape.  The visibility of the alternatives from these KOPs is detailed in the table below.</a:t>
            </a:r>
            <a:endParaRPr lang="en-US" sz="1500" dirty="0">
              <a:latin typeface="Calibri"/>
              <a:ea typeface="Calibri"/>
              <a:cs typeface="Times New Roman"/>
            </a:endParaRPr>
          </a:p>
          <a:p>
            <a:pPr>
              <a:lnSpc>
                <a:spcPct val="115000"/>
              </a:lnSpc>
              <a:spcBef>
                <a:spcPts val="0"/>
              </a:spcBef>
              <a:spcAft>
                <a:spcPts val="1000"/>
              </a:spcAft>
              <a:defRPr/>
            </a:pPr>
            <a:r>
              <a:rPr lang="en-US" sz="1500" b="1" i="1" dirty="0">
                <a:latin typeface="Calibri"/>
                <a:ea typeface="Calibri"/>
                <a:cs typeface="Calibri"/>
              </a:rPr>
              <a:t>Comparison of Visibility by Alternative from Key Observation Points</a:t>
            </a:r>
          </a:p>
          <a:p>
            <a:pPr>
              <a:lnSpc>
                <a:spcPct val="115000"/>
              </a:lnSpc>
              <a:spcBef>
                <a:spcPts val="0"/>
              </a:spcBef>
              <a:spcAft>
                <a:spcPts val="1000"/>
              </a:spcAft>
              <a:defRPr/>
            </a:pPr>
            <a:endParaRPr lang="en-US" sz="1500" dirty="0">
              <a:latin typeface="Calibri"/>
              <a:ea typeface="Calibri"/>
              <a:cs typeface="Times New Roman"/>
            </a:endParaRPr>
          </a:p>
          <a:p>
            <a:pPr>
              <a:lnSpc>
                <a:spcPct val="115000"/>
              </a:lnSpc>
              <a:spcBef>
                <a:spcPts val="0"/>
              </a:spcBef>
              <a:spcAft>
                <a:spcPts val="0"/>
              </a:spcAft>
              <a:defRPr/>
            </a:pPr>
            <a:r>
              <a:rPr lang="en-US" sz="1500" b="1"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Hole in the Rock Road closely follows the path of the Mormon San Juan Mission expedition route, is a State Scenic Backway, and provides access to many popular recreation destinations in GSENM and Glen Canyon National Recreation Area for thousands of visitors annually, hence the justification  for selecting two KOPs along it from both travel directions.  The third KOP, on the Dance Hall Rock amphitheater floor looking outward, was selected per feedback from public scoping from those concerned about the preservation of the views from inside the historic site outward</a:t>
            </a:r>
            <a:r>
              <a:rPr lang="en-US" sz="1500" i="1" dirty="0" smtClean="0">
                <a:latin typeface="Calibri"/>
                <a:ea typeface="Calibri"/>
                <a:cs typeface="Calibri"/>
              </a:rPr>
              <a:t>.</a:t>
            </a:r>
          </a:p>
          <a:p>
            <a:pPr>
              <a:lnSpc>
                <a:spcPct val="115000"/>
              </a:lnSpc>
              <a:spcBef>
                <a:spcPts val="0"/>
              </a:spcBef>
              <a:spcAft>
                <a:spcPts val="1000"/>
              </a:spcAft>
              <a:defRPr/>
            </a:pPr>
            <a:endParaRPr lang="en-US" sz="1500" dirty="0">
              <a:latin typeface="Calibri"/>
              <a:ea typeface="Calibri"/>
              <a:cs typeface="Times New Roman"/>
            </a:endParaRPr>
          </a:p>
          <a:p>
            <a:pPr>
              <a:spcBef>
                <a:spcPts val="0"/>
              </a:spcBef>
              <a:spcAft>
                <a:spcPts val="0"/>
              </a:spcAft>
              <a:defRPr/>
            </a:pPr>
            <a:r>
              <a:rPr lang="en-US" sz="1100" i="1" dirty="0">
                <a:solidFill>
                  <a:srgbClr val="000000"/>
                </a:solidFill>
                <a:latin typeface="Calibri"/>
                <a:ea typeface="Times New Roman"/>
              </a:rPr>
              <a:t> </a:t>
            </a:r>
            <a:r>
              <a:rPr lang="en-US" sz="1100" dirty="0">
                <a:latin typeface="Calibri"/>
                <a:ea typeface="Calibri"/>
                <a:cs typeface="Times New Roman"/>
              </a:rPr>
              <a:t> </a:t>
            </a:r>
          </a:p>
        </p:txBody>
      </p:sp>
      <p:graphicFrame>
        <p:nvGraphicFramePr>
          <p:cNvPr id="16" name="Table 15"/>
          <p:cNvGraphicFramePr>
            <a:graphicFrameLocks noGrp="1"/>
          </p:cNvGraphicFramePr>
          <p:nvPr>
            <p:extLst>
              <p:ext uri="{D42A27DB-BD31-4B8C-83A1-F6EECF244321}">
                <p14:modId xmlns:p14="http://schemas.microsoft.com/office/powerpoint/2010/main" val="1510925852"/>
              </p:ext>
            </p:extLst>
          </p:nvPr>
        </p:nvGraphicFramePr>
        <p:xfrm>
          <a:off x="328129" y="3860835"/>
          <a:ext cx="8229599" cy="841376"/>
        </p:xfrm>
        <a:graphic>
          <a:graphicData uri="http://schemas.openxmlformats.org/drawingml/2006/table">
            <a:tbl>
              <a:tblPr firstRow="1" firstCol="1" bandRow="1">
                <a:tableStyleId>{5C22544A-7EE6-4342-B048-85BDC9FD1C3A}</a:tableStyleId>
              </a:tblPr>
              <a:tblGrid>
                <a:gridCol w="3064933">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1439333">
                  <a:extLst>
                    <a:ext uri="{9D8B030D-6E8A-4147-A177-3AD203B41FA5}">
                      <a16:colId xmlns:a16="http://schemas.microsoft.com/office/drawing/2014/main" val="20003"/>
                    </a:ext>
                  </a:extLst>
                </a:gridCol>
              </a:tblGrid>
              <a:tr h="210344">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KOP#1</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KOP#2</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KOP#3</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10344">
                <a:tc>
                  <a:txBody>
                    <a:bodyPr/>
                    <a:lstStyle/>
                    <a:p>
                      <a:pPr marL="0" marR="0">
                        <a:lnSpc>
                          <a:spcPct val="115000"/>
                        </a:lnSpc>
                        <a:spcBef>
                          <a:spcPts val="0"/>
                        </a:spcBef>
                        <a:spcAft>
                          <a:spcPts val="0"/>
                        </a:spcAft>
                      </a:pPr>
                      <a:r>
                        <a:rPr lang="en-US" sz="1200" dirty="0">
                          <a:solidFill>
                            <a:schemeClr val="tx1"/>
                          </a:solidFill>
                          <a:effectLst/>
                        </a:rPr>
                        <a:t>Alt A: No Action</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Minimally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0344">
                <a:tc>
                  <a:txBody>
                    <a:bodyPr/>
                    <a:lstStyle/>
                    <a:p>
                      <a:pPr marL="0" marR="0">
                        <a:lnSpc>
                          <a:spcPct val="115000"/>
                        </a:lnSpc>
                        <a:spcBef>
                          <a:spcPts val="0"/>
                        </a:spcBef>
                        <a:spcAft>
                          <a:spcPts val="0"/>
                        </a:spcAft>
                      </a:pPr>
                      <a:r>
                        <a:rPr lang="en-US" sz="1200" dirty="0">
                          <a:solidFill>
                            <a:schemeClr val="tx1"/>
                          </a:solidFill>
                          <a:effectLst/>
                        </a:rPr>
                        <a:t>Alt B: Existing Disturbance Area</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10344">
                <a:tc>
                  <a:txBody>
                    <a:bodyPr/>
                    <a:lstStyle/>
                    <a:p>
                      <a:pPr marL="0" marR="0">
                        <a:lnSpc>
                          <a:spcPct val="115000"/>
                        </a:lnSpc>
                        <a:spcBef>
                          <a:spcPts val="0"/>
                        </a:spcBef>
                        <a:spcAft>
                          <a:spcPts val="0"/>
                        </a:spcAft>
                      </a:pPr>
                      <a:r>
                        <a:rPr lang="en-US" sz="1200" dirty="0">
                          <a:solidFill>
                            <a:schemeClr val="tx1"/>
                          </a:solidFill>
                          <a:effectLst/>
                        </a:rPr>
                        <a:t>Alt C: New Disturbance Area</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54382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a:t>
            </a:r>
            <a:r>
              <a:rPr lang="en-US" dirty="0" smtClean="0"/>
              <a:t>Document – </a:t>
            </a:r>
            <a:r>
              <a:rPr lang="en-US" dirty="0"/>
              <a:t>Chapter 4</a:t>
            </a:r>
          </a:p>
        </p:txBody>
      </p:sp>
      <p:sp>
        <p:nvSpPr>
          <p:cNvPr id="7" name="Text Box 2"/>
          <p:cNvSpPr txBox="1">
            <a:spLocks noChangeArrowheads="1"/>
          </p:cNvSpPr>
          <p:nvPr/>
        </p:nvSpPr>
        <p:spPr bwMode="auto">
          <a:xfrm>
            <a:off x="3190" y="1057981"/>
            <a:ext cx="8778963" cy="5800018"/>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endParaRPr lang="en-US" altLang="en-US" sz="800" i="1" dirty="0" smtClean="0">
              <a:latin typeface="Calibri" pitchFamily="34" charset="0"/>
              <a:cs typeface="Calibri" pitchFamily="34" charset="0"/>
            </a:endParaRPr>
          </a:p>
          <a:p>
            <a:pPr eaLnBrk="1" hangingPunct="1">
              <a:lnSpc>
                <a:spcPct val="115000"/>
              </a:lnSpc>
              <a:spcAft>
                <a:spcPts val="1000"/>
              </a:spcAft>
            </a:pPr>
            <a:r>
              <a:rPr lang="en-US" altLang="en-US" sz="1500" i="1" dirty="0" smtClean="0">
                <a:latin typeface="Calibri" pitchFamily="34" charset="0"/>
                <a:cs typeface="Calibri" pitchFamily="34" charset="0"/>
              </a:rPr>
              <a:t>The </a:t>
            </a:r>
            <a:r>
              <a:rPr lang="en-US" altLang="en-US" sz="1500" i="1" dirty="0">
                <a:latin typeface="Calibri" pitchFamily="34" charset="0"/>
                <a:cs typeface="Calibri" pitchFamily="34" charset="0"/>
              </a:rPr>
              <a:t>potential project locations are within close proximity to Hole in the Rock Road, contributing to their visibility.  Visitors travel in this area year round though peak visitation is in the spring and fall months.  For those travelling the road in either direction, the length of time the sites would be in view is less than a minute, but for those spending time at the site, Alternative B would be visible as long as their visit lasts.  The massiveness of Dance Hall Rock would dwarf the site improvements in terms of scale</a:t>
            </a:r>
            <a:r>
              <a:rPr lang="en-US" altLang="en-US" sz="1500" i="1" dirty="0" smtClean="0">
                <a:latin typeface="Calibri" pitchFamily="34" charset="0"/>
                <a:cs typeface="Calibri" pitchFamily="34" charset="0"/>
              </a:rPr>
              <a:t>.</a:t>
            </a:r>
          </a:p>
          <a:p>
            <a:pPr eaLnBrk="1" hangingPunct="1">
              <a:lnSpc>
                <a:spcPct val="115000"/>
              </a:lnSpc>
              <a:spcAft>
                <a:spcPts val="1000"/>
              </a:spcAft>
            </a:pPr>
            <a:endParaRPr lang="en-US" altLang="en-US" sz="1500" dirty="0">
              <a:latin typeface="Calibri" pitchFamily="34" charset="0"/>
              <a:ea typeface="Calibri" pitchFamily="34" charset="0"/>
              <a:cs typeface="Times New Roman" pitchFamily="18" charset="0"/>
            </a:endParaRPr>
          </a:p>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cs typeface="Calibri" pitchFamily="34" charset="0"/>
            </a:endParaRPr>
          </a:p>
          <a:p>
            <a:pPr eaLnBrk="1" hangingPunct="1"/>
            <a:r>
              <a:rPr lang="en-US" altLang="en-US" sz="1500" i="1" dirty="0">
                <a:solidFill>
                  <a:srgbClr val="000000"/>
                </a:solidFill>
                <a:latin typeface="Calibri" pitchFamily="34" charset="0"/>
                <a:cs typeface="Times New Roman" pitchFamily="18" charset="0"/>
              </a:rPr>
              <a:t>During construction, temporary visual impacts would result from the visibility of construction equipment and site work. Post-construction, the contrast created by the site improvements would be negligible in regards to the changes in vegetation.  Weak landform contrast would be created in line and form by the delineation of the parking area and the structures (i.e. toilet, signs, etc.) due to adding blocky, randomly-spaced elements with vertical, horizontal, and diagonal lines into the landscape. Additionally, the vehicles that park to use the area would be visible and would create minor visual contrast, though they would be transitory.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In order to minimize the visibility of the site development for those travelling along Hole in the Rock Road, it would be sited in a depression surrounded by landforms. The toilet and other fixtures would be constructed of materials that blend with the natural environment minimizing the color and textural contrast they would create. </a:t>
            </a: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p:txBody>
      </p:sp>
    </p:spTree>
    <p:extLst>
      <p:ext uri="{BB962C8B-B14F-4D97-AF65-F5344CB8AC3E}">
        <p14:creationId xmlns:p14="http://schemas.microsoft.com/office/powerpoint/2010/main" val="3504857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r>
              <a:rPr lang="en-US" dirty="0" smtClean="0"/>
              <a:t>Environmental Effects </a:t>
            </a:r>
          </a:p>
          <a:p>
            <a:pPr lvl="1"/>
            <a:r>
              <a:rPr lang="en-US" dirty="0" smtClean="0"/>
              <a:t>Cumulative Effects</a:t>
            </a:r>
          </a:p>
          <a:p>
            <a:pPr lvl="2"/>
            <a:r>
              <a:rPr lang="en-US" dirty="0" smtClean="0"/>
              <a:t>Impact </a:t>
            </a:r>
            <a:r>
              <a:rPr lang="en-US" dirty="0"/>
              <a:t>on the environment which results from incremental effect of past, present, and reasonably foreseeable future actions (no matter who undertakes them</a:t>
            </a:r>
            <a:r>
              <a:rPr lang="en-US" dirty="0" smtClean="0"/>
              <a:t>)</a:t>
            </a:r>
            <a:endParaRPr lang="en-US" dirty="0"/>
          </a:p>
          <a:p>
            <a:pPr marL="574675" lvl="1" indent="-342900"/>
            <a:r>
              <a:rPr lang="en-US" dirty="0"/>
              <a:t>Determine Cumulative Impact Area </a:t>
            </a:r>
          </a:p>
          <a:p>
            <a:pPr marL="574675" lvl="1" indent="-342900"/>
            <a:r>
              <a:rPr lang="en-US" dirty="0"/>
              <a:t>Assess quantitatively if possible</a:t>
            </a:r>
          </a:p>
          <a:p>
            <a:pPr marL="0" lvl="1" indent="0">
              <a:buNone/>
            </a:pPr>
            <a:endParaRPr lang="en-US" dirty="0"/>
          </a:p>
          <a:p>
            <a:pPr lvl="2"/>
            <a:endParaRPr lang="en-US" i="1" dirty="0" smtClean="0"/>
          </a:p>
          <a:p>
            <a:pPr lvl="1"/>
            <a:endParaRPr lang="en-US" dirty="0"/>
          </a:p>
          <a:p>
            <a:endParaRPr lang="en-US" dirty="0"/>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p:txBody>
      </p:sp>
    </p:spTree>
    <p:extLst>
      <p:ext uri="{BB962C8B-B14F-4D97-AF65-F5344CB8AC3E}">
        <p14:creationId xmlns:p14="http://schemas.microsoft.com/office/powerpoint/2010/main" val="6053983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r>
              <a:rPr lang="en-US" dirty="0" smtClean="0"/>
              <a:t>Environmental Effects Continued</a:t>
            </a:r>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p:txBody>
      </p:sp>
      <p:sp>
        <p:nvSpPr>
          <p:cNvPr id="5" name="Text Box 2"/>
          <p:cNvSpPr txBox="1">
            <a:spLocks noChangeArrowheads="1"/>
          </p:cNvSpPr>
          <p:nvPr/>
        </p:nvSpPr>
        <p:spPr bwMode="auto">
          <a:xfrm>
            <a:off x="737270" y="1763713"/>
            <a:ext cx="8055856" cy="4724370"/>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r>
              <a:rPr lang="en-US" sz="1600" b="1" i="1" dirty="0" smtClean="0">
                <a:latin typeface="Calibri"/>
                <a:ea typeface="Calibri"/>
                <a:cs typeface="Calibri"/>
              </a:rPr>
              <a:t>Cumulative </a:t>
            </a:r>
            <a:r>
              <a:rPr lang="en-US" sz="1600" b="1" i="1" dirty="0">
                <a:latin typeface="Calibri"/>
                <a:ea typeface="Calibri"/>
                <a:cs typeface="Calibri"/>
              </a:rPr>
              <a:t>Impact Area (CIA)</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Visual Resources - The cumulative impact area of analysis for Visual Resources is the viewshed along Hole in the Rock Road.  </a:t>
            </a:r>
            <a:endParaRPr lang="en-US" sz="1600" i="1" dirty="0" smtClean="0">
              <a:latin typeface="Calibri"/>
              <a:ea typeface="Calibri"/>
              <a:cs typeface="Calibri"/>
            </a:endParaRPr>
          </a:p>
          <a:p>
            <a:pPr>
              <a:lnSpc>
                <a:spcPct val="115000"/>
              </a:lnSpc>
              <a:spcBef>
                <a:spcPts val="0"/>
              </a:spcBef>
              <a:spcAft>
                <a:spcPts val="1000"/>
              </a:spcAft>
              <a:defRPr/>
            </a:pPr>
            <a:r>
              <a:rPr lang="en-US" sz="1600" b="1" i="1" dirty="0" smtClean="0">
                <a:latin typeface="Calibri"/>
                <a:ea typeface="Calibri"/>
                <a:cs typeface="Calibri"/>
              </a:rPr>
              <a:t>Cumulative </a:t>
            </a:r>
            <a:r>
              <a:rPr lang="en-US" sz="1600" b="1" i="1" dirty="0">
                <a:latin typeface="Calibri"/>
                <a:ea typeface="Calibri"/>
                <a:cs typeface="Calibri"/>
              </a:rPr>
              <a:t>Impact Analysis</a:t>
            </a:r>
            <a:endParaRPr lang="en-US" sz="1600" dirty="0">
              <a:latin typeface="Calibri"/>
              <a:ea typeface="Calibri"/>
              <a:cs typeface="Times New Roman"/>
            </a:endParaRPr>
          </a:p>
          <a:p>
            <a:pPr>
              <a:lnSpc>
                <a:spcPct val="115000"/>
              </a:lnSpc>
              <a:spcBef>
                <a:spcPts val="0"/>
              </a:spcBef>
              <a:spcAft>
                <a:spcPts val="700"/>
              </a:spcAft>
              <a:defRPr/>
            </a:pPr>
            <a:r>
              <a:rPr lang="en-US" sz="1600" i="1" dirty="0">
                <a:latin typeface="Calibri"/>
                <a:ea typeface="Calibri"/>
                <a:cs typeface="Calibri"/>
              </a:rPr>
              <a:t>The cumulative impacts to visual resources from past, present, and reasonably foreseeable actions include establishment of livestock grazing management facilities (corrals, fences, water developments, storage buildings, etc.), recreational facilities (trailheads, day use areas, etc.), general recreational use, and road construction and maintenance activities.  The action alternatives would not contribute to a measureable increase in impacts to visual resources as they would be constructed to blend with the landscape, be screened from view to the extent practicable, and the Dance Hall Rock location is already an attraction visited by the general public on a regular basis. Additionally, the Hole in the Rock Road runs for more than 60 miles from north to south through a viewshed that encompasses a landscape of 100,000s of acres.  This development would be visible only when in near proximity to the site and is small in scale within this grand scale landscape</a:t>
            </a:r>
            <a:r>
              <a:rPr lang="en-US" sz="1600" i="1" dirty="0" smtClean="0">
                <a:latin typeface="Calibri"/>
                <a:ea typeface="Calibri"/>
                <a:cs typeface="Calibri"/>
              </a:rPr>
              <a:t>.</a:t>
            </a:r>
            <a:endParaRPr lang="en-US" sz="1100" dirty="0">
              <a:latin typeface="Calibri"/>
              <a:ea typeface="Calibri"/>
              <a:cs typeface="Times New Roman"/>
            </a:endParaRPr>
          </a:p>
        </p:txBody>
      </p:sp>
    </p:spTree>
    <p:extLst>
      <p:ext uri="{BB962C8B-B14F-4D97-AF65-F5344CB8AC3E}">
        <p14:creationId xmlns:p14="http://schemas.microsoft.com/office/powerpoint/2010/main" val="2443627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Work with project proponent early in the project planning process, this will help prevent surprises later!  </a:t>
            </a:r>
          </a:p>
          <a:p>
            <a:pPr lvl="1" indent="-228600"/>
            <a:r>
              <a:rPr lang="en-US" dirty="0" smtClean="0"/>
              <a:t>1 – Obtain a complete project description</a:t>
            </a:r>
          </a:p>
          <a:p>
            <a:pPr lvl="1" indent="-228600"/>
            <a:r>
              <a:rPr lang="en-US" dirty="0" smtClean="0"/>
              <a:t>2 – Identify VRM objectives from land use plan</a:t>
            </a:r>
          </a:p>
          <a:p>
            <a:pPr lvl="1" indent="-228600"/>
            <a:r>
              <a:rPr lang="en-US" dirty="0" smtClean="0"/>
              <a:t>3 – Select Key Observation Points (KOPs)</a:t>
            </a:r>
          </a:p>
          <a:p>
            <a:pPr lvl="1" indent="-228600"/>
            <a:r>
              <a:rPr lang="en-US" dirty="0" smtClean="0"/>
              <a:t>4 – Prepare visual simulations (optional)</a:t>
            </a:r>
          </a:p>
          <a:p>
            <a:pPr lvl="1" indent="-228600"/>
            <a:r>
              <a:rPr lang="en-US" dirty="0" smtClean="0"/>
              <a:t>5 – Complete contrast rating</a:t>
            </a:r>
          </a:p>
          <a:p>
            <a:pPr lvl="1" indent="-228600"/>
            <a:endParaRPr lang="en-US" dirty="0"/>
          </a:p>
          <a:p>
            <a:pPr marL="352425" lvl="1" indent="0">
              <a:buNone/>
            </a:pPr>
            <a:endParaRPr lang="en-US" dirty="0" smtClean="0"/>
          </a:p>
          <a:p>
            <a:pPr indent="-228600"/>
            <a:endParaRPr lang="en-US" dirty="0" smtClean="0"/>
          </a:p>
          <a:p>
            <a:pPr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Steps</a:t>
            </a:r>
            <a:endParaRPr lang="en-US" dirty="0"/>
          </a:p>
        </p:txBody>
      </p:sp>
    </p:spTree>
    <p:extLst>
      <p:ext uri="{BB962C8B-B14F-4D97-AF65-F5344CB8AC3E}">
        <p14:creationId xmlns:p14="http://schemas.microsoft.com/office/powerpoint/2010/main" val="14374535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r>
              <a:rPr lang="en-US" dirty="0" smtClean="0"/>
              <a:t>Environmental Effects </a:t>
            </a:r>
          </a:p>
          <a:p>
            <a:pPr lvl="1"/>
            <a:r>
              <a:rPr lang="en-US" sz="1800" b="1" dirty="0" smtClean="0"/>
              <a:t>Does </a:t>
            </a:r>
            <a:r>
              <a:rPr lang="en-US" sz="1800" b="1" dirty="0"/>
              <a:t>project meet VRM Objectives?</a:t>
            </a:r>
          </a:p>
          <a:p>
            <a:pPr marL="0" lvl="1" indent="0">
              <a:buNone/>
            </a:pPr>
            <a:endParaRPr lang="en-US" sz="1000" b="1" dirty="0">
              <a:solidFill>
                <a:srgbClr val="92D050"/>
              </a:solidFill>
            </a:endParaRPr>
          </a:p>
          <a:p>
            <a:pPr marL="1019175" lvl="3" indent="0">
              <a:buNone/>
            </a:pPr>
            <a:r>
              <a:rPr lang="en-US" sz="2200" b="1" dirty="0"/>
              <a:t>YES, if:</a:t>
            </a:r>
          </a:p>
          <a:p>
            <a:endParaRPr lang="en-US" dirty="0" smtClean="0"/>
          </a:p>
          <a:p>
            <a:pPr marL="0" lvl="1" indent="0">
              <a:buNone/>
            </a:pPr>
            <a:endParaRPr lang="en-US" dirty="0"/>
          </a:p>
          <a:p>
            <a:pPr lvl="2"/>
            <a:endParaRPr lang="en-US" i="1" dirty="0" smtClean="0"/>
          </a:p>
          <a:p>
            <a:pPr lvl="1"/>
            <a:endParaRPr lang="en-US" dirty="0"/>
          </a:p>
          <a:p>
            <a:endParaRPr lang="en-US" dirty="0"/>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p:txBody>
      </p:sp>
      <p:sp>
        <p:nvSpPr>
          <p:cNvPr id="7" name="TextBox 6"/>
          <p:cNvSpPr txBox="1"/>
          <p:nvPr/>
        </p:nvSpPr>
        <p:spPr>
          <a:xfrm>
            <a:off x="2489322" y="2236518"/>
            <a:ext cx="3153747" cy="1649682"/>
          </a:xfrm>
          <a:prstGeom prst="rect">
            <a:avLst/>
          </a:prstGeom>
          <a:noFill/>
        </p:spPr>
        <p:txBody>
          <a:bodyPr wrap="square" rtlCol="0">
            <a:spAutoFit/>
          </a:bodyPr>
          <a:lstStyle/>
          <a:p>
            <a:pPr marL="0" lvl="1" algn="ctr">
              <a:spcBef>
                <a:spcPct val="20000"/>
              </a:spcBef>
              <a:buClr>
                <a:srgbClr val="0070C0"/>
              </a:buClr>
            </a:pPr>
            <a:r>
              <a:rPr lang="en-US" sz="2200" dirty="0">
                <a:solidFill>
                  <a:prstClr val="white"/>
                </a:solidFill>
                <a:latin typeface="Cambria" panose="02040503050406030204" pitchFamily="18" charset="0"/>
              </a:rPr>
              <a:t>None = Class I</a:t>
            </a:r>
          </a:p>
          <a:p>
            <a:pPr marL="0" lvl="1" algn="ctr">
              <a:spcBef>
                <a:spcPct val="20000"/>
              </a:spcBef>
              <a:buClr>
                <a:srgbClr val="0070C0"/>
              </a:buClr>
            </a:pPr>
            <a:r>
              <a:rPr lang="en-US" sz="2200" dirty="0">
                <a:solidFill>
                  <a:prstClr val="white"/>
                </a:solidFill>
                <a:latin typeface="Cambria" panose="02040503050406030204" pitchFamily="18" charset="0"/>
              </a:rPr>
              <a:t>Weak = Class II</a:t>
            </a:r>
          </a:p>
          <a:p>
            <a:pPr marL="0" lvl="1" algn="ctr">
              <a:spcBef>
                <a:spcPct val="20000"/>
              </a:spcBef>
              <a:buClr>
                <a:srgbClr val="0070C0"/>
              </a:buClr>
            </a:pPr>
            <a:r>
              <a:rPr lang="en-US" sz="2200" dirty="0">
                <a:solidFill>
                  <a:prstClr val="white"/>
                </a:solidFill>
                <a:latin typeface="Cambria" panose="02040503050406030204" pitchFamily="18" charset="0"/>
              </a:rPr>
              <a:t>Moderate = Class III</a:t>
            </a:r>
          </a:p>
          <a:p>
            <a:pPr marL="0" lvl="1" algn="ctr">
              <a:spcBef>
                <a:spcPct val="20000"/>
              </a:spcBef>
              <a:buClr>
                <a:srgbClr val="0070C0"/>
              </a:buClr>
            </a:pPr>
            <a:r>
              <a:rPr lang="en-US" sz="2200" dirty="0">
                <a:solidFill>
                  <a:prstClr val="white"/>
                </a:solidFill>
                <a:latin typeface="Cambria" panose="02040503050406030204" pitchFamily="18" charset="0"/>
              </a:rPr>
              <a:t>Strong = Class IV</a:t>
            </a:r>
          </a:p>
        </p:txBody>
      </p:sp>
      <p:sp>
        <p:nvSpPr>
          <p:cNvPr id="8" name="Oval 7"/>
          <p:cNvSpPr/>
          <p:nvPr/>
        </p:nvSpPr>
        <p:spPr>
          <a:xfrm>
            <a:off x="2787901" y="2609738"/>
            <a:ext cx="2556587" cy="4516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851" b="16667"/>
          <a:stretch/>
        </p:blipFill>
        <p:spPr bwMode="auto">
          <a:xfrm>
            <a:off x="712383" y="3886200"/>
            <a:ext cx="8048846" cy="274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4499091" y="4890468"/>
            <a:ext cx="625152" cy="18102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67027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r>
              <a:rPr lang="en-US" dirty="0" smtClean="0"/>
              <a:t>Environmental Effects</a:t>
            </a:r>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p:txBody>
      </p:sp>
      <p:sp>
        <p:nvSpPr>
          <p:cNvPr id="11" name="Text Box 2"/>
          <p:cNvSpPr txBox="1">
            <a:spLocks noChangeArrowheads="1"/>
          </p:cNvSpPr>
          <p:nvPr/>
        </p:nvSpPr>
        <p:spPr bwMode="auto">
          <a:xfrm>
            <a:off x="0" y="1874983"/>
            <a:ext cx="8782154" cy="1867677"/>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ea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r>
              <a:rPr lang="en-US" altLang="en-US" sz="1600" dirty="0">
                <a:latin typeface="Calibri" pitchFamily="34" charset="0"/>
                <a:cs typeface="Calibri" pitchFamily="34" charset="0"/>
              </a:rPr>
              <a:t> </a:t>
            </a:r>
          </a:p>
          <a:p>
            <a:pPr eaLnBrk="1" hangingPunct="1">
              <a:lnSpc>
                <a:spcPct val="115000"/>
              </a:lnSpc>
              <a:spcAft>
                <a:spcPts val="1000"/>
              </a:spcAft>
            </a:pPr>
            <a:r>
              <a:rPr lang="en-US" altLang="en-US" sz="1600" dirty="0">
                <a:latin typeface="Calibri" pitchFamily="34" charset="0"/>
                <a:cs typeface="Calibri" pitchFamily="34" charset="0"/>
              </a:rPr>
              <a:t> </a:t>
            </a:r>
            <a:r>
              <a:rPr lang="en-US" altLang="en-US" sz="1600" i="1" dirty="0" smtClean="0">
                <a:solidFill>
                  <a:srgbClr val="000000"/>
                </a:solidFill>
                <a:latin typeface="Calibri" pitchFamily="34" charset="0"/>
                <a:cs typeface="Times New Roman" pitchFamily="18" charset="0"/>
              </a:rPr>
              <a:t>By </a:t>
            </a:r>
            <a:r>
              <a:rPr lang="en-US" altLang="en-US" sz="1600" i="1" dirty="0">
                <a:solidFill>
                  <a:srgbClr val="000000"/>
                </a:solidFill>
                <a:latin typeface="Calibri" pitchFamily="34" charset="0"/>
                <a:cs typeface="Times New Roman" pitchFamily="18" charset="0"/>
              </a:rPr>
              <a:t>constructing the project according to the outlined design criteria and implementation measures, the minor changes to the existing character of the landscape would be appropriate to meet the visual resource management objectives of the area</a:t>
            </a:r>
            <a:r>
              <a:rPr lang="en-US" altLang="en-US" sz="1600" i="1" dirty="0" smtClean="0">
                <a:solidFill>
                  <a:srgbClr val="000000"/>
                </a:solidFill>
                <a:latin typeface="Calibri" pitchFamily="34" charset="0"/>
                <a:cs typeface="Times New Roman" pitchFamily="18" charset="0"/>
              </a:rPr>
              <a:t>.</a:t>
            </a:r>
          </a:p>
          <a:p>
            <a:pPr eaLnBrk="1" hangingPunct="1">
              <a:lnSpc>
                <a:spcPct val="115000"/>
              </a:lnSpc>
              <a:spcAft>
                <a:spcPts val="1000"/>
              </a:spcAft>
            </a:pPr>
            <a:endParaRPr lang="en-US" altLang="en-US" sz="1600" i="1"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i="1" dirty="0" smtClean="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100" dirty="0">
              <a:latin typeface="Calibri" pitchFamily="34" charset="0"/>
              <a:cs typeface="Calibri" pitchFamily="34" charset="0"/>
            </a:endParaRPr>
          </a:p>
          <a:p>
            <a:pPr eaLnBrk="1" hangingPunct="1">
              <a:lnSpc>
                <a:spcPct val="115000"/>
              </a:lnSpc>
              <a:spcAft>
                <a:spcPts val="1000"/>
              </a:spcAft>
            </a:pPr>
            <a:r>
              <a:rPr lang="en-US" altLang="en-US" sz="1100" dirty="0">
                <a:latin typeface="Calibri" pitchFamily="34" charset="0"/>
                <a:cs typeface="Calibri" pitchFamily="34" charset="0"/>
              </a:rPr>
              <a:t> </a:t>
            </a:r>
          </a:p>
        </p:txBody>
      </p:sp>
    </p:spTree>
    <p:extLst>
      <p:ext uri="{BB962C8B-B14F-4D97-AF65-F5344CB8AC3E}">
        <p14:creationId xmlns:p14="http://schemas.microsoft.com/office/powerpoint/2010/main" val="193335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r>
              <a:rPr lang="en-US" dirty="0" smtClean="0"/>
              <a:t>Environmental Effects</a:t>
            </a:r>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p:txBody>
      </p:sp>
      <p:sp>
        <p:nvSpPr>
          <p:cNvPr id="11" name="Text Box 2"/>
          <p:cNvSpPr txBox="1">
            <a:spLocks noChangeArrowheads="1"/>
          </p:cNvSpPr>
          <p:nvPr/>
        </p:nvSpPr>
        <p:spPr bwMode="auto">
          <a:xfrm>
            <a:off x="0" y="1874983"/>
            <a:ext cx="8782154" cy="1867677"/>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ea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r>
              <a:rPr lang="en-US" altLang="en-US" sz="1600" dirty="0">
                <a:latin typeface="Calibri" pitchFamily="34" charset="0"/>
                <a:cs typeface="Calibri" pitchFamily="34" charset="0"/>
              </a:rPr>
              <a:t> </a:t>
            </a:r>
          </a:p>
          <a:p>
            <a:pPr eaLnBrk="1" hangingPunct="1">
              <a:lnSpc>
                <a:spcPct val="115000"/>
              </a:lnSpc>
              <a:spcAft>
                <a:spcPts val="1000"/>
              </a:spcAft>
            </a:pPr>
            <a:r>
              <a:rPr lang="en-US" altLang="en-US" sz="1600" dirty="0">
                <a:latin typeface="Calibri" pitchFamily="34" charset="0"/>
                <a:cs typeface="Calibri" pitchFamily="34" charset="0"/>
              </a:rPr>
              <a:t> </a:t>
            </a:r>
            <a:r>
              <a:rPr lang="en-US" altLang="en-US" sz="1600" i="1" dirty="0" smtClean="0">
                <a:solidFill>
                  <a:srgbClr val="000000"/>
                </a:solidFill>
                <a:latin typeface="Calibri" pitchFamily="34" charset="0"/>
                <a:cs typeface="Times New Roman" pitchFamily="18" charset="0"/>
              </a:rPr>
              <a:t>By </a:t>
            </a:r>
            <a:r>
              <a:rPr lang="en-US" altLang="en-US" sz="1600" i="1" dirty="0">
                <a:solidFill>
                  <a:srgbClr val="000000"/>
                </a:solidFill>
                <a:latin typeface="Calibri" pitchFamily="34" charset="0"/>
                <a:cs typeface="Times New Roman" pitchFamily="18" charset="0"/>
              </a:rPr>
              <a:t>constructing the project according to the outlined design criteria and implementation measures, the minor changes to the existing character of the landscape would be appropriate to meet the visual resource management objectives of the area</a:t>
            </a:r>
            <a:r>
              <a:rPr lang="en-US" altLang="en-US" sz="1600" i="1" dirty="0" smtClean="0">
                <a:solidFill>
                  <a:srgbClr val="000000"/>
                </a:solidFill>
                <a:latin typeface="Calibri" pitchFamily="34" charset="0"/>
                <a:cs typeface="Times New Roman" pitchFamily="18" charset="0"/>
              </a:rPr>
              <a:t>.</a:t>
            </a:r>
          </a:p>
          <a:p>
            <a:pPr eaLnBrk="1" hangingPunct="1">
              <a:lnSpc>
                <a:spcPct val="115000"/>
              </a:lnSpc>
              <a:spcAft>
                <a:spcPts val="1000"/>
              </a:spcAft>
            </a:pPr>
            <a:endParaRPr lang="en-US" altLang="en-US" sz="1600" i="1"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i="1" dirty="0" smtClean="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100" dirty="0">
              <a:latin typeface="Calibri" pitchFamily="34" charset="0"/>
              <a:cs typeface="Calibri" pitchFamily="34" charset="0"/>
            </a:endParaRPr>
          </a:p>
          <a:p>
            <a:pPr eaLnBrk="1" hangingPunct="1">
              <a:lnSpc>
                <a:spcPct val="115000"/>
              </a:lnSpc>
              <a:spcAft>
                <a:spcPts val="1000"/>
              </a:spcAft>
            </a:pPr>
            <a:r>
              <a:rPr lang="en-US" altLang="en-US" sz="1100" dirty="0">
                <a:latin typeface="Calibri" pitchFamily="34" charset="0"/>
                <a:cs typeface="Calibri" pitchFamily="34" charset="0"/>
              </a:rPr>
              <a:t> </a:t>
            </a:r>
          </a:p>
        </p:txBody>
      </p:sp>
    </p:spTree>
    <p:extLst>
      <p:ext uri="{BB962C8B-B14F-4D97-AF65-F5344CB8AC3E}">
        <p14:creationId xmlns:p14="http://schemas.microsoft.com/office/powerpoint/2010/main" val="73886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r>
              <a:rPr lang="en-US" dirty="0" smtClean="0"/>
              <a:t>Environmental Effects </a:t>
            </a:r>
          </a:p>
          <a:p>
            <a:pPr lvl="1"/>
            <a:r>
              <a:rPr lang="en-US" sz="1800" dirty="0" smtClean="0"/>
              <a:t>Does </a:t>
            </a:r>
            <a:r>
              <a:rPr lang="en-US" sz="1800" dirty="0"/>
              <a:t>project meet VRM Objectives</a:t>
            </a:r>
            <a:r>
              <a:rPr lang="en-US" sz="1800" b="1" dirty="0"/>
              <a:t>?</a:t>
            </a:r>
            <a:r>
              <a:rPr lang="en-US" sz="1800" b="1" dirty="0">
                <a:solidFill>
                  <a:srgbClr val="92D050"/>
                </a:solidFill>
              </a:rPr>
              <a:t> </a:t>
            </a:r>
          </a:p>
          <a:p>
            <a:pPr marL="1019175" lvl="3" indent="0">
              <a:buNone/>
            </a:pPr>
            <a:r>
              <a:rPr lang="en-US" sz="2200" b="1" u="sng" dirty="0">
                <a:latin typeface="Cambria" panose="02040503050406030204" pitchFamily="18" charset="0"/>
              </a:rPr>
              <a:t>NO</a:t>
            </a:r>
            <a:r>
              <a:rPr lang="en-US" sz="2200" dirty="0">
                <a:latin typeface="Cambria" panose="02040503050406030204" pitchFamily="18" charset="0"/>
              </a:rPr>
              <a:t>, what to do?</a:t>
            </a:r>
          </a:p>
          <a:p>
            <a:pPr marL="1362075" lvl="3" indent="-342900"/>
            <a:r>
              <a:rPr lang="en-US" dirty="0" smtClean="0">
                <a:latin typeface="Cambria" panose="02040503050406030204" pitchFamily="18" charset="0"/>
              </a:rPr>
              <a:t>Redesign </a:t>
            </a:r>
            <a:r>
              <a:rPr lang="en-US" dirty="0">
                <a:latin typeface="Cambria" panose="02040503050406030204" pitchFamily="18" charset="0"/>
              </a:rPr>
              <a:t>project to meet VRM Objectives</a:t>
            </a:r>
          </a:p>
          <a:p>
            <a:pPr marL="1362075" lvl="3" indent="-342900"/>
            <a:r>
              <a:rPr lang="en-US" dirty="0">
                <a:latin typeface="Cambria" panose="02040503050406030204" pitchFamily="18" charset="0"/>
              </a:rPr>
              <a:t>Internal – Drop project </a:t>
            </a:r>
          </a:p>
          <a:p>
            <a:pPr marL="1362075" lvl="3" indent="-342900"/>
            <a:r>
              <a:rPr lang="en-US" dirty="0">
                <a:latin typeface="Cambria" panose="02040503050406030204" pitchFamily="18" charset="0"/>
              </a:rPr>
              <a:t>External - Deny application for project</a:t>
            </a:r>
          </a:p>
          <a:p>
            <a:pPr marL="1362075" lvl="3" indent="-342900"/>
            <a:r>
              <a:rPr lang="en-US" dirty="0">
                <a:latin typeface="Cambria" panose="02040503050406030204" pitchFamily="18" charset="0"/>
              </a:rPr>
              <a:t>Amend </a:t>
            </a:r>
            <a:r>
              <a:rPr lang="en-US" dirty="0" smtClean="0">
                <a:latin typeface="Cambria" panose="02040503050406030204" pitchFamily="18" charset="0"/>
              </a:rPr>
              <a:t>RMP</a:t>
            </a:r>
          </a:p>
          <a:p>
            <a:pPr marL="676275" lvl="2" indent="-342900"/>
            <a:r>
              <a:rPr lang="en-US" dirty="0" smtClean="0"/>
              <a:t>List of preparers</a:t>
            </a:r>
          </a:p>
          <a:p>
            <a:pPr marL="676275" lvl="2" indent="-342900"/>
            <a:r>
              <a:rPr lang="en-US" dirty="0" smtClean="0"/>
              <a:t>Agencies consulted</a:t>
            </a:r>
          </a:p>
          <a:p>
            <a:pPr marL="0" lvl="1" indent="0">
              <a:buNone/>
            </a:pPr>
            <a:endParaRPr lang="en-US" dirty="0"/>
          </a:p>
          <a:p>
            <a:pPr marL="1362075" lvl="3" indent="-342900"/>
            <a:endParaRPr lang="en-US" dirty="0"/>
          </a:p>
          <a:p>
            <a:pPr marL="0" lvl="1" indent="0">
              <a:buNone/>
            </a:pPr>
            <a:endParaRPr lang="en-US" dirty="0"/>
          </a:p>
          <a:p>
            <a:endParaRPr lang="en-US" dirty="0" smtClean="0"/>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4 Continued</a:t>
            </a:r>
            <a:endParaRPr lang="en-US" dirty="0"/>
          </a:p>
        </p:txBody>
      </p:sp>
    </p:spTree>
    <p:extLst>
      <p:ext uri="{BB962C8B-B14F-4D97-AF65-F5344CB8AC3E}">
        <p14:creationId xmlns:p14="http://schemas.microsoft.com/office/powerpoint/2010/main" val="9858236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pPr indent="-581025"/>
            <a:r>
              <a:rPr lang="en-US" dirty="0" smtClean="0"/>
              <a:t>References</a:t>
            </a:r>
          </a:p>
          <a:p>
            <a:pPr lvl="1" indent="-581025"/>
            <a:r>
              <a:rPr lang="en-US" sz="2000" dirty="0" smtClean="0"/>
              <a:t>Bureau of Land Management (BLM). 1986. BLM Manual Handbook 8410-1-Visual Resource Inventory</a:t>
            </a:r>
          </a:p>
          <a:p>
            <a:pPr lvl="1" indent="-581025"/>
            <a:r>
              <a:rPr lang="en-US" sz="2000" dirty="0"/>
              <a:t>Bureau of Land Management (BLM</a:t>
            </a:r>
            <a:r>
              <a:rPr lang="en-US" sz="2000" dirty="0" smtClean="0"/>
              <a:t>). </a:t>
            </a:r>
            <a:r>
              <a:rPr lang="en-US" sz="2000" dirty="0"/>
              <a:t>1986. BLM Manual Handbook </a:t>
            </a:r>
            <a:r>
              <a:rPr lang="en-US" sz="2000" dirty="0" smtClean="0"/>
              <a:t>8431-1-Visual Resource Contrast Rating</a:t>
            </a:r>
            <a:endParaRPr lang="en-US" sz="2000" dirty="0"/>
          </a:p>
          <a:p>
            <a:pPr lvl="1" indent="-581025"/>
            <a:endParaRPr lang="en-US" dirty="0"/>
          </a:p>
          <a:p>
            <a:pPr marL="1362075" lvl="3" indent="-342900"/>
            <a:endParaRPr lang="en-US" dirty="0"/>
          </a:p>
          <a:p>
            <a:pPr marL="0" lvl="1" indent="0">
              <a:buNone/>
            </a:pPr>
            <a:endParaRPr lang="en-US" dirty="0"/>
          </a:p>
          <a:p>
            <a:endParaRPr lang="en-US" dirty="0" smtClean="0"/>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31" name="Text Placeholder 30"/>
          <p:cNvSpPr>
            <a:spLocks noGrp="1"/>
          </p:cNvSpPr>
          <p:nvPr>
            <p:ph type="body" sz="quarter" idx="11"/>
          </p:nvPr>
        </p:nvSpPr>
        <p:spPr/>
        <p:txBody>
          <a:bodyPr/>
          <a:lstStyle/>
          <a:p>
            <a:r>
              <a:rPr lang="en-US" dirty="0"/>
              <a:t>NEPA Document </a:t>
            </a:r>
            <a:r>
              <a:rPr lang="en-US" dirty="0" smtClean="0"/>
              <a:t>– </a:t>
            </a:r>
            <a:r>
              <a:rPr lang="en-US" dirty="0"/>
              <a:t>Chapter </a:t>
            </a:r>
            <a:r>
              <a:rPr lang="en-US" dirty="0" smtClean="0"/>
              <a:t>5</a:t>
            </a:r>
            <a:endParaRPr lang="en-US" dirty="0"/>
          </a:p>
        </p:txBody>
      </p:sp>
    </p:spTree>
    <p:extLst>
      <p:ext uri="{BB962C8B-B14F-4D97-AF65-F5344CB8AC3E}">
        <p14:creationId xmlns:p14="http://schemas.microsoft.com/office/powerpoint/2010/main" val="18432772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pPr marL="0" lvl="1" indent="0">
              <a:buNone/>
            </a:pPr>
            <a:r>
              <a:rPr lang="en-US" sz="2000" b="1" dirty="0">
                <a:solidFill>
                  <a:srgbClr val="92D050"/>
                </a:solidFill>
              </a:rPr>
              <a:t>Are we done once NEPA is completed?</a:t>
            </a:r>
          </a:p>
          <a:p>
            <a:pPr marL="0" lvl="1" indent="0">
              <a:buNone/>
            </a:pPr>
            <a:endParaRPr lang="en-US" sz="2000" b="1" dirty="0" smtClean="0">
              <a:solidFill>
                <a:srgbClr val="92D050"/>
              </a:solidFill>
            </a:endParaRPr>
          </a:p>
          <a:p>
            <a:pPr marL="0" lvl="1" indent="0">
              <a:buNone/>
            </a:pPr>
            <a:r>
              <a:rPr lang="en-US" sz="2000" b="1" dirty="0" smtClean="0">
                <a:solidFill>
                  <a:srgbClr val="92D050"/>
                </a:solidFill>
              </a:rPr>
              <a:t>Is </a:t>
            </a:r>
            <a:r>
              <a:rPr lang="en-US" sz="2000" b="1" dirty="0">
                <a:solidFill>
                  <a:srgbClr val="92D050"/>
                </a:solidFill>
              </a:rPr>
              <a:t>it time to go fishing?</a:t>
            </a:r>
          </a:p>
          <a:p>
            <a:pPr lvl="1" indent="-581025"/>
            <a:endParaRPr lang="en-US" dirty="0"/>
          </a:p>
          <a:p>
            <a:pPr marL="1362075" lvl="3" indent="-342900"/>
            <a:endParaRPr lang="en-US" dirty="0"/>
          </a:p>
          <a:p>
            <a:pPr marL="0" lvl="1" indent="0">
              <a:buNone/>
            </a:pPr>
            <a:endParaRPr lang="en-US" dirty="0"/>
          </a:p>
          <a:p>
            <a:endParaRPr lang="en-US" dirty="0" smtClean="0"/>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pic>
        <p:nvPicPr>
          <p:cNvPr id="5" name="Picture 4" descr="C:\tmp\BLM\Power Point Presentations_2\0-VRM Training\10_2010 5-day course\Rec Photos\trinity-small-0777.jpg"/>
          <p:cNvPicPr>
            <a:picLocks noChangeAspect="1" noChangeArrowheads="1"/>
          </p:cNvPicPr>
          <p:nvPr/>
        </p:nvPicPr>
        <p:blipFill rotWithShape="1">
          <a:blip r:embed="rId2">
            <a:extLst>
              <a:ext uri="{28A0092B-C50C-407E-A947-70E740481C1C}">
                <a14:useLocalDpi xmlns:a14="http://schemas.microsoft.com/office/drawing/2010/main" val="0"/>
              </a:ext>
            </a:extLst>
          </a:blip>
          <a:srcRect t="37225" r="3957" b="1355"/>
          <a:stretch/>
        </p:blipFill>
        <p:spPr bwMode="auto">
          <a:xfrm>
            <a:off x="-9577" y="2803451"/>
            <a:ext cx="878215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213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pPr marL="0" lvl="1" indent="0">
              <a:buNone/>
            </a:pPr>
            <a:endParaRPr lang="en-US" sz="2000" b="1" dirty="0" smtClean="0">
              <a:solidFill>
                <a:srgbClr val="92D050"/>
              </a:solidFill>
            </a:endParaRPr>
          </a:p>
          <a:p>
            <a:pPr lvl="1" indent="-581025"/>
            <a:endParaRPr lang="en-US" dirty="0"/>
          </a:p>
          <a:p>
            <a:pPr marL="1362075" lvl="3" indent="-342900"/>
            <a:endParaRPr lang="en-US" dirty="0"/>
          </a:p>
          <a:p>
            <a:pPr marL="0" lvl="1" indent="0">
              <a:buNone/>
            </a:pPr>
            <a:endParaRPr lang="en-US" dirty="0"/>
          </a:p>
          <a:p>
            <a:endParaRPr lang="en-US" dirty="0" smtClean="0"/>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7" name="Content Placeholder 28"/>
          <p:cNvSpPr txBox="1">
            <a:spLocks/>
          </p:cNvSpPr>
          <p:nvPr/>
        </p:nvSpPr>
        <p:spPr>
          <a:xfrm>
            <a:off x="4683967" y="1263227"/>
            <a:ext cx="3657599" cy="49696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buFont typeface="Arial" panose="020B0604020202020204" pitchFamily="34" charset="0"/>
              <a:buNone/>
              <a:tabLst>
                <a:tab pos="2295525" algn="l"/>
              </a:tabLst>
            </a:pPr>
            <a:r>
              <a:rPr lang="en-US" sz="8000" b="1" dirty="0" smtClean="0">
                <a:solidFill>
                  <a:srgbClr val="92D050"/>
                </a:solidFill>
              </a:rPr>
              <a:t>NO?!! </a:t>
            </a:r>
          </a:p>
          <a:p>
            <a:pPr marL="0" lvl="1" indent="0">
              <a:buFont typeface="Arial" panose="020B0604020202020204" pitchFamily="34" charset="0"/>
              <a:buNone/>
              <a:tabLst>
                <a:tab pos="2295525" algn="l"/>
              </a:tabLst>
            </a:pPr>
            <a:endParaRPr lang="en-US" sz="4800" b="1" dirty="0" smtClean="0">
              <a:solidFill>
                <a:srgbClr val="92D050"/>
              </a:solidFill>
            </a:endParaRPr>
          </a:p>
          <a:p>
            <a:pPr marL="0" lvl="1" indent="0">
              <a:buFont typeface="Arial" panose="020B0604020202020204" pitchFamily="34" charset="0"/>
              <a:buNone/>
              <a:tabLst>
                <a:tab pos="2295525" algn="l"/>
              </a:tabLst>
            </a:pPr>
            <a:r>
              <a:rPr lang="en-US" sz="4800" b="1" dirty="0" smtClean="0">
                <a:solidFill>
                  <a:srgbClr val="92D050"/>
                </a:solidFill>
              </a:rPr>
              <a:t>Sooooo, What’s next?</a:t>
            </a:r>
          </a:p>
          <a:p>
            <a:pPr marL="0" lvl="1" indent="0">
              <a:buFont typeface="Arial" panose="020B0604020202020204" pitchFamily="34" charset="0"/>
              <a:buNone/>
            </a:pPr>
            <a:endParaRPr lang="en-US" dirty="0"/>
          </a:p>
        </p:txBody>
      </p:sp>
      <p:pic>
        <p:nvPicPr>
          <p:cNvPr id="8" name="Picture 7" descr="Gary copy.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240" y="1209010"/>
            <a:ext cx="3708087" cy="535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8062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p:txBody>
          <a:bodyPr/>
          <a:lstStyle/>
          <a:p>
            <a:pPr marL="0" lvl="1" indent="0">
              <a:buNone/>
            </a:pPr>
            <a:endParaRPr lang="en-US" sz="2000" b="1" dirty="0" smtClean="0">
              <a:solidFill>
                <a:srgbClr val="92D050"/>
              </a:solidFill>
            </a:endParaRPr>
          </a:p>
          <a:p>
            <a:pPr lvl="1" indent="-581025"/>
            <a:endParaRPr lang="en-US" dirty="0"/>
          </a:p>
          <a:p>
            <a:pPr marL="1362075" lvl="3" indent="-342900"/>
            <a:endParaRPr lang="en-US" dirty="0"/>
          </a:p>
          <a:p>
            <a:pPr marL="0" lvl="1" indent="0">
              <a:buNone/>
            </a:pPr>
            <a:endParaRPr lang="en-US" dirty="0"/>
          </a:p>
          <a:p>
            <a:endParaRPr lang="en-US" dirty="0" smtClean="0"/>
          </a:p>
        </p:txBody>
      </p:sp>
      <p:sp>
        <p:nvSpPr>
          <p:cNvPr id="30" name="Text Placeholder 29"/>
          <p:cNvSpPr>
            <a:spLocks noGrp="1"/>
          </p:cNvSpPr>
          <p:nvPr>
            <p:ph type="body" sz="quarter" idx="10"/>
          </p:nvPr>
        </p:nvSpPr>
        <p:spPr>
          <a:xfrm>
            <a:off x="228600" y="65087"/>
            <a:ext cx="7086600" cy="544513"/>
          </a:xfrm>
        </p:spPr>
        <p:txBody>
          <a:bodyPr/>
          <a:lstStyle/>
          <a:p>
            <a:r>
              <a:rPr lang="en-US" dirty="0" smtClean="0"/>
              <a:t>NEPA</a:t>
            </a:r>
            <a:endParaRPr lang="en-US" dirty="0"/>
          </a:p>
        </p:txBody>
      </p:sp>
      <p:sp>
        <p:nvSpPr>
          <p:cNvPr id="9" name="Content Placeholder 1"/>
          <p:cNvSpPr txBox="1">
            <a:spLocks/>
          </p:cNvSpPr>
          <p:nvPr/>
        </p:nvSpPr>
        <p:spPr>
          <a:xfrm>
            <a:off x="381000" y="1447800"/>
            <a:ext cx="8305800" cy="5181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Build it and check to see if you did okay………….</a:t>
            </a:r>
          </a:p>
          <a:p>
            <a:endParaRPr lang="en-US" dirty="0"/>
          </a:p>
          <a:p>
            <a:r>
              <a:rPr lang="en-US" dirty="0" smtClean="0"/>
              <a:t>AKA - Monitoring</a:t>
            </a:r>
          </a:p>
          <a:p>
            <a:pPr marL="1362075" lvl="3" indent="-342900"/>
            <a:endParaRPr lang="en-US" dirty="0" smtClean="0"/>
          </a:p>
          <a:p>
            <a:pPr marL="0" lvl="1" indent="0">
              <a:buFont typeface="Arial" panose="020B0604020202020204" pitchFamily="34" charset="0"/>
              <a:buNone/>
            </a:pPr>
            <a:endParaRPr lang="en-US" dirty="0" smtClean="0"/>
          </a:p>
          <a:p>
            <a:endParaRPr lang="en-US" dirty="0" smtClean="0"/>
          </a:p>
        </p:txBody>
      </p:sp>
    </p:spTree>
    <p:extLst>
      <p:ext uri="{BB962C8B-B14F-4D97-AF65-F5344CB8AC3E}">
        <p14:creationId xmlns:p14="http://schemas.microsoft.com/office/powerpoint/2010/main" val="310129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Obtain a complete project description</a:t>
            </a:r>
          </a:p>
          <a:p>
            <a:pPr lvl="1" indent="-228600"/>
            <a:r>
              <a:rPr lang="en-US" dirty="0" smtClean="0"/>
              <a:t>Emphasize early contact with project proponent</a:t>
            </a:r>
          </a:p>
          <a:p>
            <a:pPr lvl="1" indent="-228600"/>
            <a:r>
              <a:rPr lang="en-US" dirty="0" smtClean="0"/>
              <a:t>Coach proponent on project design</a:t>
            </a:r>
          </a:p>
          <a:p>
            <a:pPr lvl="1" indent="-228600"/>
            <a:r>
              <a:rPr lang="en-US" dirty="0" smtClean="0"/>
              <a:t>Project proposal must be comprehensive (who, what, when, where, and why)</a:t>
            </a:r>
          </a:p>
          <a:p>
            <a:pPr lvl="1" indent="-228600"/>
            <a:r>
              <a:rPr lang="en-US" dirty="0" smtClean="0"/>
              <a:t>Details are important</a:t>
            </a:r>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1 – Project Description</a:t>
            </a:r>
            <a:endParaRPr lang="en-US" dirty="0"/>
          </a:p>
        </p:txBody>
      </p:sp>
      <p:pic>
        <p:nvPicPr>
          <p:cNvPr id="8" name="Picture 4" descr="Project Proposal 00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r="8136"/>
          <a:stretch>
            <a:fillRect/>
          </a:stretch>
        </p:blipFill>
        <p:spPr bwMode="auto">
          <a:xfrm>
            <a:off x="3892383" y="3104270"/>
            <a:ext cx="4663788" cy="34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513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27571" cy="5181600"/>
          </a:xfrm>
        </p:spPr>
        <p:txBody>
          <a:bodyPr/>
          <a:lstStyle/>
          <a:p>
            <a:pPr indent="-228600"/>
            <a:r>
              <a:rPr lang="en-US" dirty="0" smtClean="0"/>
              <a:t>Identify VRM objectives from the land use plan</a:t>
            </a:r>
          </a:p>
          <a:p>
            <a:pPr lvl="1" indent="-228600"/>
            <a:r>
              <a:rPr lang="en-US" dirty="0" smtClean="0"/>
              <a:t>Familiarize yourself with your land use plan</a:t>
            </a:r>
          </a:p>
          <a:p>
            <a:pPr lvl="1" indent="-228600"/>
            <a:r>
              <a:rPr lang="en-US" dirty="0" smtClean="0"/>
              <a:t>Identify VRM objective</a:t>
            </a:r>
          </a:p>
          <a:p>
            <a:pPr lvl="2"/>
            <a:r>
              <a:rPr lang="en-US" dirty="0" smtClean="0"/>
              <a:t>What is the existing management class for the project location and why?</a:t>
            </a:r>
          </a:p>
          <a:p>
            <a:pPr lvl="1"/>
            <a:r>
              <a:rPr lang="en-US" dirty="0" smtClean="0"/>
              <a:t>Involve interdisciplinary team</a:t>
            </a:r>
          </a:p>
          <a:p>
            <a:pPr lvl="1"/>
            <a:r>
              <a:rPr lang="en-US" dirty="0" smtClean="0"/>
              <a:t>Understand other resource issues</a:t>
            </a:r>
            <a:endParaRPr lang="en-US" dirty="0"/>
          </a:p>
          <a:p>
            <a:pPr lvl="1" indent="-228600"/>
            <a:endParaRPr lang="en-US" dirty="0" smtClean="0"/>
          </a:p>
          <a:p>
            <a:pPr lvl="1" indent="-228600"/>
            <a:endParaRPr lang="en-US" dirty="0"/>
          </a:p>
          <a:p>
            <a:pPr algn="ctr"/>
            <a:endParaRPr lang="en-US" altLang="en-US" sz="3200" dirty="0">
              <a:solidFill>
                <a:srgbClr val="AEAC68"/>
              </a:solidFill>
            </a:endParaRPr>
          </a:p>
          <a:p>
            <a:pPr lvl="1" indent="-228600"/>
            <a:endParaRPr lang="en-US" dirty="0" smtClean="0"/>
          </a:p>
        </p:txBody>
      </p:sp>
      <p:sp>
        <p:nvSpPr>
          <p:cNvPr id="30" name="Text Placeholder 29"/>
          <p:cNvSpPr>
            <a:spLocks noGrp="1"/>
          </p:cNvSpPr>
          <p:nvPr>
            <p:ph type="body" sz="quarter" idx="10"/>
          </p:nvPr>
        </p:nvSpPr>
        <p:spPr/>
        <p:txBody>
          <a:bodyPr/>
          <a:lstStyle/>
          <a:p>
            <a:r>
              <a:rPr lang="en-US" dirty="0" smtClean="0"/>
              <a:t>Contrast Rating</a:t>
            </a:r>
            <a:endParaRPr lang="en-US" dirty="0"/>
          </a:p>
        </p:txBody>
      </p:sp>
      <p:sp>
        <p:nvSpPr>
          <p:cNvPr id="31" name="Text Placeholder 30"/>
          <p:cNvSpPr>
            <a:spLocks noGrp="1"/>
          </p:cNvSpPr>
          <p:nvPr>
            <p:ph type="body" sz="quarter" idx="11"/>
          </p:nvPr>
        </p:nvSpPr>
        <p:spPr/>
        <p:txBody>
          <a:bodyPr/>
          <a:lstStyle/>
          <a:p>
            <a:r>
              <a:rPr lang="en-US" dirty="0" smtClean="0"/>
              <a:t>Step 2 – VRM Class Objectives</a:t>
            </a:r>
            <a:endParaRPr lang="en-US" dirty="0"/>
          </a:p>
        </p:txBody>
      </p:sp>
      <p:pic>
        <p:nvPicPr>
          <p:cNvPr id="8" name="Picture 7" descr="RMPPhotosVRM 005"/>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129294" y="3810202"/>
            <a:ext cx="3554467" cy="26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134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4602</TotalTime>
  <Words>4186</Words>
  <Application>Microsoft Office PowerPoint</Application>
  <PresentationFormat>On-screen Show (4:3)</PresentationFormat>
  <Paragraphs>915</Paragraphs>
  <Slides>77</Slides>
  <Notes>46</Notes>
  <HiddenSlides>13</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9" baseType="lpstr">
      <vt:lpstr>Arial</vt:lpstr>
      <vt:lpstr>BatangChe</vt:lpstr>
      <vt:lpstr>Calibri</vt:lpstr>
      <vt:lpstr>Cambria</vt:lpstr>
      <vt:lpstr>Courier New</vt:lpstr>
      <vt:lpstr>Impact</vt:lpstr>
      <vt:lpstr>Symbol</vt:lpstr>
      <vt:lpstr>Times New Roman</vt:lpstr>
      <vt:lpstr>Wingdings</vt:lpstr>
      <vt:lpstr>1_VRM-Cover</vt:lpstr>
      <vt:lpstr>3_Body</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McGrew, Julie A</cp:lastModifiedBy>
  <cp:revision>182</cp:revision>
  <cp:lastPrinted>2016-09-29T23:35:07Z</cp:lastPrinted>
  <dcterms:created xsi:type="dcterms:W3CDTF">2015-01-14T20:26:51Z</dcterms:created>
  <dcterms:modified xsi:type="dcterms:W3CDTF">2019-08-14T02:23:23Z</dcterms:modified>
</cp:coreProperties>
</file>