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9" r:id="rId2"/>
    <p:sldId id="260" r:id="rId3"/>
    <p:sldId id="261" r:id="rId4"/>
    <p:sldId id="273" r:id="rId5"/>
    <p:sldId id="276" r:id="rId6"/>
    <p:sldId id="277" r:id="rId7"/>
    <p:sldId id="274" r:id="rId8"/>
    <p:sldId id="279" r:id="rId9"/>
    <p:sldId id="280" r:id="rId10"/>
    <p:sldId id="281" r:id="rId11"/>
    <p:sldId id="27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872" autoAdjust="0"/>
  </p:normalViewPr>
  <p:slideViewPr>
    <p:cSldViewPr snapToGrid="0" showGuides="1">
      <p:cViewPr varScale="1">
        <p:scale>
          <a:sx n="55" d="100"/>
          <a:sy n="55" d="100"/>
        </p:scale>
        <p:origin x="105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B05D8-93C9-4205-A070-EADBAABA4A6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317DB-BEBE-4417-88AB-4F52C6F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5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4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boxes do the LUP decisions fit in?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do we need to do before we make </a:t>
            </a:r>
            <a:r>
              <a:rPr lang="en-US" baseline="0" smtClean="0"/>
              <a:t>those decisions?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1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</a:t>
            </a:r>
            <a:r>
              <a:rPr lang="en-US" baseline="0" dirty="0" smtClean="0"/>
              <a:t> discussion – ask for examples of each.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2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aseline="0" dirty="0" smtClean="0"/>
              <a:t> the difference between SRMAs &amp; ERMAs?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4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2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differences</a:t>
            </a:r>
            <a:r>
              <a:rPr lang="en-US" baseline="0" dirty="0" smtClean="0"/>
              <a:t> are subtle but important.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the class to identify the differences.</a:t>
            </a:r>
          </a:p>
          <a:p>
            <a:r>
              <a:rPr lang="en-US" baseline="0" dirty="0" smtClean="0"/>
              <a:t>Ask for examples.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 cautious with any LUP decisions – changing them requires a LUP amendment which can be very difficult and time consuming.      </a:t>
            </a:r>
          </a:p>
          <a:p>
            <a:r>
              <a:rPr lang="en-US" baseline="0" dirty="0" smtClean="0"/>
              <a:t>Err on the side of caution, and flexibly by separately identifying “implementation decisions” or “implementation guidance” in the Recreation Appendix.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30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high</a:t>
            </a:r>
            <a:r>
              <a:rPr lang="en-US" baseline="0" dirty="0" smtClean="0"/>
              <a:t> percentage of what we do in RVS falls  under implementation. </a:t>
            </a:r>
            <a:endParaRPr lang="en-US" dirty="0" smtClean="0"/>
          </a:p>
          <a:p>
            <a:r>
              <a:rPr lang="en-US" dirty="0" smtClean="0"/>
              <a:t>More details on this</a:t>
            </a:r>
            <a:r>
              <a:rPr lang="en-US" baseline="0" dirty="0" smtClean="0"/>
              <a:t> later in the course.  But important to keep in mind as we work through the exercises.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1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 the</a:t>
            </a:r>
            <a:r>
              <a:rPr lang="en-US" baseline="0" dirty="0" smtClean="0"/>
              <a:t> LUP and Implementation decisions fit into the framework?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“blue box” is what the manager does – through LUP and implementation decisions.</a:t>
            </a:r>
          </a:p>
          <a:p>
            <a:r>
              <a:rPr lang="en-US" baseline="0" dirty="0" smtClean="0"/>
              <a:t>These affect the setting, which produces the activity opportunity which facilitates the outcomes!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6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81000" y="95250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180975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43050" y="314325"/>
            <a:ext cx="2031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2" y="221735"/>
            <a:ext cx="740004" cy="648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19300"/>
            <a:ext cx="12192000" cy="48387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photo here – Flush to bottom, each edge, and top along guide line below green bar</a:t>
            </a:r>
          </a:p>
          <a:p>
            <a:r>
              <a:rPr lang="en-US" dirty="0" smtClean="0"/>
              <a:t>Crop image as needed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95250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1000" y="180975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543050" y="314325"/>
            <a:ext cx="2031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2" y="221735"/>
            <a:ext cx="740004" cy="6482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68388"/>
            <a:ext cx="10515600" cy="608012"/>
          </a:xfrm>
        </p:spPr>
        <p:txBody>
          <a:bodyPr>
            <a:noAutofit/>
          </a:bodyPr>
          <a:lstStyle>
            <a:lvl1pPr marL="0" indent="0">
              <a:buNone/>
              <a:defRPr sz="4400" baseline="0"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sz="44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503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0" orient="horz" pos="2160" userDrawn="1">
          <p15:clr>
            <a:srgbClr val="FBAE40"/>
          </p15:clr>
        </p15:guide>
        <p15:guide id="11" pos="3840" userDrawn="1">
          <p15:clr>
            <a:srgbClr val="FBAE40"/>
          </p15:clr>
        </p15:guide>
        <p15:guide id="12" pos="528" userDrawn="1">
          <p15:clr>
            <a:srgbClr val="FBAE40"/>
          </p15:clr>
        </p15:guide>
        <p15:guide id="13" pos="7152" userDrawn="1">
          <p15:clr>
            <a:srgbClr val="FBAE40"/>
          </p15:clr>
        </p15:guide>
        <p15:guide id="14" pos="7440" userDrawn="1">
          <p15:clr>
            <a:srgbClr val="FBAE40"/>
          </p15:clr>
        </p15:guide>
        <p15:guide id="15" pos="240" userDrawn="1">
          <p15:clr>
            <a:srgbClr val="FBAE40"/>
          </p15:clr>
        </p15:guide>
        <p15:guide id="16" orient="horz" pos="144" userDrawn="1">
          <p15:clr>
            <a:srgbClr val="FBAE40"/>
          </p15:clr>
        </p15:guide>
        <p15:guide id="17" orient="horz" pos="4248" userDrawn="1">
          <p15:clr>
            <a:srgbClr val="FBAE40"/>
          </p15:clr>
        </p15:guide>
        <p15:guide id="18" orient="horz" pos="1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1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5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81000" y="95250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81000" y="180975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543050" y="314325"/>
            <a:ext cx="2031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2" y="221735"/>
            <a:ext cx="740004" cy="64821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838200" y="1015734"/>
            <a:ext cx="10515600" cy="74824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19300"/>
            <a:ext cx="12192000" cy="48387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photo here – Flush to bottom, each edge, and top along guide line below green bar</a:t>
            </a:r>
          </a:p>
          <a:p>
            <a:r>
              <a:rPr lang="en-US" dirty="0" smtClean="0"/>
              <a:t>Crop image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04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8" userDrawn="1">
          <p15:clr>
            <a:srgbClr val="FBAE40"/>
          </p15:clr>
        </p15:guide>
        <p15:guide id="4" pos="7152" userDrawn="1">
          <p15:clr>
            <a:srgbClr val="FBAE40"/>
          </p15:clr>
        </p15:guide>
        <p15:guide id="5" pos="7440" userDrawn="1">
          <p15:clr>
            <a:srgbClr val="FBAE40"/>
          </p15:clr>
        </p15:guide>
        <p15:guide id="6" pos="240" userDrawn="1">
          <p15:clr>
            <a:srgbClr val="FBAE40"/>
          </p15:clr>
        </p15:guide>
        <p15:guide id="7" orient="horz" pos="144" userDrawn="1">
          <p15:clr>
            <a:srgbClr val="FBAE40"/>
          </p15:clr>
        </p15:guide>
        <p15:guide id="8" orient="horz" pos="4248" userDrawn="1">
          <p15:clr>
            <a:srgbClr val="FBAE40"/>
          </p15:clr>
        </p15:guide>
        <p15:guide id="9" orient="horz" pos="12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81000" y="567935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936303" y="16049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3" y="136276"/>
            <a:ext cx="513895" cy="450152"/>
          </a:xfrm>
          <a:prstGeom prst="rect">
            <a:avLst/>
          </a:prstGeom>
        </p:spPr>
      </p:pic>
      <p:sp>
        <p:nvSpPr>
          <p:cNvPr id="10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828942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Click to add page topic</a:t>
            </a:r>
            <a:endParaRPr lang="en-US" sz="44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289421" y="202193"/>
            <a:ext cx="3064379" cy="292388"/>
          </a:xfrm>
          <a:prstGeom prst="rect">
            <a:avLst/>
          </a:prstGeom>
          <a:noFill/>
        </p:spPr>
        <p:txBody>
          <a:bodyPr wrap="square" l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Click to Add Chapter Heading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5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67935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6303" y="16049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3" y="136276"/>
            <a:ext cx="513895" cy="450152"/>
          </a:xfrm>
          <a:prstGeom prst="rect">
            <a:avLst/>
          </a:prstGeom>
        </p:spPr>
      </p:pic>
      <p:sp>
        <p:nvSpPr>
          <p:cNvPr id="10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1000" y="567935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36303" y="16049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3" y="136276"/>
            <a:ext cx="513895" cy="450152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68388"/>
            <a:ext cx="10515600" cy="608012"/>
          </a:xfrm>
        </p:spPr>
        <p:txBody>
          <a:bodyPr>
            <a:noAutofit/>
          </a:bodyPr>
          <a:lstStyle>
            <a:lvl1pPr marL="0" indent="0">
              <a:buNone/>
              <a:defRPr sz="4400" baseline="0"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sz="44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Topic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819900" y="160338"/>
            <a:ext cx="4533900" cy="369887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Add Chapter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4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5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2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1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2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6E04-9456-4994-813D-5A4585BDA2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0" r:id="rId13"/>
    <p:sldLayoutId id="21474836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2" orient="horz" pos="2160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pos="240" userDrawn="1">
          <p15:clr>
            <a:srgbClr val="F26B43"/>
          </p15:clr>
        </p15:guide>
        <p15:guide id="15" pos="7440" userDrawn="1">
          <p15:clr>
            <a:srgbClr val="F26B43"/>
          </p15:clr>
        </p15:guide>
        <p15:guide id="16" pos="528" userDrawn="1">
          <p15:clr>
            <a:srgbClr val="F26B43"/>
          </p15:clr>
        </p15:guide>
        <p15:guide id="17" pos="7152" userDrawn="1">
          <p15:clr>
            <a:srgbClr val="F26B43"/>
          </p15:clr>
        </p15:guide>
        <p15:guide id="18" orient="horz" pos="216" userDrawn="1">
          <p15:clr>
            <a:srgbClr val="F26B43"/>
          </p15:clr>
        </p15:guide>
        <p15:guide id="19" orient="horz" pos="3888" userDrawn="1">
          <p15:clr>
            <a:srgbClr val="F26B43"/>
          </p15:clr>
        </p15:guide>
        <p15:guide id="20" orient="horz" pos="4224" userDrawn="1">
          <p15:clr>
            <a:srgbClr val="F26B43"/>
          </p15:clr>
        </p15:guide>
        <p15:guide id="21" orient="horz" pos="1056" userDrawn="1">
          <p15:clr>
            <a:srgbClr val="F26B43"/>
          </p15:clr>
        </p15:guide>
        <p15:guide id="22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4997" y="1076701"/>
            <a:ext cx="10899371" cy="608012"/>
          </a:xfrm>
        </p:spPr>
        <p:txBody>
          <a:bodyPr/>
          <a:lstStyle/>
          <a:p>
            <a:r>
              <a:rPr lang="en-US" dirty="0" smtClean="0"/>
              <a:t>Planning for Recreation &amp; Visitor Services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32769"/>
          <a:stretch/>
        </p:blipFill>
        <p:spPr>
          <a:xfrm>
            <a:off x="-16042" y="2019300"/>
            <a:ext cx="12192000" cy="48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8719" y="1148409"/>
            <a:ext cx="11084443" cy="608012"/>
          </a:xfrm>
        </p:spPr>
        <p:txBody>
          <a:bodyPr/>
          <a:lstStyle/>
          <a:p>
            <a:r>
              <a:rPr lang="en-US" dirty="0" smtClean="0"/>
              <a:t>Implementation Decisions/Guidance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3 – LUP Decisions for RVS, pg I-10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60968" y="2193391"/>
            <a:ext cx="8907424" cy="26776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Anything that fits in one of these categories should NOT be a LUP Decision.   (Identify it in the Recreation Appendix instead.)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Management (facilities, roads, trails)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Administration (permits, fees, recreation use restrictions)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Information &amp; Education (maps, brochures, interpretation)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Monitoring (visitor use, resource impact, attainment of objectives)</a:t>
            </a:r>
            <a:endParaRPr lang="en-US" sz="2400" dirty="0">
              <a:solidFill>
                <a:schemeClr val="bg1">
                  <a:lumMod val="85000"/>
                </a:schemeClr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Module 1 – OFM Framework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73200" y="904957"/>
            <a:ext cx="8686800" cy="5833871"/>
            <a:chOff x="228600" y="981856"/>
            <a:chExt cx="8686800" cy="5833871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514600" y="1600200"/>
              <a:ext cx="2286000" cy="1087438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1700"/>
                </a:gs>
              </a:gsLst>
              <a:lin ang="5400000" scaled="1"/>
            </a:gradFill>
            <a:ln w="12700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 u="sng">
                  <a:solidFill>
                    <a:srgbClr val="FFFFFF"/>
                  </a:solidFill>
                  <a:latin typeface="Arial" charset="0"/>
                  <a:ea typeface="Times New Roman" pitchFamily="18" charset="0"/>
                  <a:cs typeface="Arial" charset="0"/>
                </a:rPr>
                <a:t>Recreation Settings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Arial" charset="0"/>
                </a:rPr>
                <a:t>Physical, Social &amp; Administrative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Arial" charset="0"/>
                </a:rPr>
                <a:t>Attributes</a:t>
              </a: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28600" y="1655763"/>
              <a:ext cx="2105025" cy="116681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80"/>
                </a:gs>
              </a:gsLst>
              <a:lin ang="5400000" scaled="1"/>
            </a:gradFill>
            <a:ln w="12700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 dirty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Arial" charset="0"/>
                </a:rPr>
                <a:t>Management,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 dirty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Arial" charset="0"/>
                </a:rPr>
                <a:t>Administration, Marketing &amp; </a:t>
              </a:r>
              <a:r>
                <a:rPr lang="en-US" altLang="en-US" sz="1600" dirty="0" smtClean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Arial" charset="0"/>
                </a:rPr>
                <a:t>Monitoring Actions</a:t>
              </a:r>
              <a:endParaRPr lang="en-US" altLang="en-US" sz="160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517576" y="2679033"/>
              <a:ext cx="2278298" cy="393954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9213" indent="-49213" defTabSz="1143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defTabSz="1143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defTabSz="1143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defTabSz="1143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defTabSz="1143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defTabSz="1143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defTabSz="1143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defTabSz="1143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defTabSz="1143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1600" u="sng" dirty="0">
                  <a:solidFill>
                    <a:schemeClr val="tx1"/>
                  </a:solidFill>
                  <a:latin typeface="Arial" charset="0"/>
                </a:rPr>
                <a:t>Physical Setting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tx1"/>
                  </a:solidFill>
                  <a:latin typeface="Arial" charset="0"/>
                </a:rPr>
                <a:t>	</a:t>
              </a:r>
              <a:r>
                <a:rPr lang="en-US" altLang="en-US" i="1" dirty="0">
                  <a:solidFill>
                    <a:schemeClr val="tx1"/>
                  </a:solidFill>
                  <a:latin typeface="Arial" charset="0"/>
                </a:rPr>
                <a:t>Level of: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tx1"/>
                  </a:solidFill>
                  <a:latin typeface="Arial" charset="0"/>
                </a:rPr>
                <a:t>		</a:t>
              </a: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Remoteness - high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	Naturalness</a:t>
              </a:r>
              <a:r>
                <a:rPr lang="en-US" altLang="en-US" b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- high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	Facilities</a:t>
              </a:r>
              <a:r>
                <a:rPr lang="en-US" altLang="en-US" b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- low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1600" u="sng" dirty="0">
                  <a:solidFill>
                    <a:schemeClr val="tx1"/>
                  </a:solidFill>
                  <a:latin typeface="Arial" charset="0"/>
                </a:rPr>
                <a:t>Social Setting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tx1"/>
                  </a:solidFill>
                  <a:latin typeface="Arial" charset="0"/>
                </a:rPr>
                <a:t>	</a:t>
              </a:r>
              <a:r>
                <a:rPr lang="en-US" altLang="en-US" i="1" dirty="0">
                  <a:solidFill>
                    <a:schemeClr val="tx1"/>
                  </a:solidFill>
                  <a:latin typeface="Arial" charset="0"/>
                </a:rPr>
                <a:t>Level of: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	Contacts - low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	Group Size - small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	Evidence of Use</a:t>
              </a:r>
              <a:r>
                <a:rPr lang="en-US" altLang="en-US" b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- low</a:t>
              </a:r>
            </a:p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1600" u="sng" dirty="0">
                  <a:solidFill>
                    <a:schemeClr val="tx1"/>
                  </a:solidFill>
                  <a:latin typeface="Arial" charset="0"/>
                </a:rPr>
                <a:t>Operational Setting </a:t>
              </a:r>
              <a:endParaRPr lang="en-US" altLang="en-US" sz="1600" dirty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tx1"/>
                  </a:solidFill>
                  <a:latin typeface="Arial" charset="0"/>
                </a:rPr>
                <a:t>Level of: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	Motorized Use</a:t>
              </a:r>
              <a:r>
                <a:rPr lang="en-US" altLang="en-US" b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- none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	Visitor Services</a:t>
              </a:r>
              <a:r>
                <a:rPr lang="en-US" altLang="en-US" b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– mod.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	Mgmt. Controls</a:t>
              </a:r>
              <a:r>
                <a:rPr lang="en-US" altLang="en-US" b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altLang="en-US" dirty="0" smtClean="0">
                  <a:solidFill>
                    <a:schemeClr val="tx1"/>
                  </a:solidFill>
                  <a:latin typeface="Arial" charset="0"/>
                </a:rPr>
                <a:t>– high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925789" y="2318414"/>
              <a:ext cx="1777175" cy="430887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endParaRPr lang="en-US" altLang="en-US" u="sng" dirty="0" smtClean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600" u="sng" dirty="0" smtClean="0">
                  <a:solidFill>
                    <a:schemeClr val="tx1"/>
                  </a:solidFill>
                  <a:latin typeface="Arial" charset="0"/>
                </a:rPr>
                <a:t>Recreation Activity Opportunities</a:t>
              </a:r>
              <a:endParaRPr lang="en-US" altLang="en-US" sz="1600" u="sng" dirty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dirty="0" smtClean="0">
                  <a:solidFill>
                    <a:schemeClr val="tx1"/>
                  </a:solidFill>
                  <a:latin typeface="Arial" charset="0"/>
                </a:rPr>
                <a:t>Hiking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Wildlife </a:t>
              </a:r>
              <a:r>
                <a:rPr lang="en-US" altLang="en-US" dirty="0" smtClean="0">
                  <a:solidFill>
                    <a:schemeClr val="tx1"/>
                  </a:solidFill>
                  <a:latin typeface="Arial" charset="0"/>
                </a:rPr>
                <a:t>Viewing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endParaRPr lang="en-US" altLang="en-US" sz="1600" dirty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Char char="•"/>
              </a:pPr>
              <a:endParaRPr lang="en-US" altLang="en-US" sz="1600" dirty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Char char="•"/>
              </a:pPr>
              <a:endParaRPr lang="en-US" altLang="en-US" sz="1600" dirty="0" smtClean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Char char="•"/>
              </a:pPr>
              <a:endParaRPr lang="en-US" altLang="en-US" sz="1600" dirty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Char char="•"/>
              </a:pPr>
              <a:endParaRPr lang="en-US" altLang="en-US" sz="1600" dirty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858000" y="2362200"/>
              <a:ext cx="2057400" cy="44535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143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defTabSz="1143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defTabSz="1143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defTabSz="1143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defTabSz="114300" eaLnBrk="0" hangingPunct="0"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defTabSz="1143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defTabSz="1143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defTabSz="1143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defTabSz="114300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sz="1600" u="sng" dirty="0">
                  <a:solidFill>
                    <a:schemeClr val="tx1"/>
                  </a:solidFill>
                  <a:latin typeface="Arial" charset="0"/>
                </a:rPr>
                <a:t>Experiences</a:t>
              </a:r>
            </a:p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Enjoying wildlife 	viewing</a:t>
              </a:r>
            </a:p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sz="1600" u="sng" dirty="0">
                  <a:solidFill>
                    <a:schemeClr val="tx1"/>
                  </a:solidFill>
                  <a:latin typeface="Arial" charset="0"/>
                </a:rPr>
                <a:t>Personal Benefits</a:t>
              </a:r>
            </a:p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Improved 	environmental 	(wildlife) awareness</a:t>
              </a:r>
              <a:endParaRPr lang="en-US" altLang="en-US" u="sng" dirty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1600" u="sng" dirty="0">
                  <a:solidFill>
                    <a:schemeClr val="tx1"/>
                  </a:solidFill>
                  <a:latin typeface="Arial" charset="0"/>
                </a:rPr>
                <a:t>Community Benefits</a:t>
              </a:r>
            </a:p>
            <a:p>
              <a:pPr marL="120650" indent="-120650"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</a:t>
              </a:r>
              <a:r>
                <a:rPr lang="en-US" altLang="en-US" dirty="0" smtClean="0">
                  <a:solidFill>
                    <a:schemeClr val="tx1"/>
                  </a:solidFill>
                  <a:latin typeface="Arial" charset="0"/>
                </a:rPr>
                <a:t>Improved      community identify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1600" u="sng" dirty="0">
                  <a:solidFill>
                    <a:schemeClr val="tx1"/>
                  </a:solidFill>
                  <a:latin typeface="Arial" charset="0"/>
                </a:rPr>
                <a:t>Environmental Benefits</a:t>
              </a:r>
            </a:p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Increased wildlife 	stewardship &amp; 	preservation</a:t>
              </a:r>
            </a:p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sz="1600" u="sng" dirty="0">
                  <a:solidFill>
                    <a:schemeClr val="tx1"/>
                  </a:solidFill>
                  <a:latin typeface="Arial" charset="0"/>
                </a:rPr>
                <a:t>Economic Benefits</a:t>
              </a:r>
            </a:p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Increased local 	economic </a:t>
              </a:r>
              <a:r>
                <a:rPr lang="en-US" altLang="en-US" dirty="0" smtClean="0">
                  <a:solidFill>
                    <a:schemeClr val="tx1"/>
                  </a:solidFill>
                  <a:latin typeface="Arial" charset="0"/>
                </a:rPr>
                <a:t>stability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4" name="Picture 9" descr="vip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2133600" cy="164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 descr="GirlBearPack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515" y="981856"/>
              <a:ext cx="177508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 descr="bear_view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990600"/>
              <a:ext cx="20574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 rot="2108742" flipV="1">
              <a:off x="3988266" y="3751979"/>
              <a:ext cx="1219200" cy="851520"/>
            </a:xfrm>
            <a:custGeom>
              <a:avLst/>
              <a:gdLst>
                <a:gd name="G0" fmla="+- -417051 0 0"/>
                <a:gd name="G1" fmla="+- -11041987 0 0"/>
                <a:gd name="G2" fmla="+- -417051 0 -11041987"/>
                <a:gd name="G3" fmla="+- 10800 0 0"/>
                <a:gd name="G4" fmla="+- 0 0 -41705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386 0 0"/>
                <a:gd name="G9" fmla="+- 0 0 -11041987"/>
                <a:gd name="G10" fmla="+- 5386 0 2700"/>
                <a:gd name="G11" fmla="cos G10 -417051"/>
                <a:gd name="G12" fmla="sin G10 -417051"/>
                <a:gd name="G13" fmla="cos 13500 -417051"/>
                <a:gd name="G14" fmla="sin 13500 -417051"/>
                <a:gd name="G15" fmla="+- G11 10800 0"/>
                <a:gd name="G16" fmla="+- G12 10800 0"/>
                <a:gd name="G17" fmla="+- G13 10800 0"/>
                <a:gd name="G18" fmla="+- G14 10800 0"/>
                <a:gd name="G19" fmla="*/ 5386 1 2"/>
                <a:gd name="G20" fmla="+- G19 5400 0"/>
                <a:gd name="G21" fmla="cos G20 -417051"/>
                <a:gd name="G22" fmla="sin G20 -417051"/>
                <a:gd name="G23" fmla="+- G21 10800 0"/>
                <a:gd name="G24" fmla="+- G12 G23 G22"/>
                <a:gd name="G25" fmla="+- G22 G23 G11"/>
                <a:gd name="G26" fmla="cos 10800 -417051"/>
                <a:gd name="G27" fmla="sin 10800 -417051"/>
                <a:gd name="G28" fmla="cos 5386 -417051"/>
                <a:gd name="G29" fmla="sin 5386 -41705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041987"/>
                <a:gd name="G36" fmla="sin G34 -11041987"/>
                <a:gd name="G37" fmla="+/ -11041987 -41705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386 G39"/>
                <a:gd name="G43" fmla="sin 538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285 w 21600"/>
                <a:gd name="T5" fmla="*/ 10 h 21600"/>
                <a:gd name="T6" fmla="*/ 2869 w 21600"/>
                <a:gd name="T7" fmla="*/ 9184 h 21600"/>
                <a:gd name="T8" fmla="*/ 11041 w 21600"/>
                <a:gd name="T9" fmla="*/ 5419 h 21600"/>
                <a:gd name="T10" fmla="*/ 24216 w 21600"/>
                <a:gd name="T11" fmla="*/ 9303 h 21600"/>
                <a:gd name="T12" fmla="*/ 19443 w 21600"/>
                <a:gd name="T13" fmla="*/ 15276 h 21600"/>
                <a:gd name="T14" fmla="*/ 13469 w 21600"/>
                <a:gd name="T15" fmla="*/ 1050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152" y="10203"/>
                  </a:moveTo>
                  <a:cubicBezTo>
                    <a:pt x="15848" y="7476"/>
                    <a:pt x="13543" y="5414"/>
                    <a:pt x="10800" y="5414"/>
                  </a:cubicBezTo>
                  <a:cubicBezTo>
                    <a:pt x="8239" y="5413"/>
                    <a:pt x="6033" y="7216"/>
                    <a:pt x="5522" y="9725"/>
                  </a:cubicBezTo>
                  <a:lnTo>
                    <a:pt x="217" y="8644"/>
                  </a:lnTo>
                  <a:cubicBezTo>
                    <a:pt x="1241" y="3613"/>
                    <a:pt x="5666" y="-1"/>
                    <a:pt x="10800" y="0"/>
                  </a:cubicBezTo>
                  <a:cubicBezTo>
                    <a:pt x="16301" y="0"/>
                    <a:pt x="20923" y="4135"/>
                    <a:pt x="21533" y="9602"/>
                  </a:cubicBezTo>
                  <a:lnTo>
                    <a:pt x="24216" y="9303"/>
                  </a:lnTo>
                  <a:lnTo>
                    <a:pt x="19443" y="15276"/>
                  </a:lnTo>
                  <a:lnTo>
                    <a:pt x="13469" y="10502"/>
                  </a:lnTo>
                  <a:lnTo>
                    <a:pt x="16152" y="10203"/>
                  </a:lnTo>
                  <a:close/>
                </a:path>
              </a:pathLst>
            </a:cu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WordArt 17"/>
            <p:cNvSpPr>
              <a:spLocks noChangeArrowheads="1" noChangeShapeType="1" noTextEdit="1"/>
            </p:cNvSpPr>
            <p:nvPr/>
          </p:nvSpPr>
          <p:spPr bwMode="auto">
            <a:xfrm rot="1301221">
              <a:off x="4148594" y="4256158"/>
              <a:ext cx="780288" cy="23248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/>
              </a:prstTxWarp>
            </a:bodyPr>
            <a:lstStyle/>
            <a:p>
              <a:pPr algn="ctr"/>
              <a:r>
                <a:rPr lang="en-US" sz="3600" kern="1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cs typeface="Arial"/>
                </a:rPr>
                <a:t>Produce</a:t>
              </a: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2259034" flipV="1">
              <a:off x="5853992" y="4088446"/>
              <a:ext cx="1143000" cy="1002611"/>
            </a:xfrm>
            <a:custGeom>
              <a:avLst/>
              <a:gdLst>
                <a:gd name="G0" fmla="+- -417051 0 0"/>
                <a:gd name="G1" fmla="+- -11041987 0 0"/>
                <a:gd name="G2" fmla="+- -417051 0 -11041987"/>
                <a:gd name="G3" fmla="+- 10800 0 0"/>
                <a:gd name="G4" fmla="+- 0 0 -41705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386 0 0"/>
                <a:gd name="G9" fmla="+- 0 0 -11041987"/>
                <a:gd name="G10" fmla="+- 5386 0 2700"/>
                <a:gd name="G11" fmla="cos G10 -417051"/>
                <a:gd name="G12" fmla="sin G10 -417051"/>
                <a:gd name="G13" fmla="cos 13500 -417051"/>
                <a:gd name="G14" fmla="sin 13500 -417051"/>
                <a:gd name="G15" fmla="+- G11 10800 0"/>
                <a:gd name="G16" fmla="+- G12 10800 0"/>
                <a:gd name="G17" fmla="+- G13 10800 0"/>
                <a:gd name="G18" fmla="+- G14 10800 0"/>
                <a:gd name="G19" fmla="*/ 5386 1 2"/>
                <a:gd name="G20" fmla="+- G19 5400 0"/>
                <a:gd name="G21" fmla="cos G20 -417051"/>
                <a:gd name="G22" fmla="sin G20 -417051"/>
                <a:gd name="G23" fmla="+- G21 10800 0"/>
                <a:gd name="G24" fmla="+- G12 G23 G22"/>
                <a:gd name="G25" fmla="+- G22 G23 G11"/>
                <a:gd name="G26" fmla="cos 10800 -417051"/>
                <a:gd name="G27" fmla="sin 10800 -417051"/>
                <a:gd name="G28" fmla="cos 5386 -417051"/>
                <a:gd name="G29" fmla="sin 5386 -41705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041987"/>
                <a:gd name="G36" fmla="sin G34 -11041987"/>
                <a:gd name="G37" fmla="+/ -11041987 -41705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386 G39"/>
                <a:gd name="G43" fmla="sin 538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285 w 21600"/>
                <a:gd name="T5" fmla="*/ 10 h 21600"/>
                <a:gd name="T6" fmla="*/ 2869 w 21600"/>
                <a:gd name="T7" fmla="*/ 9184 h 21600"/>
                <a:gd name="T8" fmla="*/ 11041 w 21600"/>
                <a:gd name="T9" fmla="*/ 5419 h 21600"/>
                <a:gd name="T10" fmla="*/ 24216 w 21600"/>
                <a:gd name="T11" fmla="*/ 9303 h 21600"/>
                <a:gd name="T12" fmla="*/ 19443 w 21600"/>
                <a:gd name="T13" fmla="*/ 15276 h 21600"/>
                <a:gd name="T14" fmla="*/ 13469 w 21600"/>
                <a:gd name="T15" fmla="*/ 1050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152" y="10203"/>
                  </a:moveTo>
                  <a:cubicBezTo>
                    <a:pt x="15848" y="7476"/>
                    <a:pt x="13543" y="5414"/>
                    <a:pt x="10800" y="5414"/>
                  </a:cubicBezTo>
                  <a:cubicBezTo>
                    <a:pt x="8239" y="5413"/>
                    <a:pt x="6033" y="7216"/>
                    <a:pt x="5522" y="9725"/>
                  </a:cubicBezTo>
                  <a:lnTo>
                    <a:pt x="217" y="8644"/>
                  </a:lnTo>
                  <a:cubicBezTo>
                    <a:pt x="1241" y="3613"/>
                    <a:pt x="5666" y="-1"/>
                    <a:pt x="10800" y="0"/>
                  </a:cubicBezTo>
                  <a:cubicBezTo>
                    <a:pt x="16301" y="0"/>
                    <a:pt x="20923" y="4135"/>
                    <a:pt x="21533" y="9602"/>
                  </a:cubicBezTo>
                  <a:lnTo>
                    <a:pt x="24216" y="9303"/>
                  </a:lnTo>
                  <a:lnTo>
                    <a:pt x="19443" y="15276"/>
                  </a:lnTo>
                  <a:lnTo>
                    <a:pt x="13469" y="10502"/>
                  </a:lnTo>
                  <a:lnTo>
                    <a:pt x="16152" y="10203"/>
                  </a:lnTo>
                  <a:close/>
                </a:path>
              </a:pathLst>
            </a:cu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WordArt 20"/>
            <p:cNvSpPr>
              <a:spLocks noChangeArrowheads="1" noChangeShapeType="1" noTextEdit="1"/>
            </p:cNvSpPr>
            <p:nvPr/>
          </p:nvSpPr>
          <p:spPr bwMode="auto">
            <a:xfrm rot="1451513">
              <a:off x="6040829" y="4720174"/>
              <a:ext cx="700606" cy="252773"/>
            </a:xfrm>
            <a:prstGeom prst="rect">
              <a:avLst/>
            </a:prstGeom>
          </p:spPr>
          <p:txBody>
            <a:bodyPr wrap="none" fromWordArt="1">
              <a:prstTxWarp prst="textArchDown">
                <a:avLst/>
              </a:prstTxWarp>
            </a:bodyPr>
            <a:lstStyle/>
            <a:p>
              <a:pPr algn="ctr"/>
              <a:r>
                <a:rPr lang="en-US" sz="3600" kern="10" dirty="0">
                  <a:ln w="18415" cmpd="sng">
                    <a:solidFill>
                      <a:srgbClr val="FF66FF"/>
                    </a:solidFill>
                    <a:prstDash val="solid"/>
                  </a:ln>
                  <a:solidFill>
                    <a:srgbClr val="FF66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cs typeface="Arial"/>
                </a:rPr>
                <a:t>Facilitate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33029" y="2635944"/>
              <a:ext cx="2133600" cy="3982629"/>
            </a:xfrm>
            <a:prstGeom prst="rect">
              <a:avLst/>
            </a:prstGeom>
            <a:solidFill>
              <a:srgbClr val="47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33363" eaLnBrk="0" hangingPunct="0">
                <a:tabLst>
                  <a:tab pos="115888" algn="l"/>
                </a:tabLs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defTabSz="233363" eaLnBrk="0" hangingPunct="0">
                <a:tabLst>
                  <a:tab pos="115888" algn="l"/>
                </a:tabLs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defTabSz="233363" eaLnBrk="0" hangingPunct="0">
                <a:tabLst>
                  <a:tab pos="115888" algn="l"/>
                </a:tabLs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defTabSz="233363" eaLnBrk="0" hangingPunct="0">
                <a:tabLst>
                  <a:tab pos="115888" algn="l"/>
                </a:tabLs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defTabSz="233363" eaLnBrk="0" hangingPunct="0">
                <a:tabLst>
                  <a:tab pos="115888" algn="l"/>
                </a:tabLs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defTabSz="233363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tabLst>
                  <a:tab pos="115888" algn="l"/>
                </a:tabLs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defTabSz="233363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tabLst>
                  <a:tab pos="115888" algn="l"/>
                </a:tabLs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defTabSz="233363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tabLst>
                  <a:tab pos="115888" algn="l"/>
                </a:tabLs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defTabSz="233363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tabLst>
                  <a:tab pos="115888" algn="l"/>
                </a:tabLst>
                <a:defRPr sz="1400" b="1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1600" u="sng" dirty="0">
                  <a:solidFill>
                    <a:schemeClr val="tx1"/>
                  </a:solidFill>
                  <a:latin typeface="Arial" charset="0"/>
                </a:rPr>
                <a:t>Management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</a:t>
              </a:r>
              <a:r>
                <a:rPr lang="en-US" altLang="en-US" dirty="0" smtClean="0">
                  <a:solidFill>
                    <a:schemeClr val="tx1"/>
                  </a:solidFill>
                  <a:latin typeface="Arial" charset="0"/>
                </a:rPr>
                <a:t>Management Actions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Trail Building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Signing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Visitor Patrols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1600" u="sng" dirty="0">
                  <a:solidFill>
                    <a:schemeClr val="tx1"/>
                  </a:solidFill>
                  <a:latin typeface="Arial" charset="0"/>
                </a:rPr>
                <a:t>Administration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</a:t>
              </a:r>
              <a:r>
                <a:rPr lang="en-US" altLang="en-US" dirty="0" smtClean="0">
                  <a:solidFill>
                    <a:schemeClr val="tx1"/>
                  </a:solidFill>
                  <a:latin typeface="Arial" charset="0"/>
                </a:rPr>
                <a:t>Allowable Uses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Visitor Limits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Budget Duties</a:t>
              </a:r>
            </a:p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1600" u="sng" dirty="0" smtClean="0">
                  <a:solidFill>
                    <a:schemeClr val="tx1"/>
                  </a:solidFill>
                  <a:latin typeface="Arial" charset="0"/>
                </a:rPr>
                <a:t>Information/ </a:t>
              </a:r>
              <a:r>
                <a:rPr lang="en-US" altLang="en-US" sz="1600" u="sng" dirty="0">
                  <a:solidFill>
                    <a:schemeClr val="tx1"/>
                  </a:solidFill>
                  <a:latin typeface="Arial" charset="0"/>
                </a:rPr>
                <a:t>Education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Naturalist Program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Brochures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1600" u="sng" dirty="0">
                  <a:solidFill>
                    <a:schemeClr val="tx1"/>
                  </a:solidFill>
                  <a:latin typeface="Arial" charset="0"/>
                </a:rPr>
                <a:t>Monitoring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charset="0"/>
                </a:rPr>
                <a:t>	</a:t>
              </a:r>
              <a:r>
                <a:rPr lang="en-US" altLang="en-US" dirty="0" smtClean="0">
                  <a:solidFill>
                    <a:schemeClr val="tx1"/>
                  </a:solidFill>
                  <a:latin typeface="Arial" charset="0"/>
                </a:rPr>
                <a:t>LAC</a:t>
              </a:r>
              <a:endParaRPr lang="en-US" altLang="en-US" sz="16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 rot="20937570">
              <a:off x="1368992" y="3374883"/>
              <a:ext cx="1216025" cy="1035328"/>
            </a:xfrm>
            <a:custGeom>
              <a:avLst/>
              <a:gdLst>
                <a:gd name="G0" fmla="+- -417051 0 0"/>
                <a:gd name="G1" fmla="+- -11041987 0 0"/>
                <a:gd name="G2" fmla="+- -417051 0 -11041987"/>
                <a:gd name="G3" fmla="+- 10800 0 0"/>
                <a:gd name="G4" fmla="+- 0 0 -41705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386 0 0"/>
                <a:gd name="G9" fmla="+- 0 0 -11041987"/>
                <a:gd name="G10" fmla="+- 5386 0 2700"/>
                <a:gd name="G11" fmla="cos G10 -417051"/>
                <a:gd name="G12" fmla="sin G10 -417051"/>
                <a:gd name="G13" fmla="cos 13500 -417051"/>
                <a:gd name="G14" fmla="sin 13500 -417051"/>
                <a:gd name="G15" fmla="+- G11 10800 0"/>
                <a:gd name="G16" fmla="+- G12 10800 0"/>
                <a:gd name="G17" fmla="+- G13 10800 0"/>
                <a:gd name="G18" fmla="+- G14 10800 0"/>
                <a:gd name="G19" fmla="*/ 5386 1 2"/>
                <a:gd name="G20" fmla="+- G19 5400 0"/>
                <a:gd name="G21" fmla="cos G20 -417051"/>
                <a:gd name="G22" fmla="sin G20 -417051"/>
                <a:gd name="G23" fmla="+- G21 10800 0"/>
                <a:gd name="G24" fmla="+- G12 G23 G22"/>
                <a:gd name="G25" fmla="+- G22 G23 G11"/>
                <a:gd name="G26" fmla="cos 10800 -417051"/>
                <a:gd name="G27" fmla="sin 10800 -417051"/>
                <a:gd name="G28" fmla="cos 5386 -417051"/>
                <a:gd name="G29" fmla="sin 5386 -41705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041987"/>
                <a:gd name="G36" fmla="sin G34 -11041987"/>
                <a:gd name="G37" fmla="+/ -11041987 -41705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386 G39"/>
                <a:gd name="G43" fmla="sin 538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285 w 21600"/>
                <a:gd name="T5" fmla="*/ 10 h 21600"/>
                <a:gd name="T6" fmla="*/ 2869 w 21600"/>
                <a:gd name="T7" fmla="*/ 9184 h 21600"/>
                <a:gd name="T8" fmla="*/ 11041 w 21600"/>
                <a:gd name="T9" fmla="*/ 5419 h 21600"/>
                <a:gd name="T10" fmla="*/ 24216 w 21600"/>
                <a:gd name="T11" fmla="*/ 9303 h 21600"/>
                <a:gd name="T12" fmla="*/ 19443 w 21600"/>
                <a:gd name="T13" fmla="*/ 15276 h 21600"/>
                <a:gd name="T14" fmla="*/ 13469 w 21600"/>
                <a:gd name="T15" fmla="*/ 1050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152" y="10203"/>
                  </a:moveTo>
                  <a:cubicBezTo>
                    <a:pt x="15848" y="7476"/>
                    <a:pt x="13543" y="5414"/>
                    <a:pt x="10800" y="5414"/>
                  </a:cubicBezTo>
                  <a:cubicBezTo>
                    <a:pt x="8239" y="5413"/>
                    <a:pt x="6033" y="7216"/>
                    <a:pt x="5522" y="9725"/>
                  </a:cubicBezTo>
                  <a:lnTo>
                    <a:pt x="217" y="8644"/>
                  </a:lnTo>
                  <a:cubicBezTo>
                    <a:pt x="1241" y="3613"/>
                    <a:pt x="5666" y="-1"/>
                    <a:pt x="10800" y="0"/>
                  </a:cubicBezTo>
                  <a:cubicBezTo>
                    <a:pt x="16301" y="0"/>
                    <a:pt x="20923" y="4135"/>
                    <a:pt x="21533" y="9602"/>
                  </a:cubicBezTo>
                  <a:lnTo>
                    <a:pt x="24216" y="9303"/>
                  </a:lnTo>
                  <a:lnTo>
                    <a:pt x="19443" y="15276"/>
                  </a:lnTo>
                  <a:lnTo>
                    <a:pt x="13469" y="10502"/>
                  </a:lnTo>
                  <a:lnTo>
                    <a:pt x="16152" y="10203"/>
                  </a:lnTo>
                  <a:close/>
                </a:path>
              </a:pathLst>
            </a:custGeom>
            <a:solidFill>
              <a:srgbClr val="000000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591753" y="3529478"/>
              <a:ext cx="806338" cy="288142"/>
            </a:xfrm>
            <a:prstGeom prst="rect">
              <a:avLst/>
            </a:prstGeom>
          </p:spPr>
          <p:txBody>
            <a:bodyPr wrap="none" fromWordArt="1">
              <a:prstTxWarp prst="textArchUp">
                <a:avLst/>
              </a:prstTxWarp>
            </a:bodyPr>
            <a:lstStyle/>
            <a:p>
              <a:pPr algn="ctr"/>
              <a:r>
                <a:rPr lang="en-US" sz="3600" kern="1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I</a:t>
              </a:r>
              <a:r>
                <a:rPr lang="en-US" sz="3600" kern="1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cs typeface="Arial"/>
                </a:rPr>
                <a:t>nteract with</a:t>
              </a:r>
              <a:endPara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/>
              </a:endParaRPr>
            </a:p>
          </p:txBody>
        </p:sp>
        <p:pic>
          <p:nvPicPr>
            <p:cNvPr id="25" name="Picture 25" descr="mcneil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990600"/>
              <a:ext cx="22860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57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888285"/>
            <a:ext cx="10515600" cy="608012"/>
          </a:xfrm>
        </p:spPr>
        <p:txBody>
          <a:bodyPr/>
          <a:lstStyle/>
          <a:p>
            <a:pPr algn="ctr"/>
            <a:r>
              <a:rPr lang="en-US" dirty="0" smtClean="0"/>
              <a:t>Required LUP Decisions for RVS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Module 3 – LUP Decisions for RVS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04" y="1854358"/>
            <a:ext cx="8467344" cy="4530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4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Module 1 – OFM Framework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38616" y="2888193"/>
            <a:ext cx="3186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58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Required LUP Decisions for RVS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Module 3 – LUP Decisions for RVS</a:t>
            </a:r>
            <a:endParaRPr lang="en-US" dirty="0"/>
          </a:p>
        </p:txBody>
      </p:sp>
      <p:sp>
        <p:nvSpPr>
          <p:cNvPr id="5" name="Vertical Text Placeholder 4"/>
          <p:cNvSpPr txBox="1">
            <a:spLocks noGrp="1"/>
          </p:cNvSpPr>
          <p:nvPr>
            <p:ph type="body" orient="vert" idx="1"/>
          </p:nvPr>
        </p:nvSpPr>
        <p:spPr>
          <a:xfrm>
            <a:off x="838200" y="2483351"/>
            <a:ext cx="10515600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Dorothy Morgan, Outdoor Recreation Planner</a:t>
            </a:r>
          </a:p>
          <a:p>
            <a:pPr marL="0" indent="0" algn="ctr">
              <a:buNone/>
            </a:pPr>
            <a:r>
              <a:rPr lang="en-US" sz="2400" b="1" dirty="0" smtClean="0"/>
              <a:t>WO-430 </a:t>
            </a:r>
            <a:r>
              <a:rPr lang="en-US" sz="2400" b="1" dirty="0" smtClean="0"/>
              <a:t>Division of Recreation and Visitor Services</a:t>
            </a:r>
          </a:p>
          <a:p>
            <a:pPr marL="0" indent="0" algn="ctr">
              <a:buNone/>
            </a:pPr>
            <a:r>
              <a:rPr lang="en-US" sz="2400" b="1" dirty="0" smtClean="0"/>
              <a:t>dmorgan@blm.gov</a:t>
            </a:r>
          </a:p>
          <a:p>
            <a:pPr marL="0" indent="0" algn="ctr">
              <a:buNone/>
            </a:pPr>
            <a:r>
              <a:rPr lang="en-US" sz="2400" b="1" dirty="0" smtClean="0"/>
              <a:t>202-912-7412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74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Vertical Text Placeholder 4"/>
          <p:cNvSpPr txBox="1">
            <a:spLocks noGrp="1"/>
          </p:cNvSpPr>
          <p:nvPr>
            <p:ph type="body" orient="vert" idx="1"/>
          </p:nvPr>
        </p:nvSpPr>
        <p:spPr>
          <a:xfrm>
            <a:off x="838200" y="2483351"/>
            <a:ext cx="10515600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are the 3 </a:t>
            </a:r>
            <a:r>
              <a:rPr lang="en-US" sz="2400" b="1" i="1" dirty="0" smtClean="0"/>
              <a:t>required</a:t>
            </a:r>
            <a:r>
              <a:rPr lang="en-US" sz="2400" b="1" dirty="0" smtClean="0"/>
              <a:t> LUP Decisions for RVS?</a:t>
            </a:r>
          </a:p>
          <a:p>
            <a:r>
              <a:rPr lang="en-US" sz="2400" b="1" dirty="0" smtClean="0"/>
              <a:t>What is the difference between SRMAs, ERMAs and undesignated lands?</a:t>
            </a:r>
          </a:p>
          <a:p>
            <a:r>
              <a:rPr lang="en-US" sz="2400" b="1" dirty="0" smtClean="0"/>
              <a:t>What kind of objectives  are required for each?</a:t>
            </a:r>
          </a:p>
          <a:p>
            <a:r>
              <a:rPr lang="en-US" sz="2400" b="1" dirty="0" smtClean="0"/>
              <a:t>What LUP decisions must be made for the RVS, and other programs?</a:t>
            </a:r>
          </a:p>
          <a:p>
            <a:r>
              <a:rPr lang="en-US" sz="2400" b="1" dirty="0" smtClean="0"/>
              <a:t>What is the difference between LUP decisions and Implementation decisions?</a:t>
            </a:r>
            <a:endParaRPr lang="en-US" sz="2400" b="1" dirty="0"/>
          </a:p>
          <a:p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3 – LUP Decisions for RVS, pg I-6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3 Required LUP Decisions for RVS: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3 – LUP Decisions for RVS, pg I-7</a:t>
            </a:r>
            <a:endParaRPr lang="en-US" dirty="0"/>
          </a:p>
        </p:txBody>
      </p:sp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>
          <a:xfrm>
            <a:off x="838200" y="2214563"/>
            <a:ext cx="10515600" cy="2913899"/>
          </a:xfrm>
        </p:spPr>
        <p:txBody>
          <a:bodyPr/>
          <a:lstStyle/>
          <a:p>
            <a:pPr marL="682625" indent="-45720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Designate Recreation Management Areas (RMAs)</a:t>
            </a:r>
          </a:p>
          <a:p>
            <a:pPr marL="682625" indent="-457200">
              <a:buFont typeface="+mj-lt"/>
              <a:buAutoNum type="arabicPeriod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2625" indent="-45720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Establish R&amp;VS Objectives for each RMA </a:t>
            </a:r>
          </a:p>
          <a:p>
            <a:pPr marL="682625" indent="-457200">
              <a:buFont typeface="+mj-lt"/>
              <a:buAutoNum type="arabicPeriod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2625" indent="-45720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Identify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LUP-level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Management Actions and Allowable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Use Decisions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for each RMA</a:t>
            </a:r>
          </a:p>
        </p:txBody>
      </p:sp>
    </p:spTree>
    <p:extLst>
      <p:ext uri="{BB962C8B-B14F-4D97-AF65-F5344CB8AC3E}">
        <p14:creationId xmlns:p14="http://schemas.microsoft.com/office/powerpoint/2010/main" val="26636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3 – LUP Decisions for RVS, pg I-7-0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61371"/>
              </p:ext>
            </p:extLst>
          </p:nvPr>
        </p:nvGraphicFramePr>
        <p:xfrm>
          <a:off x="0" y="818707"/>
          <a:ext cx="12192000" cy="60392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33903566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891046473"/>
                    </a:ext>
                  </a:extLst>
                </a:gridCol>
              </a:tblGrid>
              <a:tr h="9273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Special Recreation Management Area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Extensive Recreation Management Area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252959"/>
                  </a:ext>
                </a:extLst>
              </a:tr>
              <a:tr h="1117739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Definition:   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Recreation opportunities or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recreation setting characteristics (RSCs) </a:t>
                      </a:r>
                      <a:r>
                        <a:rPr lang="en-US" sz="1800" b="1" u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unique, important or distinctive</a:t>
                      </a:r>
                      <a:endParaRPr lang="en-US" sz="1800" b="1" u="non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i="1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Definition: 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pecific management required to address recreation use, demand or R&amp;VS program investments</a:t>
                      </a:r>
                      <a:endParaRPr lang="en-US" i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732328"/>
                  </a:ext>
                </a:extLst>
              </a:tr>
              <a:tr h="1048035">
                <a:tc>
                  <a:txBody>
                    <a:bodyPr/>
                    <a:lstStyle/>
                    <a:p>
                      <a:r>
                        <a:rPr kumimoji="0" lang="en-US" sz="1800" b="1" i="1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 Focus:  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Protect/enhance targeted activities, experiences, benefits, and desired RSCs.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i="1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 Focus: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 the principal recreation activities and the associated qualities and conditions, commensurate with other resources or resource uses.</a:t>
                      </a:r>
                      <a:endParaRPr lang="en-US" i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354767"/>
                  </a:ext>
                </a:extLst>
              </a:tr>
              <a:tr h="1229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Requirements: 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Outcomes-focused objectives, protect the desired RSCs,  and constrain non-compatible uses.</a:t>
                      </a:r>
                      <a:endParaRPr kumimoji="0" lang="en-US" sz="1800" b="0" i="0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i="1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Requirements: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Objectives which define the recreation activities &amp; the area’s associated qualities and conditions.</a:t>
                      </a:r>
                      <a:endParaRPr lang="en-US" b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564840"/>
                  </a:ext>
                </a:extLst>
              </a:tr>
              <a:tr h="17166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800" b="1" i="1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Keywords.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Unique,</a:t>
                      </a:r>
                      <a:r>
                        <a:rPr lang="en-US" sz="1800" b="1" u="non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US" sz="1800" b="1" u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mportant or Distinctive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Priority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 and Enhance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kumimoji="0" lang="en-US" sz="1800" b="1" i="0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Keywords.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pecific R&amp;VS </a:t>
                      </a:r>
                      <a:r>
                        <a:rPr kumimoji="0" lang="en-US" sz="1800" b="1" i="0" u="none" strike="noStrike" kern="1200" baseline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Mgmt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Required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Commensurate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 and Sustain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3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4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Lands not Designated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3 – LUP Decisions for RVS, pg I-9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24460"/>
              </p:ext>
            </p:extLst>
          </p:nvPr>
        </p:nvGraphicFramePr>
        <p:xfrm>
          <a:off x="147083" y="1020726"/>
          <a:ext cx="11897833" cy="56210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97833">
                  <a:extLst>
                    <a:ext uri="{9D8B030D-6E8A-4147-A177-3AD203B41FA5}">
                      <a16:colId xmlns:a16="http://schemas.microsoft.com/office/drawing/2014/main" val="4210686473"/>
                    </a:ext>
                  </a:extLst>
                </a:gridCol>
              </a:tblGrid>
              <a:tr h="66395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912204"/>
                  </a:ext>
                </a:extLst>
              </a:tr>
              <a:tr h="2018372">
                <a:tc>
                  <a:txBody>
                    <a:bodyPr/>
                    <a:lstStyle/>
                    <a:p>
                      <a:r>
                        <a:rPr kumimoji="0" lang="en-US" sz="1800" b="1" i="1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 Focus. </a:t>
                      </a:r>
                    </a:p>
                    <a:p>
                      <a:endParaRPr kumimoji="0" lang="en-US" sz="800" b="1" i="1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Recreation is not emphasized however recreation activities do occur.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Allow recreation uses that are not in conflict with the primary uses. </a:t>
                      </a:r>
                      <a:endParaRPr kumimoji="0" lang="en-US" sz="1800" b="1" i="0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anaged to meet basic R&amp;VS and resource stewardship needs.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16503"/>
                  </a:ext>
                </a:extLst>
              </a:tr>
              <a:tr h="29387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800" b="1" i="1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Requirements.</a:t>
                      </a:r>
                      <a:endParaRPr kumimoji="0" lang="en-US" sz="800" b="1" i="1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Identify decisions to address basic R&amp;VS and resource stewardship needs: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Visitor health and safety.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and user conflicts.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Address the type(s), activities and locations where special recreation permits would not be issued.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Mitigation of recreation impacts on cultural and natural resources.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563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4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Objectives for RMAs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3 – LUP Decisions for RVS, pg I-7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34834"/>
              </p:ext>
            </p:extLst>
          </p:nvPr>
        </p:nvGraphicFramePr>
        <p:xfrm>
          <a:off x="350874" y="1972156"/>
          <a:ext cx="11546958" cy="42478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73479">
                  <a:extLst>
                    <a:ext uri="{9D8B030D-6E8A-4147-A177-3AD203B41FA5}">
                      <a16:colId xmlns:a16="http://schemas.microsoft.com/office/drawing/2014/main" val="4210686473"/>
                    </a:ext>
                  </a:extLst>
                </a:gridCol>
                <a:gridCol w="5773479">
                  <a:extLst>
                    <a:ext uri="{9D8B030D-6E8A-4147-A177-3AD203B41FA5}">
                      <a16:colId xmlns:a16="http://schemas.microsoft.com/office/drawing/2014/main" val="1880403657"/>
                    </a:ext>
                  </a:extLst>
                </a:gridCol>
              </a:tblGrid>
              <a:tr h="5663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SRMA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ERMA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912204"/>
                  </a:ext>
                </a:extLst>
              </a:tr>
              <a:tr h="368159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kumimoji="0" lang="en-US" sz="800" b="1" i="0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2000" b="1" i="1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Outcome-focused objectives define the specific recreation opportunities:</a:t>
                      </a:r>
                    </a:p>
                    <a:p>
                      <a:pPr marL="630238" indent="-230188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0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Activities</a:t>
                      </a:r>
                    </a:p>
                    <a:p>
                      <a:pPr marL="630238" indent="-230188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0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Experiences</a:t>
                      </a:r>
                    </a:p>
                    <a:p>
                      <a:pPr marL="630238" indent="-230188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0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Benefits (derived from those experiences)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kumimoji="0" lang="en-US" sz="800" b="1" i="0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2000" b="1" i="1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Objectives define the: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kumimoji="0" lang="en-US" sz="800" b="1" i="0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6125" indent="-284163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0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Activities</a:t>
                      </a:r>
                    </a:p>
                    <a:p>
                      <a:pPr marL="746125" indent="-284163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0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Qualities and conditions which support the activities 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en-US" sz="2000" b="1" i="0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535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9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0869" y="1148409"/>
            <a:ext cx="10515600" cy="608012"/>
          </a:xfrm>
        </p:spPr>
        <p:txBody>
          <a:bodyPr/>
          <a:lstStyle/>
          <a:p>
            <a:r>
              <a:rPr lang="en-US" dirty="0" smtClean="0"/>
              <a:t>LUP Decisions within RVS Program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3 – LUP Decisions for RVS, pg I-8-9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88001"/>
              </p:ext>
            </p:extLst>
          </p:nvPr>
        </p:nvGraphicFramePr>
        <p:xfrm>
          <a:off x="109869" y="1928038"/>
          <a:ext cx="11972262" cy="23320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09684">
                  <a:extLst>
                    <a:ext uri="{9D8B030D-6E8A-4147-A177-3AD203B41FA5}">
                      <a16:colId xmlns:a16="http://schemas.microsoft.com/office/drawing/2014/main" val="4210686473"/>
                    </a:ext>
                  </a:extLst>
                </a:gridCol>
                <a:gridCol w="6262578">
                  <a:extLst>
                    <a:ext uri="{9D8B030D-6E8A-4147-A177-3AD203B41FA5}">
                      <a16:colId xmlns:a16="http://schemas.microsoft.com/office/drawing/2014/main" val="1880403657"/>
                    </a:ext>
                  </a:extLst>
                </a:gridCol>
              </a:tblGrid>
              <a:tr h="5712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SRMA</a:t>
                      </a:r>
                      <a:endParaRPr lang="en-US" sz="2400" b="0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ERMA</a:t>
                      </a:r>
                      <a:endParaRPr lang="en-US" sz="2400" b="0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912204"/>
                  </a:ext>
                </a:extLst>
              </a:tr>
              <a:tr h="176079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i="1" u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Identify R&amp;VS decisions necessary to: </a:t>
                      </a:r>
                      <a:endParaRPr lang="en-US" sz="2400" b="0" u="none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Sustain or enhance</a:t>
                      </a:r>
                      <a:r>
                        <a:rPr lang="en-US" sz="2400" b="0" u="non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recreation objectives.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Maintain or enhance desired</a:t>
                      </a:r>
                      <a:r>
                        <a:rPr lang="en-US" sz="2400" b="0" u="non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u="non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RSCs.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Identify R&amp;VS decisions necessary to: </a:t>
                      </a:r>
                      <a:endParaRPr lang="en-US" sz="2400" b="0" i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Facilitate participation in identified activities.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Maintain particular RSCs.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53562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869" y="4260112"/>
            <a:ext cx="11972262" cy="19389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Restrict uses and activities detrimental to achieving objectives.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Address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visitor health and safety, resource protection, and use and user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conflicts.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Type(s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), activities and locations where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SRPs would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not be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issued.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Mitigation of recreation impacts on cultural and natural resources.</a:t>
            </a:r>
            <a:endParaRPr lang="en-US" sz="2400" dirty="0">
              <a:solidFill>
                <a:schemeClr val="bg1">
                  <a:lumMod val="85000"/>
                </a:schemeClr>
              </a:solidFill>
              <a:ea typeface="Roboto" panose="02000000000000000000" pitchFamily="2" charset="0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8719" y="1148409"/>
            <a:ext cx="11084443" cy="608012"/>
          </a:xfrm>
        </p:spPr>
        <p:txBody>
          <a:bodyPr/>
          <a:lstStyle/>
          <a:p>
            <a:r>
              <a:rPr lang="en-US" dirty="0" smtClean="0"/>
              <a:t>LUP Decisions within other programs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3 – LUP Decisions for RVS, pg I-8-9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13488" y="2193391"/>
            <a:ext cx="8654903" cy="415498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Establish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terms, conditions or restrictions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for other resource uses </a:t>
            </a:r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necessary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 to achieve the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RMA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objective(s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).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ea typeface="Roboto" panose="02000000000000000000" pitchFamily="2" charset="0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Stipulations on mineral or other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ROW avoidance or exclusion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OHV designations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Areas available for livestock grazing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Roboto" panose="02000000000000000000" pitchFamily="2" charset="0"/>
              </a:rPr>
              <a:t>Visual Resource Management (VRM)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-To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>
                <a:lumMod val="85000"/>
              </a:schemeClr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M-PowerPoint-Template-Black-Topo.potx" id="{06A3C5A7-278D-466C-8CC5-4FB6A963F289}" vid="{4D07F08B-482D-41C9-9962-09140407A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905</Words>
  <Application>Microsoft Office PowerPoint</Application>
  <PresentationFormat>Widescreen</PresentationFormat>
  <Paragraphs>187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Roboto Black</vt:lpstr>
      <vt:lpstr>Times New Roman</vt:lpstr>
      <vt:lpstr>Black-Topo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Ridenhour, Larry E</dc:creator>
  <cp:lastModifiedBy>ilmntcctrn102</cp:lastModifiedBy>
  <cp:revision>58</cp:revision>
  <dcterms:created xsi:type="dcterms:W3CDTF">2019-06-19T12:35:56Z</dcterms:created>
  <dcterms:modified xsi:type="dcterms:W3CDTF">2019-11-04T19:01:29Z</dcterms:modified>
</cp:coreProperties>
</file>