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</p:sldIdLst>
  <p:sldSz cx="12192000" cy="6858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lack" panose="02000000000000000000" pitchFamily="2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6" autoAdjust="0"/>
  </p:normalViewPr>
  <p:slideViewPr>
    <p:cSldViewPr snapToGrid="0">
      <p:cViewPr varScale="1">
        <p:scale>
          <a:sx n="64" d="100"/>
          <a:sy n="64" d="100"/>
        </p:scale>
        <p:origin x="749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2"/>
          <p:cNvCxnSpPr/>
          <p:nvPr/>
        </p:nvCxnSpPr>
        <p:spPr>
          <a:xfrm>
            <a:off x="381000" y="952500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381000" y="1809750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"/>
          <p:cNvSpPr txBox="1"/>
          <p:nvPr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105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432" y="221735"/>
            <a:ext cx="740004" cy="6482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0" y="2019300"/>
            <a:ext cx="121920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381000" y="952500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2"/>
          <p:cNvCxnSpPr/>
          <p:nvPr/>
        </p:nvCxnSpPr>
        <p:spPr>
          <a:xfrm>
            <a:off x="381000" y="1809750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 txBox="1"/>
          <p:nvPr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105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432" y="221735"/>
            <a:ext cx="740004" cy="6482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838200" y="1068388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  <a:defRPr sz="4400">
                <a:solidFill>
                  <a:srgbClr val="D8D8D8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7152">
          <p15:clr>
            <a:srgbClr val="FBAE40"/>
          </p15:clr>
        </p15:guide>
        <p15:guide id="5" pos="7440">
          <p15:clr>
            <a:srgbClr val="FBAE40"/>
          </p15:clr>
        </p15:guide>
        <p15:guide id="6" pos="240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orient="horz" pos="4248">
          <p15:clr>
            <a:srgbClr val="FBAE40"/>
          </p15:clr>
        </p15:guide>
        <p15:guide id="9" orient="horz" pos="12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Robo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4"/>
          <p:cNvCxnSpPr/>
          <p:nvPr/>
        </p:nvCxnSpPr>
        <p:spPr>
          <a:xfrm>
            <a:off x="381000" y="952500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14"/>
          <p:cNvCxnSpPr/>
          <p:nvPr/>
        </p:nvCxnSpPr>
        <p:spPr>
          <a:xfrm>
            <a:off x="381000" y="1809750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14"/>
          <p:cNvSpPr txBox="1"/>
          <p:nvPr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105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432" y="221735"/>
            <a:ext cx="740004" cy="648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1015734"/>
            <a:ext cx="10515600" cy="74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>
            <a:spLocks noGrp="1"/>
          </p:cNvSpPr>
          <p:nvPr>
            <p:ph type="pic" idx="2"/>
          </p:nvPr>
        </p:nvSpPr>
        <p:spPr>
          <a:xfrm>
            <a:off x="0" y="2019300"/>
            <a:ext cx="121920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7152">
          <p15:clr>
            <a:srgbClr val="FBAE40"/>
          </p15:clr>
        </p15:guide>
        <p15:guide id="5" pos="7440">
          <p15:clr>
            <a:srgbClr val="FBAE40"/>
          </p15:clr>
        </p15:guide>
        <p15:guide id="6" pos="240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orient="horz" pos="4248">
          <p15:clr>
            <a:srgbClr val="FBAE40"/>
          </p15:clr>
        </p15:guide>
        <p15:guide id="9" orient="horz" pos="12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5"/>
          <p:cNvCxnSpPr/>
          <p:nvPr/>
        </p:nvCxnSpPr>
        <p:spPr>
          <a:xfrm>
            <a:off x="381000" y="567935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5"/>
          <p:cNvSpPr txBox="1"/>
          <p:nvPr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9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53" y="136276"/>
            <a:ext cx="513895" cy="45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838200" y="828942"/>
            <a:ext cx="10515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Click to add page topic</a:t>
            </a:r>
            <a:endParaRPr sz="4400" b="1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8289421" y="202193"/>
            <a:ext cx="306437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8D8D8"/>
                </a:solidFill>
                <a:latin typeface="Roboto Black"/>
                <a:ea typeface="Roboto Black"/>
                <a:cs typeface="Roboto Black"/>
                <a:sym typeface="Roboto Black"/>
              </a:rPr>
              <a:t>Click to Add Chapter Heading</a:t>
            </a:r>
            <a:endParaRPr sz="1600">
              <a:solidFill>
                <a:srgbClr val="D8D8D8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">
  <p:cSld name="Basic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3"/>
          <p:cNvCxnSpPr/>
          <p:nvPr/>
        </p:nvCxnSpPr>
        <p:spPr>
          <a:xfrm>
            <a:off x="381000" y="567935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3"/>
          <p:cNvSpPr txBox="1"/>
          <p:nvPr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9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53" y="136276"/>
            <a:ext cx="513895" cy="45015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3"/>
          <p:cNvCxnSpPr/>
          <p:nvPr/>
        </p:nvCxnSpPr>
        <p:spPr>
          <a:xfrm>
            <a:off x="381000" y="567935"/>
            <a:ext cx="10972800" cy="0"/>
          </a:xfrm>
          <a:prstGeom prst="straightConnector1">
            <a:avLst/>
          </a:prstGeom>
          <a:noFill/>
          <a:ln w="76200" cap="flat" cmpd="sng">
            <a:solidFill>
              <a:srgbClr val="9FCE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3"/>
          <p:cNvSpPr txBox="1"/>
          <p:nvPr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9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53" y="136276"/>
            <a:ext cx="513895" cy="4501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>
            <a:spLocks noGrp="1"/>
          </p:cNvSpPr>
          <p:nvPr>
            <p:ph type="body" idx="2"/>
          </p:nvPr>
        </p:nvSpPr>
        <p:spPr>
          <a:xfrm>
            <a:off x="838200" y="1068388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  <a:defRPr sz="4400">
                <a:solidFill>
                  <a:srgbClr val="D8D8D8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>
                <a:solidFill>
                  <a:srgbClr val="D8D8D8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0"/>
              <a:buFont typeface="Robo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0"/>
              <a:buFont typeface="Robo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Robo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Roboto Black"/>
              <a:buNone/>
              <a:defRPr sz="4400" b="0" i="0" u="none" strike="noStrike" cap="none">
                <a:solidFill>
                  <a:srgbClr val="D8D8D8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pos="528">
          <p15:clr>
            <a:srgbClr val="F26B43"/>
          </p15:clr>
        </p15:guide>
        <p15:guide id="6" pos="7152">
          <p15:clr>
            <a:srgbClr val="F26B43"/>
          </p15:clr>
        </p15:guide>
        <p15:guide id="7" orient="horz" pos="216">
          <p15:clr>
            <a:srgbClr val="F26B43"/>
          </p15:clr>
        </p15:guide>
        <p15:guide id="8" orient="horz" pos="3888">
          <p15:clr>
            <a:srgbClr val="F26B43"/>
          </p15:clr>
        </p15:guide>
        <p15:guide id="9" orient="horz" pos="4224">
          <p15:clr>
            <a:srgbClr val="F26B43"/>
          </p15:clr>
        </p15:guide>
        <p15:guide id="10" orient="horz" pos="1056">
          <p15:clr>
            <a:srgbClr val="F26B43"/>
          </p15:clr>
        </p15:guide>
        <p15:guide id="11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504997" y="1076701"/>
            <a:ext cx="10899371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Planning for Recreation &amp; Visitor Services</a:t>
            </a:r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0" y="2019300"/>
            <a:ext cx="121920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32769"/>
          <a:stretch/>
        </p:blipFill>
        <p:spPr>
          <a:xfrm>
            <a:off x="-16042" y="2019300"/>
            <a:ext cx="12192000" cy="483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2"/>
          </p:nvPr>
        </p:nvSpPr>
        <p:spPr>
          <a:xfrm>
            <a:off x="741872" y="1061079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 b="1"/>
              <a:t>Colorado River Valley Field Office (previously known as Glenwood Springs Field Office) Case Study Information: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/>
              <a:t/>
            </a:r>
            <a:br>
              <a:rPr lang="en-US" sz="2400"/>
            </a:br>
            <a:endParaRPr sz="2400"/>
          </a:p>
        </p:txBody>
      </p:sp>
      <p:pic>
        <p:nvPicPr>
          <p:cNvPr id="191" name="Google Shape;191;p25" descr="https://lh3.googleusercontent.com/wkoCp441m0XJYBsUoZ-2JGZaARLrrFKIsQg4OeawjNJ03HqDNqtC81-BswsBtzPlB6osvtiPoDVo83wwQKk5a5v_LGwOi8I2zaLdOvuNK5xqbvZsNDtBY0wEx2pSqYj9d-QMlmAyUtKMxHsYn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284" y="3415970"/>
            <a:ext cx="454342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741872" y="3554083"/>
            <a:ext cx="5141343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1984 Glenwood Springs RMP, along with subsequent amendments, has served as an effective guide for management of BLM-administered public lands within the planning area.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</a:t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l="4669" t="3775" r="3011" b="4066"/>
          <a:stretch/>
        </p:blipFill>
        <p:spPr>
          <a:xfrm>
            <a:off x="3521033" y="801585"/>
            <a:ext cx="4756068" cy="5824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</a:t>
            </a:r>
            <a:endParaRPr/>
          </a:p>
        </p:txBody>
      </p:sp>
      <p:pic>
        <p:nvPicPr>
          <p:cNvPr id="206" name="Google Shape;206;p27" descr="https://lh5.googleusercontent.com/_8n82ZTx79-yomfSk50-fdWlpFYjW3NlJvfUq74DCRkwiYAmDQTJldVP04LV1tnvHgWKaOwY3qP-4rDsIAYZOpbeCSIK8RIm8YL_aZ-rnV3wyFkmXKhGBT26DuvZ2ceqZsRblTjvS0r5zGT8Nw"/>
          <p:cNvPicPr preferRelativeResize="0"/>
          <p:nvPr/>
        </p:nvPicPr>
        <p:blipFill rotWithShape="1">
          <a:blip r:embed="rId3">
            <a:alphaModFix/>
          </a:blip>
          <a:srcRect b="3518"/>
          <a:stretch/>
        </p:blipFill>
        <p:spPr>
          <a:xfrm>
            <a:off x="522802" y="831505"/>
            <a:ext cx="6865395" cy="575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785847" y="1434353"/>
            <a:ext cx="3671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Bull </a:t>
            </a:r>
            <a:r>
              <a:rPr lang="en-US" sz="2800" b="1" dirty="0" smtClean="0">
                <a:solidFill>
                  <a:schemeClr val="bg1"/>
                </a:solidFill>
              </a:rPr>
              <a:t>Gulch, Deep Creek and Hack Lake were determined not to manage for recreation moving forward due to other management priorities.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body" idx="2"/>
          </p:nvPr>
        </p:nvSpPr>
        <p:spPr>
          <a:xfrm>
            <a:off x="501520" y="1021735"/>
            <a:ext cx="11188959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Group Exercise</a:t>
            </a:r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</a:t>
            </a:r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"/>
          </p:nvPr>
        </p:nvSpPr>
        <p:spPr>
          <a:xfrm>
            <a:off x="838199" y="1970168"/>
            <a:ext cx="10515600" cy="433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AutoNum type="arabicPeriod"/>
            </a:pPr>
            <a:r>
              <a:rPr lang="en-US" sz="2400" dirty="0" smtClean="0"/>
              <a:t>Consider potential RMAs.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AutoNum type="arabicPeriod"/>
            </a:pPr>
            <a:r>
              <a:rPr lang="en-US" sz="2400" dirty="0" smtClean="0"/>
              <a:t>List </a:t>
            </a:r>
            <a:r>
              <a:rPr lang="en-US" sz="2400" dirty="0"/>
              <a:t>what makes the area </a:t>
            </a:r>
            <a:r>
              <a:rPr lang="en-US" sz="2400" i="1" dirty="0"/>
              <a:t>eligible</a:t>
            </a:r>
            <a:r>
              <a:rPr lang="en-US" sz="2400" i="1" dirty="0" smtClean="0"/>
              <a:t>. 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AutoNum type="arabicPeriod"/>
            </a:pPr>
            <a:r>
              <a:rPr lang="en-US" sz="2400" dirty="0"/>
              <a:t>List what makes the area </a:t>
            </a:r>
            <a:r>
              <a:rPr lang="en-US" sz="2400" i="1" dirty="0"/>
              <a:t>manageable.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AutoNum type="arabicPeriod"/>
            </a:pPr>
            <a:r>
              <a:rPr lang="en-US" sz="2400" dirty="0" smtClean="0"/>
              <a:t>Consider potential RMA type (SRMA or ERMA</a:t>
            </a:r>
            <a:r>
              <a:rPr lang="en-US" sz="2400" dirty="0" smtClean="0"/>
              <a:t>?)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AutoNum type="arabicPeriod"/>
            </a:pPr>
            <a:r>
              <a:rPr lang="en-US" sz="2400" dirty="0" smtClean="0"/>
              <a:t>Document supporting information on the </a:t>
            </a:r>
            <a:r>
              <a:rPr lang="en-US" sz="2400" smtClean="0"/>
              <a:t>RMA template.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AutoNum type="arabicPeriod"/>
            </a:pPr>
            <a:r>
              <a:rPr lang="en-US" sz="2400" dirty="0"/>
              <a:t>Describe any potential resource or resource use conflict.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AutoNum type="arabicPeriod"/>
            </a:pPr>
            <a:r>
              <a:rPr lang="en-US" sz="2400" dirty="0"/>
              <a:t>Helpful tools: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Char char="•"/>
            </a:pPr>
            <a:r>
              <a:rPr lang="en-US" sz="2000" dirty="0" err="1"/>
              <a:t>Pg</a:t>
            </a:r>
            <a:r>
              <a:rPr lang="en-US" sz="2000" dirty="0"/>
              <a:t> I-34 Evaluating Potential RMAs (table)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Char char="•"/>
            </a:pPr>
            <a:r>
              <a:rPr lang="en-US" sz="2000" dirty="0" err="1"/>
              <a:t>Pg</a:t>
            </a:r>
            <a:r>
              <a:rPr lang="en-US" sz="2000" dirty="0"/>
              <a:t> IL-1 Evaluating Potential RMAs (flow chart)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478194" y="1003074"/>
            <a:ext cx="11235612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Evaluating Recreation Management Areas (RMAs)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(pg I-34)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838200" y="2483351"/>
            <a:ext cx="10515600" cy="237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 dirty="0" smtClean="0"/>
              <a:t>Kimberly Leitzinger</a:t>
            </a:r>
            <a:endParaRPr sz="24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 dirty="0"/>
              <a:t>Outdoor Recreation Planner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 dirty="0" smtClean="0"/>
              <a:t>Colorado River Valley </a:t>
            </a:r>
            <a:r>
              <a:rPr lang="en-US" sz="2400" b="1" dirty="0"/>
              <a:t>Field Office</a:t>
            </a:r>
            <a:endParaRPr sz="24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None/>
            </a:pPr>
            <a:r>
              <a:rPr lang="en-US" dirty="0" smtClean="0"/>
              <a:t>kleitzinger@blm.gov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None/>
            </a:pPr>
            <a:r>
              <a:rPr lang="en-US" dirty="0" smtClean="0"/>
              <a:t>(970) 876-9075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2"/>
          </p:nvPr>
        </p:nvSpPr>
        <p:spPr>
          <a:xfrm>
            <a:off x="838200" y="1068388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(pg I-34)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838200" y="2483351"/>
            <a:ext cx="10515600" cy="27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 b="1"/>
              <a:t>Where does this step fit in the LUP process?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 b="1"/>
              <a:t>How do you determine eligibility?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 b="1"/>
              <a:t>How do you determine manageability?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 b="1"/>
              <a:t>How do you determine the RMA type?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838200" y="1068388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LUP Process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(pg I-34)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838200" y="2483351"/>
            <a:ext cx="10515600" cy="283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 b="1"/>
              <a:t>Consider an area’s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eligibility and manageability before: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AutoNum type="arabicParenBoth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discussing it in the analysis of the management situation (AMS) or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AutoNum type="arabicParenBoth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proposing it for designation in the in the LUP (range of alternatives)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body" idx="2"/>
          </p:nvPr>
        </p:nvSpPr>
        <p:spPr>
          <a:xfrm>
            <a:off x="838200" y="1068388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Step 1 – Eligibility Factors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(pg I-34)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838200" y="1830209"/>
            <a:ext cx="10515600" cy="44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 dirty="0"/>
              <a:t>a. Demand for recreation opportunities.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 dirty="0"/>
              <a:t>b. Existing recreation use.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 dirty="0"/>
              <a:t>c. Supply of Recreation Setting Characteristics (RSCs</a:t>
            </a:r>
            <a:r>
              <a:rPr lang="en-US" sz="2400" b="1" dirty="0" smtClean="0"/>
              <a:t>).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 dirty="0"/>
              <a:t>d. The unique value, importance, and/or distinctiveness of RSCs, especially compared to other areas used for recreation.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 dirty="0"/>
              <a:t>e. Existing or needed R&amp;VS program investments and infrastructure.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838200" y="1068388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Step 2 –Manageability Considerations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(pg I-35)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586274" y="1848869"/>
            <a:ext cx="10515600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/>
              <a:t>a. Capability to manage recreation resources and uses. </a:t>
            </a:r>
            <a:endParaRPr/>
          </a:p>
          <a:p>
            <a:pPr marL="9144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/>
              <a:t>b. The amount of certainty that proposed or competing land uses or other resource values do not preclude providing the desired recreation opportunities or protecting the RSCs. </a:t>
            </a:r>
            <a:endParaRPr/>
          </a:p>
          <a:p>
            <a:pPr marL="9144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/>
              <a:t>c. Ability to establish interdisciplinary management actions and allowable uses to support desired recreation opportunities. </a:t>
            </a:r>
            <a:endParaRPr/>
          </a:p>
          <a:p>
            <a:pPr marL="9144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body" idx="2"/>
          </p:nvPr>
        </p:nvSpPr>
        <p:spPr>
          <a:xfrm>
            <a:off x="838200" y="1068388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Step 2 –Manageability Considerations</a:t>
            </a: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(pg I-35)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726233" y="1850670"/>
            <a:ext cx="10515600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/>
              <a:t>d. Necessary recreation management actions and allowable uses that will be needed to: </a:t>
            </a:r>
            <a:endParaRPr/>
          </a:p>
          <a:p>
            <a:pPr marL="9144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/>
              <a:t>(1) Support and facilitate targeted recreation opportunities. </a:t>
            </a:r>
            <a:endParaRPr/>
          </a:p>
          <a:p>
            <a:pPr marL="9144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/>
              <a:t>(2) Maintain or enhance RSCs. </a:t>
            </a:r>
            <a:endParaRPr/>
          </a:p>
          <a:p>
            <a:pPr marL="9144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/>
              <a:t>(3) Mitigate recreation impacts to cultural and natural resources. </a:t>
            </a:r>
            <a:endParaRPr/>
          </a:p>
          <a:p>
            <a:pPr marL="9144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/>
              <a:t>(4) Address use and user conflicts. </a:t>
            </a:r>
            <a:endParaRPr/>
          </a:p>
          <a:p>
            <a:pPr marL="9144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/>
              <a:t>(5) Gain public support for managing specific recreation opportunities. </a:t>
            </a:r>
            <a:endParaRPr/>
          </a:p>
          <a:p>
            <a:pPr marL="9144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Char char="•"/>
            </a:pPr>
            <a:r>
              <a:rPr lang="en-US" sz="2400"/>
              <a:t>(6) Involve existing and/or potential partners/volunteers to help the BLM manage specific recreation opportunities and RSCs on a sustained long-term basis.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>
            <a:off x="968829" y="776454"/>
            <a:ext cx="105156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None/>
            </a:pPr>
            <a:r>
              <a:rPr lang="en-US"/>
              <a:t>Step 3 –Determine the RMA Type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(pg I-36)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1258078" y="1832009"/>
            <a:ext cx="2595465" cy="188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/>
              <a:t>See pg I-36, Figure 16 – Recreation Management Area Comparison Table 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557" y="1500067"/>
            <a:ext cx="4809472" cy="507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body" idx="3"/>
          </p:nvPr>
        </p:nvSpPr>
        <p:spPr>
          <a:xfrm>
            <a:off x="6819900" y="160338"/>
            <a:ext cx="4533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</a:pPr>
            <a:r>
              <a:rPr lang="en-US"/>
              <a:t>Module 4 – Evaluating RMAs (pg IL-1)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62339" y="1160205"/>
            <a:ext cx="3192624" cy="121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r>
              <a:rPr lang="en-US" sz="2400" b="1"/>
              <a:t>See also Illustration 1, pg IL-1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</a:pPr>
            <a:endParaRPr sz="2400"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1546" y="853423"/>
            <a:ext cx="7362254" cy="559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-Top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577</Words>
  <Application>Microsoft Office PowerPoint</Application>
  <PresentationFormat>Widescreen</PresentationFormat>
  <Paragraphs>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Roboto</vt:lpstr>
      <vt:lpstr>Roboto Black</vt:lpstr>
      <vt:lpstr>Arial</vt:lpstr>
      <vt:lpstr>Calibri</vt:lpstr>
      <vt:lpstr>Black-Topo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Dorothy M</dc:creator>
  <cp:lastModifiedBy>ilmntcctrn102</cp:lastModifiedBy>
  <cp:revision>5</cp:revision>
  <dcterms:modified xsi:type="dcterms:W3CDTF">2019-11-04T22:42:41Z</dcterms:modified>
</cp:coreProperties>
</file>