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9"/>
  </p:notesMasterIdLst>
  <p:sldIdLst>
    <p:sldId id="259" r:id="rId2"/>
    <p:sldId id="260" r:id="rId3"/>
    <p:sldId id="261" r:id="rId4"/>
    <p:sldId id="272" r:id="rId5"/>
    <p:sldId id="265" r:id="rId6"/>
    <p:sldId id="262" r:id="rId7"/>
    <p:sldId id="273" r:id="rId8"/>
    <p:sldId id="266" r:id="rId9"/>
    <p:sldId id="263" r:id="rId10"/>
    <p:sldId id="267" r:id="rId11"/>
    <p:sldId id="274" r:id="rId12"/>
    <p:sldId id="264" r:id="rId13"/>
    <p:sldId id="275" r:id="rId14"/>
    <p:sldId id="268" r:id="rId15"/>
    <p:sldId id="270" r:id="rId16"/>
    <p:sldId id="271" r:id="rId17"/>
    <p:sldId id="269" r:id="rId1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23" autoAdjust="0"/>
    <p:restoredTop sz="87100" autoAdjust="0"/>
  </p:normalViewPr>
  <p:slideViewPr>
    <p:cSldViewPr snapToGrid="0" showGuides="1">
      <p:cViewPr varScale="1">
        <p:scale>
          <a:sx n="95" d="100"/>
          <a:sy n="95" d="100"/>
        </p:scale>
        <p:origin x="1464" y="7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C1B05D8-93C9-4205-A070-EADBAABA4A66}" type="datetimeFigureOut">
              <a:rPr lang="en-US" smtClean="0"/>
              <a:t>11/3/2019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CC317DB-BEBE-4417-88AB-4F52C6F698D7}" type="slidenum">
              <a:rPr lang="en-US" smtClean="0"/>
              <a:t>‹#›</a:t>
            </a:fld>
            <a:endParaRPr lang="en-US"/>
          </a:p>
        </p:txBody>
      </p:sp>
    </p:spTree>
    <p:extLst>
      <p:ext uri="{BB962C8B-B14F-4D97-AF65-F5344CB8AC3E}">
        <p14:creationId xmlns:p14="http://schemas.microsoft.com/office/powerpoint/2010/main" val="834151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317DB-BEBE-4417-88AB-4F52C6F698D7}" type="slidenum">
              <a:rPr lang="en-US" smtClean="0"/>
              <a:t>3</a:t>
            </a:fld>
            <a:endParaRPr lang="en-US"/>
          </a:p>
        </p:txBody>
      </p:sp>
    </p:spTree>
    <p:extLst>
      <p:ext uri="{BB962C8B-B14F-4D97-AF65-F5344CB8AC3E}">
        <p14:creationId xmlns:p14="http://schemas.microsoft.com/office/powerpoint/2010/main" val="3228894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317DB-BEBE-4417-88AB-4F52C6F698D7}" type="slidenum">
              <a:rPr lang="en-US" smtClean="0"/>
              <a:t>12</a:t>
            </a:fld>
            <a:endParaRPr lang="en-US"/>
          </a:p>
        </p:txBody>
      </p:sp>
    </p:spTree>
    <p:extLst>
      <p:ext uri="{BB962C8B-B14F-4D97-AF65-F5344CB8AC3E}">
        <p14:creationId xmlns:p14="http://schemas.microsoft.com/office/powerpoint/2010/main" val="272425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317DB-BEBE-4417-88AB-4F52C6F698D7}" type="slidenum">
              <a:rPr lang="en-US" smtClean="0"/>
              <a:t>13</a:t>
            </a:fld>
            <a:endParaRPr lang="en-US"/>
          </a:p>
        </p:txBody>
      </p:sp>
    </p:spTree>
    <p:extLst>
      <p:ext uri="{BB962C8B-B14F-4D97-AF65-F5344CB8AC3E}">
        <p14:creationId xmlns:p14="http://schemas.microsoft.com/office/powerpoint/2010/main" val="3129617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317DB-BEBE-4417-88AB-4F52C6F698D7}" type="slidenum">
              <a:rPr lang="en-US" smtClean="0"/>
              <a:t>14</a:t>
            </a:fld>
            <a:endParaRPr lang="en-US"/>
          </a:p>
        </p:txBody>
      </p:sp>
    </p:spTree>
    <p:extLst>
      <p:ext uri="{BB962C8B-B14F-4D97-AF65-F5344CB8AC3E}">
        <p14:creationId xmlns:p14="http://schemas.microsoft.com/office/powerpoint/2010/main" val="4062752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317DB-BEBE-4417-88AB-4F52C6F698D7}" type="slidenum">
              <a:rPr lang="en-US" smtClean="0"/>
              <a:t>15</a:t>
            </a:fld>
            <a:endParaRPr lang="en-US"/>
          </a:p>
        </p:txBody>
      </p:sp>
    </p:spTree>
    <p:extLst>
      <p:ext uri="{BB962C8B-B14F-4D97-AF65-F5344CB8AC3E}">
        <p14:creationId xmlns:p14="http://schemas.microsoft.com/office/powerpoint/2010/main" val="3469526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317DB-BEBE-4417-88AB-4F52C6F698D7}" type="slidenum">
              <a:rPr lang="en-US" smtClean="0"/>
              <a:t>16</a:t>
            </a:fld>
            <a:endParaRPr lang="en-US"/>
          </a:p>
        </p:txBody>
      </p:sp>
    </p:spTree>
    <p:extLst>
      <p:ext uri="{BB962C8B-B14F-4D97-AF65-F5344CB8AC3E}">
        <p14:creationId xmlns:p14="http://schemas.microsoft.com/office/powerpoint/2010/main" val="2052907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317DB-BEBE-4417-88AB-4F52C6F698D7}" type="slidenum">
              <a:rPr lang="en-US" smtClean="0"/>
              <a:t>17</a:t>
            </a:fld>
            <a:endParaRPr lang="en-US"/>
          </a:p>
        </p:txBody>
      </p:sp>
    </p:spTree>
    <p:extLst>
      <p:ext uri="{BB962C8B-B14F-4D97-AF65-F5344CB8AC3E}">
        <p14:creationId xmlns:p14="http://schemas.microsoft.com/office/powerpoint/2010/main" val="2065837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317DB-BEBE-4417-88AB-4F52C6F698D7}" type="slidenum">
              <a:rPr lang="en-US" smtClean="0"/>
              <a:t>4</a:t>
            </a:fld>
            <a:endParaRPr lang="en-US"/>
          </a:p>
        </p:txBody>
      </p:sp>
    </p:spTree>
    <p:extLst>
      <p:ext uri="{BB962C8B-B14F-4D97-AF65-F5344CB8AC3E}">
        <p14:creationId xmlns:p14="http://schemas.microsoft.com/office/powerpoint/2010/main" val="3642202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317DB-BEBE-4417-88AB-4F52C6F698D7}" type="slidenum">
              <a:rPr lang="en-US" smtClean="0"/>
              <a:t>5</a:t>
            </a:fld>
            <a:endParaRPr lang="en-US"/>
          </a:p>
        </p:txBody>
      </p:sp>
    </p:spTree>
    <p:extLst>
      <p:ext uri="{BB962C8B-B14F-4D97-AF65-F5344CB8AC3E}">
        <p14:creationId xmlns:p14="http://schemas.microsoft.com/office/powerpoint/2010/main" val="202314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RSCs are a continuum of classes characterized by three components—physical, social, and operational qualities and conditions of the area. Each component is further defined by characteristics such as remoteness, group size, and types of access. This provides a comprehensive way to describe a geographic location’s recreational qualities and conditions. </a:t>
            </a:r>
          </a:p>
          <a:p>
            <a:endParaRPr lang="en-US" dirty="0"/>
          </a:p>
        </p:txBody>
      </p:sp>
      <p:sp>
        <p:nvSpPr>
          <p:cNvPr id="4" name="Slide Number Placeholder 3"/>
          <p:cNvSpPr>
            <a:spLocks noGrp="1"/>
          </p:cNvSpPr>
          <p:nvPr>
            <p:ph type="sldNum" sz="quarter" idx="10"/>
          </p:nvPr>
        </p:nvSpPr>
        <p:spPr/>
        <p:txBody>
          <a:bodyPr/>
          <a:lstStyle/>
          <a:p>
            <a:fld id="{0CC317DB-BEBE-4417-88AB-4F52C6F698D7}" type="slidenum">
              <a:rPr lang="en-US" smtClean="0"/>
              <a:t>6</a:t>
            </a:fld>
            <a:endParaRPr lang="en-US"/>
          </a:p>
        </p:txBody>
      </p:sp>
    </p:spTree>
    <p:extLst>
      <p:ext uri="{BB962C8B-B14F-4D97-AF65-F5344CB8AC3E}">
        <p14:creationId xmlns:p14="http://schemas.microsoft.com/office/powerpoint/2010/main" val="4056101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RSCs are a continuum of classes characterized by three components—physical, social, and operational qualities and conditions of the area. Each component is further defined by characteristics such as remoteness, group size, and types of access. This provides a comprehensive way to describe a geographic location’s recreational qualities and conditions. </a:t>
            </a:r>
          </a:p>
          <a:p>
            <a:endParaRPr lang="en-US" dirty="0"/>
          </a:p>
        </p:txBody>
      </p:sp>
      <p:sp>
        <p:nvSpPr>
          <p:cNvPr id="4" name="Slide Number Placeholder 3"/>
          <p:cNvSpPr>
            <a:spLocks noGrp="1"/>
          </p:cNvSpPr>
          <p:nvPr>
            <p:ph type="sldNum" sz="quarter" idx="10"/>
          </p:nvPr>
        </p:nvSpPr>
        <p:spPr/>
        <p:txBody>
          <a:bodyPr/>
          <a:lstStyle/>
          <a:p>
            <a:fld id="{0CC317DB-BEBE-4417-88AB-4F52C6F698D7}" type="slidenum">
              <a:rPr lang="en-US" smtClean="0"/>
              <a:t>7</a:t>
            </a:fld>
            <a:endParaRPr lang="en-US"/>
          </a:p>
        </p:txBody>
      </p:sp>
    </p:spTree>
    <p:extLst>
      <p:ext uri="{BB962C8B-B14F-4D97-AF65-F5344CB8AC3E}">
        <p14:creationId xmlns:p14="http://schemas.microsoft.com/office/powerpoint/2010/main" val="1790534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narrative format (see pg I-27 [Figure 10) is useful for describing RSCs without engaging in an extensive mapping exercise. This can be useful in the analysis of the management situation or in  planning documents that include many RMA alternatives. The narratives can describe the RSCs for existing or proposed RMAs. RSC data for existing or proposed RMAs can be acquired  from: existing management plans, travel designations, existing GIS information from other resource programs, staff observations, monitoring data, and professional judgment.</a:t>
            </a:r>
          </a:p>
          <a:p>
            <a:endParaRPr lang="en-US" dirty="0"/>
          </a:p>
          <a:p>
            <a:pPr defTabSz="933237">
              <a:defRPr/>
            </a:pPr>
            <a:r>
              <a:rPr lang="en-US" dirty="0"/>
              <a:t>Describe an area using a narrative format, </a:t>
            </a:r>
            <a:r>
              <a:rPr lang="en-US" u="sng" dirty="0"/>
              <a:t>using the RSC matrix for support</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CC317DB-BEBE-4417-88AB-4F52C6F698D7}" type="slidenum">
              <a:rPr lang="en-US" smtClean="0"/>
              <a:t>8</a:t>
            </a:fld>
            <a:endParaRPr lang="en-US"/>
          </a:p>
        </p:txBody>
      </p:sp>
    </p:spTree>
    <p:extLst>
      <p:ext uri="{BB962C8B-B14F-4D97-AF65-F5344CB8AC3E}">
        <p14:creationId xmlns:p14="http://schemas.microsoft.com/office/powerpoint/2010/main" val="92078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matrix format provides a description of individual RSCs and can be used as a visual tool to display RSCs on documents for public/staff discussions (see Figure 11). The classes of each RSC can be highlighted to visually show the supply of existing recreation settings (see Appendix 3). The matrix format can be used in lieu of RSCs narratives, or it can be used to complement maps displaying RSCs. The advantage of using the matrix format is that it can concisely display both existing and desired RSCs in the same graphic (see Figure 24).</a:t>
            </a:r>
            <a:endParaRPr lang="en-US" dirty="0"/>
          </a:p>
        </p:txBody>
      </p:sp>
      <p:sp>
        <p:nvSpPr>
          <p:cNvPr id="4" name="Slide Number Placeholder 3"/>
          <p:cNvSpPr>
            <a:spLocks noGrp="1"/>
          </p:cNvSpPr>
          <p:nvPr>
            <p:ph type="sldNum" sz="quarter" idx="10"/>
          </p:nvPr>
        </p:nvSpPr>
        <p:spPr/>
        <p:txBody>
          <a:bodyPr/>
          <a:lstStyle/>
          <a:p>
            <a:fld id="{0CC317DB-BEBE-4417-88AB-4F52C6F698D7}" type="slidenum">
              <a:rPr lang="en-US" smtClean="0"/>
              <a:t>9</a:t>
            </a:fld>
            <a:endParaRPr lang="en-US"/>
          </a:p>
        </p:txBody>
      </p:sp>
    </p:spTree>
    <p:extLst>
      <p:ext uri="{BB962C8B-B14F-4D97-AF65-F5344CB8AC3E}">
        <p14:creationId xmlns:p14="http://schemas.microsoft.com/office/powerpoint/2010/main" val="323085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Mapping is the preferred format for displaying RSCs (see Figures 12, 13, and 14). Mapping spatially displays physical, social, and operational recreation setting components and provides data for quantitative analysis. RSC maps may be developed for existing and proposed SRMAs, all RMAs, or the entire planning area. Mapping the entire planning area can offer useful data to support other LUP decisions, such as identifying BLM lands managed to protect wilderness characteristics or travel designations. Use geographic information system (GIS) data along with the RSC narrative and/or the RSC matrix to help construct maps.</a:t>
            </a:r>
            <a:endParaRPr lang="en-US" dirty="0"/>
          </a:p>
        </p:txBody>
      </p:sp>
      <p:sp>
        <p:nvSpPr>
          <p:cNvPr id="4" name="Slide Number Placeholder 3"/>
          <p:cNvSpPr>
            <a:spLocks noGrp="1"/>
          </p:cNvSpPr>
          <p:nvPr>
            <p:ph type="sldNum" sz="quarter" idx="10"/>
          </p:nvPr>
        </p:nvSpPr>
        <p:spPr/>
        <p:txBody>
          <a:bodyPr/>
          <a:lstStyle/>
          <a:p>
            <a:fld id="{0CC317DB-BEBE-4417-88AB-4F52C6F698D7}" type="slidenum">
              <a:rPr lang="en-US" smtClean="0"/>
              <a:t>10</a:t>
            </a:fld>
            <a:endParaRPr lang="en-US"/>
          </a:p>
        </p:txBody>
      </p:sp>
    </p:spTree>
    <p:extLst>
      <p:ext uri="{BB962C8B-B14F-4D97-AF65-F5344CB8AC3E}">
        <p14:creationId xmlns:p14="http://schemas.microsoft.com/office/powerpoint/2010/main" val="2453991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6618">
              <a:lnSpc>
                <a:spcPct val="140000"/>
              </a:lnSpc>
            </a:pPr>
            <a:r>
              <a:rPr lang="en-US" dirty="0"/>
              <a:t>Inventory: Once in GIS, acres of each component can be determined.  This data can help with analysis.  This level of analysis is mostly done during implementation planning because of the specificity.  Most LUPs do not and probably should not get into this level of specificity. </a:t>
            </a:r>
          </a:p>
        </p:txBody>
      </p:sp>
      <p:sp>
        <p:nvSpPr>
          <p:cNvPr id="4" name="Slide Number Placeholder 3"/>
          <p:cNvSpPr>
            <a:spLocks noGrp="1"/>
          </p:cNvSpPr>
          <p:nvPr>
            <p:ph type="sldNum" sz="quarter" idx="10"/>
          </p:nvPr>
        </p:nvSpPr>
        <p:spPr/>
        <p:txBody>
          <a:bodyPr/>
          <a:lstStyle/>
          <a:p>
            <a:fld id="{0CC317DB-BEBE-4417-88AB-4F52C6F698D7}" type="slidenum">
              <a:rPr lang="en-US" smtClean="0"/>
              <a:t>11</a:t>
            </a:fld>
            <a:endParaRPr lang="en-US"/>
          </a:p>
        </p:txBody>
      </p:sp>
    </p:spTree>
    <p:extLst>
      <p:ext uri="{BB962C8B-B14F-4D97-AF65-F5344CB8AC3E}">
        <p14:creationId xmlns:p14="http://schemas.microsoft.com/office/powerpoint/2010/main" val="3785560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2" name="Straight Connector 11"/>
          <p:cNvCxnSpPr/>
          <p:nvPr/>
        </p:nvCxnSpPr>
        <p:spPr>
          <a:xfrm>
            <a:off x="381000" y="952500"/>
            <a:ext cx="10972800" cy="0"/>
          </a:xfrm>
          <a:prstGeom prst="line">
            <a:avLst/>
          </a:prstGeom>
          <a:ln w="76200">
            <a:solidFill>
              <a:srgbClr val="9FCE6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1000" y="1809750"/>
            <a:ext cx="10972800" cy="0"/>
          </a:xfrm>
          <a:prstGeom prst="line">
            <a:avLst/>
          </a:prstGeom>
          <a:ln w="76200">
            <a:solidFill>
              <a:srgbClr val="9FCE6E"/>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43050" y="314325"/>
            <a:ext cx="2031325" cy="415498"/>
          </a:xfrm>
          <a:prstGeom prst="rect">
            <a:avLst/>
          </a:prstGeom>
          <a:noFill/>
        </p:spPr>
        <p:txBody>
          <a:bodyPr wrap="none" rtlCol="0">
            <a:spAutoFit/>
          </a:bodyPr>
          <a:lstStyle/>
          <a:p>
            <a:r>
              <a:rPr lang="en-US" sz="1050" dirty="0" smtClean="0">
                <a:solidFill>
                  <a:schemeClr val="bg1">
                    <a:lumMod val="85000"/>
                  </a:schemeClr>
                </a:solidFill>
                <a:latin typeface="Roboto" panose="02000000000000000000" pitchFamily="2" charset="0"/>
                <a:ea typeface="Roboto" panose="02000000000000000000" pitchFamily="2" charset="0"/>
              </a:rPr>
              <a:t>U.S.</a:t>
            </a:r>
            <a:r>
              <a:rPr lang="en-US" sz="1050" baseline="0" dirty="0" smtClean="0">
                <a:solidFill>
                  <a:schemeClr val="bg1">
                    <a:lumMod val="85000"/>
                  </a:schemeClr>
                </a:solidFill>
                <a:latin typeface="Roboto" panose="02000000000000000000" pitchFamily="2" charset="0"/>
                <a:ea typeface="Roboto" panose="02000000000000000000" pitchFamily="2" charset="0"/>
              </a:rPr>
              <a:t> Department of the Interior</a:t>
            </a:r>
          </a:p>
          <a:p>
            <a:r>
              <a:rPr lang="en-US" sz="1050" baseline="0" dirty="0" smtClean="0">
                <a:solidFill>
                  <a:schemeClr val="bg1">
                    <a:lumMod val="85000"/>
                  </a:schemeClr>
                </a:solidFill>
                <a:latin typeface="Roboto" panose="02000000000000000000" pitchFamily="2" charset="0"/>
                <a:ea typeface="Roboto" panose="02000000000000000000" pitchFamily="2" charset="0"/>
              </a:rPr>
              <a:t>Bureau of Land Management</a:t>
            </a:r>
            <a:endParaRPr lang="en-US" sz="1050" dirty="0">
              <a:solidFill>
                <a:schemeClr val="bg1">
                  <a:lumMod val="85000"/>
                </a:schemeClr>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432" y="221735"/>
            <a:ext cx="740004" cy="648215"/>
          </a:xfrm>
          <a:prstGeom prst="rect">
            <a:avLst/>
          </a:prstGeom>
        </p:spPr>
      </p:pic>
      <p:sp>
        <p:nvSpPr>
          <p:cNvPr id="5" name="Picture Placeholder 4"/>
          <p:cNvSpPr>
            <a:spLocks noGrp="1"/>
          </p:cNvSpPr>
          <p:nvPr>
            <p:ph type="pic" sz="quarter" idx="10" hasCustomPrompt="1"/>
          </p:nvPr>
        </p:nvSpPr>
        <p:spPr>
          <a:xfrm>
            <a:off x="0" y="2019300"/>
            <a:ext cx="12192000" cy="4838700"/>
          </a:xfrm>
        </p:spPr>
        <p:txBody>
          <a:bodyPr/>
          <a:lstStyle>
            <a:lvl1pPr>
              <a:defRPr baseline="0"/>
            </a:lvl1pPr>
          </a:lstStyle>
          <a:p>
            <a:r>
              <a:rPr lang="en-US" dirty="0" smtClean="0"/>
              <a:t>Add photo here – Flush to bottom, each edge, and top along guide line below green bar</a:t>
            </a:r>
          </a:p>
          <a:p>
            <a:r>
              <a:rPr lang="en-US" dirty="0" smtClean="0"/>
              <a:t>Crop image as needed</a:t>
            </a:r>
            <a:endParaRPr lang="en-US" dirty="0"/>
          </a:p>
        </p:txBody>
      </p:sp>
      <p:cxnSp>
        <p:nvCxnSpPr>
          <p:cNvPr id="8" name="Straight Connector 7"/>
          <p:cNvCxnSpPr/>
          <p:nvPr userDrawn="1"/>
        </p:nvCxnSpPr>
        <p:spPr>
          <a:xfrm>
            <a:off x="381000" y="952500"/>
            <a:ext cx="10972800" cy="0"/>
          </a:xfrm>
          <a:prstGeom prst="line">
            <a:avLst/>
          </a:prstGeom>
          <a:ln w="76200">
            <a:solidFill>
              <a:srgbClr val="9FCE6E"/>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81000" y="1809750"/>
            <a:ext cx="10972800" cy="0"/>
          </a:xfrm>
          <a:prstGeom prst="line">
            <a:avLst/>
          </a:prstGeom>
          <a:ln w="76200">
            <a:solidFill>
              <a:srgbClr val="9FCE6E"/>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1543050" y="314325"/>
            <a:ext cx="2031325" cy="415498"/>
          </a:xfrm>
          <a:prstGeom prst="rect">
            <a:avLst/>
          </a:prstGeom>
          <a:noFill/>
        </p:spPr>
        <p:txBody>
          <a:bodyPr wrap="none" rtlCol="0">
            <a:spAutoFit/>
          </a:bodyPr>
          <a:lstStyle/>
          <a:p>
            <a:r>
              <a:rPr lang="en-US" sz="1050" dirty="0" smtClean="0">
                <a:solidFill>
                  <a:schemeClr val="bg1">
                    <a:lumMod val="85000"/>
                  </a:schemeClr>
                </a:solidFill>
                <a:latin typeface="Roboto" panose="02000000000000000000" pitchFamily="2" charset="0"/>
                <a:ea typeface="Roboto" panose="02000000000000000000" pitchFamily="2" charset="0"/>
              </a:rPr>
              <a:t>U.S.</a:t>
            </a:r>
            <a:r>
              <a:rPr lang="en-US" sz="1050" baseline="0" dirty="0" smtClean="0">
                <a:solidFill>
                  <a:schemeClr val="bg1">
                    <a:lumMod val="85000"/>
                  </a:schemeClr>
                </a:solidFill>
                <a:latin typeface="Roboto" panose="02000000000000000000" pitchFamily="2" charset="0"/>
                <a:ea typeface="Roboto" panose="02000000000000000000" pitchFamily="2" charset="0"/>
              </a:rPr>
              <a:t> Department of the Interior</a:t>
            </a:r>
          </a:p>
          <a:p>
            <a:r>
              <a:rPr lang="en-US" sz="1050" baseline="0" dirty="0" smtClean="0">
                <a:solidFill>
                  <a:schemeClr val="bg1">
                    <a:lumMod val="85000"/>
                  </a:schemeClr>
                </a:solidFill>
                <a:latin typeface="Roboto" panose="02000000000000000000" pitchFamily="2" charset="0"/>
                <a:ea typeface="Roboto" panose="02000000000000000000" pitchFamily="2" charset="0"/>
              </a:rPr>
              <a:t>Bureau of Land Management</a:t>
            </a:r>
            <a:endParaRPr lang="en-US" sz="1050" dirty="0">
              <a:solidFill>
                <a:schemeClr val="bg1">
                  <a:lumMod val="85000"/>
                </a:schemeClr>
              </a:solidFill>
              <a:latin typeface="Roboto" panose="02000000000000000000" pitchFamily="2" charset="0"/>
              <a:ea typeface="Roboto" panose="02000000000000000000" pitchFamily="2" charset="0"/>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432" y="221735"/>
            <a:ext cx="740004" cy="648215"/>
          </a:xfrm>
          <a:prstGeom prst="rect">
            <a:avLst/>
          </a:prstGeom>
        </p:spPr>
      </p:pic>
      <p:sp>
        <p:nvSpPr>
          <p:cNvPr id="3" name="Text Placeholder 2"/>
          <p:cNvSpPr>
            <a:spLocks noGrp="1"/>
          </p:cNvSpPr>
          <p:nvPr>
            <p:ph type="body" sz="quarter" idx="11" hasCustomPrompt="1"/>
          </p:nvPr>
        </p:nvSpPr>
        <p:spPr>
          <a:xfrm>
            <a:off x="838200" y="1068388"/>
            <a:ext cx="10515600" cy="608012"/>
          </a:xfrm>
        </p:spPr>
        <p:txBody>
          <a:bodyPr>
            <a:noAutofit/>
          </a:bodyPr>
          <a:lstStyle>
            <a:lvl1pPr marL="0" indent="0">
              <a:buNone/>
              <a:defRPr sz="4400" baseline="0">
                <a:solidFill>
                  <a:schemeClr val="bg1">
                    <a:lumMod val="85000"/>
                  </a:schemeClr>
                </a:solidFill>
                <a:latin typeface="Roboto Black" panose="02000000000000000000" pitchFamily="2" charset="0"/>
                <a:ea typeface="Roboto Black" panose="02000000000000000000" pitchFamily="2" charset="0"/>
              </a:defRPr>
            </a:lvl1pPr>
          </a:lstStyle>
          <a:p>
            <a:pPr lvl="0"/>
            <a:r>
              <a:rPr lang="en-US" sz="4400" dirty="0" smtClean="0">
                <a:latin typeface="Roboto Black" panose="02000000000000000000" pitchFamily="2" charset="0"/>
                <a:ea typeface="Roboto Black" panose="02000000000000000000" pitchFamily="2" charset="0"/>
              </a:rPr>
              <a:t>Presentation Title</a:t>
            </a:r>
            <a:endParaRPr lang="en-US" dirty="0"/>
          </a:p>
        </p:txBody>
      </p:sp>
    </p:spTree>
    <p:extLst>
      <p:ext uri="{BB962C8B-B14F-4D97-AF65-F5344CB8AC3E}">
        <p14:creationId xmlns:p14="http://schemas.microsoft.com/office/powerpoint/2010/main" val="4102950345"/>
      </p:ext>
    </p:extLst>
  </p:cSld>
  <p:clrMapOvr>
    <a:masterClrMapping/>
  </p:clrMapOvr>
  <p:extLst mod="1">
    <p:ext uri="{DCECCB84-F9BA-43D5-87BE-67443E8EF086}">
      <p15:sldGuideLst xmlns:p15="http://schemas.microsoft.com/office/powerpoint/2012/main">
        <p15:guide id="10" orient="horz" pos="2160" userDrawn="1">
          <p15:clr>
            <a:srgbClr val="FBAE40"/>
          </p15:clr>
        </p15:guide>
        <p15:guide id="11" pos="3840" userDrawn="1">
          <p15:clr>
            <a:srgbClr val="FBAE40"/>
          </p15:clr>
        </p15:guide>
        <p15:guide id="12" pos="528" userDrawn="1">
          <p15:clr>
            <a:srgbClr val="FBAE40"/>
          </p15:clr>
        </p15:guide>
        <p15:guide id="13" pos="7152" userDrawn="1">
          <p15:clr>
            <a:srgbClr val="FBAE40"/>
          </p15:clr>
        </p15:guide>
        <p15:guide id="14" pos="7440" userDrawn="1">
          <p15:clr>
            <a:srgbClr val="FBAE40"/>
          </p15:clr>
        </p15:guide>
        <p15:guide id="15" pos="240" userDrawn="1">
          <p15:clr>
            <a:srgbClr val="FBAE40"/>
          </p15:clr>
        </p15:guide>
        <p15:guide id="16" orient="horz" pos="144" userDrawn="1">
          <p15:clr>
            <a:srgbClr val="FBAE40"/>
          </p15:clr>
        </p15:guide>
        <p15:guide id="17" orient="horz" pos="4248" userDrawn="1">
          <p15:clr>
            <a:srgbClr val="FBAE40"/>
          </p15:clr>
        </p15:guide>
        <p15:guide id="18" orient="horz" pos="1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419C7BC-23CB-4ABC-803D-39F093646AD2}" type="datetimeFigureOut">
              <a:rPr lang="en-US" smtClean="0"/>
              <a:t>11/3/2019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5B46E04-9456-4994-813D-5A4585BDA200}" type="slidenum">
              <a:rPr lang="en-US" smtClean="0"/>
              <a:t>‹#›</a:t>
            </a:fld>
            <a:endParaRPr lang="en-US"/>
          </a:p>
        </p:txBody>
      </p:sp>
    </p:spTree>
    <p:extLst>
      <p:ext uri="{BB962C8B-B14F-4D97-AF65-F5344CB8AC3E}">
        <p14:creationId xmlns:p14="http://schemas.microsoft.com/office/powerpoint/2010/main" val="3980112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19C7BC-23CB-4ABC-803D-39F093646AD2}" type="datetimeFigureOut">
              <a:rPr lang="en-US" smtClean="0"/>
              <a:t>11/3/2019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5B46E04-9456-4994-813D-5A4585BDA200}" type="slidenum">
              <a:rPr lang="en-US" smtClean="0"/>
              <a:t>‹#›</a:t>
            </a:fld>
            <a:endParaRPr lang="en-US"/>
          </a:p>
        </p:txBody>
      </p:sp>
    </p:spTree>
    <p:extLst>
      <p:ext uri="{BB962C8B-B14F-4D97-AF65-F5344CB8AC3E}">
        <p14:creationId xmlns:p14="http://schemas.microsoft.com/office/powerpoint/2010/main" val="2821364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19C7BC-23CB-4ABC-803D-39F093646AD2}" type="datetimeFigureOut">
              <a:rPr lang="en-US" smtClean="0"/>
              <a:t>11/3/2019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5B46E04-9456-4994-813D-5A4585BDA200}" type="slidenum">
              <a:rPr lang="en-US" smtClean="0"/>
              <a:t>‹#›</a:t>
            </a:fld>
            <a:endParaRPr lang="en-US"/>
          </a:p>
        </p:txBody>
      </p:sp>
    </p:spTree>
    <p:extLst>
      <p:ext uri="{BB962C8B-B14F-4D97-AF65-F5344CB8AC3E}">
        <p14:creationId xmlns:p14="http://schemas.microsoft.com/office/powerpoint/2010/main" val="1865155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2" name="Straight Connector 11"/>
          <p:cNvCxnSpPr/>
          <p:nvPr userDrawn="1"/>
        </p:nvCxnSpPr>
        <p:spPr>
          <a:xfrm>
            <a:off x="381000" y="952500"/>
            <a:ext cx="10972800" cy="0"/>
          </a:xfrm>
          <a:prstGeom prst="line">
            <a:avLst/>
          </a:prstGeom>
          <a:ln w="76200">
            <a:solidFill>
              <a:srgbClr val="9FCE6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81000" y="1809750"/>
            <a:ext cx="10972800" cy="0"/>
          </a:xfrm>
          <a:prstGeom prst="line">
            <a:avLst/>
          </a:prstGeom>
          <a:ln w="76200">
            <a:solidFill>
              <a:srgbClr val="9FCE6E"/>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1543050" y="314325"/>
            <a:ext cx="2031325" cy="415498"/>
          </a:xfrm>
          <a:prstGeom prst="rect">
            <a:avLst/>
          </a:prstGeom>
          <a:noFill/>
        </p:spPr>
        <p:txBody>
          <a:bodyPr wrap="none" rtlCol="0">
            <a:spAutoFit/>
          </a:bodyPr>
          <a:lstStyle/>
          <a:p>
            <a:r>
              <a:rPr lang="en-US" sz="1050" dirty="0" smtClean="0">
                <a:solidFill>
                  <a:schemeClr val="bg1">
                    <a:lumMod val="85000"/>
                  </a:schemeClr>
                </a:solidFill>
                <a:latin typeface="Roboto" panose="02000000000000000000" pitchFamily="2" charset="0"/>
                <a:ea typeface="Roboto" panose="02000000000000000000" pitchFamily="2" charset="0"/>
              </a:rPr>
              <a:t>U.S.</a:t>
            </a:r>
            <a:r>
              <a:rPr lang="en-US" sz="1050" baseline="0" dirty="0" smtClean="0">
                <a:solidFill>
                  <a:schemeClr val="bg1">
                    <a:lumMod val="85000"/>
                  </a:schemeClr>
                </a:solidFill>
                <a:latin typeface="Roboto" panose="02000000000000000000" pitchFamily="2" charset="0"/>
                <a:ea typeface="Roboto" panose="02000000000000000000" pitchFamily="2" charset="0"/>
              </a:rPr>
              <a:t> Department of the Interior</a:t>
            </a:r>
          </a:p>
          <a:p>
            <a:r>
              <a:rPr lang="en-US" sz="1050" baseline="0" dirty="0" smtClean="0">
                <a:solidFill>
                  <a:schemeClr val="bg1">
                    <a:lumMod val="85000"/>
                  </a:schemeClr>
                </a:solidFill>
                <a:latin typeface="Roboto" panose="02000000000000000000" pitchFamily="2" charset="0"/>
                <a:ea typeface="Roboto" panose="02000000000000000000" pitchFamily="2" charset="0"/>
              </a:rPr>
              <a:t>Bureau of Land Management</a:t>
            </a:r>
            <a:endParaRPr lang="en-US" sz="1050" dirty="0">
              <a:solidFill>
                <a:schemeClr val="bg1">
                  <a:lumMod val="85000"/>
                </a:schemeClr>
              </a:solidFill>
              <a:latin typeface="Roboto" panose="02000000000000000000" pitchFamily="2" charset="0"/>
              <a:ea typeface="Roboto" panose="02000000000000000000" pitchFamily="2" charset="0"/>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432" y="221735"/>
            <a:ext cx="740004" cy="648215"/>
          </a:xfrm>
          <a:prstGeom prst="rect">
            <a:avLst/>
          </a:prstGeom>
        </p:spPr>
      </p:pic>
      <p:sp>
        <p:nvSpPr>
          <p:cNvPr id="16" name="Title 15"/>
          <p:cNvSpPr>
            <a:spLocks noGrp="1"/>
          </p:cNvSpPr>
          <p:nvPr>
            <p:ph type="title" hasCustomPrompt="1"/>
          </p:nvPr>
        </p:nvSpPr>
        <p:spPr>
          <a:xfrm>
            <a:off x="838200" y="1015734"/>
            <a:ext cx="10515600" cy="748245"/>
          </a:xfrm>
        </p:spPr>
        <p:txBody>
          <a:bodyPr/>
          <a:lstStyle>
            <a:lvl1pPr>
              <a:defRPr/>
            </a:lvl1pPr>
          </a:lstStyle>
          <a:p>
            <a:r>
              <a:rPr lang="en-US" dirty="0" smtClean="0"/>
              <a:t>Click to add title</a:t>
            </a:r>
            <a:endParaRPr lang="en-US" dirty="0"/>
          </a:p>
        </p:txBody>
      </p:sp>
      <p:sp>
        <p:nvSpPr>
          <p:cNvPr id="5" name="Picture Placeholder 4"/>
          <p:cNvSpPr>
            <a:spLocks noGrp="1"/>
          </p:cNvSpPr>
          <p:nvPr>
            <p:ph type="pic" sz="quarter" idx="10" hasCustomPrompt="1"/>
          </p:nvPr>
        </p:nvSpPr>
        <p:spPr>
          <a:xfrm>
            <a:off x="0" y="2019300"/>
            <a:ext cx="12192000" cy="4838700"/>
          </a:xfrm>
        </p:spPr>
        <p:txBody>
          <a:bodyPr/>
          <a:lstStyle>
            <a:lvl1pPr>
              <a:defRPr baseline="0"/>
            </a:lvl1pPr>
          </a:lstStyle>
          <a:p>
            <a:r>
              <a:rPr lang="en-US" dirty="0" smtClean="0"/>
              <a:t>Add photo here – Flush to bottom, each edge, and top along guide line below green bar</a:t>
            </a:r>
          </a:p>
          <a:p>
            <a:r>
              <a:rPr lang="en-US" dirty="0" smtClean="0"/>
              <a:t>Crop image as needed</a:t>
            </a:r>
            <a:endParaRPr lang="en-US" dirty="0"/>
          </a:p>
        </p:txBody>
      </p:sp>
    </p:spTree>
    <p:extLst>
      <p:ext uri="{BB962C8B-B14F-4D97-AF65-F5344CB8AC3E}">
        <p14:creationId xmlns:p14="http://schemas.microsoft.com/office/powerpoint/2010/main" val="103420499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28" userDrawn="1">
          <p15:clr>
            <a:srgbClr val="FBAE40"/>
          </p15:clr>
        </p15:guide>
        <p15:guide id="4" pos="7152" userDrawn="1">
          <p15:clr>
            <a:srgbClr val="FBAE40"/>
          </p15:clr>
        </p15:guide>
        <p15:guide id="5" pos="7440" userDrawn="1">
          <p15:clr>
            <a:srgbClr val="FBAE40"/>
          </p15:clr>
        </p15:guide>
        <p15:guide id="6" pos="240" userDrawn="1">
          <p15:clr>
            <a:srgbClr val="FBAE40"/>
          </p15:clr>
        </p15:guide>
        <p15:guide id="7" orient="horz" pos="144" userDrawn="1">
          <p15:clr>
            <a:srgbClr val="FBAE40"/>
          </p15:clr>
        </p15:guide>
        <p15:guide id="8" orient="horz" pos="4248" userDrawn="1">
          <p15:clr>
            <a:srgbClr val="FBAE40"/>
          </p15:clr>
        </p15:guide>
        <p15:guide id="9" orient="horz" pos="12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cxnSp>
        <p:nvCxnSpPr>
          <p:cNvPr id="7" name="Straight Connector 6"/>
          <p:cNvCxnSpPr/>
          <p:nvPr userDrawn="1"/>
        </p:nvCxnSpPr>
        <p:spPr>
          <a:xfrm>
            <a:off x="381000" y="567935"/>
            <a:ext cx="10972800" cy="0"/>
          </a:xfrm>
          <a:prstGeom prst="line">
            <a:avLst/>
          </a:prstGeom>
          <a:ln w="76200">
            <a:solidFill>
              <a:srgbClr val="9FCE6E"/>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936303" y="160497"/>
            <a:ext cx="1771639" cy="369332"/>
          </a:xfrm>
          <a:prstGeom prst="rect">
            <a:avLst/>
          </a:prstGeom>
          <a:noFill/>
        </p:spPr>
        <p:txBody>
          <a:bodyPr wrap="none" rtlCol="0">
            <a:spAutoFit/>
          </a:bodyPr>
          <a:lstStyle/>
          <a:p>
            <a:r>
              <a:rPr lang="en-US" sz="900" dirty="0" smtClean="0">
                <a:solidFill>
                  <a:schemeClr val="bg1">
                    <a:lumMod val="85000"/>
                  </a:schemeClr>
                </a:solidFill>
                <a:latin typeface="Roboto" panose="02000000000000000000" pitchFamily="2" charset="0"/>
                <a:ea typeface="Roboto" panose="02000000000000000000" pitchFamily="2" charset="0"/>
              </a:rPr>
              <a:t>U.S.</a:t>
            </a:r>
            <a:r>
              <a:rPr lang="en-US" sz="900" baseline="0" dirty="0" smtClean="0">
                <a:solidFill>
                  <a:schemeClr val="bg1">
                    <a:lumMod val="85000"/>
                  </a:schemeClr>
                </a:solidFill>
                <a:latin typeface="Roboto" panose="02000000000000000000" pitchFamily="2" charset="0"/>
                <a:ea typeface="Roboto" panose="02000000000000000000" pitchFamily="2" charset="0"/>
              </a:rPr>
              <a:t> Department of the Interior</a:t>
            </a:r>
          </a:p>
          <a:p>
            <a:r>
              <a:rPr lang="en-US" sz="900" baseline="0" dirty="0" smtClean="0">
                <a:solidFill>
                  <a:schemeClr val="bg1">
                    <a:lumMod val="85000"/>
                  </a:schemeClr>
                </a:solidFill>
                <a:latin typeface="Roboto" panose="02000000000000000000" pitchFamily="2" charset="0"/>
                <a:ea typeface="Roboto" panose="02000000000000000000" pitchFamily="2" charset="0"/>
              </a:rPr>
              <a:t>Bureau of Land Management</a:t>
            </a:r>
            <a:endParaRPr lang="en-US" sz="900" dirty="0">
              <a:solidFill>
                <a:schemeClr val="bg1">
                  <a:lumMod val="85000"/>
                </a:schemeClr>
              </a:solidFill>
              <a:latin typeface="Roboto" panose="02000000000000000000" pitchFamily="2" charset="0"/>
              <a:ea typeface="Roboto" panose="02000000000000000000" pitchFamily="2"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053" y="136276"/>
            <a:ext cx="513895" cy="450152"/>
          </a:xfrm>
          <a:prstGeom prst="rect">
            <a:avLst/>
          </a:prstGeom>
        </p:spPr>
      </p:pic>
      <p:sp>
        <p:nvSpPr>
          <p:cNvPr id="10" name="Vertical Text Placeholder 2"/>
          <p:cNvSpPr>
            <a:spLocks noGrp="1"/>
          </p:cNvSpPr>
          <p:nvPr>
            <p:ph type="body" orient="vert" idx="1" hasCustomPrompt="1"/>
          </p:nvPr>
        </p:nvSpPr>
        <p:spPr>
          <a:xfrm>
            <a:off x="838200" y="1825625"/>
            <a:ext cx="10515600" cy="4351338"/>
          </a:xfrm>
        </p:spPr>
        <p:txBody>
          <a:bodyPr vert="horz"/>
          <a:lstStyle>
            <a:lvl1pPr>
              <a:defRPr baseline="0"/>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Box 11"/>
          <p:cNvSpPr txBox="1"/>
          <p:nvPr userDrawn="1"/>
        </p:nvSpPr>
        <p:spPr>
          <a:xfrm>
            <a:off x="838200" y="828942"/>
            <a:ext cx="10515600" cy="769441"/>
          </a:xfrm>
          <a:prstGeom prst="rect">
            <a:avLst/>
          </a:prstGeom>
          <a:noFill/>
        </p:spPr>
        <p:txBody>
          <a:bodyPr wrap="square" rtlCol="0">
            <a:spAutoFit/>
          </a:bodyPr>
          <a:lstStyle/>
          <a:p>
            <a:r>
              <a:rPr lang="en-US" sz="4400" b="1" dirty="0" smtClean="0">
                <a:solidFill>
                  <a:schemeClr val="bg1">
                    <a:lumMod val="85000"/>
                  </a:schemeClr>
                </a:solidFill>
                <a:latin typeface="Roboto" panose="02000000000000000000" pitchFamily="2" charset="0"/>
                <a:ea typeface="Roboto" panose="02000000000000000000" pitchFamily="2" charset="0"/>
              </a:rPr>
              <a:t>Click to add page topic</a:t>
            </a:r>
            <a:endParaRPr lang="en-US" sz="4400" b="1" dirty="0">
              <a:solidFill>
                <a:schemeClr val="bg1">
                  <a:lumMod val="85000"/>
                </a:schemeClr>
              </a:solidFill>
              <a:latin typeface="Roboto" panose="02000000000000000000" pitchFamily="2" charset="0"/>
              <a:ea typeface="Roboto" panose="02000000000000000000" pitchFamily="2" charset="0"/>
            </a:endParaRPr>
          </a:p>
        </p:txBody>
      </p:sp>
      <p:sp>
        <p:nvSpPr>
          <p:cNvPr id="13" name="TextBox 12"/>
          <p:cNvSpPr txBox="1"/>
          <p:nvPr userDrawn="1"/>
        </p:nvSpPr>
        <p:spPr>
          <a:xfrm>
            <a:off x="8289421" y="202193"/>
            <a:ext cx="3064379" cy="292388"/>
          </a:xfrm>
          <a:prstGeom prst="rect">
            <a:avLst/>
          </a:prstGeom>
          <a:noFill/>
        </p:spPr>
        <p:txBody>
          <a:bodyPr wrap="square" lIns="0" bIns="0" rtlCol="0" anchor="b">
            <a:spAutoFit/>
          </a:bodyPr>
          <a:lstStyle/>
          <a:p>
            <a:pPr algn="r"/>
            <a:r>
              <a:rPr lang="en-US" sz="1600" dirty="0" smtClean="0">
                <a:solidFill>
                  <a:schemeClr val="bg1">
                    <a:lumMod val="85000"/>
                  </a:schemeClr>
                </a:solidFill>
                <a:latin typeface="Roboto Black" panose="02000000000000000000" pitchFamily="2" charset="0"/>
                <a:ea typeface="Roboto Black" panose="02000000000000000000" pitchFamily="2" charset="0"/>
              </a:rPr>
              <a:t>Click to Add Chapter Heading</a:t>
            </a:r>
            <a:endParaRPr lang="en-US" sz="1600" dirty="0">
              <a:solidFill>
                <a:schemeClr val="bg1">
                  <a:lumMod val="85000"/>
                </a:schemeClr>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949056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Page">
    <p:spTree>
      <p:nvGrpSpPr>
        <p:cNvPr id="1" name=""/>
        <p:cNvGrpSpPr/>
        <p:nvPr/>
      </p:nvGrpSpPr>
      <p:grpSpPr>
        <a:xfrm>
          <a:off x="0" y="0"/>
          <a:ext cx="0" cy="0"/>
          <a:chOff x="0" y="0"/>
          <a:chExt cx="0" cy="0"/>
        </a:xfrm>
      </p:grpSpPr>
      <p:cxnSp>
        <p:nvCxnSpPr>
          <p:cNvPr id="7" name="Straight Connector 6"/>
          <p:cNvCxnSpPr/>
          <p:nvPr/>
        </p:nvCxnSpPr>
        <p:spPr>
          <a:xfrm>
            <a:off x="381000" y="567935"/>
            <a:ext cx="10972800" cy="0"/>
          </a:xfrm>
          <a:prstGeom prst="line">
            <a:avLst/>
          </a:prstGeom>
          <a:ln w="76200">
            <a:solidFill>
              <a:srgbClr val="9FCE6E"/>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36303" y="160497"/>
            <a:ext cx="1771639" cy="369332"/>
          </a:xfrm>
          <a:prstGeom prst="rect">
            <a:avLst/>
          </a:prstGeom>
          <a:noFill/>
        </p:spPr>
        <p:txBody>
          <a:bodyPr wrap="none" rtlCol="0">
            <a:spAutoFit/>
          </a:bodyPr>
          <a:lstStyle/>
          <a:p>
            <a:r>
              <a:rPr lang="en-US" sz="900" dirty="0" smtClean="0">
                <a:solidFill>
                  <a:schemeClr val="bg1">
                    <a:lumMod val="85000"/>
                  </a:schemeClr>
                </a:solidFill>
                <a:latin typeface="Roboto" panose="02000000000000000000" pitchFamily="2" charset="0"/>
                <a:ea typeface="Roboto" panose="02000000000000000000" pitchFamily="2" charset="0"/>
              </a:rPr>
              <a:t>U.S.</a:t>
            </a:r>
            <a:r>
              <a:rPr lang="en-US" sz="900" baseline="0" dirty="0" smtClean="0">
                <a:solidFill>
                  <a:schemeClr val="bg1">
                    <a:lumMod val="85000"/>
                  </a:schemeClr>
                </a:solidFill>
                <a:latin typeface="Roboto" panose="02000000000000000000" pitchFamily="2" charset="0"/>
                <a:ea typeface="Roboto" panose="02000000000000000000" pitchFamily="2" charset="0"/>
              </a:rPr>
              <a:t> Department of the Interior</a:t>
            </a:r>
          </a:p>
          <a:p>
            <a:r>
              <a:rPr lang="en-US" sz="900" baseline="0" dirty="0" smtClean="0">
                <a:solidFill>
                  <a:schemeClr val="bg1">
                    <a:lumMod val="85000"/>
                  </a:schemeClr>
                </a:solidFill>
                <a:latin typeface="Roboto" panose="02000000000000000000" pitchFamily="2" charset="0"/>
                <a:ea typeface="Roboto" panose="02000000000000000000" pitchFamily="2" charset="0"/>
              </a:rPr>
              <a:t>Bureau of Land Management</a:t>
            </a:r>
            <a:endParaRPr lang="en-US" sz="900" dirty="0">
              <a:solidFill>
                <a:schemeClr val="bg1">
                  <a:lumMod val="85000"/>
                </a:schemeClr>
              </a:solidFill>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053" y="136276"/>
            <a:ext cx="513895" cy="450152"/>
          </a:xfrm>
          <a:prstGeom prst="rect">
            <a:avLst/>
          </a:prstGeom>
        </p:spPr>
      </p:pic>
      <p:sp>
        <p:nvSpPr>
          <p:cNvPr id="10" name="Vertical Text Placeholder 2"/>
          <p:cNvSpPr>
            <a:spLocks noGrp="1"/>
          </p:cNvSpPr>
          <p:nvPr>
            <p:ph type="body" orient="vert" idx="1" hasCustomPrompt="1"/>
          </p:nvPr>
        </p:nvSpPr>
        <p:spPr>
          <a:xfrm>
            <a:off x="838200" y="1825625"/>
            <a:ext cx="10515600" cy="4351338"/>
          </a:xfrm>
        </p:spPr>
        <p:txBody>
          <a:bodyPr vert="horz"/>
          <a:lstStyle>
            <a:lvl1pPr>
              <a:defRPr baseline="0"/>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381000" y="567935"/>
            <a:ext cx="10972800" cy="0"/>
          </a:xfrm>
          <a:prstGeom prst="line">
            <a:avLst/>
          </a:prstGeom>
          <a:ln w="76200">
            <a:solidFill>
              <a:srgbClr val="9FCE6E"/>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936303" y="160497"/>
            <a:ext cx="1771639" cy="369332"/>
          </a:xfrm>
          <a:prstGeom prst="rect">
            <a:avLst/>
          </a:prstGeom>
          <a:noFill/>
        </p:spPr>
        <p:txBody>
          <a:bodyPr wrap="none" rtlCol="0">
            <a:spAutoFit/>
          </a:bodyPr>
          <a:lstStyle/>
          <a:p>
            <a:r>
              <a:rPr lang="en-US" sz="900" dirty="0" smtClean="0">
                <a:solidFill>
                  <a:schemeClr val="bg1">
                    <a:lumMod val="85000"/>
                  </a:schemeClr>
                </a:solidFill>
                <a:latin typeface="Roboto" panose="02000000000000000000" pitchFamily="2" charset="0"/>
                <a:ea typeface="Roboto" panose="02000000000000000000" pitchFamily="2" charset="0"/>
              </a:rPr>
              <a:t>U.S.</a:t>
            </a:r>
            <a:r>
              <a:rPr lang="en-US" sz="900" baseline="0" dirty="0" smtClean="0">
                <a:solidFill>
                  <a:schemeClr val="bg1">
                    <a:lumMod val="85000"/>
                  </a:schemeClr>
                </a:solidFill>
                <a:latin typeface="Roboto" panose="02000000000000000000" pitchFamily="2" charset="0"/>
                <a:ea typeface="Roboto" panose="02000000000000000000" pitchFamily="2" charset="0"/>
              </a:rPr>
              <a:t> Department of the Interior</a:t>
            </a:r>
          </a:p>
          <a:p>
            <a:r>
              <a:rPr lang="en-US" sz="900" baseline="0" dirty="0" smtClean="0">
                <a:solidFill>
                  <a:schemeClr val="bg1">
                    <a:lumMod val="85000"/>
                  </a:schemeClr>
                </a:solidFill>
                <a:latin typeface="Roboto" panose="02000000000000000000" pitchFamily="2" charset="0"/>
                <a:ea typeface="Roboto" panose="02000000000000000000" pitchFamily="2" charset="0"/>
              </a:rPr>
              <a:t>Bureau of Land Management</a:t>
            </a:r>
            <a:endParaRPr lang="en-US" sz="900" dirty="0">
              <a:solidFill>
                <a:schemeClr val="bg1">
                  <a:lumMod val="85000"/>
                </a:schemeClr>
              </a:solidFill>
              <a:latin typeface="Roboto" panose="02000000000000000000" pitchFamily="2" charset="0"/>
              <a:ea typeface="Roboto" panose="02000000000000000000" pitchFamily="2" charset="0"/>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053" y="136276"/>
            <a:ext cx="513895" cy="450152"/>
          </a:xfrm>
          <a:prstGeom prst="rect">
            <a:avLst/>
          </a:prstGeom>
        </p:spPr>
      </p:pic>
      <p:sp>
        <p:nvSpPr>
          <p:cNvPr id="12" name="Text Placeholder 2"/>
          <p:cNvSpPr>
            <a:spLocks noGrp="1"/>
          </p:cNvSpPr>
          <p:nvPr>
            <p:ph type="body" sz="quarter" idx="11" hasCustomPrompt="1"/>
          </p:nvPr>
        </p:nvSpPr>
        <p:spPr>
          <a:xfrm>
            <a:off x="838200" y="1068388"/>
            <a:ext cx="10515600" cy="608012"/>
          </a:xfrm>
        </p:spPr>
        <p:txBody>
          <a:bodyPr>
            <a:noAutofit/>
          </a:bodyPr>
          <a:lstStyle>
            <a:lvl1pPr marL="0" indent="0">
              <a:buNone/>
              <a:defRPr sz="4400" baseline="0">
                <a:solidFill>
                  <a:schemeClr val="bg1">
                    <a:lumMod val="85000"/>
                  </a:schemeClr>
                </a:solidFill>
                <a:latin typeface="Roboto Black" panose="02000000000000000000" pitchFamily="2" charset="0"/>
                <a:ea typeface="Roboto Black" panose="02000000000000000000" pitchFamily="2" charset="0"/>
              </a:defRPr>
            </a:lvl1pPr>
          </a:lstStyle>
          <a:p>
            <a:pPr lvl="0"/>
            <a:r>
              <a:rPr lang="en-US" sz="4400" dirty="0" smtClean="0">
                <a:latin typeface="Roboto Black" panose="02000000000000000000" pitchFamily="2" charset="0"/>
                <a:ea typeface="Roboto Black" panose="02000000000000000000" pitchFamily="2" charset="0"/>
              </a:rPr>
              <a:t>Topic Heading</a:t>
            </a:r>
            <a:endParaRPr lang="en-US" dirty="0"/>
          </a:p>
        </p:txBody>
      </p:sp>
      <p:sp>
        <p:nvSpPr>
          <p:cNvPr id="3" name="Text Placeholder 2"/>
          <p:cNvSpPr>
            <a:spLocks noGrp="1"/>
          </p:cNvSpPr>
          <p:nvPr>
            <p:ph type="body" sz="quarter" idx="12" hasCustomPrompt="1"/>
          </p:nvPr>
        </p:nvSpPr>
        <p:spPr>
          <a:xfrm>
            <a:off x="6819900" y="160338"/>
            <a:ext cx="4533900" cy="369887"/>
          </a:xfrm>
        </p:spPr>
        <p:txBody>
          <a:bodyPr anchor="b">
            <a:normAutofit/>
          </a:bodyPr>
          <a:lstStyle>
            <a:lvl1pPr marL="0" indent="0" algn="r">
              <a:buNone/>
              <a:defRPr sz="1600">
                <a:solidFill>
                  <a:schemeClr val="bg1">
                    <a:lumMod val="85000"/>
                  </a:schemeClr>
                </a:solidFill>
                <a:latin typeface="Roboto Black" panose="02000000000000000000" pitchFamily="2" charset="0"/>
                <a:ea typeface="Roboto Black" panose="02000000000000000000" pitchFamily="2" charset="0"/>
              </a:defRPr>
            </a:lvl1pPr>
          </a:lstStyle>
          <a:p>
            <a:pPr lvl="0"/>
            <a:r>
              <a:rPr lang="en-US" dirty="0" smtClean="0"/>
              <a:t>Click to Add Chapter Heading</a:t>
            </a:r>
            <a:endParaRPr lang="en-US" dirty="0"/>
          </a:p>
        </p:txBody>
      </p:sp>
    </p:spTree>
    <p:extLst>
      <p:ext uri="{BB962C8B-B14F-4D97-AF65-F5344CB8AC3E}">
        <p14:creationId xmlns:p14="http://schemas.microsoft.com/office/powerpoint/2010/main" val="3756143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Header 1">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19C7BC-23CB-4ABC-803D-39F093646AD2}" type="datetimeFigureOut">
              <a:rPr lang="en-US" smtClean="0"/>
              <a:t>11/3/2019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5B46E04-9456-4994-813D-5A4585BDA200}" type="slidenum">
              <a:rPr lang="en-US" smtClean="0"/>
              <a:t>‹#›</a:t>
            </a:fld>
            <a:endParaRPr lang="en-US"/>
          </a:p>
        </p:txBody>
      </p:sp>
    </p:spTree>
    <p:extLst>
      <p:ext uri="{BB962C8B-B14F-4D97-AF65-F5344CB8AC3E}">
        <p14:creationId xmlns:p14="http://schemas.microsoft.com/office/powerpoint/2010/main" val="2048159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419C7BC-23CB-4ABC-803D-39F093646AD2}" type="datetimeFigureOut">
              <a:rPr lang="en-US" smtClean="0"/>
              <a:t>11/3/2019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5B46E04-9456-4994-813D-5A4585BDA200}" type="slidenum">
              <a:rPr lang="en-US" smtClean="0"/>
              <a:t>‹#›</a:t>
            </a:fld>
            <a:endParaRPr lang="en-US"/>
          </a:p>
        </p:txBody>
      </p:sp>
    </p:spTree>
    <p:extLst>
      <p:ext uri="{BB962C8B-B14F-4D97-AF65-F5344CB8AC3E}">
        <p14:creationId xmlns:p14="http://schemas.microsoft.com/office/powerpoint/2010/main" val="132672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19C7BC-23CB-4ABC-803D-39F093646AD2}" type="datetimeFigureOut">
              <a:rPr lang="en-US" smtClean="0"/>
              <a:t>11/3/2019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5B46E04-9456-4994-813D-5A4585BDA200}" type="slidenum">
              <a:rPr lang="en-US" smtClean="0"/>
              <a:t>‹#›</a:t>
            </a:fld>
            <a:endParaRPr lang="en-US"/>
          </a:p>
        </p:txBody>
      </p:sp>
    </p:spTree>
    <p:extLst>
      <p:ext uri="{BB962C8B-B14F-4D97-AF65-F5344CB8AC3E}">
        <p14:creationId xmlns:p14="http://schemas.microsoft.com/office/powerpoint/2010/main" val="193331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19C7BC-23CB-4ABC-803D-39F093646AD2}" type="datetimeFigureOut">
              <a:rPr lang="en-US" smtClean="0"/>
              <a:t>11/3/2019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35B46E04-9456-4994-813D-5A4585BDA200}" type="slidenum">
              <a:rPr lang="en-US" smtClean="0"/>
              <a:t>‹#›</a:t>
            </a:fld>
            <a:endParaRPr lang="en-US"/>
          </a:p>
        </p:txBody>
      </p:sp>
    </p:spTree>
    <p:extLst>
      <p:ext uri="{BB962C8B-B14F-4D97-AF65-F5344CB8AC3E}">
        <p14:creationId xmlns:p14="http://schemas.microsoft.com/office/powerpoint/2010/main" val="949598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19C7BC-23CB-4ABC-803D-39F093646AD2}" type="datetimeFigureOut">
              <a:rPr lang="en-US" smtClean="0"/>
              <a:t>11/3/2019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35B46E04-9456-4994-813D-5A4585BDA200}" type="slidenum">
              <a:rPr lang="en-US" smtClean="0"/>
              <a:t>‹#›</a:t>
            </a:fld>
            <a:endParaRPr lang="en-US"/>
          </a:p>
        </p:txBody>
      </p:sp>
    </p:spTree>
    <p:extLst>
      <p:ext uri="{BB962C8B-B14F-4D97-AF65-F5344CB8AC3E}">
        <p14:creationId xmlns:p14="http://schemas.microsoft.com/office/powerpoint/2010/main" val="2920710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9C7BC-23CB-4ABC-803D-39F093646AD2}" type="datetimeFigureOut">
              <a:rPr lang="en-US" smtClean="0"/>
              <a:t>11/3/2019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35B46E04-9456-4994-813D-5A4585BDA200}" type="slidenum">
              <a:rPr lang="en-US" smtClean="0"/>
              <a:t>‹#›</a:t>
            </a:fld>
            <a:endParaRPr lang="en-US"/>
          </a:p>
        </p:txBody>
      </p:sp>
    </p:spTree>
    <p:extLst>
      <p:ext uri="{BB962C8B-B14F-4D97-AF65-F5344CB8AC3E}">
        <p14:creationId xmlns:p14="http://schemas.microsoft.com/office/powerpoint/2010/main" val="1279123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419C7BC-23CB-4ABC-803D-39F093646AD2}" type="datetimeFigureOut">
              <a:rPr lang="en-US" smtClean="0"/>
              <a:t>11/3/2019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5B46E04-9456-4994-813D-5A4585BDA200}" type="slidenum">
              <a:rPr lang="en-US" smtClean="0"/>
              <a:t>‹#›</a:t>
            </a:fld>
            <a:endParaRPr lang="en-US"/>
          </a:p>
        </p:txBody>
      </p:sp>
    </p:spTree>
    <p:extLst>
      <p:ext uri="{BB962C8B-B14F-4D97-AF65-F5344CB8AC3E}">
        <p14:creationId xmlns:p14="http://schemas.microsoft.com/office/powerpoint/2010/main" val="3170601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9C7BC-23CB-4ABC-803D-39F093646AD2}" type="datetimeFigureOut">
              <a:rPr lang="en-US" smtClean="0"/>
              <a:t>11/3/2019</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46E04-9456-4994-813D-5A4585BDA200}" type="slidenum">
              <a:rPr lang="en-US" smtClean="0"/>
              <a:t>‹#›</a:t>
            </a:fld>
            <a:endParaRPr lang="en-US" dirty="0"/>
          </a:p>
        </p:txBody>
      </p:sp>
      <p:sp>
        <p:nvSpPr>
          <p:cNvPr id="7" name="Footer Placeholder 6"/>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4830632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50" r:id="rId13"/>
    <p:sldLayoutId id="2147483654" r:id="rId14"/>
  </p:sldLayoutIdLst>
  <p:txStyles>
    <p:titleStyle>
      <a:lvl1pPr algn="l" defTabSz="914400" rtl="0" eaLnBrk="1" latinLnBrk="0" hangingPunct="1">
        <a:lnSpc>
          <a:spcPct val="90000"/>
        </a:lnSpc>
        <a:spcBef>
          <a:spcPct val="0"/>
        </a:spcBef>
        <a:buNone/>
        <a:defRPr sz="4400" kern="1200">
          <a:solidFill>
            <a:schemeClr val="bg1">
              <a:lumMod val="85000"/>
            </a:schemeClr>
          </a:solidFill>
          <a:latin typeface="Roboto Black" panose="02000000000000000000" pitchFamily="2" charset="0"/>
          <a:ea typeface="Roboto Black"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8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8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8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2" orient="horz" pos="2160" userDrawn="1">
          <p15:clr>
            <a:srgbClr val="F26B43"/>
          </p15:clr>
        </p15:guide>
        <p15:guide id="13" pos="3840" userDrawn="1">
          <p15:clr>
            <a:srgbClr val="F26B43"/>
          </p15:clr>
        </p15:guide>
        <p15:guide id="14" pos="240" userDrawn="1">
          <p15:clr>
            <a:srgbClr val="F26B43"/>
          </p15:clr>
        </p15:guide>
        <p15:guide id="15" pos="7440" userDrawn="1">
          <p15:clr>
            <a:srgbClr val="F26B43"/>
          </p15:clr>
        </p15:guide>
        <p15:guide id="16" pos="528" userDrawn="1">
          <p15:clr>
            <a:srgbClr val="F26B43"/>
          </p15:clr>
        </p15:guide>
        <p15:guide id="17" pos="7152" userDrawn="1">
          <p15:clr>
            <a:srgbClr val="F26B43"/>
          </p15:clr>
        </p15:guide>
        <p15:guide id="18" orient="horz" pos="216" userDrawn="1">
          <p15:clr>
            <a:srgbClr val="F26B43"/>
          </p15:clr>
        </p15:guide>
        <p15:guide id="19" orient="horz" pos="3888" userDrawn="1">
          <p15:clr>
            <a:srgbClr val="F26B43"/>
          </p15:clr>
        </p15:guide>
        <p15:guide id="20" orient="horz" pos="4224" userDrawn="1">
          <p15:clr>
            <a:srgbClr val="F26B43"/>
          </p15:clr>
        </p15:guide>
        <p15:guide id="21" orient="horz" pos="1056" userDrawn="1">
          <p15:clr>
            <a:srgbClr val="F26B43"/>
          </p15:clr>
        </p15:guide>
        <p15:guide id="22" orient="horz" pos="11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04997" y="1076701"/>
            <a:ext cx="10899371" cy="608012"/>
          </a:xfrm>
        </p:spPr>
        <p:txBody>
          <a:bodyPr/>
          <a:lstStyle/>
          <a:p>
            <a:r>
              <a:rPr lang="en-US" dirty="0" smtClean="0"/>
              <a:t>Planning for Recreation &amp; Visitor Services</a:t>
            </a:r>
            <a:endParaRPr lang="en-US" dirty="0"/>
          </a:p>
        </p:txBody>
      </p:sp>
      <p:sp>
        <p:nvSpPr>
          <p:cNvPr id="9" name="Picture Placeholder 8"/>
          <p:cNvSpPr>
            <a:spLocks noGrp="1"/>
          </p:cNvSpPr>
          <p:nvPr>
            <p:ph type="pic" sz="quarter" idx="10"/>
          </p:nvPr>
        </p:nvSpPr>
        <p:spPr/>
      </p:sp>
      <p:pic>
        <p:nvPicPr>
          <p:cNvPr id="10" name="Picture 9"/>
          <p:cNvPicPr>
            <a:picLocks noChangeAspect="1"/>
          </p:cNvPicPr>
          <p:nvPr/>
        </p:nvPicPr>
        <p:blipFill rotWithShape="1">
          <a:blip r:embed="rId2"/>
          <a:srcRect b="32769"/>
          <a:stretch/>
        </p:blipFill>
        <p:spPr>
          <a:xfrm>
            <a:off x="-16042" y="2019300"/>
            <a:ext cx="12192000" cy="4830679"/>
          </a:xfrm>
          <a:prstGeom prst="rect">
            <a:avLst/>
          </a:prstGeom>
        </p:spPr>
      </p:pic>
    </p:spTree>
    <p:extLst>
      <p:ext uri="{BB962C8B-B14F-4D97-AF65-F5344CB8AC3E}">
        <p14:creationId xmlns:p14="http://schemas.microsoft.com/office/powerpoint/2010/main" val="3491161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08660" y="695008"/>
            <a:ext cx="10515600" cy="608012"/>
          </a:xfrm>
        </p:spPr>
        <p:txBody>
          <a:bodyPr/>
          <a:lstStyle/>
          <a:p>
            <a:r>
              <a:rPr lang="en-US" dirty="0"/>
              <a:t>Help describe areas using:</a:t>
            </a:r>
          </a:p>
        </p:txBody>
      </p:sp>
      <p:sp>
        <p:nvSpPr>
          <p:cNvPr id="5" name="Vertical Text Placeholder 4"/>
          <p:cNvSpPr txBox="1">
            <a:spLocks noGrp="1"/>
          </p:cNvSpPr>
          <p:nvPr>
            <p:ph type="body" orient="vert" idx="1"/>
          </p:nvPr>
        </p:nvSpPr>
        <p:spPr>
          <a:xfrm>
            <a:off x="153909" y="2483351"/>
            <a:ext cx="2697933" cy="3413242"/>
          </a:xfrm>
          <a:prstGeom prst="rect">
            <a:avLst/>
          </a:prstGeom>
          <a:noFill/>
        </p:spPr>
        <p:txBody>
          <a:bodyPr wrap="square" rtlCol="0">
            <a:spAutoFit/>
          </a:bodyPr>
          <a:lstStyle/>
          <a:p>
            <a:pPr lvl="0"/>
            <a:r>
              <a:rPr lang="en-US" sz="4400" b="1" dirty="0" smtClean="0">
                <a:solidFill>
                  <a:prstClr val="white">
                    <a:lumMod val="85000"/>
                  </a:prstClr>
                </a:solidFill>
                <a:latin typeface="Roboto Black" panose="02000000000000000000" pitchFamily="2" charset="0"/>
                <a:ea typeface="Roboto Black" panose="02000000000000000000" pitchFamily="2" charset="0"/>
              </a:rPr>
              <a:t>Map Format</a:t>
            </a:r>
          </a:p>
          <a:p>
            <a:pPr marL="0" indent="0">
              <a:buNone/>
            </a:pPr>
            <a:r>
              <a:rPr lang="en-US" b="1" dirty="0">
                <a:latin typeface="Roboto Black" panose="02000000000000000000" pitchFamily="2" charset="0"/>
                <a:ea typeface="Roboto Black" panose="02000000000000000000" pitchFamily="2" charset="0"/>
              </a:rPr>
              <a:t>(Qualitative Inventory)</a:t>
            </a:r>
          </a:p>
          <a:p>
            <a:pPr marL="0" lvl="0" indent="0">
              <a:buNone/>
            </a:pPr>
            <a:endParaRPr lang="en-US" sz="4400" b="1" dirty="0">
              <a:solidFill>
                <a:prstClr val="white">
                  <a:lumMod val="85000"/>
                </a:prstClr>
              </a:solidFill>
              <a:latin typeface="Roboto Black" panose="02000000000000000000" pitchFamily="2" charset="0"/>
              <a:ea typeface="Roboto Black" panose="02000000000000000000" pitchFamily="2" charset="0"/>
            </a:endParaRPr>
          </a:p>
          <a:p>
            <a:pPr marL="0" indent="0">
              <a:buNone/>
            </a:pPr>
            <a:endParaRPr lang="en-US" sz="2400" b="1" dirty="0"/>
          </a:p>
        </p:txBody>
      </p:sp>
      <p:sp>
        <p:nvSpPr>
          <p:cNvPr id="6" name="Text Placeholder 3"/>
          <p:cNvSpPr>
            <a:spLocks noGrp="1"/>
          </p:cNvSpPr>
          <p:nvPr>
            <p:ph type="body" sz="quarter" idx="12"/>
          </p:nvPr>
        </p:nvSpPr>
        <p:spPr>
          <a:xfrm>
            <a:off x="6819900" y="160338"/>
            <a:ext cx="4533900" cy="369887"/>
          </a:xfrm>
        </p:spPr>
        <p:txBody>
          <a:bodyPr>
            <a:normAutofit/>
          </a:bodyPr>
          <a:lstStyle/>
          <a:p>
            <a:r>
              <a:rPr lang="en-US" dirty="0"/>
              <a:t>Module 6–Existing Settings, </a:t>
            </a:r>
            <a:r>
              <a:rPr lang="en-US" dirty="0" err="1"/>
              <a:t>pg</a:t>
            </a:r>
            <a:r>
              <a:rPr lang="en-US" dirty="0"/>
              <a:t> </a:t>
            </a:r>
            <a:r>
              <a:rPr lang="en-US" dirty="0" smtClean="0"/>
              <a:t>I-29</a:t>
            </a:r>
            <a:endParaRPr lang="en-US" dirty="0"/>
          </a:p>
        </p:txBody>
      </p:sp>
      <p:grpSp>
        <p:nvGrpSpPr>
          <p:cNvPr id="7" name="Group 6"/>
          <p:cNvGrpSpPr/>
          <p:nvPr/>
        </p:nvGrpSpPr>
        <p:grpSpPr>
          <a:xfrm>
            <a:off x="3015367" y="1467803"/>
            <a:ext cx="8519160" cy="5171825"/>
            <a:chOff x="231648" y="1228975"/>
            <a:chExt cx="8519160" cy="5171825"/>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648" y="1228975"/>
              <a:ext cx="5105400" cy="39595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9176" y="1836923"/>
              <a:ext cx="5105400" cy="39542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2464812"/>
              <a:ext cx="5093208" cy="39359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46044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99607" y="1315272"/>
            <a:ext cx="10515600" cy="608012"/>
          </a:xfrm>
        </p:spPr>
        <p:txBody>
          <a:bodyPr/>
          <a:lstStyle/>
          <a:p>
            <a:r>
              <a:rPr lang="en-US" dirty="0" smtClean="0"/>
              <a:t>Quantitative Inventory</a:t>
            </a:r>
            <a:endParaRPr lang="en-US" dirty="0"/>
          </a:p>
        </p:txBody>
      </p:sp>
      <p:sp>
        <p:nvSpPr>
          <p:cNvPr id="6" name="Text Placeholder 3"/>
          <p:cNvSpPr>
            <a:spLocks noGrp="1"/>
          </p:cNvSpPr>
          <p:nvPr>
            <p:ph type="body" sz="quarter" idx="12"/>
          </p:nvPr>
        </p:nvSpPr>
        <p:spPr>
          <a:xfrm>
            <a:off x="6819900" y="160338"/>
            <a:ext cx="4533900" cy="369887"/>
          </a:xfrm>
        </p:spPr>
        <p:txBody>
          <a:bodyPr/>
          <a:lstStyle/>
          <a:p>
            <a:r>
              <a:rPr lang="en-US" dirty="0" smtClean="0"/>
              <a:t>Module 6–Existing Settings</a:t>
            </a:r>
            <a:endParaRPr lang="en-US" dirty="0"/>
          </a:p>
        </p:txBody>
      </p:sp>
      <p:pic>
        <p:nvPicPr>
          <p:cNvPr id="2" name="Picture 1"/>
          <p:cNvPicPr>
            <a:picLocks noChangeAspect="1"/>
          </p:cNvPicPr>
          <p:nvPr/>
        </p:nvPicPr>
        <p:blipFill>
          <a:blip r:embed="rId3"/>
          <a:stretch>
            <a:fillRect/>
          </a:stretch>
        </p:blipFill>
        <p:spPr>
          <a:xfrm>
            <a:off x="458745" y="2708332"/>
            <a:ext cx="11215909" cy="2959138"/>
          </a:xfrm>
          <a:prstGeom prst="rect">
            <a:avLst/>
          </a:prstGeom>
        </p:spPr>
      </p:pic>
    </p:spTree>
    <p:extLst>
      <p:ext uri="{BB962C8B-B14F-4D97-AF65-F5344CB8AC3E}">
        <p14:creationId xmlns:p14="http://schemas.microsoft.com/office/powerpoint/2010/main" val="3695110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Field Trip Exercise</a:t>
            </a:r>
            <a:endParaRPr lang="en-US" dirty="0"/>
          </a:p>
        </p:txBody>
      </p:sp>
      <p:sp>
        <p:nvSpPr>
          <p:cNvPr id="5" name="Vertical Text Placeholder 4"/>
          <p:cNvSpPr txBox="1">
            <a:spLocks noGrp="1"/>
          </p:cNvSpPr>
          <p:nvPr>
            <p:ph type="body" orient="vert" idx="1"/>
          </p:nvPr>
        </p:nvSpPr>
        <p:spPr>
          <a:xfrm>
            <a:off x="838200" y="2483351"/>
            <a:ext cx="10515600" cy="2599686"/>
          </a:xfrm>
          <a:prstGeom prst="rect">
            <a:avLst/>
          </a:prstGeom>
          <a:noFill/>
        </p:spPr>
        <p:txBody>
          <a:bodyPr wrap="square" rtlCol="0">
            <a:spAutoFit/>
          </a:bodyPr>
          <a:lstStyle/>
          <a:p>
            <a:r>
              <a:rPr lang="en-US" sz="2400" b="1" dirty="0" smtClean="0"/>
              <a:t>Each group will be assigned a zone to inventory.</a:t>
            </a:r>
          </a:p>
          <a:p>
            <a:r>
              <a:rPr lang="en-US" sz="2400" b="1" dirty="0" smtClean="0"/>
              <a:t>Draw a red box around the RSCs observed for the physical, social and operational setting</a:t>
            </a:r>
          </a:p>
          <a:p>
            <a:r>
              <a:rPr lang="en-US" sz="2400" b="1" dirty="0" smtClean="0"/>
              <a:t>Remember – each zone is likely to have RSCs in more than one category!</a:t>
            </a:r>
          </a:p>
          <a:p>
            <a:endParaRPr lang="en-US" sz="2400" b="1" dirty="0"/>
          </a:p>
          <a:p>
            <a:pPr marL="0" indent="0">
              <a:buNone/>
            </a:pPr>
            <a:endParaRPr lang="en-US" sz="2400" b="1" dirty="0"/>
          </a:p>
        </p:txBody>
      </p:sp>
      <p:sp>
        <p:nvSpPr>
          <p:cNvPr id="6" name="Text Placeholder 3"/>
          <p:cNvSpPr>
            <a:spLocks noGrp="1"/>
          </p:cNvSpPr>
          <p:nvPr>
            <p:ph type="body" sz="quarter" idx="12"/>
          </p:nvPr>
        </p:nvSpPr>
        <p:spPr>
          <a:xfrm>
            <a:off x="6819900" y="160338"/>
            <a:ext cx="4533900" cy="369887"/>
          </a:xfrm>
        </p:spPr>
        <p:txBody>
          <a:bodyPr/>
          <a:lstStyle/>
          <a:p>
            <a:r>
              <a:rPr lang="en-US" dirty="0" smtClean="0"/>
              <a:t>Module 6–Existing Settings</a:t>
            </a:r>
            <a:endParaRPr lang="en-US" dirty="0"/>
          </a:p>
        </p:txBody>
      </p:sp>
    </p:spTree>
    <p:extLst>
      <p:ext uri="{BB962C8B-B14F-4D97-AF65-F5344CB8AC3E}">
        <p14:creationId xmlns:p14="http://schemas.microsoft.com/office/powerpoint/2010/main" val="2878759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Discussion for </a:t>
            </a:r>
            <a:r>
              <a:rPr lang="en-US" i="1" dirty="0" smtClean="0"/>
              <a:t>after</a:t>
            </a:r>
            <a:r>
              <a:rPr lang="en-US" dirty="0" smtClean="0"/>
              <a:t> field trip</a:t>
            </a:r>
            <a:endParaRPr lang="en-US" dirty="0"/>
          </a:p>
        </p:txBody>
      </p:sp>
      <p:sp>
        <p:nvSpPr>
          <p:cNvPr id="5" name="Vertical Text Placeholder 4"/>
          <p:cNvSpPr txBox="1">
            <a:spLocks noGrp="1"/>
          </p:cNvSpPr>
          <p:nvPr>
            <p:ph type="body" orient="vert" idx="1"/>
          </p:nvPr>
        </p:nvSpPr>
        <p:spPr>
          <a:xfrm>
            <a:off x="838200" y="2483351"/>
            <a:ext cx="10515600" cy="2267287"/>
          </a:xfrm>
          <a:prstGeom prst="rect">
            <a:avLst/>
          </a:prstGeom>
          <a:noFill/>
        </p:spPr>
        <p:txBody>
          <a:bodyPr wrap="square" rtlCol="0">
            <a:spAutoFit/>
          </a:bodyPr>
          <a:lstStyle/>
          <a:p>
            <a:r>
              <a:rPr lang="en-US" sz="2400" b="1" dirty="0" smtClean="0"/>
              <a:t>Discuss your results with the class.</a:t>
            </a:r>
          </a:p>
          <a:p>
            <a:r>
              <a:rPr lang="en-US" sz="2400" b="1" dirty="0" smtClean="0"/>
              <a:t>Compare your matrix with the other groups.</a:t>
            </a:r>
          </a:p>
          <a:p>
            <a:r>
              <a:rPr lang="en-US" sz="2400" b="1" dirty="0" smtClean="0"/>
              <a:t>Compare you results with the following Existing RSCs from the CRV LUP.</a:t>
            </a:r>
          </a:p>
          <a:p>
            <a:pPr marL="0" indent="0">
              <a:buNone/>
            </a:pPr>
            <a:endParaRPr lang="en-US" sz="2400" b="1" dirty="0"/>
          </a:p>
          <a:p>
            <a:pPr marL="0" indent="0">
              <a:buNone/>
            </a:pPr>
            <a:endParaRPr lang="en-US" sz="2400" b="1" dirty="0"/>
          </a:p>
        </p:txBody>
      </p:sp>
      <p:sp>
        <p:nvSpPr>
          <p:cNvPr id="6" name="Text Placeholder 3"/>
          <p:cNvSpPr>
            <a:spLocks noGrp="1"/>
          </p:cNvSpPr>
          <p:nvPr>
            <p:ph type="body" sz="quarter" idx="12"/>
          </p:nvPr>
        </p:nvSpPr>
        <p:spPr>
          <a:xfrm>
            <a:off x="6819900" y="160338"/>
            <a:ext cx="4533900" cy="369887"/>
          </a:xfrm>
        </p:spPr>
        <p:txBody>
          <a:bodyPr/>
          <a:lstStyle/>
          <a:p>
            <a:r>
              <a:rPr lang="en-US" dirty="0" smtClean="0"/>
              <a:t>Module 6–Existing Settings</a:t>
            </a:r>
            <a:endParaRPr lang="en-US" dirty="0"/>
          </a:p>
        </p:txBody>
      </p:sp>
    </p:spTree>
    <p:extLst>
      <p:ext uri="{BB962C8B-B14F-4D97-AF65-F5344CB8AC3E}">
        <p14:creationId xmlns:p14="http://schemas.microsoft.com/office/powerpoint/2010/main" val="8534617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6819900" y="160338"/>
            <a:ext cx="4533900" cy="369887"/>
          </a:xfrm>
        </p:spPr>
        <p:txBody>
          <a:bodyPr/>
          <a:lstStyle/>
          <a:p>
            <a:r>
              <a:rPr lang="en-US" dirty="0" smtClean="0"/>
              <a:t>Module 6–Existing Settings</a:t>
            </a:r>
            <a:endParaRPr lang="en-US" dirty="0"/>
          </a:p>
        </p:txBody>
      </p:sp>
      <p:pic>
        <p:nvPicPr>
          <p:cNvPr id="7" name="Picture 6"/>
          <p:cNvPicPr>
            <a:picLocks noChangeAspect="1"/>
          </p:cNvPicPr>
          <p:nvPr/>
        </p:nvPicPr>
        <p:blipFill>
          <a:blip r:embed="rId3"/>
          <a:stretch>
            <a:fillRect/>
          </a:stretch>
        </p:blipFill>
        <p:spPr>
          <a:xfrm>
            <a:off x="1981200" y="708091"/>
            <a:ext cx="8153400" cy="5973697"/>
          </a:xfrm>
          <a:prstGeom prst="rect">
            <a:avLst/>
          </a:prstGeom>
        </p:spPr>
      </p:pic>
    </p:spTree>
    <p:extLst>
      <p:ext uri="{BB962C8B-B14F-4D97-AF65-F5344CB8AC3E}">
        <p14:creationId xmlns:p14="http://schemas.microsoft.com/office/powerpoint/2010/main" val="2134937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6819900" y="160338"/>
            <a:ext cx="4533900" cy="369887"/>
          </a:xfrm>
        </p:spPr>
        <p:txBody>
          <a:bodyPr/>
          <a:lstStyle/>
          <a:p>
            <a:r>
              <a:rPr lang="en-US" dirty="0" smtClean="0"/>
              <a:t>Module 6–Existing Settings</a:t>
            </a:r>
            <a:endParaRPr lang="en-US" dirty="0"/>
          </a:p>
        </p:txBody>
      </p:sp>
      <p:pic>
        <p:nvPicPr>
          <p:cNvPr id="4" name="Picture 3"/>
          <p:cNvPicPr>
            <a:picLocks noChangeAspect="1"/>
          </p:cNvPicPr>
          <p:nvPr/>
        </p:nvPicPr>
        <p:blipFill>
          <a:blip r:embed="rId3"/>
          <a:stretch>
            <a:fillRect/>
          </a:stretch>
        </p:blipFill>
        <p:spPr>
          <a:xfrm>
            <a:off x="1806903" y="866775"/>
            <a:ext cx="8527722" cy="5534038"/>
          </a:xfrm>
          <a:prstGeom prst="rect">
            <a:avLst/>
          </a:prstGeom>
        </p:spPr>
      </p:pic>
    </p:spTree>
    <p:extLst>
      <p:ext uri="{BB962C8B-B14F-4D97-AF65-F5344CB8AC3E}">
        <p14:creationId xmlns:p14="http://schemas.microsoft.com/office/powerpoint/2010/main" val="435726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6819900" y="160338"/>
            <a:ext cx="4533900" cy="369887"/>
          </a:xfrm>
        </p:spPr>
        <p:txBody>
          <a:bodyPr/>
          <a:lstStyle/>
          <a:p>
            <a:r>
              <a:rPr lang="en-US" dirty="0" smtClean="0"/>
              <a:t>Module 6–Existing Settings</a:t>
            </a:r>
            <a:endParaRPr lang="en-US" dirty="0"/>
          </a:p>
        </p:txBody>
      </p:sp>
      <p:pic>
        <p:nvPicPr>
          <p:cNvPr id="4" name="Picture 3"/>
          <p:cNvPicPr>
            <a:picLocks noChangeAspect="1"/>
          </p:cNvPicPr>
          <p:nvPr/>
        </p:nvPicPr>
        <p:blipFill>
          <a:blip r:embed="rId3"/>
          <a:stretch>
            <a:fillRect/>
          </a:stretch>
        </p:blipFill>
        <p:spPr>
          <a:xfrm>
            <a:off x="1800225" y="734735"/>
            <a:ext cx="8724899" cy="5999440"/>
          </a:xfrm>
          <a:prstGeom prst="rect">
            <a:avLst/>
          </a:prstGeom>
        </p:spPr>
      </p:pic>
    </p:spTree>
    <p:extLst>
      <p:ext uri="{BB962C8B-B14F-4D97-AF65-F5344CB8AC3E}">
        <p14:creationId xmlns:p14="http://schemas.microsoft.com/office/powerpoint/2010/main" val="3274952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6819900" y="160338"/>
            <a:ext cx="4533900" cy="369887"/>
          </a:xfrm>
        </p:spPr>
        <p:txBody>
          <a:bodyPr/>
          <a:lstStyle/>
          <a:p>
            <a:r>
              <a:rPr lang="en-US" dirty="0" smtClean="0"/>
              <a:t>Module 6–Existing Settings</a:t>
            </a:r>
            <a:endParaRPr lang="en-US" dirty="0"/>
          </a:p>
        </p:txBody>
      </p:sp>
      <p:pic>
        <p:nvPicPr>
          <p:cNvPr id="2" name="Picture 1"/>
          <p:cNvPicPr>
            <a:picLocks noChangeAspect="1"/>
          </p:cNvPicPr>
          <p:nvPr/>
        </p:nvPicPr>
        <p:blipFill>
          <a:blip r:embed="rId3"/>
          <a:stretch>
            <a:fillRect/>
          </a:stretch>
        </p:blipFill>
        <p:spPr>
          <a:xfrm>
            <a:off x="2185534" y="755868"/>
            <a:ext cx="8072891" cy="5942910"/>
          </a:xfrm>
          <a:prstGeom prst="rect">
            <a:avLst/>
          </a:prstGeom>
        </p:spPr>
      </p:pic>
    </p:spTree>
    <p:extLst>
      <p:ext uri="{BB962C8B-B14F-4D97-AF65-F5344CB8AC3E}">
        <p14:creationId xmlns:p14="http://schemas.microsoft.com/office/powerpoint/2010/main" val="15035007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algn="ctr"/>
            <a:r>
              <a:rPr lang="en-US" dirty="0" smtClean="0"/>
              <a:t>Existing </a:t>
            </a:r>
          </a:p>
          <a:p>
            <a:pPr algn="ctr"/>
            <a:r>
              <a:rPr lang="en-US" dirty="0" smtClean="0"/>
              <a:t>Recreation Setting Characteristics</a:t>
            </a:r>
            <a:endParaRPr lang="en-US" dirty="0"/>
          </a:p>
        </p:txBody>
      </p:sp>
      <p:sp>
        <p:nvSpPr>
          <p:cNvPr id="4" name="Text Placeholder 3"/>
          <p:cNvSpPr>
            <a:spLocks noGrp="1"/>
          </p:cNvSpPr>
          <p:nvPr>
            <p:ph type="body" sz="quarter" idx="12"/>
          </p:nvPr>
        </p:nvSpPr>
        <p:spPr/>
        <p:txBody>
          <a:bodyPr/>
          <a:lstStyle/>
          <a:p>
            <a:r>
              <a:rPr lang="en-US" dirty="0" smtClean="0"/>
              <a:t>Module 6–Existing Settings, pg I-23</a:t>
            </a:r>
            <a:endParaRPr lang="en-US" dirty="0"/>
          </a:p>
        </p:txBody>
      </p:sp>
      <p:sp>
        <p:nvSpPr>
          <p:cNvPr id="5" name="Vertical Text Placeholder 4"/>
          <p:cNvSpPr txBox="1">
            <a:spLocks noGrp="1"/>
          </p:cNvSpPr>
          <p:nvPr>
            <p:ph type="body" orient="vert" idx="1"/>
          </p:nvPr>
        </p:nvSpPr>
        <p:spPr>
          <a:xfrm>
            <a:off x="838200" y="2971031"/>
            <a:ext cx="10515600" cy="2267287"/>
          </a:xfrm>
          <a:prstGeom prst="rect">
            <a:avLst/>
          </a:prstGeom>
          <a:noFill/>
        </p:spPr>
        <p:txBody>
          <a:bodyPr wrap="square" rtlCol="0">
            <a:spAutoFit/>
          </a:bodyPr>
          <a:lstStyle/>
          <a:p>
            <a:pPr marL="0" indent="0" algn="ctr">
              <a:buNone/>
            </a:pPr>
            <a:r>
              <a:rPr lang="en-US" sz="2400" b="1" dirty="0" smtClean="0"/>
              <a:t>Jared Oakleaf</a:t>
            </a:r>
            <a:endParaRPr lang="en-US" sz="2400" b="1" dirty="0" smtClean="0"/>
          </a:p>
          <a:p>
            <a:pPr marL="0" indent="0" algn="ctr">
              <a:buNone/>
            </a:pPr>
            <a:r>
              <a:rPr lang="en-US" sz="2400" b="1" dirty="0"/>
              <a:t>Outdoor Recreation Planner</a:t>
            </a:r>
          </a:p>
          <a:p>
            <a:pPr marL="0" indent="0" algn="ctr">
              <a:buNone/>
            </a:pPr>
            <a:r>
              <a:rPr lang="en-US" sz="2400" b="1" dirty="0"/>
              <a:t>BLM </a:t>
            </a:r>
            <a:r>
              <a:rPr lang="en-US" sz="2400" b="1" dirty="0" smtClean="0"/>
              <a:t>Lander </a:t>
            </a:r>
            <a:r>
              <a:rPr lang="en-US" sz="2400" b="1" dirty="0"/>
              <a:t>Field Office</a:t>
            </a:r>
          </a:p>
          <a:p>
            <a:pPr marL="0" indent="0" algn="ctr">
              <a:buNone/>
            </a:pPr>
            <a:r>
              <a:rPr lang="en-US" sz="2400" b="1" dirty="0" smtClean="0"/>
              <a:t>307-332-8408</a:t>
            </a:r>
            <a:endParaRPr lang="en-US" sz="2400" b="1" dirty="0"/>
          </a:p>
          <a:p>
            <a:pPr marL="0" indent="0" algn="ctr">
              <a:buNone/>
            </a:pPr>
            <a:r>
              <a:rPr lang="en-US" sz="2400" b="1" dirty="0" smtClean="0"/>
              <a:t>joakleaf@blm.gov</a:t>
            </a:r>
            <a:endParaRPr lang="en-US" sz="2400" b="1" dirty="0"/>
          </a:p>
        </p:txBody>
      </p:sp>
    </p:spTree>
    <p:extLst>
      <p:ext uri="{BB962C8B-B14F-4D97-AF65-F5344CB8AC3E}">
        <p14:creationId xmlns:p14="http://schemas.microsoft.com/office/powerpoint/2010/main" val="1087424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Objectives</a:t>
            </a:r>
            <a:endParaRPr lang="en-US" dirty="0"/>
          </a:p>
        </p:txBody>
      </p:sp>
      <p:sp>
        <p:nvSpPr>
          <p:cNvPr id="5" name="Vertical Text Placeholder 4"/>
          <p:cNvSpPr txBox="1">
            <a:spLocks noGrp="1"/>
          </p:cNvSpPr>
          <p:nvPr>
            <p:ph type="body" orient="vert" idx="1"/>
          </p:nvPr>
        </p:nvSpPr>
        <p:spPr>
          <a:xfrm>
            <a:off x="838200" y="2483351"/>
            <a:ext cx="10515600" cy="1806648"/>
          </a:xfrm>
          <a:prstGeom prst="rect">
            <a:avLst/>
          </a:prstGeom>
          <a:noFill/>
        </p:spPr>
        <p:txBody>
          <a:bodyPr wrap="square" rtlCol="0">
            <a:spAutoFit/>
          </a:bodyPr>
          <a:lstStyle/>
          <a:p>
            <a:r>
              <a:rPr lang="en-US" sz="2400" b="1" dirty="0" smtClean="0"/>
              <a:t>What are Recreation Settings Characteristics (RSCs)?</a:t>
            </a:r>
            <a:endParaRPr lang="en-US" sz="2400" b="1" dirty="0"/>
          </a:p>
          <a:p>
            <a:r>
              <a:rPr lang="en-US" sz="2400" b="1" dirty="0" smtClean="0"/>
              <a:t>How are RSCs useful and how can they be displayed?</a:t>
            </a:r>
            <a:endParaRPr lang="en-US" sz="2400" b="1" dirty="0"/>
          </a:p>
          <a:p>
            <a:r>
              <a:rPr lang="en-US" sz="2400" b="1" dirty="0" smtClean="0"/>
              <a:t>Where do they fit in the LUP process?</a:t>
            </a:r>
          </a:p>
          <a:p>
            <a:pPr marL="0" indent="0">
              <a:buNone/>
            </a:pPr>
            <a:endParaRPr lang="en-US" sz="2400" b="1" dirty="0"/>
          </a:p>
        </p:txBody>
      </p:sp>
      <p:sp>
        <p:nvSpPr>
          <p:cNvPr id="6" name="Text Placeholder 3"/>
          <p:cNvSpPr>
            <a:spLocks noGrp="1"/>
          </p:cNvSpPr>
          <p:nvPr>
            <p:ph type="body" sz="quarter" idx="12"/>
          </p:nvPr>
        </p:nvSpPr>
        <p:spPr>
          <a:xfrm>
            <a:off x="6819900" y="160338"/>
            <a:ext cx="4533900" cy="369887"/>
          </a:xfrm>
        </p:spPr>
        <p:txBody>
          <a:bodyPr/>
          <a:lstStyle/>
          <a:p>
            <a:r>
              <a:rPr lang="en-US" dirty="0" smtClean="0"/>
              <a:t>Module 6–Existing Settings, pg I-23</a:t>
            </a:r>
            <a:endParaRPr lang="en-US" dirty="0"/>
          </a:p>
        </p:txBody>
      </p:sp>
    </p:spTree>
    <p:extLst>
      <p:ext uri="{BB962C8B-B14F-4D97-AF65-F5344CB8AC3E}">
        <p14:creationId xmlns:p14="http://schemas.microsoft.com/office/powerpoint/2010/main" val="39421304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12274" y="1068388"/>
            <a:ext cx="11166695" cy="1339834"/>
          </a:xfrm>
        </p:spPr>
        <p:txBody>
          <a:bodyPr/>
          <a:lstStyle/>
          <a:p>
            <a:r>
              <a:rPr lang="en-US" b="1" dirty="0">
                <a:effectLst>
                  <a:outerShdw blurRad="38100" dist="38100" dir="2700000" algn="tl">
                    <a:srgbClr val="000000">
                      <a:alpha val="43137"/>
                    </a:srgbClr>
                  </a:outerShdw>
                </a:effectLst>
              </a:rPr>
              <a:t>Existing Recreation Setting Characteristics</a:t>
            </a:r>
          </a:p>
          <a:p>
            <a:pPr algn="ctr"/>
            <a:r>
              <a:rPr lang="en-US" b="1" dirty="0">
                <a:effectLst>
                  <a:outerShdw blurRad="38100" dist="38100" dir="2700000" algn="tl">
                    <a:srgbClr val="000000">
                      <a:alpha val="43137"/>
                    </a:srgbClr>
                  </a:outerShdw>
                </a:effectLst>
              </a:rPr>
              <a:t>(RSCs)</a:t>
            </a:r>
          </a:p>
          <a:p>
            <a:endParaRPr lang="en-US" dirty="0"/>
          </a:p>
        </p:txBody>
      </p:sp>
      <p:sp>
        <p:nvSpPr>
          <p:cNvPr id="6" name="Text Placeholder 3"/>
          <p:cNvSpPr>
            <a:spLocks noGrp="1"/>
          </p:cNvSpPr>
          <p:nvPr>
            <p:ph type="body" sz="quarter" idx="12"/>
          </p:nvPr>
        </p:nvSpPr>
        <p:spPr>
          <a:xfrm>
            <a:off x="6819900" y="160338"/>
            <a:ext cx="4533900" cy="369887"/>
          </a:xfrm>
        </p:spPr>
        <p:txBody>
          <a:bodyPr/>
          <a:lstStyle/>
          <a:p>
            <a:r>
              <a:rPr lang="en-US" dirty="0" smtClean="0"/>
              <a:t>Module 6–Existing Settings, pg I-23</a:t>
            </a:r>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6740" y="3285857"/>
            <a:ext cx="864552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4370831" y="4005072"/>
            <a:ext cx="1335025" cy="12252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ook Antiqua"/>
            </a:endParaRPr>
          </a:p>
        </p:txBody>
      </p:sp>
    </p:spTree>
    <p:extLst>
      <p:ext uri="{BB962C8B-B14F-4D97-AF65-F5344CB8AC3E}">
        <p14:creationId xmlns:p14="http://schemas.microsoft.com/office/powerpoint/2010/main" val="264111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359182" y="1086494"/>
            <a:ext cx="7590576" cy="608012"/>
          </a:xfrm>
        </p:spPr>
        <p:txBody>
          <a:bodyPr/>
          <a:lstStyle/>
          <a:p>
            <a:r>
              <a:rPr lang="en-US" dirty="0" smtClean="0"/>
              <a:t>Spectrum of Characteristics</a:t>
            </a:r>
            <a:endParaRPr lang="en-US" dirty="0"/>
          </a:p>
        </p:txBody>
      </p:sp>
      <p:sp>
        <p:nvSpPr>
          <p:cNvPr id="6" name="Text Placeholder 3"/>
          <p:cNvSpPr>
            <a:spLocks noGrp="1"/>
          </p:cNvSpPr>
          <p:nvPr>
            <p:ph type="body" sz="quarter" idx="12"/>
          </p:nvPr>
        </p:nvSpPr>
        <p:spPr>
          <a:xfrm>
            <a:off x="6819900" y="160338"/>
            <a:ext cx="4533900" cy="369887"/>
          </a:xfrm>
        </p:spPr>
        <p:txBody>
          <a:bodyPr/>
          <a:lstStyle/>
          <a:p>
            <a:r>
              <a:rPr lang="en-US" dirty="0" smtClean="0"/>
              <a:t>Module 6–Existing Settings, pg I-24</a:t>
            </a:r>
            <a:endParaRPr lang="en-US" dirty="0"/>
          </a:p>
        </p:txBody>
      </p:sp>
      <p:pic>
        <p:nvPicPr>
          <p:cNvPr id="4" name="Picture 3"/>
          <p:cNvPicPr>
            <a:picLocks noChangeAspect="1"/>
          </p:cNvPicPr>
          <p:nvPr/>
        </p:nvPicPr>
        <p:blipFill>
          <a:blip r:embed="rId3"/>
          <a:stretch>
            <a:fillRect/>
          </a:stretch>
        </p:blipFill>
        <p:spPr>
          <a:xfrm>
            <a:off x="1935988" y="3021824"/>
            <a:ext cx="8673559" cy="2898915"/>
          </a:xfrm>
          <a:prstGeom prst="rect">
            <a:avLst/>
          </a:prstGeom>
          <a:ln w="38100">
            <a:solidFill>
              <a:schemeClr val="bg1">
                <a:lumMod val="95000"/>
              </a:schemeClr>
            </a:solidFill>
          </a:ln>
        </p:spPr>
      </p:pic>
      <p:pic>
        <p:nvPicPr>
          <p:cNvPr id="7" name="Picture 6"/>
          <p:cNvPicPr>
            <a:picLocks noChangeAspect="1"/>
          </p:cNvPicPr>
          <p:nvPr/>
        </p:nvPicPr>
        <p:blipFill>
          <a:blip r:embed="rId4"/>
          <a:stretch>
            <a:fillRect/>
          </a:stretch>
        </p:blipFill>
        <p:spPr>
          <a:xfrm>
            <a:off x="1935988" y="1953085"/>
            <a:ext cx="8678163" cy="921593"/>
          </a:xfrm>
          <a:prstGeom prst="rect">
            <a:avLst/>
          </a:prstGeom>
        </p:spPr>
      </p:pic>
    </p:spTree>
    <p:extLst>
      <p:ext uri="{BB962C8B-B14F-4D97-AF65-F5344CB8AC3E}">
        <p14:creationId xmlns:p14="http://schemas.microsoft.com/office/powerpoint/2010/main" val="4079141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6819900" y="160338"/>
            <a:ext cx="4533900" cy="369887"/>
          </a:xfrm>
        </p:spPr>
        <p:txBody>
          <a:bodyPr/>
          <a:lstStyle/>
          <a:p>
            <a:r>
              <a:rPr lang="en-US" dirty="0" smtClean="0"/>
              <a:t>Module 6–Existing Settings, pg I-25</a:t>
            </a:r>
            <a:endParaRPr lang="en-US" dirty="0"/>
          </a:p>
        </p:txBody>
      </p:sp>
      <p:pic>
        <p:nvPicPr>
          <p:cNvPr id="16" name="Picture 15"/>
          <p:cNvPicPr>
            <a:picLocks noChangeAspect="1"/>
          </p:cNvPicPr>
          <p:nvPr/>
        </p:nvPicPr>
        <p:blipFill>
          <a:blip r:embed="rId3"/>
          <a:stretch>
            <a:fillRect/>
          </a:stretch>
        </p:blipFill>
        <p:spPr>
          <a:xfrm>
            <a:off x="3952429" y="770447"/>
            <a:ext cx="7401371" cy="5794863"/>
          </a:xfrm>
          <a:prstGeom prst="rect">
            <a:avLst/>
          </a:prstGeom>
        </p:spPr>
      </p:pic>
      <p:sp>
        <p:nvSpPr>
          <p:cNvPr id="17" name="Text Placeholder 2"/>
          <p:cNvSpPr>
            <a:spLocks noGrp="1"/>
          </p:cNvSpPr>
          <p:nvPr>
            <p:ph type="body" sz="quarter" idx="11"/>
          </p:nvPr>
        </p:nvSpPr>
        <p:spPr>
          <a:xfrm>
            <a:off x="838200" y="1068387"/>
            <a:ext cx="2376714" cy="2313441"/>
          </a:xfrm>
        </p:spPr>
        <p:txBody>
          <a:bodyPr/>
          <a:lstStyle/>
          <a:p>
            <a:r>
              <a:rPr lang="en-US" dirty="0" smtClean="0"/>
              <a:t>What are RSCs?</a:t>
            </a:r>
            <a:endParaRPr lang="en-US" dirty="0"/>
          </a:p>
        </p:txBody>
      </p:sp>
    </p:spTree>
    <p:extLst>
      <p:ext uri="{BB962C8B-B14F-4D97-AF65-F5344CB8AC3E}">
        <p14:creationId xmlns:p14="http://schemas.microsoft.com/office/powerpoint/2010/main" val="536983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6819900" y="160338"/>
            <a:ext cx="4533900" cy="369887"/>
          </a:xfrm>
        </p:spPr>
        <p:txBody>
          <a:bodyPr>
            <a:normAutofit fontScale="92500"/>
          </a:bodyPr>
          <a:lstStyle/>
          <a:p>
            <a:r>
              <a:rPr lang="en-US" dirty="0" smtClean="0"/>
              <a:t>Module 6–Existing Settings, </a:t>
            </a:r>
            <a:r>
              <a:rPr lang="en-US" dirty="0" err="1" smtClean="0"/>
              <a:t>pg</a:t>
            </a:r>
            <a:r>
              <a:rPr lang="en-US" dirty="0" smtClean="0"/>
              <a:t> </a:t>
            </a:r>
            <a:r>
              <a:rPr lang="en-US" dirty="0"/>
              <a:t>Appendices A3-1</a:t>
            </a:r>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884" y="1385934"/>
            <a:ext cx="8978971" cy="52533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1"/>
          </p:nvPr>
        </p:nvSpPr>
        <p:spPr>
          <a:xfrm>
            <a:off x="353085" y="687388"/>
            <a:ext cx="10919233" cy="608012"/>
          </a:xfrm>
        </p:spPr>
        <p:txBody>
          <a:bodyPr/>
          <a:lstStyle/>
          <a:p>
            <a:pPr algn="ctr"/>
            <a:r>
              <a:rPr lang="en-US" b="1" dirty="0">
                <a:solidFill>
                  <a:schemeClr val="bg1">
                    <a:lumMod val="85000"/>
                    <a:lumOff val="15000"/>
                  </a:schemeClr>
                </a:solidFill>
              </a:rPr>
              <a:t>Recreation Setting </a:t>
            </a:r>
            <a:r>
              <a:rPr lang="en-US" b="1" dirty="0">
                <a:solidFill>
                  <a:schemeClr val="bg1">
                    <a:lumMod val="75000"/>
                    <a:lumOff val="25000"/>
                  </a:schemeClr>
                </a:solidFill>
              </a:rPr>
              <a:t>Characteristics</a:t>
            </a:r>
            <a:r>
              <a:rPr lang="en-US" b="1" dirty="0">
                <a:solidFill>
                  <a:schemeClr val="bg1">
                    <a:lumMod val="85000"/>
                    <a:lumOff val="15000"/>
                  </a:schemeClr>
                </a:solidFill>
              </a:rPr>
              <a:t> Matrix </a:t>
            </a:r>
            <a:endParaRPr lang="en-US" dirty="0">
              <a:solidFill>
                <a:schemeClr val="bg1">
                  <a:lumMod val="85000"/>
                  <a:lumOff val="15000"/>
                </a:schemeClr>
              </a:solidFill>
            </a:endParaRPr>
          </a:p>
        </p:txBody>
      </p:sp>
    </p:spTree>
    <p:extLst>
      <p:ext uri="{BB962C8B-B14F-4D97-AF65-F5344CB8AC3E}">
        <p14:creationId xmlns:p14="http://schemas.microsoft.com/office/powerpoint/2010/main" val="3216642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08660" y="695008"/>
            <a:ext cx="10515600" cy="608012"/>
          </a:xfrm>
        </p:spPr>
        <p:txBody>
          <a:bodyPr/>
          <a:lstStyle/>
          <a:p>
            <a:r>
              <a:rPr lang="en-US" dirty="0" smtClean="0"/>
              <a:t>Help describe areas using:</a:t>
            </a:r>
            <a:endParaRPr lang="en-US" dirty="0"/>
          </a:p>
        </p:txBody>
      </p:sp>
      <p:sp>
        <p:nvSpPr>
          <p:cNvPr id="5" name="Vertical Text Placeholder 4"/>
          <p:cNvSpPr txBox="1">
            <a:spLocks noGrp="1"/>
          </p:cNvSpPr>
          <p:nvPr>
            <p:ph type="body" orient="vert" idx="1"/>
          </p:nvPr>
        </p:nvSpPr>
        <p:spPr>
          <a:xfrm>
            <a:off x="316871" y="2483351"/>
            <a:ext cx="4191755" cy="1827167"/>
          </a:xfrm>
          <a:prstGeom prst="rect">
            <a:avLst/>
          </a:prstGeom>
          <a:noFill/>
        </p:spPr>
        <p:txBody>
          <a:bodyPr wrap="square" rtlCol="0">
            <a:spAutoFit/>
          </a:bodyPr>
          <a:lstStyle/>
          <a:p>
            <a:r>
              <a:rPr lang="en-US" sz="4400" b="1" dirty="0" smtClean="0">
                <a:latin typeface="Roboto Black" panose="02000000000000000000" pitchFamily="2" charset="0"/>
                <a:ea typeface="Roboto Black" panose="02000000000000000000" pitchFamily="2" charset="0"/>
              </a:rPr>
              <a:t>Narrative Format</a:t>
            </a:r>
          </a:p>
          <a:p>
            <a:pPr marL="0" indent="0">
              <a:buNone/>
            </a:pPr>
            <a:r>
              <a:rPr lang="en-US" b="1" dirty="0" smtClean="0">
                <a:latin typeface="Roboto Black" panose="02000000000000000000" pitchFamily="2" charset="0"/>
                <a:ea typeface="Roboto Black" panose="02000000000000000000" pitchFamily="2" charset="0"/>
              </a:rPr>
              <a:t>(Qualitative inventory)</a:t>
            </a:r>
            <a:endParaRPr lang="en-US" b="1" dirty="0">
              <a:latin typeface="Roboto Black" panose="02000000000000000000" pitchFamily="2" charset="0"/>
              <a:ea typeface="Roboto Black" panose="02000000000000000000" pitchFamily="2" charset="0"/>
            </a:endParaRPr>
          </a:p>
        </p:txBody>
      </p:sp>
      <p:sp>
        <p:nvSpPr>
          <p:cNvPr id="6" name="Text Placeholder 3"/>
          <p:cNvSpPr>
            <a:spLocks noGrp="1"/>
          </p:cNvSpPr>
          <p:nvPr>
            <p:ph type="body" sz="quarter" idx="12"/>
          </p:nvPr>
        </p:nvSpPr>
        <p:spPr>
          <a:xfrm>
            <a:off x="6819900" y="160338"/>
            <a:ext cx="4533900" cy="369887"/>
          </a:xfrm>
        </p:spPr>
        <p:txBody>
          <a:bodyPr/>
          <a:lstStyle/>
          <a:p>
            <a:r>
              <a:rPr lang="en-US" dirty="0" smtClean="0"/>
              <a:t>Module 6–Existing Settings, pg I-27</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691817623"/>
              </p:ext>
            </p:extLst>
          </p:nvPr>
        </p:nvGraphicFramePr>
        <p:xfrm>
          <a:off x="4740052" y="1423173"/>
          <a:ext cx="5364184" cy="6006385"/>
        </p:xfrm>
        <a:graphic>
          <a:graphicData uri="http://schemas.openxmlformats.org/presentationml/2006/ole">
            <mc:AlternateContent xmlns:mc="http://schemas.openxmlformats.org/markup-compatibility/2006">
              <mc:Choice xmlns:v="urn:schemas-microsoft-com:vml" Requires="v">
                <p:oleObj spid="_x0000_s1054" name="Document" r:id="rId4" imgW="6071468" imgH="6826373" progId="Word.Document.12">
                  <p:embed/>
                </p:oleObj>
              </mc:Choice>
              <mc:Fallback>
                <p:oleObj name="Document" r:id="rId4" imgW="6071468" imgH="6826373" progId="Word.Document.12">
                  <p:embed/>
                  <p:pic>
                    <p:nvPicPr>
                      <p:cNvPr id="16" name="Object 15"/>
                      <p:cNvPicPr>
                        <a:picLocks noChangeAspect="1" noChangeArrowheads="1"/>
                      </p:cNvPicPr>
                      <p:nvPr/>
                    </p:nvPicPr>
                    <p:blipFill>
                      <a:blip r:embed="rId5"/>
                      <a:srcRect/>
                      <a:stretch>
                        <a:fillRect/>
                      </a:stretch>
                    </p:blipFill>
                    <p:spPr bwMode="auto">
                      <a:xfrm>
                        <a:off x="4740052" y="1423173"/>
                        <a:ext cx="5364184" cy="6006385"/>
                      </a:xfrm>
                      <a:prstGeom prst="rect">
                        <a:avLst/>
                      </a:prstGeom>
                      <a:noFill/>
                      <a:extLst/>
                    </p:spPr>
                  </p:pic>
                </p:oleObj>
              </mc:Fallback>
            </mc:AlternateContent>
          </a:graphicData>
        </a:graphic>
      </p:graphicFrame>
    </p:spTree>
    <p:extLst>
      <p:ext uri="{BB962C8B-B14F-4D97-AF65-F5344CB8AC3E}">
        <p14:creationId xmlns:p14="http://schemas.microsoft.com/office/powerpoint/2010/main" val="3295929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08660" y="695008"/>
            <a:ext cx="10515600" cy="608012"/>
          </a:xfrm>
        </p:spPr>
        <p:txBody>
          <a:bodyPr/>
          <a:lstStyle/>
          <a:p>
            <a:r>
              <a:rPr lang="en-US" dirty="0"/>
              <a:t>Help describe areas using:</a:t>
            </a:r>
          </a:p>
        </p:txBody>
      </p:sp>
      <p:sp>
        <p:nvSpPr>
          <p:cNvPr id="5" name="Vertical Text Placeholder 4"/>
          <p:cNvSpPr txBox="1">
            <a:spLocks noGrp="1"/>
          </p:cNvSpPr>
          <p:nvPr>
            <p:ph type="body" orient="vert" idx="1"/>
          </p:nvPr>
        </p:nvSpPr>
        <p:spPr>
          <a:xfrm>
            <a:off x="190122" y="2483351"/>
            <a:ext cx="4083113" cy="1678408"/>
          </a:xfrm>
          <a:prstGeom prst="rect">
            <a:avLst/>
          </a:prstGeom>
          <a:noFill/>
        </p:spPr>
        <p:txBody>
          <a:bodyPr wrap="square" rtlCol="0">
            <a:spAutoFit/>
          </a:bodyPr>
          <a:lstStyle/>
          <a:p>
            <a:pPr lvl="0"/>
            <a:r>
              <a:rPr lang="en-US" sz="4400" b="1" dirty="0" smtClean="0">
                <a:solidFill>
                  <a:prstClr val="white">
                    <a:lumMod val="85000"/>
                  </a:prstClr>
                </a:solidFill>
                <a:latin typeface="Roboto Black" panose="02000000000000000000" pitchFamily="2" charset="0"/>
                <a:ea typeface="Roboto Black" panose="02000000000000000000" pitchFamily="2" charset="0"/>
              </a:rPr>
              <a:t>Matrix Format</a:t>
            </a:r>
            <a:endParaRPr lang="en-US" sz="4400" b="1" dirty="0">
              <a:solidFill>
                <a:prstClr val="white">
                  <a:lumMod val="85000"/>
                </a:prstClr>
              </a:solidFill>
              <a:latin typeface="Roboto Black" panose="02000000000000000000" pitchFamily="2" charset="0"/>
              <a:ea typeface="Roboto Black" panose="02000000000000000000" pitchFamily="2" charset="0"/>
            </a:endParaRPr>
          </a:p>
          <a:p>
            <a:pPr marL="0" indent="0">
              <a:buNone/>
            </a:pPr>
            <a:r>
              <a:rPr lang="en-US" sz="2400" b="1" dirty="0" smtClean="0">
                <a:latin typeface="Roboto Black" panose="02000000000000000000" pitchFamily="2" charset="0"/>
                <a:ea typeface="Roboto Black" panose="02000000000000000000" pitchFamily="2" charset="0"/>
              </a:rPr>
              <a:t>   </a:t>
            </a:r>
            <a:r>
              <a:rPr lang="en-US" b="1" dirty="0" smtClean="0">
                <a:latin typeface="Roboto Black" panose="02000000000000000000" pitchFamily="2" charset="0"/>
                <a:ea typeface="Roboto Black" panose="02000000000000000000" pitchFamily="2" charset="0"/>
              </a:rPr>
              <a:t>(</a:t>
            </a:r>
            <a:r>
              <a:rPr lang="en-US" b="1" dirty="0">
                <a:latin typeface="Roboto Black" panose="02000000000000000000" pitchFamily="2" charset="0"/>
                <a:ea typeface="Roboto Black" panose="02000000000000000000" pitchFamily="2" charset="0"/>
              </a:rPr>
              <a:t>Qualitative Inventory)</a:t>
            </a:r>
          </a:p>
          <a:p>
            <a:pPr marL="0" indent="0">
              <a:buNone/>
            </a:pPr>
            <a:endParaRPr lang="en-US" sz="2400" b="1" dirty="0"/>
          </a:p>
        </p:txBody>
      </p:sp>
      <p:sp>
        <p:nvSpPr>
          <p:cNvPr id="6" name="Text Placeholder 3"/>
          <p:cNvSpPr>
            <a:spLocks noGrp="1"/>
          </p:cNvSpPr>
          <p:nvPr>
            <p:ph type="body" sz="quarter" idx="12"/>
          </p:nvPr>
        </p:nvSpPr>
        <p:spPr>
          <a:xfrm>
            <a:off x="6819900" y="160338"/>
            <a:ext cx="4533900" cy="369887"/>
          </a:xfrm>
        </p:spPr>
        <p:txBody>
          <a:bodyPr/>
          <a:lstStyle/>
          <a:p>
            <a:r>
              <a:rPr lang="en-US" dirty="0"/>
              <a:t>Module 6–Existing Settings, </a:t>
            </a:r>
            <a:r>
              <a:rPr lang="en-US" dirty="0" err="1"/>
              <a:t>pg</a:t>
            </a:r>
            <a:r>
              <a:rPr lang="en-US" dirty="0"/>
              <a:t> </a:t>
            </a:r>
            <a:r>
              <a:rPr lang="en-US" dirty="0" smtClean="0"/>
              <a:t>I-28</a:t>
            </a:r>
            <a:endParaRPr lang="en-US" dirty="0"/>
          </a:p>
        </p:txBody>
      </p:sp>
      <p:pic>
        <p:nvPicPr>
          <p:cNvPr id="2" name="Picture 1"/>
          <p:cNvPicPr>
            <a:picLocks noChangeAspect="1"/>
          </p:cNvPicPr>
          <p:nvPr/>
        </p:nvPicPr>
        <p:blipFill>
          <a:blip r:embed="rId3"/>
          <a:stretch>
            <a:fillRect/>
          </a:stretch>
        </p:blipFill>
        <p:spPr>
          <a:xfrm>
            <a:off x="4368395" y="1467803"/>
            <a:ext cx="7327680" cy="5181600"/>
          </a:xfrm>
          <a:prstGeom prst="rect">
            <a:avLst/>
          </a:prstGeom>
        </p:spPr>
      </p:pic>
    </p:spTree>
    <p:extLst>
      <p:ext uri="{BB962C8B-B14F-4D97-AF65-F5344CB8AC3E}">
        <p14:creationId xmlns:p14="http://schemas.microsoft.com/office/powerpoint/2010/main" val="180506878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ck-Top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800" dirty="0" smtClean="0">
            <a:solidFill>
              <a:schemeClr val="bg1">
                <a:lumMod val="85000"/>
              </a:schemeClr>
            </a:solidFill>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BLM-PowerPoint-Template-Black-Topo.potx" id="{06A3C5A7-278D-466C-8CC5-4FB6A963F289}" vid="{4D07F08B-482D-41C9-9962-09140407A1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4368</TotalTime>
  <Words>754</Words>
  <Application>Microsoft Office PowerPoint</Application>
  <PresentationFormat>Widescreen</PresentationFormat>
  <Paragraphs>74</Paragraphs>
  <Slides>17</Slides>
  <Notes>15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4" baseType="lpstr">
      <vt:lpstr>Arial</vt:lpstr>
      <vt:lpstr>Book Antiqua</vt:lpstr>
      <vt:lpstr>Calibri</vt:lpstr>
      <vt:lpstr>Roboto</vt:lpstr>
      <vt:lpstr>Roboto Black</vt:lpstr>
      <vt:lpstr>Black-Topo</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Ridenhour, Larry E</dc:creator>
  <cp:lastModifiedBy>Oakleaf, Jared C</cp:lastModifiedBy>
  <cp:revision>88</cp:revision>
  <cp:lastPrinted>2019-11-03T21:57:16Z</cp:lastPrinted>
  <dcterms:created xsi:type="dcterms:W3CDTF">2019-06-19T12:35:56Z</dcterms:created>
  <dcterms:modified xsi:type="dcterms:W3CDTF">2019-11-03T22:00:00Z</dcterms:modified>
</cp:coreProperties>
</file>