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59" r:id="rId2"/>
    <p:sldId id="260" r:id="rId3"/>
    <p:sldId id="261" r:id="rId4"/>
    <p:sldId id="273" r:id="rId5"/>
    <p:sldId id="274" r:id="rId6"/>
    <p:sldId id="276" r:id="rId7"/>
    <p:sldId id="277" r:id="rId8"/>
    <p:sldId id="278" r:id="rId9"/>
    <p:sldId id="293" r:id="rId10"/>
    <p:sldId id="294" r:id="rId11"/>
    <p:sldId id="29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FC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617" autoAdjust="0"/>
  </p:normalViewPr>
  <p:slideViewPr>
    <p:cSldViewPr snapToGrid="0" showGuides="1">
      <p:cViewPr varScale="1">
        <p:scale>
          <a:sx n="80" d="100"/>
          <a:sy n="80" d="100"/>
        </p:scale>
        <p:origin x="120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B05D8-93C9-4205-A070-EADBAABA4A6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317DB-BEBE-4417-88AB-4F52C6F69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5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94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objectives are based on data available through scoping, visitor studies, etc.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Save your management actions for later!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4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5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55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6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Recreation managers may not autonomously manage the area's physical, social, and operational components to a degree necessary to facilitate attainment of a targeted set of outcomes,</a:t>
            </a: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 recreation opportunities may be constrained by decisions to benefit other resources.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7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92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0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6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writing</a:t>
            </a:r>
            <a:r>
              <a:rPr lang="en-US" baseline="0" dirty="0" smtClean="0"/>
              <a:t> objectives, use data on visitor activities, experiences and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97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41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4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8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Big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Picture “WHY?”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Goals are important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but can be broad and general. 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FUTURE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– how do describe the future in the context of recreation?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What do we mean by management activities?   (maintain facilities, provide information, provide access…)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9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11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317DB-BEBE-4417-88AB-4F52C6F698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81000" y="95250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180975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43050" y="314325"/>
            <a:ext cx="2031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2" y="221735"/>
            <a:ext cx="740004" cy="648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19300"/>
            <a:ext cx="12192000" cy="48387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photo here – Flush to bottom, each edge, and top along guide line below green bar</a:t>
            </a:r>
          </a:p>
          <a:p>
            <a:r>
              <a:rPr lang="en-US" dirty="0" smtClean="0"/>
              <a:t>Crop image as needed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81000" y="95250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81000" y="180975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543050" y="314325"/>
            <a:ext cx="2031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2" y="221735"/>
            <a:ext cx="740004" cy="648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68388"/>
            <a:ext cx="10515600" cy="608012"/>
          </a:xfrm>
        </p:spPr>
        <p:txBody>
          <a:bodyPr>
            <a:noAutofit/>
          </a:bodyPr>
          <a:lstStyle>
            <a:lvl1pPr marL="0" indent="0">
              <a:buNone/>
              <a:defRPr sz="4400" baseline="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sz="4400" dirty="0" smtClean="0">
                <a:latin typeface="Roboto Black" panose="02000000000000000000" pitchFamily="2" charset="0"/>
                <a:ea typeface="Roboto Black" panose="02000000000000000000" pitchFamily="2" charset="0"/>
              </a:rPr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503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0" orient="horz" pos="2160" userDrawn="1">
          <p15:clr>
            <a:srgbClr val="FBAE40"/>
          </p15:clr>
        </p15:guide>
        <p15:guide id="11" pos="3840" userDrawn="1">
          <p15:clr>
            <a:srgbClr val="FBAE40"/>
          </p15:clr>
        </p15:guide>
        <p15:guide id="12" pos="528" userDrawn="1">
          <p15:clr>
            <a:srgbClr val="FBAE40"/>
          </p15:clr>
        </p15:guide>
        <p15:guide id="13" pos="7152" userDrawn="1">
          <p15:clr>
            <a:srgbClr val="FBAE40"/>
          </p15:clr>
        </p15:guide>
        <p15:guide id="14" pos="7440" userDrawn="1">
          <p15:clr>
            <a:srgbClr val="FBAE40"/>
          </p15:clr>
        </p15:guide>
        <p15:guide id="15" pos="240" userDrawn="1">
          <p15:clr>
            <a:srgbClr val="FBAE40"/>
          </p15:clr>
        </p15:guide>
        <p15:guide id="16" orient="horz" pos="144" userDrawn="1">
          <p15:clr>
            <a:srgbClr val="FBAE40"/>
          </p15:clr>
        </p15:guide>
        <p15:guide id="17" orient="horz" pos="4248" userDrawn="1">
          <p15:clr>
            <a:srgbClr val="FBAE40"/>
          </p15:clr>
        </p15:guide>
        <p15:guide id="18" orient="horz" pos="1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5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81000" y="95250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81000" y="1809750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543050" y="314325"/>
            <a:ext cx="2031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105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2" y="221735"/>
            <a:ext cx="740004" cy="648215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838200" y="1015734"/>
            <a:ext cx="10515600" cy="7482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19300"/>
            <a:ext cx="12192000" cy="48387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photo here – Flush to bottom, each edge, and top along guide line below green bar</a:t>
            </a:r>
          </a:p>
          <a:p>
            <a:r>
              <a:rPr lang="en-US" dirty="0" smtClean="0"/>
              <a:t>Crop image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04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8" userDrawn="1">
          <p15:clr>
            <a:srgbClr val="FBAE40"/>
          </p15:clr>
        </p15:guide>
        <p15:guide id="4" pos="7152" userDrawn="1">
          <p15:clr>
            <a:srgbClr val="FBAE40"/>
          </p15:clr>
        </p15:guide>
        <p15:guide id="5" pos="7440" userDrawn="1">
          <p15:clr>
            <a:srgbClr val="FBAE40"/>
          </p15:clr>
        </p15:guide>
        <p15:guide id="6" pos="240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248" userDrawn="1">
          <p15:clr>
            <a:srgbClr val="FBAE40"/>
          </p15:clr>
        </p15:guide>
        <p15:guide id="9" orient="horz" pos="1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381000" y="567935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936303" y="160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90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3" y="136276"/>
            <a:ext cx="513895" cy="450152"/>
          </a:xfrm>
          <a:prstGeom prst="rect">
            <a:avLst/>
          </a:prstGeom>
        </p:spPr>
      </p:pic>
      <p:sp>
        <p:nvSpPr>
          <p:cNvPr id="10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828942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Click to add page topic</a:t>
            </a:r>
            <a:endParaRPr lang="en-US" sz="44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289421" y="202193"/>
            <a:ext cx="3064379" cy="292388"/>
          </a:xfrm>
          <a:prstGeom prst="rect">
            <a:avLst/>
          </a:prstGeom>
          <a:noFill/>
        </p:spPr>
        <p:txBody>
          <a:bodyPr wrap="square" lIns="0" bIns="0" rtlCol="0" anchor="b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Click to Add Chapter Heading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5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1000" y="567935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6303" y="160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90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3" y="136276"/>
            <a:ext cx="513895" cy="450152"/>
          </a:xfrm>
          <a:prstGeom prst="rect">
            <a:avLst/>
          </a:prstGeom>
        </p:spPr>
      </p:pic>
      <p:sp>
        <p:nvSpPr>
          <p:cNvPr id="10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81000" y="567935"/>
            <a:ext cx="10972800" cy="0"/>
          </a:xfrm>
          <a:prstGeom prst="line">
            <a:avLst/>
          </a:prstGeom>
          <a:ln w="76200">
            <a:solidFill>
              <a:srgbClr val="9F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36303" y="160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U.S.</a:t>
            </a:r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Department of the Interior</a:t>
            </a:r>
          </a:p>
          <a:p>
            <a:r>
              <a:rPr lang="en-US" sz="900" baseline="0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Land Management</a:t>
            </a:r>
            <a:endParaRPr lang="en-US" sz="900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3" y="136276"/>
            <a:ext cx="513895" cy="450152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68388"/>
            <a:ext cx="10515600" cy="608012"/>
          </a:xfrm>
        </p:spPr>
        <p:txBody>
          <a:bodyPr>
            <a:noAutofit/>
          </a:bodyPr>
          <a:lstStyle>
            <a:lvl1pPr marL="0" indent="0">
              <a:buNone/>
              <a:defRPr sz="4400" baseline="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sz="4400" dirty="0" smtClean="0">
                <a:latin typeface="Roboto Black" panose="02000000000000000000" pitchFamily="2" charset="0"/>
                <a:ea typeface="Roboto Black" panose="02000000000000000000" pitchFamily="2" charset="0"/>
              </a:rPr>
              <a:t>Topic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19900" y="160338"/>
            <a:ext cx="4533900" cy="369887"/>
          </a:xfrm>
        </p:spPr>
        <p:txBody>
          <a:bodyPr anchor="b">
            <a:normAutofit/>
          </a:bodyPr>
          <a:lstStyle>
            <a:lvl1pPr marL="0" indent="0" algn="r">
              <a:buNone/>
              <a:defRPr sz="160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 smtClean="0"/>
              <a:t>Click to Add Chapter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4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5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2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6E04-9456-4994-813D-5A4585BD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0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9C7BC-23CB-4ABC-803D-39F093646AD2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6E04-9456-4994-813D-5A4585BDA2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50" r:id="rId13"/>
    <p:sldLayoutId id="21474836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2" orient="horz" pos="2160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240" userDrawn="1">
          <p15:clr>
            <a:srgbClr val="F26B43"/>
          </p15:clr>
        </p15:guide>
        <p15:guide id="15" pos="7440" userDrawn="1">
          <p15:clr>
            <a:srgbClr val="F26B43"/>
          </p15:clr>
        </p15:guide>
        <p15:guide id="16" pos="528" userDrawn="1">
          <p15:clr>
            <a:srgbClr val="F26B43"/>
          </p15:clr>
        </p15:guide>
        <p15:guide id="17" pos="7152" userDrawn="1">
          <p15:clr>
            <a:srgbClr val="F26B43"/>
          </p15:clr>
        </p15:guide>
        <p15:guide id="18" orient="horz" pos="216" userDrawn="1">
          <p15:clr>
            <a:srgbClr val="F26B43"/>
          </p15:clr>
        </p15:guide>
        <p15:guide id="19" orient="horz" pos="3888" userDrawn="1">
          <p15:clr>
            <a:srgbClr val="F26B43"/>
          </p15:clr>
        </p15:guide>
        <p15:guide id="20" orient="horz" pos="4224" userDrawn="1">
          <p15:clr>
            <a:srgbClr val="F26B43"/>
          </p15:clr>
        </p15:guide>
        <p15:guide id="21" orient="horz" pos="1056" userDrawn="1">
          <p15:clr>
            <a:srgbClr val="F26B43"/>
          </p15:clr>
        </p15:guide>
        <p15:guide id="22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3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4997" y="1076701"/>
            <a:ext cx="10899371" cy="608012"/>
          </a:xfrm>
        </p:spPr>
        <p:txBody>
          <a:bodyPr/>
          <a:lstStyle/>
          <a:p>
            <a:r>
              <a:rPr lang="en-US" dirty="0" smtClean="0"/>
              <a:t>Planning for Recreation &amp; Visitor Services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2769"/>
          <a:stretch/>
        </p:blipFill>
        <p:spPr>
          <a:xfrm>
            <a:off x="-16042" y="2019300"/>
            <a:ext cx="12192000" cy="48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66" y="810952"/>
            <a:ext cx="8036157" cy="289560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32379" y="3706552"/>
            <a:ext cx="8632903" cy="2750170"/>
            <a:chOff x="1882698" y="3879230"/>
            <a:chExt cx="8632903" cy="2750170"/>
          </a:xfrm>
        </p:grpSpPr>
        <p:pic>
          <p:nvPicPr>
            <p:cNvPr id="10" name="Picture 44" descr="j028278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2698" y="5029200"/>
              <a:ext cx="1524000" cy="1427162"/>
            </a:xfrm>
            <a:prstGeom prst="rect">
              <a:avLst/>
            </a:prstGeom>
            <a:noFill/>
          </p:spPr>
        </p:pic>
        <p:sp>
          <p:nvSpPr>
            <p:cNvPr id="11" name="WordArt 3"/>
            <p:cNvSpPr>
              <a:spLocks noChangeArrowheads="1" noChangeShapeType="1" noTextEdit="1"/>
            </p:cNvSpPr>
            <p:nvPr/>
          </p:nvSpPr>
          <p:spPr bwMode="auto">
            <a:xfrm rot="21345829">
              <a:off x="2051978" y="4166363"/>
              <a:ext cx="1418647" cy="61010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chemeClr val="tx2"/>
                  </a:solidFill>
                  <a:effectLst>
                    <a:outerShdw dist="1796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Identify...</a:t>
              </a:r>
            </a:p>
          </p:txBody>
        </p: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3733800" y="3879230"/>
              <a:ext cx="1916152" cy="2743200"/>
              <a:chOff x="1536" y="1872"/>
              <a:chExt cx="1056" cy="1746"/>
            </a:xfrm>
          </p:grpSpPr>
          <p:sp>
            <p:nvSpPr>
              <p:cNvPr id="23" name="Rectangle 36"/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1056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24" name="Picture 37" descr="TR00588_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968"/>
                <a:ext cx="816" cy="1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38"/>
              <p:cNvSpPr>
                <a:spLocks noChangeArrowheads="1"/>
              </p:cNvSpPr>
              <p:nvPr/>
            </p:nvSpPr>
            <p:spPr bwMode="auto">
              <a:xfrm>
                <a:off x="1536" y="2958"/>
                <a:ext cx="1056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Enjoying 1) canyon-country aesthetics &amp; 2) a closer relationship with the natural world.</a:t>
                </a:r>
                <a:endParaRPr lang="en-US" altLang="en-US" sz="2800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6196695" y="3879230"/>
              <a:ext cx="2014654" cy="2743200"/>
              <a:chOff x="3072" y="1920"/>
              <a:chExt cx="1058" cy="1728"/>
            </a:xfrm>
          </p:grpSpPr>
          <p:sp>
            <p:nvSpPr>
              <p:cNvPr id="20" name="Rectangle 31"/>
              <p:cNvSpPr>
                <a:spLocks noChangeArrowheads="1"/>
              </p:cNvSpPr>
              <p:nvPr/>
            </p:nvSpPr>
            <p:spPr bwMode="auto">
              <a:xfrm>
                <a:off x="3072" y="1920"/>
                <a:ext cx="1008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21" name="Picture 32" descr="PE07138_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016"/>
                <a:ext cx="805" cy="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3"/>
              <p:cNvSpPr>
                <a:spLocks noChangeArrowheads="1"/>
              </p:cNvSpPr>
              <p:nvPr/>
            </p:nvSpPr>
            <p:spPr bwMode="auto">
              <a:xfrm>
                <a:off x="3120" y="2928"/>
                <a:ext cx="1010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dirty="0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Greater environmental awareness &amp; sensitivity</a:t>
                </a:r>
                <a:endParaRPr lang="en-US" altLang="en-US" b="1" dirty="0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endParaRPr>
              </a:p>
            </p:txBody>
          </p:sp>
        </p:grpSp>
        <p:pic>
          <p:nvPicPr>
            <p:cNvPr id="14" name="Picture 46" descr="IN00596_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279">
              <a:off x="5469024" y="4779169"/>
              <a:ext cx="8382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8497564" y="3886200"/>
              <a:ext cx="2018037" cy="2743200"/>
              <a:chOff x="4560" y="1920"/>
              <a:chExt cx="1056" cy="1728"/>
            </a:xfrm>
          </p:grpSpPr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4560" y="1920"/>
                <a:ext cx="1008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18" name="Picture 27" descr="BD08827_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016"/>
                <a:ext cx="816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8"/>
              <p:cNvSpPr>
                <a:spLocks noChangeArrowheads="1"/>
              </p:cNvSpPr>
              <p:nvPr/>
            </p:nvSpPr>
            <p:spPr bwMode="auto">
              <a:xfrm>
                <a:off x="4608" y="2928"/>
                <a:ext cx="1008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Improved stewardship/</a:t>
                </a:r>
                <a:endParaRPr lang="en-US" altLang="en-US" b="1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preservation</a:t>
                </a:r>
                <a:endParaRPr lang="en-US" altLang="en-US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endParaRPr>
              </a:p>
            </p:txBody>
          </p:sp>
        </p:grpSp>
        <p:pic>
          <p:nvPicPr>
            <p:cNvPr id="16" name="Picture 46" descr="IN00596_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279">
              <a:off x="7912188" y="4779168"/>
              <a:ext cx="8382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41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Objectives, pg II-2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41947" y="1707302"/>
            <a:ext cx="4250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Linkages between activities, experiences, and benefits should be graphically diagramed to document their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relationship.</a:t>
            </a:r>
          </a:p>
          <a:p>
            <a:endParaRPr lang="en-US" sz="1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 the documentation for the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EIS/EA administrative record. </a:t>
            </a:r>
            <a:endParaRPr lang="en-US" sz="20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78" y="892832"/>
            <a:ext cx="7273506" cy="5362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2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SRMA Objectives (OFM)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2214563"/>
            <a:ext cx="10515600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400" b="1" dirty="0" smtClean="0"/>
              <a:t>Outcomes-focused </a:t>
            </a:r>
            <a:r>
              <a:rPr lang="en-US" sz="2400" b="1" dirty="0"/>
              <a:t>recreation objectives for an SRMA identify: 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US" sz="2400" b="1" dirty="0"/>
              <a:t>The specific set of recreation </a:t>
            </a:r>
            <a:r>
              <a:rPr lang="en-US" sz="2400" b="1" i="1" dirty="0"/>
              <a:t>activities</a:t>
            </a:r>
            <a:r>
              <a:rPr lang="en-US" sz="2400" b="1" dirty="0"/>
              <a:t> to be emphasized.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US" sz="2400" b="1" dirty="0"/>
              <a:t>The specific outcomes (</a:t>
            </a:r>
            <a:r>
              <a:rPr lang="en-US" sz="2400" b="1" i="1" dirty="0"/>
              <a:t>experiences and benefits</a:t>
            </a:r>
            <a:r>
              <a:rPr lang="en-US" sz="2400" b="1" dirty="0"/>
              <a:t>) to be realized</a:t>
            </a:r>
            <a:r>
              <a:rPr lang="en-US" sz="2400" b="1" dirty="0" smtClean="0"/>
              <a:t>. </a:t>
            </a:r>
            <a:endParaRPr lang="en-US" sz="2400" b="1" dirty="0"/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13472" y="4563763"/>
            <a:ext cx="9727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NOT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Management Actions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Or Implementation Actions!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068388"/>
            <a:ext cx="4561114" cy="1598612"/>
          </a:xfrm>
        </p:spPr>
        <p:txBody>
          <a:bodyPr/>
          <a:lstStyle/>
          <a:p>
            <a:r>
              <a:rPr lang="en-US" dirty="0" smtClean="0"/>
              <a:t>SRMA Objectives (OFM) - 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68" y="816631"/>
            <a:ext cx="5502513" cy="583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944">
            <a:off x="1754582" y="2667000"/>
            <a:ext cx="1972177" cy="3234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4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41372" y="1284513"/>
            <a:ext cx="6749143" cy="4702629"/>
            <a:chOff x="2906257" y="2427718"/>
            <a:chExt cx="6609082" cy="416499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39778">
              <a:off x="2906257" y="2427718"/>
              <a:ext cx="3483887" cy="39733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811">
              <a:off x="6039860" y="2535655"/>
              <a:ext cx="3475479" cy="40570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04800" y="1101045"/>
            <a:ext cx="4267200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>
              <a:lnSpc>
                <a:spcPct val="15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Experience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and Benefit Checklist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(Appendix 2)</a:t>
            </a:r>
          </a:p>
          <a:p>
            <a:pPr marL="346075">
              <a:lnSpc>
                <a:spcPct val="15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Use as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guide, not a shopping list).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93914" y="820060"/>
            <a:ext cx="1082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>
              <a:lnSpc>
                <a:spcPct val="15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Abbreviated objective in Chapter 2 (Range of Alternatives) refers to the Recreation Appendix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03"/>
          <a:stretch/>
        </p:blipFill>
        <p:spPr>
          <a:xfrm>
            <a:off x="1587000" y="2020389"/>
            <a:ext cx="9401175" cy="4335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2386584"/>
            <a:ext cx="7571232" cy="21031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24221" y="2154170"/>
            <a:ext cx="2057329" cy="23241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0"/>
          <a:stretch/>
        </p:blipFill>
        <p:spPr>
          <a:xfrm>
            <a:off x="3627130" y="795527"/>
            <a:ext cx="7726670" cy="494690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1" y="1095819"/>
            <a:ext cx="3121152" cy="1435327"/>
          </a:xfrm>
        </p:spPr>
        <p:txBody>
          <a:bodyPr/>
          <a:lstStyle/>
          <a:p>
            <a:r>
              <a:rPr lang="en-US" dirty="0" smtClean="0"/>
              <a:t>ERMA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794067"/>
            <a:ext cx="5882639" cy="732981"/>
          </a:xfrm>
        </p:spPr>
        <p:txBody>
          <a:bodyPr/>
          <a:lstStyle/>
          <a:p>
            <a:r>
              <a:rPr lang="en-US" dirty="0" smtClean="0"/>
              <a:t>ERMA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1527048"/>
            <a:ext cx="10515600" cy="487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Objectives for an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ERMA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define…</a:t>
            </a:r>
          </a:p>
          <a:p>
            <a:pPr marL="920750" indent="-514350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recreation activities and </a:t>
            </a:r>
          </a:p>
          <a:p>
            <a:pPr marL="920750" indent="-514350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associated qualities and conditions </a:t>
            </a:r>
          </a:p>
          <a:p>
            <a:pPr marL="1998663" indent="-390525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 that will become the management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focus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R&amp;VS </a:t>
            </a:r>
          </a:p>
          <a:p>
            <a:pPr>
              <a:lnSpc>
                <a:spcPct val="130000"/>
              </a:lnSpc>
            </a:pPr>
            <a:endParaRPr lang="en-US" sz="1100" b="1" dirty="0"/>
          </a:p>
          <a:p>
            <a:pPr>
              <a:lnSpc>
                <a:spcPct val="130000"/>
              </a:lnSpc>
            </a:pPr>
            <a:endParaRPr lang="en-US" sz="900" b="1" i="1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Unlike SRMA objectives, ERMA 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do not typically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set of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outcomes to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be targeted….?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50" y="4073542"/>
            <a:ext cx="3269743" cy="20581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7" name="Google Shape;156;p27"/>
          <p:cNvSpPr txBox="1">
            <a:spLocks/>
          </p:cNvSpPr>
          <p:nvPr/>
        </p:nvSpPr>
        <p:spPr>
          <a:xfrm>
            <a:off x="7173976" y="77279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8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>
                <a:latin typeface="Calibri"/>
                <a:ea typeface="Calibri"/>
                <a:cs typeface="Calibri"/>
                <a:sym typeface="Calibri"/>
              </a:rPr>
              <a:pPr/>
              <a:t>18</a:t>
            </a:fld>
            <a:endParaRPr lang="en-US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/>
          <a:stretch/>
        </p:blipFill>
        <p:spPr>
          <a:xfrm>
            <a:off x="6474501" y="1267814"/>
            <a:ext cx="4768030" cy="310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 rot="20659702">
            <a:off x="771653" y="1188118"/>
            <a:ext cx="299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Because…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0" y="3192161"/>
            <a:ext cx="5217404" cy="327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100001" y="4464440"/>
            <a:ext cx="425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resource uses…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124" y="2557393"/>
            <a:ext cx="421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Conflicting resources 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794067"/>
            <a:ext cx="5882639" cy="732981"/>
          </a:xfrm>
        </p:spPr>
        <p:txBody>
          <a:bodyPr/>
          <a:lstStyle/>
          <a:p>
            <a:r>
              <a:rPr lang="en-US" dirty="0" smtClean="0"/>
              <a:t>ERMA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746760" y="2002536"/>
            <a:ext cx="10515600" cy="383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Refer to the interdisciplinary state of the area with regard to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</a:p>
          <a:p>
            <a:pPr marL="9207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administrative /managerial working order</a:t>
            </a:r>
          </a:p>
          <a:p>
            <a:pPr marL="9207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general environment  </a:t>
            </a:r>
          </a:p>
          <a:p>
            <a:pPr marL="795338" indent="-388938">
              <a:spcBef>
                <a:spcPts val="600"/>
              </a:spcBef>
              <a:spcAft>
                <a:spcPts val="600"/>
              </a:spcAft>
            </a:pPr>
            <a:endParaRPr lang="en-US" sz="7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65338" indent="-457200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… that becomes the focus of recreation and visitor services management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Writing 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2483351"/>
            <a:ext cx="1051560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Kalem Lenard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Assistant Field Manager, Royal Gorge Field Office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jlenard</a:t>
            </a:r>
            <a:r>
              <a:rPr lang="en-US" sz="2400" b="1" dirty="0" smtClean="0"/>
              <a:t>@blm.gov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719-269-8538</a:t>
            </a:r>
            <a:endParaRPr lang="en-US" sz="2400" b="1" dirty="0" smtClean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74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794067"/>
            <a:ext cx="11423904" cy="732981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ERMA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Quality and Conditions Examples: </a:t>
            </a:r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691896" y="1790890"/>
            <a:ext cx="10515600" cy="418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particular RSCs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visitor health and safety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resource protection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Reduced use and user conflicts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condition of recreation infrastructure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Description of visitor services 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Cooperation with community partners</a:t>
            </a:r>
          </a:p>
          <a:p>
            <a:pPr marL="798513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Landscape conditions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(e.g. open space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88107" y="887994"/>
            <a:ext cx="8606762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u="sng" dirty="0" smtClean="0">
                <a:solidFill>
                  <a:schemeClr val="bg1">
                    <a:lumMod val="85000"/>
                  </a:schemeClr>
                </a:solidFill>
              </a:rPr>
              <a:t>ERMA</a:t>
            </a:r>
            <a:r>
              <a:rPr lang="en-US" sz="2800" b="1" i="1" dirty="0" smtClean="0">
                <a:solidFill>
                  <a:schemeClr val="bg1">
                    <a:lumMod val="85000"/>
                  </a:schemeClr>
                </a:solidFill>
              </a:rPr>
              <a:t> Objective </a:t>
            </a:r>
            <a:r>
              <a:rPr lang="en-US" sz="2800" b="1" i="1" dirty="0" smtClean="0">
                <a:solidFill>
                  <a:schemeClr val="bg1">
                    <a:lumMod val="85000"/>
                  </a:schemeClr>
                </a:solidFill>
              </a:rPr>
              <a:t>Examples </a:t>
            </a:r>
            <a:r>
              <a:rPr lang="en-US" sz="2800" b="1" i="1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02" y="2203165"/>
            <a:ext cx="3204213" cy="4334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1320" y="2039306"/>
            <a:ext cx="7491001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8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life of the RMP in the Thompson Creek ERMA, the R&amp;VS focus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maintains the existing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naturally-appearing landscape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supports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horseback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and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 while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commensurately protecting wilderness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and supplemental values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life of the RMP in the Barrel Springs ERMA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anage recreation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a balance between protecting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off-highway vehicle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activities and settings with other resource uses. In this area, consider the following resource uses: fluid mineral leasing, livestock grazing, and lands and realty. 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1095819"/>
            <a:ext cx="3605644" cy="1435327"/>
          </a:xfrm>
        </p:spPr>
        <p:txBody>
          <a:bodyPr/>
          <a:lstStyle/>
          <a:p>
            <a:r>
              <a:rPr lang="en-US" dirty="0" smtClean="0"/>
              <a:t>Objectives for undesignated lands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1095820"/>
            <a:ext cx="7318387" cy="51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1095819"/>
            <a:ext cx="10600944" cy="1435327"/>
          </a:xfrm>
        </p:spPr>
        <p:txBody>
          <a:bodyPr/>
          <a:lstStyle/>
          <a:p>
            <a:r>
              <a:rPr lang="en-US" dirty="0" smtClean="0"/>
              <a:t>Objectives for undesignated lands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0995" y="2088936"/>
            <a:ext cx="1137129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emphasized, however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activities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management direction to address basic R&amp;VS and resource stewardship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1808" y="3983153"/>
            <a:ext cx="5090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R&amp;VS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on: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indent="-346075">
              <a:lnSpc>
                <a:spcPct val="12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protection</a:t>
            </a:r>
          </a:p>
          <a:p>
            <a:pPr marL="692150" indent="-346075">
              <a:lnSpc>
                <a:spcPct val="12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health and safety</a:t>
            </a:r>
          </a:p>
          <a:p>
            <a:pPr marL="692150" indent="-346075">
              <a:lnSpc>
                <a:spcPct val="12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or user conflicts 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280" y="1095819"/>
            <a:ext cx="10600944" cy="1435327"/>
          </a:xfrm>
        </p:spPr>
        <p:txBody>
          <a:bodyPr/>
          <a:lstStyle/>
          <a:p>
            <a:r>
              <a:rPr lang="en-US" dirty="0" smtClean="0"/>
              <a:t>Group exercise: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7926" y="2193060"/>
            <a:ext cx="73332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Develop an objective for each of the following: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SRMA (see pg II-4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) 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Diagram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the “linkage” for SRMA (pg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II-2)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ERMA (see pg II-5)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Undesignated lands (see pg II-6)</a:t>
            </a:r>
          </a:p>
          <a:p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1717" y="1147215"/>
            <a:ext cx="5081752" cy="608012"/>
          </a:xfrm>
        </p:spPr>
        <p:txBody>
          <a:bodyPr/>
          <a:lstStyle/>
          <a:p>
            <a:r>
              <a:rPr lang="en-US" dirty="0" smtClean="0"/>
              <a:t>Writing 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4105"/>
            <a:ext cx="4816065" cy="5600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1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01 – Writing Objectives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1402187"/>
            <a:ext cx="8467344" cy="4530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377151" y="2490952"/>
            <a:ext cx="3815252" cy="24751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2214563"/>
            <a:ext cx="10515600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– General Recreation section.</a:t>
            </a:r>
          </a:p>
          <a:p>
            <a:endParaRPr lang="en-US" sz="2400" dirty="0"/>
          </a:p>
          <a:p>
            <a:r>
              <a:rPr lang="en-US" sz="2400" dirty="0"/>
              <a:t>SRMA Objectives – Outcomes-Focused Objectives.</a:t>
            </a:r>
          </a:p>
          <a:p>
            <a:endParaRPr lang="en-US" sz="2400" dirty="0"/>
          </a:p>
          <a:p>
            <a:r>
              <a:rPr lang="en-US" sz="2400" dirty="0"/>
              <a:t>ERMA Objectives – Activities, qualities and conditions.</a:t>
            </a:r>
          </a:p>
          <a:p>
            <a:endParaRPr lang="en-US" sz="2400" dirty="0"/>
          </a:p>
          <a:p>
            <a:r>
              <a:rPr lang="en-US" sz="2400" dirty="0"/>
              <a:t>Undesignated Lands – Safety, user conflict, resource protection</a:t>
            </a:r>
            <a:r>
              <a:rPr lang="en-US" sz="2400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14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Recreation Goals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1953306"/>
            <a:ext cx="10515600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 smtClean="0"/>
              <a:t>Goals are for the general recreation section ONLY.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 smtClean="0"/>
              <a:t>Think </a:t>
            </a:r>
            <a:r>
              <a:rPr lang="en-US" sz="2400" dirty="0"/>
              <a:t>about the future of the planning </a:t>
            </a:r>
            <a:r>
              <a:rPr lang="en-US" sz="2400" dirty="0" smtClean="0"/>
              <a:t>area, be broad and general.</a:t>
            </a:r>
            <a:endParaRPr lang="en-US" sz="2400" dirty="0"/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Avoid focusing on management activities of the recreation program and staff.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Consider including departmental recreation goals, strategic plans, LUP planning themes, purpose and need of the planning process. 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Goals should be realistic and attainable.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 smtClean="0"/>
              <a:t>R&amp;VS goals should be consistent with other program goals.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marL="285750" indent="-285750">
              <a:spcBef>
                <a:spcPts val="800"/>
              </a:spcBef>
              <a:spcAft>
                <a:spcPts val="800"/>
              </a:spcAft>
            </a:pPr>
            <a:r>
              <a:rPr lang="en-US" sz="2400" dirty="0" smtClean="0"/>
              <a:t>Over </a:t>
            </a:r>
            <a:r>
              <a:rPr lang="en-US" sz="2400" dirty="0"/>
              <a:t>the life of the LUP, what will be the general results or outcomes of the recreation program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03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Recreation Goals – 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sp>
        <p:nvSpPr>
          <p:cNvPr id="5" name="Vertical Text Placeholder 4"/>
          <p:cNvSpPr txBox="1">
            <a:spLocks noGrp="1"/>
          </p:cNvSpPr>
          <p:nvPr>
            <p:ph type="body" orient="vert" idx="1"/>
          </p:nvPr>
        </p:nvSpPr>
        <p:spPr>
          <a:xfrm>
            <a:off x="838200" y="2214563"/>
            <a:ext cx="10515600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The recreation program will produce a diversity of quality recreational opportunities that add to the recreation participant’s quality of life, benefit local communities and contribute to regional economies while maintaining public land health.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29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068387"/>
            <a:ext cx="3614057" cy="1435327"/>
          </a:xfrm>
        </p:spPr>
        <p:txBody>
          <a:bodyPr/>
          <a:lstStyle/>
          <a:p>
            <a:r>
              <a:rPr lang="en-US" dirty="0" smtClean="0"/>
              <a:t>SRMA 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-14936" r="16119" b="22399"/>
          <a:stretch/>
        </p:blipFill>
        <p:spPr>
          <a:xfrm>
            <a:off x="4926874" y="-206834"/>
            <a:ext cx="6341872" cy="68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Module 7 – Writing Objectives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30599" y="745889"/>
            <a:ext cx="8654756" cy="3124200"/>
            <a:chOff x="1708236" y="1755180"/>
            <a:chExt cx="8654756" cy="3124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237" y="1755180"/>
              <a:ext cx="8654755" cy="3124200"/>
            </a:xfrm>
            <a:prstGeom prst="rect">
              <a:avLst/>
            </a:prstGeom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708236" y="2777184"/>
              <a:ext cx="8654755" cy="20159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900" dirty="0">
                <a:solidFill>
                  <a:schemeClr val="bg1"/>
                </a:solidFill>
              </a:endParaRPr>
            </a:p>
            <a:p>
              <a:r>
                <a:rPr lang="en-US" sz="1700" dirty="0">
                  <a:solidFill>
                    <a:schemeClr val="bg1"/>
                  </a:solidFill>
                </a:rPr>
                <a:t>Activities:  	Hiking</a:t>
              </a:r>
            </a:p>
            <a:p>
              <a:endParaRPr lang="en-US" sz="500" dirty="0">
                <a:solidFill>
                  <a:schemeClr val="bg1"/>
                </a:solidFill>
              </a:endParaRPr>
            </a:p>
            <a:p>
              <a:r>
                <a:rPr lang="en-US" sz="1700" dirty="0">
                  <a:solidFill>
                    <a:schemeClr val="bg1"/>
                  </a:solidFill>
                </a:rPr>
                <a:t>Experiences:  	Enjoying canyon-country aesthetics</a:t>
              </a:r>
            </a:p>
            <a:p>
              <a:r>
                <a:rPr lang="en-US" sz="1700" dirty="0">
                  <a:solidFill>
                    <a:schemeClr val="bg1"/>
                  </a:solidFill>
                </a:rPr>
                <a:t>		Enjoying a closer relationship with the natural world</a:t>
              </a:r>
            </a:p>
            <a:p>
              <a:endParaRPr lang="en-US" sz="600" dirty="0">
                <a:solidFill>
                  <a:schemeClr val="bg1"/>
                </a:solidFill>
              </a:endParaRPr>
            </a:p>
            <a:p>
              <a:r>
                <a:rPr lang="en-US" sz="1700" dirty="0">
                  <a:solidFill>
                    <a:schemeClr val="bg1"/>
                  </a:solidFill>
                </a:rPr>
                <a:t>Benefits: 		Greater environmental awareness and sensitivity</a:t>
              </a:r>
            </a:p>
            <a:p>
              <a:r>
                <a:rPr lang="en-US" sz="1700" dirty="0">
                  <a:solidFill>
                    <a:schemeClr val="bg1"/>
                  </a:solidFill>
                </a:rPr>
                <a:t>		Improved stewardship/preservation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endParaRPr lang="en-US" sz="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94509" y="3689449"/>
            <a:ext cx="8632903" cy="2750170"/>
            <a:chOff x="1882698" y="3879230"/>
            <a:chExt cx="8632903" cy="2750170"/>
          </a:xfrm>
        </p:grpSpPr>
        <p:pic>
          <p:nvPicPr>
            <p:cNvPr id="10" name="Picture 44" descr="j028278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2698" y="5029200"/>
              <a:ext cx="1524000" cy="1427162"/>
            </a:xfrm>
            <a:prstGeom prst="rect">
              <a:avLst/>
            </a:prstGeom>
            <a:noFill/>
          </p:spPr>
        </p:pic>
        <p:sp>
          <p:nvSpPr>
            <p:cNvPr id="11" name="WordArt 3"/>
            <p:cNvSpPr>
              <a:spLocks noChangeArrowheads="1" noChangeShapeType="1" noTextEdit="1"/>
            </p:cNvSpPr>
            <p:nvPr/>
          </p:nvSpPr>
          <p:spPr bwMode="auto">
            <a:xfrm rot="21345829">
              <a:off x="2051978" y="4166363"/>
              <a:ext cx="1418647" cy="61010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chemeClr val="tx2"/>
                  </a:solidFill>
                  <a:effectLst>
                    <a:outerShdw dist="1796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Identify...</a:t>
              </a:r>
            </a:p>
          </p:txBody>
        </p: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3733800" y="3879230"/>
              <a:ext cx="1916152" cy="2743200"/>
              <a:chOff x="1536" y="1872"/>
              <a:chExt cx="1056" cy="1746"/>
            </a:xfrm>
          </p:grpSpPr>
          <p:sp>
            <p:nvSpPr>
              <p:cNvPr id="23" name="Rectangle 36"/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1056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24" name="Picture 37" descr="TR00588_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968"/>
                <a:ext cx="816" cy="1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38"/>
              <p:cNvSpPr>
                <a:spLocks noChangeArrowheads="1"/>
              </p:cNvSpPr>
              <p:nvPr/>
            </p:nvSpPr>
            <p:spPr bwMode="auto">
              <a:xfrm>
                <a:off x="1536" y="2958"/>
                <a:ext cx="1056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Enjoying 1) canyon-country aesthetics &amp; 2) a closer relationship with the natural world.</a:t>
                </a:r>
                <a:endParaRPr lang="en-US" altLang="en-US" sz="2800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6196695" y="3879230"/>
              <a:ext cx="2014654" cy="2743200"/>
              <a:chOff x="3072" y="1920"/>
              <a:chExt cx="1058" cy="1728"/>
            </a:xfrm>
          </p:grpSpPr>
          <p:sp>
            <p:nvSpPr>
              <p:cNvPr id="20" name="Rectangle 31"/>
              <p:cNvSpPr>
                <a:spLocks noChangeArrowheads="1"/>
              </p:cNvSpPr>
              <p:nvPr/>
            </p:nvSpPr>
            <p:spPr bwMode="auto">
              <a:xfrm>
                <a:off x="3072" y="1920"/>
                <a:ext cx="1008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21" name="Picture 32" descr="PE07138_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016"/>
                <a:ext cx="805" cy="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3"/>
              <p:cNvSpPr>
                <a:spLocks noChangeArrowheads="1"/>
              </p:cNvSpPr>
              <p:nvPr/>
            </p:nvSpPr>
            <p:spPr bwMode="auto">
              <a:xfrm>
                <a:off x="3120" y="2928"/>
                <a:ext cx="1010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dirty="0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Greater environmental awareness &amp; sensitivity</a:t>
                </a:r>
                <a:endParaRPr lang="en-US" altLang="en-US" b="1" dirty="0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endParaRPr>
              </a:p>
            </p:txBody>
          </p:sp>
        </p:grpSp>
        <p:pic>
          <p:nvPicPr>
            <p:cNvPr id="14" name="Picture 46" descr="IN00596_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279">
              <a:off x="5469024" y="4779169"/>
              <a:ext cx="8382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8497564" y="3886200"/>
              <a:ext cx="2018037" cy="2743200"/>
              <a:chOff x="4560" y="1920"/>
              <a:chExt cx="1056" cy="1728"/>
            </a:xfrm>
          </p:grpSpPr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4560" y="1920"/>
                <a:ext cx="1008" cy="1728"/>
              </a:xfrm>
              <a:prstGeom prst="rect">
                <a:avLst/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9966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18" name="Picture 27" descr="BD08827_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016"/>
                <a:ext cx="816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8"/>
              <p:cNvSpPr>
                <a:spLocks noChangeArrowheads="1"/>
              </p:cNvSpPr>
              <p:nvPr/>
            </p:nvSpPr>
            <p:spPr bwMode="auto">
              <a:xfrm>
                <a:off x="4608" y="2928"/>
                <a:ext cx="1008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Improved stewardship/</a:t>
                </a:r>
                <a:endParaRPr lang="en-US" altLang="en-US" b="1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000000"/>
                    </a:solidFill>
                    <a:ea typeface="Times New Roman" pitchFamily="18" charset="0"/>
                    <a:cs typeface="Arial" charset="0"/>
                  </a:rPr>
                  <a:t>preservation</a:t>
                </a:r>
                <a:endParaRPr lang="en-US" altLang="en-US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endParaRPr>
              </a:p>
            </p:txBody>
          </p:sp>
        </p:grpSp>
        <p:pic>
          <p:nvPicPr>
            <p:cNvPr id="16" name="Picture 46" descr="IN00596_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279">
              <a:off x="7912188" y="4779168"/>
              <a:ext cx="8382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-To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>
                <a:lumMod val="85000"/>
              </a:schemeClr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M-PowerPoint-Template-Black-Topo.potx" id="{06A3C5A7-278D-466C-8CC5-4FB6A963F289}" vid="{4D07F08B-482D-41C9-9962-09140407A1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3276</TotalTime>
  <Words>931</Words>
  <Application>Microsoft Office PowerPoint</Application>
  <PresentationFormat>Widescreen</PresentationFormat>
  <Paragraphs>186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Roboto</vt:lpstr>
      <vt:lpstr>Roboto Black</vt:lpstr>
      <vt:lpstr>Times New Roman</vt:lpstr>
      <vt:lpstr>Black-Topo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Ridenhour, Larry E</dc:creator>
  <cp:lastModifiedBy>Lenard, James (Kalem) K</cp:lastModifiedBy>
  <cp:revision>62</cp:revision>
  <dcterms:created xsi:type="dcterms:W3CDTF">2019-06-19T12:35:56Z</dcterms:created>
  <dcterms:modified xsi:type="dcterms:W3CDTF">2019-11-01T22:22:53Z</dcterms:modified>
</cp:coreProperties>
</file>