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259" r:id="rId2"/>
    <p:sldId id="266" r:id="rId3"/>
    <p:sldId id="261" r:id="rId4"/>
    <p:sldId id="275" r:id="rId5"/>
    <p:sldId id="267" r:id="rId6"/>
    <p:sldId id="268" r:id="rId7"/>
    <p:sldId id="269" r:id="rId8"/>
    <p:sldId id="270" r:id="rId9"/>
    <p:sldId id="271" r:id="rId10"/>
    <p:sldId id="272" r:id="rId11"/>
    <p:sldId id="273" r:id="rId12"/>
    <p:sldId id="274"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FC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3" autoAdjust="0"/>
    <p:restoredTop sz="69738" autoAdjust="0"/>
  </p:normalViewPr>
  <p:slideViewPr>
    <p:cSldViewPr snapToGrid="0" showGuides="1">
      <p:cViewPr>
        <p:scale>
          <a:sx n="75" d="100"/>
          <a:sy n="75" d="100"/>
        </p:scale>
        <p:origin x="1548" y="-140"/>
      </p:cViewPr>
      <p:guideLst>
        <p:guide orient="horz" pos="2160"/>
        <p:guide pos="3840"/>
      </p:guideLst>
    </p:cSldViewPr>
  </p:slideViewPr>
  <p:notesTextViewPr>
    <p:cViewPr>
      <p:scale>
        <a:sx n="1" d="1"/>
        <a:sy n="1" d="1"/>
      </p:scale>
      <p:origin x="0" y="0"/>
    </p:cViewPr>
  </p:notesTextViewPr>
  <p:sorterViewPr>
    <p:cViewPr>
      <p:scale>
        <a:sx n="100" d="100"/>
        <a:sy n="100" d="100"/>
      </p:scale>
      <p:origin x="0" y="-2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B05D8-93C9-4205-A070-EADBAABA4A66}"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317DB-BEBE-4417-88AB-4F52C6F698D7}" type="slidenum">
              <a:rPr lang="en-US" smtClean="0"/>
              <a:t>‹#›</a:t>
            </a:fld>
            <a:endParaRPr lang="en-US"/>
          </a:p>
        </p:txBody>
      </p:sp>
    </p:spTree>
    <p:extLst>
      <p:ext uri="{BB962C8B-B14F-4D97-AF65-F5344CB8AC3E}">
        <p14:creationId xmlns:p14="http://schemas.microsoft.com/office/powerpoint/2010/main" val="83415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the class that Mod </a:t>
            </a:r>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2</a:t>
            </a:fld>
            <a:endParaRPr lang="en-US"/>
          </a:p>
        </p:txBody>
      </p:sp>
    </p:spTree>
    <p:extLst>
      <p:ext uri="{BB962C8B-B14F-4D97-AF65-F5344CB8AC3E}">
        <p14:creationId xmlns:p14="http://schemas.microsoft.com/office/powerpoint/2010/main" val="167329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Mapping RSCs </a:t>
            </a:r>
          </a:p>
          <a:p>
            <a:pPr marL="0" indent="0">
              <a:buFont typeface="Arial" panose="020B0604020202020204" pitchFamily="34" charset="0"/>
              <a:buNone/>
            </a:pPr>
            <a:r>
              <a:rPr lang="en-US" dirty="0" smtClean="0"/>
              <a:t>Graphically support both the narrative and matrix formats along with supporting quantitative analysis. See Figure 25 for an example of a map displaying desired RSCs. </a:t>
            </a:r>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11</a:t>
            </a:fld>
            <a:endParaRPr lang="en-US"/>
          </a:p>
        </p:txBody>
      </p:sp>
    </p:spTree>
    <p:extLst>
      <p:ext uri="{BB962C8B-B14F-4D97-AF65-F5344CB8AC3E}">
        <p14:creationId xmlns:p14="http://schemas.microsoft.com/office/powerpoint/2010/main" val="1531054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smtClean="0">
                <a:solidFill>
                  <a:schemeClr val="dk1"/>
                </a:solidFill>
                <a:latin typeface="+mn-lt"/>
                <a:ea typeface="Calibri"/>
                <a:cs typeface="Calibri"/>
                <a:sym typeface="Calibri"/>
              </a:rPr>
              <a:t>Question:</a:t>
            </a:r>
          </a:p>
          <a:p>
            <a:pPr marL="0" marR="0" lvl="0" indent="0" algn="l" rtl="0">
              <a:spcBef>
                <a:spcPts val="0"/>
              </a:spcBef>
              <a:spcAft>
                <a:spcPts val="0"/>
              </a:spcAft>
              <a:buNone/>
            </a:pP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mn-lt"/>
                <a:ea typeface="Calibri"/>
                <a:cs typeface="Calibri"/>
                <a:sym typeface="Calibri"/>
              </a:rPr>
              <a:t>Will</a:t>
            </a:r>
            <a:r>
              <a:rPr lang="en-US" sz="1200" b="0" i="0" u="none" strike="noStrike" cap="none" baseline="0" dirty="0" smtClean="0">
                <a:solidFill>
                  <a:schemeClr val="dk1"/>
                </a:solidFill>
                <a:latin typeface="+mn-lt"/>
                <a:ea typeface="Calibri"/>
                <a:cs typeface="Calibri"/>
                <a:sym typeface="Calibri"/>
              </a:rPr>
              <a:t> changing the setting from existing to setting change the experiences and benefits?  This can be addressed in the analysis section of the LUP. </a:t>
            </a:r>
          </a:p>
          <a:p>
            <a:pPr marL="0" marR="0" lvl="0" indent="0" algn="l" rtl="0">
              <a:spcBef>
                <a:spcPts val="0"/>
              </a:spcBef>
              <a:spcAft>
                <a:spcPts val="0"/>
              </a:spcAft>
              <a:buNone/>
            </a:pPr>
            <a:endParaRPr lang="en-US" sz="1200" b="0" i="0" u="none" strike="noStrike" cap="none" baseline="0" dirty="0" smtClean="0">
              <a:solidFill>
                <a:schemeClr val="dk1"/>
              </a:solidFill>
              <a:latin typeface="+mn-lt"/>
              <a:ea typeface="Calibri"/>
              <a:cs typeface="Calibri"/>
              <a:sym typeface="Calibri"/>
            </a:endParaRPr>
          </a:p>
          <a:p>
            <a:pPr marL="0" marR="0" lvl="0" indent="0" algn="l" rtl="0">
              <a:spcBef>
                <a:spcPts val="0"/>
              </a:spcBef>
              <a:spcAft>
                <a:spcPts val="0"/>
              </a:spcAft>
              <a:buNone/>
            </a:pPr>
            <a:r>
              <a:rPr lang="en-US" sz="1200" b="0" i="0" u="none" strike="noStrike" cap="none" baseline="0" dirty="0" smtClean="0">
                <a:solidFill>
                  <a:schemeClr val="dk1"/>
                </a:solidFill>
                <a:latin typeface="+mn-lt"/>
                <a:ea typeface="Calibri"/>
                <a:cs typeface="Calibri"/>
                <a:sym typeface="Calibri"/>
              </a:rPr>
              <a:t>(In theory, yes.  But it depends on the visitor – which is why we base our objectives and monitoring on the visitor reported experiences and benefits, NOT the setting it’s self!)</a:t>
            </a:r>
            <a:endParaRPr lang="en-US" sz="1200" b="0" i="0" u="none" strike="noStrike" cap="none" dirty="0" smtClean="0">
              <a:solidFill>
                <a:schemeClr val="dk1"/>
              </a:solidFill>
              <a:latin typeface="+mn-lt"/>
              <a:ea typeface="Calibri"/>
              <a:cs typeface="Calibri"/>
              <a:sym typeface="Calibri"/>
            </a:endParaRPr>
          </a:p>
          <a:p>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Calibri"/>
                <a:cs typeface="Calibri"/>
                <a:sym typeface="Calibri"/>
              </a:rPr>
              <a:t>Reminder that Settings are </a:t>
            </a:r>
            <a:r>
              <a:rPr lang="en-US" sz="1200" b="1" u="sng" dirty="0" smtClean="0">
                <a:ea typeface="Calibri"/>
                <a:cs typeface="Calibri"/>
                <a:sym typeface="Calibri"/>
              </a:rPr>
              <a:t>NOT</a:t>
            </a:r>
            <a:r>
              <a:rPr lang="en-US" sz="1200" dirty="0" smtClean="0">
                <a:ea typeface="Calibri"/>
                <a:cs typeface="Calibri"/>
                <a:sym typeface="Calibri"/>
              </a:rPr>
              <a:t> LUP decisions but they help support other interdisciplinary</a:t>
            </a:r>
            <a:r>
              <a:rPr lang="en-US" sz="1200" baseline="0" dirty="0" smtClean="0">
                <a:ea typeface="Calibri"/>
                <a:cs typeface="Calibri"/>
                <a:sym typeface="Calibri"/>
              </a:rPr>
              <a:t> management actions and allowable uses, Module 9. </a:t>
            </a:r>
            <a:r>
              <a:rPr lang="en-US" sz="1200" dirty="0" smtClean="0">
                <a:ea typeface="Calibri"/>
                <a:cs typeface="Calibri"/>
                <a:sym typeface="Calibri"/>
              </a:rPr>
              <a:t>The next step is to show how those desired settings can be translated into interdisciplinary actions and allowable uses.  </a:t>
            </a:r>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12</a:t>
            </a:fld>
            <a:endParaRPr lang="en-US"/>
          </a:p>
        </p:txBody>
      </p:sp>
    </p:spTree>
    <p:extLst>
      <p:ext uri="{BB962C8B-B14F-4D97-AF65-F5344CB8AC3E}">
        <p14:creationId xmlns:p14="http://schemas.microsoft.com/office/powerpoint/2010/main" val="54324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13</a:t>
            </a:fld>
            <a:endParaRPr lang="en-US"/>
          </a:p>
        </p:txBody>
      </p:sp>
    </p:spTree>
    <p:extLst>
      <p:ext uri="{BB962C8B-B14F-4D97-AF65-F5344CB8AC3E}">
        <p14:creationId xmlns:p14="http://schemas.microsoft.com/office/powerpoint/2010/main" val="215004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14</a:t>
            </a:fld>
            <a:endParaRPr lang="en-US"/>
          </a:p>
        </p:txBody>
      </p:sp>
    </p:spTree>
    <p:extLst>
      <p:ext uri="{BB962C8B-B14F-4D97-AF65-F5344CB8AC3E}">
        <p14:creationId xmlns:p14="http://schemas.microsoft.com/office/powerpoint/2010/main" val="112705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Calibri"/>
                <a:cs typeface="Calibri"/>
                <a:sym typeface="Calibri"/>
              </a:rPr>
              <a:t>This module will show how we go from the existing setting to desired setting from data generated from focus groups or surveys.  It will then show ways to display the desired settings related to the activities, experiences and benefits. </a:t>
            </a:r>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3</a:t>
            </a:fld>
            <a:endParaRPr lang="en-US"/>
          </a:p>
        </p:txBody>
      </p:sp>
    </p:spTree>
    <p:extLst>
      <p:ext uri="{BB962C8B-B14F-4D97-AF65-F5344CB8AC3E}">
        <p14:creationId xmlns:p14="http://schemas.microsoft.com/office/powerpoint/2010/main" val="322889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smtClean="0">
                <a:solidFill>
                  <a:schemeClr val="dk1"/>
                </a:solidFill>
                <a:latin typeface="+mn-lt"/>
                <a:ea typeface="Calibri"/>
                <a:cs typeface="Calibri"/>
                <a:sym typeface="Calibri"/>
              </a:rPr>
              <a:t>This module will </a:t>
            </a:r>
            <a:r>
              <a:rPr lang="en-US" sz="1200" b="0" i="0" u="none" strike="noStrike" cap="none" baseline="0" dirty="0" smtClean="0">
                <a:solidFill>
                  <a:schemeClr val="dk1"/>
                </a:solidFill>
                <a:latin typeface="+mn-lt"/>
                <a:ea typeface="Calibri"/>
                <a:cs typeface="Calibri"/>
                <a:sym typeface="Calibri"/>
              </a:rPr>
              <a:t>show how we go from the existing setting to desired setting from data generated from focus groups or surveys.  It will then show ways to display the desired settings related to the activities, experiences and benefits. </a:t>
            </a:r>
          </a:p>
          <a:p>
            <a:pPr marL="0" marR="0" lvl="0" indent="0" algn="l" rtl="0">
              <a:spcBef>
                <a:spcPts val="0"/>
              </a:spcBef>
              <a:spcAft>
                <a:spcPts val="0"/>
              </a:spcAft>
              <a:buNone/>
            </a:pPr>
            <a:endParaRPr lang="en-US" sz="1200" b="0" i="0" u="none" strike="noStrike" cap="none" baseline="0" dirty="0" smtClean="0">
              <a:solidFill>
                <a:schemeClr val="dk1"/>
              </a:solidFill>
              <a:latin typeface="+mn-lt"/>
              <a:ea typeface="Calibri"/>
              <a:cs typeface="Calibri"/>
              <a:sym typeface="Calibri"/>
            </a:endParaRPr>
          </a:p>
          <a:p>
            <a:pPr marL="0" marR="0" lvl="0" indent="0" algn="l" rtl="0">
              <a:spcBef>
                <a:spcPts val="0"/>
              </a:spcBef>
              <a:spcAft>
                <a:spcPts val="0"/>
              </a:spcAft>
              <a:buNone/>
            </a:pPr>
            <a:endParaRPr lang="en-US" sz="1200" b="0" i="0" u="none" strike="noStrike" cap="none" baseline="0" dirty="0" smtClean="0">
              <a:solidFill>
                <a:schemeClr val="dk1"/>
              </a:solidFill>
              <a:latin typeface="+mn-lt"/>
              <a:ea typeface="Calibri"/>
              <a:cs typeface="Calibri"/>
              <a:sym typeface="Calibri"/>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4</a:t>
            </a:fld>
            <a:endParaRPr lang="en-US"/>
          </a:p>
        </p:txBody>
      </p:sp>
    </p:spTree>
    <p:extLst>
      <p:ext uri="{BB962C8B-B14F-4D97-AF65-F5344CB8AC3E}">
        <p14:creationId xmlns:p14="http://schemas.microsoft.com/office/powerpoint/2010/main" val="384673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Sample question from the R&amp;VS </a:t>
            </a:r>
            <a:r>
              <a:rPr lang="en-US" sz="1200" b="0" i="0" u="sng" strike="noStrike" cap="none" dirty="0" smtClean="0">
                <a:solidFill>
                  <a:schemeClr val="dk1"/>
                </a:solidFill>
                <a:latin typeface="+mn-lt"/>
                <a:ea typeface="Calibri"/>
                <a:cs typeface="Calibri"/>
                <a:sym typeface="Calibri"/>
              </a:rPr>
              <a:t>questionnaire and results</a:t>
            </a:r>
            <a:r>
              <a:rPr lang="en-US" sz="1200" b="0" i="0" u="none" strike="noStrike" cap="none" baseline="0" dirty="0" smtClean="0">
                <a:solidFill>
                  <a:schemeClr val="dk1"/>
                </a:solidFill>
                <a:latin typeface="+mn-lt"/>
                <a:ea typeface="Calibri"/>
                <a:cs typeface="Calibri"/>
                <a:sym typeface="Calibri"/>
              </a:rPr>
              <a:t>.  Results of this information will help guide the ORP in determining the differences there are between existing and desired settings. </a:t>
            </a:r>
            <a:endParaRPr lang="en-US" sz="1200" b="0" i="0" u="none" strike="noStrike" cap="none" dirty="0" smtClean="0">
              <a:solidFill>
                <a:schemeClr val="dk1"/>
              </a:solidFill>
              <a:latin typeface="+mn-lt"/>
              <a:ea typeface="Calibri"/>
              <a:cs typeface="Calibri"/>
              <a:sym typeface="Calibri"/>
            </a:endParaRPr>
          </a:p>
          <a:p>
            <a:endParaRPr lang="en-US" dirty="0" smtClean="0"/>
          </a:p>
          <a:p>
            <a:r>
              <a:rPr lang="en-US" dirty="0" smtClean="0"/>
              <a:t>RSC characteristics were asked in the questionnaire, Remoteness,</a:t>
            </a:r>
            <a:r>
              <a:rPr lang="en-US" baseline="0" dirty="0" smtClean="0"/>
              <a:t> Naturalness, Evidence of use, etc. </a:t>
            </a:r>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5</a:t>
            </a:fld>
            <a:endParaRPr lang="en-US"/>
          </a:p>
        </p:txBody>
      </p:sp>
    </p:spTree>
    <p:extLst>
      <p:ext uri="{BB962C8B-B14F-4D97-AF65-F5344CB8AC3E}">
        <p14:creationId xmlns:p14="http://schemas.microsoft.com/office/powerpoint/2010/main" val="3685036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Example</a:t>
            </a:r>
            <a:r>
              <a:rPr lang="en-US" sz="1200" b="0" i="0" u="none" strike="noStrike" cap="none" baseline="0" dirty="0" smtClean="0">
                <a:solidFill>
                  <a:schemeClr val="dk1"/>
                </a:solidFill>
                <a:latin typeface="+mn-lt"/>
                <a:ea typeface="Calibri"/>
                <a:cs typeface="Calibri"/>
                <a:sym typeface="Calibri"/>
              </a:rPr>
              <a:t> from Organ Mountains – Desert Peaks National Monument visitor study.</a:t>
            </a:r>
            <a:endParaRPr lang="en-US" sz="1200" b="0" i="0" u="none" strike="noStrike" cap="none" dirty="0" smtClean="0">
              <a:solidFill>
                <a:schemeClr val="dk1"/>
              </a:solidFill>
              <a:latin typeface="+mn-lt"/>
              <a:ea typeface="Calibri"/>
              <a:cs typeface="Calibri"/>
              <a:sym typeface="Calibri"/>
            </a:endParaRPr>
          </a:p>
          <a:p>
            <a:endParaRPr lang="en-US" dirty="0" smtClean="0"/>
          </a:p>
        </p:txBody>
      </p:sp>
      <p:sp>
        <p:nvSpPr>
          <p:cNvPr id="4" name="Slide Number Placeholder 3"/>
          <p:cNvSpPr>
            <a:spLocks noGrp="1"/>
          </p:cNvSpPr>
          <p:nvPr>
            <p:ph type="sldNum" sz="quarter" idx="10"/>
          </p:nvPr>
        </p:nvSpPr>
        <p:spPr/>
        <p:txBody>
          <a:bodyPr/>
          <a:lstStyle/>
          <a:p>
            <a:fld id="{0CC317DB-BEBE-4417-88AB-4F52C6F698D7}" type="slidenum">
              <a:rPr lang="en-US" smtClean="0"/>
              <a:t>6</a:t>
            </a:fld>
            <a:endParaRPr lang="en-US"/>
          </a:p>
        </p:txBody>
      </p:sp>
    </p:spTree>
    <p:extLst>
      <p:ext uri="{BB962C8B-B14F-4D97-AF65-F5344CB8AC3E}">
        <p14:creationId xmlns:p14="http://schemas.microsoft.com/office/powerpoint/2010/main" val="170631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Example</a:t>
            </a:r>
            <a:r>
              <a:rPr lang="en-US" sz="1200" b="0" i="0" u="none" strike="noStrike" cap="none" baseline="0" dirty="0" smtClean="0">
                <a:solidFill>
                  <a:schemeClr val="dk1"/>
                </a:solidFill>
                <a:latin typeface="+mn-lt"/>
                <a:ea typeface="Calibri"/>
                <a:cs typeface="Calibri"/>
                <a:sym typeface="Calibri"/>
              </a:rPr>
              <a:t> from Organ Mountains – Desert Peaks National Monument visitor study showing to what degree crowding negatively impacted the visitor’s experience and attainment of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smtClean="0">
              <a:solidFill>
                <a:schemeClr val="dk1"/>
              </a:solidFill>
              <a:latin typeface="+mn-lt"/>
              <a:ea typeface="Calibri"/>
              <a:cs typeface="Calibri"/>
              <a:sym typeface="Calibri"/>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7</a:t>
            </a:fld>
            <a:endParaRPr lang="en-US"/>
          </a:p>
        </p:txBody>
      </p:sp>
    </p:spTree>
    <p:extLst>
      <p:ext uri="{BB962C8B-B14F-4D97-AF65-F5344CB8AC3E}">
        <p14:creationId xmlns:p14="http://schemas.microsoft.com/office/powerpoint/2010/main" val="2388078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Sample question from the R&amp;VS </a:t>
            </a:r>
            <a:r>
              <a:rPr lang="en-US" sz="1200" b="0" i="0" u="sng" strike="noStrike" cap="none" dirty="0" smtClean="0">
                <a:solidFill>
                  <a:schemeClr val="dk1"/>
                </a:solidFill>
                <a:latin typeface="+mn-lt"/>
                <a:ea typeface="Calibri"/>
                <a:cs typeface="Calibri"/>
                <a:sym typeface="Calibri"/>
              </a:rPr>
              <a:t>focus group and results</a:t>
            </a:r>
            <a:r>
              <a:rPr lang="en-US" sz="1200" b="0" i="0" u="none" strike="noStrike" cap="none" baseline="0" dirty="0" smtClean="0">
                <a:solidFill>
                  <a:schemeClr val="dk1"/>
                </a:solidFill>
                <a:latin typeface="+mn-lt"/>
                <a:ea typeface="Calibri"/>
                <a:cs typeface="Calibri"/>
                <a:sym typeface="Calibri"/>
              </a:rPr>
              <a:t>.  Results of this information will help guide the ORP in determining the differences there are between existing and desired settings.  This question also helps provide some insight as to what interdisciplinary management actions, allowable uses, BMPs and implementation actions could be considered to help support the RMA objective. </a:t>
            </a:r>
            <a:endParaRPr lang="en-US" sz="1200" b="0" i="0" u="none" strike="noStrike" cap="none" dirty="0" smtClean="0">
              <a:solidFill>
                <a:schemeClr val="dk1"/>
              </a:solidFill>
              <a:latin typeface="+mn-lt"/>
              <a:ea typeface="Calibri"/>
              <a:cs typeface="Calibri"/>
              <a:sym typeface="Calibri"/>
            </a:endParaRPr>
          </a:p>
          <a:p>
            <a:endParaRPr lang="en-US" dirty="0" smtClean="0"/>
          </a:p>
          <a:p>
            <a:r>
              <a:rPr lang="en-US" dirty="0" smtClean="0"/>
              <a:t>Physical,</a:t>
            </a:r>
            <a:r>
              <a:rPr lang="en-US" baseline="0" dirty="0" smtClean="0"/>
              <a:t> Social and Operational questions. </a:t>
            </a:r>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8</a:t>
            </a:fld>
            <a:endParaRPr lang="en-US"/>
          </a:p>
        </p:txBody>
      </p:sp>
    </p:spTree>
    <p:extLst>
      <p:ext uri="{BB962C8B-B14F-4D97-AF65-F5344CB8AC3E}">
        <p14:creationId xmlns:p14="http://schemas.microsoft.com/office/powerpoint/2010/main" val="474054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At a minimum, the LUP must describe the desired physical, social, and operational RSCs for SRMAs in a narrative format (see Figure 23 for an example). The desired RSCs should be realistic, achievable, and sustainable over time.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It is important</a:t>
            </a:r>
            <a:r>
              <a:rPr lang="en-US" baseline="0" dirty="0" smtClean="0"/>
              <a:t> to remember that when gathering data, focus groups or surveys, the public may have requested some shifts be made to the settings.  The recreation planner understands the relationship between settings and outcomes and documents those changes that need to occur to help facilitate the RMA objective, i.e. desired outcomes.  </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The main point is to review and explain that it's similar to the mapping/narrative/matrix options of the existing settings, BUT based on input from visitors and communities and the influence of interdisciplinary LUP decisions.</a:t>
            </a:r>
            <a:endParaRPr lang="en-US" sz="1200" dirty="0" smtClean="0">
              <a:ea typeface="Calibri"/>
              <a:cs typeface="Calibri"/>
              <a:sym typeface="Calibri"/>
            </a:endParaRP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9</a:t>
            </a:fld>
            <a:endParaRPr lang="en-US"/>
          </a:p>
        </p:txBody>
      </p:sp>
    </p:spTree>
    <p:extLst>
      <p:ext uri="{BB962C8B-B14F-4D97-AF65-F5344CB8AC3E}">
        <p14:creationId xmlns:p14="http://schemas.microsoft.com/office/powerpoint/2010/main" val="317301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 matrix format can clearly display both existing and desired RSCs. In the matrix format, this can result in different classes being highlighted for each individual RSC. For example, Figure 24 displays four remoteness classes (i.e., middle country, front country, rural, and urban) as the existing and desired recreation settings within the SRMA. But when it comes to managing visitor facilities, the desired class is a front country recreation setting class, not the existing middle country class. To achieve this RSC change in visitor facilities, the trailhead facilities are anticipated to be improved from simple trailhead developments (i.e., middle country class) to modest but rustic recreation sites with campsites and restrooms (i.e., front country class).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In summary, managing RSCs under an outcomes-focused framework means planning for each RSC individually and not trying to manage the RSCs within each recreation setting component (i.e., physical, social, and operational) under the same recreation setting class. </a:t>
            </a:r>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10</a:t>
            </a:fld>
            <a:endParaRPr lang="en-US"/>
          </a:p>
        </p:txBody>
      </p:sp>
    </p:spTree>
    <p:extLst>
      <p:ext uri="{BB962C8B-B14F-4D97-AF65-F5344CB8AC3E}">
        <p14:creationId xmlns:p14="http://schemas.microsoft.com/office/powerpoint/2010/main" val="3640556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2" name="Straight Connector 11"/>
          <p:cNvCxnSpPr/>
          <p:nvPr/>
        </p:nvCxnSpPr>
        <p:spPr>
          <a:xfrm>
            <a:off x="381000" y="95250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180975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43050" y="314325"/>
            <a:ext cx="2031325" cy="415498"/>
          </a:xfrm>
          <a:prstGeom prst="rect">
            <a:avLst/>
          </a:prstGeom>
          <a:noFill/>
        </p:spPr>
        <p:txBody>
          <a:bodyPr wrap="none" rtlCol="0">
            <a:spAutoFit/>
          </a:bodyPr>
          <a:lstStyle/>
          <a:p>
            <a:r>
              <a:rPr lang="en-US" sz="1050" dirty="0" smtClean="0">
                <a:solidFill>
                  <a:schemeClr val="bg1">
                    <a:lumMod val="85000"/>
                  </a:schemeClr>
                </a:solidFill>
                <a:latin typeface="Roboto" panose="02000000000000000000" pitchFamily="2" charset="0"/>
                <a:ea typeface="Roboto" panose="02000000000000000000" pitchFamily="2" charset="0"/>
              </a:rPr>
              <a:t>U.S.</a:t>
            </a:r>
            <a:r>
              <a:rPr lang="en-US" sz="105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105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1050" dirty="0">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32" y="221735"/>
            <a:ext cx="740004" cy="648215"/>
          </a:xfrm>
          <a:prstGeom prst="rect">
            <a:avLst/>
          </a:prstGeom>
        </p:spPr>
      </p:pic>
      <p:sp>
        <p:nvSpPr>
          <p:cNvPr id="5" name="Picture Placeholder 4"/>
          <p:cNvSpPr>
            <a:spLocks noGrp="1"/>
          </p:cNvSpPr>
          <p:nvPr>
            <p:ph type="pic" sz="quarter" idx="10" hasCustomPrompt="1"/>
          </p:nvPr>
        </p:nvSpPr>
        <p:spPr>
          <a:xfrm>
            <a:off x="0" y="2019300"/>
            <a:ext cx="12192000" cy="4838700"/>
          </a:xfrm>
        </p:spPr>
        <p:txBody>
          <a:bodyPr/>
          <a:lstStyle>
            <a:lvl1pPr>
              <a:defRPr baseline="0"/>
            </a:lvl1pPr>
          </a:lstStyle>
          <a:p>
            <a:r>
              <a:rPr lang="en-US" dirty="0" smtClean="0"/>
              <a:t>Add photo here – Flush to bottom, each edge, and top along guide line below green bar</a:t>
            </a:r>
          </a:p>
          <a:p>
            <a:r>
              <a:rPr lang="en-US" dirty="0" smtClean="0"/>
              <a:t>Crop image as needed</a:t>
            </a:r>
            <a:endParaRPr lang="en-US" dirty="0"/>
          </a:p>
        </p:txBody>
      </p:sp>
      <p:cxnSp>
        <p:nvCxnSpPr>
          <p:cNvPr id="8" name="Straight Connector 7"/>
          <p:cNvCxnSpPr/>
          <p:nvPr userDrawn="1"/>
        </p:nvCxnSpPr>
        <p:spPr>
          <a:xfrm>
            <a:off x="381000" y="95250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1000" y="180975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543050" y="314325"/>
            <a:ext cx="2031325" cy="415498"/>
          </a:xfrm>
          <a:prstGeom prst="rect">
            <a:avLst/>
          </a:prstGeom>
          <a:noFill/>
        </p:spPr>
        <p:txBody>
          <a:bodyPr wrap="none" rtlCol="0">
            <a:spAutoFit/>
          </a:bodyPr>
          <a:lstStyle/>
          <a:p>
            <a:r>
              <a:rPr lang="en-US" sz="1050" dirty="0" smtClean="0">
                <a:solidFill>
                  <a:schemeClr val="bg1">
                    <a:lumMod val="85000"/>
                  </a:schemeClr>
                </a:solidFill>
                <a:latin typeface="Roboto" panose="02000000000000000000" pitchFamily="2" charset="0"/>
                <a:ea typeface="Roboto" panose="02000000000000000000" pitchFamily="2" charset="0"/>
              </a:rPr>
              <a:t>U.S.</a:t>
            </a:r>
            <a:r>
              <a:rPr lang="en-US" sz="105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105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1050" dirty="0">
              <a:solidFill>
                <a:schemeClr val="bg1">
                  <a:lumMod val="85000"/>
                </a:schemeClr>
              </a:solidFill>
              <a:latin typeface="Roboto" panose="02000000000000000000" pitchFamily="2" charset="0"/>
              <a:ea typeface="Roboto" panose="02000000000000000000" pitchFamily="2"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432" y="221735"/>
            <a:ext cx="740004" cy="648215"/>
          </a:xfrm>
          <a:prstGeom prst="rect">
            <a:avLst/>
          </a:prstGeom>
        </p:spPr>
      </p:pic>
      <p:sp>
        <p:nvSpPr>
          <p:cNvPr id="3" name="Text Placeholder 2"/>
          <p:cNvSpPr>
            <a:spLocks noGrp="1"/>
          </p:cNvSpPr>
          <p:nvPr>
            <p:ph type="body" sz="quarter" idx="11" hasCustomPrompt="1"/>
          </p:nvPr>
        </p:nvSpPr>
        <p:spPr>
          <a:xfrm>
            <a:off x="838200" y="1068388"/>
            <a:ext cx="10515600" cy="608012"/>
          </a:xfrm>
        </p:spPr>
        <p:txBody>
          <a:bodyPr>
            <a:noAutofit/>
          </a:bodyPr>
          <a:lstStyle>
            <a:lvl1pPr marL="0" indent="0">
              <a:buNone/>
              <a:defRPr sz="4400" baseline="0">
                <a:solidFill>
                  <a:schemeClr val="bg1">
                    <a:lumMod val="85000"/>
                  </a:schemeClr>
                </a:solidFill>
                <a:latin typeface="Roboto Black" panose="02000000000000000000" pitchFamily="2" charset="0"/>
                <a:ea typeface="Roboto Black" panose="02000000000000000000" pitchFamily="2" charset="0"/>
              </a:defRPr>
            </a:lvl1pPr>
          </a:lstStyle>
          <a:p>
            <a:pPr lvl="0"/>
            <a:r>
              <a:rPr lang="en-US" sz="4400" dirty="0" smtClean="0">
                <a:latin typeface="Roboto Black" panose="02000000000000000000" pitchFamily="2" charset="0"/>
                <a:ea typeface="Roboto Black" panose="02000000000000000000" pitchFamily="2" charset="0"/>
              </a:rPr>
              <a:t>Presentation Title</a:t>
            </a:r>
            <a:endParaRPr lang="en-US" dirty="0"/>
          </a:p>
        </p:txBody>
      </p:sp>
    </p:spTree>
    <p:extLst>
      <p:ext uri="{BB962C8B-B14F-4D97-AF65-F5344CB8AC3E}">
        <p14:creationId xmlns:p14="http://schemas.microsoft.com/office/powerpoint/2010/main" val="4102950345"/>
      </p:ext>
    </p:extLst>
  </p:cSld>
  <p:clrMapOvr>
    <a:masterClrMapping/>
  </p:clrMapOvr>
  <p:extLst mod="1">
    <p:ext uri="{DCECCB84-F9BA-43D5-87BE-67443E8EF086}">
      <p15:sldGuideLst xmlns:p15="http://schemas.microsoft.com/office/powerpoint/2012/main">
        <p15:guide id="10" orient="horz" pos="2160" userDrawn="1">
          <p15:clr>
            <a:srgbClr val="FBAE40"/>
          </p15:clr>
        </p15:guide>
        <p15:guide id="11" pos="3840" userDrawn="1">
          <p15:clr>
            <a:srgbClr val="FBAE40"/>
          </p15:clr>
        </p15:guide>
        <p15:guide id="12" pos="528" userDrawn="1">
          <p15:clr>
            <a:srgbClr val="FBAE40"/>
          </p15:clr>
        </p15:guide>
        <p15:guide id="13" pos="7152" userDrawn="1">
          <p15:clr>
            <a:srgbClr val="FBAE40"/>
          </p15:clr>
        </p15:guide>
        <p15:guide id="14" pos="7440" userDrawn="1">
          <p15:clr>
            <a:srgbClr val="FBAE40"/>
          </p15:clr>
        </p15:guide>
        <p15:guide id="15" pos="240" userDrawn="1">
          <p15:clr>
            <a:srgbClr val="FBAE40"/>
          </p15:clr>
        </p15:guide>
        <p15:guide id="16" orient="horz" pos="144" userDrawn="1">
          <p15:clr>
            <a:srgbClr val="FBAE40"/>
          </p15:clr>
        </p15:guide>
        <p15:guide id="17" orient="horz" pos="4248" userDrawn="1">
          <p15:clr>
            <a:srgbClr val="FBAE40"/>
          </p15:clr>
        </p15:guide>
        <p15:guide id="18" orient="horz" pos="1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19C7BC-23CB-4ABC-803D-39F093646AD2}" type="datetimeFigureOut">
              <a:rPr lang="en-US" smtClean="0"/>
              <a:t>11/4/2019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398011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19C7BC-23CB-4ABC-803D-39F093646AD2}" type="datetimeFigureOut">
              <a:rPr lang="en-US" smtClean="0"/>
              <a:t>11/4/2019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82136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9C7BC-23CB-4ABC-803D-39F093646AD2}" type="datetimeFigureOut">
              <a:rPr lang="en-US" smtClean="0"/>
              <a:t>11/4/2019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865155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2" name="Straight Connector 11"/>
          <p:cNvCxnSpPr/>
          <p:nvPr userDrawn="1"/>
        </p:nvCxnSpPr>
        <p:spPr>
          <a:xfrm>
            <a:off x="381000" y="95250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81000" y="180975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1543050" y="314325"/>
            <a:ext cx="2031325" cy="415498"/>
          </a:xfrm>
          <a:prstGeom prst="rect">
            <a:avLst/>
          </a:prstGeom>
          <a:noFill/>
        </p:spPr>
        <p:txBody>
          <a:bodyPr wrap="none" rtlCol="0">
            <a:spAutoFit/>
          </a:bodyPr>
          <a:lstStyle/>
          <a:p>
            <a:r>
              <a:rPr lang="en-US" sz="1050" dirty="0" smtClean="0">
                <a:solidFill>
                  <a:schemeClr val="bg1">
                    <a:lumMod val="85000"/>
                  </a:schemeClr>
                </a:solidFill>
                <a:latin typeface="Roboto" panose="02000000000000000000" pitchFamily="2" charset="0"/>
                <a:ea typeface="Roboto" panose="02000000000000000000" pitchFamily="2" charset="0"/>
              </a:rPr>
              <a:t>U.S.</a:t>
            </a:r>
            <a:r>
              <a:rPr lang="en-US" sz="105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105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1050" dirty="0">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432" y="221735"/>
            <a:ext cx="740004" cy="648215"/>
          </a:xfrm>
          <a:prstGeom prst="rect">
            <a:avLst/>
          </a:prstGeom>
        </p:spPr>
      </p:pic>
      <p:sp>
        <p:nvSpPr>
          <p:cNvPr id="16" name="Title 15"/>
          <p:cNvSpPr>
            <a:spLocks noGrp="1"/>
          </p:cNvSpPr>
          <p:nvPr>
            <p:ph type="title" hasCustomPrompt="1"/>
          </p:nvPr>
        </p:nvSpPr>
        <p:spPr>
          <a:xfrm>
            <a:off x="838200" y="1015734"/>
            <a:ext cx="10515600" cy="748245"/>
          </a:xfrm>
        </p:spPr>
        <p:txBody>
          <a:bodyPr/>
          <a:lstStyle>
            <a:lvl1pPr>
              <a:defRPr/>
            </a:lvl1pPr>
          </a:lstStyle>
          <a:p>
            <a:r>
              <a:rPr lang="en-US" dirty="0" smtClean="0"/>
              <a:t>Click to add title</a:t>
            </a:r>
            <a:endParaRPr lang="en-US" dirty="0"/>
          </a:p>
        </p:txBody>
      </p:sp>
      <p:sp>
        <p:nvSpPr>
          <p:cNvPr id="5" name="Picture Placeholder 4"/>
          <p:cNvSpPr>
            <a:spLocks noGrp="1"/>
          </p:cNvSpPr>
          <p:nvPr>
            <p:ph type="pic" sz="quarter" idx="10" hasCustomPrompt="1"/>
          </p:nvPr>
        </p:nvSpPr>
        <p:spPr>
          <a:xfrm>
            <a:off x="0" y="2019300"/>
            <a:ext cx="12192000" cy="4838700"/>
          </a:xfrm>
        </p:spPr>
        <p:txBody>
          <a:bodyPr/>
          <a:lstStyle>
            <a:lvl1pPr>
              <a:defRPr baseline="0"/>
            </a:lvl1pPr>
          </a:lstStyle>
          <a:p>
            <a:r>
              <a:rPr lang="en-US" dirty="0" smtClean="0"/>
              <a:t>Add photo here – Flush to bottom, each edge, and top along guide line below green bar</a:t>
            </a:r>
          </a:p>
          <a:p>
            <a:r>
              <a:rPr lang="en-US" dirty="0" smtClean="0"/>
              <a:t>Crop image as needed</a:t>
            </a:r>
            <a:endParaRPr lang="en-US" dirty="0"/>
          </a:p>
        </p:txBody>
      </p:sp>
    </p:spTree>
    <p:extLst>
      <p:ext uri="{BB962C8B-B14F-4D97-AF65-F5344CB8AC3E}">
        <p14:creationId xmlns:p14="http://schemas.microsoft.com/office/powerpoint/2010/main" val="103420499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8" userDrawn="1">
          <p15:clr>
            <a:srgbClr val="FBAE40"/>
          </p15:clr>
        </p15:guide>
        <p15:guide id="4" pos="7152" userDrawn="1">
          <p15:clr>
            <a:srgbClr val="FBAE40"/>
          </p15:clr>
        </p15:guide>
        <p15:guide id="5" pos="7440" userDrawn="1">
          <p15:clr>
            <a:srgbClr val="FBAE40"/>
          </p15:clr>
        </p15:guide>
        <p15:guide id="6" pos="240" userDrawn="1">
          <p15:clr>
            <a:srgbClr val="FBAE40"/>
          </p15:clr>
        </p15:guide>
        <p15:guide id="7" orient="horz" pos="144" userDrawn="1">
          <p15:clr>
            <a:srgbClr val="FBAE40"/>
          </p15:clr>
        </p15:guide>
        <p15:guide id="8" orient="horz" pos="4248" userDrawn="1">
          <p15:clr>
            <a:srgbClr val="FBAE40"/>
          </p15:clr>
        </p15:guide>
        <p15:guide id="9" orient="horz" pos="12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7" name="Straight Connector 6"/>
          <p:cNvCxnSpPr/>
          <p:nvPr userDrawn="1"/>
        </p:nvCxnSpPr>
        <p:spPr>
          <a:xfrm>
            <a:off x="381000" y="567935"/>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936303" y="160497"/>
            <a:ext cx="1771639" cy="369332"/>
          </a:xfrm>
          <a:prstGeom prst="rect">
            <a:avLst/>
          </a:prstGeom>
          <a:noFill/>
        </p:spPr>
        <p:txBody>
          <a:bodyPr wrap="none" rtlCol="0">
            <a:spAutoFit/>
          </a:bodyPr>
          <a:lstStyle/>
          <a:p>
            <a:r>
              <a:rPr lang="en-US" sz="900" dirty="0" smtClean="0">
                <a:solidFill>
                  <a:schemeClr val="bg1">
                    <a:lumMod val="85000"/>
                  </a:schemeClr>
                </a:solidFill>
                <a:latin typeface="Roboto" panose="02000000000000000000" pitchFamily="2" charset="0"/>
                <a:ea typeface="Roboto" panose="02000000000000000000" pitchFamily="2" charset="0"/>
              </a:rPr>
              <a:t>U.S.</a:t>
            </a:r>
            <a:r>
              <a:rPr lang="en-US" sz="90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90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900" dirty="0">
              <a:solidFill>
                <a:schemeClr val="bg1">
                  <a:lumMod val="85000"/>
                </a:schemeClr>
              </a:solidFill>
              <a:latin typeface="Roboto" panose="02000000000000000000" pitchFamily="2" charset="0"/>
              <a:ea typeface="Roboto" panose="02000000000000000000" pitchFamily="2"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053" y="136276"/>
            <a:ext cx="513895" cy="450152"/>
          </a:xfrm>
          <a:prstGeom prst="rect">
            <a:avLst/>
          </a:prstGeom>
        </p:spPr>
      </p:pic>
      <p:sp>
        <p:nvSpPr>
          <p:cNvPr id="10" name="Vertical Text Placeholder 2"/>
          <p:cNvSpPr>
            <a:spLocks noGrp="1"/>
          </p:cNvSpPr>
          <p:nvPr>
            <p:ph type="body" orient="vert" idx="1" hasCustomPrompt="1"/>
          </p:nvPr>
        </p:nvSpPr>
        <p:spPr>
          <a:xfrm>
            <a:off x="838200" y="1825625"/>
            <a:ext cx="10515600" cy="4351338"/>
          </a:xfrm>
        </p:spPr>
        <p:txBody>
          <a:bodyPr vert="horz"/>
          <a:lstStyle>
            <a:lvl1pPr>
              <a:defRPr baseline="0"/>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userDrawn="1"/>
        </p:nvSpPr>
        <p:spPr>
          <a:xfrm>
            <a:off x="838200" y="828942"/>
            <a:ext cx="10515600" cy="769441"/>
          </a:xfrm>
          <a:prstGeom prst="rect">
            <a:avLst/>
          </a:prstGeom>
          <a:noFill/>
        </p:spPr>
        <p:txBody>
          <a:bodyPr wrap="square" rtlCol="0">
            <a:spAutoFit/>
          </a:bodyPr>
          <a:lstStyle/>
          <a:p>
            <a:r>
              <a:rPr lang="en-US" sz="4400" b="1" dirty="0" smtClean="0">
                <a:solidFill>
                  <a:schemeClr val="bg1">
                    <a:lumMod val="85000"/>
                  </a:schemeClr>
                </a:solidFill>
                <a:latin typeface="Roboto" panose="02000000000000000000" pitchFamily="2" charset="0"/>
                <a:ea typeface="Roboto" panose="02000000000000000000" pitchFamily="2" charset="0"/>
              </a:rPr>
              <a:t>Click to add page topic</a:t>
            </a:r>
            <a:endParaRPr lang="en-US" sz="4400" b="1" dirty="0">
              <a:solidFill>
                <a:schemeClr val="bg1">
                  <a:lumMod val="85000"/>
                </a:schemeClr>
              </a:solidFill>
              <a:latin typeface="Roboto" panose="02000000000000000000" pitchFamily="2" charset="0"/>
              <a:ea typeface="Roboto" panose="02000000000000000000" pitchFamily="2" charset="0"/>
            </a:endParaRPr>
          </a:p>
        </p:txBody>
      </p:sp>
      <p:sp>
        <p:nvSpPr>
          <p:cNvPr id="13" name="TextBox 12"/>
          <p:cNvSpPr txBox="1"/>
          <p:nvPr userDrawn="1"/>
        </p:nvSpPr>
        <p:spPr>
          <a:xfrm>
            <a:off x="8289421" y="202193"/>
            <a:ext cx="3064379" cy="292388"/>
          </a:xfrm>
          <a:prstGeom prst="rect">
            <a:avLst/>
          </a:prstGeom>
          <a:noFill/>
        </p:spPr>
        <p:txBody>
          <a:bodyPr wrap="square" lIns="0" bIns="0" rtlCol="0" anchor="b">
            <a:spAutoFit/>
          </a:bodyPr>
          <a:lstStyle/>
          <a:p>
            <a:pPr algn="r"/>
            <a:r>
              <a:rPr lang="en-US" sz="1600" dirty="0" smtClean="0">
                <a:solidFill>
                  <a:schemeClr val="bg1">
                    <a:lumMod val="85000"/>
                  </a:schemeClr>
                </a:solidFill>
                <a:latin typeface="Roboto Black" panose="02000000000000000000" pitchFamily="2" charset="0"/>
                <a:ea typeface="Roboto Black" panose="02000000000000000000" pitchFamily="2" charset="0"/>
              </a:rPr>
              <a:t>Click to Add Chapter Heading</a:t>
            </a:r>
            <a:endParaRPr lang="en-US" sz="1600" dirty="0">
              <a:solidFill>
                <a:schemeClr val="bg1">
                  <a:lumMod val="85000"/>
                </a:schemeClr>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94905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cxnSp>
        <p:nvCxnSpPr>
          <p:cNvPr id="7" name="Straight Connector 6"/>
          <p:cNvCxnSpPr/>
          <p:nvPr/>
        </p:nvCxnSpPr>
        <p:spPr>
          <a:xfrm>
            <a:off x="381000" y="567935"/>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36303" y="160497"/>
            <a:ext cx="1771639" cy="369332"/>
          </a:xfrm>
          <a:prstGeom prst="rect">
            <a:avLst/>
          </a:prstGeom>
          <a:noFill/>
        </p:spPr>
        <p:txBody>
          <a:bodyPr wrap="none" rtlCol="0">
            <a:spAutoFit/>
          </a:bodyPr>
          <a:lstStyle/>
          <a:p>
            <a:r>
              <a:rPr lang="en-US" sz="900" dirty="0" smtClean="0">
                <a:solidFill>
                  <a:schemeClr val="bg1">
                    <a:lumMod val="85000"/>
                  </a:schemeClr>
                </a:solidFill>
                <a:latin typeface="Roboto" panose="02000000000000000000" pitchFamily="2" charset="0"/>
                <a:ea typeface="Roboto" panose="02000000000000000000" pitchFamily="2" charset="0"/>
              </a:rPr>
              <a:t>U.S.</a:t>
            </a:r>
            <a:r>
              <a:rPr lang="en-US" sz="90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90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900" dirty="0">
              <a:solidFill>
                <a:schemeClr val="bg1">
                  <a:lumMod val="85000"/>
                </a:schemeClr>
              </a:solidFill>
              <a:latin typeface="Roboto" panose="02000000000000000000" pitchFamily="2" charset="0"/>
              <a:ea typeface="Roboto"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053" y="136276"/>
            <a:ext cx="513895" cy="450152"/>
          </a:xfrm>
          <a:prstGeom prst="rect">
            <a:avLst/>
          </a:prstGeom>
        </p:spPr>
      </p:pic>
      <p:sp>
        <p:nvSpPr>
          <p:cNvPr id="10" name="Vertical Text Placeholder 2"/>
          <p:cNvSpPr>
            <a:spLocks noGrp="1"/>
          </p:cNvSpPr>
          <p:nvPr>
            <p:ph type="body" orient="vert" idx="1" hasCustomPrompt="1"/>
          </p:nvPr>
        </p:nvSpPr>
        <p:spPr>
          <a:xfrm>
            <a:off x="838200" y="1825625"/>
            <a:ext cx="10515600" cy="4351338"/>
          </a:xfrm>
        </p:spPr>
        <p:txBody>
          <a:bodyPr vert="horz"/>
          <a:lstStyle>
            <a:lvl1pPr>
              <a:defRPr baseline="0"/>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381000" y="567935"/>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936303" y="160497"/>
            <a:ext cx="1771639" cy="369332"/>
          </a:xfrm>
          <a:prstGeom prst="rect">
            <a:avLst/>
          </a:prstGeom>
          <a:noFill/>
        </p:spPr>
        <p:txBody>
          <a:bodyPr wrap="none" rtlCol="0">
            <a:spAutoFit/>
          </a:bodyPr>
          <a:lstStyle/>
          <a:p>
            <a:r>
              <a:rPr lang="en-US" sz="900" dirty="0" smtClean="0">
                <a:solidFill>
                  <a:schemeClr val="bg1">
                    <a:lumMod val="85000"/>
                  </a:schemeClr>
                </a:solidFill>
                <a:latin typeface="Roboto" panose="02000000000000000000" pitchFamily="2" charset="0"/>
                <a:ea typeface="Roboto" panose="02000000000000000000" pitchFamily="2" charset="0"/>
              </a:rPr>
              <a:t>U.S.</a:t>
            </a:r>
            <a:r>
              <a:rPr lang="en-US" sz="90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90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900" dirty="0">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053" y="136276"/>
            <a:ext cx="513895" cy="450152"/>
          </a:xfrm>
          <a:prstGeom prst="rect">
            <a:avLst/>
          </a:prstGeom>
        </p:spPr>
      </p:pic>
      <p:sp>
        <p:nvSpPr>
          <p:cNvPr id="12" name="Text Placeholder 2"/>
          <p:cNvSpPr>
            <a:spLocks noGrp="1"/>
          </p:cNvSpPr>
          <p:nvPr>
            <p:ph type="body" sz="quarter" idx="11" hasCustomPrompt="1"/>
          </p:nvPr>
        </p:nvSpPr>
        <p:spPr>
          <a:xfrm>
            <a:off x="838200" y="1068388"/>
            <a:ext cx="10515600" cy="608012"/>
          </a:xfrm>
        </p:spPr>
        <p:txBody>
          <a:bodyPr>
            <a:noAutofit/>
          </a:bodyPr>
          <a:lstStyle>
            <a:lvl1pPr marL="0" indent="0">
              <a:buNone/>
              <a:defRPr sz="4400" baseline="0">
                <a:solidFill>
                  <a:schemeClr val="bg1">
                    <a:lumMod val="85000"/>
                  </a:schemeClr>
                </a:solidFill>
                <a:latin typeface="Roboto Black" panose="02000000000000000000" pitchFamily="2" charset="0"/>
                <a:ea typeface="Roboto Black" panose="02000000000000000000" pitchFamily="2" charset="0"/>
              </a:defRPr>
            </a:lvl1pPr>
          </a:lstStyle>
          <a:p>
            <a:pPr lvl="0"/>
            <a:r>
              <a:rPr lang="en-US" sz="4400" dirty="0" smtClean="0">
                <a:latin typeface="Roboto Black" panose="02000000000000000000" pitchFamily="2" charset="0"/>
                <a:ea typeface="Roboto Black" panose="02000000000000000000" pitchFamily="2" charset="0"/>
              </a:rPr>
              <a:t>Topic Heading</a:t>
            </a:r>
            <a:endParaRPr lang="en-US" dirty="0"/>
          </a:p>
        </p:txBody>
      </p:sp>
      <p:sp>
        <p:nvSpPr>
          <p:cNvPr id="3" name="Text Placeholder 2"/>
          <p:cNvSpPr>
            <a:spLocks noGrp="1"/>
          </p:cNvSpPr>
          <p:nvPr>
            <p:ph type="body" sz="quarter" idx="12" hasCustomPrompt="1"/>
          </p:nvPr>
        </p:nvSpPr>
        <p:spPr>
          <a:xfrm>
            <a:off x="6819900" y="160338"/>
            <a:ext cx="4533900" cy="369887"/>
          </a:xfrm>
        </p:spPr>
        <p:txBody>
          <a:bodyPr anchor="b">
            <a:normAutofit/>
          </a:bodyPr>
          <a:lstStyle>
            <a:lvl1pPr marL="0" indent="0" algn="r">
              <a:buNone/>
              <a:defRPr sz="1600">
                <a:solidFill>
                  <a:schemeClr val="bg1">
                    <a:lumMod val="85000"/>
                  </a:schemeClr>
                </a:solidFill>
                <a:latin typeface="Roboto Black" panose="02000000000000000000" pitchFamily="2" charset="0"/>
                <a:ea typeface="Roboto Black" panose="02000000000000000000" pitchFamily="2" charset="0"/>
              </a:defRPr>
            </a:lvl1pPr>
          </a:lstStyle>
          <a:p>
            <a:pPr lvl="0"/>
            <a:r>
              <a:rPr lang="en-US" dirty="0" smtClean="0"/>
              <a:t>Click to Add Chapter Heading</a:t>
            </a:r>
            <a:endParaRPr lang="en-US" dirty="0"/>
          </a:p>
        </p:txBody>
      </p:sp>
    </p:spTree>
    <p:extLst>
      <p:ext uri="{BB962C8B-B14F-4D97-AF65-F5344CB8AC3E}">
        <p14:creationId xmlns:p14="http://schemas.microsoft.com/office/powerpoint/2010/main" val="375614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1">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9C7BC-23CB-4ABC-803D-39F093646AD2}" type="datetimeFigureOut">
              <a:rPr lang="en-US" smtClean="0"/>
              <a:t>11/4/2019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04815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19C7BC-23CB-4ABC-803D-39F093646AD2}" type="datetimeFigureOut">
              <a:rPr lang="en-US" smtClean="0"/>
              <a:t>11/4/2019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32672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9C7BC-23CB-4ABC-803D-39F093646AD2}" type="datetimeFigureOut">
              <a:rPr lang="en-US" smtClean="0"/>
              <a:t>11/4/2019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93331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9C7BC-23CB-4ABC-803D-39F093646AD2}" type="datetimeFigureOut">
              <a:rPr lang="en-US" smtClean="0"/>
              <a:t>11/4/2019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94959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9C7BC-23CB-4ABC-803D-39F093646AD2}" type="datetimeFigureOut">
              <a:rPr lang="en-US" smtClean="0"/>
              <a:t>11/4/2019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92071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9C7BC-23CB-4ABC-803D-39F093646AD2}" type="datetimeFigureOut">
              <a:rPr lang="en-US" smtClean="0"/>
              <a:t>11/4/2019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27912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19C7BC-23CB-4ABC-803D-39F093646AD2}" type="datetimeFigureOut">
              <a:rPr lang="en-US" smtClean="0"/>
              <a:t>11/4/2019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317060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9C7BC-23CB-4ABC-803D-39F093646AD2}" type="datetimeFigureOut">
              <a:rPr lang="en-US" smtClean="0"/>
              <a:t>11/4/2019</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46E04-9456-4994-813D-5A4585BDA200}" type="slidenum">
              <a:rPr lang="en-US" smtClean="0"/>
              <a:t>‹#›</a:t>
            </a:fld>
            <a:endParaRPr lang="en-US" dirty="0"/>
          </a:p>
        </p:txBody>
      </p:sp>
      <p:sp>
        <p:nvSpPr>
          <p:cNvPr id="7" name="Footer Placeholder 6"/>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830632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50" r:id="rId13"/>
    <p:sldLayoutId id="2147483654" r:id="rId14"/>
  </p:sldLayoutIdLst>
  <p:txStyles>
    <p:titleStyle>
      <a:lvl1pPr algn="l" defTabSz="914400" rtl="0" eaLnBrk="1" latinLnBrk="0" hangingPunct="1">
        <a:lnSpc>
          <a:spcPct val="90000"/>
        </a:lnSpc>
        <a:spcBef>
          <a:spcPct val="0"/>
        </a:spcBef>
        <a:buNone/>
        <a:defRPr sz="4400" kern="1200">
          <a:solidFill>
            <a:schemeClr val="bg1">
              <a:lumMod val="85000"/>
            </a:schemeClr>
          </a:solidFill>
          <a:latin typeface="Roboto Black" panose="02000000000000000000" pitchFamily="2" charset="0"/>
          <a:ea typeface="Roboto Black"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8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2" orient="horz" pos="2160" userDrawn="1">
          <p15:clr>
            <a:srgbClr val="F26B43"/>
          </p15:clr>
        </p15:guide>
        <p15:guide id="13" pos="3840" userDrawn="1">
          <p15:clr>
            <a:srgbClr val="F26B43"/>
          </p15:clr>
        </p15:guide>
        <p15:guide id="14" pos="240" userDrawn="1">
          <p15:clr>
            <a:srgbClr val="F26B43"/>
          </p15:clr>
        </p15:guide>
        <p15:guide id="15" pos="7440" userDrawn="1">
          <p15:clr>
            <a:srgbClr val="F26B43"/>
          </p15:clr>
        </p15:guide>
        <p15:guide id="16" pos="528" userDrawn="1">
          <p15:clr>
            <a:srgbClr val="F26B43"/>
          </p15:clr>
        </p15:guide>
        <p15:guide id="17" pos="7152" userDrawn="1">
          <p15:clr>
            <a:srgbClr val="F26B43"/>
          </p15:clr>
        </p15:guide>
        <p15:guide id="18" orient="horz" pos="216" userDrawn="1">
          <p15:clr>
            <a:srgbClr val="F26B43"/>
          </p15:clr>
        </p15:guide>
        <p15:guide id="19" orient="horz" pos="3888" userDrawn="1">
          <p15:clr>
            <a:srgbClr val="F26B43"/>
          </p15:clr>
        </p15:guide>
        <p15:guide id="20" orient="horz" pos="4224" userDrawn="1">
          <p15:clr>
            <a:srgbClr val="F26B43"/>
          </p15:clr>
        </p15:guide>
        <p15:guide id="21" orient="horz" pos="1056" userDrawn="1">
          <p15:clr>
            <a:srgbClr val="F26B43"/>
          </p15:clr>
        </p15:guide>
        <p15:guide id="22"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4997" y="1076701"/>
            <a:ext cx="10899371" cy="608012"/>
          </a:xfrm>
        </p:spPr>
        <p:txBody>
          <a:bodyPr/>
          <a:lstStyle/>
          <a:p>
            <a:r>
              <a:rPr lang="en-US" dirty="0" smtClean="0"/>
              <a:t>Planning for Recreation &amp; Visitor Services</a:t>
            </a:r>
            <a:endParaRPr lang="en-US" dirty="0"/>
          </a:p>
        </p:txBody>
      </p:sp>
      <p:sp>
        <p:nvSpPr>
          <p:cNvPr id="9" name="Picture Placeholder 8"/>
          <p:cNvSpPr>
            <a:spLocks noGrp="1"/>
          </p:cNvSpPr>
          <p:nvPr>
            <p:ph type="pic" sz="quarter" idx="10"/>
          </p:nvPr>
        </p:nvSpPr>
        <p:spPr/>
      </p:sp>
      <p:pic>
        <p:nvPicPr>
          <p:cNvPr id="10" name="Picture 9"/>
          <p:cNvPicPr>
            <a:picLocks noChangeAspect="1"/>
          </p:cNvPicPr>
          <p:nvPr/>
        </p:nvPicPr>
        <p:blipFill rotWithShape="1">
          <a:blip r:embed="rId2"/>
          <a:srcRect b="32769"/>
          <a:stretch/>
        </p:blipFill>
        <p:spPr>
          <a:xfrm>
            <a:off x="-16042" y="2019300"/>
            <a:ext cx="12192000" cy="4830679"/>
          </a:xfrm>
          <a:prstGeom prst="rect">
            <a:avLst/>
          </a:prstGeom>
        </p:spPr>
      </p:pic>
    </p:spTree>
    <p:extLst>
      <p:ext uri="{BB962C8B-B14F-4D97-AF65-F5344CB8AC3E}">
        <p14:creationId xmlns:p14="http://schemas.microsoft.com/office/powerpoint/2010/main" val="3491161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Module 8 – Desired Settings, pg II-10</a:t>
            </a:r>
            <a:endParaRPr lang="en-US" dirty="0"/>
          </a:p>
        </p:txBody>
      </p:sp>
      <p:sp>
        <p:nvSpPr>
          <p:cNvPr id="6" name="Rectangle 5"/>
          <p:cNvSpPr/>
          <p:nvPr/>
        </p:nvSpPr>
        <p:spPr>
          <a:xfrm>
            <a:off x="228600" y="1474858"/>
            <a:ext cx="3465576"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small" spc="0" normalizeH="0" baseline="0" noProof="0" dirty="0" smtClean="0">
                <a:ln>
                  <a:noFill/>
                </a:ln>
                <a:solidFill>
                  <a:schemeClr val="bg1">
                    <a:lumMod val="75000"/>
                    <a:lumOff val="25000"/>
                  </a:schemeClr>
                </a:solidFill>
                <a:uLnTx/>
                <a:uFillTx/>
                <a:latin typeface="Calibri" panose="020F0502020204030204" pitchFamily="34" charset="0"/>
                <a:cs typeface="Calibri" panose="020F0502020204030204" pitchFamily="34" charset="0"/>
              </a:rPr>
              <a:t>Desired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small" spc="0" normalizeH="0" baseline="0" noProof="0" dirty="0" smtClean="0">
                <a:ln>
                  <a:noFill/>
                </a:ln>
                <a:solidFill>
                  <a:schemeClr val="bg1">
                    <a:lumMod val="75000"/>
                    <a:lumOff val="25000"/>
                  </a:schemeClr>
                </a:solidFill>
                <a:uLnTx/>
                <a:uFillTx/>
                <a:latin typeface="Calibri" panose="020F0502020204030204" pitchFamily="34" charset="0"/>
                <a:cs typeface="Calibri" panose="020F0502020204030204" pitchFamily="34" charset="0"/>
              </a:rPr>
              <a:t>Recreation </a:t>
            </a:r>
            <a:r>
              <a:rPr kumimoji="0" lang="en-US" sz="2800" b="1" i="0" u="none" strike="noStrike" kern="1200" cap="small" spc="0" normalizeH="0" baseline="0" noProof="0" dirty="0">
                <a:ln>
                  <a:noFill/>
                </a:ln>
                <a:solidFill>
                  <a:schemeClr val="bg1">
                    <a:lumMod val="75000"/>
                    <a:lumOff val="25000"/>
                  </a:schemeClr>
                </a:solidFill>
                <a:uLnTx/>
                <a:uFillTx/>
                <a:latin typeface="Calibri" panose="020F0502020204030204" pitchFamily="34" charset="0"/>
                <a:cs typeface="Calibri" panose="020F0502020204030204" pitchFamily="34" charset="0"/>
              </a:rPr>
              <a:t>Setting Characteristics in a Matrix</a:t>
            </a:r>
            <a:endParaRPr kumimoji="0" lang="en-US" sz="2800" b="0" i="0" u="none" strike="noStrike" kern="1200" cap="small" spc="0" normalizeH="0" baseline="0" noProof="0" dirty="0">
              <a:ln>
                <a:noFill/>
              </a:ln>
              <a:solidFill>
                <a:schemeClr val="bg1">
                  <a:lumMod val="75000"/>
                  <a:lumOff val="25000"/>
                </a:schemeClr>
              </a:solidFill>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3808003" y="987552"/>
            <a:ext cx="8106438" cy="5596128"/>
          </a:xfrm>
          <a:prstGeom prst="rect">
            <a:avLst/>
          </a:prstGeom>
        </p:spPr>
      </p:pic>
    </p:spTree>
    <p:extLst>
      <p:ext uri="{BB962C8B-B14F-4D97-AF65-F5344CB8AC3E}">
        <p14:creationId xmlns:p14="http://schemas.microsoft.com/office/powerpoint/2010/main" val="49183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Module 8 – Desired Settings, II-11</a:t>
            </a:r>
            <a:endParaRPr lang="en-US" dirty="0"/>
          </a:p>
        </p:txBody>
      </p:sp>
      <p:sp>
        <p:nvSpPr>
          <p:cNvPr id="6" name="Rectangle 5"/>
          <p:cNvSpPr/>
          <p:nvPr/>
        </p:nvSpPr>
        <p:spPr>
          <a:xfrm>
            <a:off x="360680" y="1646637"/>
            <a:ext cx="458724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small" spc="0" normalizeH="0" baseline="0" noProof="0" dirty="0" smtClean="0">
                <a:ln>
                  <a:noFill/>
                </a:ln>
                <a:solidFill>
                  <a:schemeClr val="bg1">
                    <a:lumMod val="75000"/>
                    <a:lumOff val="25000"/>
                  </a:schemeClr>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Desired </a:t>
            </a:r>
            <a:r>
              <a:rPr kumimoji="0" lang="en-US" sz="2800" b="1" i="0" u="none" strike="noStrike" kern="1200" cap="small" spc="0" normalizeH="0" baseline="0" noProof="0" dirty="0">
                <a:ln>
                  <a:noFill/>
                </a:ln>
                <a:solidFill>
                  <a:schemeClr val="bg1">
                    <a:lumMod val="75000"/>
                    <a:lumOff val="25000"/>
                  </a:schemeClr>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Recreation Setting Characteristics on Maps </a:t>
            </a:r>
            <a:endParaRPr kumimoji="0" lang="en-US" sz="2800" b="0" i="0" u="none" strike="noStrike" kern="1200" cap="small" spc="0" normalizeH="0" baseline="0" noProof="0" dirty="0">
              <a:ln>
                <a:noFill/>
              </a:ln>
              <a:solidFill>
                <a:schemeClr val="bg1">
                  <a:lumMod val="75000"/>
                  <a:lumOff val="25000"/>
                </a:schemeClr>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904" y="866846"/>
            <a:ext cx="4922103" cy="5693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846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Module 8 – Desired Settings</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56" y="1305935"/>
            <a:ext cx="8467344" cy="45307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52257" y="2299739"/>
            <a:ext cx="1001486" cy="830997"/>
          </a:xfrm>
          <a:prstGeom prst="rect">
            <a:avLst/>
          </a:prstGeom>
          <a:noFill/>
        </p:spPr>
        <p:txBody>
          <a:bodyPr wrap="square" rtlCol="0">
            <a:spAutoFit/>
          </a:bodyPr>
          <a:lstStyle/>
          <a:p>
            <a:r>
              <a:rPr lang="en-US" sz="1600" b="1" dirty="0" smtClean="0"/>
              <a:t>Existing</a:t>
            </a:r>
          </a:p>
          <a:p>
            <a:r>
              <a:rPr lang="en-US" sz="1600" b="1" dirty="0" smtClean="0"/>
              <a:t>and </a:t>
            </a:r>
          </a:p>
          <a:p>
            <a:r>
              <a:rPr lang="en-US" sz="1600" b="1" dirty="0" smtClean="0"/>
              <a:t>Desired</a:t>
            </a:r>
            <a:endParaRPr lang="en-US" sz="1600" b="1" dirty="0"/>
          </a:p>
        </p:txBody>
      </p:sp>
      <p:sp>
        <p:nvSpPr>
          <p:cNvPr id="11" name="Oval 10"/>
          <p:cNvSpPr/>
          <p:nvPr/>
        </p:nvSpPr>
        <p:spPr>
          <a:xfrm>
            <a:off x="4223657" y="2299738"/>
            <a:ext cx="1230086" cy="8773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275921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368099" y="1202782"/>
            <a:ext cx="3455802" cy="608012"/>
          </a:xfrm>
        </p:spPr>
        <p:txBody>
          <a:bodyPr/>
          <a:lstStyle/>
          <a:p>
            <a:r>
              <a:rPr lang="en-US" dirty="0" smtClean="0"/>
              <a:t>Questions? </a:t>
            </a:r>
            <a:endParaRPr lang="en-US" dirty="0"/>
          </a:p>
        </p:txBody>
      </p:sp>
      <p:sp>
        <p:nvSpPr>
          <p:cNvPr id="4" name="Text Placeholder 3"/>
          <p:cNvSpPr>
            <a:spLocks noGrp="1"/>
          </p:cNvSpPr>
          <p:nvPr>
            <p:ph type="body" sz="quarter" idx="12"/>
          </p:nvPr>
        </p:nvSpPr>
        <p:spPr/>
        <p:txBody>
          <a:bodyPr/>
          <a:lstStyle/>
          <a:p>
            <a:r>
              <a:rPr lang="en-US" dirty="0" smtClean="0"/>
              <a:t>Module 8 – Desired Settings, pg II-6   </a:t>
            </a:r>
            <a:endParaRPr lang="en-US" dirty="0"/>
          </a:p>
        </p:txBody>
      </p:sp>
      <p:sp>
        <p:nvSpPr>
          <p:cNvPr id="5" name="Vertical Text Placeholder 4"/>
          <p:cNvSpPr txBox="1">
            <a:spLocks noGrp="1"/>
          </p:cNvSpPr>
          <p:nvPr>
            <p:ph type="body" orient="vert" idx="1"/>
          </p:nvPr>
        </p:nvSpPr>
        <p:spPr>
          <a:xfrm>
            <a:off x="838200" y="2483351"/>
            <a:ext cx="10515600" cy="1806648"/>
          </a:xfrm>
          <a:prstGeom prst="rect">
            <a:avLst/>
          </a:prstGeom>
          <a:noFill/>
        </p:spPr>
        <p:txBody>
          <a:bodyPr wrap="square" rtlCol="0">
            <a:spAutoFit/>
          </a:bodyPr>
          <a:lstStyle/>
          <a:p>
            <a:r>
              <a:rPr lang="en-US" sz="2400" b="1" dirty="0" smtClean="0"/>
              <a:t>Learn how to determine desired settings</a:t>
            </a:r>
          </a:p>
          <a:p>
            <a:r>
              <a:rPr lang="en-US" sz="2400" b="1" dirty="0" smtClean="0"/>
              <a:t>Learn how to display desired settings</a:t>
            </a:r>
          </a:p>
          <a:p>
            <a:r>
              <a:rPr lang="en-US" sz="2400" b="1" dirty="0" smtClean="0"/>
              <a:t>How desired settings are incorporated into the LUP process</a:t>
            </a:r>
          </a:p>
          <a:p>
            <a:endParaRPr lang="en-US" sz="2400" b="1" dirty="0"/>
          </a:p>
        </p:txBody>
      </p:sp>
    </p:spTree>
    <p:extLst>
      <p:ext uri="{BB962C8B-B14F-4D97-AF65-F5344CB8AC3E}">
        <p14:creationId xmlns:p14="http://schemas.microsoft.com/office/powerpoint/2010/main" val="3910071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368099" y="1202782"/>
            <a:ext cx="3455802" cy="608012"/>
          </a:xfrm>
        </p:spPr>
        <p:txBody>
          <a:bodyPr/>
          <a:lstStyle/>
          <a:p>
            <a:r>
              <a:rPr lang="en-US" dirty="0" smtClean="0"/>
              <a:t>Exercise </a:t>
            </a:r>
            <a:endParaRPr lang="en-US" dirty="0"/>
          </a:p>
        </p:txBody>
      </p:sp>
      <p:sp>
        <p:nvSpPr>
          <p:cNvPr id="4" name="Text Placeholder 3"/>
          <p:cNvSpPr>
            <a:spLocks noGrp="1"/>
          </p:cNvSpPr>
          <p:nvPr>
            <p:ph type="body" sz="quarter" idx="12"/>
          </p:nvPr>
        </p:nvSpPr>
        <p:spPr/>
        <p:txBody>
          <a:bodyPr/>
          <a:lstStyle/>
          <a:p>
            <a:r>
              <a:rPr lang="en-US" dirty="0" smtClean="0"/>
              <a:t>Module 8 – Desired Settings, pg II-6   </a:t>
            </a:r>
            <a:endParaRPr lang="en-US" dirty="0"/>
          </a:p>
        </p:txBody>
      </p:sp>
      <p:sp>
        <p:nvSpPr>
          <p:cNvPr id="5" name="Vertical Text Placeholder 4"/>
          <p:cNvSpPr txBox="1">
            <a:spLocks noGrp="1"/>
          </p:cNvSpPr>
          <p:nvPr>
            <p:ph type="body" orient="vert" idx="1"/>
          </p:nvPr>
        </p:nvSpPr>
        <p:spPr>
          <a:xfrm>
            <a:off x="838200" y="2483351"/>
            <a:ext cx="10515600" cy="3188565"/>
          </a:xfrm>
          <a:prstGeom prst="rect">
            <a:avLst/>
          </a:prstGeom>
          <a:noFill/>
        </p:spPr>
        <p:txBody>
          <a:bodyPr wrap="square" rtlCol="0">
            <a:spAutoFit/>
          </a:bodyPr>
          <a:lstStyle/>
          <a:p>
            <a:pPr marL="0" indent="0">
              <a:buNone/>
            </a:pPr>
            <a:r>
              <a:rPr lang="en-US" sz="2400" b="1" dirty="0" smtClean="0"/>
              <a:t>Use data from: </a:t>
            </a:r>
          </a:p>
          <a:p>
            <a:r>
              <a:rPr lang="en-US" sz="2400" b="1" dirty="0" smtClean="0"/>
              <a:t>GSFO Visitor Study Report</a:t>
            </a:r>
          </a:p>
          <a:p>
            <a:r>
              <a:rPr lang="en-US" sz="2400" b="1" dirty="0" smtClean="0"/>
              <a:t>The objectives you developed in Module 7</a:t>
            </a:r>
          </a:p>
          <a:p>
            <a:pPr marL="0" indent="0">
              <a:buNone/>
            </a:pPr>
            <a:endParaRPr lang="en-US" sz="2400" b="1" dirty="0" smtClean="0"/>
          </a:p>
          <a:p>
            <a:pPr marL="0" indent="0">
              <a:buNone/>
            </a:pPr>
            <a:r>
              <a:rPr lang="en-US" sz="2400" b="1" dirty="0" smtClean="0"/>
              <a:t>Determine the Desired Recreation Settings </a:t>
            </a:r>
          </a:p>
          <a:p>
            <a:pPr marL="0" indent="0">
              <a:buNone/>
            </a:pPr>
            <a:r>
              <a:rPr lang="en-US" sz="2400" b="1" dirty="0" smtClean="0"/>
              <a:t>Highlight the desired RSCs on the matrix you used on the field trip.</a:t>
            </a:r>
            <a:endParaRPr lang="en-US" sz="2400" b="1" dirty="0" smtClean="0"/>
          </a:p>
          <a:p>
            <a:endParaRPr lang="en-US" sz="2400" b="1" dirty="0"/>
          </a:p>
        </p:txBody>
      </p:sp>
    </p:spTree>
    <p:extLst>
      <p:ext uri="{BB962C8B-B14F-4D97-AF65-F5344CB8AC3E}">
        <p14:creationId xmlns:p14="http://schemas.microsoft.com/office/powerpoint/2010/main" val="3334664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ctr"/>
            <a:r>
              <a:rPr lang="en-US" dirty="0" smtClean="0"/>
              <a:t>Desired </a:t>
            </a:r>
          </a:p>
          <a:p>
            <a:pPr algn="ctr"/>
            <a:r>
              <a:rPr lang="en-US" dirty="0" smtClean="0"/>
              <a:t>Recreation Setting Characteristics</a:t>
            </a:r>
            <a:endParaRPr lang="en-US" dirty="0"/>
          </a:p>
        </p:txBody>
      </p:sp>
      <p:sp>
        <p:nvSpPr>
          <p:cNvPr id="4" name="Text Placeholder 3"/>
          <p:cNvSpPr>
            <a:spLocks noGrp="1"/>
          </p:cNvSpPr>
          <p:nvPr>
            <p:ph type="body" sz="quarter" idx="12"/>
          </p:nvPr>
        </p:nvSpPr>
        <p:spPr/>
        <p:txBody>
          <a:bodyPr/>
          <a:lstStyle/>
          <a:p>
            <a:r>
              <a:rPr lang="en-US" dirty="0" smtClean="0"/>
              <a:t>Module 8–Desired Settings, pg II-6</a:t>
            </a:r>
            <a:endParaRPr lang="en-US" dirty="0"/>
          </a:p>
        </p:txBody>
      </p:sp>
      <p:sp>
        <p:nvSpPr>
          <p:cNvPr id="5" name="Vertical Text Placeholder 4"/>
          <p:cNvSpPr txBox="1">
            <a:spLocks noGrp="1"/>
          </p:cNvSpPr>
          <p:nvPr>
            <p:ph type="body" orient="vert" idx="1"/>
          </p:nvPr>
        </p:nvSpPr>
        <p:spPr>
          <a:xfrm>
            <a:off x="838200" y="2971031"/>
            <a:ext cx="10515600" cy="2267287"/>
          </a:xfrm>
          <a:prstGeom prst="rect">
            <a:avLst/>
          </a:prstGeom>
          <a:noFill/>
        </p:spPr>
        <p:txBody>
          <a:bodyPr wrap="square" rtlCol="0">
            <a:spAutoFit/>
          </a:bodyPr>
          <a:lstStyle/>
          <a:p>
            <a:pPr marL="0" indent="0" algn="ctr">
              <a:buNone/>
            </a:pPr>
            <a:r>
              <a:rPr lang="en-US" sz="2400" b="1" dirty="0" smtClean="0"/>
              <a:t>Jared Oakleaf</a:t>
            </a:r>
          </a:p>
          <a:p>
            <a:pPr marL="0" indent="0" algn="ctr">
              <a:buNone/>
            </a:pPr>
            <a:r>
              <a:rPr lang="en-US" sz="2400" b="1" dirty="0"/>
              <a:t>Outdoor Recreation Planner</a:t>
            </a:r>
          </a:p>
          <a:p>
            <a:pPr marL="0" indent="0" algn="ctr">
              <a:buNone/>
            </a:pPr>
            <a:r>
              <a:rPr lang="en-US" sz="2400" b="1" dirty="0"/>
              <a:t>BLM </a:t>
            </a:r>
            <a:r>
              <a:rPr lang="en-US" sz="2400" b="1" dirty="0" smtClean="0"/>
              <a:t>Lander </a:t>
            </a:r>
            <a:r>
              <a:rPr lang="en-US" sz="2400" b="1" dirty="0"/>
              <a:t>Field Office</a:t>
            </a:r>
          </a:p>
          <a:p>
            <a:pPr marL="0" indent="0" algn="ctr">
              <a:buNone/>
            </a:pPr>
            <a:r>
              <a:rPr lang="en-US" sz="2400" b="1" dirty="0" smtClean="0"/>
              <a:t>307-332-8407</a:t>
            </a:r>
            <a:endParaRPr lang="en-US" sz="2400" b="1" dirty="0"/>
          </a:p>
          <a:p>
            <a:pPr marL="0" indent="0" algn="ctr">
              <a:buNone/>
            </a:pPr>
            <a:r>
              <a:rPr lang="en-US" sz="2400" b="1" dirty="0" smtClean="0"/>
              <a:t>joakleaf@blm.gov</a:t>
            </a:r>
            <a:endParaRPr lang="en-US" sz="2400" b="1" dirty="0"/>
          </a:p>
        </p:txBody>
      </p:sp>
    </p:spTree>
    <p:extLst>
      <p:ext uri="{BB962C8B-B14F-4D97-AF65-F5344CB8AC3E}">
        <p14:creationId xmlns:p14="http://schemas.microsoft.com/office/powerpoint/2010/main" val="1909236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1717" y="1147215"/>
            <a:ext cx="5081752" cy="608012"/>
          </a:xfrm>
        </p:spPr>
        <p:txBody>
          <a:bodyPr/>
          <a:lstStyle/>
          <a:p>
            <a:r>
              <a:rPr lang="en-US" dirty="0" smtClean="0"/>
              <a:t>Objectives</a:t>
            </a:r>
            <a:endParaRPr lang="en-US" dirty="0"/>
          </a:p>
        </p:txBody>
      </p:sp>
      <p:sp>
        <p:nvSpPr>
          <p:cNvPr id="4" name="Text Placeholder 3"/>
          <p:cNvSpPr>
            <a:spLocks noGrp="1"/>
          </p:cNvSpPr>
          <p:nvPr>
            <p:ph type="body" sz="quarter" idx="12"/>
          </p:nvPr>
        </p:nvSpPr>
        <p:spPr/>
        <p:txBody>
          <a:bodyPr/>
          <a:lstStyle/>
          <a:p>
            <a:r>
              <a:rPr lang="en-US" dirty="0" smtClean="0"/>
              <a:t>Module 8 – Desired Settings, pg II-6   </a:t>
            </a:r>
            <a:endParaRPr lang="en-US" dirty="0"/>
          </a:p>
        </p:txBody>
      </p:sp>
      <p:sp>
        <p:nvSpPr>
          <p:cNvPr id="5" name="Vertical Text Placeholder 4"/>
          <p:cNvSpPr txBox="1">
            <a:spLocks noGrp="1"/>
          </p:cNvSpPr>
          <p:nvPr>
            <p:ph type="body" orient="vert" idx="1"/>
          </p:nvPr>
        </p:nvSpPr>
        <p:spPr>
          <a:xfrm>
            <a:off x="838200" y="2483351"/>
            <a:ext cx="10515600" cy="1806648"/>
          </a:xfrm>
          <a:prstGeom prst="rect">
            <a:avLst/>
          </a:prstGeom>
          <a:noFill/>
        </p:spPr>
        <p:txBody>
          <a:bodyPr wrap="square" rtlCol="0">
            <a:spAutoFit/>
          </a:bodyPr>
          <a:lstStyle/>
          <a:p>
            <a:r>
              <a:rPr lang="en-US" sz="2400" b="1" dirty="0" smtClean="0"/>
              <a:t>Learn how to determine desired settings</a:t>
            </a:r>
          </a:p>
          <a:p>
            <a:r>
              <a:rPr lang="en-US" sz="2400" b="1" dirty="0" smtClean="0"/>
              <a:t>Learn how to display desired settings</a:t>
            </a:r>
          </a:p>
          <a:p>
            <a:r>
              <a:rPr lang="en-US" sz="2400" b="1" dirty="0" smtClean="0"/>
              <a:t>How desired settings are incorporated into the LUP process</a:t>
            </a:r>
          </a:p>
          <a:p>
            <a:endParaRPr lang="en-US" sz="2400" b="1" dirty="0"/>
          </a:p>
        </p:txBody>
      </p:sp>
    </p:spTree>
    <p:extLst>
      <p:ext uri="{BB962C8B-B14F-4D97-AF65-F5344CB8AC3E}">
        <p14:creationId xmlns:p14="http://schemas.microsoft.com/office/powerpoint/2010/main" val="3942130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2274" y="1068388"/>
            <a:ext cx="11166695" cy="1339834"/>
          </a:xfrm>
        </p:spPr>
        <p:txBody>
          <a:bodyPr/>
          <a:lstStyle/>
          <a:p>
            <a:r>
              <a:rPr lang="en-US" b="1" dirty="0">
                <a:effectLst>
                  <a:outerShdw blurRad="38100" dist="38100" dir="2700000" algn="tl">
                    <a:srgbClr val="000000">
                      <a:alpha val="43137"/>
                    </a:srgbClr>
                  </a:outerShdw>
                </a:effectLst>
              </a:rPr>
              <a:t>Existing Recreation Setting Characteristics</a:t>
            </a:r>
          </a:p>
          <a:p>
            <a:pPr algn="ctr"/>
            <a:r>
              <a:rPr lang="en-US" b="1" dirty="0">
                <a:effectLst>
                  <a:outerShdw blurRad="38100" dist="38100" dir="2700000" algn="tl">
                    <a:srgbClr val="000000">
                      <a:alpha val="43137"/>
                    </a:srgbClr>
                  </a:outerShdw>
                </a:effectLst>
              </a:rPr>
              <a:t>(RSCs)</a:t>
            </a:r>
          </a:p>
          <a:p>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6740" y="3285857"/>
            <a:ext cx="864552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4370831" y="4005072"/>
            <a:ext cx="1335025" cy="12252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
        <p:nvSpPr>
          <p:cNvPr id="9" name="Text Placeholder 3"/>
          <p:cNvSpPr>
            <a:spLocks noGrp="1"/>
          </p:cNvSpPr>
          <p:nvPr>
            <p:ph type="body" sz="quarter" idx="12"/>
          </p:nvPr>
        </p:nvSpPr>
        <p:spPr>
          <a:xfrm>
            <a:off x="6819900" y="160338"/>
            <a:ext cx="4533900" cy="369887"/>
          </a:xfrm>
        </p:spPr>
        <p:txBody>
          <a:bodyPr/>
          <a:lstStyle/>
          <a:p>
            <a:r>
              <a:rPr lang="en-US" dirty="0" smtClean="0"/>
              <a:t>Module 8 – Desired Settings, pg II-6   </a:t>
            </a:r>
            <a:endParaRPr lang="en-US" dirty="0"/>
          </a:p>
        </p:txBody>
      </p:sp>
    </p:spTree>
    <p:extLst>
      <p:ext uri="{BB962C8B-B14F-4D97-AF65-F5344CB8AC3E}">
        <p14:creationId xmlns:p14="http://schemas.microsoft.com/office/powerpoint/2010/main" val="325673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Module 8 – Desired Settings</a:t>
            </a:r>
            <a:endParaRPr lang="en-US" dirty="0"/>
          </a:p>
        </p:txBody>
      </p:sp>
      <p:pic>
        <p:nvPicPr>
          <p:cNvPr id="6" name="Picture 5"/>
          <p:cNvPicPr>
            <a:picLocks noChangeAspect="1"/>
          </p:cNvPicPr>
          <p:nvPr/>
        </p:nvPicPr>
        <p:blipFill>
          <a:blip r:embed="rId3"/>
          <a:stretch>
            <a:fillRect/>
          </a:stretch>
        </p:blipFill>
        <p:spPr>
          <a:xfrm>
            <a:off x="368068" y="1522020"/>
            <a:ext cx="6271271" cy="5199531"/>
          </a:xfrm>
          <a:prstGeom prst="rect">
            <a:avLst/>
          </a:prstGeom>
        </p:spPr>
      </p:pic>
      <p:sp>
        <p:nvSpPr>
          <p:cNvPr id="7" name="TextBox 6"/>
          <p:cNvSpPr txBox="1"/>
          <p:nvPr/>
        </p:nvSpPr>
        <p:spPr>
          <a:xfrm>
            <a:off x="2405851" y="679938"/>
            <a:ext cx="8110124" cy="523220"/>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lang="en-US" sz="2800" b="1" dirty="0" smtClean="0">
                <a:solidFill>
                  <a:schemeClr val="bg1">
                    <a:lumMod val="85000"/>
                  </a:schemeClr>
                </a:solidFill>
                <a:latin typeface="Calibri" panose="020F0502020204030204"/>
              </a:rPr>
              <a:t>How do we determine the </a:t>
            </a:r>
            <a:r>
              <a:rPr lang="en-US" sz="2800" b="1" dirty="0">
                <a:solidFill>
                  <a:schemeClr val="bg1">
                    <a:lumMod val="85000"/>
                  </a:schemeClr>
                </a:solidFill>
                <a:latin typeface="Calibri" panose="020F0502020204030204"/>
              </a:rPr>
              <a:t>D</a:t>
            </a:r>
            <a:r>
              <a:rPr lang="en-US" sz="2800" b="1" dirty="0" smtClean="0">
                <a:solidFill>
                  <a:schemeClr val="bg1">
                    <a:lumMod val="85000"/>
                  </a:schemeClr>
                </a:solidFill>
                <a:latin typeface="Calibri" panose="020F0502020204030204"/>
              </a:rPr>
              <a:t>esired RSCs?</a:t>
            </a:r>
            <a:endParaRPr kumimoji="0" lang="en-US" sz="4400" b="1" i="0" u="none" strike="noStrike" kern="1200" cap="none" spc="0" normalizeH="0" baseline="0" noProof="0" dirty="0">
              <a:ln>
                <a:noFill/>
              </a:ln>
              <a:solidFill>
                <a:schemeClr val="bg1">
                  <a:lumMod val="85000"/>
                </a:schemeClr>
              </a:solidFill>
              <a:effectLst>
                <a:outerShdw blurRad="38100" dist="38100" dir="2700000" algn="tl">
                  <a:srgbClr val="000000">
                    <a:alpha val="43137"/>
                  </a:srgbClr>
                </a:outerShdw>
              </a:effectLst>
              <a:uLnTx/>
              <a:uFillTx/>
              <a:latin typeface="Calibri" panose="020F0502020204030204"/>
            </a:endParaRPr>
          </a:p>
        </p:txBody>
      </p:sp>
      <p:pic>
        <p:nvPicPr>
          <p:cNvPr id="2" name="Picture 1"/>
          <p:cNvPicPr>
            <a:picLocks noChangeAspect="1"/>
          </p:cNvPicPr>
          <p:nvPr/>
        </p:nvPicPr>
        <p:blipFill>
          <a:blip r:embed="rId4"/>
          <a:stretch>
            <a:fillRect/>
          </a:stretch>
        </p:blipFill>
        <p:spPr>
          <a:xfrm>
            <a:off x="6959600" y="1522020"/>
            <a:ext cx="4901548" cy="4552732"/>
          </a:xfrm>
          <a:prstGeom prst="rect">
            <a:avLst/>
          </a:prstGeom>
        </p:spPr>
      </p:pic>
      <p:sp>
        <p:nvSpPr>
          <p:cNvPr id="3" name="TextBox 2"/>
          <p:cNvSpPr txBox="1"/>
          <p:nvPr/>
        </p:nvSpPr>
        <p:spPr>
          <a:xfrm>
            <a:off x="7350642" y="6294474"/>
            <a:ext cx="4330995" cy="400110"/>
          </a:xfrm>
          <a:prstGeom prst="rect">
            <a:avLst/>
          </a:prstGeom>
          <a:noFill/>
        </p:spPr>
        <p:txBody>
          <a:bodyPr wrap="square" rtlCol="0">
            <a:spAutoFit/>
          </a:bodyPr>
          <a:lstStyle/>
          <a:p>
            <a:r>
              <a:rPr lang="en-US" sz="2000" dirty="0" smtClean="0">
                <a:solidFill>
                  <a:schemeClr val="bg1">
                    <a:lumMod val="85000"/>
                  </a:schemeClr>
                </a:solidFill>
                <a:ea typeface="Roboto" panose="02000000000000000000" pitchFamily="2" charset="0"/>
              </a:rPr>
              <a:t>See page 182, Visitor Study handout.</a:t>
            </a:r>
          </a:p>
        </p:txBody>
      </p:sp>
    </p:spTree>
    <p:extLst>
      <p:ext uri="{BB962C8B-B14F-4D97-AF65-F5344CB8AC3E}">
        <p14:creationId xmlns:p14="http://schemas.microsoft.com/office/powerpoint/2010/main" val="3777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Module 8 – Desired Settings</a:t>
            </a:r>
            <a:endParaRPr lang="en-US" dirty="0"/>
          </a:p>
        </p:txBody>
      </p:sp>
      <p:sp>
        <p:nvSpPr>
          <p:cNvPr id="8" name="TextBox 7"/>
          <p:cNvSpPr txBox="1"/>
          <p:nvPr/>
        </p:nvSpPr>
        <p:spPr>
          <a:xfrm>
            <a:off x="228600" y="3481740"/>
            <a:ext cx="3629191"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schemeClr val="bg1">
                  <a:lumMod val="85000"/>
                </a:schemeClr>
              </a:solidFill>
              <a:effectLst>
                <a:outerShdw blurRad="38100" dist="38100" dir="2700000" algn="tl">
                  <a:srgbClr val="000000">
                    <a:alpha val="43137"/>
                  </a:srgbClr>
                </a:outerShdw>
              </a:effectLst>
              <a:uLnTx/>
              <a:uFillTx/>
              <a:latin typeface="Calibri" panose="020F0502020204030204"/>
              <a:ea typeface="+mn-ea"/>
              <a:cs typeface="+mn-cs"/>
            </a:endParaRPr>
          </a:p>
          <a:p>
            <a:pPr marR="0" lvl="1" algn="l" defTabSz="914400" rtl="0" eaLnBrk="1" fontAlgn="auto" latinLnBrk="0" hangingPunct="1">
              <a:lnSpc>
                <a:spcPct val="100000"/>
              </a:lnSpc>
              <a:spcBef>
                <a:spcPts val="0"/>
              </a:spcBef>
              <a:spcAft>
                <a:spcPts val="0"/>
              </a:spcAft>
              <a:buClrTx/>
              <a:buSzTx/>
              <a:tabLst/>
              <a:defRPr/>
            </a:pPr>
            <a:r>
              <a:rPr lang="en-US" sz="2800" b="1" dirty="0" smtClean="0">
                <a:solidFill>
                  <a:schemeClr val="bg1">
                    <a:lumMod val="85000"/>
                  </a:schemeClr>
                </a:solidFill>
                <a:latin typeface="Calibri" panose="020F0502020204030204"/>
              </a:rPr>
              <a:t>How do we determine the </a:t>
            </a:r>
            <a:r>
              <a:rPr lang="en-US" sz="2800" b="1" dirty="0">
                <a:solidFill>
                  <a:schemeClr val="bg1">
                    <a:lumMod val="85000"/>
                  </a:schemeClr>
                </a:solidFill>
                <a:latin typeface="Calibri" panose="020F0502020204030204"/>
              </a:rPr>
              <a:t>D</a:t>
            </a:r>
            <a:r>
              <a:rPr lang="en-US" sz="2800" b="1" dirty="0" smtClean="0">
                <a:solidFill>
                  <a:schemeClr val="bg1">
                    <a:lumMod val="85000"/>
                  </a:schemeClr>
                </a:solidFill>
                <a:latin typeface="Calibri" panose="020F0502020204030204"/>
              </a:rPr>
              <a:t>esired RSCs? </a:t>
            </a:r>
            <a:endParaRPr kumimoji="0" lang="en-US" sz="2800" b="1" i="0" u="none" strike="noStrike" kern="1200" cap="none" spc="0" normalizeH="0" baseline="0" noProof="0" dirty="0">
              <a:ln>
                <a:noFill/>
              </a:ln>
              <a:solidFill>
                <a:schemeClr val="bg1">
                  <a:lumMod val="85000"/>
                </a:schemeClr>
              </a:solidFill>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smtClean="0">
              <a:ln>
                <a:noFill/>
              </a:ln>
              <a:solidFill>
                <a:schemeClr val="bg1">
                  <a:lumMod val="85000"/>
                </a:schemeClr>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chemeClr val="bg1">
                  <a:lumMod val="85000"/>
                </a:schemeClr>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9" name="Picture 8"/>
          <p:cNvPicPr>
            <a:picLocks noChangeAspect="1"/>
          </p:cNvPicPr>
          <p:nvPr/>
        </p:nvPicPr>
        <p:blipFill>
          <a:blip r:embed="rId3"/>
          <a:stretch>
            <a:fillRect/>
          </a:stretch>
        </p:blipFill>
        <p:spPr>
          <a:xfrm>
            <a:off x="4760159" y="1161891"/>
            <a:ext cx="6490285" cy="5371270"/>
          </a:xfrm>
          <a:prstGeom prst="rect">
            <a:avLst/>
          </a:prstGeom>
        </p:spPr>
      </p:pic>
      <p:pic>
        <p:nvPicPr>
          <p:cNvPr id="10" name="Picture 9"/>
          <p:cNvPicPr>
            <a:picLocks noChangeAspect="1"/>
          </p:cNvPicPr>
          <p:nvPr/>
        </p:nvPicPr>
        <p:blipFill>
          <a:blip r:embed="rId4"/>
          <a:stretch>
            <a:fillRect/>
          </a:stretch>
        </p:blipFill>
        <p:spPr>
          <a:xfrm rot="20850412">
            <a:off x="293585" y="1513038"/>
            <a:ext cx="5301519" cy="1181100"/>
          </a:xfrm>
          <a:prstGeom prst="rect">
            <a:avLst/>
          </a:prstGeom>
        </p:spPr>
      </p:pic>
    </p:spTree>
    <p:extLst>
      <p:ext uri="{BB962C8B-B14F-4D97-AF65-F5344CB8AC3E}">
        <p14:creationId xmlns:p14="http://schemas.microsoft.com/office/powerpoint/2010/main" val="3941003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Module 8 – Desired Settings, pg II-6</a:t>
            </a:r>
            <a:endParaRPr lang="en-US" dirty="0"/>
          </a:p>
        </p:txBody>
      </p:sp>
      <p:sp>
        <p:nvSpPr>
          <p:cNvPr id="3" name="TextBox 2"/>
          <p:cNvSpPr txBox="1"/>
          <p:nvPr/>
        </p:nvSpPr>
        <p:spPr>
          <a:xfrm>
            <a:off x="559558" y="3428999"/>
            <a:ext cx="3743402"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schemeClr val="bg1">
                  <a:lumMod val="85000"/>
                </a:schemeClr>
              </a:solidFill>
              <a:effectLst>
                <a:outerShdw blurRad="38100" dist="38100" dir="2700000" algn="tl">
                  <a:srgbClr val="000000">
                    <a:alpha val="43137"/>
                  </a:srgbClr>
                </a:outerShdw>
              </a:effectLst>
              <a:uLnTx/>
              <a:uFillTx/>
              <a:latin typeface="Calibri" panose="020F0502020204030204"/>
              <a:ea typeface="+mn-ea"/>
              <a:cs typeface="+mn-cs"/>
            </a:endParaRPr>
          </a:p>
          <a:p>
            <a:pPr marR="0" lvl="1" algn="l" defTabSz="914400" rtl="0" eaLnBrk="1" fontAlgn="auto" latinLnBrk="0" hangingPunct="1">
              <a:lnSpc>
                <a:spcPct val="100000"/>
              </a:lnSpc>
              <a:spcBef>
                <a:spcPts val="0"/>
              </a:spcBef>
              <a:spcAft>
                <a:spcPts val="0"/>
              </a:spcAft>
              <a:buClrTx/>
              <a:buSzTx/>
              <a:tabLst/>
              <a:defRPr/>
            </a:pPr>
            <a:r>
              <a:rPr lang="en-US" sz="2800" b="1" dirty="0" smtClean="0">
                <a:solidFill>
                  <a:schemeClr val="bg1">
                    <a:lumMod val="85000"/>
                  </a:schemeClr>
                </a:solidFill>
                <a:latin typeface="Calibri" panose="020F0502020204030204"/>
              </a:rPr>
              <a:t>How do we determine the </a:t>
            </a:r>
            <a:r>
              <a:rPr lang="en-US" sz="2800" b="1" dirty="0">
                <a:solidFill>
                  <a:schemeClr val="bg1">
                    <a:lumMod val="85000"/>
                  </a:schemeClr>
                </a:solidFill>
                <a:latin typeface="Calibri" panose="020F0502020204030204"/>
              </a:rPr>
              <a:t>D</a:t>
            </a:r>
            <a:r>
              <a:rPr lang="en-US" sz="2800" b="1" dirty="0" smtClean="0">
                <a:solidFill>
                  <a:schemeClr val="bg1">
                    <a:lumMod val="85000"/>
                  </a:schemeClr>
                </a:solidFill>
                <a:latin typeface="Calibri" panose="020F0502020204030204"/>
              </a:rPr>
              <a:t>esired RSCs? </a:t>
            </a:r>
            <a:endParaRPr kumimoji="0" lang="en-US" sz="2800" b="1" i="0" u="none" strike="noStrike" kern="1200" cap="none" spc="0" normalizeH="0" baseline="0" noProof="0" dirty="0">
              <a:ln>
                <a:noFill/>
              </a:ln>
              <a:solidFill>
                <a:schemeClr val="bg1">
                  <a:lumMod val="85000"/>
                </a:schemeClr>
              </a:solidFill>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smtClean="0">
              <a:ln>
                <a:noFill/>
              </a:ln>
              <a:solidFill>
                <a:schemeClr val="bg1">
                  <a:lumMod val="85000"/>
                </a:schemeClr>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chemeClr val="bg1">
                  <a:lumMod val="85000"/>
                </a:schemeClr>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6096000" y="1043816"/>
            <a:ext cx="5647155" cy="5677735"/>
          </a:xfrm>
          <a:prstGeom prst="rect">
            <a:avLst/>
          </a:prstGeom>
        </p:spPr>
      </p:pic>
      <p:pic>
        <p:nvPicPr>
          <p:cNvPr id="6" name="Picture 5"/>
          <p:cNvPicPr>
            <a:picLocks noChangeAspect="1"/>
          </p:cNvPicPr>
          <p:nvPr/>
        </p:nvPicPr>
        <p:blipFill>
          <a:blip r:embed="rId4"/>
          <a:stretch>
            <a:fillRect/>
          </a:stretch>
        </p:blipFill>
        <p:spPr>
          <a:xfrm>
            <a:off x="112796" y="1349291"/>
            <a:ext cx="6191250" cy="1704975"/>
          </a:xfrm>
          <a:prstGeom prst="rect">
            <a:avLst/>
          </a:prstGeom>
        </p:spPr>
      </p:pic>
    </p:spTree>
    <p:extLst>
      <p:ext uri="{BB962C8B-B14F-4D97-AF65-F5344CB8AC3E}">
        <p14:creationId xmlns:p14="http://schemas.microsoft.com/office/powerpoint/2010/main" val="1664697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Module 8 – Desired Settings</a:t>
            </a:r>
            <a:endParaRPr lang="en-US" dirty="0"/>
          </a:p>
        </p:txBody>
      </p:sp>
      <p:sp>
        <p:nvSpPr>
          <p:cNvPr id="3" name="TextBox 2"/>
          <p:cNvSpPr txBox="1"/>
          <p:nvPr/>
        </p:nvSpPr>
        <p:spPr>
          <a:xfrm>
            <a:off x="109182" y="1390998"/>
            <a:ext cx="2403494" cy="3600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schemeClr val="bg1">
                  <a:lumMod val="85000"/>
                </a:schemeClr>
              </a:solidFill>
              <a:effectLst>
                <a:outerShdw blurRad="38100" dist="38100" dir="2700000" algn="tl">
                  <a:srgbClr val="000000">
                    <a:alpha val="43137"/>
                  </a:srgbClr>
                </a:outerShdw>
              </a:effectLst>
              <a:uLnTx/>
              <a:uFillTx/>
              <a:latin typeface="Calibri" panose="020F0502020204030204"/>
              <a:ea typeface="+mn-ea"/>
              <a:cs typeface="+mn-cs"/>
            </a:endParaRPr>
          </a:p>
          <a:p>
            <a:pPr marR="0" lvl="1" algn="l" defTabSz="914400" rtl="0" eaLnBrk="1" fontAlgn="auto" latinLnBrk="0" hangingPunct="1">
              <a:lnSpc>
                <a:spcPct val="100000"/>
              </a:lnSpc>
              <a:spcBef>
                <a:spcPts val="0"/>
              </a:spcBef>
              <a:spcAft>
                <a:spcPts val="0"/>
              </a:spcAft>
              <a:buClrTx/>
              <a:buSzTx/>
              <a:tabLst/>
              <a:defRPr/>
            </a:pPr>
            <a:r>
              <a:rPr lang="en-US" sz="2800" b="1" dirty="0" smtClean="0">
                <a:solidFill>
                  <a:schemeClr val="bg1">
                    <a:lumMod val="85000"/>
                  </a:schemeClr>
                </a:solidFill>
                <a:latin typeface="Calibri" panose="020F0502020204030204"/>
              </a:rPr>
              <a:t>How do we determine the Desired RSCs? </a:t>
            </a:r>
            <a:endParaRPr kumimoji="0" lang="en-US" sz="2800" b="1" i="0" u="none" strike="noStrike" kern="1200" cap="none" spc="0" normalizeH="0" baseline="0" noProof="0" dirty="0">
              <a:ln>
                <a:noFill/>
              </a:ln>
              <a:solidFill>
                <a:schemeClr val="bg1">
                  <a:lumMod val="85000"/>
                </a:schemeClr>
              </a:solidFill>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smtClean="0">
              <a:ln>
                <a:noFill/>
              </a:ln>
              <a:solidFill>
                <a:schemeClr val="bg1">
                  <a:lumMod val="85000"/>
                </a:schemeClr>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chemeClr val="bg1">
                  <a:lumMod val="85000"/>
                </a:schemeClr>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2797583" y="1012830"/>
            <a:ext cx="4443984" cy="5708721"/>
          </a:xfrm>
          <a:prstGeom prst="rect">
            <a:avLst/>
          </a:prstGeom>
        </p:spPr>
      </p:pic>
      <p:pic>
        <p:nvPicPr>
          <p:cNvPr id="6" name="Picture 5"/>
          <p:cNvPicPr>
            <a:picLocks noChangeAspect="1"/>
          </p:cNvPicPr>
          <p:nvPr/>
        </p:nvPicPr>
        <p:blipFill>
          <a:blip r:embed="rId4"/>
          <a:stretch>
            <a:fillRect/>
          </a:stretch>
        </p:blipFill>
        <p:spPr>
          <a:xfrm>
            <a:off x="7526474" y="1012829"/>
            <a:ext cx="4512579" cy="5544381"/>
          </a:xfrm>
          <a:prstGeom prst="rect">
            <a:avLst/>
          </a:prstGeom>
        </p:spPr>
      </p:pic>
    </p:spTree>
    <p:extLst>
      <p:ext uri="{BB962C8B-B14F-4D97-AF65-F5344CB8AC3E}">
        <p14:creationId xmlns:p14="http://schemas.microsoft.com/office/powerpoint/2010/main" val="1613225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Module 8 – Desired Settings, pg II-9</a:t>
            </a:r>
            <a:endParaRPr lang="en-US" dirty="0"/>
          </a:p>
        </p:txBody>
      </p:sp>
      <p:sp>
        <p:nvSpPr>
          <p:cNvPr id="3" name="Rectangle 2"/>
          <p:cNvSpPr/>
          <p:nvPr/>
        </p:nvSpPr>
        <p:spPr>
          <a:xfrm>
            <a:off x="80963" y="1069712"/>
            <a:ext cx="5364797"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small" spc="0" normalizeH="0" baseline="0" noProof="0" dirty="0" smtClean="0">
                <a:ln>
                  <a:noFill/>
                </a:ln>
                <a:solidFill>
                  <a:schemeClr val="bg1">
                    <a:lumMod val="75000"/>
                    <a:lumOff val="25000"/>
                  </a:schemeClr>
                </a:solidFill>
                <a:uLnTx/>
                <a:uFillTx/>
                <a:latin typeface="Calibri" panose="020F0502020204030204" pitchFamily="34" charset="0"/>
                <a:cs typeface="Calibri" panose="020F0502020204030204" pitchFamily="34" charset="0"/>
              </a:rPr>
              <a:t>Desired </a:t>
            </a:r>
            <a:r>
              <a:rPr kumimoji="0" lang="en-US" sz="3200" b="1" i="0" u="none" strike="noStrike" kern="1200" cap="small" spc="0" normalizeH="0" baseline="0" noProof="0" dirty="0">
                <a:ln>
                  <a:noFill/>
                </a:ln>
                <a:solidFill>
                  <a:schemeClr val="bg1">
                    <a:lumMod val="75000"/>
                    <a:lumOff val="25000"/>
                  </a:schemeClr>
                </a:solidFill>
                <a:uLnTx/>
                <a:uFillTx/>
                <a:latin typeface="Calibri" panose="020F0502020204030204" pitchFamily="34" charset="0"/>
                <a:cs typeface="Calibri" panose="020F0502020204030204" pitchFamily="34" charset="0"/>
              </a:rPr>
              <a:t>Recreation Setting Characteristics in a Narrative </a:t>
            </a:r>
            <a:endParaRPr kumimoji="0" lang="en-US" sz="3200" b="0" i="0" u="none" strike="noStrike" kern="1200" cap="small" spc="0" normalizeH="0" baseline="0" noProof="0" dirty="0">
              <a:ln>
                <a:noFill/>
              </a:ln>
              <a:solidFill>
                <a:schemeClr val="bg1">
                  <a:lumMod val="75000"/>
                  <a:lumOff val="25000"/>
                </a:schemeClr>
              </a:solidFill>
              <a:uLnTx/>
              <a:uFillTx/>
              <a:latin typeface="Calibri" panose="020F0502020204030204" pitchFamily="34" charset="0"/>
              <a:cs typeface="Calibri" panose="020F050202020403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198880"/>
            <a:ext cx="5038725"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262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Top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smtClean="0">
            <a:solidFill>
              <a:schemeClr val="bg1">
                <a:lumMod val="85000"/>
              </a:schemeClr>
            </a:solidFill>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BLM-PowerPoint-Template-Black-Topo.potx" id="{06A3C5A7-278D-466C-8CC5-4FB6A963F289}" vid="{4D07F08B-482D-41C9-9962-09140407A1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2654</TotalTime>
  <Words>972</Words>
  <Application>Microsoft Office PowerPoint</Application>
  <PresentationFormat>Widescreen</PresentationFormat>
  <Paragraphs>98</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Book Antiqua</vt:lpstr>
      <vt:lpstr>Calibri</vt:lpstr>
      <vt:lpstr>Roboto</vt:lpstr>
      <vt:lpstr>Roboto Black</vt:lpstr>
      <vt:lpstr>Black-Topo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Ridenhour, Larry E</dc:creator>
  <cp:lastModifiedBy>Morgan, Dorothy M</cp:lastModifiedBy>
  <cp:revision>74</cp:revision>
  <cp:lastPrinted>2019-11-03T22:06:25Z</cp:lastPrinted>
  <dcterms:created xsi:type="dcterms:W3CDTF">2019-06-19T12:35:56Z</dcterms:created>
  <dcterms:modified xsi:type="dcterms:W3CDTF">2019-11-04T20:54:12Z</dcterms:modified>
</cp:coreProperties>
</file>