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59" r:id="rId2"/>
    <p:sldId id="260" r:id="rId3"/>
    <p:sldId id="274" r:id="rId4"/>
    <p:sldId id="273" r:id="rId5"/>
    <p:sldId id="275" r:id="rId6"/>
    <p:sldId id="285" r:id="rId7"/>
    <p:sldId id="286" r:id="rId8"/>
    <p:sldId id="279" r:id="rId9"/>
    <p:sldId id="280" r:id="rId10"/>
    <p:sldId id="277" r:id="rId11"/>
    <p:sldId id="282" r:id="rId12"/>
    <p:sldId id="281" r:id="rId13"/>
    <p:sldId id="283" r:id="rId14"/>
    <p:sldId id="278"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FC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8300" autoAdjust="0"/>
  </p:normalViewPr>
  <p:slideViewPr>
    <p:cSldViewPr snapToGrid="0" showGuides="1">
      <p:cViewPr varScale="1">
        <p:scale>
          <a:sx n="63" d="100"/>
          <a:sy n="63" d="100"/>
        </p:scale>
        <p:origin x="762" y="60"/>
      </p:cViewPr>
      <p:guideLst>
        <p:guide orient="horz" pos="2160"/>
        <p:guide pos="3840"/>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68" d="100"/>
          <a:sy n="68" d="100"/>
        </p:scale>
        <p:origin x="232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B05D8-93C9-4205-A070-EADBAABA4A66}"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317DB-BEBE-4417-88AB-4F52C6F698D7}" type="slidenum">
              <a:rPr lang="en-US" smtClean="0"/>
              <a:t>‹#›</a:t>
            </a:fld>
            <a:endParaRPr lang="en-US"/>
          </a:p>
        </p:txBody>
      </p:sp>
    </p:spTree>
    <p:extLst>
      <p:ext uri="{BB962C8B-B14F-4D97-AF65-F5344CB8AC3E}">
        <p14:creationId xmlns:p14="http://schemas.microsoft.com/office/powerpoint/2010/main" val="83415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3</a:t>
            </a:fld>
            <a:endParaRPr lang="en-US"/>
          </a:p>
        </p:txBody>
      </p:sp>
    </p:spTree>
    <p:extLst>
      <p:ext uri="{BB962C8B-B14F-4D97-AF65-F5344CB8AC3E}">
        <p14:creationId xmlns:p14="http://schemas.microsoft.com/office/powerpoint/2010/main" val="347418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May not be able to tell you how to succeed however</a:t>
            </a:r>
            <a:r>
              <a:rPr lang="en-US" baseline="0" dirty="0" smtClean="0"/>
              <a:t> I can tell you how to fail, that is trying to please everybody. </a:t>
            </a:r>
          </a:p>
          <a:p>
            <a:endParaRPr lang="en-US" baseline="0" dirty="0" smtClean="0"/>
          </a:p>
          <a:p>
            <a:r>
              <a:rPr lang="en-US" dirty="0" smtClean="0"/>
              <a:t>Specifically related to lands not designated, identify/disclose</a:t>
            </a:r>
            <a:r>
              <a:rPr lang="en-US" baseline="0" dirty="0" smtClean="0"/>
              <a:t> specific issues that will/could result in a management action and/or allowable use to resolve the issue.  No reason to propose a solution to a problem that doesn’t exist.  </a:t>
            </a:r>
            <a:endParaRPr lang="en-US"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12</a:t>
            </a:fld>
            <a:endParaRPr lang="en-US"/>
          </a:p>
        </p:txBody>
      </p:sp>
    </p:spTree>
    <p:extLst>
      <p:ext uri="{BB962C8B-B14F-4D97-AF65-F5344CB8AC3E}">
        <p14:creationId xmlns:p14="http://schemas.microsoft.com/office/powerpoint/2010/main" val="1587272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streamlining time</a:t>
            </a:r>
            <a:r>
              <a:rPr lang="en-US" baseline="0" dirty="0" smtClean="0"/>
              <a:t> and page limits, it’s more important than ever to keep implementation decisions out of the LUP.  Instead, develop a Recreation Appendix, or begin development of a Recreation Area Management Plan (RAMP).</a:t>
            </a:r>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13</a:t>
            </a:fld>
            <a:endParaRPr lang="en-US"/>
          </a:p>
        </p:txBody>
      </p:sp>
    </p:spTree>
    <p:extLst>
      <p:ext uri="{BB962C8B-B14F-4D97-AF65-F5344CB8AC3E}">
        <p14:creationId xmlns:p14="http://schemas.microsoft.com/office/powerpoint/2010/main" val="94279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 typeface="Arial" panose="020B0604020202020204" pitchFamily="34" charset="0"/>
              <a:buChar char="•"/>
            </a:pPr>
            <a:r>
              <a:rPr lang="en-US" dirty="0" smtClean="0"/>
              <a:t>These</a:t>
            </a:r>
            <a:r>
              <a:rPr lang="en-US" baseline="0" dirty="0" smtClean="0"/>
              <a:t> are not LUP or Implementation decisions but do guide future management, they are not required as part of a LUP but may be</a:t>
            </a:r>
            <a:r>
              <a:rPr lang="en-US" dirty="0" smtClean="0"/>
              <a:t> include a</a:t>
            </a:r>
            <a:r>
              <a:rPr lang="en-US" baseline="0" dirty="0" smtClean="0"/>
              <a:t> BMP appendix.  It is important to be able to identify them because they are frequently brought up during the LUP process.</a:t>
            </a:r>
          </a:p>
          <a:p>
            <a:pPr marL="285750" indent="-285750">
              <a:lnSpc>
                <a:spcPct val="130000"/>
              </a:lnSpc>
              <a:buFont typeface="Arial" panose="020B0604020202020204" pitchFamily="34" charset="0"/>
              <a:buChar char="•"/>
            </a:pPr>
            <a:r>
              <a:rPr lang="en-US" baseline="0" dirty="0" smtClean="0"/>
              <a:t>Help to capture partners and cooperators concerns with out making a decision.  </a:t>
            </a:r>
            <a:endParaRPr lang="en-US" dirty="0" smtClean="0"/>
          </a:p>
          <a:p>
            <a:pPr marL="285750" indent="-285750">
              <a:lnSpc>
                <a:spcPct val="130000"/>
              </a:lnSpc>
              <a:buFont typeface="Arial" panose="020B0604020202020204" pitchFamily="34" charset="0"/>
              <a:buChar char="•"/>
            </a:pPr>
            <a:r>
              <a:rPr lang="en-US" dirty="0" smtClean="0"/>
              <a:t>Show project proponents examples of commonly used practices to reduce impacts of land use activities on desired RSCs or recreation opportunities.</a:t>
            </a:r>
          </a:p>
          <a:p>
            <a:pPr marL="285750" indent="-285750">
              <a:lnSpc>
                <a:spcPct val="130000"/>
              </a:lnSpc>
              <a:buFont typeface="Arial" panose="020B0604020202020204" pitchFamily="34" charset="0"/>
              <a:buChar char="•"/>
            </a:pPr>
            <a:r>
              <a:rPr lang="en-US" dirty="0" smtClean="0"/>
              <a:t>often included in LUPs, but they are not LUP or implementation decisions</a:t>
            </a:r>
          </a:p>
          <a:p>
            <a:pPr marL="285750" indent="-285750">
              <a:lnSpc>
                <a:spcPct val="130000"/>
              </a:lnSpc>
              <a:buFont typeface="Arial" panose="020B0604020202020204" pitchFamily="34" charset="0"/>
              <a:buChar char="•"/>
            </a:pPr>
            <a:r>
              <a:rPr lang="en-US" dirty="0" smtClean="0"/>
              <a:t>Could be developed once a specific proposal is being evaluated through the environmental analysis process. </a:t>
            </a:r>
          </a:p>
          <a:p>
            <a:pPr marL="285750" marR="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Ask the class for examples of BMPs that would help achieve guide future implementation level decisions.  </a:t>
            </a:r>
            <a:endParaRPr lang="en-US"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14</a:t>
            </a:fld>
            <a:endParaRPr lang="en-US"/>
          </a:p>
        </p:txBody>
      </p:sp>
    </p:spTree>
    <p:extLst>
      <p:ext uri="{BB962C8B-B14F-4D97-AF65-F5344CB8AC3E}">
        <p14:creationId xmlns:p14="http://schemas.microsoft.com/office/powerpoint/2010/main" val="1451956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Discussion.  Look at the handout and/or Illustration 4 (IL-20) – Actions to maintain or enhance recreation setting characteristics OR address an issue. </a:t>
            </a:r>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15</a:t>
            </a:fld>
            <a:endParaRPr lang="en-US"/>
          </a:p>
        </p:txBody>
      </p:sp>
    </p:spTree>
    <p:extLst>
      <p:ext uri="{BB962C8B-B14F-4D97-AF65-F5344CB8AC3E}">
        <p14:creationId xmlns:p14="http://schemas.microsoft.com/office/powerpoint/2010/main" val="174445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do interdisciplinary LUP decisions fall within the framework?</a:t>
            </a:r>
          </a:p>
          <a:p>
            <a:endParaRPr lang="en-US" baseline="0" dirty="0" smtClean="0"/>
          </a:p>
          <a:p>
            <a:pPr marL="0" indent="0">
              <a:lnSpc>
                <a:spcPct val="130000"/>
              </a:lnSpc>
              <a:buFont typeface="Arial" panose="020B0604020202020204" pitchFamily="34" charset="0"/>
              <a:buNone/>
            </a:pPr>
            <a:r>
              <a:rPr lang="en-US" dirty="0" smtClean="0"/>
              <a:t>pages II-12 to II-16 in the handbook</a:t>
            </a:r>
          </a:p>
          <a:p>
            <a:pPr marL="0" indent="0">
              <a:lnSpc>
                <a:spcPct val="130000"/>
              </a:lnSpc>
              <a:buFont typeface="Arial" panose="020B0604020202020204" pitchFamily="34" charset="0"/>
              <a:buNone/>
            </a:pPr>
            <a:endParaRPr lang="en-US" dirty="0" smtClean="0"/>
          </a:p>
          <a:p>
            <a:pPr marL="0" indent="0">
              <a:lnSpc>
                <a:spcPct val="130000"/>
              </a:lnSpc>
              <a:buFont typeface="Arial" panose="020B0604020202020204" pitchFamily="34" charset="0"/>
              <a:buNone/>
            </a:pPr>
            <a:r>
              <a:rPr lang="en-US" dirty="0" smtClean="0"/>
              <a:t>Now</a:t>
            </a:r>
            <a:r>
              <a:rPr lang="en-US" baseline="0" dirty="0" smtClean="0"/>
              <a:t> that the RMA objectives have been established it is necessary to identify management actions and allowable uses needed to achieve them and the desired or particular RSCs.   Within the R&amp;VS program and other programs, supporting management actions and allowable use decisions are selected in terms of their ability to help achieve the recreation objectives, maintain or enhance RSCs or guide recreation implementation. </a:t>
            </a:r>
            <a:endParaRPr lang="en-US" dirty="0" smtClean="0"/>
          </a:p>
          <a:p>
            <a:pPr marL="0" indent="0">
              <a:lnSpc>
                <a:spcPct val="130000"/>
              </a:lnSpc>
              <a:buFont typeface="Arial" panose="020B0604020202020204" pitchFamily="34" charset="0"/>
              <a:buNone/>
            </a:pPr>
            <a:endParaRPr lang="en-US" dirty="0" smtClean="0"/>
          </a:p>
          <a:p>
            <a:pPr marL="0" indent="0">
              <a:lnSpc>
                <a:spcPct val="130000"/>
              </a:lnSpc>
              <a:buFont typeface="Arial" panose="020B0604020202020204" pitchFamily="34" charset="0"/>
              <a:buNone/>
            </a:pPr>
            <a:r>
              <a:rPr lang="en-US" dirty="0" smtClean="0"/>
              <a:t>Review the production</a:t>
            </a:r>
            <a:r>
              <a:rPr lang="en-US" baseline="0" dirty="0" smtClean="0"/>
              <a:t> process</a:t>
            </a:r>
            <a:endParaRPr lang="en-US" dirty="0" smtClean="0"/>
          </a:p>
          <a:p>
            <a:pPr marL="0" indent="0">
              <a:lnSpc>
                <a:spcPct val="130000"/>
              </a:lnSpc>
              <a:buFont typeface="Arial" panose="020B0604020202020204" pitchFamily="34" charset="0"/>
              <a:buNone/>
            </a:pPr>
            <a:endParaRPr lang="en-US" dirty="0" smtClean="0"/>
          </a:p>
          <a:p>
            <a:pPr marL="0" indent="0">
              <a:lnSpc>
                <a:spcPct val="130000"/>
              </a:lnSpc>
              <a:buFont typeface="Arial" panose="020B0604020202020204" pitchFamily="34" charset="0"/>
              <a:buNone/>
            </a:pPr>
            <a:r>
              <a:rPr lang="en-US" dirty="0" smtClean="0"/>
              <a:t>It is</a:t>
            </a:r>
            <a:r>
              <a:rPr lang="en-US" baseline="0" dirty="0" smtClean="0"/>
              <a:t> very important to distinguish between LUP, implementation, and BMP decisions.  Actions applied to the R&amp;VS program could come from other programs (e.g., timing limitations, climbing closure)</a:t>
            </a:r>
          </a:p>
          <a:p>
            <a:pPr marL="0" indent="0">
              <a:lnSpc>
                <a:spcPct val="130000"/>
              </a:lnSpc>
              <a:buFont typeface="Arial" panose="020B0604020202020204" pitchFamily="34" charset="0"/>
              <a:buNone/>
            </a:pPr>
            <a:endParaRPr lang="en-US" baseline="0" dirty="0" smtClean="0"/>
          </a:p>
          <a:p>
            <a:pPr marL="0" indent="0">
              <a:lnSpc>
                <a:spcPct val="130000"/>
              </a:lnSpc>
              <a:buFont typeface="Arial" panose="020B0604020202020204" pitchFamily="34" charset="0"/>
              <a:buNone/>
            </a:pPr>
            <a:r>
              <a:rPr lang="en-US" baseline="0" dirty="0" smtClean="0"/>
              <a:t>Now we need to determine how best to produce the outcomes and recreation opportunities and achieve the desired RSCs by identifying supporting land use plan management actions and allowable uses.</a:t>
            </a:r>
          </a:p>
          <a:p>
            <a:pPr marL="0" indent="0">
              <a:lnSpc>
                <a:spcPct val="130000"/>
              </a:lnSpc>
              <a:buFont typeface="Arial" panose="020B0604020202020204" pitchFamily="34" charset="0"/>
              <a:buNone/>
            </a:pPr>
            <a:endParaRPr lang="en-US" baseline="0" dirty="0" smtClean="0"/>
          </a:p>
          <a:p>
            <a:r>
              <a:rPr lang="en-US" dirty="0" smtClean="0"/>
              <a:t>After establishing</a:t>
            </a:r>
            <a:r>
              <a:rPr lang="en-US" baseline="0" dirty="0" smtClean="0"/>
              <a:t> objectives and identifying desired RSCs, identify management actions and allowable uses for each alternative needed to achieve them.  They are needed to achieve program objectives or constrain incompatible activities.  </a:t>
            </a:r>
          </a:p>
          <a:p>
            <a:endParaRPr lang="en-US" baseline="0" dirty="0" smtClean="0"/>
          </a:p>
          <a:p>
            <a:r>
              <a:rPr lang="en-US" baseline="0" dirty="0" smtClean="0"/>
              <a:t>Interdisciplinary management actions and allowable uses associated with the RMA help support the desired settings which in turn helps achieve the RMA objective.  They are a way of translating what the publics desires into BLM LUP decisions. </a:t>
            </a:r>
          </a:p>
          <a:p>
            <a:pPr marL="0" indent="0">
              <a:lnSpc>
                <a:spcPct val="130000"/>
              </a:lnSpc>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4</a:t>
            </a:fld>
            <a:endParaRPr lang="en-US"/>
          </a:p>
        </p:txBody>
      </p:sp>
    </p:spTree>
    <p:extLst>
      <p:ext uri="{BB962C8B-B14F-4D97-AF65-F5344CB8AC3E}">
        <p14:creationId xmlns:p14="http://schemas.microsoft.com/office/powerpoint/2010/main" val="27452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C317DB-BEBE-4417-88AB-4F52C6F698D7}" type="slidenum">
              <a:rPr lang="en-US" smtClean="0"/>
              <a:t>5</a:t>
            </a:fld>
            <a:endParaRPr lang="en-US"/>
          </a:p>
        </p:txBody>
      </p:sp>
    </p:spTree>
    <p:extLst>
      <p:ext uri="{BB962C8B-B14F-4D97-AF65-F5344CB8AC3E}">
        <p14:creationId xmlns:p14="http://schemas.microsoft.com/office/powerpoint/2010/main" val="185326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Each LUP decision should be fully analyzed in the LUP/EIS, including discussion of how these actions are necessary to support objectives, maintain or enhance settings, or address </a:t>
            </a:r>
            <a:r>
              <a:rPr lang="en-US" sz="1200" dirty="0" smtClean="0">
                <a:solidFill>
                  <a:schemeClr val="bg1"/>
                </a:solidFill>
              </a:rPr>
              <a:t>visitor health and safety, resource protection, or use and user conflicts.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Note regarding SRPs – it’s recommended to state only where SRPs would NOT be issued, because SRPs are always a discretionary decision and it could be argued that you must issue an SRP, even if other factors deem it inappropriate or not possible (new resource conflicts, staffing issues etc.)</a:t>
            </a:r>
          </a:p>
        </p:txBody>
      </p:sp>
      <p:sp>
        <p:nvSpPr>
          <p:cNvPr id="4" name="Slide Number Placeholder 3"/>
          <p:cNvSpPr>
            <a:spLocks noGrp="1"/>
          </p:cNvSpPr>
          <p:nvPr>
            <p:ph type="sldNum" sz="quarter" idx="10"/>
          </p:nvPr>
        </p:nvSpPr>
        <p:spPr/>
        <p:txBody>
          <a:bodyPr/>
          <a:lstStyle/>
          <a:p>
            <a:fld id="{0CC317DB-BEBE-4417-88AB-4F52C6F698D7}" type="slidenum">
              <a:rPr lang="en-US" smtClean="0"/>
              <a:t>6</a:t>
            </a:fld>
            <a:endParaRPr lang="en-US"/>
          </a:p>
        </p:txBody>
      </p:sp>
    </p:spTree>
    <p:extLst>
      <p:ext uri="{BB962C8B-B14F-4D97-AF65-F5344CB8AC3E}">
        <p14:creationId xmlns:p14="http://schemas.microsoft.com/office/powerpoint/2010/main" val="198247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Maintaining or enhancing “desired” or “particular” settings requires looking at what has</a:t>
            </a:r>
            <a:r>
              <a:rPr lang="en-US" baseline="0" dirty="0" smtClean="0"/>
              <a:t> the potential to impact those settings, what’s the threat?  Then determine how that can be addressed through other programs LUP decisions. </a:t>
            </a: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Like the LUP decisions for RVS, each decision should be fully analyzed in the LUP/EIS, including a discussion of how these actions are necessary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Support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Maintain or enhance settings,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Address </a:t>
            </a:r>
            <a:r>
              <a:rPr lang="en-US" sz="1200" dirty="0" smtClean="0">
                <a:solidFill>
                  <a:schemeClr val="bg1"/>
                </a:solidFill>
              </a:rPr>
              <a:t>visitor health and safety, resource protection, or use and user conflicts</a:t>
            </a:r>
            <a:r>
              <a:rPr lang="en-US" sz="1200" dirty="0" smtClean="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bg1"/>
                </a:solidFill>
                <a:latin typeface="+mn-lt"/>
                <a:ea typeface="+mn-ea"/>
                <a:cs typeface="+mn-cs"/>
              </a:rPr>
              <a:t>Land-Use Plan decisions for other programs can be found in Appendix C of the </a:t>
            </a:r>
            <a:r>
              <a:rPr lang="en-US" sz="1200" b="0" i="0" u="none" strike="noStrike" kern="1200" baseline="0" smtClean="0">
                <a:solidFill>
                  <a:schemeClr val="bg1"/>
                </a:solidFill>
                <a:latin typeface="+mn-lt"/>
                <a:ea typeface="+mn-ea"/>
                <a:cs typeface="+mn-cs"/>
              </a:rPr>
              <a:t>1601 Handbook.</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C317DB-BEBE-4417-88AB-4F52C6F698D7}" type="slidenum">
              <a:rPr lang="en-US" smtClean="0"/>
              <a:t>7</a:t>
            </a:fld>
            <a:endParaRPr lang="en-US"/>
          </a:p>
        </p:txBody>
      </p:sp>
    </p:spTree>
    <p:extLst>
      <p:ext uri="{BB962C8B-B14F-4D97-AF65-F5344CB8AC3E}">
        <p14:creationId xmlns:p14="http://schemas.microsoft.com/office/powerpoint/2010/main" val="329542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  This photo represents an area that did not have any LUP decision to protect the setting and these disturbances happened over time.  Could these impacts have an impact on activities or outcomes?</a:t>
            </a:r>
          </a:p>
          <a:p>
            <a:endParaRPr lang="en-US" baseline="0" dirty="0" smtClean="0"/>
          </a:p>
          <a:p>
            <a:r>
              <a:rPr lang="en-US" baseline="0" dirty="0" smtClean="0"/>
              <a:t>People may ask, how did we get here? Incremental decisions over time, cumulative impacts. </a:t>
            </a:r>
            <a:endParaRPr lang="en-US"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8</a:t>
            </a:fld>
            <a:endParaRPr lang="en-US"/>
          </a:p>
        </p:txBody>
      </p:sp>
    </p:spTree>
    <p:extLst>
      <p:ext uri="{BB962C8B-B14F-4D97-AF65-F5344CB8AC3E}">
        <p14:creationId xmlns:p14="http://schemas.microsoft.com/office/powerpoint/2010/main" val="42747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Controlled Surface Use (CSU)</a:t>
            </a:r>
            <a:r>
              <a:rPr lang="en-US" baseline="0" dirty="0" smtClean="0"/>
              <a:t> stipulation would have allowed the recreation program to move some of the facilities away from the access points </a:t>
            </a:r>
            <a:endParaRPr lang="en-US"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9</a:t>
            </a:fld>
            <a:endParaRPr lang="en-US"/>
          </a:p>
        </p:txBody>
      </p:sp>
    </p:spTree>
    <p:extLst>
      <p:ext uri="{BB962C8B-B14F-4D97-AF65-F5344CB8AC3E}">
        <p14:creationId xmlns:p14="http://schemas.microsoft.com/office/powerpoint/2010/main" val="192445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VRM</a:t>
            </a:r>
            <a:r>
              <a:rPr lang="en-US" baseline="0" dirty="0" smtClean="0"/>
              <a:t> II had been applied in the LUP, the view shed would have been better protected</a:t>
            </a:r>
            <a:endParaRPr lang="en-US" dirty="0" smtClean="0"/>
          </a:p>
        </p:txBody>
      </p:sp>
      <p:sp>
        <p:nvSpPr>
          <p:cNvPr id="4" name="Slide Number Placeholder 3"/>
          <p:cNvSpPr>
            <a:spLocks noGrp="1"/>
          </p:cNvSpPr>
          <p:nvPr>
            <p:ph type="sldNum" sz="quarter" idx="10"/>
          </p:nvPr>
        </p:nvSpPr>
        <p:spPr/>
        <p:txBody>
          <a:bodyPr/>
          <a:lstStyle/>
          <a:p>
            <a:fld id="{0CC317DB-BEBE-4417-88AB-4F52C6F698D7}" type="slidenum">
              <a:rPr lang="en-US" smtClean="0"/>
              <a:t>10</a:t>
            </a:fld>
            <a:endParaRPr lang="en-US"/>
          </a:p>
        </p:txBody>
      </p:sp>
    </p:spTree>
    <p:extLst>
      <p:ext uri="{BB962C8B-B14F-4D97-AF65-F5344CB8AC3E}">
        <p14:creationId xmlns:p14="http://schemas.microsoft.com/office/powerpoint/2010/main" val="383143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NSO stipulation</a:t>
            </a:r>
            <a:r>
              <a:rPr lang="en-US" baseline="0" dirty="0" smtClean="0"/>
              <a:t> could have prevented the surface disturbing activities that would have a negative impact on recreation values. Now we can see how  selecting appropriate LUP level decisions can </a:t>
            </a:r>
            <a:r>
              <a:rPr lang="en-US" b="1" baseline="0" dirty="0" smtClean="0"/>
              <a:t>protect</a:t>
            </a:r>
            <a:r>
              <a:rPr lang="en-US" baseline="0" dirty="0" smtClean="0"/>
              <a:t> the setting and help </a:t>
            </a:r>
            <a:r>
              <a:rPr lang="en-US" b="1" baseline="0" dirty="0" smtClean="0"/>
              <a:t>produce</a:t>
            </a:r>
            <a:r>
              <a:rPr lang="en-US" baseline="0" dirty="0" smtClean="0"/>
              <a:t> the recreation activities and </a:t>
            </a:r>
            <a:r>
              <a:rPr lang="en-US" b="1" baseline="0" dirty="0" smtClean="0"/>
              <a:t>facilitate</a:t>
            </a:r>
            <a:r>
              <a:rPr lang="en-US" baseline="0" dirty="0" smtClean="0"/>
              <a:t> the desired outcomes.  </a:t>
            </a:r>
            <a:endParaRPr lang="en-US"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11</a:t>
            </a:fld>
            <a:endParaRPr lang="en-US"/>
          </a:p>
        </p:txBody>
      </p:sp>
    </p:spTree>
    <p:extLst>
      <p:ext uri="{BB962C8B-B14F-4D97-AF65-F5344CB8AC3E}">
        <p14:creationId xmlns:p14="http://schemas.microsoft.com/office/powerpoint/2010/main" val="1478356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2" name="Straight Connector 11"/>
          <p:cNvCxnSpPr/>
          <p:nvPr/>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43050" y="314325"/>
            <a:ext cx="2031325" cy="415498"/>
          </a:xfrm>
          <a:prstGeom prst="rect">
            <a:avLst/>
          </a:prstGeom>
          <a:noFill/>
        </p:spPr>
        <p:txBody>
          <a:bodyPr wrap="none" rtlCol="0">
            <a:spAutoFit/>
          </a:bodyPr>
          <a:lstStyle/>
          <a:p>
            <a:r>
              <a:rPr lang="en-US" sz="1050" dirty="0" smtClean="0">
                <a:solidFill>
                  <a:schemeClr val="bg1">
                    <a:lumMod val="85000"/>
                  </a:schemeClr>
                </a:solidFill>
                <a:latin typeface="Roboto" panose="02000000000000000000" pitchFamily="2" charset="0"/>
                <a:ea typeface="Roboto" panose="02000000000000000000" pitchFamily="2" charset="0"/>
              </a:rPr>
              <a:t>U.S.</a:t>
            </a:r>
            <a:r>
              <a:rPr lang="en-US" sz="105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1050" dirty="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32" y="221735"/>
            <a:ext cx="740004" cy="648215"/>
          </a:xfrm>
          <a:prstGeom prst="rect">
            <a:avLst/>
          </a:prstGeom>
        </p:spPr>
      </p:pic>
      <p:sp>
        <p:nvSpPr>
          <p:cNvPr id="5" name="Picture Placeholder 4"/>
          <p:cNvSpPr>
            <a:spLocks noGrp="1"/>
          </p:cNvSpPr>
          <p:nvPr>
            <p:ph type="pic" sz="quarter" idx="10" hasCustomPrompt="1"/>
          </p:nvPr>
        </p:nvSpPr>
        <p:spPr>
          <a:xfrm>
            <a:off x="0" y="2019300"/>
            <a:ext cx="12192000" cy="4838700"/>
          </a:xfrm>
        </p:spPr>
        <p:txBody>
          <a:bodyPr/>
          <a:lstStyle>
            <a:lvl1pPr>
              <a:defRPr baseline="0"/>
            </a:lvl1pPr>
          </a:lstStyle>
          <a:p>
            <a:r>
              <a:rPr lang="en-US" dirty="0" smtClean="0"/>
              <a:t>Add photo here – Flush to bottom, each edge, and top along guide line below green bar</a:t>
            </a:r>
          </a:p>
          <a:p>
            <a:r>
              <a:rPr lang="en-US" dirty="0" smtClean="0"/>
              <a:t>Crop image as needed</a:t>
            </a:r>
            <a:endParaRPr lang="en-US" dirty="0"/>
          </a:p>
        </p:txBody>
      </p:sp>
      <p:cxnSp>
        <p:nvCxnSpPr>
          <p:cNvPr id="8" name="Straight Connector 7"/>
          <p:cNvCxnSpPr/>
          <p:nvPr userDrawn="1"/>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543050" y="314325"/>
            <a:ext cx="2031325" cy="415498"/>
          </a:xfrm>
          <a:prstGeom prst="rect">
            <a:avLst/>
          </a:prstGeom>
          <a:noFill/>
        </p:spPr>
        <p:txBody>
          <a:bodyPr wrap="none" rtlCol="0">
            <a:spAutoFit/>
          </a:bodyPr>
          <a:lstStyle/>
          <a:p>
            <a:r>
              <a:rPr lang="en-US" sz="1050" dirty="0" smtClean="0">
                <a:solidFill>
                  <a:schemeClr val="bg1">
                    <a:lumMod val="85000"/>
                  </a:schemeClr>
                </a:solidFill>
                <a:latin typeface="Roboto" panose="02000000000000000000" pitchFamily="2" charset="0"/>
                <a:ea typeface="Roboto" panose="02000000000000000000" pitchFamily="2" charset="0"/>
              </a:rPr>
              <a:t>U.S.</a:t>
            </a:r>
            <a:r>
              <a:rPr lang="en-US" sz="105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1050" dirty="0">
              <a:solidFill>
                <a:schemeClr val="bg1">
                  <a:lumMod val="85000"/>
                </a:schemeClr>
              </a:solidFill>
              <a:latin typeface="Roboto" panose="02000000000000000000" pitchFamily="2" charset="0"/>
              <a:ea typeface="Roboto" panose="02000000000000000000" pitchFamily="2"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432" y="221735"/>
            <a:ext cx="740004" cy="648215"/>
          </a:xfrm>
          <a:prstGeom prst="rect">
            <a:avLst/>
          </a:prstGeom>
        </p:spPr>
      </p:pic>
      <p:sp>
        <p:nvSpPr>
          <p:cNvPr id="3" name="Text Placeholder 2"/>
          <p:cNvSpPr>
            <a:spLocks noGrp="1"/>
          </p:cNvSpPr>
          <p:nvPr>
            <p:ph type="body" sz="quarter" idx="11" hasCustomPrompt="1"/>
          </p:nvPr>
        </p:nvSpPr>
        <p:spPr>
          <a:xfrm>
            <a:off x="838200" y="1068388"/>
            <a:ext cx="10515600" cy="608012"/>
          </a:xfrm>
        </p:spPr>
        <p:txBody>
          <a:bodyPr>
            <a:noAutofit/>
          </a:bodyPr>
          <a:lstStyle>
            <a:lvl1pPr marL="0" indent="0">
              <a:buNone/>
              <a:defRPr sz="44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4400" dirty="0" smtClean="0">
                <a:latin typeface="Roboto Black" panose="02000000000000000000" pitchFamily="2" charset="0"/>
                <a:ea typeface="Roboto Black" panose="02000000000000000000" pitchFamily="2" charset="0"/>
              </a:rPr>
              <a:t>Presentation Title</a:t>
            </a:r>
            <a:endParaRPr lang="en-US" dirty="0"/>
          </a:p>
        </p:txBody>
      </p:sp>
    </p:spTree>
    <p:extLst>
      <p:ext uri="{BB962C8B-B14F-4D97-AF65-F5344CB8AC3E}">
        <p14:creationId xmlns:p14="http://schemas.microsoft.com/office/powerpoint/2010/main" val="4102950345"/>
      </p:ext>
    </p:extLst>
  </p:cSld>
  <p:clrMapOvr>
    <a:masterClrMapping/>
  </p:clrMapOvr>
  <p:extLst mod="1">
    <p:ext uri="{DCECCB84-F9BA-43D5-87BE-67443E8EF086}">
      <p15:sldGuideLst xmlns:p15="http://schemas.microsoft.com/office/powerpoint/2012/main">
        <p15:guide id="10" orient="horz" pos="2160" userDrawn="1">
          <p15:clr>
            <a:srgbClr val="FBAE40"/>
          </p15:clr>
        </p15:guide>
        <p15:guide id="11" pos="3840" userDrawn="1">
          <p15:clr>
            <a:srgbClr val="FBAE40"/>
          </p15:clr>
        </p15:guide>
        <p15:guide id="12" pos="528" userDrawn="1">
          <p15:clr>
            <a:srgbClr val="FBAE40"/>
          </p15:clr>
        </p15:guide>
        <p15:guide id="13" pos="7152" userDrawn="1">
          <p15:clr>
            <a:srgbClr val="FBAE40"/>
          </p15:clr>
        </p15:guide>
        <p15:guide id="14" pos="7440" userDrawn="1">
          <p15:clr>
            <a:srgbClr val="FBAE40"/>
          </p15:clr>
        </p15:guide>
        <p15:guide id="15" pos="240" userDrawn="1">
          <p15:clr>
            <a:srgbClr val="FBAE40"/>
          </p15:clr>
        </p15:guide>
        <p15:guide id="16" orient="horz" pos="144" userDrawn="1">
          <p15:clr>
            <a:srgbClr val="FBAE40"/>
          </p15:clr>
        </p15:guide>
        <p15:guide id="17" orient="horz" pos="4248" userDrawn="1">
          <p15:clr>
            <a:srgbClr val="FBAE40"/>
          </p15:clr>
        </p15:guide>
        <p15:guide id="18" orient="horz" pos="1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19C7BC-23CB-4ABC-803D-39F093646AD2}" type="datetimeFigureOut">
              <a:rPr lang="en-US" smtClean="0"/>
              <a:t>11/1/2019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398011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19C7BC-23CB-4ABC-803D-39F093646AD2}" type="datetimeFigureOut">
              <a:rPr lang="en-US" smtClean="0"/>
              <a:t>11/1/2019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82136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9C7BC-23CB-4ABC-803D-39F093646AD2}" type="datetimeFigureOut">
              <a:rPr lang="en-US" smtClean="0"/>
              <a:t>11/1/2019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86515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2" name="Straight Connector 11"/>
          <p:cNvCxnSpPr/>
          <p:nvPr userDrawn="1"/>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543050" y="314325"/>
            <a:ext cx="2031325" cy="415498"/>
          </a:xfrm>
          <a:prstGeom prst="rect">
            <a:avLst/>
          </a:prstGeom>
          <a:noFill/>
        </p:spPr>
        <p:txBody>
          <a:bodyPr wrap="none" rtlCol="0">
            <a:spAutoFit/>
          </a:bodyPr>
          <a:lstStyle/>
          <a:p>
            <a:r>
              <a:rPr lang="en-US" sz="1050" dirty="0" smtClean="0">
                <a:solidFill>
                  <a:schemeClr val="bg1">
                    <a:lumMod val="85000"/>
                  </a:schemeClr>
                </a:solidFill>
                <a:latin typeface="Roboto" panose="02000000000000000000" pitchFamily="2" charset="0"/>
                <a:ea typeface="Roboto" panose="02000000000000000000" pitchFamily="2" charset="0"/>
              </a:rPr>
              <a:t>U.S.</a:t>
            </a:r>
            <a:r>
              <a:rPr lang="en-US" sz="105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1050" dirty="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432" y="221735"/>
            <a:ext cx="740004" cy="648215"/>
          </a:xfrm>
          <a:prstGeom prst="rect">
            <a:avLst/>
          </a:prstGeom>
        </p:spPr>
      </p:pic>
      <p:sp>
        <p:nvSpPr>
          <p:cNvPr id="16" name="Title 15"/>
          <p:cNvSpPr>
            <a:spLocks noGrp="1"/>
          </p:cNvSpPr>
          <p:nvPr>
            <p:ph type="title" hasCustomPrompt="1"/>
          </p:nvPr>
        </p:nvSpPr>
        <p:spPr>
          <a:xfrm>
            <a:off x="838200" y="1015734"/>
            <a:ext cx="10515600" cy="748245"/>
          </a:xfrm>
        </p:spPr>
        <p:txBody>
          <a:bodyPr/>
          <a:lstStyle>
            <a:lvl1pPr>
              <a:defRPr/>
            </a:lvl1pPr>
          </a:lstStyle>
          <a:p>
            <a:r>
              <a:rPr lang="en-US" dirty="0" smtClean="0"/>
              <a:t>Click to add title</a:t>
            </a:r>
            <a:endParaRPr lang="en-US" dirty="0"/>
          </a:p>
        </p:txBody>
      </p:sp>
      <p:sp>
        <p:nvSpPr>
          <p:cNvPr id="5" name="Picture Placeholder 4"/>
          <p:cNvSpPr>
            <a:spLocks noGrp="1"/>
          </p:cNvSpPr>
          <p:nvPr>
            <p:ph type="pic" sz="quarter" idx="10" hasCustomPrompt="1"/>
          </p:nvPr>
        </p:nvSpPr>
        <p:spPr>
          <a:xfrm>
            <a:off x="0" y="2019300"/>
            <a:ext cx="12192000" cy="4838700"/>
          </a:xfrm>
        </p:spPr>
        <p:txBody>
          <a:bodyPr/>
          <a:lstStyle>
            <a:lvl1pPr>
              <a:defRPr baseline="0"/>
            </a:lvl1pPr>
          </a:lstStyle>
          <a:p>
            <a:r>
              <a:rPr lang="en-US" dirty="0" smtClean="0"/>
              <a:t>Add photo here – Flush to bottom, each edge, and top along guide line below green bar</a:t>
            </a:r>
          </a:p>
          <a:p>
            <a:r>
              <a:rPr lang="en-US" dirty="0" smtClean="0"/>
              <a:t>Crop image as needed</a:t>
            </a:r>
            <a:endParaRPr lang="en-US" dirty="0"/>
          </a:p>
        </p:txBody>
      </p:sp>
    </p:spTree>
    <p:extLst>
      <p:ext uri="{BB962C8B-B14F-4D97-AF65-F5344CB8AC3E}">
        <p14:creationId xmlns:p14="http://schemas.microsoft.com/office/powerpoint/2010/main" val="103420499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8" userDrawn="1">
          <p15:clr>
            <a:srgbClr val="FBAE40"/>
          </p15:clr>
        </p15:guide>
        <p15:guide id="4" pos="7152" userDrawn="1">
          <p15:clr>
            <a:srgbClr val="FBAE40"/>
          </p15:clr>
        </p15:guide>
        <p15:guide id="5" pos="7440" userDrawn="1">
          <p15:clr>
            <a:srgbClr val="FBAE40"/>
          </p15:clr>
        </p15:guide>
        <p15:guide id="6" pos="240" userDrawn="1">
          <p15:clr>
            <a:srgbClr val="FBAE40"/>
          </p15:clr>
        </p15:guide>
        <p15:guide id="7" orient="horz" pos="144" userDrawn="1">
          <p15:clr>
            <a:srgbClr val="FBAE40"/>
          </p15:clr>
        </p15:guide>
        <p15:guide id="8" orient="horz" pos="4248" userDrawn="1">
          <p15:clr>
            <a:srgbClr val="FBAE40"/>
          </p15:clr>
        </p15:guide>
        <p15:guide id="9" orient="horz" pos="12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7" name="Straight Connector 6"/>
          <p:cNvCxnSpPr/>
          <p:nvPr userDrawn="1"/>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936303" y="160497"/>
            <a:ext cx="1771639" cy="369332"/>
          </a:xfrm>
          <a:prstGeom prst="rect">
            <a:avLst/>
          </a:prstGeom>
          <a:noFill/>
        </p:spPr>
        <p:txBody>
          <a:bodyPr wrap="none" rtlCol="0">
            <a:spAutoFit/>
          </a:bodyPr>
          <a:lstStyle/>
          <a:p>
            <a:r>
              <a:rPr lang="en-US" sz="900" dirty="0" smtClean="0">
                <a:solidFill>
                  <a:schemeClr val="bg1">
                    <a:lumMod val="85000"/>
                  </a:schemeClr>
                </a:solidFill>
                <a:latin typeface="Roboto" panose="02000000000000000000" pitchFamily="2" charset="0"/>
                <a:ea typeface="Roboto" panose="02000000000000000000" pitchFamily="2" charset="0"/>
              </a:rPr>
              <a:t>U.S.</a:t>
            </a:r>
            <a:r>
              <a:rPr lang="en-US" sz="90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900" dirty="0">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053" y="136276"/>
            <a:ext cx="513895" cy="450152"/>
          </a:xfrm>
          <a:prstGeom prst="rect">
            <a:avLst/>
          </a:prstGeom>
        </p:spPr>
      </p:pic>
      <p:sp>
        <p:nvSpPr>
          <p:cNvPr id="10" name="Vertical Text Placeholder 2"/>
          <p:cNvSpPr>
            <a:spLocks noGrp="1"/>
          </p:cNvSpPr>
          <p:nvPr>
            <p:ph type="body" orient="vert" idx="1" hasCustomPrompt="1"/>
          </p:nvPr>
        </p:nvSpPr>
        <p:spPr>
          <a:xfrm>
            <a:off x="838200" y="1825625"/>
            <a:ext cx="10515600" cy="4351338"/>
          </a:xfrm>
        </p:spPr>
        <p:txBody>
          <a:bodyPr vert="horz"/>
          <a:lstStyle>
            <a:lvl1pPr>
              <a:defRPr baseline="0"/>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838200" y="828942"/>
            <a:ext cx="10515600" cy="769441"/>
          </a:xfrm>
          <a:prstGeom prst="rect">
            <a:avLst/>
          </a:prstGeom>
          <a:noFill/>
        </p:spPr>
        <p:txBody>
          <a:bodyPr wrap="square" rtlCol="0">
            <a:spAutoFit/>
          </a:bodyPr>
          <a:lstStyle/>
          <a:p>
            <a:r>
              <a:rPr lang="en-US" sz="4400" b="1" dirty="0" smtClean="0">
                <a:solidFill>
                  <a:schemeClr val="bg1">
                    <a:lumMod val="85000"/>
                  </a:schemeClr>
                </a:solidFill>
                <a:latin typeface="Roboto" panose="02000000000000000000" pitchFamily="2" charset="0"/>
                <a:ea typeface="Roboto" panose="02000000000000000000" pitchFamily="2" charset="0"/>
              </a:rPr>
              <a:t>Click to add page topic</a:t>
            </a:r>
            <a:endParaRPr lang="en-US" sz="4400" b="1" dirty="0">
              <a:solidFill>
                <a:schemeClr val="bg1">
                  <a:lumMod val="85000"/>
                </a:schemeClr>
              </a:solidFill>
              <a:latin typeface="Roboto" panose="02000000000000000000" pitchFamily="2" charset="0"/>
              <a:ea typeface="Roboto" panose="02000000000000000000" pitchFamily="2" charset="0"/>
            </a:endParaRPr>
          </a:p>
        </p:txBody>
      </p:sp>
      <p:sp>
        <p:nvSpPr>
          <p:cNvPr id="13" name="TextBox 12"/>
          <p:cNvSpPr txBox="1"/>
          <p:nvPr userDrawn="1"/>
        </p:nvSpPr>
        <p:spPr>
          <a:xfrm>
            <a:off x="8289421" y="202193"/>
            <a:ext cx="3064379" cy="292388"/>
          </a:xfrm>
          <a:prstGeom prst="rect">
            <a:avLst/>
          </a:prstGeom>
          <a:noFill/>
        </p:spPr>
        <p:txBody>
          <a:bodyPr wrap="square" lIns="0" bIns="0" rtlCol="0" anchor="b">
            <a:spAutoFit/>
          </a:bodyPr>
          <a:lstStyle/>
          <a:p>
            <a:pPr algn="r"/>
            <a:r>
              <a:rPr lang="en-US" sz="1600" dirty="0" smtClean="0">
                <a:solidFill>
                  <a:schemeClr val="bg1">
                    <a:lumMod val="85000"/>
                  </a:schemeClr>
                </a:solidFill>
                <a:latin typeface="Roboto Black" panose="02000000000000000000" pitchFamily="2" charset="0"/>
                <a:ea typeface="Roboto Black" panose="02000000000000000000" pitchFamily="2" charset="0"/>
              </a:rPr>
              <a:t>Click to Add Chapter Heading</a:t>
            </a:r>
            <a:endParaRPr lang="en-US" sz="1600" dirty="0">
              <a:solidFill>
                <a:schemeClr val="bg1">
                  <a:lumMod val="85000"/>
                </a:schemeClr>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94905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cxnSp>
        <p:nvCxnSpPr>
          <p:cNvPr id="7" name="Straight Connector 6"/>
          <p:cNvCxnSpPr/>
          <p:nvPr/>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36303" y="160497"/>
            <a:ext cx="1771639" cy="369332"/>
          </a:xfrm>
          <a:prstGeom prst="rect">
            <a:avLst/>
          </a:prstGeom>
          <a:noFill/>
        </p:spPr>
        <p:txBody>
          <a:bodyPr wrap="none" rtlCol="0">
            <a:spAutoFit/>
          </a:bodyPr>
          <a:lstStyle/>
          <a:p>
            <a:r>
              <a:rPr lang="en-US" sz="900" dirty="0" smtClean="0">
                <a:solidFill>
                  <a:schemeClr val="bg1">
                    <a:lumMod val="85000"/>
                  </a:schemeClr>
                </a:solidFill>
                <a:latin typeface="Roboto" panose="02000000000000000000" pitchFamily="2" charset="0"/>
                <a:ea typeface="Roboto" panose="02000000000000000000" pitchFamily="2" charset="0"/>
              </a:rPr>
              <a:t>U.S.</a:t>
            </a:r>
            <a:r>
              <a:rPr lang="en-US" sz="90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900" dirty="0">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053" y="136276"/>
            <a:ext cx="513895" cy="450152"/>
          </a:xfrm>
          <a:prstGeom prst="rect">
            <a:avLst/>
          </a:prstGeom>
        </p:spPr>
      </p:pic>
      <p:sp>
        <p:nvSpPr>
          <p:cNvPr id="10" name="Vertical Text Placeholder 2"/>
          <p:cNvSpPr>
            <a:spLocks noGrp="1"/>
          </p:cNvSpPr>
          <p:nvPr>
            <p:ph type="body" orient="vert" idx="1" hasCustomPrompt="1"/>
          </p:nvPr>
        </p:nvSpPr>
        <p:spPr>
          <a:xfrm>
            <a:off x="838200" y="1825625"/>
            <a:ext cx="10515600" cy="4351338"/>
          </a:xfrm>
        </p:spPr>
        <p:txBody>
          <a:bodyPr vert="horz"/>
          <a:lstStyle>
            <a:lvl1pPr>
              <a:defRPr baseline="0"/>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936303" y="160497"/>
            <a:ext cx="1771639" cy="369332"/>
          </a:xfrm>
          <a:prstGeom prst="rect">
            <a:avLst/>
          </a:prstGeom>
          <a:noFill/>
        </p:spPr>
        <p:txBody>
          <a:bodyPr wrap="none" rtlCol="0">
            <a:spAutoFit/>
          </a:bodyPr>
          <a:lstStyle/>
          <a:p>
            <a:r>
              <a:rPr lang="en-US" sz="900" dirty="0" smtClean="0">
                <a:solidFill>
                  <a:schemeClr val="bg1">
                    <a:lumMod val="85000"/>
                  </a:schemeClr>
                </a:solidFill>
                <a:latin typeface="Roboto" panose="02000000000000000000" pitchFamily="2" charset="0"/>
                <a:ea typeface="Roboto" panose="02000000000000000000" pitchFamily="2" charset="0"/>
              </a:rPr>
              <a:t>U.S.</a:t>
            </a:r>
            <a:r>
              <a:rPr lang="en-US" sz="90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900" dirty="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053" y="136276"/>
            <a:ext cx="513895" cy="450152"/>
          </a:xfrm>
          <a:prstGeom prst="rect">
            <a:avLst/>
          </a:prstGeom>
        </p:spPr>
      </p:pic>
      <p:sp>
        <p:nvSpPr>
          <p:cNvPr id="12" name="Text Placeholder 2"/>
          <p:cNvSpPr>
            <a:spLocks noGrp="1"/>
          </p:cNvSpPr>
          <p:nvPr>
            <p:ph type="body" sz="quarter" idx="11" hasCustomPrompt="1"/>
          </p:nvPr>
        </p:nvSpPr>
        <p:spPr>
          <a:xfrm>
            <a:off x="838200" y="1068388"/>
            <a:ext cx="10515600" cy="608012"/>
          </a:xfrm>
        </p:spPr>
        <p:txBody>
          <a:bodyPr>
            <a:noAutofit/>
          </a:bodyPr>
          <a:lstStyle>
            <a:lvl1pPr marL="0" indent="0">
              <a:buNone/>
              <a:defRPr sz="44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4400" dirty="0" smtClean="0">
                <a:latin typeface="Roboto Black" panose="02000000000000000000" pitchFamily="2" charset="0"/>
                <a:ea typeface="Roboto Black" panose="02000000000000000000" pitchFamily="2" charset="0"/>
              </a:rPr>
              <a:t>Topic Heading</a:t>
            </a:r>
            <a:endParaRPr lang="en-US" dirty="0"/>
          </a:p>
        </p:txBody>
      </p:sp>
      <p:sp>
        <p:nvSpPr>
          <p:cNvPr id="3" name="Text Placeholder 2"/>
          <p:cNvSpPr>
            <a:spLocks noGrp="1"/>
          </p:cNvSpPr>
          <p:nvPr>
            <p:ph type="body" sz="quarter" idx="12" hasCustomPrompt="1"/>
          </p:nvPr>
        </p:nvSpPr>
        <p:spPr>
          <a:xfrm>
            <a:off x="6819900" y="160338"/>
            <a:ext cx="4533900" cy="369887"/>
          </a:xfrm>
        </p:spPr>
        <p:txBody>
          <a:bodyPr anchor="b">
            <a:normAutofit/>
          </a:bodyPr>
          <a:lstStyle>
            <a:lvl1pPr marL="0" indent="0" algn="r">
              <a:buNone/>
              <a:defRPr sz="1600">
                <a:solidFill>
                  <a:schemeClr val="bg1">
                    <a:lumMod val="85000"/>
                  </a:schemeClr>
                </a:solidFill>
                <a:latin typeface="Roboto Black" panose="02000000000000000000" pitchFamily="2" charset="0"/>
                <a:ea typeface="Roboto Black" panose="02000000000000000000" pitchFamily="2" charset="0"/>
              </a:defRPr>
            </a:lvl1pPr>
          </a:lstStyle>
          <a:p>
            <a:pPr lvl="0"/>
            <a:r>
              <a:rPr lang="en-US" dirty="0" smtClean="0"/>
              <a:t>Click to Add Chapter Heading</a:t>
            </a:r>
            <a:endParaRPr lang="en-US" dirty="0"/>
          </a:p>
        </p:txBody>
      </p:sp>
    </p:spTree>
    <p:extLst>
      <p:ext uri="{BB962C8B-B14F-4D97-AF65-F5344CB8AC3E}">
        <p14:creationId xmlns:p14="http://schemas.microsoft.com/office/powerpoint/2010/main" val="375614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1">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9C7BC-23CB-4ABC-803D-39F093646AD2}" type="datetimeFigureOut">
              <a:rPr lang="en-US" smtClean="0"/>
              <a:t>11/1/2019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04815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19C7BC-23CB-4ABC-803D-39F093646AD2}" type="datetimeFigureOut">
              <a:rPr lang="en-US" smtClean="0"/>
              <a:t>11/1/2019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32672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9C7BC-23CB-4ABC-803D-39F093646AD2}" type="datetimeFigureOut">
              <a:rPr lang="en-US" smtClean="0"/>
              <a:t>11/1/2019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93331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9C7BC-23CB-4ABC-803D-39F093646AD2}" type="datetimeFigureOut">
              <a:rPr lang="en-US" smtClean="0"/>
              <a:t>11/1/2019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94959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9C7BC-23CB-4ABC-803D-39F093646AD2}" type="datetimeFigureOut">
              <a:rPr lang="en-US" smtClean="0"/>
              <a:t>11/1/2019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92071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9C7BC-23CB-4ABC-803D-39F093646AD2}" type="datetimeFigureOut">
              <a:rPr lang="en-US" smtClean="0"/>
              <a:t>11/1/2019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27912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19C7BC-23CB-4ABC-803D-39F093646AD2}" type="datetimeFigureOut">
              <a:rPr lang="en-US" smtClean="0"/>
              <a:t>11/1/2019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317060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9C7BC-23CB-4ABC-803D-39F093646AD2}" type="datetimeFigureOut">
              <a:rPr lang="en-US" smtClean="0"/>
              <a:t>11/1/2019</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46E04-9456-4994-813D-5A4585BDA200}" type="slidenum">
              <a:rPr lang="en-US" smtClean="0"/>
              <a:t>‹#›</a:t>
            </a:fld>
            <a:endParaRPr lang="en-US" dirty="0"/>
          </a:p>
        </p:txBody>
      </p:sp>
      <p:sp>
        <p:nvSpPr>
          <p:cNvPr id="7" name="Footer Placeholder 6"/>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830632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0" r:id="rId13"/>
    <p:sldLayoutId id="2147483654" r:id="rId14"/>
  </p:sldLayoutIdLst>
  <p:txStyles>
    <p:titleStyle>
      <a:lvl1pPr algn="l" defTabSz="914400" rtl="0" eaLnBrk="1" latinLnBrk="0" hangingPunct="1">
        <a:lnSpc>
          <a:spcPct val="90000"/>
        </a:lnSpc>
        <a:spcBef>
          <a:spcPct val="0"/>
        </a:spcBef>
        <a:buNone/>
        <a:defRPr sz="4400" kern="1200">
          <a:solidFill>
            <a:schemeClr val="bg1">
              <a:lumMod val="85000"/>
            </a:schemeClr>
          </a:solidFill>
          <a:latin typeface="Roboto Black" panose="02000000000000000000" pitchFamily="2" charset="0"/>
          <a:ea typeface="Roboto Black"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8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orient="horz" pos="2160" userDrawn="1">
          <p15:clr>
            <a:srgbClr val="F26B43"/>
          </p15:clr>
        </p15:guide>
        <p15:guide id="13" pos="3840" userDrawn="1">
          <p15:clr>
            <a:srgbClr val="F26B43"/>
          </p15:clr>
        </p15:guide>
        <p15:guide id="14" pos="240" userDrawn="1">
          <p15:clr>
            <a:srgbClr val="F26B43"/>
          </p15:clr>
        </p15:guide>
        <p15:guide id="15" pos="7440" userDrawn="1">
          <p15:clr>
            <a:srgbClr val="F26B43"/>
          </p15:clr>
        </p15:guide>
        <p15:guide id="16" pos="528" userDrawn="1">
          <p15:clr>
            <a:srgbClr val="F26B43"/>
          </p15:clr>
        </p15:guide>
        <p15:guide id="17" pos="7152" userDrawn="1">
          <p15:clr>
            <a:srgbClr val="F26B43"/>
          </p15:clr>
        </p15:guide>
        <p15:guide id="18" orient="horz" pos="216" userDrawn="1">
          <p15:clr>
            <a:srgbClr val="F26B43"/>
          </p15:clr>
        </p15:guide>
        <p15:guide id="19" orient="horz" pos="3888" userDrawn="1">
          <p15:clr>
            <a:srgbClr val="F26B43"/>
          </p15:clr>
        </p15:guide>
        <p15:guide id="20" orient="horz" pos="4224" userDrawn="1">
          <p15:clr>
            <a:srgbClr val="F26B43"/>
          </p15:clr>
        </p15:guide>
        <p15:guide id="21" orient="horz" pos="1056" userDrawn="1">
          <p15:clr>
            <a:srgbClr val="F26B43"/>
          </p15:clr>
        </p15:guide>
        <p15:guide id="22"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4997" y="1076701"/>
            <a:ext cx="10899371" cy="608012"/>
          </a:xfrm>
        </p:spPr>
        <p:txBody>
          <a:bodyPr/>
          <a:lstStyle/>
          <a:p>
            <a:r>
              <a:rPr lang="en-US" dirty="0" smtClean="0"/>
              <a:t>Planning for Recreation &amp; Visitor Services</a:t>
            </a:r>
            <a:endParaRPr lang="en-US" dirty="0"/>
          </a:p>
        </p:txBody>
      </p:sp>
      <p:sp>
        <p:nvSpPr>
          <p:cNvPr id="9" name="Picture Placeholder 8"/>
          <p:cNvSpPr>
            <a:spLocks noGrp="1"/>
          </p:cNvSpPr>
          <p:nvPr>
            <p:ph type="pic" sz="quarter" idx="10"/>
          </p:nvPr>
        </p:nvSpPr>
        <p:spPr/>
      </p:sp>
      <p:pic>
        <p:nvPicPr>
          <p:cNvPr id="10" name="Picture 9"/>
          <p:cNvPicPr>
            <a:picLocks noChangeAspect="1"/>
          </p:cNvPicPr>
          <p:nvPr/>
        </p:nvPicPr>
        <p:blipFill rotWithShape="1">
          <a:blip r:embed="rId2"/>
          <a:srcRect b="32769"/>
          <a:stretch/>
        </p:blipFill>
        <p:spPr>
          <a:xfrm>
            <a:off x="-16042" y="2019300"/>
            <a:ext cx="12192000" cy="4830679"/>
          </a:xfrm>
          <a:prstGeom prst="rect">
            <a:avLst/>
          </a:prstGeom>
        </p:spPr>
      </p:pic>
    </p:spTree>
    <p:extLst>
      <p:ext uri="{BB962C8B-B14F-4D97-AF65-F5344CB8AC3E}">
        <p14:creationId xmlns:p14="http://schemas.microsoft.com/office/powerpoint/2010/main" val="349116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U:\My Documents\REC Class\P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04957"/>
            <a:ext cx="9144000" cy="50496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p:nvSpPr>
        <p:spPr bwMode="auto">
          <a:xfrm>
            <a:off x="2546350" y="6134149"/>
            <a:ext cx="69342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bg1">
                    <a:lumMod val="85000"/>
                  </a:schemeClr>
                </a:solidFill>
                <a:effectLst/>
                <a:uLnTx/>
                <a:uFillTx/>
                <a:latin typeface="Book Antiqua"/>
                <a:ea typeface="+mn-ea"/>
                <a:cs typeface="+mn-cs"/>
              </a:rPr>
              <a:t>Apply VRM II to sensitive view sheds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000" b="1" i="0" u="none" strike="noStrike" kern="1200" cap="none" spc="0" normalizeH="0" baseline="0" noProof="0" dirty="0">
              <a:ln>
                <a:noFill/>
              </a:ln>
              <a:solidFill>
                <a:schemeClr val="bg1">
                  <a:lumMod val="85000"/>
                </a:schemeClr>
              </a:solidFill>
              <a:effectLst/>
              <a:uLnTx/>
              <a:uFillTx/>
              <a:latin typeface="Book Antiqua"/>
              <a:ea typeface="+mn-ea"/>
              <a:cs typeface="+mn-cs"/>
            </a:endParaRPr>
          </a:p>
        </p:txBody>
      </p:sp>
      <p:sp>
        <p:nvSpPr>
          <p:cNvPr id="14" name="WordArt 25"/>
          <p:cNvSpPr>
            <a:spLocks noChangeArrowheads="1" noChangeShapeType="1" noTextEdit="1"/>
          </p:cNvSpPr>
          <p:nvPr/>
        </p:nvSpPr>
        <p:spPr bwMode="auto">
          <a:xfrm rot="-855509">
            <a:off x="1936750" y="4906963"/>
            <a:ext cx="1219200" cy="398462"/>
          </a:xfrm>
          <a:prstGeom prst="rect">
            <a:avLst/>
          </a:prstGeom>
        </p:spPr>
        <p:txBody>
          <a:bodyPr wrap="none" fromWordArt="1">
            <a:prstTxWarp prst="textSlantUp">
              <a:avLst>
                <a:gd name="adj" fmla="val 32056"/>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CC99FF"/>
                  </a:solidFill>
                  <a:round/>
                  <a:headEnd/>
                  <a:tailEnd/>
                </a:ln>
                <a:gradFill rotWithShape="0">
                  <a:gsLst>
                    <a:gs pos="0">
                      <a:srgbClr val="6600CC"/>
                    </a:gs>
                    <a:gs pos="100000">
                      <a:srgbClr val="CC00CC"/>
                    </a:gs>
                  </a:gsLst>
                  <a:lin ang="6255509" scaled="1"/>
                </a:gradFill>
                <a:effectLst>
                  <a:outerShdw dist="53882" dir="2700000" algn="ctr" rotWithShape="0">
                    <a:srgbClr val="9999FF">
                      <a:alpha val="80000"/>
                    </a:srgbClr>
                  </a:outerShdw>
                </a:effectLst>
                <a:uLnTx/>
                <a:uFillTx/>
                <a:latin typeface="Impact"/>
                <a:ea typeface="+mn-ea"/>
                <a:cs typeface="+mn-cs"/>
              </a:rPr>
              <a:t>Example</a:t>
            </a:r>
          </a:p>
        </p:txBody>
      </p:sp>
      <p:sp>
        <p:nvSpPr>
          <p:cNvPr id="7" name="Text Placeholder 3"/>
          <p:cNvSpPr>
            <a:spLocks noGrp="1"/>
          </p:cNvSpPr>
          <p:nvPr>
            <p:ph type="body" sz="quarter" idx="12"/>
          </p:nvPr>
        </p:nvSpPr>
        <p:spPr>
          <a:xfrm>
            <a:off x="5551714" y="160338"/>
            <a:ext cx="5802086" cy="369887"/>
          </a:xfrm>
        </p:spPr>
        <p:txBody>
          <a:bodyPr>
            <a:normAutofit/>
          </a:bodyPr>
          <a:lstStyle/>
          <a:p>
            <a:r>
              <a:rPr lang="en-US" dirty="0" smtClean="0"/>
              <a:t>Module 9 – Interdisciplinary LUP Decisions pg </a:t>
            </a:r>
            <a:r>
              <a:rPr lang="en-US" b="1" cap="small" dirty="0">
                <a:effectLst>
                  <a:outerShdw blurRad="38100" dist="38100" dir="2700000" algn="tl">
                    <a:srgbClr val="000000">
                      <a:alpha val="43137"/>
                    </a:srgbClr>
                  </a:outerShdw>
                </a:effectLst>
              </a:rPr>
              <a:t>II-12 to II-16 </a:t>
            </a:r>
            <a:endParaRPr lang="en-US" dirty="0"/>
          </a:p>
        </p:txBody>
      </p:sp>
    </p:spTree>
    <p:extLst>
      <p:ext uri="{BB962C8B-B14F-4D97-AF65-F5344CB8AC3E}">
        <p14:creationId xmlns:p14="http://schemas.microsoft.com/office/powerpoint/2010/main" val="3279036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My Documents\REC Class\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2" y="929618"/>
            <a:ext cx="9140019" cy="504747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1906459" y="6181273"/>
            <a:ext cx="87575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bg1">
                    <a:lumMod val="85000"/>
                  </a:schemeClr>
                </a:solidFill>
                <a:effectLst/>
                <a:uLnTx/>
                <a:uFillTx/>
                <a:latin typeface="Book Antiqua"/>
                <a:ea typeface="+mn-ea"/>
                <a:cs typeface="+mn-cs"/>
              </a:rPr>
              <a:t>NSO stipulation for surface disturbing activities</a:t>
            </a:r>
          </a:p>
        </p:txBody>
      </p:sp>
      <p:sp>
        <p:nvSpPr>
          <p:cNvPr id="9" name="WordArt 6"/>
          <p:cNvSpPr>
            <a:spLocks noChangeArrowheads="1" noChangeShapeType="1" noTextEdit="1"/>
          </p:cNvSpPr>
          <p:nvPr/>
        </p:nvSpPr>
        <p:spPr bwMode="auto">
          <a:xfrm rot="-855509">
            <a:off x="1936750" y="4906963"/>
            <a:ext cx="1219200" cy="398462"/>
          </a:xfrm>
          <a:prstGeom prst="rect">
            <a:avLst/>
          </a:prstGeom>
        </p:spPr>
        <p:txBody>
          <a:bodyPr wrap="none" fromWordArt="1">
            <a:prstTxWarp prst="textSlantUp">
              <a:avLst>
                <a:gd name="adj" fmla="val 32056"/>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CC99FF"/>
                  </a:solidFill>
                  <a:round/>
                  <a:headEnd/>
                  <a:tailEnd/>
                </a:ln>
                <a:gradFill rotWithShape="0">
                  <a:gsLst>
                    <a:gs pos="0">
                      <a:srgbClr val="6600CC"/>
                    </a:gs>
                    <a:gs pos="100000">
                      <a:srgbClr val="CC00CC"/>
                    </a:gs>
                  </a:gsLst>
                  <a:lin ang="6255509" scaled="1"/>
                </a:gradFill>
                <a:effectLst>
                  <a:outerShdw dist="53882" dir="2700000" algn="ctr" rotWithShape="0">
                    <a:srgbClr val="9999FF">
                      <a:alpha val="80000"/>
                    </a:srgbClr>
                  </a:outerShdw>
                </a:effectLst>
                <a:uLnTx/>
                <a:uFillTx/>
                <a:latin typeface="Impact"/>
                <a:ea typeface="+mn-ea"/>
                <a:cs typeface="+mn-cs"/>
              </a:rPr>
              <a:t>Example</a:t>
            </a:r>
          </a:p>
        </p:txBody>
      </p:sp>
      <p:sp>
        <p:nvSpPr>
          <p:cNvPr id="10" name="Text Placeholder 3"/>
          <p:cNvSpPr>
            <a:spLocks noGrp="1"/>
          </p:cNvSpPr>
          <p:nvPr>
            <p:ph type="body" sz="quarter" idx="12"/>
          </p:nvPr>
        </p:nvSpPr>
        <p:spPr>
          <a:xfrm>
            <a:off x="5551714" y="160338"/>
            <a:ext cx="5802086" cy="369887"/>
          </a:xfrm>
        </p:spPr>
        <p:txBody>
          <a:bodyPr>
            <a:normAutofit/>
          </a:bodyPr>
          <a:lstStyle/>
          <a:p>
            <a:r>
              <a:rPr lang="en-US" dirty="0" smtClean="0"/>
              <a:t>Module 9 – Interdisciplinary LUP Decisions pg </a:t>
            </a:r>
            <a:r>
              <a:rPr lang="en-US" b="1" cap="small" dirty="0">
                <a:effectLst>
                  <a:outerShdw blurRad="38100" dist="38100" dir="2700000" algn="tl">
                    <a:srgbClr val="000000">
                      <a:alpha val="43137"/>
                    </a:srgbClr>
                  </a:outerShdw>
                </a:effectLst>
              </a:rPr>
              <a:t>II-12 to II-16 </a:t>
            </a:r>
            <a:endParaRPr lang="en-US" dirty="0"/>
          </a:p>
        </p:txBody>
      </p:sp>
    </p:spTree>
    <p:extLst>
      <p:ext uri="{BB962C8B-B14F-4D97-AF65-F5344CB8AC3E}">
        <p14:creationId xmlns:p14="http://schemas.microsoft.com/office/powerpoint/2010/main" val="1748621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6819900" y="160338"/>
            <a:ext cx="4533900" cy="369887"/>
          </a:xfrm>
        </p:spPr>
        <p:txBody>
          <a:bodyPr>
            <a:normAutofit fontScale="85000" lnSpcReduction="10000"/>
          </a:bodyPr>
          <a:lstStyle/>
          <a:p>
            <a:r>
              <a:rPr lang="en-US" dirty="0" smtClean="0"/>
              <a:t>Module 7 – Interdisciplinary LUP Decisions, pg II-13</a:t>
            </a:r>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569858551"/>
              </p:ext>
            </p:extLst>
          </p:nvPr>
        </p:nvGraphicFramePr>
        <p:xfrm>
          <a:off x="603021" y="754855"/>
          <a:ext cx="10972800" cy="5269906"/>
        </p:xfrm>
        <a:graphic>
          <a:graphicData uri="http://schemas.openxmlformats.org/drawingml/2006/table">
            <a:tbl>
              <a:tblPr firstRow="1" bandRow="1"/>
              <a:tblGrid>
                <a:gridCol w="7124700">
                  <a:extLst>
                    <a:ext uri="{9D8B030D-6E8A-4147-A177-3AD203B41FA5}">
                      <a16:colId xmlns:a16="http://schemas.microsoft.com/office/drawing/2014/main" val="1990456106"/>
                    </a:ext>
                  </a:extLst>
                </a:gridCol>
                <a:gridCol w="1219200">
                  <a:extLst>
                    <a:ext uri="{9D8B030D-6E8A-4147-A177-3AD203B41FA5}">
                      <a16:colId xmlns:a16="http://schemas.microsoft.com/office/drawing/2014/main" val="3095068809"/>
                    </a:ext>
                  </a:extLst>
                </a:gridCol>
                <a:gridCol w="1066800">
                  <a:extLst>
                    <a:ext uri="{9D8B030D-6E8A-4147-A177-3AD203B41FA5}">
                      <a16:colId xmlns:a16="http://schemas.microsoft.com/office/drawing/2014/main" val="368989939"/>
                    </a:ext>
                  </a:extLst>
                </a:gridCol>
                <a:gridCol w="1562100">
                  <a:extLst>
                    <a:ext uri="{9D8B030D-6E8A-4147-A177-3AD203B41FA5}">
                      <a16:colId xmlns:a16="http://schemas.microsoft.com/office/drawing/2014/main" val="4194555662"/>
                    </a:ext>
                  </a:extLst>
                </a:gridCol>
              </a:tblGrid>
              <a:tr h="800100">
                <a:tc>
                  <a:txBody>
                    <a:bodyPr/>
                    <a:lstStyle>
                      <a:lvl1pPr marL="0" algn="l" defTabSz="914400" rtl="0" eaLnBrk="1" latinLnBrk="0" hangingPunct="1">
                        <a:defRPr sz="1800" b="1" kern="1200">
                          <a:solidFill>
                            <a:schemeClr val="lt1"/>
                          </a:solidFill>
                          <a:latin typeface="Book Antiqua"/>
                        </a:defRPr>
                      </a:lvl1pPr>
                      <a:lvl2pPr marL="457200" algn="l" defTabSz="914400" rtl="0" eaLnBrk="1" latinLnBrk="0" hangingPunct="1">
                        <a:defRPr sz="1800" b="1" kern="1200">
                          <a:solidFill>
                            <a:schemeClr val="lt1"/>
                          </a:solidFill>
                          <a:latin typeface="Book Antiqua"/>
                        </a:defRPr>
                      </a:lvl2pPr>
                      <a:lvl3pPr marL="914400" algn="l" defTabSz="914400" rtl="0" eaLnBrk="1" latinLnBrk="0" hangingPunct="1">
                        <a:defRPr sz="1800" b="1" kern="1200">
                          <a:solidFill>
                            <a:schemeClr val="lt1"/>
                          </a:solidFill>
                          <a:latin typeface="Book Antiqua"/>
                        </a:defRPr>
                      </a:lvl3pPr>
                      <a:lvl4pPr marL="1371600" algn="l" defTabSz="914400" rtl="0" eaLnBrk="1" latinLnBrk="0" hangingPunct="1">
                        <a:defRPr sz="1800" b="1" kern="1200">
                          <a:solidFill>
                            <a:schemeClr val="lt1"/>
                          </a:solidFill>
                          <a:latin typeface="Book Antiqua"/>
                        </a:defRPr>
                      </a:lvl4pPr>
                      <a:lvl5pPr marL="1828800" algn="l" defTabSz="914400" rtl="0" eaLnBrk="1" latinLnBrk="0" hangingPunct="1">
                        <a:defRPr sz="1800" b="1" kern="1200">
                          <a:solidFill>
                            <a:schemeClr val="lt1"/>
                          </a:solidFill>
                          <a:latin typeface="Book Antiqua"/>
                        </a:defRPr>
                      </a:lvl5pPr>
                      <a:lvl6pPr marL="2286000" algn="l" defTabSz="914400" rtl="0" eaLnBrk="1" latinLnBrk="0" hangingPunct="1">
                        <a:defRPr sz="1800" b="1" kern="1200">
                          <a:solidFill>
                            <a:schemeClr val="lt1"/>
                          </a:solidFill>
                          <a:latin typeface="Book Antiqua"/>
                        </a:defRPr>
                      </a:lvl6pPr>
                      <a:lvl7pPr marL="2743200" algn="l" defTabSz="914400" rtl="0" eaLnBrk="1" latinLnBrk="0" hangingPunct="1">
                        <a:defRPr sz="1800" b="1" kern="1200">
                          <a:solidFill>
                            <a:schemeClr val="lt1"/>
                          </a:solidFill>
                          <a:latin typeface="Book Antiqua"/>
                        </a:defRPr>
                      </a:lvl7pPr>
                      <a:lvl8pPr marL="3200400" algn="l" defTabSz="914400" rtl="0" eaLnBrk="1" latinLnBrk="0" hangingPunct="1">
                        <a:defRPr sz="1800" b="1" kern="1200">
                          <a:solidFill>
                            <a:schemeClr val="lt1"/>
                          </a:solidFill>
                          <a:latin typeface="Book Antiqua"/>
                        </a:defRPr>
                      </a:lvl8pPr>
                      <a:lvl9pPr marL="3657600" algn="l" defTabSz="914400" rtl="0" eaLnBrk="1" latinLnBrk="0" hangingPunct="1">
                        <a:defRPr sz="1800" b="1" kern="1200">
                          <a:solidFill>
                            <a:schemeClr val="lt1"/>
                          </a:solidFill>
                          <a:latin typeface="Book Antiqua"/>
                        </a:defRPr>
                      </a:lvl9pPr>
                    </a:lstStyle>
                    <a:p>
                      <a:pPr algn="l"/>
                      <a:r>
                        <a:rPr lang="en-US" sz="1600" u="none" dirty="0" smtClean="0"/>
                        <a:t>Rationale for establishing </a:t>
                      </a:r>
                      <a:r>
                        <a:rPr lang="en-US" sz="1600" dirty="0" smtClean="0"/>
                        <a:t>management actions or allowable use decisions</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A376"/>
                    </a:solidFill>
                  </a:tcPr>
                </a:tc>
                <a:tc>
                  <a:txBody>
                    <a:bodyPr/>
                    <a:lstStyle>
                      <a:lvl1pPr marL="0" algn="l" defTabSz="914400" rtl="0" eaLnBrk="1" latinLnBrk="0" hangingPunct="1">
                        <a:defRPr sz="1800" b="1" kern="1200">
                          <a:solidFill>
                            <a:schemeClr val="lt1"/>
                          </a:solidFill>
                          <a:latin typeface="Book Antiqua"/>
                        </a:defRPr>
                      </a:lvl1pPr>
                      <a:lvl2pPr marL="457200" algn="l" defTabSz="914400" rtl="0" eaLnBrk="1" latinLnBrk="0" hangingPunct="1">
                        <a:defRPr sz="1800" b="1" kern="1200">
                          <a:solidFill>
                            <a:schemeClr val="lt1"/>
                          </a:solidFill>
                          <a:latin typeface="Book Antiqua"/>
                        </a:defRPr>
                      </a:lvl2pPr>
                      <a:lvl3pPr marL="914400" algn="l" defTabSz="914400" rtl="0" eaLnBrk="1" latinLnBrk="0" hangingPunct="1">
                        <a:defRPr sz="1800" b="1" kern="1200">
                          <a:solidFill>
                            <a:schemeClr val="lt1"/>
                          </a:solidFill>
                          <a:latin typeface="Book Antiqua"/>
                        </a:defRPr>
                      </a:lvl3pPr>
                      <a:lvl4pPr marL="1371600" algn="l" defTabSz="914400" rtl="0" eaLnBrk="1" latinLnBrk="0" hangingPunct="1">
                        <a:defRPr sz="1800" b="1" kern="1200">
                          <a:solidFill>
                            <a:schemeClr val="lt1"/>
                          </a:solidFill>
                          <a:latin typeface="Book Antiqua"/>
                        </a:defRPr>
                      </a:lvl4pPr>
                      <a:lvl5pPr marL="1828800" algn="l" defTabSz="914400" rtl="0" eaLnBrk="1" latinLnBrk="0" hangingPunct="1">
                        <a:defRPr sz="1800" b="1" kern="1200">
                          <a:solidFill>
                            <a:schemeClr val="lt1"/>
                          </a:solidFill>
                          <a:latin typeface="Book Antiqua"/>
                        </a:defRPr>
                      </a:lvl5pPr>
                      <a:lvl6pPr marL="2286000" algn="l" defTabSz="914400" rtl="0" eaLnBrk="1" latinLnBrk="0" hangingPunct="1">
                        <a:defRPr sz="1800" b="1" kern="1200">
                          <a:solidFill>
                            <a:schemeClr val="lt1"/>
                          </a:solidFill>
                          <a:latin typeface="Book Antiqua"/>
                        </a:defRPr>
                      </a:lvl6pPr>
                      <a:lvl7pPr marL="2743200" algn="l" defTabSz="914400" rtl="0" eaLnBrk="1" latinLnBrk="0" hangingPunct="1">
                        <a:defRPr sz="1800" b="1" kern="1200">
                          <a:solidFill>
                            <a:schemeClr val="lt1"/>
                          </a:solidFill>
                          <a:latin typeface="Book Antiqua"/>
                        </a:defRPr>
                      </a:lvl7pPr>
                      <a:lvl8pPr marL="3200400" algn="l" defTabSz="914400" rtl="0" eaLnBrk="1" latinLnBrk="0" hangingPunct="1">
                        <a:defRPr sz="1800" b="1" kern="1200">
                          <a:solidFill>
                            <a:schemeClr val="lt1"/>
                          </a:solidFill>
                          <a:latin typeface="Book Antiqua"/>
                        </a:defRPr>
                      </a:lvl8pPr>
                      <a:lvl9pPr marL="3657600" algn="l" defTabSz="914400" rtl="0" eaLnBrk="1" latinLnBrk="0" hangingPunct="1">
                        <a:defRPr sz="1800" b="1" kern="1200">
                          <a:solidFill>
                            <a:schemeClr val="lt1"/>
                          </a:solidFill>
                          <a:latin typeface="Book Antiqua"/>
                        </a:defRPr>
                      </a:lvl9pPr>
                    </a:lstStyle>
                    <a:p>
                      <a:pPr algn="ctr"/>
                      <a:r>
                        <a:rPr lang="en-US" dirty="0" smtClean="0"/>
                        <a:t>SRMA</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A376"/>
                    </a:solidFill>
                  </a:tcPr>
                </a:tc>
                <a:tc>
                  <a:txBody>
                    <a:bodyPr/>
                    <a:lstStyle>
                      <a:lvl1pPr marL="0" algn="l" defTabSz="914400" rtl="0" eaLnBrk="1" latinLnBrk="0" hangingPunct="1">
                        <a:defRPr sz="1800" b="1" kern="1200">
                          <a:solidFill>
                            <a:schemeClr val="lt1"/>
                          </a:solidFill>
                          <a:latin typeface="Book Antiqua"/>
                        </a:defRPr>
                      </a:lvl1pPr>
                      <a:lvl2pPr marL="457200" algn="l" defTabSz="914400" rtl="0" eaLnBrk="1" latinLnBrk="0" hangingPunct="1">
                        <a:defRPr sz="1800" b="1" kern="1200">
                          <a:solidFill>
                            <a:schemeClr val="lt1"/>
                          </a:solidFill>
                          <a:latin typeface="Book Antiqua"/>
                        </a:defRPr>
                      </a:lvl2pPr>
                      <a:lvl3pPr marL="914400" algn="l" defTabSz="914400" rtl="0" eaLnBrk="1" latinLnBrk="0" hangingPunct="1">
                        <a:defRPr sz="1800" b="1" kern="1200">
                          <a:solidFill>
                            <a:schemeClr val="lt1"/>
                          </a:solidFill>
                          <a:latin typeface="Book Antiqua"/>
                        </a:defRPr>
                      </a:lvl3pPr>
                      <a:lvl4pPr marL="1371600" algn="l" defTabSz="914400" rtl="0" eaLnBrk="1" latinLnBrk="0" hangingPunct="1">
                        <a:defRPr sz="1800" b="1" kern="1200">
                          <a:solidFill>
                            <a:schemeClr val="lt1"/>
                          </a:solidFill>
                          <a:latin typeface="Book Antiqua"/>
                        </a:defRPr>
                      </a:lvl4pPr>
                      <a:lvl5pPr marL="1828800" algn="l" defTabSz="914400" rtl="0" eaLnBrk="1" latinLnBrk="0" hangingPunct="1">
                        <a:defRPr sz="1800" b="1" kern="1200">
                          <a:solidFill>
                            <a:schemeClr val="lt1"/>
                          </a:solidFill>
                          <a:latin typeface="Book Antiqua"/>
                        </a:defRPr>
                      </a:lvl5pPr>
                      <a:lvl6pPr marL="2286000" algn="l" defTabSz="914400" rtl="0" eaLnBrk="1" latinLnBrk="0" hangingPunct="1">
                        <a:defRPr sz="1800" b="1" kern="1200">
                          <a:solidFill>
                            <a:schemeClr val="lt1"/>
                          </a:solidFill>
                          <a:latin typeface="Book Antiqua"/>
                        </a:defRPr>
                      </a:lvl6pPr>
                      <a:lvl7pPr marL="2743200" algn="l" defTabSz="914400" rtl="0" eaLnBrk="1" latinLnBrk="0" hangingPunct="1">
                        <a:defRPr sz="1800" b="1" kern="1200">
                          <a:solidFill>
                            <a:schemeClr val="lt1"/>
                          </a:solidFill>
                          <a:latin typeface="Book Antiqua"/>
                        </a:defRPr>
                      </a:lvl7pPr>
                      <a:lvl8pPr marL="3200400" algn="l" defTabSz="914400" rtl="0" eaLnBrk="1" latinLnBrk="0" hangingPunct="1">
                        <a:defRPr sz="1800" b="1" kern="1200">
                          <a:solidFill>
                            <a:schemeClr val="lt1"/>
                          </a:solidFill>
                          <a:latin typeface="Book Antiqua"/>
                        </a:defRPr>
                      </a:lvl8pPr>
                      <a:lvl9pPr marL="3657600" algn="l" defTabSz="914400" rtl="0" eaLnBrk="1" latinLnBrk="0" hangingPunct="1">
                        <a:defRPr sz="1800" b="1" kern="1200">
                          <a:solidFill>
                            <a:schemeClr val="lt1"/>
                          </a:solidFill>
                          <a:latin typeface="Book Antiqua"/>
                        </a:defRPr>
                      </a:lvl9pPr>
                    </a:lstStyle>
                    <a:p>
                      <a:pPr algn="ctr"/>
                      <a:r>
                        <a:rPr lang="en-US" dirty="0" smtClean="0"/>
                        <a:t>ERMA</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A376"/>
                    </a:solidFill>
                  </a:tcPr>
                </a:tc>
                <a:tc>
                  <a:txBody>
                    <a:bodyPr/>
                    <a:lstStyle>
                      <a:lvl1pPr marL="0" algn="l" defTabSz="914400" rtl="0" eaLnBrk="1" latinLnBrk="0" hangingPunct="1">
                        <a:defRPr sz="1800" b="1" kern="1200">
                          <a:solidFill>
                            <a:schemeClr val="lt1"/>
                          </a:solidFill>
                          <a:latin typeface="Book Antiqua"/>
                        </a:defRPr>
                      </a:lvl1pPr>
                      <a:lvl2pPr marL="457200" algn="l" defTabSz="914400" rtl="0" eaLnBrk="1" latinLnBrk="0" hangingPunct="1">
                        <a:defRPr sz="1800" b="1" kern="1200">
                          <a:solidFill>
                            <a:schemeClr val="lt1"/>
                          </a:solidFill>
                          <a:latin typeface="Book Antiqua"/>
                        </a:defRPr>
                      </a:lvl2pPr>
                      <a:lvl3pPr marL="914400" algn="l" defTabSz="914400" rtl="0" eaLnBrk="1" latinLnBrk="0" hangingPunct="1">
                        <a:defRPr sz="1800" b="1" kern="1200">
                          <a:solidFill>
                            <a:schemeClr val="lt1"/>
                          </a:solidFill>
                          <a:latin typeface="Book Antiqua"/>
                        </a:defRPr>
                      </a:lvl3pPr>
                      <a:lvl4pPr marL="1371600" algn="l" defTabSz="914400" rtl="0" eaLnBrk="1" latinLnBrk="0" hangingPunct="1">
                        <a:defRPr sz="1800" b="1" kern="1200">
                          <a:solidFill>
                            <a:schemeClr val="lt1"/>
                          </a:solidFill>
                          <a:latin typeface="Book Antiqua"/>
                        </a:defRPr>
                      </a:lvl4pPr>
                      <a:lvl5pPr marL="1828800" algn="l" defTabSz="914400" rtl="0" eaLnBrk="1" latinLnBrk="0" hangingPunct="1">
                        <a:defRPr sz="1800" b="1" kern="1200">
                          <a:solidFill>
                            <a:schemeClr val="lt1"/>
                          </a:solidFill>
                          <a:latin typeface="Book Antiqua"/>
                        </a:defRPr>
                      </a:lvl5pPr>
                      <a:lvl6pPr marL="2286000" algn="l" defTabSz="914400" rtl="0" eaLnBrk="1" latinLnBrk="0" hangingPunct="1">
                        <a:defRPr sz="1800" b="1" kern="1200">
                          <a:solidFill>
                            <a:schemeClr val="lt1"/>
                          </a:solidFill>
                          <a:latin typeface="Book Antiqua"/>
                        </a:defRPr>
                      </a:lvl6pPr>
                      <a:lvl7pPr marL="2743200" algn="l" defTabSz="914400" rtl="0" eaLnBrk="1" latinLnBrk="0" hangingPunct="1">
                        <a:defRPr sz="1800" b="1" kern="1200">
                          <a:solidFill>
                            <a:schemeClr val="lt1"/>
                          </a:solidFill>
                          <a:latin typeface="Book Antiqua"/>
                        </a:defRPr>
                      </a:lvl7pPr>
                      <a:lvl8pPr marL="3200400" algn="l" defTabSz="914400" rtl="0" eaLnBrk="1" latinLnBrk="0" hangingPunct="1">
                        <a:defRPr sz="1800" b="1" kern="1200">
                          <a:solidFill>
                            <a:schemeClr val="lt1"/>
                          </a:solidFill>
                          <a:latin typeface="Book Antiqua"/>
                        </a:defRPr>
                      </a:lvl8pPr>
                      <a:lvl9pPr marL="3657600" algn="l" defTabSz="914400" rtl="0" eaLnBrk="1" latinLnBrk="0" hangingPunct="1">
                        <a:defRPr sz="1800" b="1" kern="1200">
                          <a:solidFill>
                            <a:schemeClr val="lt1"/>
                          </a:solidFill>
                          <a:latin typeface="Book Antiqua"/>
                        </a:defRPr>
                      </a:lvl9pPr>
                    </a:lstStyle>
                    <a:p>
                      <a:pPr algn="ctr"/>
                      <a:r>
                        <a:rPr lang="en-US" dirty="0" smtClean="0"/>
                        <a:t>Lands not designated</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A376"/>
                    </a:solidFill>
                  </a:tcPr>
                </a:tc>
                <a:extLst>
                  <a:ext uri="{0D108BD9-81ED-4DB2-BD59-A6C34878D82A}">
                    <a16:rowId xmlns:a16="http://schemas.microsoft.com/office/drawing/2014/main" val="912797687"/>
                  </a:ext>
                </a:extLst>
              </a:tr>
              <a:tr h="495300">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r>
                        <a:rPr lang="en-US" dirty="0" smtClean="0"/>
                        <a:t>Facilitate targeted recreation opportunities (activities, experiences and benefits)</a:t>
                      </a:r>
                      <a:endParaRPr lang="en-US"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endParaRPr lang="en-US"/>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endParaRPr lang="en-US"/>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extLst>
                  <a:ext uri="{0D108BD9-81ED-4DB2-BD59-A6C34878D82A}">
                    <a16:rowId xmlns:a16="http://schemas.microsoft.com/office/drawing/2014/main" val="857415392"/>
                  </a:ext>
                </a:extLst>
              </a:tr>
              <a:tr h="419100">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r>
                        <a:rPr lang="en-US" dirty="0" smtClean="0"/>
                        <a:t>Facilitate visitor participation in principal recreation activities</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extLst>
                  <a:ext uri="{0D108BD9-81ED-4DB2-BD59-A6C34878D82A}">
                    <a16:rowId xmlns:a16="http://schemas.microsoft.com/office/drawing/2014/main" val="1884841401"/>
                  </a:ext>
                </a:extLst>
              </a:tr>
              <a:tr h="451526">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Maintain or enhance desired RSCs</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extLst>
                  <a:ext uri="{0D108BD9-81ED-4DB2-BD59-A6C34878D82A}">
                    <a16:rowId xmlns:a16="http://schemas.microsoft.com/office/drawing/2014/main" val="2606314508"/>
                  </a:ext>
                </a:extLst>
              </a:tr>
              <a:tr h="464820">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r>
                        <a:rPr lang="en-US" dirty="0" smtClean="0"/>
                        <a:t>Maintain particular RSCs</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extLst>
                  <a:ext uri="{0D108BD9-81ED-4DB2-BD59-A6C34878D82A}">
                    <a16:rowId xmlns:a16="http://schemas.microsoft.com/office/drawing/2014/main" val="3954151654"/>
                  </a:ext>
                </a:extLst>
              </a:tr>
              <a:tr h="370840">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r>
                        <a:rPr lang="en-US" dirty="0" smtClean="0"/>
                        <a:t>Visitor</a:t>
                      </a:r>
                      <a:r>
                        <a:rPr lang="en-US" baseline="0" dirty="0" smtClean="0"/>
                        <a:t> health and safety, Resource Protection, Use/User Conflicts</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extLst>
                  <a:ext uri="{0D108BD9-81ED-4DB2-BD59-A6C34878D82A}">
                    <a16:rowId xmlns:a16="http://schemas.microsoft.com/office/drawing/2014/main" val="1569037779"/>
                  </a:ext>
                </a:extLst>
              </a:tr>
              <a:tr h="370840">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r>
                        <a:rPr lang="en-US" dirty="0" smtClean="0"/>
                        <a:t>SRPs (types, activities and locations)</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extLst>
                  <a:ext uri="{0D108BD9-81ED-4DB2-BD59-A6C34878D82A}">
                    <a16:rowId xmlns:a16="http://schemas.microsoft.com/office/drawing/2014/main" val="3316023996"/>
                  </a:ext>
                </a:extLst>
              </a:tr>
              <a:tr h="370840">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r>
                        <a:rPr lang="en-US" dirty="0" smtClean="0"/>
                        <a:t>Limit incompatible recreation activities</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extLst>
                  <a:ext uri="{0D108BD9-81ED-4DB2-BD59-A6C34878D82A}">
                    <a16:rowId xmlns:a16="http://schemas.microsoft.com/office/drawing/2014/main" val="745185740"/>
                  </a:ext>
                </a:extLst>
              </a:tr>
              <a:tr h="370840">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r>
                        <a:rPr lang="en-US" dirty="0" smtClean="0"/>
                        <a:t>Identify terms, conditions or special considerations</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extLst>
                  <a:ext uri="{0D108BD9-81ED-4DB2-BD59-A6C34878D82A}">
                    <a16:rowId xmlns:a16="http://schemas.microsoft.com/office/drawing/2014/main" val="3542845677"/>
                  </a:ext>
                </a:extLst>
              </a:tr>
              <a:tr h="370840">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r>
                        <a:rPr lang="en-US" dirty="0" smtClean="0"/>
                        <a:t>Mitigation of recreational impacts on cultural</a:t>
                      </a:r>
                      <a:r>
                        <a:rPr lang="en-US" baseline="0" dirty="0" smtClean="0"/>
                        <a:t> and/or natural resources</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extLst>
                  <a:ext uri="{0D108BD9-81ED-4DB2-BD59-A6C34878D82A}">
                    <a16:rowId xmlns:a16="http://schemas.microsoft.com/office/drawing/2014/main" val="1634040809"/>
                  </a:ext>
                </a:extLst>
              </a:tr>
              <a:tr h="370840">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r>
                        <a:rPr lang="en-US" dirty="0" smtClean="0"/>
                        <a:t>Protect developed recreation sites</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dk1"/>
                          </a:solidFill>
                          <a:latin typeface="Book Antiqua"/>
                        </a:defRPr>
                      </a:lvl1pPr>
                      <a:lvl2pPr marL="457200" algn="l" defTabSz="914400" rtl="0" eaLnBrk="1" latinLnBrk="0" hangingPunct="1">
                        <a:defRPr sz="1800" kern="1200">
                          <a:solidFill>
                            <a:schemeClr val="dk1"/>
                          </a:solidFill>
                          <a:latin typeface="Book Antiqua"/>
                        </a:defRPr>
                      </a:lvl2pPr>
                      <a:lvl3pPr marL="914400" algn="l" defTabSz="914400" rtl="0" eaLnBrk="1" latinLnBrk="0" hangingPunct="1">
                        <a:defRPr sz="1800" kern="1200">
                          <a:solidFill>
                            <a:schemeClr val="dk1"/>
                          </a:solidFill>
                          <a:latin typeface="Book Antiqua"/>
                        </a:defRPr>
                      </a:lvl3pPr>
                      <a:lvl4pPr marL="1371600" algn="l" defTabSz="914400" rtl="0" eaLnBrk="1" latinLnBrk="0" hangingPunct="1">
                        <a:defRPr sz="1800" kern="1200">
                          <a:solidFill>
                            <a:schemeClr val="dk1"/>
                          </a:solidFill>
                          <a:latin typeface="Book Antiqua"/>
                        </a:defRPr>
                      </a:lvl4pPr>
                      <a:lvl5pPr marL="1828800" algn="l" defTabSz="914400" rtl="0" eaLnBrk="1" latinLnBrk="0" hangingPunct="1">
                        <a:defRPr sz="1800" kern="1200">
                          <a:solidFill>
                            <a:schemeClr val="dk1"/>
                          </a:solidFill>
                          <a:latin typeface="Book Antiqua"/>
                        </a:defRPr>
                      </a:lvl5pPr>
                      <a:lvl6pPr marL="2286000" algn="l" defTabSz="914400" rtl="0" eaLnBrk="1" latinLnBrk="0" hangingPunct="1">
                        <a:defRPr sz="1800" kern="1200">
                          <a:solidFill>
                            <a:schemeClr val="dk1"/>
                          </a:solidFill>
                          <a:latin typeface="Book Antiqua"/>
                        </a:defRPr>
                      </a:lvl6pPr>
                      <a:lvl7pPr marL="2743200" algn="l" defTabSz="914400" rtl="0" eaLnBrk="1" latinLnBrk="0" hangingPunct="1">
                        <a:defRPr sz="1800" kern="1200">
                          <a:solidFill>
                            <a:schemeClr val="dk1"/>
                          </a:solidFill>
                          <a:latin typeface="Book Antiqua"/>
                        </a:defRPr>
                      </a:lvl7pPr>
                      <a:lvl8pPr marL="3200400" algn="l" defTabSz="914400" rtl="0" eaLnBrk="1" latinLnBrk="0" hangingPunct="1">
                        <a:defRPr sz="1800" kern="1200">
                          <a:solidFill>
                            <a:schemeClr val="dk1"/>
                          </a:solidFill>
                          <a:latin typeface="Book Antiqua"/>
                        </a:defRPr>
                      </a:lvl8pPr>
                      <a:lvl9pPr marL="3657600" algn="l" defTabSz="914400" rtl="0" eaLnBrk="1" latinLnBrk="0" hangingPunct="1">
                        <a:defRPr sz="1800" kern="1200">
                          <a:solidFill>
                            <a:schemeClr val="dk1"/>
                          </a:solidFill>
                          <a:latin typeface="Book Antiqua"/>
                        </a:defRPr>
                      </a:lvl9pPr>
                    </a:lstStyle>
                    <a:p>
                      <a:pPr algn="ctr"/>
                      <a:r>
                        <a:rPr lang="en-US" dirty="0" smtClean="0"/>
                        <a:t>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extLst>
                  <a:ext uri="{0D108BD9-81ED-4DB2-BD59-A6C34878D82A}">
                    <a16:rowId xmlns:a16="http://schemas.microsoft.com/office/drawing/2014/main" val="3996580639"/>
                  </a:ext>
                </a:extLst>
              </a:tr>
            </a:tbl>
          </a:graphicData>
        </a:graphic>
      </p:graphicFrame>
      <p:sp>
        <p:nvSpPr>
          <p:cNvPr id="10" name="TextBox 9"/>
          <p:cNvSpPr txBox="1"/>
          <p:nvPr/>
        </p:nvSpPr>
        <p:spPr>
          <a:xfrm>
            <a:off x="357296" y="6167641"/>
            <a:ext cx="11464249" cy="461665"/>
          </a:xfrm>
          <a:prstGeom prst="rect">
            <a:avLst/>
          </a:prstGeom>
          <a:noFill/>
        </p:spPr>
        <p:txBody>
          <a:bodyPr wrap="square" rtlCol="0">
            <a:spAutoFit/>
          </a:bodyPr>
          <a:lstStyle/>
          <a:p>
            <a:pPr algn="ctr"/>
            <a:r>
              <a:rPr lang="en-US" sz="2400" b="1" u="sng" dirty="0" smtClean="0">
                <a:solidFill>
                  <a:schemeClr val="bg1">
                    <a:lumMod val="85000"/>
                  </a:schemeClr>
                </a:solidFill>
                <a:latin typeface="Book Antiqua"/>
              </a:rPr>
              <a:t>Any RMA designation without supporting LUP decisions will be unsuccessful</a:t>
            </a:r>
            <a:endParaRPr lang="en-US" sz="2400" b="1" u="sng" dirty="0">
              <a:solidFill>
                <a:schemeClr val="bg1">
                  <a:lumMod val="85000"/>
                </a:schemeClr>
              </a:solidFill>
              <a:latin typeface="Book Antiqua"/>
            </a:endParaRPr>
          </a:p>
        </p:txBody>
      </p:sp>
    </p:spTree>
    <p:extLst>
      <p:ext uri="{BB962C8B-B14F-4D97-AF65-F5344CB8AC3E}">
        <p14:creationId xmlns:p14="http://schemas.microsoft.com/office/powerpoint/2010/main" val="3735902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27340" y="2010150"/>
            <a:ext cx="8848147" cy="3170099"/>
          </a:xfrm>
          <a:prstGeom prst="rect">
            <a:avLst/>
          </a:prstGeom>
        </p:spPr>
        <p:txBody>
          <a:bodyPr wrap="square">
            <a:spAutoFit/>
          </a:bodyPr>
          <a:lstStyle/>
          <a:p>
            <a:endParaRPr lang="en-US" sz="2000" b="1" cap="small" dirty="0" smtClean="0">
              <a:solidFill>
                <a:schemeClr val="bg1">
                  <a:lumMod val="75000"/>
                  <a:lumOff val="25000"/>
                </a:schemeClr>
              </a:solidFill>
              <a:latin typeface="Book Antiqua"/>
            </a:endParaRPr>
          </a:p>
          <a:p>
            <a:endParaRPr lang="en-US" sz="2000" b="1" dirty="0" smtClean="0">
              <a:solidFill>
                <a:schemeClr val="bg1">
                  <a:lumMod val="75000"/>
                  <a:lumOff val="25000"/>
                </a:schemeClr>
              </a:solidFill>
            </a:endParaRPr>
          </a:p>
          <a:p>
            <a:pPr marL="342900" indent="-342900">
              <a:buFont typeface="Arial" panose="020B0604020202020204" pitchFamily="34" charset="0"/>
              <a:buChar char="•"/>
            </a:pPr>
            <a:r>
              <a:rPr lang="en-US" sz="2000" b="1" dirty="0" smtClean="0">
                <a:solidFill>
                  <a:schemeClr val="bg1">
                    <a:lumMod val="75000"/>
                    <a:lumOff val="25000"/>
                  </a:schemeClr>
                </a:solidFill>
              </a:rPr>
              <a:t>Decisions </a:t>
            </a:r>
            <a:r>
              <a:rPr lang="en-US" sz="2000" b="1" dirty="0">
                <a:solidFill>
                  <a:schemeClr val="bg1">
                    <a:lumMod val="75000"/>
                    <a:lumOff val="25000"/>
                  </a:schemeClr>
                </a:solidFill>
              </a:rPr>
              <a:t>that take site-specific action to achieve land use plan </a:t>
            </a:r>
            <a:r>
              <a:rPr lang="en-US" sz="2000" b="1" dirty="0" smtClean="0">
                <a:solidFill>
                  <a:schemeClr val="bg1">
                    <a:lumMod val="75000"/>
                    <a:lumOff val="25000"/>
                  </a:schemeClr>
                </a:solidFill>
              </a:rPr>
              <a:t>decisions.</a:t>
            </a:r>
          </a:p>
          <a:p>
            <a:pPr marL="342900" indent="-342900">
              <a:buFont typeface="Arial" panose="020B0604020202020204" pitchFamily="34" charset="0"/>
              <a:buChar char="•"/>
            </a:pPr>
            <a:r>
              <a:rPr lang="en-US" sz="2000" b="1" dirty="0" smtClean="0">
                <a:solidFill>
                  <a:schemeClr val="bg1">
                    <a:lumMod val="75000"/>
                    <a:lumOff val="25000"/>
                  </a:schemeClr>
                </a:solidFill>
              </a:rPr>
              <a:t>Usually </a:t>
            </a:r>
            <a:r>
              <a:rPr lang="en-US" sz="2000" b="1" dirty="0">
                <a:solidFill>
                  <a:schemeClr val="bg1">
                    <a:lumMod val="75000"/>
                    <a:lumOff val="25000"/>
                  </a:schemeClr>
                </a:solidFill>
              </a:rPr>
              <a:t>made in a </a:t>
            </a:r>
            <a:r>
              <a:rPr lang="en-US" sz="2000" b="1" dirty="0" smtClean="0">
                <a:solidFill>
                  <a:schemeClr val="bg1">
                    <a:lumMod val="75000"/>
                    <a:lumOff val="25000"/>
                  </a:schemeClr>
                </a:solidFill>
              </a:rPr>
              <a:t>more site-specific </a:t>
            </a:r>
            <a:r>
              <a:rPr lang="en-US" sz="2000" b="1" dirty="0">
                <a:solidFill>
                  <a:schemeClr val="bg1">
                    <a:lumMod val="75000"/>
                    <a:lumOff val="25000"/>
                  </a:schemeClr>
                </a:solidFill>
              </a:rPr>
              <a:t>plan </a:t>
            </a:r>
            <a:r>
              <a:rPr lang="en-US" sz="2000" b="1" dirty="0" smtClean="0">
                <a:solidFill>
                  <a:schemeClr val="bg1">
                    <a:lumMod val="75000"/>
                    <a:lumOff val="25000"/>
                  </a:schemeClr>
                </a:solidFill>
              </a:rPr>
              <a:t>(RAMP) tiered </a:t>
            </a:r>
            <a:r>
              <a:rPr lang="en-US" sz="2000" b="1" dirty="0">
                <a:solidFill>
                  <a:schemeClr val="bg1">
                    <a:lumMod val="75000"/>
                    <a:lumOff val="25000"/>
                  </a:schemeClr>
                </a:solidFill>
              </a:rPr>
              <a:t>from the </a:t>
            </a:r>
            <a:r>
              <a:rPr lang="en-US" sz="2000" b="1" dirty="0" smtClean="0">
                <a:solidFill>
                  <a:schemeClr val="bg1">
                    <a:lumMod val="75000"/>
                    <a:lumOff val="25000"/>
                  </a:schemeClr>
                </a:solidFill>
              </a:rPr>
              <a:t>LUP.</a:t>
            </a:r>
          </a:p>
          <a:p>
            <a:pPr marL="342900" indent="-342900">
              <a:buFont typeface="Arial" panose="020B0604020202020204" pitchFamily="34" charset="0"/>
              <a:buChar char="•"/>
            </a:pPr>
            <a:r>
              <a:rPr lang="en-US" sz="2000" b="1" dirty="0" smtClean="0">
                <a:solidFill>
                  <a:schemeClr val="bg1">
                    <a:lumMod val="75000"/>
                    <a:lumOff val="25000"/>
                  </a:schemeClr>
                </a:solidFill>
              </a:rPr>
              <a:t>More detailed level of analysis required.</a:t>
            </a:r>
          </a:p>
          <a:p>
            <a:pPr marL="342900" indent="-342900">
              <a:buFont typeface="Arial" panose="020B0604020202020204" pitchFamily="34" charset="0"/>
              <a:buChar char="•"/>
            </a:pPr>
            <a:r>
              <a:rPr lang="en-US" sz="2000" b="1" dirty="0" smtClean="0">
                <a:solidFill>
                  <a:schemeClr val="bg1">
                    <a:lumMod val="75000"/>
                    <a:lumOff val="25000"/>
                  </a:schemeClr>
                </a:solidFill>
              </a:rPr>
              <a:t>Administrative remedies (protest vs appeal).</a:t>
            </a:r>
          </a:p>
          <a:p>
            <a:pPr marL="342900" indent="-342900">
              <a:buFont typeface="Arial" panose="020B0604020202020204" pitchFamily="34" charset="0"/>
              <a:buChar char="•"/>
            </a:pPr>
            <a:endParaRPr lang="en-US" sz="2000" b="1" dirty="0">
              <a:solidFill>
                <a:schemeClr val="bg1">
                  <a:lumMod val="75000"/>
                  <a:lumOff val="25000"/>
                </a:schemeClr>
              </a:solidFill>
            </a:endParaRPr>
          </a:p>
          <a:p>
            <a:pPr marL="342900" indent="-342900">
              <a:buFont typeface="Arial" panose="020B0604020202020204" pitchFamily="34" charset="0"/>
              <a:buChar char="•"/>
            </a:pPr>
            <a:r>
              <a:rPr lang="en-US" sz="2000" b="1" dirty="0" smtClean="0">
                <a:solidFill>
                  <a:schemeClr val="bg1">
                    <a:lumMod val="75000"/>
                    <a:lumOff val="25000"/>
                  </a:schemeClr>
                </a:solidFill>
              </a:rPr>
              <a:t>Best to put IMPLEMENTATION </a:t>
            </a:r>
            <a:r>
              <a:rPr lang="en-US" sz="2000" b="1" dirty="0" smtClean="0">
                <a:solidFill>
                  <a:schemeClr val="bg1">
                    <a:lumMod val="75000"/>
                    <a:lumOff val="25000"/>
                  </a:schemeClr>
                </a:solidFill>
              </a:rPr>
              <a:t>GUIDANCE </a:t>
            </a:r>
            <a:r>
              <a:rPr lang="en-US" sz="2000" b="1" dirty="0" smtClean="0">
                <a:solidFill>
                  <a:schemeClr val="bg1">
                    <a:lumMod val="75000"/>
                    <a:lumOff val="25000"/>
                  </a:schemeClr>
                </a:solidFill>
              </a:rPr>
              <a:t>or BEST MANAGEMENT PRACTICES TO GUIDE IMPLEMENTATION in Recreation Appendix!</a:t>
            </a:r>
            <a:endParaRPr lang="en-US" sz="2000" b="1" dirty="0">
              <a:solidFill>
                <a:schemeClr val="bg1">
                  <a:lumMod val="75000"/>
                  <a:lumOff val="25000"/>
                </a:schemeClr>
              </a:solidFill>
            </a:endParaRPr>
          </a:p>
          <a:p>
            <a:r>
              <a:rPr lang="en-US" sz="2000" b="1" cap="small" dirty="0" smtClean="0">
                <a:solidFill>
                  <a:schemeClr val="bg1">
                    <a:lumMod val="75000"/>
                    <a:lumOff val="25000"/>
                  </a:schemeClr>
                </a:solidFill>
                <a:latin typeface="Book Antiqua"/>
              </a:rPr>
              <a:t> </a:t>
            </a:r>
            <a:endParaRPr lang="en-US" sz="2000" cap="small" dirty="0">
              <a:solidFill>
                <a:schemeClr val="bg1">
                  <a:lumMod val="75000"/>
                  <a:lumOff val="25000"/>
                </a:schemeClr>
              </a:solidFill>
              <a:latin typeface="Book Antiqua"/>
            </a:endParaRPr>
          </a:p>
        </p:txBody>
      </p:sp>
      <p:sp>
        <p:nvSpPr>
          <p:cNvPr id="7" name="Text Placeholder 3"/>
          <p:cNvSpPr>
            <a:spLocks noGrp="1"/>
          </p:cNvSpPr>
          <p:nvPr>
            <p:ph type="body" sz="quarter" idx="12"/>
          </p:nvPr>
        </p:nvSpPr>
        <p:spPr>
          <a:xfrm>
            <a:off x="5551714" y="160338"/>
            <a:ext cx="5802086" cy="369887"/>
          </a:xfrm>
        </p:spPr>
        <p:txBody>
          <a:bodyPr>
            <a:normAutofit/>
          </a:bodyPr>
          <a:lstStyle/>
          <a:p>
            <a:r>
              <a:rPr lang="en-US" dirty="0" smtClean="0"/>
              <a:t>Module 7 – Interdisciplinary LUP Decisions pg </a:t>
            </a:r>
            <a:r>
              <a:rPr lang="en-US" b="1" cap="small" dirty="0" smtClean="0">
                <a:effectLst>
                  <a:outerShdw blurRad="38100" dist="38100" dir="2700000" algn="tl">
                    <a:srgbClr val="000000">
                      <a:alpha val="43137"/>
                    </a:srgbClr>
                  </a:outerShdw>
                </a:effectLst>
              </a:rPr>
              <a:t>II-14</a:t>
            </a:r>
            <a:endParaRPr lang="en-US" dirty="0"/>
          </a:p>
        </p:txBody>
      </p:sp>
      <p:sp>
        <p:nvSpPr>
          <p:cNvPr id="5" name="Text Placeholder 2"/>
          <p:cNvSpPr>
            <a:spLocks noGrp="1"/>
          </p:cNvSpPr>
          <p:nvPr>
            <p:ph type="body" sz="quarter" idx="11"/>
          </p:nvPr>
        </p:nvSpPr>
        <p:spPr>
          <a:xfrm>
            <a:off x="838200" y="1068388"/>
            <a:ext cx="10515600" cy="608012"/>
          </a:xfrm>
        </p:spPr>
        <p:txBody>
          <a:bodyPr/>
          <a:lstStyle/>
          <a:p>
            <a:r>
              <a:rPr lang="en-US" dirty="0" smtClean="0"/>
              <a:t>Implementation Decisions</a:t>
            </a:r>
            <a:endParaRPr lang="en-US" dirty="0"/>
          </a:p>
        </p:txBody>
      </p:sp>
    </p:spTree>
    <p:extLst>
      <p:ext uri="{BB962C8B-B14F-4D97-AF65-F5344CB8AC3E}">
        <p14:creationId xmlns:p14="http://schemas.microsoft.com/office/powerpoint/2010/main" val="3207547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Best Management Practices (BMPs)</a:t>
            </a:r>
            <a:endParaRPr lang="en-US" dirty="0"/>
          </a:p>
        </p:txBody>
      </p:sp>
      <p:sp>
        <p:nvSpPr>
          <p:cNvPr id="5" name="Vertical Text Placeholder 4"/>
          <p:cNvSpPr txBox="1">
            <a:spLocks noGrp="1"/>
          </p:cNvSpPr>
          <p:nvPr>
            <p:ph type="body" orient="vert" idx="1"/>
          </p:nvPr>
        </p:nvSpPr>
        <p:spPr>
          <a:xfrm>
            <a:off x="752681" y="1971161"/>
            <a:ext cx="10515600" cy="4249881"/>
          </a:xfrm>
          <a:prstGeom prst="rect">
            <a:avLst/>
          </a:prstGeom>
          <a:noFill/>
        </p:spPr>
        <p:txBody>
          <a:bodyPr wrap="square" rtlCol="0">
            <a:spAutoFit/>
          </a:bodyPr>
          <a:lstStyle/>
          <a:p>
            <a:r>
              <a:rPr lang="en-US" sz="2000" b="1" dirty="0"/>
              <a:t>BMPs are state-of-the-art mitigation measures that will guide management, administration, information and education, and monitoring for future implementation level decisions.  </a:t>
            </a:r>
          </a:p>
          <a:p>
            <a:endParaRPr lang="en-US" sz="2000" b="1" dirty="0"/>
          </a:p>
          <a:p>
            <a:r>
              <a:rPr lang="en-US" sz="2000" b="1" dirty="0"/>
              <a:t>BMPs avoid, minimize, reduce, rectify, or compensate for adverse environmental or social impacts of land use activities. </a:t>
            </a:r>
          </a:p>
          <a:p>
            <a:endParaRPr lang="en-US" sz="2000" b="1" dirty="0"/>
          </a:p>
          <a:p>
            <a:r>
              <a:rPr lang="en-US" sz="2000" b="1" dirty="0"/>
              <a:t>Examples of BMPs for the R&amp;VS program include:</a:t>
            </a:r>
          </a:p>
          <a:p>
            <a:pPr lvl="1"/>
            <a:r>
              <a:rPr lang="en-US" sz="2000" b="1" dirty="0" smtClean="0"/>
              <a:t>Reroute </a:t>
            </a:r>
            <a:r>
              <a:rPr lang="en-US" sz="2000" b="1" dirty="0"/>
              <a:t>trails that cause natural or cultural resource damage or trespass on private </a:t>
            </a:r>
            <a:r>
              <a:rPr lang="en-US" sz="2000" b="1" dirty="0" smtClean="0"/>
              <a:t>property.</a:t>
            </a:r>
            <a:endParaRPr lang="en-US" sz="2000" b="1" dirty="0"/>
          </a:p>
          <a:p>
            <a:pPr lvl="1"/>
            <a:r>
              <a:rPr lang="en-US" sz="2000" b="1" dirty="0"/>
              <a:t>Grant administrative use authorization for motorized travel on a case-by-case basis.</a:t>
            </a:r>
          </a:p>
          <a:p>
            <a:pPr lvl="1"/>
            <a:r>
              <a:rPr lang="en-US" sz="2000" b="1" dirty="0"/>
              <a:t>Create an SRMA brochure to address use and user </a:t>
            </a:r>
            <a:r>
              <a:rPr lang="en-US" sz="2000" b="1" dirty="0" smtClean="0"/>
              <a:t>conflicts.</a:t>
            </a:r>
            <a:endParaRPr lang="en-US" sz="2000" b="1" dirty="0"/>
          </a:p>
          <a:p>
            <a:endParaRPr lang="en-US" sz="2000" b="1" dirty="0"/>
          </a:p>
        </p:txBody>
      </p:sp>
      <p:sp>
        <p:nvSpPr>
          <p:cNvPr id="7" name="Text Placeholder 3"/>
          <p:cNvSpPr txBox="1">
            <a:spLocks/>
          </p:cNvSpPr>
          <p:nvPr/>
        </p:nvSpPr>
        <p:spPr>
          <a:xfrm>
            <a:off x="5551714" y="160338"/>
            <a:ext cx="5802086" cy="369887"/>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lumMod val="85000"/>
                  </a:schemeClr>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Module 7 – Interdisciplinary LUP Decisions pg </a:t>
            </a:r>
            <a:r>
              <a:rPr lang="en-US" b="1" cap="small" smtClean="0">
                <a:effectLst>
                  <a:outerShdw blurRad="38100" dist="38100" dir="2700000" algn="tl">
                    <a:srgbClr val="000000">
                      <a:alpha val="43137"/>
                    </a:srgbClr>
                  </a:outerShdw>
                </a:effectLst>
              </a:rPr>
              <a:t>II-12 to II-16 </a:t>
            </a:r>
            <a:endParaRPr lang="en-US" dirty="0"/>
          </a:p>
        </p:txBody>
      </p:sp>
    </p:spTree>
    <p:extLst>
      <p:ext uri="{BB962C8B-B14F-4D97-AF65-F5344CB8AC3E}">
        <p14:creationId xmlns:p14="http://schemas.microsoft.com/office/powerpoint/2010/main" val="2900865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56250" y="1776098"/>
            <a:ext cx="9479499" cy="4154984"/>
          </a:xfrm>
          <a:prstGeom prst="rect">
            <a:avLst/>
          </a:prstGeom>
        </p:spPr>
        <p:txBody>
          <a:bodyPr wrap="square">
            <a:spAutoFit/>
          </a:bodyPr>
          <a:lstStyle/>
          <a:p>
            <a:endParaRPr lang="en-US" sz="2400" b="1" cap="small" dirty="0" smtClean="0">
              <a:solidFill>
                <a:schemeClr val="bg1">
                  <a:lumMod val="85000"/>
                </a:schemeClr>
              </a:solidFill>
              <a:latin typeface="Book Antiqua"/>
            </a:endParaRPr>
          </a:p>
          <a:p>
            <a:r>
              <a:rPr lang="en-US" sz="2400" b="1" dirty="0" smtClean="0">
                <a:solidFill>
                  <a:schemeClr val="bg1">
                    <a:lumMod val="85000"/>
                  </a:schemeClr>
                </a:solidFill>
              </a:rPr>
              <a:t>What management actions should be considered to </a:t>
            </a:r>
            <a:r>
              <a:rPr lang="en-US" sz="2400" b="1" dirty="0">
                <a:solidFill>
                  <a:schemeClr val="bg1">
                    <a:lumMod val="85000"/>
                  </a:schemeClr>
                </a:solidFill>
              </a:rPr>
              <a:t>maintain or enhance the setting of the proposed SRMA, and support the recreation objectives</a:t>
            </a:r>
            <a:r>
              <a:rPr lang="en-US" sz="2400" b="1" dirty="0" smtClean="0">
                <a:solidFill>
                  <a:schemeClr val="bg1">
                    <a:lumMod val="85000"/>
                  </a:schemeClr>
                </a:solidFill>
              </a:rPr>
              <a:t>.</a:t>
            </a:r>
          </a:p>
          <a:p>
            <a:endParaRPr lang="en-US" sz="2400" b="1" dirty="0">
              <a:solidFill>
                <a:schemeClr val="bg1">
                  <a:lumMod val="85000"/>
                </a:schemeClr>
              </a:solidFill>
            </a:endParaRPr>
          </a:p>
          <a:p>
            <a:r>
              <a:rPr lang="en-US" sz="2400" b="1" dirty="0" smtClean="0">
                <a:solidFill>
                  <a:schemeClr val="bg1">
                    <a:lumMod val="85000"/>
                  </a:schemeClr>
                </a:solidFill>
              </a:rPr>
              <a:t>Include:</a:t>
            </a:r>
            <a:endParaRPr lang="en-US" sz="2400" b="1" dirty="0">
              <a:solidFill>
                <a:schemeClr val="bg1">
                  <a:lumMod val="85000"/>
                </a:schemeClr>
              </a:solidFill>
            </a:endParaRPr>
          </a:p>
          <a:p>
            <a:endParaRPr lang="en-US" sz="2400" b="1" dirty="0">
              <a:solidFill>
                <a:schemeClr val="bg1">
                  <a:lumMod val="85000"/>
                </a:schemeClr>
              </a:solidFill>
            </a:endParaRPr>
          </a:p>
          <a:p>
            <a:pPr marL="571500" indent="-571500">
              <a:buFont typeface="Arial" panose="020B0604020202020204" pitchFamily="34" charset="0"/>
              <a:buChar char="•"/>
            </a:pPr>
            <a:r>
              <a:rPr lang="en-US" sz="2400" b="1" dirty="0">
                <a:solidFill>
                  <a:schemeClr val="bg1">
                    <a:lumMod val="85000"/>
                  </a:schemeClr>
                </a:solidFill>
              </a:rPr>
              <a:t>I</a:t>
            </a:r>
            <a:r>
              <a:rPr lang="en-US" sz="2400" b="1" dirty="0" smtClean="0">
                <a:solidFill>
                  <a:schemeClr val="bg1">
                    <a:lumMod val="85000"/>
                  </a:schemeClr>
                </a:solidFill>
              </a:rPr>
              <a:t>nterdisciplinary LUP decisions  </a:t>
            </a:r>
            <a:endParaRPr lang="en-US" sz="2400" b="1" dirty="0">
              <a:solidFill>
                <a:schemeClr val="bg1">
                  <a:lumMod val="85000"/>
                </a:schemeClr>
              </a:solidFill>
            </a:endParaRPr>
          </a:p>
          <a:p>
            <a:pPr marL="571500" indent="-571500">
              <a:buFont typeface="Arial" panose="020B0604020202020204" pitchFamily="34" charset="0"/>
              <a:buChar char="•"/>
            </a:pPr>
            <a:r>
              <a:rPr lang="en-US" sz="2400" b="1" dirty="0">
                <a:solidFill>
                  <a:schemeClr val="bg1">
                    <a:lumMod val="85000"/>
                  </a:schemeClr>
                </a:solidFill>
              </a:rPr>
              <a:t>Implementation actions </a:t>
            </a:r>
          </a:p>
          <a:p>
            <a:pPr marL="571500" indent="-571500">
              <a:buFont typeface="Arial" panose="020B0604020202020204" pitchFamily="34" charset="0"/>
              <a:buChar char="•"/>
            </a:pPr>
            <a:r>
              <a:rPr lang="en-US" sz="2400" b="1" dirty="0" smtClean="0">
                <a:solidFill>
                  <a:schemeClr val="bg1">
                    <a:lumMod val="85000"/>
                  </a:schemeClr>
                </a:solidFill>
              </a:rPr>
              <a:t>Best </a:t>
            </a:r>
            <a:r>
              <a:rPr lang="en-US" sz="2400" b="1" dirty="0">
                <a:solidFill>
                  <a:schemeClr val="bg1">
                    <a:lumMod val="85000"/>
                  </a:schemeClr>
                </a:solidFill>
              </a:rPr>
              <a:t>management </a:t>
            </a:r>
            <a:r>
              <a:rPr lang="en-US" sz="2400" b="1" dirty="0" smtClean="0">
                <a:solidFill>
                  <a:schemeClr val="bg1">
                    <a:lumMod val="85000"/>
                  </a:schemeClr>
                </a:solidFill>
              </a:rPr>
              <a:t>practices</a:t>
            </a:r>
            <a:endParaRPr lang="en-US" sz="2400" b="1" dirty="0">
              <a:solidFill>
                <a:schemeClr val="bg1">
                  <a:lumMod val="85000"/>
                </a:schemeClr>
              </a:solidFill>
            </a:endParaRPr>
          </a:p>
          <a:p>
            <a:pPr marL="571500" indent="-571500">
              <a:buFont typeface="Arial" panose="020B0604020202020204" pitchFamily="34" charset="0"/>
              <a:buChar char="•"/>
            </a:pPr>
            <a:endParaRPr lang="en-US" sz="2400" b="1" dirty="0">
              <a:solidFill>
                <a:schemeClr val="bg1">
                  <a:lumMod val="85000"/>
                </a:schemeClr>
              </a:solidFill>
            </a:endParaRPr>
          </a:p>
          <a:p>
            <a:pPr algn="ctr"/>
            <a:r>
              <a:rPr lang="en-US" sz="2400" b="1" dirty="0" smtClean="0">
                <a:solidFill>
                  <a:schemeClr val="bg1">
                    <a:lumMod val="85000"/>
                  </a:schemeClr>
                </a:solidFill>
              </a:rPr>
              <a:t>Use Handout - Illustration 4 (IL-20)</a:t>
            </a:r>
            <a:endParaRPr lang="en-US" sz="2400" b="1" dirty="0">
              <a:solidFill>
                <a:schemeClr val="bg1">
                  <a:lumMod val="85000"/>
                </a:schemeClr>
              </a:solidFill>
            </a:endParaRPr>
          </a:p>
        </p:txBody>
      </p:sp>
      <p:sp>
        <p:nvSpPr>
          <p:cNvPr id="5" name="Text Placeholder 2"/>
          <p:cNvSpPr>
            <a:spLocks noGrp="1"/>
          </p:cNvSpPr>
          <p:nvPr>
            <p:ph type="body" sz="quarter" idx="11"/>
          </p:nvPr>
        </p:nvSpPr>
        <p:spPr>
          <a:xfrm>
            <a:off x="838200" y="1068388"/>
            <a:ext cx="10515600" cy="608012"/>
          </a:xfrm>
        </p:spPr>
        <p:txBody>
          <a:bodyPr/>
          <a:lstStyle/>
          <a:p>
            <a:r>
              <a:rPr lang="en-US" dirty="0" smtClean="0"/>
              <a:t>Exercise</a:t>
            </a:r>
            <a:endParaRPr lang="en-US" dirty="0"/>
          </a:p>
        </p:txBody>
      </p:sp>
      <p:sp>
        <p:nvSpPr>
          <p:cNvPr id="7" name="Text Placeholder 3"/>
          <p:cNvSpPr txBox="1">
            <a:spLocks/>
          </p:cNvSpPr>
          <p:nvPr/>
        </p:nvSpPr>
        <p:spPr>
          <a:xfrm>
            <a:off x="5551714" y="178994"/>
            <a:ext cx="5802086" cy="369887"/>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lumMod val="85000"/>
                  </a:schemeClr>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Module 7 – Interdisciplinary LUP Decisions </a:t>
            </a:r>
            <a:r>
              <a:rPr lang="en-US" dirty="0" err="1" smtClean="0"/>
              <a:t>pg</a:t>
            </a:r>
            <a:r>
              <a:rPr lang="en-US" dirty="0" smtClean="0"/>
              <a:t> </a:t>
            </a:r>
            <a:r>
              <a:rPr lang="en-US" b="1" cap="small" dirty="0" smtClean="0">
                <a:effectLst>
                  <a:outerShdw blurRad="38100" dist="38100" dir="2700000" algn="tl">
                    <a:srgbClr val="000000">
                      <a:alpha val="43137"/>
                    </a:srgbClr>
                  </a:outerShdw>
                </a:effectLst>
              </a:rPr>
              <a:t>II-12 to II-16 </a:t>
            </a:r>
            <a:endParaRPr lang="en-US" dirty="0"/>
          </a:p>
        </p:txBody>
      </p:sp>
    </p:spTree>
    <p:extLst>
      <p:ext uri="{BB962C8B-B14F-4D97-AF65-F5344CB8AC3E}">
        <p14:creationId xmlns:p14="http://schemas.microsoft.com/office/powerpoint/2010/main" val="908252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ctr"/>
            <a:r>
              <a:rPr lang="en-US" dirty="0" smtClean="0"/>
              <a:t>Interdisciplinary LUP Decisions</a:t>
            </a:r>
            <a:endParaRPr lang="en-US" dirty="0"/>
          </a:p>
        </p:txBody>
      </p:sp>
      <p:sp>
        <p:nvSpPr>
          <p:cNvPr id="4" name="Text Placeholder 3"/>
          <p:cNvSpPr>
            <a:spLocks noGrp="1"/>
          </p:cNvSpPr>
          <p:nvPr>
            <p:ph type="body" sz="quarter" idx="12"/>
          </p:nvPr>
        </p:nvSpPr>
        <p:spPr/>
        <p:txBody>
          <a:bodyPr/>
          <a:lstStyle/>
          <a:p>
            <a:r>
              <a:rPr lang="en-US" dirty="0" smtClean="0"/>
              <a:t>Module 9 – Interdisciplinary LUP </a:t>
            </a:r>
            <a:r>
              <a:rPr lang="en-US" dirty="0" err="1" smtClean="0"/>
              <a:t>Decisios</a:t>
            </a:r>
            <a:endParaRPr lang="en-US" dirty="0"/>
          </a:p>
        </p:txBody>
      </p:sp>
      <p:sp>
        <p:nvSpPr>
          <p:cNvPr id="5" name="Vertical Text Placeholder 4"/>
          <p:cNvSpPr txBox="1">
            <a:spLocks noGrp="1"/>
          </p:cNvSpPr>
          <p:nvPr>
            <p:ph type="body" orient="vert" idx="1"/>
          </p:nvPr>
        </p:nvSpPr>
        <p:spPr>
          <a:xfrm>
            <a:off x="838200" y="2483351"/>
            <a:ext cx="10515600" cy="2267287"/>
          </a:xfrm>
          <a:prstGeom prst="rect">
            <a:avLst/>
          </a:prstGeom>
          <a:noFill/>
        </p:spPr>
        <p:txBody>
          <a:bodyPr wrap="square" rtlCol="0">
            <a:spAutoFit/>
          </a:bodyPr>
          <a:lstStyle/>
          <a:p>
            <a:pPr marL="0" indent="0" algn="ctr">
              <a:buNone/>
            </a:pPr>
            <a:r>
              <a:rPr lang="en-US" sz="2400" b="1" dirty="0" smtClean="0"/>
              <a:t>Kalem Lenard</a:t>
            </a:r>
            <a:endParaRPr lang="en-US" sz="2400" b="1" dirty="0"/>
          </a:p>
          <a:p>
            <a:pPr marL="0" indent="0" algn="ctr">
              <a:buNone/>
            </a:pPr>
            <a:r>
              <a:rPr lang="en-US" sz="2400" b="1" dirty="0" smtClean="0"/>
              <a:t> </a:t>
            </a:r>
            <a:r>
              <a:rPr lang="en-US" sz="2400" b="1" dirty="0" smtClean="0"/>
              <a:t>Assistant Field Manager, Royal Gorge Field Office</a:t>
            </a:r>
            <a:endParaRPr lang="en-US" sz="2400" b="1" dirty="0" smtClean="0"/>
          </a:p>
          <a:p>
            <a:pPr marL="0" indent="0" algn="ctr">
              <a:buNone/>
            </a:pPr>
            <a:r>
              <a:rPr lang="en-US" sz="2400" b="1" dirty="0" smtClean="0"/>
              <a:t>jlenard</a:t>
            </a:r>
            <a:r>
              <a:rPr lang="en-US" sz="2400" b="1" dirty="0" smtClean="0"/>
              <a:t>@blm.gov</a:t>
            </a:r>
            <a:endParaRPr lang="en-US" sz="2400" b="1" dirty="0" smtClean="0"/>
          </a:p>
          <a:p>
            <a:pPr marL="0" indent="0" algn="ctr">
              <a:buNone/>
            </a:pPr>
            <a:r>
              <a:rPr lang="en-US" sz="2400" b="1" dirty="0" smtClean="0"/>
              <a:t>719-269-8538</a:t>
            </a:r>
            <a:endParaRPr lang="en-US" sz="2400" b="1" dirty="0" smtClean="0"/>
          </a:p>
          <a:p>
            <a:pPr algn="ctr"/>
            <a:endParaRPr lang="en-US" sz="2400" b="1" dirty="0"/>
          </a:p>
        </p:txBody>
      </p:sp>
    </p:spTree>
    <p:extLst>
      <p:ext uri="{BB962C8B-B14F-4D97-AF65-F5344CB8AC3E}">
        <p14:creationId xmlns:p14="http://schemas.microsoft.com/office/powerpoint/2010/main" val="1087424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Objectives</a:t>
            </a:r>
            <a:endParaRPr lang="en-US" dirty="0"/>
          </a:p>
        </p:txBody>
      </p:sp>
      <p:sp>
        <p:nvSpPr>
          <p:cNvPr id="5" name="Vertical Text Placeholder 4"/>
          <p:cNvSpPr txBox="1">
            <a:spLocks noGrp="1"/>
          </p:cNvSpPr>
          <p:nvPr>
            <p:ph type="body" orient="vert" idx="1"/>
          </p:nvPr>
        </p:nvSpPr>
        <p:spPr>
          <a:xfrm>
            <a:off x="838200" y="2214563"/>
            <a:ext cx="10515600" cy="3264483"/>
          </a:xfrm>
          <a:prstGeom prst="rect">
            <a:avLst/>
          </a:prstGeom>
          <a:noFill/>
        </p:spPr>
        <p:txBody>
          <a:bodyPr wrap="square" rtlCol="0">
            <a:spAutoFit/>
          </a:bodyPr>
          <a:lstStyle/>
          <a:p>
            <a:pPr marL="285750" indent="-285750"/>
            <a:r>
              <a:rPr lang="en-US" sz="2400" dirty="0">
                <a:effectLst>
                  <a:outerShdw blurRad="38100" dist="38100" dir="2700000" algn="tl">
                    <a:srgbClr val="000000">
                      <a:alpha val="43137"/>
                    </a:srgbClr>
                  </a:outerShdw>
                </a:effectLst>
              </a:rPr>
              <a:t>Identify management actions and allowable </a:t>
            </a:r>
            <a:r>
              <a:rPr lang="en-US" sz="2400" dirty="0" smtClean="0">
                <a:effectLst>
                  <a:outerShdw blurRad="38100" dist="38100" dir="2700000" algn="tl">
                    <a:srgbClr val="000000">
                      <a:alpha val="43137"/>
                    </a:srgbClr>
                  </a:outerShdw>
                </a:effectLst>
              </a:rPr>
              <a:t>use decisions </a:t>
            </a:r>
            <a:r>
              <a:rPr lang="en-US" sz="2400" dirty="0">
                <a:effectLst>
                  <a:outerShdw blurRad="38100" dist="38100" dir="2700000" algn="tl">
                    <a:srgbClr val="000000">
                      <a:alpha val="43137"/>
                    </a:srgbClr>
                  </a:outerShdw>
                </a:effectLst>
              </a:rPr>
              <a:t>to support </a:t>
            </a:r>
            <a:r>
              <a:rPr lang="en-US" sz="2400" dirty="0" smtClean="0">
                <a:effectLst>
                  <a:outerShdw blurRad="38100" dist="38100" dir="2700000" algn="tl">
                    <a:srgbClr val="000000">
                      <a:alpha val="43137"/>
                    </a:srgbClr>
                  </a:outerShdw>
                </a:effectLst>
              </a:rPr>
              <a:t>recreation goals </a:t>
            </a:r>
            <a:r>
              <a:rPr lang="en-US" sz="2400" dirty="0">
                <a:effectLst>
                  <a:outerShdw blurRad="38100" dist="38100" dir="2700000" algn="tl">
                    <a:srgbClr val="000000">
                      <a:alpha val="43137"/>
                    </a:srgbClr>
                  </a:outerShdw>
                </a:effectLst>
              </a:rPr>
              <a:t>and </a:t>
            </a:r>
            <a:r>
              <a:rPr lang="en-US" sz="2400" dirty="0" smtClean="0">
                <a:effectLst>
                  <a:outerShdw blurRad="38100" dist="38100" dir="2700000" algn="tl">
                    <a:srgbClr val="000000">
                      <a:alpha val="43137"/>
                    </a:srgbClr>
                  </a:outerShdw>
                </a:effectLst>
              </a:rPr>
              <a:t>objectives.</a:t>
            </a:r>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pPr marL="285750" indent="-285750"/>
            <a:r>
              <a:rPr lang="en-US" sz="2400" dirty="0">
                <a:effectLst>
                  <a:outerShdw blurRad="38100" dist="38100" dir="2700000" algn="tl">
                    <a:srgbClr val="000000">
                      <a:alpha val="43137"/>
                    </a:srgbClr>
                  </a:outerShdw>
                </a:effectLst>
              </a:rPr>
              <a:t>Distinguish land use plan (LUP) decisions from implementation decisions and from best management practices (BMP).</a:t>
            </a:r>
          </a:p>
          <a:p>
            <a:pPr marL="285750" indent="-285750"/>
            <a:endParaRPr lang="en-US" sz="2400" dirty="0">
              <a:effectLst>
                <a:outerShdw blurRad="38100" dist="38100" dir="2700000" algn="tl">
                  <a:srgbClr val="000000">
                    <a:alpha val="43137"/>
                  </a:srgbClr>
                </a:outerShdw>
              </a:effectLst>
            </a:endParaRPr>
          </a:p>
          <a:p>
            <a:pPr marL="285750" indent="-285750"/>
            <a:r>
              <a:rPr lang="en-US" sz="2400" dirty="0">
                <a:effectLst>
                  <a:outerShdw blurRad="38100" dist="38100" dir="2700000" algn="tl">
                    <a:srgbClr val="000000">
                      <a:alpha val="43137"/>
                    </a:srgbClr>
                  </a:outerShdw>
                </a:effectLst>
              </a:rPr>
              <a:t>Distinguish </a:t>
            </a:r>
            <a:r>
              <a:rPr lang="en-US" sz="2400" dirty="0" smtClean="0">
                <a:effectLst>
                  <a:outerShdw blurRad="38100" dist="38100" dir="2700000" algn="tl">
                    <a:srgbClr val="000000">
                      <a:alpha val="43137"/>
                    </a:srgbClr>
                  </a:outerShdw>
                </a:effectLst>
              </a:rPr>
              <a:t>actions/decisions </a:t>
            </a:r>
            <a:r>
              <a:rPr lang="en-US" sz="2400" dirty="0">
                <a:effectLst>
                  <a:outerShdw blurRad="38100" dist="38100" dir="2700000" algn="tl">
                    <a:srgbClr val="000000">
                      <a:alpha val="43137"/>
                    </a:srgbClr>
                  </a:outerShdw>
                </a:effectLst>
              </a:rPr>
              <a:t>for the R&amp;VS program and </a:t>
            </a:r>
            <a:r>
              <a:rPr lang="en-US" sz="2400" dirty="0" smtClean="0">
                <a:effectLst>
                  <a:outerShdw blurRad="38100" dist="38100" dir="2700000" algn="tl">
                    <a:srgbClr val="000000">
                      <a:alpha val="43137"/>
                    </a:srgbClr>
                  </a:outerShdw>
                </a:effectLst>
              </a:rPr>
              <a:t>actions/decisions </a:t>
            </a:r>
            <a:r>
              <a:rPr lang="en-US" sz="2400" dirty="0">
                <a:effectLst>
                  <a:outerShdw blurRad="38100" dist="38100" dir="2700000" algn="tl">
                    <a:srgbClr val="000000">
                      <a:alpha val="43137"/>
                    </a:srgbClr>
                  </a:outerShdw>
                </a:effectLst>
              </a:rPr>
              <a:t>for other </a:t>
            </a:r>
            <a:r>
              <a:rPr lang="en-US" sz="2400" dirty="0" smtClean="0">
                <a:effectLst>
                  <a:outerShdw blurRad="38100" dist="38100" dir="2700000" algn="tl">
                    <a:srgbClr val="000000">
                      <a:alpha val="43137"/>
                    </a:srgbClr>
                  </a:outerShdw>
                </a:effectLst>
              </a:rPr>
              <a:t>programs.</a:t>
            </a:r>
            <a:endParaRPr lang="en-US" sz="2400" dirty="0">
              <a:effectLst>
                <a:outerShdw blurRad="38100" dist="38100" dir="2700000" algn="tl">
                  <a:srgbClr val="000000">
                    <a:alpha val="43137"/>
                  </a:srgbClr>
                </a:outerShdw>
              </a:effectLst>
            </a:endParaRPr>
          </a:p>
        </p:txBody>
      </p:sp>
      <p:sp>
        <p:nvSpPr>
          <p:cNvPr id="6" name="Text Placeholder 3"/>
          <p:cNvSpPr>
            <a:spLocks noGrp="1"/>
          </p:cNvSpPr>
          <p:nvPr>
            <p:ph type="body" sz="quarter" idx="12"/>
          </p:nvPr>
        </p:nvSpPr>
        <p:spPr>
          <a:xfrm>
            <a:off x="5551714" y="160338"/>
            <a:ext cx="5802086" cy="369887"/>
          </a:xfrm>
        </p:spPr>
        <p:txBody>
          <a:bodyPr>
            <a:normAutofit/>
          </a:bodyPr>
          <a:lstStyle/>
          <a:p>
            <a:r>
              <a:rPr lang="en-US" dirty="0" smtClean="0"/>
              <a:t>Module 9 – Interdisciplinary LUP Decisions pg </a:t>
            </a:r>
            <a:r>
              <a:rPr lang="en-US" b="1" cap="small" dirty="0">
                <a:effectLst>
                  <a:outerShdw blurRad="38100" dist="38100" dir="2700000" algn="tl">
                    <a:srgbClr val="000000">
                      <a:alpha val="43137"/>
                    </a:srgbClr>
                  </a:outerShdw>
                </a:effectLst>
              </a:rPr>
              <a:t>II-12 to II-16 </a:t>
            </a:r>
            <a:endParaRPr lang="en-US" dirty="0"/>
          </a:p>
        </p:txBody>
      </p:sp>
    </p:spTree>
    <p:extLst>
      <p:ext uri="{BB962C8B-B14F-4D97-AF65-F5344CB8AC3E}">
        <p14:creationId xmlns:p14="http://schemas.microsoft.com/office/powerpoint/2010/main" val="3551473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685" y="1402187"/>
            <a:ext cx="8467344" cy="45307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455419" y="2429980"/>
            <a:ext cx="2186941" cy="2475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p:cNvSpPr>
            <a:spLocks noGrp="1"/>
          </p:cNvSpPr>
          <p:nvPr>
            <p:ph type="body" sz="quarter" idx="12"/>
          </p:nvPr>
        </p:nvSpPr>
        <p:spPr>
          <a:xfrm>
            <a:off x="6819900" y="160338"/>
            <a:ext cx="4533900" cy="369887"/>
          </a:xfrm>
        </p:spPr>
        <p:txBody>
          <a:bodyPr/>
          <a:lstStyle/>
          <a:p>
            <a:r>
              <a:rPr lang="en-US" dirty="0" smtClean="0"/>
              <a:t>Module 9 – Interdisciplinary LUP Decisions</a:t>
            </a:r>
            <a:endParaRPr lang="en-US" dirty="0"/>
          </a:p>
        </p:txBody>
      </p:sp>
    </p:spTree>
    <p:extLst>
      <p:ext uri="{BB962C8B-B14F-4D97-AF65-F5344CB8AC3E}">
        <p14:creationId xmlns:p14="http://schemas.microsoft.com/office/powerpoint/2010/main" val="2322581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57005" y="848922"/>
            <a:ext cx="8916652" cy="2068450"/>
          </a:xfrm>
        </p:spPr>
        <p:txBody>
          <a:bodyPr/>
          <a:lstStyle/>
          <a:p>
            <a:pPr algn="ctr"/>
            <a:r>
              <a:rPr lang="en-US" b="1" dirty="0" smtClean="0">
                <a:solidFill>
                  <a:schemeClr val="bg1">
                    <a:lumMod val="75000"/>
                    <a:lumOff val="25000"/>
                  </a:schemeClr>
                </a:solidFill>
              </a:rPr>
              <a:t>LUP Decisions</a:t>
            </a:r>
          </a:p>
          <a:p>
            <a:pPr algn="ctr"/>
            <a:r>
              <a:rPr lang="en-US" b="1" dirty="0" smtClean="0">
                <a:solidFill>
                  <a:schemeClr val="bg1">
                    <a:lumMod val="75000"/>
                    <a:lumOff val="25000"/>
                  </a:schemeClr>
                </a:solidFill>
              </a:rPr>
              <a:t>Recreation and Visitor Services</a:t>
            </a:r>
            <a:endParaRPr lang="en-US" b="1" dirty="0">
              <a:solidFill>
                <a:schemeClr val="bg1">
                  <a:lumMod val="75000"/>
                  <a:lumOff val="25000"/>
                </a:schemeClr>
              </a:solidFill>
            </a:endParaRPr>
          </a:p>
        </p:txBody>
      </p:sp>
      <p:sp>
        <p:nvSpPr>
          <p:cNvPr id="8" name="Text Placeholder 3"/>
          <p:cNvSpPr txBox="1">
            <a:spLocks/>
          </p:cNvSpPr>
          <p:nvPr/>
        </p:nvSpPr>
        <p:spPr>
          <a:xfrm>
            <a:off x="5551714" y="160338"/>
            <a:ext cx="5802086" cy="369887"/>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lumMod val="85000"/>
                  </a:schemeClr>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Module 9 – Interdisciplinary LUP Decisions pg </a:t>
            </a:r>
            <a:r>
              <a:rPr lang="en-US" b="1" cap="small" dirty="0" smtClean="0">
                <a:effectLst>
                  <a:outerShdw blurRad="38100" dist="38100" dir="2700000" algn="tl">
                    <a:srgbClr val="000000">
                      <a:alpha val="43137"/>
                    </a:srgbClr>
                  </a:outerShdw>
                </a:effectLst>
              </a:rPr>
              <a:t>II-12 to II-16 </a:t>
            </a:r>
            <a:endParaRPr lang="en-US" dirty="0"/>
          </a:p>
        </p:txBody>
      </p:sp>
      <p:sp>
        <p:nvSpPr>
          <p:cNvPr id="4" name="Rectangle 3"/>
          <p:cNvSpPr/>
          <p:nvPr/>
        </p:nvSpPr>
        <p:spPr>
          <a:xfrm>
            <a:off x="1097280" y="2413338"/>
            <a:ext cx="10789920" cy="2677656"/>
          </a:xfrm>
          <a:prstGeom prst="rect">
            <a:avLst/>
          </a:prstGeom>
        </p:spPr>
        <p:txBody>
          <a:bodyPr wrap="square">
            <a:spAutoFit/>
          </a:bodyPr>
          <a:lstStyle/>
          <a:p>
            <a:r>
              <a:rPr lang="en-US" sz="2400" dirty="0">
                <a:solidFill>
                  <a:schemeClr val="bg1"/>
                </a:solidFill>
              </a:rPr>
              <a:t>LUP decisions must be necessary in order to :</a:t>
            </a:r>
          </a:p>
          <a:p>
            <a:endParaRPr lang="en-US" sz="2400" dirty="0">
              <a:solidFill>
                <a:schemeClr val="bg1"/>
              </a:solidFill>
            </a:endParaRPr>
          </a:p>
          <a:p>
            <a:pPr marL="342900" indent="-342900">
              <a:buFont typeface="Arial" panose="020B0604020202020204" pitchFamily="34" charset="0"/>
              <a:buChar char="•"/>
            </a:pPr>
            <a:r>
              <a:rPr lang="en-US" sz="2400" dirty="0" smtClean="0">
                <a:solidFill>
                  <a:schemeClr val="bg1"/>
                </a:solidFill>
              </a:rPr>
              <a:t>Sustain </a:t>
            </a:r>
            <a:r>
              <a:rPr lang="en-US" sz="2400" dirty="0">
                <a:solidFill>
                  <a:schemeClr val="bg1"/>
                </a:solidFill>
              </a:rPr>
              <a:t>or enhance recreation objectives.</a:t>
            </a:r>
          </a:p>
          <a:p>
            <a:pPr marL="342900" indent="-342900">
              <a:buFont typeface="Arial" panose="020B0604020202020204" pitchFamily="34" charset="0"/>
              <a:buChar char="•"/>
            </a:pPr>
            <a:r>
              <a:rPr lang="en-US" sz="2400" dirty="0" smtClean="0">
                <a:solidFill>
                  <a:schemeClr val="bg1"/>
                </a:solidFill>
              </a:rPr>
              <a:t>Maintain </a:t>
            </a:r>
            <a:r>
              <a:rPr lang="en-US" sz="2400" dirty="0">
                <a:solidFill>
                  <a:schemeClr val="bg1"/>
                </a:solidFill>
              </a:rPr>
              <a:t>or enhance the desired physical, social, and operational RSCs.</a:t>
            </a:r>
          </a:p>
          <a:p>
            <a:pPr marL="342900" indent="-342900">
              <a:buFont typeface="Arial" panose="020B0604020202020204" pitchFamily="34" charset="0"/>
              <a:buChar char="•"/>
            </a:pPr>
            <a:r>
              <a:rPr lang="en-US" sz="2400" dirty="0" smtClean="0">
                <a:solidFill>
                  <a:schemeClr val="bg1"/>
                </a:solidFill>
              </a:rPr>
              <a:t>Address </a:t>
            </a:r>
            <a:r>
              <a:rPr lang="en-US" sz="2400" dirty="0">
                <a:solidFill>
                  <a:schemeClr val="bg1"/>
                </a:solidFill>
              </a:rPr>
              <a:t>visitor health and safety, resource protection, and use and user </a:t>
            </a:r>
            <a:r>
              <a:rPr lang="en-US" sz="2400" dirty="0" smtClean="0">
                <a:solidFill>
                  <a:schemeClr val="bg1"/>
                </a:solidFill>
              </a:rPr>
              <a:t>conflicts.</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smtClean="0">
              <a:solidFill>
                <a:schemeClr val="bg1"/>
              </a:solidFill>
            </a:endParaRPr>
          </a:p>
        </p:txBody>
      </p:sp>
    </p:spTree>
    <p:extLst>
      <p:ext uri="{BB962C8B-B14F-4D97-AF65-F5344CB8AC3E}">
        <p14:creationId xmlns:p14="http://schemas.microsoft.com/office/powerpoint/2010/main" val="29565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63167" y="902471"/>
            <a:ext cx="4127778" cy="881324"/>
          </a:xfrm>
        </p:spPr>
        <p:txBody>
          <a:bodyPr/>
          <a:lstStyle/>
          <a:p>
            <a:pPr algn="ctr"/>
            <a:r>
              <a:rPr lang="en-US" b="1" dirty="0" smtClean="0">
                <a:solidFill>
                  <a:schemeClr val="bg1">
                    <a:lumMod val="75000"/>
                    <a:lumOff val="25000"/>
                  </a:schemeClr>
                </a:solidFill>
              </a:rPr>
              <a:t>Examples</a:t>
            </a:r>
            <a:endParaRPr lang="en-US" b="1" dirty="0">
              <a:solidFill>
                <a:schemeClr val="bg1">
                  <a:lumMod val="75000"/>
                  <a:lumOff val="25000"/>
                </a:schemeClr>
              </a:solidFill>
            </a:endParaRPr>
          </a:p>
        </p:txBody>
      </p:sp>
      <p:sp>
        <p:nvSpPr>
          <p:cNvPr id="8" name="Text Placeholder 3"/>
          <p:cNvSpPr txBox="1">
            <a:spLocks/>
          </p:cNvSpPr>
          <p:nvPr/>
        </p:nvSpPr>
        <p:spPr>
          <a:xfrm>
            <a:off x="5551714" y="160338"/>
            <a:ext cx="5802086" cy="369887"/>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lumMod val="85000"/>
                  </a:schemeClr>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Module 9 – Interdisciplinary LUP Decisions pg </a:t>
            </a:r>
            <a:r>
              <a:rPr lang="en-US" b="1" cap="small" dirty="0" smtClean="0">
                <a:effectLst>
                  <a:outerShdw blurRad="38100" dist="38100" dir="2700000" algn="tl">
                    <a:srgbClr val="000000">
                      <a:alpha val="43137"/>
                    </a:srgbClr>
                  </a:outerShdw>
                </a:effectLst>
              </a:rPr>
              <a:t>II-12 to II-16 </a:t>
            </a:r>
            <a:endParaRPr lang="en-US" dirty="0"/>
          </a:p>
        </p:txBody>
      </p:sp>
      <p:sp>
        <p:nvSpPr>
          <p:cNvPr id="5" name="Rectangle 4"/>
          <p:cNvSpPr/>
          <p:nvPr/>
        </p:nvSpPr>
        <p:spPr>
          <a:xfrm>
            <a:off x="1645920" y="1905666"/>
            <a:ext cx="9134375" cy="1532727"/>
          </a:xfrm>
          <a:prstGeom prst="rect">
            <a:avLst/>
          </a:prstGeom>
        </p:spPr>
        <p:txBody>
          <a:bodyPr wrap="square">
            <a:spAutoFit/>
          </a:bodyPr>
          <a:lstStyle/>
          <a:p>
            <a:pPr marL="285750" indent="-285750">
              <a:lnSpc>
                <a:spcPct val="130000"/>
              </a:lnSpc>
              <a:buFont typeface="Arial" panose="020B0604020202020204" pitchFamily="34" charset="0"/>
              <a:buChar char="•"/>
            </a:pPr>
            <a:r>
              <a:rPr lang="en-US" sz="2400" dirty="0" smtClean="0">
                <a:solidFill>
                  <a:prstClr val="white"/>
                </a:solidFill>
              </a:rPr>
              <a:t>Areas closed to target shooting</a:t>
            </a:r>
            <a:r>
              <a:rPr lang="en-US" sz="2400" dirty="0">
                <a:solidFill>
                  <a:prstClr val="white"/>
                </a:solidFill>
              </a:rPr>
              <a:t> </a:t>
            </a:r>
            <a:r>
              <a:rPr lang="en-US" sz="2400" dirty="0" smtClean="0">
                <a:solidFill>
                  <a:prstClr val="white"/>
                </a:solidFill>
              </a:rPr>
              <a:t>(follow procedures in Dingell Act).</a:t>
            </a:r>
          </a:p>
          <a:p>
            <a:pPr marL="285750" indent="-285750">
              <a:lnSpc>
                <a:spcPct val="130000"/>
              </a:lnSpc>
              <a:buFont typeface="Arial" panose="020B0604020202020204" pitchFamily="34" charset="0"/>
              <a:buChar char="•"/>
            </a:pPr>
            <a:r>
              <a:rPr lang="en-US" sz="2400" dirty="0" smtClean="0">
                <a:solidFill>
                  <a:prstClr val="white"/>
                </a:solidFill>
              </a:rPr>
              <a:t>Area-wide camping limitations.</a:t>
            </a:r>
          </a:p>
          <a:p>
            <a:pPr marL="285750" indent="-285750">
              <a:lnSpc>
                <a:spcPct val="130000"/>
              </a:lnSpc>
              <a:buFont typeface="Arial" panose="020B0604020202020204" pitchFamily="34" charset="0"/>
              <a:buChar char="•"/>
            </a:pPr>
            <a:r>
              <a:rPr lang="en-US" sz="2400" dirty="0" smtClean="0">
                <a:solidFill>
                  <a:prstClr val="white"/>
                </a:solidFill>
              </a:rPr>
              <a:t>Types, activities and locations where SRPs would NOT be issued.</a:t>
            </a:r>
            <a:endParaRPr lang="en-US" sz="2400" dirty="0">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032" y="4194629"/>
            <a:ext cx="3388681" cy="2263111"/>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2806"/>
          <a:stretch/>
        </p:blipFill>
        <p:spPr>
          <a:xfrm>
            <a:off x="776515" y="4381793"/>
            <a:ext cx="3367062" cy="2201894"/>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141" t="10470" r="-1141" b="19111"/>
          <a:stretch/>
        </p:blipFill>
        <p:spPr>
          <a:xfrm>
            <a:off x="5021184" y="4194629"/>
            <a:ext cx="2011744" cy="25188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07983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57005" y="848922"/>
            <a:ext cx="8916652" cy="2068450"/>
          </a:xfrm>
        </p:spPr>
        <p:txBody>
          <a:bodyPr/>
          <a:lstStyle/>
          <a:p>
            <a:pPr algn="ctr"/>
            <a:r>
              <a:rPr lang="en-US" b="1" dirty="0" smtClean="0">
                <a:solidFill>
                  <a:schemeClr val="bg1">
                    <a:lumMod val="75000"/>
                    <a:lumOff val="25000"/>
                  </a:schemeClr>
                </a:solidFill>
              </a:rPr>
              <a:t>LUP Decisions</a:t>
            </a:r>
          </a:p>
          <a:p>
            <a:pPr algn="ctr"/>
            <a:r>
              <a:rPr lang="en-US" b="1" dirty="0" smtClean="0">
                <a:solidFill>
                  <a:schemeClr val="bg1">
                    <a:lumMod val="75000"/>
                    <a:lumOff val="25000"/>
                  </a:schemeClr>
                </a:solidFill>
              </a:rPr>
              <a:t>Other Programs - examples</a:t>
            </a:r>
            <a:endParaRPr lang="en-US" b="1" dirty="0">
              <a:solidFill>
                <a:schemeClr val="bg1">
                  <a:lumMod val="75000"/>
                  <a:lumOff val="25000"/>
                </a:schemeClr>
              </a:solidFill>
            </a:endParaRPr>
          </a:p>
        </p:txBody>
      </p:sp>
      <p:sp>
        <p:nvSpPr>
          <p:cNvPr id="8" name="Text Placeholder 3"/>
          <p:cNvSpPr txBox="1">
            <a:spLocks/>
          </p:cNvSpPr>
          <p:nvPr/>
        </p:nvSpPr>
        <p:spPr>
          <a:xfrm>
            <a:off x="5551714" y="160338"/>
            <a:ext cx="5802086" cy="369887"/>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lumMod val="85000"/>
                  </a:schemeClr>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Module 9 – Interdisciplinary LUP Decisions pg </a:t>
            </a:r>
            <a:r>
              <a:rPr lang="en-US" b="1" cap="small" dirty="0" smtClean="0">
                <a:effectLst>
                  <a:outerShdw blurRad="38100" dist="38100" dir="2700000" algn="tl">
                    <a:srgbClr val="000000">
                      <a:alpha val="43137"/>
                    </a:srgbClr>
                  </a:outerShdw>
                </a:effectLst>
              </a:rPr>
              <a:t>II-12 to II-16 </a:t>
            </a:r>
            <a:endParaRPr lang="en-US" dirty="0"/>
          </a:p>
        </p:txBody>
      </p:sp>
      <p:sp>
        <p:nvSpPr>
          <p:cNvPr id="4" name="Rectangle 3"/>
          <p:cNvSpPr/>
          <p:nvPr/>
        </p:nvSpPr>
        <p:spPr>
          <a:xfrm>
            <a:off x="720371" y="2442214"/>
            <a:ext cx="10789920" cy="3822585"/>
          </a:xfrm>
          <a:prstGeom prst="rect">
            <a:avLst/>
          </a:prstGeom>
        </p:spPr>
        <p:txBody>
          <a:bodyPr wrap="square">
            <a:spAutoFit/>
          </a:bodyPr>
          <a:lstStyle/>
          <a:p>
            <a:pPr marL="285750" indent="-285750">
              <a:lnSpc>
                <a:spcPct val="130000"/>
              </a:lnSpc>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Fuels – restrictions on fuels treatments</a:t>
            </a:r>
          </a:p>
          <a:p>
            <a:pPr marL="285750" indent="-285750">
              <a:lnSpc>
                <a:spcPct val="130000"/>
              </a:lnSpc>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Forestry – </a:t>
            </a:r>
            <a:r>
              <a:rPr lang="en-US" sz="2400" dirty="0" smtClean="0">
                <a:solidFill>
                  <a:schemeClr val="bg1"/>
                </a:solidFill>
                <a:effectLst>
                  <a:outerShdw blurRad="38100" dist="38100" dir="2700000" algn="tl">
                    <a:srgbClr val="000000">
                      <a:alpha val="43137"/>
                    </a:srgbClr>
                  </a:outerShdw>
                </a:effectLst>
              </a:rPr>
              <a:t>Closed </a:t>
            </a:r>
            <a:r>
              <a:rPr lang="en-US" sz="2400" dirty="0">
                <a:solidFill>
                  <a:schemeClr val="bg1"/>
                </a:solidFill>
                <a:effectLst>
                  <a:outerShdw blurRad="38100" dist="38100" dir="2700000" algn="tl">
                    <a:srgbClr val="000000">
                      <a:alpha val="43137"/>
                    </a:srgbClr>
                  </a:outerShdw>
                </a:effectLst>
              </a:rPr>
              <a:t>to timber harvest, firewood cutting and special forest products</a:t>
            </a:r>
          </a:p>
          <a:p>
            <a:pPr marL="285750" indent="-285750">
              <a:lnSpc>
                <a:spcPct val="130000"/>
              </a:lnSpc>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Lands and Realty – ROW avoidance areas applied to an RMA</a:t>
            </a:r>
          </a:p>
          <a:p>
            <a:pPr marL="285750" indent="-285750">
              <a:lnSpc>
                <a:spcPct val="130000"/>
              </a:lnSpc>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VRM – Classify as VRM II</a:t>
            </a:r>
          </a:p>
          <a:p>
            <a:pPr marL="285750" indent="-285750">
              <a:lnSpc>
                <a:spcPct val="130000"/>
              </a:lnSpc>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CTTM – Classify as limited to designated routes for mountain bikes</a:t>
            </a:r>
          </a:p>
          <a:p>
            <a:pPr marL="285750" indent="-285750">
              <a:lnSpc>
                <a:spcPct val="130000"/>
              </a:lnSpc>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Fluid Mineral Leasing – Apply an NSO stipulation which prohibits surface use, occupancy and surface-disturbing activities.  </a:t>
            </a:r>
            <a:endParaRPr lang="en-US" sz="2400" dirty="0">
              <a:solidFill>
                <a:schemeClr val="bg1"/>
              </a:solidFill>
            </a:endParaRPr>
          </a:p>
          <a:p>
            <a:pPr marL="342900" indent="-342900">
              <a:buFont typeface="Arial" panose="020B0604020202020204" pitchFamily="34" charset="0"/>
              <a:buChar char="•"/>
            </a:pPr>
            <a:endParaRPr lang="en-US" sz="2400" dirty="0" smtClean="0">
              <a:solidFill>
                <a:schemeClr val="bg1"/>
              </a:solidFill>
            </a:endParaRPr>
          </a:p>
        </p:txBody>
      </p:sp>
    </p:spTree>
    <p:extLst>
      <p:ext uri="{BB962C8B-B14F-4D97-AF65-F5344CB8AC3E}">
        <p14:creationId xmlns:p14="http://schemas.microsoft.com/office/powerpoint/2010/main" val="1476000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My Documents\REC Class\Pi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990" y="959364"/>
            <a:ext cx="9140020" cy="5047474"/>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27"/>
          <p:cNvSpPr>
            <a:spLocks noChangeArrowheads="1" noChangeShapeType="1" noTextEdit="1"/>
          </p:cNvSpPr>
          <p:nvPr/>
        </p:nvSpPr>
        <p:spPr bwMode="auto">
          <a:xfrm rot="-855509">
            <a:off x="1936750" y="4906963"/>
            <a:ext cx="1219200" cy="398462"/>
          </a:xfrm>
          <a:prstGeom prst="rect">
            <a:avLst/>
          </a:prstGeom>
        </p:spPr>
        <p:txBody>
          <a:bodyPr wrap="none" fromWordArt="1">
            <a:prstTxWarp prst="textSlantUp">
              <a:avLst>
                <a:gd name="adj" fmla="val 32056"/>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CC99FF"/>
                  </a:solidFill>
                  <a:round/>
                  <a:headEnd/>
                  <a:tailEnd/>
                </a:ln>
                <a:gradFill rotWithShape="0">
                  <a:gsLst>
                    <a:gs pos="0">
                      <a:srgbClr val="6600CC"/>
                    </a:gs>
                    <a:gs pos="100000">
                      <a:srgbClr val="CC00CC"/>
                    </a:gs>
                  </a:gsLst>
                  <a:lin ang="6255509" scaled="1"/>
                </a:gradFill>
                <a:effectLst>
                  <a:outerShdw dist="53882" dir="2700000" algn="ctr" rotWithShape="0">
                    <a:srgbClr val="9999FF">
                      <a:alpha val="80000"/>
                    </a:srgbClr>
                  </a:outerShdw>
                </a:effectLst>
                <a:uLnTx/>
                <a:uFillTx/>
                <a:latin typeface="Impact"/>
                <a:ea typeface="+mn-ea"/>
                <a:cs typeface="+mn-cs"/>
              </a:rPr>
              <a:t>Example</a:t>
            </a:r>
          </a:p>
        </p:txBody>
      </p:sp>
      <p:sp>
        <p:nvSpPr>
          <p:cNvPr id="10" name="Text Box 5"/>
          <p:cNvSpPr txBox="1">
            <a:spLocks noChangeArrowheads="1"/>
          </p:cNvSpPr>
          <p:nvPr/>
        </p:nvSpPr>
        <p:spPr bwMode="auto">
          <a:xfrm>
            <a:off x="3853774" y="6240766"/>
            <a:ext cx="49205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bg1">
                    <a:lumMod val="85000"/>
                  </a:schemeClr>
                </a:solidFill>
                <a:effectLst/>
                <a:uLnTx/>
                <a:uFillTx/>
                <a:latin typeface="Book Antiqua"/>
                <a:ea typeface="+mn-ea"/>
                <a:cs typeface="+mn-cs"/>
              </a:rPr>
              <a:t>No management actions</a:t>
            </a:r>
          </a:p>
        </p:txBody>
      </p:sp>
      <p:sp>
        <p:nvSpPr>
          <p:cNvPr id="7" name="Text Placeholder 3"/>
          <p:cNvSpPr>
            <a:spLocks noGrp="1"/>
          </p:cNvSpPr>
          <p:nvPr>
            <p:ph type="body" sz="quarter" idx="12"/>
          </p:nvPr>
        </p:nvSpPr>
        <p:spPr>
          <a:xfrm>
            <a:off x="5551714" y="160338"/>
            <a:ext cx="5802086" cy="369887"/>
          </a:xfrm>
        </p:spPr>
        <p:txBody>
          <a:bodyPr>
            <a:normAutofit/>
          </a:bodyPr>
          <a:lstStyle/>
          <a:p>
            <a:r>
              <a:rPr lang="en-US" dirty="0" smtClean="0"/>
              <a:t>Module 9 – Interdisciplinary LUP Decisions pg </a:t>
            </a:r>
            <a:r>
              <a:rPr lang="en-US" b="1" cap="small" dirty="0">
                <a:effectLst>
                  <a:outerShdw blurRad="38100" dist="38100" dir="2700000" algn="tl">
                    <a:srgbClr val="000000">
                      <a:alpha val="43137"/>
                    </a:srgbClr>
                  </a:outerShdw>
                </a:effectLst>
              </a:rPr>
              <a:t>II-12 to II-16 </a:t>
            </a:r>
            <a:endParaRPr lang="en-US" dirty="0"/>
          </a:p>
        </p:txBody>
      </p:sp>
    </p:spTree>
    <p:extLst>
      <p:ext uri="{BB962C8B-B14F-4D97-AF65-F5344CB8AC3E}">
        <p14:creationId xmlns:p14="http://schemas.microsoft.com/office/powerpoint/2010/main" val="3867823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27"/>
          <p:cNvSpPr>
            <a:spLocks noChangeArrowheads="1" noChangeShapeType="1" noTextEdit="1"/>
          </p:cNvSpPr>
          <p:nvPr/>
        </p:nvSpPr>
        <p:spPr bwMode="auto">
          <a:xfrm rot="-855509">
            <a:off x="1936750" y="4906963"/>
            <a:ext cx="1219200" cy="398462"/>
          </a:xfrm>
          <a:prstGeom prst="rect">
            <a:avLst/>
          </a:prstGeom>
        </p:spPr>
        <p:txBody>
          <a:bodyPr wrap="none" fromWordArt="1">
            <a:prstTxWarp prst="textSlantUp">
              <a:avLst>
                <a:gd name="adj" fmla="val 32056"/>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0" cap="none" spc="0" normalizeH="0" baseline="0" noProof="0" dirty="0">
              <a:ln w="9525">
                <a:solidFill>
                  <a:srgbClr val="CC99FF"/>
                </a:solidFill>
                <a:round/>
                <a:headEnd/>
                <a:tailEnd/>
              </a:ln>
              <a:gradFill rotWithShape="0">
                <a:gsLst>
                  <a:gs pos="0">
                    <a:srgbClr val="6600CC"/>
                  </a:gs>
                  <a:gs pos="100000">
                    <a:srgbClr val="CC00CC"/>
                  </a:gs>
                </a:gsLst>
                <a:lin ang="6255509" scaled="1"/>
              </a:gradFill>
              <a:effectLst>
                <a:outerShdw dist="53882" dir="2700000" algn="ctr" rotWithShape="0">
                  <a:srgbClr val="9999FF">
                    <a:alpha val="80000"/>
                  </a:srgbClr>
                </a:outerShdw>
              </a:effectLst>
              <a:uLnTx/>
              <a:uFillTx/>
              <a:latin typeface="Impact"/>
              <a:ea typeface="+mn-ea"/>
              <a:cs typeface="+mn-cs"/>
            </a:endParaRPr>
          </a:p>
        </p:txBody>
      </p:sp>
      <p:pic>
        <p:nvPicPr>
          <p:cNvPr id="5" name="Picture 2" descr="U:\My Documents\REC Class\pi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57357"/>
            <a:ext cx="9144000" cy="50496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2752685" y="628655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bg1">
                    <a:lumMod val="85000"/>
                  </a:schemeClr>
                </a:solidFill>
                <a:effectLst/>
                <a:uLnTx/>
                <a:uFillTx/>
                <a:latin typeface="Book Antiqua"/>
                <a:ea typeface="+mn-ea"/>
                <a:cs typeface="+mn-cs"/>
              </a:rPr>
              <a:t>Apply a CSU to protect some trailheads</a:t>
            </a:r>
          </a:p>
        </p:txBody>
      </p:sp>
      <p:sp>
        <p:nvSpPr>
          <p:cNvPr id="9" name="WordArt 39"/>
          <p:cNvSpPr>
            <a:spLocks noChangeArrowheads="1" noChangeShapeType="1" noTextEdit="1"/>
          </p:cNvSpPr>
          <p:nvPr/>
        </p:nvSpPr>
        <p:spPr bwMode="auto">
          <a:xfrm rot="-855509">
            <a:off x="2089150" y="5059363"/>
            <a:ext cx="1219200" cy="398462"/>
          </a:xfrm>
          <a:prstGeom prst="rect">
            <a:avLst/>
          </a:prstGeom>
        </p:spPr>
        <p:txBody>
          <a:bodyPr wrap="none" fromWordArt="1">
            <a:prstTxWarp prst="textSlantUp">
              <a:avLst>
                <a:gd name="adj" fmla="val 32056"/>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CC99FF"/>
                  </a:solidFill>
                  <a:round/>
                  <a:headEnd/>
                  <a:tailEnd/>
                </a:ln>
                <a:gradFill rotWithShape="0">
                  <a:gsLst>
                    <a:gs pos="0">
                      <a:srgbClr val="6600CC"/>
                    </a:gs>
                    <a:gs pos="100000">
                      <a:srgbClr val="CC00CC"/>
                    </a:gs>
                  </a:gsLst>
                  <a:lin ang="6255509" scaled="1"/>
                </a:gradFill>
                <a:effectLst>
                  <a:outerShdw dist="53882" dir="2700000" algn="ctr" rotWithShape="0">
                    <a:srgbClr val="9999FF">
                      <a:alpha val="80000"/>
                    </a:srgbClr>
                  </a:outerShdw>
                </a:effectLst>
                <a:uLnTx/>
                <a:uFillTx/>
                <a:latin typeface="Impact"/>
                <a:ea typeface="+mn-ea"/>
                <a:cs typeface="+mn-cs"/>
              </a:rPr>
              <a:t>Example</a:t>
            </a:r>
          </a:p>
        </p:txBody>
      </p:sp>
      <p:sp>
        <p:nvSpPr>
          <p:cNvPr id="10" name="Text Placeholder 3"/>
          <p:cNvSpPr>
            <a:spLocks noGrp="1"/>
          </p:cNvSpPr>
          <p:nvPr>
            <p:ph type="body" sz="quarter" idx="12"/>
          </p:nvPr>
        </p:nvSpPr>
        <p:spPr>
          <a:xfrm>
            <a:off x="5551714" y="160338"/>
            <a:ext cx="5802086" cy="369887"/>
          </a:xfrm>
        </p:spPr>
        <p:txBody>
          <a:bodyPr>
            <a:normAutofit/>
          </a:bodyPr>
          <a:lstStyle/>
          <a:p>
            <a:r>
              <a:rPr lang="en-US" dirty="0" smtClean="0"/>
              <a:t>Module 9 – Interdisciplinary LUP Decisions pg </a:t>
            </a:r>
            <a:r>
              <a:rPr lang="en-US" b="1" cap="small" dirty="0">
                <a:effectLst>
                  <a:outerShdw blurRad="38100" dist="38100" dir="2700000" algn="tl">
                    <a:srgbClr val="000000">
                      <a:alpha val="43137"/>
                    </a:srgbClr>
                  </a:outerShdw>
                </a:effectLst>
              </a:rPr>
              <a:t>II-12 to II-16 </a:t>
            </a:r>
            <a:endParaRPr lang="en-US" dirty="0"/>
          </a:p>
        </p:txBody>
      </p:sp>
    </p:spTree>
    <p:extLst>
      <p:ext uri="{BB962C8B-B14F-4D97-AF65-F5344CB8AC3E}">
        <p14:creationId xmlns:p14="http://schemas.microsoft.com/office/powerpoint/2010/main" val="1217122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Top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smtClean="0">
            <a:solidFill>
              <a:schemeClr val="bg1">
                <a:lumMod val="85000"/>
              </a:schemeClr>
            </a:solidFill>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BLM-PowerPoint-Template-Black-Topo.potx" id="{06A3C5A7-278D-466C-8CC5-4FB6A963F289}" vid="{4D07F08B-482D-41C9-9962-09140407A1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2679</TotalTime>
  <Words>1542</Words>
  <Application>Microsoft Office PowerPoint</Application>
  <PresentationFormat>Widescreen</PresentationFormat>
  <Paragraphs>178</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Book Antiqua</vt:lpstr>
      <vt:lpstr>Calibri</vt:lpstr>
      <vt:lpstr>Impact</vt:lpstr>
      <vt:lpstr>Roboto</vt:lpstr>
      <vt:lpstr>Roboto Black</vt:lpstr>
      <vt:lpstr>Black-Topo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Ridenhour, Larry E</dc:creator>
  <cp:lastModifiedBy>Lenard, James (Kalem) K</cp:lastModifiedBy>
  <cp:revision>77</cp:revision>
  <dcterms:created xsi:type="dcterms:W3CDTF">2019-06-19T12:35:56Z</dcterms:created>
  <dcterms:modified xsi:type="dcterms:W3CDTF">2019-11-01T18:34:44Z</dcterms:modified>
</cp:coreProperties>
</file>