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sldIdLst>
    <p:sldId id="259" r:id="rId2"/>
    <p:sldId id="260" r:id="rId3"/>
    <p:sldId id="261" r:id="rId4"/>
    <p:sldId id="292" r:id="rId5"/>
    <p:sldId id="294" r:id="rId6"/>
    <p:sldId id="280" r:id="rId7"/>
    <p:sldId id="282" r:id="rId8"/>
    <p:sldId id="283" r:id="rId9"/>
    <p:sldId id="285" r:id="rId10"/>
    <p:sldId id="286" r:id="rId11"/>
    <p:sldId id="288" r:id="rId12"/>
    <p:sldId id="293" r:id="rId13"/>
    <p:sldId id="290" r:id="rId14"/>
    <p:sldId id="291"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E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autoAdjust="0"/>
    <p:restoredTop sz="81036" autoAdjust="0"/>
  </p:normalViewPr>
  <p:slideViewPr>
    <p:cSldViewPr snapToGrid="0" showGuides="1">
      <p:cViewPr varScale="1">
        <p:scale>
          <a:sx n="85" d="100"/>
          <a:sy n="85" d="100"/>
        </p:scale>
        <p:origin x="120"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B05D8-93C9-4205-A070-EADBAABA4A66}"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317DB-BEBE-4417-88AB-4F52C6F698D7}" type="slidenum">
              <a:rPr lang="en-US" smtClean="0"/>
              <a:t>‹#›</a:t>
            </a:fld>
            <a:endParaRPr lang="en-US"/>
          </a:p>
        </p:txBody>
      </p:sp>
    </p:spTree>
    <p:extLst>
      <p:ext uri="{BB962C8B-B14F-4D97-AF65-F5344CB8AC3E}">
        <p14:creationId xmlns:p14="http://schemas.microsoft.com/office/powerpoint/2010/main" val="834151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3</a:t>
            </a:fld>
            <a:endParaRPr lang="en-US"/>
          </a:p>
        </p:txBody>
      </p:sp>
    </p:spTree>
    <p:extLst>
      <p:ext uri="{BB962C8B-B14F-4D97-AF65-F5344CB8AC3E}">
        <p14:creationId xmlns:p14="http://schemas.microsoft.com/office/powerpoint/2010/main" val="3228894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Lots of</a:t>
            </a:r>
            <a:r>
              <a:rPr lang="en-US" baseline="0" dirty="0" smtClean="0"/>
              <a:t> info in Handbook!</a:t>
            </a:r>
          </a:p>
          <a:p>
            <a:pPr marL="0" indent="0">
              <a:buFont typeface="Arial" panose="020B0604020202020204" pitchFamily="34" charset="0"/>
              <a:buNone/>
            </a:pPr>
            <a:endParaRPr lang="en-US" baseline="0" dirty="0" smtClean="0"/>
          </a:p>
          <a:p>
            <a:r>
              <a:rPr lang="en-US" sz="1200" b="0" i="0" u="none" strike="noStrike" kern="1200" baseline="0" dirty="0" smtClean="0">
                <a:solidFill>
                  <a:schemeClr val="tx1"/>
                </a:solidFill>
                <a:latin typeface="+mn-lt"/>
                <a:ea typeface="+mn-ea"/>
                <a:cs typeface="+mn-cs"/>
              </a:rPr>
              <a:t>The effects analysis predicts the degree to which a resource or resource use will be affected by the proposed actions of each alternative.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“hard look” is defined as a reasoned analysis containing quantitative or detailed qualitative information.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Data and analyses must be commensurate with the importance of the impact; less important material may be summarized, consolidated, or simply referenced.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12</a:t>
            </a:fld>
            <a:endParaRPr lang="en-US"/>
          </a:p>
        </p:txBody>
      </p:sp>
    </p:spTree>
    <p:extLst>
      <p:ext uri="{BB962C8B-B14F-4D97-AF65-F5344CB8AC3E}">
        <p14:creationId xmlns:p14="http://schemas.microsoft.com/office/powerpoint/2010/main" val="3284435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The</a:t>
            </a:r>
            <a:r>
              <a:rPr lang="en-US" baseline="0" dirty="0" smtClean="0"/>
              <a:t>  Handbook has an excellent example of Effects Analysis.</a:t>
            </a: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indent="0">
              <a:buFont typeface="Arial" panose="020B0604020202020204" pitchFamily="34" charset="0"/>
              <a:buNone/>
            </a:pP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13</a:t>
            </a:fld>
            <a:endParaRPr lang="en-US"/>
          </a:p>
        </p:txBody>
      </p:sp>
    </p:spTree>
    <p:extLst>
      <p:ext uri="{BB962C8B-B14F-4D97-AF65-F5344CB8AC3E}">
        <p14:creationId xmlns:p14="http://schemas.microsoft.com/office/powerpoint/2010/main" val="415676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indent="0">
              <a:buFont typeface="Arial" panose="020B0604020202020204" pitchFamily="34" charset="0"/>
              <a:buNone/>
            </a:pP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14</a:t>
            </a:fld>
            <a:endParaRPr lang="en-US"/>
          </a:p>
        </p:txBody>
      </p:sp>
    </p:spTree>
    <p:extLst>
      <p:ext uri="{BB962C8B-B14F-4D97-AF65-F5344CB8AC3E}">
        <p14:creationId xmlns:p14="http://schemas.microsoft.com/office/powerpoint/2010/main" val="1053967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15</a:t>
            </a:fld>
            <a:endParaRPr lang="en-US"/>
          </a:p>
        </p:txBody>
      </p:sp>
    </p:spTree>
    <p:extLst>
      <p:ext uri="{BB962C8B-B14F-4D97-AF65-F5344CB8AC3E}">
        <p14:creationId xmlns:p14="http://schemas.microsoft.com/office/powerpoint/2010/main" val="1485092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smtClean="0">
                <a:solidFill>
                  <a:schemeClr val="dk1"/>
                </a:solidFill>
                <a:latin typeface="+mn-lt"/>
                <a:ea typeface="Calibri"/>
                <a:cs typeface="Calibri"/>
                <a:sym typeface="Calibri"/>
              </a:rPr>
              <a:t>Handbook Appendix AI-5.</a:t>
            </a:r>
            <a:r>
              <a:rPr lang="en-US" sz="1200" b="0" i="0" u="none" strike="noStrike" cap="none" baseline="0" dirty="0" smtClean="0">
                <a:solidFill>
                  <a:schemeClr val="dk1"/>
                </a:solidFill>
                <a:latin typeface="+mn-lt"/>
                <a:ea typeface="Calibri"/>
                <a:cs typeface="Calibri"/>
                <a:sym typeface="Calibri"/>
              </a:rPr>
              <a:t>  </a:t>
            </a:r>
          </a:p>
          <a:p>
            <a:pPr marL="0" marR="0" lvl="0" indent="0" algn="l" rtl="0">
              <a:spcBef>
                <a:spcPts val="0"/>
              </a:spcBef>
              <a:spcAft>
                <a:spcPts val="0"/>
              </a:spcAft>
              <a:buNone/>
            </a:pPr>
            <a:r>
              <a:rPr lang="en-US" sz="1200" b="0" i="0" u="none" strike="noStrike" cap="none" baseline="0" dirty="0" smtClean="0">
                <a:solidFill>
                  <a:schemeClr val="dk1"/>
                </a:solidFill>
                <a:latin typeface="+mn-lt"/>
                <a:ea typeface="Calibri"/>
                <a:cs typeface="Calibri"/>
                <a:sym typeface="Calibri"/>
              </a:rPr>
              <a:t>Good reminder to keep referencing the Land Use Planning Checklist for Recreation and Visitor Services.  </a:t>
            </a:r>
            <a:endParaRPr lang="en-US" sz="1200" b="0" i="0" u="none" strike="noStrike" cap="none" dirty="0" smtClean="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4</a:t>
            </a:fld>
            <a:endParaRPr lang="en-US"/>
          </a:p>
        </p:txBody>
      </p:sp>
    </p:spTree>
    <p:extLst>
      <p:ext uri="{BB962C8B-B14F-4D97-AF65-F5344CB8AC3E}">
        <p14:creationId xmlns:p14="http://schemas.microsoft.com/office/powerpoint/2010/main" val="655402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DO</a:t>
            </a:r>
            <a:r>
              <a:rPr lang="en-US" baseline="0" dirty="0" smtClean="0"/>
              <a:t> NOT make a “goldilocks” range of alternative just for the sake of having a “range.”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Within the RVS program, your alternatives must be driven by some issues – resource, resources use, or conflicts between different recreational use (OHV vs Mt bike for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Your NEPA lead might want you have the “too hot, too cold, just right” alternatives, but recreation rarely fits neatly into these broad categories.  Instead consider what is best for the recreation program, visitors and local communities.  Then adjust  the ideal alternative as needed based on conflicts and issues.</a:t>
            </a:r>
            <a:endParaRPr lang="en-US" dirty="0" smtClean="0"/>
          </a:p>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5</a:t>
            </a:fld>
            <a:endParaRPr lang="en-US"/>
          </a:p>
        </p:txBody>
      </p:sp>
    </p:spTree>
    <p:extLst>
      <p:ext uri="{BB962C8B-B14F-4D97-AF65-F5344CB8AC3E}">
        <p14:creationId xmlns:p14="http://schemas.microsoft.com/office/powerpoint/2010/main" val="253512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Common range from No action – conservation – balanced/mixed – use &amp; development</a:t>
            </a:r>
            <a:endParaRPr lang="en-US" dirty="0" smtClean="0"/>
          </a:p>
          <a:p>
            <a:endParaRPr lang="en-US" dirty="0" smtClean="0"/>
          </a:p>
          <a:p>
            <a:r>
              <a:rPr lang="en-US" dirty="0" smtClean="0"/>
              <a:t>A different suite of potential planning decisions:</a:t>
            </a:r>
          </a:p>
          <a:p>
            <a:r>
              <a:rPr lang="en-US" dirty="0" smtClean="0"/>
              <a:t>	Desired outcomes</a:t>
            </a:r>
          </a:p>
          <a:p>
            <a:r>
              <a:rPr lang="en-US" dirty="0" smtClean="0"/>
              <a:t>	Management actions</a:t>
            </a:r>
          </a:p>
          <a:p>
            <a:r>
              <a:rPr lang="en-US" dirty="0" smtClean="0"/>
              <a:t>	Allowable uses</a:t>
            </a:r>
          </a:p>
          <a:p>
            <a:endParaRPr lang="en-US" dirty="0" smtClean="0"/>
          </a:p>
          <a:p>
            <a:r>
              <a:rPr lang="en-US" dirty="0" smtClean="0"/>
              <a:t>Individual R&amp;VS decisions may be common to multiple or even all alternatives. </a:t>
            </a:r>
          </a:p>
          <a:p>
            <a:endParaRPr lang="en-US" dirty="0" smtClean="0"/>
          </a:p>
          <a:p>
            <a:r>
              <a:rPr lang="en-US" dirty="0" smtClean="0"/>
              <a:t>All proposed LUP decisions within each alternative must be compatible, but may vary across alternatives. </a:t>
            </a:r>
          </a:p>
          <a:p>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6</a:t>
            </a:fld>
            <a:endParaRPr lang="en-US"/>
          </a:p>
        </p:txBody>
      </p:sp>
    </p:spTree>
    <p:extLst>
      <p:ext uri="{BB962C8B-B14F-4D97-AF65-F5344CB8AC3E}">
        <p14:creationId xmlns:p14="http://schemas.microsoft.com/office/powerpoint/2010/main" val="35301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Varying the number, type, size, and management of RMAs has the greatest impact on the range of alternatives. </a:t>
            </a:r>
          </a:p>
          <a:p>
            <a:pPr marL="0" indent="0">
              <a:buNone/>
            </a:pPr>
            <a:endParaRPr lang="en-US" dirty="0" smtClean="0"/>
          </a:p>
          <a:p>
            <a:pPr marL="0" indent="0">
              <a:buNone/>
            </a:pPr>
            <a:r>
              <a:rPr lang="en-US" dirty="0" smtClean="0"/>
              <a:t>The same area can be proposed as an SRMA in one alternative, an ERMA in another alternative, and an undesignated area in a third alternative. Alternatives may also vary by changing the RMA objective or changing supporting management actions and allowable uses. </a:t>
            </a:r>
          </a:p>
          <a:p>
            <a:pPr marL="0" indent="0">
              <a:buNone/>
            </a:pPr>
            <a:endParaRPr lang="en-US" dirty="0" smtClean="0"/>
          </a:p>
          <a:p>
            <a:pPr marL="0" indent="0">
              <a:buNone/>
            </a:pPr>
            <a:r>
              <a:rPr lang="en-US" dirty="0" smtClean="0"/>
              <a:t>An example of alternatives in which the number and types of RMAs vary can be found in Figure 29 in the Handbook.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7</a:t>
            </a:fld>
            <a:endParaRPr lang="en-US"/>
          </a:p>
        </p:txBody>
      </p:sp>
    </p:spTree>
    <p:extLst>
      <p:ext uri="{BB962C8B-B14F-4D97-AF65-F5344CB8AC3E}">
        <p14:creationId xmlns:p14="http://schemas.microsoft.com/office/powerpoint/2010/main" val="513027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Alternative example of varying supporting management actions and allowable uses can be found in Figure 30. </a:t>
            </a:r>
          </a:p>
          <a:p>
            <a:pPr marL="0" indent="0">
              <a:buNone/>
            </a:pPr>
            <a:endParaRPr lang="en-US" dirty="0" smtClean="0"/>
          </a:p>
          <a:p>
            <a:pPr marL="0" indent="0">
              <a:buNone/>
            </a:pPr>
            <a:r>
              <a:rPr lang="en-US" dirty="0" smtClean="0"/>
              <a:t>In this example, the camping closures are common across all four alternatives. Camping limits are common to all action alternatives (Alternatives A, B, and C). </a:t>
            </a:r>
          </a:p>
          <a:p>
            <a:pPr marL="0" indent="0">
              <a:buNone/>
            </a:pPr>
            <a:endParaRPr lang="en-US" dirty="0" smtClean="0"/>
          </a:p>
          <a:p>
            <a:pPr marL="0" indent="0">
              <a:buNone/>
            </a:pPr>
            <a:r>
              <a:rPr lang="en-US" dirty="0" smtClean="0"/>
              <a:t>Land use stipulations vary across the alternatives, from no stipulations on surface occupancy and surface-disturbing activities, to a controlled surface use stipulation, to a no surface occupancy stipulation.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8</a:t>
            </a:fld>
            <a:endParaRPr lang="en-US"/>
          </a:p>
        </p:txBody>
      </p:sp>
    </p:spTree>
    <p:extLst>
      <p:ext uri="{BB962C8B-B14F-4D97-AF65-F5344CB8AC3E}">
        <p14:creationId xmlns:p14="http://schemas.microsoft.com/office/powerpoint/2010/main" val="1575384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Describing the affected environment provides the basis for identifying and interpreting potential impacts. </a:t>
            </a:r>
          </a:p>
          <a:p>
            <a:r>
              <a:rPr lang="en-US" sz="1200" b="0" i="0" u="none" strike="noStrike" kern="1200" baseline="0" dirty="0" smtClean="0">
                <a:solidFill>
                  <a:schemeClr val="tx1"/>
                </a:solidFill>
                <a:latin typeface="+mn-lt"/>
                <a:ea typeface="+mn-ea"/>
                <a:cs typeface="+mn-cs"/>
              </a:rPr>
              <a:t>Discuss the existing management, conditions, issues, and trends. </a:t>
            </a:r>
          </a:p>
          <a:p>
            <a:r>
              <a:rPr lang="en-US" sz="1200" b="0" i="0" u="none" strike="noStrike" kern="1200" baseline="0" dirty="0" smtClean="0">
                <a:solidFill>
                  <a:schemeClr val="tx1"/>
                </a:solidFill>
                <a:latin typeface="+mn-lt"/>
                <a:ea typeface="+mn-ea"/>
                <a:cs typeface="+mn-cs"/>
              </a:rPr>
              <a:t>Be concise and limit the description to what is needed to understand the issues, environmental consequences, and goals and objectives.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Most of this information will come from the analysis of the management situation.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Describe the present condition of the affected resources within the identified geographic scope, and provide a baseline for the cumulative effects analysis.</a:t>
            </a:r>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r>
              <a:rPr lang="en-US" sz="1200" b="0" i="0" u="none" strike="noStrike" kern="1200" baseline="0" dirty="0" smtClean="0">
                <a:solidFill>
                  <a:schemeClr val="tx1"/>
                </a:solidFill>
                <a:latin typeface="+mn-lt"/>
                <a:ea typeface="+mn-ea"/>
                <a:cs typeface="+mn-cs"/>
              </a:rPr>
              <a:t>2. Describe applicable supply and demand information (e.g., user preferences; demand for particular recreation activities, recreation settings, experiences or benefits).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 Describe the physical, social, and operational RSC conditions.</a:t>
            </a:r>
            <a:endParaRPr lang="en-US" dirty="0" smtClean="0"/>
          </a:p>
          <a:p>
            <a:pPr marL="0" indent="0">
              <a:buFont typeface="Arial" panose="020B0604020202020204" pitchFamily="34" charset="0"/>
              <a:buNone/>
            </a:pPr>
            <a:endParaRPr lang="en-US" dirty="0" smtClean="0"/>
          </a:p>
          <a:p>
            <a:r>
              <a:rPr lang="en-US" sz="1200" b="0" i="0" u="none" strike="noStrike" kern="1200" baseline="0" dirty="0" smtClean="0">
                <a:solidFill>
                  <a:schemeClr val="tx1"/>
                </a:solidFill>
                <a:latin typeface="+mn-lt"/>
                <a:ea typeface="+mn-ea"/>
                <a:cs typeface="+mn-cs"/>
              </a:rPr>
              <a:t>4. Explain pertinent recreation management, administration, information, and monitoring  direction (e.g., type, volume, and location of recreation use; recreation management plans;  existing closures and restrictions; existing infrastructure; types and volume of SRPs; fee program; tourism; and partnerships).</a:t>
            </a:r>
            <a:endParaRPr lang="en-US" dirty="0" smtClean="0"/>
          </a:p>
          <a:p>
            <a:pPr mar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9</a:t>
            </a:fld>
            <a:endParaRPr lang="en-US"/>
          </a:p>
        </p:txBody>
      </p:sp>
    </p:spTree>
    <p:extLst>
      <p:ext uri="{BB962C8B-B14F-4D97-AF65-F5344CB8AC3E}">
        <p14:creationId xmlns:p14="http://schemas.microsoft.com/office/powerpoint/2010/main" val="207156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Lots of</a:t>
            </a:r>
            <a:r>
              <a:rPr lang="en-US" baseline="0" dirty="0" smtClean="0"/>
              <a:t> info in Handbook!</a:t>
            </a:r>
          </a:p>
          <a:p>
            <a:pPr marL="0" indent="0">
              <a:buFont typeface="Arial" panose="020B0604020202020204" pitchFamily="34" charset="0"/>
              <a:buNone/>
            </a:pPr>
            <a:endParaRPr lang="en-US" baseline="0" dirty="0" smtClean="0"/>
          </a:p>
          <a:p>
            <a:r>
              <a:rPr lang="en-US" sz="1200" b="0" i="0" u="none" strike="noStrike" kern="1200" baseline="0" dirty="0" smtClean="0">
                <a:solidFill>
                  <a:schemeClr val="tx1"/>
                </a:solidFill>
                <a:latin typeface="+mn-lt"/>
                <a:ea typeface="+mn-ea"/>
                <a:cs typeface="+mn-cs"/>
              </a:rPr>
              <a:t>The effects analysis predicts the degree to which a resource or resource use will be affected by the proposed actions of each alternative.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“hard look” is defined as a reasoned analysis containing quantitative or detailed qualitative information.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Data and analyses must be commensurate with the importance of the impact; less important material may be summarized, consolidated, or simply referenced.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10</a:t>
            </a:fld>
            <a:endParaRPr lang="en-US"/>
          </a:p>
        </p:txBody>
      </p:sp>
    </p:spTree>
    <p:extLst>
      <p:ext uri="{BB962C8B-B14F-4D97-AF65-F5344CB8AC3E}">
        <p14:creationId xmlns:p14="http://schemas.microsoft.com/office/powerpoint/2010/main" val="2682796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indent="0">
              <a:buFont typeface="Arial" panose="020B0604020202020204" pitchFamily="34" charset="0"/>
              <a:buNone/>
            </a:pPr>
            <a:r>
              <a:rPr lang="en-US" dirty="0" smtClean="0"/>
              <a:t>Several examples and information</a:t>
            </a:r>
            <a:r>
              <a:rPr lang="en-US" baseline="0" dirty="0" smtClean="0"/>
              <a:t> in the Handbook!</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Data and analyses must be commensurate with the importance of the impact; less important material may be summarized, consolidated, or simply referenced.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Effects analysis discloses the tradeoffs associated with each alternative.  Opportunity costs!  Disclose the tradeoffs associated with each alternative.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indent="0">
              <a:buFont typeface="Arial" panose="020B0604020202020204" pitchFamily="34" charset="0"/>
              <a:buNone/>
            </a:pP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CC317DB-BEBE-4417-88AB-4F52C6F698D7}" type="slidenum">
              <a:rPr lang="en-US" smtClean="0"/>
              <a:t>11</a:t>
            </a:fld>
            <a:endParaRPr lang="en-US"/>
          </a:p>
        </p:txBody>
      </p:sp>
    </p:spTree>
    <p:extLst>
      <p:ext uri="{BB962C8B-B14F-4D97-AF65-F5344CB8AC3E}">
        <p14:creationId xmlns:p14="http://schemas.microsoft.com/office/powerpoint/2010/main" val="1680241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2" name="Straight Connector 11"/>
          <p:cNvCxnSpPr/>
          <p:nvPr/>
        </p:nvCxnSpPr>
        <p:spPr>
          <a:xfrm>
            <a:off x="381000" y="95250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 y="180975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43050" y="314325"/>
            <a:ext cx="2031325" cy="415498"/>
          </a:xfrm>
          <a:prstGeom prst="rect">
            <a:avLst/>
          </a:prstGeom>
          <a:noFill/>
        </p:spPr>
        <p:txBody>
          <a:bodyPr wrap="none" rtlCol="0">
            <a:spAutoFit/>
          </a:bodyPr>
          <a:lstStyle/>
          <a:p>
            <a:r>
              <a:rPr lang="en-US" sz="1050" dirty="0" smtClean="0">
                <a:solidFill>
                  <a:schemeClr val="bg1">
                    <a:lumMod val="85000"/>
                  </a:schemeClr>
                </a:solidFill>
                <a:latin typeface="Roboto" panose="02000000000000000000" pitchFamily="2" charset="0"/>
                <a:ea typeface="Roboto" panose="02000000000000000000" pitchFamily="2" charset="0"/>
              </a:rPr>
              <a:t>U.S.</a:t>
            </a:r>
            <a:r>
              <a:rPr lang="en-US" sz="1050" baseline="0" dirty="0" smtClean="0">
                <a:solidFill>
                  <a:schemeClr val="bg1">
                    <a:lumMod val="85000"/>
                  </a:schemeClr>
                </a:solidFill>
                <a:latin typeface="Roboto" panose="02000000000000000000" pitchFamily="2" charset="0"/>
                <a:ea typeface="Roboto" panose="02000000000000000000" pitchFamily="2" charset="0"/>
              </a:rPr>
              <a:t> Department of the Interior</a:t>
            </a:r>
          </a:p>
          <a:p>
            <a:r>
              <a:rPr lang="en-US" sz="1050" baseline="0" dirty="0" smtClean="0">
                <a:solidFill>
                  <a:schemeClr val="bg1">
                    <a:lumMod val="85000"/>
                  </a:schemeClr>
                </a:solidFill>
                <a:latin typeface="Roboto" panose="02000000000000000000" pitchFamily="2" charset="0"/>
                <a:ea typeface="Roboto" panose="02000000000000000000" pitchFamily="2" charset="0"/>
              </a:rPr>
              <a:t>Bureau of Land Management</a:t>
            </a:r>
            <a:endParaRPr lang="en-US" sz="1050" dirty="0">
              <a:solidFill>
                <a:schemeClr val="bg1">
                  <a:lumMod val="85000"/>
                </a:schemeClr>
              </a:solidFill>
              <a:latin typeface="Roboto" panose="02000000000000000000" pitchFamily="2" charset="0"/>
              <a:ea typeface="Roboto" panose="02000000000000000000" pitchFamily="2"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32" y="221735"/>
            <a:ext cx="740004" cy="648215"/>
          </a:xfrm>
          <a:prstGeom prst="rect">
            <a:avLst/>
          </a:prstGeom>
        </p:spPr>
      </p:pic>
      <p:sp>
        <p:nvSpPr>
          <p:cNvPr id="5" name="Picture Placeholder 4"/>
          <p:cNvSpPr>
            <a:spLocks noGrp="1"/>
          </p:cNvSpPr>
          <p:nvPr>
            <p:ph type="pic" sz="quarter" idx="10" hasCustomPrompt="1"/>
          </p:nvPr>
        </p:nvSpPr>
        <p:spPr>
          <a:xfrm>
            <a:off x="0" y="2019300"/>
            <a:ext cx="12192000" cy="4838700"/>
          </a:xfrm>
        </p:spPr>
        <p:txBody>
          <a:bodyPr/>
          <a:lstStyle>
            <a:lvl1pPr>
              <a:defRPr baseline="0"/>
            </a:lvl1pPr>
          </a:lstStyle>
          <a:p>
            <a:r>
              <a:rPr lang="en-US" dirty="0" smtClean="0"/>
              <a:t>Add photo here – Flush to bottom, each edge, and top along guide line below green bar</a:t>
            </a:r>
          </a:p>
          <a:p>
            <a:r>
              <a:rPr lang="en-US" dirty="0" smtClean="0"/>
              <a:t>Crop image as needed</a:t>
            </a:r>
            <a:endParaRPr lang="en-US" dirty="0"/>
          </a:p>
        </p:txBody>
      </p:sp>
      <p:cxnSp>
        <p:nvCxnSpPr>
          <p:cNvPr id="8" name="Straight Connector 7"/>
          <p:cNvCxnSpPr/>
          <p:nvPr userDrawn="1"/>
        </p:nvCxnSpPr>
        <p:spPr>
          <a:xfrm>
            <a:off x="381000" y="95250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81000" y="180975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543050" y="314325"/>
            <a:ext cx="2031325" cy="415498"/>
          </a:xfrm>
          <a:prstGeom prst="rect">
            <a:avLst/>
          </a:prstGeom>
          <a:noFill/>
        </p:spPr>
        <p:txBody>
          <a:bodyPr wrap="none" rtlCol="0">
            <a:spAutoFit/>
          </a:bodyPr>
          <a:lstStyle/>
          <a:p>
            <a:r>
              <a:rPr lang="en-US" sz="1050" dirty="0" smtClean="0">
                <a:solidFill>
                  <a:schemeClr val="bg1">
                    <a:lumMod val="85000"/>
                  </a:schemeClr>
                </a:solidFill>
                <a:latin typeface="Roboto" panose="02000000000000000000" pitchFamily="2" charset="0"/>
                <a:ea typeface="Roboto" panose="02000000000000000000" pitchFamily="2" charset="0"/>
              </a:rPr>
              <a:t>U.S.</a:t>
            </a:r>
            <a:r>
              <a:rPr lang="en-US" sz="1050" baseline="0" dirty="0" smtClean="0">
                <a:solidFill>
                  <a:schemeClr val="bg1">
                    <a:lumMod val="85000"/>
                  </a:schemeClr>
                </a:solidFill>
                <a:latin typeface="Roboto" panose="02000000000000000000" pitchFamily="2" charset="0"/>
                <a:ea typeface="Roboto" panose="02000000000000000000" pitchFamily="2" charset="0"/>
              </a:rPr>
              <a:t> Department of the Interior</a:t>
            </a:r>
          </a:p>
          <a:p>
            <a:r>
              <a:rPr lang="en-US" sz="1050" baseline="0" dirty="0" smtClean="0">
                <a:solidFill>
                  <a:schemeClr val="bg1">
                    <a:lumMod val="85000"/>
                  </a:schemeClr>
                </a:solidFill>
                <a:latin typeface="Roboto" panose="02000000000000000000" pitchFamily="2" charset="0"/>
                <a:ea typeface="Roboto" panose="02000000000000000000" pitchFamily="2" charset="0"/>
              </a:rPr>
              <a:t>Bureau of Land Management</a:t>
            </a:r>
            <a:endParaRPr lang="en-US" sz="1050" dirty="0">
              <a:solidFill>
                <a:schemeClr val="bg1">
                  <a:lumMod val="85000"/>
                </a:schemeClr>
              </a:solidFill>
              <a:latin typeface="Roboto" panose="02000000000000000000" pitchFamily="2" charset="0"/>
              <a:ea typeface="Roboto" panose="02000000000000000000" pitchFamily="2"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432" y="221735"/>
            <a:ext cx="740004" cy="648215"/>
          </a:xfrm>
          <a:prstGeom prst="rect">
            <a:avLst/>
          </a:prstGeom>
        </p:spPr>
      </p:pic>
      <p:sp>
        <p:nvSpPr>
          <p:cNvPr id="3" name="Text Placeholder 2"/>
          <p:cNvSpPr>
            <a:spLocks noGrp="1"/>
          </p:cNvSpPr>
          <p:nvPr>
            <p:ph type="body" sz="quarter" idx="11" hasCustomPrompt="1"/>
          </p:nvPr>
        </p:nvSpPr>
        <p:spPr>
          <a:xfrm>
            <a:off x="838200" y="1068388"/>
            <a:ext cx="10515600" cy="608012"/>
          </a:xfrm>
        </p:spPr>
        <p:txBody>
          <a:bodyPr>
            <a:noAutofit/>
          </a:bodyPr>
          <a:lstStyle>
            <a:lvl1pPr marL="0" indent="0">
              <a:buNone/>
              <a:defRPr sz="4400" baseline="0">
                <a:solidFill>
                  <a:schemeClr val="bg1">
                    <a:lumMod val="85000"/>
                  </a:schemeClr>
                </a:solidFill>
                <a:latin typeface="Roboto Black" panose="02000000000000000000" pitchFamily="2" charset="0"/>
                <a:ea typeface="Roboto Black" panose="02000000000000000000" pitchFamily="2" charset="0"/>
              </a:defRPr>
            </a:lvl1pPr>
          </a:lstStyle>
          <a:p>
            <a:pPr lvl="0"/>
            <a:r>
              <a:rPr lang="en-US" sz="4400" dirty="0" smtClean="0">
                <a:latin typeface="Roboto Black" panose="02000000000000000000" pitchFamily="2" charset="0"/>
                <a:ea typeface="Roboto Black" panose="02000000000000000000" pitchFamily="2" charset="0"/>
              </a:rPr>
              <a:t>Presentation Title</a:t>
            </a:r>
            <a:endParaRPr lang="en-US" dirty="0"/>
          </a:p>
        </p:txBody>
      </p:sp>
    </p:spTree>
    <p:extLst>
      <p:ext uri="{BB962C8B-B14F-4D97-AF65-F5344CB8AC3E}">
        <p14:creationId xmlns:p14="http://schemas.microsoft.com/office/powerpoint/2010/main" val="4102950345"/>
      </p:ext>
    </p:extLst>
  </p:cSld>
  <p:clrMapOvr>
    <a:masterClrMapping/>
  </p:clrMapOvr>
  <p:extLst mod="1">
    <p:ext uri="{DCECCB84-F9BA-43D5-87BE-67443E8EF086}">
      <p15:sldGuideLst xmlns:p15="http://schemas.microsoft.com/office/powerpoint/2012/main">
        <p15:guide id="10" orient="horz" pos="2160" userDrawn="1">
          <p15:clr>
            <a:srgbClr val="FBAE40"/>
          </p15:clr>
        </p15:guide>
        <p15:guide id="11" pos="3840" userDrawn="1">
          <p15:clr>
            <a:srgbClr val="FBAE40"/>
          </p15:clr>
        </p15:guide>
        <p15:guide id="12" pos="528" userDrawn="1">
          <p15:clr>
            <a:srgbClr val="FBAE40"/>
          </p15:clr>
        </p15:guide>
        <p15:guide id="13" pos="7152" userDrawn="1">
          <p15:clr>
            <a:srgbClr val="FBAE40"/>
          </p15:clr>
        </p15:guide>
        <p15:guide id="14" pos="7440" userDrawn="1">
          <p15:clr>
            <a:srgbClr val="FBAE40"/>
          </p15:clr>
        </p15:guide>
        <p15:guide id="15" pos="240" userDrawn="1">
          <p15:clr>
            <a:srgbClr val="FBAE40"/>
          </p15:clr>
        </p15:guide>
        <p15:guide id="16" orient="horz" pos="144" userDrawn="1">
          <p15:clr>
            <a:srgbClr val="FBAE40"/>
          </p15:clr>
        </p15:guide>
        <p15:guide id="17" orient="horz" pos="4248" userDrawn="1">
          <p15:clr>
            <a:srgbClr val="FBAE40"/>
          </p15:clr>
        </p15:guide>
        <p15:guide id="18" orient="horz" pos="12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19C7BC-23CB-4ABC-803D-39F093646AD2}" type="datetimeFigureOut">
              <a:rPr lang="en-US" smtClean="0"/>
              <a:t>11/1/2019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3980112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19C7BC-23CB-4ABC-803D-39F093646AD2}" type="datetimeFigureOut">
              <a:rPr lang="en-US" smtClean="0"/>
              <a:t>11/1/2019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2821364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9C7BC-23CB-4ABC-803D-39F093646AD2}" type="datetimeFigureOut">
              <a:rPr lang="en-US" smtClean="0"/>
              <a:t>11/1/2019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1865155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12" name="Straight Connector 11"/>
          <p:cNvCxnSpPr/>
          <p:nvPr userDrawn="1"/>
        </p:nvCxnSpPr>
        <p:spPr>
          <a:xfrm>
            <a:off x="381000" y="95250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81000" y="180975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1543050" y="314325"/>
            <a:ext cx="2031325" cy="415498"/>
          </a:xfrm>
          <a:prstGeom prst="rect">
            <a:avLst/>
          </a:prstGeom>
          <a:noFill/>
        </p:spPr>
        <p:txBody>
          <a:bodyPr wrap="none" rtlCol="0">
            <a:spAutoFit/>
          </a:bodyPr>
          <a:lstStyle/>
          <a:p>
            <a:r>
              <a:rPr lang="en-US" sz="1050" dirty="0" smtClean="0">
                <a:solidFill>
                  <a:schemeClr val="bg1">
                    <a:lumMod val="85000"/>
                  </a:schemeClr>
                </a:solidFill>
                <a:latin typeface="Roboto" panose="02000000000000000000" pitchFamily="2" charset="0"/>
                <a:ea typeface="Roboto" panose="02000000000000000000" pitchFamily="2" charset="0"/>
              </a:rPr>
              <a:t>U.S.</a:t>
            </a:r>
            <a:r>
              <a:rPr lang="en-US" sz="1050" baseline="0" dirty="0" smtClean="0">
                <a:solidFill>
                  <a:schemeClr val="bg1">
                    <a:lumMod val="85000"/>
                  </a:schemeClr>
                </a:solidFill>
                <a:latin typeface="Roboto" panose="02000000000000000000" pitchFamily="2" charset="0"/>
                <a:ea typeface="Roboto" panose="02000000000000000000" pitchFamily="2" charset="0"/>
              </a:rPr>
              <a:t> Department of the Interior</a:t>
            </a:r>
          </a:p>
          <a:p>
            <a:r>
              <a:rPr lang="en-US" sz="1050" baseline="0" dirty="0" smtClean="0">
                <a:solidFill>
                  <a:schemeClr val="bg1">
                    <a:lumMod val="85000"/>
                  </a:schemeClr>
                </a:solidFill>
                <a:latin typeface="Roboto" panose="02000000000000000000" pitchFamily="2" charset="0"/>
                <a:ea typeface="Roboto" panose="02000000000000000000" pitchFamily="2" charset="0"/>
              </a:rPr>
              <a:t>Bureau of Land Management</a:t>
            </a:r>
            <a:endParaRPr lang="en-US" sz="1050" dirty="0">
              <a:solidFill>
                <a:schemeClr val="bg1">
                  <a:lumMod val="85000"/>
                </a:schemeClr>
              </a:solidFill>
              <a:latin typeface="Roboto" panose="02000000000000000000" pitchFamily="2" charset="0"/>
              <a:ea typeface="Roboto" panose="02000000000000000000" pitchFamily="2"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432" y="221735"/>
            <a:ext cx="740004" cy="648215"/>
          </a:xfrm>
          <a:prstGeom prst="rect">
            <a:avLst/>
          </a:prstGeom>
        </p:spPr>
      </p:pic>
      <p:sp>
        <p:nvSpPr>
          <p:cNvPr id="16" name="Title 15"/>
          <p:cNvSpPr>
            <a:spLocks noGrp="1"/>
          </p:cNvSpPr>
          <p:nvPr>
            <p:ph type="title" hasCustomPrompt="1"/>
          </p:nvPr>
        </p:nvSpPr>
        <p:spPr>
          <a:xfrm>
            <a:off x="838200" y="1015734"/>
            <a:ext cx="10515600" cy="748245"/>
          </a:xfrm>
        </p:spPr>
        <p:txBody>
          <a:bodyPr/>
          <a:lstStyle>
            <a:lvl1pPr>
              <a:defRPr/>
            </a:lvl1pPr>
          </a:lstStyle>
          <a:p>
            <a:r>
              <a:rPr lang="en-US" dirty="0" smtClean="0"/>
              <a:t>Click to add title</a:t>
            </a:r>
            <a:endParaRPr lang="en-US" dirty="0"/>
          </a:p>
        </p:txBody>
      </p:sp>
      <p:sp>
        <p:nvSpPr>
          <p:cNvPr id="5" name="Picture Placeholder 4"/>
          <p:cNvSpPr>
            <a:spLocks noGrp="1"/>
          </p:cNvSpPr>
          <p:nvPr>
            <p:ph type="pic" sz="quarter" idx="10" hasCustomPrompt="1"/>
          </p:nvPr>
        </p:nvSpPr>
        <p:spPr>
          <a:xfrm>
            <a:off x="0" y="2019300"/>
            <a:ext cx="12192000" cy="4838700"/>
          </a:xfrm>
        </p:spPr>
        <p:txBody>
          <a:bodyPr/>
          <a:lstStyle>
            <a:lvl1pPr>
              <a:defRPr baseline="0"/>
            </a:lvl1pPr>
          </a:lstStyle>
          <a:p>
            <a:r>
              <a:rPr lang="en-US" dirty="0" smtClean="0"/>
              <a:t>Add photo here – Flush to bottom, each edge, and top along guide line below green bar</a:t>
            </a:r>
          </a:p>
          <a:p>
            <a:r>
              <a:rPr lang="en-US" dirty="0" smtClean="0"/>
              <a:t>Crop image as needed</a:t>
            </a:r>
            <a:endParaRPr lang="en-US" dirty="0"/>
          </a:p>
        </p:txBody>
      </p:sp>
    </p:spTree>
    <p:extLst>
      <p:ext uri="{BB962C8B-B14F-4D97-AF65-F5344CB8AC3E}">
        <p14:creationId xmlns:p14="http://schemas.microsoft.com/office/powerpoint/2010/main" val="103420499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28" userDrawn="1">
          <p15:clr>
            <a:srgbClr val="FBAE40"/>
          </p15:clr>
        </p15:guide>
        <p15:guide id="4" pos="7152" userDrawn="1">
          <p15:clr>
            <a:srgbClr val="FBAE40"/>
          </p15:clr>
        </p15:guide>
        <p15:guide id="5" pos="7440" userDrawn="1">
          <p15:clr>
            <a:srgbClr val="FBAE40"/>
          </p15:clr>
        </p15:guide>
        <p15:guide id="6" pos="240" userDrawn="1">
          <p15:clr>
            <a:srgbClr val="FBAE40"/>
          </p15:clr>
        </p15:guide>
        <p15:guide id="7" orient="horz" pos="144" userDrawn="1">
          <p15:clr>
            <a:srgbClr val="FBAE40"/>
          </p15:clr>
        </p15:guide>
        <p15:guide id="8" orient="horz" pos="4248" userDrawn="1">
          <p15:clr>
            <a:srgbClr val="FBAE40"/>
          </p15:clr>
        </p15:guide>
        <p15:guide id="9" orient="horz" pos="127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cxnSp>
        <p:nvCxnSpPr>
          <p:cNvPr id="7" name="Straight Connector 6"/>
          <p:cNvCxnSpPr/>
          <p:nvPr userDrawn="1"/>
        </p:nvCxnSpPr>
        <p:spPr>
          <a:xfrm>
            <a:off x="381000" y="567935"/>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936303" y="160497"/>
            <a:ext cx="1771639" cy="369332"/>
          </a:xfrm>
          <a:prstGeom prst="rect">
            <a:avLst/>
          </a:prstGeom>
          <a:noFill/>
        </p:spPr>
        <p:txBody>
          <a:bodyPr wrap="none" rtlCol="0">
            <a:spAutoFit/>
          </a:bodyPr>
          <a:lstStyle/>
          <a:p>
            <a:r>
              <a:rPr lang="en-US" sz="900" dirty="0" smtClean="0">
                <a:solidFill>
                  <a:schemeClr val="bg1">
                    <a:lumMod val="85000"/>
                  </a:schemeClr>
                </a:solidFill>
                <a:latin typeface="Roboto" panose="02000000000000000000" pitchFamily="2" charset="0"/>
                <a:ea typeface="Roboto" panose="02000000000000000000" pitchFamily="2" charset="0"/>
              </a:rPr>
              <a:t>U.S.</a:t>
            </a:r>
            <a:r>
              <a:rPr lang="en-US" sz="900" baseline="0" dirty="0" smtClean="0">
                <a:solidFill>
                  <a:schemeClr val="bg1">
                    <a:lumMod val="85000"/>
                  </a:schemeClr>
                </a:solidFill>
                <a:latin typeface="Roboto" panose="02000000000000000000" pitchFamily="2" charset="0"/>
                <a:ea typeface="Roboto" panose="02000000000000000000" pitchFamily="2" charset="0"/>
              </a:rPr>
              <a:t> Department of the Interior</a:t>
            </a:r>
          </a:p>
          <a:p>
            <a:r>
              <a:rPr lang="en-US" sz="900" baseline="0" dirty="0" smtClean="0">
                <a:solidFill>
                  <a:schemeClr val="bg1">
                    <a:lumMod val="85000"/>
                  </a:schemeClr>
                </a:solidFill>
                <a:latin typeface="Roboto" panose="02000000000000000000" pitchFamily="2" charset="0"/>
                <a:ea typeface="Roboto" panose="02000000000000000000" pitchFamily="2" charset="0"/>
              </a:rPr>
              <a:t>Bureau of Land Management</a:t>
            </a:r>
            <a:endParaRPr lang="en-US" sz="900" dirty="0">
              <a:solidFill>
                <a:schemeClr val="bg1">
                  <a:lumMod val="85000"/>
                </a:schemeClr>
              </a:solidFill>
              <a:latin typeface="Roboto" panose="02000000000000000000" pitchFamily="2" charset="0"/>
              <a:ea typeface="Roboto" panose="02000000000000000000" pitchFamily="2"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053" y="136276"/>
            <a:ext cx="513895" cy="450152"/>
          </a:xfrm>
          <a:prstGeom prst="rect">
            <a:avLst/>
          </a:prstGeom>
        </p:spPr>
      </p:pic>
      <p:sp>
        <p:nvSpPr>
          <p:cNvPr id="10" name="Vertical Text Placeholder 2"/>
          <p:cNvSpPr>
            <a:spLocks noGrp="1"/>
          </p:cNvSpPr>
          <p:nvPr>
            <p:ph type="body" orient="vert" idx="1" hasCustomPrompt="1"/>
          </p:nvPr>
        </p:nvSpPr>
        <p:spPr>
          <a:xfrm>
            <a:off x="838200" y="1825625"/>
            <a:ext cx="10515600" cy="4351338"/>
          </a:xfrm>
        </p:spPr>
        <p:txBody>
          <a:bodyPr vert="horz"/>
          <a:lstStyle>
            <a:lvl1pPr>
              <a:defRPr baseline="0"/>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Box 11"/>
          <p:cNvSpPr txBox="1"/>
          <p:nvPr userDrawn="1"/>
        </p:nvSpPr>
        <p:spPr>
          <a:xfrm>
            <a:off x="838200" y="828942"/>
            <a:ext cx="10515600" cy="769441"/>
          </a:xfrm>
          <a:prstGeom prst="rect">
            <a:avLst/>
          </a:prstGeom>
          <a:noFill/>
        </p:spPr>
        <p:txBody>
          <a:bodyPr wrap="square" rtlCol="0">
            <a:spAutoFit/>
          </a:bodyPr>
          <a:lstStyle/>
          <a:p>
            <a:r>
              <a:rPr lang="en-US" sz="4400" b="1" dirty="0" smtClean="0">
                <a:solidFill>
                  <a:schemeClr val="bg1">
                    <a:lumMod val="85000"/>
                  </a:schemeClr>
                </a:solidFill>
                <a:latin typeface="Roboto" panose="02000000000000000000" pitchFamily="2" charset="0"/>
                <a:ea typeface="Roboto" panose="02000000000000000000" pitchFamily="2" charset="0"/>
              </a:rPr>
              <a:t>Click to add page topic</a:t>
            </a:r>
            <a:endParaRPr lang="en-US" sz="4400" b="1" dirty="0">
              <a:solidFill>
                <a:schemeClr val="bg1">
                  <a:lumMod val="85000"/>
                </a:schemeClr>
              </a:solidFill>
              <a:latin typeface="Roboto" panose="02000000000000000000" pitchFamily="2" charset="0"/>
              <a:ea typeface="Roboto" panose="02000000000000000000" pitchFamily="2" charset="0"/>
            </a:endParaRPr>
          </a:p>
        </p:txBody>
      </p:sp>
      <p:sp>
        <p:nvSpPr>
          <p:cNvPr id="13" name="TextBox 12"/>
          <p:cNvSpPr txBox="1"/>
          <p:nvPr userDrawn="1"/>
        </p:nvSpPr>
        <p:spPr>
          <a:xfrm>
            <a:off x="8289421" y="202193"/>
            <a:ext cx="3064379" cy="292388"/>
          </a:xfrm>
          <a:prstGeom prst="rect">
            <a:avLst/>
          </a:prstGeom>
          <a:noFill/>
        </p:spPr>
        <p:txBody>
          <a:bodyPr wrap="square" lIns="0" bIns="0" rtlCol="0" anchor="b">
            <a:spAutoFit/>
          </a:bodyPr>
          <a:lstStyle/>
          <a:p>
            <a:pPr algn="r"/>
            <a:r>
              <a:rPr lang="en-US" sz="1600" dirty="0" smtClean="0">
                <a:solidFill>
                  <a:schemeClr val="bg1">
                    <a:lumMod val="85000"/>
                  </a:schemeClr>
                </a:solidFill>
                <a:latin typeface="Roboto Black" panose="02000000000000000000" pitchFamily="2" charset="0"/>
                <a:ea typeface="Roboto Black" panose="02000000000000000000" pitchFamily="2" charset="0"/>
              </a:rPr>
              <a:t>Click to Add Chapter Heading</a:t>
            </a:r>
            <a:endParaRPr lang="en-US" sz="1600" dirty="0">
              <a:solidFill>
                <a:schemeClr val="bg1">
                  <a:lumMod val="85000"/>
                </a:schemeClr>
              </a:soli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949056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age">
    <p:spTree>
      <p:nvGrpSpPr>
        <p:cNvPr id="1" name=""/>
        <p:cNvGrpSpPr/>
        <p:nvPr/>
      </p:nvGrpSpPr>
      <p:grpSpPr>
        <a:xfrm>
          <a:off x="0" y="0"/>
          <a:ext cx="0" cy="0"/>
          <a:chOff x="0" y="0"/>
          <a:chExt cx="0" cy="0"/>
        </a:xfrm>
      </p:grpSpPr>
      <p:cxnSp>
        <p:nvCxnSpPr>
          <p:cNvPr id="7" name="Straight Connector 6"/>
          <p:cNvCxnSpPr/>
          <p:nvPr/>
        </p:nvCxnSpPr>
        <p:spPr>
          <a:xfrm>
            <a:off x="381000" y="567935"/>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36303" y="160497"/>
            <a:ext cx="1771639" cy="369332"/>
          </a:xfrm>
          <a:prstGeom prst="rect">
            <a:avLst/>
          </a:prstGeom>
          <a:noFill/>
        </p:spPr>
        <p:txBody>
          <a:bodyPr wrap="none" rtlCol="0">
            <a:spAutoFit/>
          </a:bodyPr>
          <a:lstStyle/>
          <a:p>
            <a:r>
              <a:rPr lang="en-US" sz="900" dirty="0" smtClean="0">
                <a:solidFill>
                  <a:schemeClr val="bg1">
                    <a:lumMod val="85000"/>
                  </a:schemeClr>
                </a:solidFill>
                <a:latin typeface="Roboto" panose="02000000000000000000" pitchFamily="2" charset="0"/>
                <a:ea typeface="Roboto" panose="02000000000000000000" pitchFamily="2" charset="0"/>
              </a:rPr>
              <a:t>U.S.</a:t>
            </a:r>
            <a:r>
              <a:rPr lang="en-US" sz="900" baseline="0" dirty="0" smtClean="0">
                <a:solidFill>
                  <a:schemeClr val="bg1">
                    <a:lumMod val="85000"/>
                  </a:schemeClr>
                </a:solidFill>
                <a:latin typeface="Roboto" panose="02000000000000000000" pitchFamily="2" charset="0"/>
                <a:ea typeface="Roboto" panose="02000000000000000000" pitchFamily="2" charset="0"/>
              </a:rPr>
              <a:t> Department of the Interior</a:t>
            </a:r>
          </a:p>
          <a:p>
            <a:r>
              <a:rPr lang="en-US" sz="900" baseline="0" dirty="0" smtClean="0">
                <a:solidFill>
                  <a:schemeClr val="bg1">
                    <a:lumMod val="85000"/>
                  </a:schemeClr>
                </a:solidFill>
                <a:latin typeface="Roboto" panose="02000000000000000000" pitchFamily="2" charset="0"/>
                <a:ea typeface="Roboto" panose="02000000000000000000" pitchFamily="2" charset="0"/>
              </a:rPr>
              <a:t>Bureau of Land Management</a:t>
            </a:r>
            <a:endParaRPr lang="en-US" sz="900" dirty="0">
              <a:solidFill>
                <a:schemeClr val="bg1">
                  <a:lumMod val="85000"/>
                </a:schemeClr>
              </a:solidFill>
              <a:latin typeface="Roboto" panose="02000000000000000000" pitchFamily="2" charset="0"/>
              <a:ea typeface="Roboto"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053" y="136276"/>
            <a:ext cx="513895" cy="450152"/>
          </a:xfrm>
          <a:prstGeom prst="rect">
            <a:avLst/>
          </a:prstGeom>
        </p:spPr>
      </p:pic>
      <p:sp>
        <p:nvSpPr>
          <p:cNvPr id="10" name="Vertical Text Placeholder 2"/>
          <p:cNvSpPr>
            <a:spLocks noGrp="1"/>
          </p:cNvSpPr>
          <p:nvPr>
            <p:ph type="body" orient="vert" idx="1" hasCustomPrompt="1"/>
          </p:nvPr>
        </p:nvSpPr>
        <p:spPr>
          <a:xfrm>
            <a:off x="838200" y="1825625"/>
            <a:ext cx="10515600" cy="4351338"/>
          </a:xfrm>
        </p:spPr>
        <p:txBody>
          <a:bodyPr vert="horz"/>
          <a:lstStyle>
            <a:lvl1pPr>
              <a:defRPr baseline="0"/>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381000" y="567935"/>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936303" y="160497"/>
            <a:ext cx="1771639" cy="369332"/>
          </a:xfrm>
          <a:prstGeom prst="rect">
            <a:avLst/>
          </a:prstGeom>
          <a:noFill/>
        </p:spPr>
        <p:txBody>
          <a:bodyPr wrap="none" rtlCol="0">
            <a:spAutoFit/>
          </a:bodyPr>
          <a:lstStyle/>
          <a:p>
            <a:r>
              <a:rPr lang="en-US" sz="900" dirty="0" smtClean="0">
                <a:solidFill>
                  <a:schemeClr val="bg1">
                    <a:lumMod val="85000"/>
                  </a:schemeClr>
                </a:solidFill>
                <a:latin typeface="Roboto" panose="02000000000000000000" pitchFamily="2" charset="0"/>
                <a:ea typeface="Roboto" panose="02000000000000000000" pitchFamily="2" charset="0"/>
              </a:rPr>
              <a:t>U.S.</a:t>
            </a:r>
            <a:r>
              <a:rPr lang="en-US" sz="900" baseline="0" dirty="0" smtClean="0">
                <a:solidFill>
                  <a:schemeClr val="bg1">
                    <a:lumMod val="85000"/>
                  </a:schemeClr>
                </a:solidFill>
                <a:latin typeface="Roboto" panose="02000000000000000000" pitchFamily="2" charset="0"/>
                <a:ea typeface="Roboto" panose="02000000000000000000" pitchFamily="2" charset="0"/>
              </a:rPr>
              <a:t> Department of the Interior</a:t>
            </a:r>
          </a:p>
          <a:p>
            <a:r>
              <a:rPr lang="en-US" sz="900" baseline="0" dirty="0" smtClean="0">
                <a:solidFill>
                  <a:schemeClr val="bg1">
                    <a:lumMod val="85000"/>
                  </a:schemeClr>
                </a:solidFill>
                <a:latin typeface="Roboto" panose="02000000000000000000" pitchFamily="2" charset="0"/>
                <a:ea typeface="Roboto" panose="02000000000000000000" pitchFamily="2" charset="0"/>
              </a:rPr>
              <a:t>Bureau of Land Management</a:t>
            </a:r>
            <a:endParaRPr lang="en-US" sz="900" dirty="0">
              <a:solidFill>
                <a:schemeClr val="bg1">
                  <a:lumMod val="85000"/>
                </a:schemeClr>
              </a:solidFill>
              <a:latin typeface="Roboto" panose="02000000000000000000" pitchFamily="2" charset="0"/>
              <a:ea typeface="Roboto" panose="02000000000000000000" pitchFamily="2"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053" y="136276"/>
            <a:ext cx="513895" cy="450152"/>
          </a:xfrm>
          <a:prstGeom prst="rect">
            <a:avLst/>
          </a:prstGeom>
        </p:spPr>
      </p:pic>
      <p:sp>
        <p:nvSpPr>
          <p:cNvPr id="12" name="Text Placeholder 2"/>
          <p:cNvSpPr>
            <a:spLocks noGrp="1"/>
          </p:cNvSpPr>
          <p:nvPr>
            <p:ph type="body" sz="quarter" idx="11" hasCustomPrompt="1"/>
          </p:nvPr>
        </p:nvSpPr>
        <p:spPr>
          <a:xfrm>
            <a:off x="838200" y="1068388"/>
            <a:ext cx="10515600" cy="608012"/>
          </a:xfrm>
        </p:spPr>
        <p:txBody>
          <a:bodyPr>
            <a:noAutofit/>
          </a:bodyPr>
          <a:lstStyle>
            <a:lvl1pPr marL="0" indent="0">
              <a:buNone/>
              <a:defRPr sz="4400" baseline="0">
                <a:solidFill>
                  <a:schemeClr val="bg1">
                    <a:lumMod val="85000"/>
                  </a:schemeClr>
                </a:solidFill>
                <a:latin typeface="Roboto Black" panose="02000000000000000000" pitchFamily="2" charset="0"/>
                <a:ea typeface="Roboto Black" panose="02000000000000000000" pitchFamily="2" charset="0"/>
              </a:defRPr>
            </a:lvl1pPr>
          </a:lstStyle>
          <a:p>
            <a:pPr lvl="0"/>
            <a:r>
              <a:rPr lang="en-US" sz="4400" dirty="0" smtClean="0">
                <a:latin typeface="Roboto Black" panose="02000000000000000000" pitchFamily="2" charset="0"/>
                <a:ea typeface="Roboto Black" panose="02000000000000000000" pitchFamily="2" charset="0"/>
              </a:rPr>
              <a:t>Topic Heading</a:t>
            </a:r>
            <a:endParaRPr lang="en-US" dirty="0"/>
          </a:p>
        </p:txBody>
      </p:sp>
      <p:sp>
        <p:nvSpPr>
          <p:cNvPr id="3" name="Text Placeholder 2"/>
          <p:cNvSpPr>
            <a:spLocks noGrp="1"/>
          </p:cNvSpPr>
          <p:nvPr>
            <p:ph type="body" sz="quarter" idx="12" hasCustomPrompt="1"/>
          </p:nvPr>
        </p:nvSpPr>
        <p:spPr>
          <a:xfrm>
            <a:off x="6819900" y="160338"/>
            <a:ext cx="4533900" cy="369887"/>
          </a:xfrm>
        </p:spPr>
        <p:txBody>
          <a:bodyPr anchor="b">
            <a:normAutofit/>
          </a:bodyPr>
          <a:lstStyle>
            <a:lvl1pPr marL="0" indent="0" algn="r">
              <a:buNone/>
              <a:defRPr sz="1600">
                <a:solidFill>
                  <a:schemeClr val="bg1">
                    <a:lumMod val="85000"/>
                  </a:schemeClr>
                </a:solidFill>
                <a:latin typeface="Roboto Black" panose="02000000000000000000" pitchFamily="2" charset="0"/>
                <a:ea typeface="Roboto Black" panose="02000000000000000000" pitchFamily="2" charset="0"/>
              </a:defRPr>
            </a:lvl1pPr>
          </a:lstStyle>
          <a:p>
            <a:pPr lvl="0"/>
            <a:r>
              <a:rPr lang="en-US" dirty="0" smtClean="0"/>
              <a:t>Click to Add Chapter Heading</a:t>
            </a:r>
            <a:endParaRPr lang="en-US" dirty="0"/>
          </a:p>
        </p:txBody>
      </p:sp>
    </p:spTree>
    <p:extLst>
      <p:ext uri="{BB962C8B-B14F-4D97-AF65-F5344CB8AC3E}">
        <p14:creationId xmlns:p14="http://schemas.microsoft.com/office/powerpoint/2010/main" val="3756143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1">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19C7BC-23CB-4ABC-803D-39F093646AD2}" type="datetimeFigureOut">
              <a:rPr lang="en-US" smtClean="0"/>
              <a:t>11/1/2019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2048159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19C7BC-23CB-4ABC-803D-39F093646AD2}" type="datetimeFigureOut">
              <a:rPr lang="en-US" smtClean="0"/>
              <a:t>11/1/2019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1326723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19C7BC-23CB-4ABC-803D-39F093646AD2}" type="datetimeFigureOut">
              <a:rPr lang="en-US" smtClean="0"/>
              <a:t>11/1/2019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1933317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19C7BC-23CB-4ABC-803D-39F093646AD2}" type="datetimeFigureOut">
              <a:rPr lang="en-US" smtClean="0"/>
              <a:t>11/1/2019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949598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19C7BC-23CB-4ABC-803D-39F093646AD2}" type="datetimeFigureOut">
              <a:rPr lang="en-US" smtClean="0"/>
              <a:t>11/1/2019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292071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9C7BC-23CB-4ABC-803D-39F093646AD2}" type="datetimeFigureOut">
              <a:rPr lang="en-US" smtClean="0"/>
              <a:t>11/1/2019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1279123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19C7BC-23CB-4ABC-803D-39F093646AD2}" type="datetimeFigureOut">
              <a:rPr lang="en-US" smtClean="0"/>
              <a:t>11/1/2019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317060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9C7BC-23CB-4ABC-803D-39F093646AD2}" type="datetimeFigureOut">
              <a:rPr lang="en-US" smtClean="0"/>
              <a:t>11/1/2019</a:t>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46E04-9456-4994-813D-5A4585BDA200}" type="slidenum">
              <a:rPr lang="en-US" smtClean="0"/>
              <a:t>‹#›</a:t>
            </a:fld>
            <a:endParaRPr lang="en-US" dirty="0"/>
          </a:p>
        </p:txBody>
      </p:sp>
      <p:sp>
        <p:nvSpPr>
          <p:cNvPr id="7" name="Footer Placeholder 6"/>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830632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50" r:id="rId13"/>
    <p:sldLayoutId id="2147483654" r:id="rId14"/>
  </p:sldLayoutIdLst>
  <p:txStyles>
    <p:titleStyle>
      <a:lvl1pPr algn="l" defTabSz="914400" rtl="0" eaLnBrk="1" latinLnBrk="0" hangingPunct="1">
        <a:lnSpc>
          <a:spcPct val="90000"/>
        </a:lnSpc>
        <a:spcBef>
          <a:spcPct val="0"/>
        </a:spcBef>
        <a:buNone/>
        <a:defRPr sz="4400" kern="1200">
          <a:solidFill>
            <a:schemeClr val="bg1">
              <a:lumMod val="85000"/>
            </a:schemeClr>
          </a:solidFill>
          <a:latin typeface="Roboto Black" panose="02000000000000000000" pitchFamily="2" charset="0"/>
          <a:ea typeface="Roboto Black"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8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8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8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8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2" orient="horz" pos="2160" userDrawn="1">
          <p15:clr>
            <a:srgbClr val="F26B43"/>
          </p15:clr>
        </p15:guide>
        <p15:guide id="13" pos="3840" userDrawn="1">
          <p15:clr>
            <a:srgbClr val="F26B43"/>
          </p15:clr>
        </p15:guide>
        <p15:guide id="14" pos="240" userDrawn="1">
          <p15:clr>
            <a:srgbClr val="F26B43"/>
          </p15:clr>
        </p15:guide>
        <p15:guide id="15" pos="7440" userDrawn="1">
          <p15:clr>
            <a:srgbClr val="F26B43"/>
          </p15:clr>
        </p15:guide>
        <p15:guide id="16" pos="528" userDrawn="1">
          <p15:clr>
            <a:srgbClr val="F26B43"/>
          </p15:clr>
        </p15:guide>
        <p15:guide id="17" pos="7152" userDrawn="1">
          <p15:clr>
            <a:srgbClr val="F26B43"/>
          </p15:clr>
        </p15:guide>
        <p15:guide id="18" orient="horz" pos="216" userDrawn="1">
          <p15:clr>
            <a:srgbClr val="F26B43"/>
          </p15:clr>
        </p15:guide>
        <p15:guide id="19" orient="horz" pos="3888" userDrawn="1">
          <p15:clr>
            <a:srgbClr val="F26B43"/>
          </p15:clr>
        </p15:guide>
        <p15:guide id="20" orient="horz" pos="4224" userDrawn="1">
          <p15:clr>
            <a:srgbClr val="F26B43"/>
          </p15:clr>
        </p15:guide>
        <p15:guide id="21" orient="horz" pos="1056" userDrawn="1">
          <p15:clr>
            <a:srgbClr val="F26B43"/>
          </p15:clr>
        </p15:guide>
        <p15:guide id="22"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04997" y="1076701"/>
            <a:ext cx="10899371" cy="608012"/>
          </a:xfrm>
        </p:spPr>
        <p:txBody>
          <a:bodyPr/>
          <a:lstStyle/>
          <a:p>
            <a:r>
              <a:rPr lang="en-US" dirty="0" smtClean="0"/>
              <a:t>Planning for Recreation &amp; Visitor Services</a:t>
            </a:r>
            <a:endParaRPr lang="en-US" dirty="0"/>
          </a:p>
        </p:txBody>
      </p:sp>
      <p:sp>
        <p:nvSpPr>
          <p:cNvPr id="9" name="Picture Placeholder 8"/>
          <p:cNvSpPr>
            <a:spLocks noGrp="1"/>
          </p:cNvSpPr>
          <p:nvPr>
            <p:ph type="pic" sz="quarter" idx="10"/>
          </p:nvPr>
        </p:nvSpPr>
        <p:spPr/>
      </p:sp>
      <p:pic>
        <p:nvPicPr>
          <p:cNvPr id="10" name="Picture 9"/>
          <p:cNvPicPr>
            <a:picLocks noChangeAspect="1"/>
          </p:cNvPicPr>
          <p:nvPr/>
        </p:nvPicPr>
        <p:blipFill rotWithShape="1">
          <a:blip r:embed="rId2"/>
          <a:srcRect b="32769"/>
          <a:stretch/>
        </p:blipFill>
        <p:spPr>
          <a:xfrm>
            <a:off x="-16042" y="2019300"/>
            <a:ext cx="12192000" cy="4830679"/>
          </a:xfrm>
          <a:prstGeom prst="rect">
            <a:avLst/>
          </a:prstGeom>
        </p:spPr>
      </p:pic>
    </p:spTree>
    <p:extLst>
      <p:ext uri="{BB962C8B-B14F-4D97-AF65-F5344CB8AC3E}">
        <p14:creationId xmlns:p14="http://schemas.microsoft.com/office/powerpoint/2010/main" val="3491161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01520" y="1021735"/>
            <a:ext cx="11789092" cy="608012"/>
          </a:xfrm>
        </p:spPr>
        <p:txBody>
          <a:bodyPr/>
          <a:lstStyle/>
          <a:p>
            <a:r>
              <a:rPr lang="en-US" dirty="0" smtClean="0"/>
              <a:t>Chapter 4 – Environmental Consequences</a:t>
            </a:r>
            <a:endParaRPr lang="en-US" dirty="0"/>
          </a:p>
        </p:txBody>
      </p:sp>
      <p:sp>
        <p:nvSpPr>
          <p:cNvPr id="4" name="Text Placeholder 3"/>
          <p:cNvSpPr>
            <a:spLocks noGrp="1"/>
          </p:cNvSpPr>
          <p:nvPr>
            <p:ph type="body" sz="quarter" idx="12"/>
          </p:nvPr>
        </p:nvSpPr>
        <p:spPr/>
        <p:txBody>
          <a:bodyPr/>
          <a:lstStyle/>
          <a:p>
            <a:r>
              <a:rPr lang="en-US" dirty="0" smtClean="0"/>
              <a:t>Module 10 – LUP part 2, pg III-6</a:t>
            </a:r>
            <a:endParaRPr lang="en-US" dirty="0"/>
          </a:p>
        </p:txBody>
      </p:sp>
      <p:sp>
        <p:nvSpPr>
          <p:cNvPr id="15" name="Rectangle 14"/>
          <p:cNvSpPr/>
          <p:nvPr/>
        </p:nvSpPr>
        <p:spPr>
          <a:xfrm>
            <a:off x="2809479" y="1547632"/>
            <a:ext cx="184731" cy="523220"/>
          </a:xfrm>
          <a:prstGeom prst="rect">
            <a:avLst/>
          </a:prstGeom>
        </p:spPr>
        <p:txBody>
          <a:bodyPr wrap="none">
            <a:spAutoFit/>
          </a:bodyPr>
          <a:lstStyle/>
          <a:p>
            <a:endParaRPr lang="en-US" sz="2800" dirty="0">
              <a:solidFill>
                <a:schemeClr val="bg1">
                  <a:lumMod val="75000"/>
                  <a:lumOff val="25000"/>
                </a:schemeClr>
              </a:solidFill>
            </a:endParaRPr>
          </a:p>
        </p:txBody>
      </p:sp>
      <p:sp>
        <p:nvSpPr>
          <p:cNvPr id="14" name="Vertical Text Placeholder 4"/>
          <p:cNvSpPr txBox="1">
            <a:spLocks noGrp="1"/>
          </p:cNvSpPr>
          <p:nvPr>
            <p:ph type="body" orient="vert" idx="1"/>
          </p:nvPr>
        </p:nvSpPr>
        <p:spPr>
          <a:xfrm>
            <a:off x="838200" y="1932998"/>
            <a:ext cx="10515600" cy="4109843"/>
          </a:xfrm>
          <a:prstGeom prst="rect">
            <a:avLst/>
          </a:prstGeom>
          <a:noFill/>
        </p:spPr>
        <p:txBody>
          <a:bodyPr wrap="square" rtlCol="0">
            <a:spAutoFit/>
          </a:bodyPr>
          <a:lstStyle/>
          <a:p>
            <a:pPr marL="0" indent="0">
              <a:buNone/>
            </a:pPr>
            <a:r>
              <a:rPr lang="en-US" sz="2400" b="1" u="sng" dirty="0" smtClean="0"/>
              <a:t> </a:t>
            </a:r>
            <a:r>
              <a:rPr lang="en-US" sz="2400" b="1" u="sng" dirty="0"/>
              <a:t>Analyzing Environmental Effects</a:t>
            </a:r>
          </a:p>
          <a:p>
            <a:pPr marL="285750" indent="-285750"/>
            <a:endParaRPr lang="en-US" sz="2400" b="1" dirty="0" smtClean="0"/>
          </a:p>
          <a:p>
            <a:pPr marL="285750" indent="-285750"/>
            <a:r>
              <a:rPr lang="en-US" sz="2400" b="1" dirty="0" smtClean="0"/>
              <a:t>Predicts </a:t>
            </a:r>
            <a:r>
              <a:rPr lang="en-US" sz="2400" b="1" dirty="0"/>
              <a:t>the degree to which a resource or use will be affected</a:t>
            </a:r>
          </a:p>
          <a:p>
            <a:pPr marL="285750" indent="-285750"/>
            <a:endParaRPr lang="en-US" sz="2400" b="1" dirty="0"/>
          </a:p>
          <a:p>
            <a:pPr marL="285750" indent="-285750"/>
            <a:r>
              <a:rPr lang="en-US" sz="2400" b="1" dirty="0"/>
              <a:t>Demonstrate that the BLM took a “hard look” at the impacts</a:t>
            </a:r>
          </a:p>
          <a:p>
            <a:pPr marL="285750" indent="-285750"/>
            <a:endParaRPr lang="en-US" sz="2400" b="1" dirty="0"/>
          </a:p>
          <a:p>
            <a:pPr marL="285750" indent="-285750"/>
            <a:r>
              <a:rPr lang="en-US" sz="2400" b="1" dirty="0"/>
              <a:t>Commensurate with the importance of the impact</a:t>
            </a:r>
          </a:p>
          <a:p>
            <a:endParaRPr lang="en-US" sz="2400" b="1" dirty="0"/>
          </a:p>
          <a:p>
            <a:endParaRPr lang="en-US" sz="2400" b="1" dirty="0"/>
          </a:p>
        </p:txBody>
      </p:sp>
    </p:spTree>
    <p:extLst>
      <p:ext uri="{BB962C8B-B14F-4D97-AF65-F5344CB8AC3E}">
        <p14:creationId xmlns:p14="http://schemas.microsoft.com/office/powerpoint/2010/main" val="143233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01520" y="1021735"/>
            <a:ext cx="11789092" cy="608012"/>
          </a:xfrm>
        </p:spPr>
        <p:txBody>
          <a:bodyPr/>
          <a:lstStyle/>
          <a:p>
            <a:r>
              <a:rPr lang="en-US" dirty="0" smtClean="0"/>
              <a:t>Chapter 4 – </a:t>
            </a:r>
            <a:r>
              <a:rPr lang="en-US" dirty="0"/>
              <a:t>Environmental Consequences</a:t>
            </a:r>
            <a:endParaRPr lang="en-US" dirty="0" smtClean="0"/>
          </a:p>
          <a:p>
            <a:pPr algn="ctr"/>
            <a:r>
              <a:rPr lang="en-US" dirty="0" smtClean="0"/>
              <a:t>	</a:t>
            </a:r>
            <a:endParaRPr lang="en-US" dirty="0"/>
          </a:p>
        </p:txBody>
      </p:sp>
      <p:sp>
        <p:nvSpPr>
          <p:cNvPr id="4" name="Text Placeholder 3"/>
          <p:cNvSpPr>
            <a:spLocks noGrp="1"/>
          </p:cNvSpPr>
          <p:nvPr>
            <p:ph type="body" sz="quarter" idx="12"/>
          </p:nvPr>
        </p:nvSpPr>
        <p:spPr/>
        <p:txBody>
          <a:bodyPr/>
          <a:lstStyle/>
          <a:p>
            <a:r>
              <a:rPr lang="en-US" dirty="0" smtClean="0"/>
              <a:t>Module 10 – LUP part 2, pg III-4</a:t>
            </a:r>
            <a:endParaRPr lang="en-US" dirty="0"/>
          </a:p>
        </p:txBody>
      </p:sp>
      <p:sp>
        <p:nvSpPr>
          <p:cNvPr id="15" name="Rectangle 14"/>
          <p:cNvSpPr/>
          <p:nvPr/>
        </p:nvSpPr>
        <p:spPr>
          <a:xfrm>
            <a:off x="2809479" y="1547632"/>
            <a:ext cx="184731" cy="523220"/>
          </a:xfrm>
          <a:prstGeom prst="rect">
            <a:avLst/>
          </a:prstGeom>
        </p:spPr>
        <p:txBody>
          <a:bodyPr wrap="none">
            <a:spAutoFit/>
          </a:bodyPr>
          <a:lstStyle/>
          <a:p>
            <a:endParaRPr lang="en-US" sz="2800" dirty="0">
              <a:solidFill>
                <a:schemeClr val="bg1">
                  <a:lumMod val="75000"/>
                  <a:lumOff val="25000"/>
                </a:schemeClr>
              </a:solidFill>
            </a:endParaRPr>
          </a:p>
        </p:txBody>
      </p:sp>
      <p:grpSp>
        <p:nvGrpSpPr>
          <p:cNvPr id="6" name="Group 5"/>
          <p:cNvGrpSpPr/>
          <p:nvPr/>
        </p:nvGrpSpPr>
        <p:grpSpPr>
          <a:xfrm>
            <a:off x="2081385" y="5015133"/>
            <a:ext cx="8438977" cy="1477328"/>
            <a:chOff x="343043" y="4114800"/>
            <a:chExt cx="8438977" cy="1477328"/>
          </a:xfrm>
        </p:grpSpPr>
        <p:sp>
          <p:nvSpPr>
            <p:cNvPr id="7" name="TextBox 6"/>
            <p:cNvSpPr txBox="1"/>
            <p:nvPr/>
          </p:nvSpPr>
          <p:spPr>
            <a:xfrm>
              <a:off x="343043" y="4114800"/>
              <a:ext cx="2590800" cy="1477328"/>
            </a:xfrm>
            <a:prstGeom prst="rect">
              <a:avLst/>
            </a:prstGeom>
            <a:solidFill>
              <a:schemeClr val="tx1">
                <a:lumMod val="50000"/>
                <a:lumOff val="50000"/>
              </a:schemeClr>
            </a:solidFill>
          </p:spPr>
          <p:txBody>
            <a:bodyPr wrap="square" rtlCol="0">
              <a:spAutoFit/>
            </a:bodyPr>
            <a:lstStyle/>
            <a:p>
              <a:endParaRPr lang="en-US" dirty="0"/>
            </a:p>
            <a:p>
              <a:endParaRPr lang="en-US" dirty="0"/>
            </a:p>
            <a:p>
              <a:pPr algn="ctr"/>
              <a:r>
                <a:rPr lang="en-US" dirty="0">
                  <a:solidFill>
                    <a:schemeClr val="bg1"/>
                  </a:solidFill>
                </a:rPr>
                <a:t>Proposed Recreation</a:t>
              </a:r>
            </a:p>
            <a:p>
              <a:endParaRPr lang="en-US" dirty="0"/>
            </a:p>
            <a:p>
              <a:endParaRPr lang="en-US" dirty="0"/>
            </a:p>
          </p:txBody>
        </p:sp>
        <p:grpSp>
          <p:nvGrpSpPr>
            <p:cNvPr id="8" name="Group 7"/>
            <p:cNvGrpSpPr/>
            <p:nvPr/>
          </p:nvGrpSpPr>
          <p:grpSpPr>
            <a:xfrm>
              <a:off x="3000518" y="4114800"/>
              <a:ext cx="5781502" cy="1477328"/>
              <a:chOff x="3000518" y="4114800"/>
              <a:chExt cx="5781502" cy="1477328"/>
            </a:xfrm>
          </p:grpSpPr>
          <p:grpSp>
            <p:nvGrpSpPr>
              <p:cNvPr id="9" name="Group 8"/>
              <p:cNvGrpSpPr/>
              <p:nvPr/>
            </p:nvGrpSpPr>
            <p:grpSpPr>
              <a:xfrm>
                <a:off x="3000518" y="4472464"/>
                <a:ext cx="2895600" cy="762000"/>
                <a:chOff x="3000518" y="4472464"/>
                <a:chExt cx="2895600" cy="762000"/>
              </a:xfrm>
            </p:grpSpPr>
            <p:sp>
              <p:nvSpPr>
                <p:cNvPr id="11" name="Left-Right Arrow 10"/>
                <p:cNvSpPr/>
                <p:nvPr/>
              </p:nvSpPr>
              <p:spPr>
                <a:xfrm>
                  <a:off x="3000518" y="4472464"/>
                  <a:ext cx="2895600" cy="762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953018" y="4668798"/>
                  <a:ext cx="1143000" cy="369332"/>
                </a:xfrm>
                <a:prstGeom prst="rect">
                  <a:avLst/>
                </a:prstGeom>
                <a:noFill/>
              </p:spPr>
              <p:txBody>
                <a:bodyPr wrap="square" rtlCol="0">
                  <a:spAutoFit/>
                </a:bodyPr>
                <a:lstStyle/>
                <a:p>
                  <a:r>
                    <a:rPr lang="en-US" dirty="0"/>
                    <a:t>Impacts</a:t>
                  </a:r>
                </a:p>
              </p:txBody>
            </p:sp>
          </p:grpSp>
          <p:sp>
            <p:nvSpPr>
              <p:cNvPr id="10" name="TextBox 9"/>
              <p:cNvSpPr txBox="1"/>
              <p:nvPr/>
            </p:nvSpPr>
            <p:spPr>
              <a:xfrm>
                <a:off x="5914995" y="4114800"/>
                <a:ext cx="2867025" cy="1477328"/>
              </a:xfrm>
              <a:prstGeom prst="rect">
                <a:avLst/>
              </a:prstGeom>
              <a:solidFill>
                <a:schemeClr val="tx1">
                  <a:lumMod val="50000"/>
                  <a:lumOff val="50000"/>
                </a:schemeClr>
              </a:solidFill>
            </p:spPr>
            <p:txBody>
              <a:bodyPr wrap="square" rtlCol="0">
                <a:spAutoFit/>
              </a:bodyPr>
              <a:lstStyle/>
              <a:p>
                <a:pPr algn="ctr"/>
                <a:r>
                  <a:rPr lang="en-US" dirty="0" smtClean="0">
                    <a:solidFill>
                      <a:schemeClr val="bg1"/>
                    </a:solidFill>
                  </a:rPr>
                  <a:t>Existing Recreation</a:t>
                </a:r>
              </a:p>
              <a:p>
                <a:pPr algn="ctr"/>
                <a:endParaRPr lang="en-US" dirty="0">
                  <a:solidFill>
                    <a:schemeClr val="bg1"/>
                  </a:solidFill>
                </a:endParaRPr>
              </a:p>
              <a:p>
                <a:pPr algn="ctr"/>
                <a:r>
                  <a:rPr lang="en-US" dirty="0">
                    <a:solidFill>
                      <a:schemeClr val="bg1"/>
                    </a:solidFill>
                  </a:rPr>
                  <a:t>Resource </a:t>
                </a:r>
                <a:r>
                  <a:rPr lang="en-US" dirty="0" smtClean="0">
                    <a:solidFill>
                      <a:schemeClr val="bg1"/>
                    </a:solidFill>
                  </a:rPr>
                  <a:t>Protection</a:t>
                </a:r>
              </a:p>
              <a:p>
                <a:pPr algn="ctr"/>
                <a:endParaRPr lang="en-US" dirty="0">
                  <a:solidFill>
                    <a:schemeClr val="bg1"/>
                  </a:solidFill>
                </a:endParaRPr>
              </a:p>
              <a:p>
                <a:pPr algn="ctr"/>
                <a:r>
                  <a:rPr lang="en-US" dirty="0">
                    <a:solidFill>
                      <a:schemeClr val="bg1"/>
                    </a:solidFill>
                  </a:rPr>
                  <a:t>Resource </a:t>
                </a:r>
                <a:r>
                  <a:rPr lang="en-US" dirty="0" smtClean="0">
                    <a:solidFill>
                      <a:schemeClr val="bg1"/>
                    </a:solidFill>
                  </a:rPr>
                  <a:t>Use</a:t>
                </a:r>
                <a:endParaRPr lang="en-US" dirty="0"/>
              </a:p>
            </p:txBody>
          </p:sp>
        </p:grpSp>
      </p:grpSp>
      <p:sp>
        <p:nvSpPr>
          <p:cNvPr id="14" name="Vertical Text Placeholder 4"/>
          <p:cNvSpPr txBox="1">
            <a:spLocks noGrp="1"/>
          </p:cNvSpPr>
          <p:nvPr>
            <p:ph type="body" orient="vert" idx="1"/>
          </p:nvPr>
        </p:nvSpPr>
        <p:spPr>
          <a:xfrm>
            <a:off x="637233" y="2012830"/>
            <a:ext cx="10515600" cy="3060325"/>
          </a:xfrm>
          <a:prstGeom prst="rect">
            <a:avLst/>
          </a:prstGeom>
          <a:noFill/>
        </p:spPr>
        <p:txBody>
          <a:bodyPr wrap="square" rtlCol="0">
            <a:spAutoFit/>
          </a:bodyPr>
          <a:lstStyle/>
          <a:p>
            <a:pPr marL="0" indent="0">
              <a:buNone/>
            </a:pPr>
            <a:r>
              <a:rPr lang="en-US" sz="2400" b="1" u="sng" dirty="0"/>
              <a:t>Analyzing Environmental </a:t>
            </a:r>
            <a:r>
              <a:rPr lang="en-US" sz="2400" b="1" u="sng" dirty="0" smtClean="0"/>
              <a:t>Effects</a:t>
            </a:r>
            <a:endParaRPr lang="en-US" sz="2400" b="1" u="sng" dirty="0"/>
          </a:p>
          <a:p>
            <a:pPr marL="0" indent="0">
              <a:buNone/>
            </a:pPr>
            <a:r>
              <a:rPr lang="en-US" sz="2400" dirty="0" smtClean="0"/>
              <a:t>Analysis must include both:</a:t>
            </a:r>
          </a:p>
          <a:p>
            <a:pPr marL="342900" indent="-342900">
              <a:buAutoNum type="arabicPeriod"/>
            </a:pPr>
            <a:endParaRPr lang="en-US" sz="2400" dirty="0"/>
          </a:p>
          <a:p>
            <a:pPr marL="342900" indent="-342900">
              <a:buAutoNum type="arabicPeriod"/>
            </a:pPr>
            <a:r>
              <a:rPr lang="en-US" sz="2400" dirty="0" smtClean="0"/>
              <a:t>Impacts </a:t>
            </a:r>
            <a:r>
              <a:rPr lang="en-US" sz="2400" dirty="0"/>
              <a:t>of other proposed resources/resource uses on recreation. </a:t>
            </a:r>
          </a:p>
          <a:p>
            <a:pPr marL="342900" indent="-342900">
              <a:buAutoNum type="arabicPeriod"/>
            </a:pPr>
            <a:r>
              <a:rPr lang="en-US" sz="2400" dirty="0"/>
              <a:t>Impacts of the proposed recreation uses on the existing recreation opportunities and other resources or resource uses. </a:t>
            </a:r>
          </a:p>
          <a:p>
            <a:endParaRPr lang="en-US" sz="2400" b="1" dirty="0"/>
          </a:p>
        </p:txBody>
      </p:sp>
    </p:spTree>
    <p:extLst>
      <p:ext uri="{BB962C8B-B14F-4D97-AF65-F5344CB8AC3E}">
        <p14:creationId xmlns:p14="http://schemas.microsoft.com/office/powerpoint/2010/main" val="2250965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01520" y="865727"/>
            <a:ext cx="11789092" cy="608012"/>
          </a:xfrm>
        </p:spPr>
        <p:txBody>
          <a:bodyPr/>
          <a:lstStyle/>
          <a:p>
            <a:r>
              <a:rPr lang="en-US" dirty="0" smtClean="0"/>
              <a:t>Chapter 4 – Environmental Consequences</a:t>
            </a:r>
            <a:endParaRPr lang="en-US" dirty="0"/>
          </a:p>
        </p:txBody>
      </p:sp>
      <p:sp>
        <p:nvSpPr>
          <p:cNvPr id="4" name="Text Placeholder 3"/>
          <p:cNvSpPr>
            <a:spLocks noGrp="1"/>
          </p:cNvSpPr>
          <p:nvPr>
            <p:ph type="body" sz="quarter" idx="12"/>
          </p:nvPr>
        </p:nvSpPr>
        <p:spPr/>
        <p:txBody>
          <a:bodyPr/>
          <a:lstStyle/>
          <a:p>
            <a:r>
              <a:rPr lang="en-US" dirty="0" smtClean="0"/>
              <a:t>Module 10 – LUP part 2, pg III-6</a:t>
            </a:r>
            <a:endParaRPr lang="en-US" dirty="0"/>
          </a:p>
        </p:txBody>
      </p:sp>
      <p:sp>
        <p:nvSpPr>
          <p:cNvPr id="15" name="Rectangle 14"/>
          <p:cNvSpPr/>
          <p:nvPr/>
        </p:nvSpPr>
        <p:spPr>
          <a:xfrm>
            <a:off x="2809479" y="1547632"/>
            <a:ext cx="184731" cy="523220"/>
          </a:xfrm>
          <a:prstGeom prst="rect">
            <a:avLst/>
          </a:prstGeom>
        </p:spPr>
        <p:txBody>
          <a:bodyPr wrap="none">
            <a:spAutoFit/>
          </a:bodyPr>
          <a:lstStyle/>
          <a:p>
            <a:endParaRPr lang="en-US" sz="2800" dirty="0">
              <a:solidFill>
                <a:schemeClr val="bg1">
                  <a:lumMod val="75000"/>
                  <a:lumOff val="25000"/>
                </a:schemeClr>
              </a:solidFill>
            </a:endParaRPr>
          </a:p>
        </p:txBody>
      </p:sp>
      <p:sp>
        <p:nvSpPr>
          <p:cNvPr id="14" name="Vertical Text Placeholder 4"/>
          <p:cNvSpPr txBox="1">
            <a:spLocks noGrp="1"/>
          </p:cNvSpPr>
          <p:nvPr>
            <p:ph type="body" orient="vert" idx="1"/>
          </p:nvPr>
        </p:nvSpPr>
        <p:spPr>
          <a:xfrm>
            <a:off x="760378" y="1596167"/>
            <a:ext cx="10515600" cy="5695918"/>
          </a:xfrm>
          <a:prstGeom prst="rect">
            <a:avLst/>
          </a:prstGeom>
          <a:noFill/>
        </p:spPr>
        <p:txBody>
          <a:bodyPr wrap="square" rtlCol="0">
            <a:spAutoFit/>
          </a:bodyPr>
          <a:lstStyle/>
          <a:p>
            <a:pPr marL="0" indent="0">
              <a:buNone/>
            </a:pPr>
            <a:r>
              <a:rPr lang="en-US" sz="2400" b="1" u="sng" dirty="0" smtClean="0"/>
              <a:t> </a:t>
            </a:r>
            <a:r>
              <a:rPr lang="en-US" sz="2400" b="1" u="sng" dirty="0"/>
              <a:t>Analyzing Environmental Effects</a:t>
            </a:r>
          </a:p>
          <a:p>
            <a:pPr marL="285750" indent="-285750"/>
            <a:endParaRPr lang="en-US" sz="2400" b="1" dirty="0" smtClean="0"/>
          </a:p>
          <a:p>
            <a:r>
              <a:rPr lang="en-US" sz="2400" b="1" dirty="0">
                <a:solidFill>
                  <a:schemeClr val="bg1">
                    <a:lumMod val="75000"/>
                    <a:lumOff val="25000"/>
                  </a:schemeClr>
                </a:solidFill>
              </a:rPr>
              <a:t>Qualitatively </a:t>
            </a:r>
            <a:r>
              <a:rPr lang="en-US" sz="2400" b="1" i="1" dirty="0">
                <a:solidFill>
                  <a:schemeClr val="bg1">
                    <a:lumMod val="75000"/>
                    <a:lumOff val="25000"/>
                  </a:schemeClr>
                </a:solidFill>
              </a:rPr>
              <a:t>discuss: Outcomes </a:t>
            </a:r>
            <a:r>
              <a:rPr lang="en-US" sz="2400" b="1" i="1" dirty="0" smtClean="0">
                <a:solidFill>
                  <a:schemeClr val="bg1">
                    <a:lumMod val="75000"/>
                    <a:lumOff val="25000"/>
                  </a:schemeClr>
                </a:solidFill>
              </a:rPr>
              <a:t>data.</a:t>
            </a:r>
            <a:endParaRPr lang="en-US" sz="2400" b="1" i="1" dirty="0">
              <a:solidFill>
                <a:schemeClr val="bg1">
                  <a:lumMod val="75000"/>
                  <a:lumOff val="25000"/>
                </a:schemeClr>
              </a:solidFill>
            </a:endParaRPr>
          </a:p>
          <a:p>
            <a:endParaRPr lang="en-US" sz="2400" b="1" dirty="0">
              <a:solidFill>
                <a:schemeClr val="bg1">
                  <a:lumMod val="75000"/>
                  <a:lumOff val="25000"/>
                </a:schemeClr>
              </a:solidFill>
            </a:endParaRPr>
          </a:p>
          <a:p>
            <a:r>
              <a:rPr lang="en-US" sz="2400" b="1" dirty="0">
                <a:solidFill>
                  <a:schemeClr val="bg1">
                    <a:lumMod val="75000"/>
                    <a:lumOff val="25000"/>
                  </a:schemeClr>
                </a:solidFill>
              </a:rPr>
              <a:t>Quantitatively </a:t>
            </a:r>
            <a:r>
              <a:rPr lang="en-US" sz="2400" b="1" i="1" dirty="0">
                <a:solidFill>
                  <a:schemeClr val="bg1">
                    <a:lumMod val="75000"/>
                    <a:lumOff val="25000"/>
                  </a:schemeClr>
                </a:solidFill>
              </a:rPr>
              <a:t>estimate: RMAs (acres and overall numbers), numbers of visitors per RMA recreation opportunities are provided, RSCs </a:t>
            </a:r>
            <a:r>
              <a:rPr lang="en-US" sz="2400" b="1" i="1" dirty="0" smtClean="0">
                <a:solidFill>
                  <a:schemeClr val="bg1">
                    <a:lumMod val="75000"/>
                    <a:lumOff val="25000"/>
                  </a:schemeClr>
                </a:solidFill>
              </a:rPr>
              <a:t>acres. </a:t>
            </a:r>
            <a:endParaRPr lang="en-US" sz="2400" b="1" i="1" dirty="0">
              <a:solidFill>
                <a:schemeClr val="bg1">
                  <a:lumMod val="75000"/>
                  <a:lumOff val="25000"/>
                </a:schemeClr>
              </a:solidFill>
            </a:endParaRPr>
          </a:p>
          <a:p>
            <a:endParaRPr lang="en-US" sz="2400" b="1" dirty="0">
              <a:solidFill>
                <a:schemeClr val="bg1">
                  <a:lumMod val="75000"/>
                  <a:lumOff val="25000"/>
                </a:schemeClr>
              </a:solidFill>
            </a:endParaRPr>
          </a:p>
          <a:p>
            <a:r>
              <a:rPr lang="en-US" sz="2400" b="1" dirty="0" smtClean="0">
                <a:solidFill>
                  <a:schemeClr val="bg1">
                    <a:lumMod val="75000"/>
                    <a:lumOff val="25000"/>
                  </a:schemeClr>
                </a:solidFill>
              </a:rPr>
              <a:t>Consequences </a:t>
            </a:r>
            <a:r>
              <a:rPr lang="en-US" sz="2400" b="1" dirty="0">
                <a:solidFill>
                  <a:schemeClr val="bg1">
                    <a:lumMod val="75000"/>
                    <a:lumOff val="25000"/>
                  </a:schemeClr>
                </a:solidFill>
              </a:rPr>
              <a:t>of </a:t>
            </a:r>
            <a:r>
              <a:rPr lang="en-US" sz="2400" b="1" dirty="0" smtClean="0">
                <a:solidFill>
                  <a:schemeClr val="bg1">
                    <a:lumMod val="75000"/>
                    <a:lumOff val="25000"/>
                  </a:schemeClr>
                </a:solidFill>
              </a:rPr>
              <a:t>other proposed LUP decisions </a:t>
            </a:r>
            <a:r>
              <a:rPr lang="en-US" sz="2400" b="1" dirty="0">
                <a:solidFill>
                  <a:schemeClr val="bg1">
                    <a:lumMod val="75000"/>
                    <a:lumOff val="25000"/>
                  </a:schemeClr>
                </a:solidFill>
              </a:rPr>
              <a:t>on R&amp;VS. </a:t>
            </a:r>
          </a:p>
          <a:p>
            <a:pPr marL="0" indent="0">
              <a:buNone/>
            </a:pPr>
            <a:endParaRPr lang="en-US" sz="2400" b="1" dirty="0">
              <a:solidFill>
                <a:schemeClr val="bg1">
                  <a:lumMod val="75000"/>
                  <a:lumOff val="25000"/>
                </a:schemeClr>
              </a:solidFill>
            </a:endParaRPr>
          </a:p>
          <a:p>
            <a:r>
              <a:rPr lang="en-US" sz="2400" b="1" dirty="0">
                <a:solidFill>
                  <a:schemeClr val="bg1">
                    <a:lumMod val="75000"/>
                    <a:lumOff val="25000"/>
                  </a:schemeClr>
                </a:solidFill>
              </a:rPr>
              <a:t>In the absence of quantitative data, use professional judgment to qualitatively analyze the impacts of each alternative. </a:t>
            </a:r>
          </a:p>
          <a:p>
            <a:endParaRPr lang="en-US" sz="2400" b="1" dirty="0"/>
          </a:p>
          <a:p>
            <a:endParaRPr lang="en-US" sz="2400" b="1" dirty="0"/>
          </a:p>
        </p:txBody>
      </p:sp>
    </p:spTree>
    <p:extLst>
      <p:ext uri="{BB962C8B-B14F-4D97-AF65-F5344CB8AC3E}">
        <p14:creationId xmlns:p14="http://schemas.microsoft.com/office/powerpoint/2010/main" val="1712193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01520" y="1021735"/>
            <a:ext cx="11789092" cy="608012"/>
          </a:xfrm>
        </p:spPr>
        <p:txBody>
          <a:bodyPr/>
          <a:lstStyle/>
          <a:p>
            <a:r>
              <a:rPr lang="en-US" dirty="0" smtClean="0"/>
              <a:t>Chapter 4 –Environmental Consequences</a:t>
            </a:r>
            <a:endParaRPr lang="en-US" dirty="0"/>
          </a:p>
        </p:txBody>
      </p:sp>
      <p:sp>
        <p:nvSpPr>
          <p:cNvPr id="4" name="Text Placeholder 3"/>
          <p:cNvSpPr>
            <a:spLocks noGrp="1"/>
          </p:cNvSpPr>
          <p:nvPr>
            <p:ph type="body" sz="quarter" idx="12"/>
          </p:nvPr>
        </p:nvSpPr>
        <p:spPr/>
        <p:txBody>
          <a:bodyPr/>
          <a:lstStyle/>
          <a:p>
            <a:r>
              <a:rPr lang="en-US" dirty="0" smtClean="0"/>
              <a:t>Module 10 – LUP part 2, </a:t>
            </a:r>
            <a:r>
              <a:rPr lang="en-US" dirty="0"/>
              <a:t>Illustration 5, pg IL-23</a:t>
            </a:r>
          </a:p>
        </p:txBody>
      </p:sp>
      <p:sp>
        <p:nvSpPr>
          <p:cNvPr id="15" name="Rectangle 14"/>
          <p:cNvSpPr/>
          <p:nvPr/>
        </p:nvSpPr>
        <p:spPr>
          <a:xfrm>
            <a:off x="2809479" y="1547632"/>
            <a:ext cx="184731" cy="523220"/>
          </a:xfrm>
          <a:prstGeom prst="rect">
            <a:avLst/>
          </a:prstGeom>
        </p:spPr>
        <p:txBody>
          <a:bodyPr wrap="none">
            <a:spAutoFit/>
          </a:bodyPr>
          <a:lstStyle/>
          <a:p>
            <a:endParaRPr lang="en-US" sz="2800" dirty="0">
              <a:solidFill>
                <a:schemeClr val="bg1">
                  <a:lumMod val="75000"/>
                  <a:lumOff val="25000"/>
                </a:schemeClr>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972" y="1809242"/>
            <a:ext cx="9094605" cy="4405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902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01520" y="1021735"/>
            <a:ext cx="11789092" cy="608012"/>
          </a:xfrm>
        </p:spPr>
        <p:txBody>
          <a:bodyPr/>
          <a:lstStyle/>
          <a:p>
            <a:r>
              <a:rPr lang="en-US" dirty="0" smtClean="0"/>
              <a:t>Chapter 4 – </a:t>
            </a:r>
            <a:r>
              <a:rPr lang="en-US" dirty="0"/>
              <a:t>Environmental Consequences</a:t>
            </a:r>
            <a:endParaRPr lang="en-US" dirty="0" smtClean="0"/>
          </a:p>
          <a:p>
            <a:pPr algn="ctr"/>
            <a:r>
              <a:rPr lang="en-US" dirty="0" smtClean="0"/>
              <a:t>	</a:t>
            </a:r>
            <a:endParaRPr lang="en-US" dirty="0"/>
          </a:p>
        </p:txBody>
      </p:sp>
      <p:sp>
        <p:nvSpPr>
          <p:cNvPr id="4" name="Text Placeholder 3"/>
          <p:cNvSpPr>
            <a:spLocks noGrp="1"/>
          </p:cNvSpPr>
          <p:nvPr>
            <p:ph type="body" sz="quarter" idx="12"/>
          </p:nvPr>
        </p:nvSpPr>
        <p:spPr/>
        <p:txBody>
          <a:bodyPr/>
          <a:lstStyle/>
          <a:p>
            <a:r>
              <a:rPr lang="en-US" dirty="0" smtClean="0"/>
              <a:t>Module 10 – LUP part 2, pg III-4</a:t>
            </a:r>
            <a:endParaRPr lang="en-US" dirty="0"/>
          </a:p>
        </p:txBody>
      </p:sp>
      <p:sp>
        <p:nvSpPr>
          <p:cNvPr id="15" name="Rectangle 14"/>
          <p:cNvSpPr/>
          <p:nvPr/>
        </p:nvSpPr>
        <p:spPr>
          <a:xfrm>
            <a:off x="2809479" y="1547632"/>
            <a:ext cx="184731" cy="523220"/>
          </a:xfrm>
          <a:prstGeom prst="rect">
            <a:avLst/>
          </a:prstGeom>
        </p:spPr>
        <p:txBody>
          <a:bodyPr wrap="none">
            <a:spAutoFit/>
          </a:bodyPr>
          <a:lstStyle/>
          <a:p>
            <a:endParaRPr lang="en-US" sz="2800" dirty="0">
              <a:solidFill>
                <a:schemeClr val="bg1">
                  <a:lumMod val="75000"/>
                  <a:lumOff val="25000"/>
                </a:schemeClr>
              </a:solidFill>
            </a:endParaRPr>
          </a:p>
        </p:txBody>
      </p:sp>
      <p:sp>
        <p:nvSpPr>
          <p:cNvPr id="14" name="Vertical Text Placeholder 4"/>
          <p:cNvSpPr txBox="1">
            <a:spLocks noGrp="1"/>
          </p:cNvSpPr>
          <p:nvPr>
            <p:ph type="body" orient="vert" idx="1"/>
          </p:nvPr>
        </p:nvSpPr>
        <p:spPr>
          <a:xfrm>
            <a:off x="838200" y="2157558"/>
            <a:ext cx="10515600" cy="3188565"/>
          </a:xfrm>
          <a:prstGeom prst="rect">
            <a:avLst/>
          </a:prstGeom>
          <a:noFill/>
        </p:spPr>
        <p:txBody>
          <a:bodyPr wrap="square" rtlCol="0">
            <a:spAutoFit/>
          </a:bodyPr>
          <a:lstStyle/>
          <a:p>
            <a:pPr marL="0" indent="0">
              <a:buNone/>
            </a:pPr>
            <a:r>
              <a:rPr lang="en-US" sz="2400" b="1" u="sng" dirty="0"/>
              <a:t>Analyzing Environmental </a:t>
            </a:r>
            <a:r>
              <a:rPr lang="en-US" sz="2400" b="1" u="sng" dirty="0" smtClean="0"/>
              <a:t>Effects – Group discussion</a:t>
            </a:r>
          </a:p>
          <a:p>
            <a:pPr marL="342900" indent="-342900">
              <a:buAutoNum type="arabicPeriod"/>
            </a:pPr>
            <a:endParaRPr lang="en-US" sz="2400" dirty="0"/>
          </a:p>
          <a:p>
            <a:pPr marL="0" indent="0">
              <a:buNone/>
            </a:pPr>
            <a:r>
              <a:rPr lang="en-US" sz="2400" b="1" dirty="0"/>
              <a:t>Provide a real world example of each:</a:t>
            </a:r>
          </a:p>
          <a:p>
            <a:endParaRPr lang="en-US" sz="2400" dirty="0"/>
          </a:p>
          <a:p>
            <a:r>
              <a:rPr lang="en-US" sz="2400" dirty="0"/>
              <a:t>Impacts of resource protection on proposed </a:t>
            </a:r>
            <a:r>
              <a:rPr lang="en-US" sz="2400" dirty="0" smtClean="0"/>
              <a:t>recreation</a:t>
            </a:r>
            <a:endParaRPr lang="en-US" sz="2400" dirty="0"/>
          </a:p>
          <a:p>
            <a:r>
              <a:rPr lang="en-US" sz="2400" dirty="0"/>
              <a:t>Impact of resource use on proposed </a:t>
            </a:r>
            <a:r>
              <a:rPr lang="en-US" sz="2400" dirty="0" smtClean="0"/>
              <a:t>recreation</a:t>
            </a:r>
            <a:endParaRPr lang="en-US" sz="2400" dirty="0"/>
          </a:p>
          <a:p>
            <a:r>
              <a:rPr lang="en-US" sz="2400" dirty="0"/>
              <a:t>Impact of proposed recreation on </a:t>
            </a:r>
            <a:r>
              <a:rPr lang="en-US" sz="2400"/>
              <a:t>existing </a:t>
            </a:r>
            <a:r>
              <a:rPr lang="en-US" sz="2400" smtClean="0"/>
              <a:t>recreation</a:t>
            </a:r>
            <a:endParaRPr lang="en-US" sz="2400" dirty="0"/>
          </a:p>
        </p:txBody>
      </p:sp>
    </p:spTree>
    <p:extLst>
      <p:ext uri="{BB962C8B-B14F-4D97-AF65-F5344CB8AC3E}">
        <p14:creationId xmlns:p14="http://schemas.microsoft.com/office/powerpoint/2010/main" val="3096208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01520" y="1021735"/>
            <a:ext cx="11188959" cy="608012"/>
          </a:xfrm>
        </p:spPr>
        <p:txBody>
          <a:bodyPr/>
          <a:lstStyle/>
          <a:p>
            <a:r>
              <a:rPr lang="en-US" dirty="0" smtClean="0"/>
              <a:t>Group Exercise</a:t>
            </a:r>
            <a:endParaRPr lang="en-US" dirty="0"/>
          </a:p>
        </p:txBody>
      </p:sp>
      <p:sp>
        <p:nvSpPr>
          <p:cNvPr id="4" name="Text Placeholder 3"/>
          <p:cNvSpPr>
            <a:spLocks noGrp="1"/>
          </p:cNvSpPr>
          <p:nvPr>
            <p:ph type="body" sz="quarter" idx="12"/>
          </p:nvPr>
        </p:nvSpPr>
        <p:spPr/>
        <p:txBody>
          <a:bodyPr/>
          <a:lstStyle/>
          <a:p>
            <a:r>
              <a:rPr lang="en-US" dirty="0"/>
              <a:t>Module </a:t>
            </a:r>
            <a:r>
              <a:rPr lang="en-US" dirty="0" smtClean="0"/>
              <a:t>10 </a:t>
            </a:r>
            <a:r>
              <a:rPr lang="en-US" dirty="0"/>
              <a:t>– LUP part </a:t>
            </a:r>
            <a:r>
              <a:rPr lang="en-US" dirty="0" smtClean="0"/>
              <a:t>2</a:t>
            </a:r>
            <a:endParaRPr lang="en-US" dirty="0"/>
          </a:p>
        </p:txBody>
      </p:sp>
      <p:sp>
        <p:nvSpPr>
          <p:cNvPr id="5" name="Vertical Text Placeholder 4"/>
          <p:cNvSpPr txBox="1">
            <a:spLocks noGrp="1"/>
          </p:cNvSpPr>
          <p:nvPr>
            <p:ph type="body" orient="vert" idx="1"/>
          </p:nvPr>
        </p:nvSpPr>
        <p:spPr>
          <a:xfrm>
            <a:off x="838199" y="1970168"/>
            <a:ext cx="10515600" cy="757130"/>
          </a:xfrm>
          <a:prstGeom prst="rect">
            <a:avLst/>
          </a:prstGeom>
          <a:noFill/>
        </p:spPr>
        <p:txBody>
          <a:bodyPr wrap="square" rtlCol="0">
            <a:spAutoFit/>
          </a:bodyPr>
          <a:lstStyle/>
          <a:p>
            <a:r>
              <a:rPr lang="en-US" sz="2400" b="1" dirty="0" smtClean="0"/>
              <a:t>Develop a range of alternatives based on issues or other competing resources or resources uses within your proposed SRMA and/or ERMA.  </a:t>
            </a:r>
          </a:p>
        </p:txBody>
      </p:sp>
    </p:spTree>
    <p:extLst>
      <p:ext uri="{BB962C8B-B14F-4D97-AF65-F5344CB8AC3E}">
        <p14:creationId xmlns:p14="http://schemas.microsoft.com/office/powerpoint/2010/main" val="659082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algn="ctr"/>
            <a:r>
              <a:rPr lang="en-US" dirty="0" smtClean="0"/>
              <a:t>Land Use Planning Process</a:t>
            </a:r>
          </a:p>
          <a:p>
            <a:pPr algn="ctr"/>
            <a:r>
              <a:rPr lang="en-US" dirty="0" smtClean="0"/>
              <a:t>Part 2</a:t>
            </a:r>
            <a:endParaRPr lang="en-US" dirty="0"/>
          </a:p>
        </p:txBody>
      </p:sp>
      <p:sp>
        <p:nvSpPr>
          <p:cNvPr id="4" name="Text Placeholder 3"/>
          <p:cNvSpPr>
            <a:spLocks noGrp="1"/>
          </p:cNvSpPr>
          <p:nvPr>
            <p:ph type="body" sz="quarter" idx="12"/>
          </p:nvPr>
        </p:nvSpPr>
        <p:spPr/>
        <p:txBody>
          <a:bodyPr/>
          <a:lstStyle/>
          <a:p>
            <a:r>
              <a:rPr lang="en-US" dirty="0" smtClean="0"/>
              <a:t>Module 10 – LUP part 2</a:t>
            </a:r>
            <a:endParaRPr lang="en-US" dirty="0"/>
          </a:p>
        </p:txBody>
      </p:sp>
      <p:sp>
        <p:nvSpPr>
          <p:cNvPr id="5" name="Vertical Text Placeholder 4"/>
          <p:cNvSpPr txBox="1">
            <a:spLocks noGrp="1"/>
          </p:cNvSpPr>
          <p:nvPr>
            <p:ph type="body" orient="vert" idx="1"/>
          </p:nvPr>
        </p:nvSpPr>
        <p:spPr>
          <a:xfrm>
            <a:off x="838200" y="2483351"/>
            <a:ext cx="10515600" cy="2267287"/>
          </a:xfrm>
          <a:prstGeom prst="rect">
            <a:avLst/>
          </a:prstGeom>
          <a:noFill/>
        </p:spPr>
        <p:txBody>
          <a:bodyPr wrap="square" rtlCol="0">
            <a:spAutoFit/>
          </a:bodyPr>
          <a:lstStyle/>
          <a:p>
            <a:pPr marL="0" indent="0" algn="ctr">
              <a:buNone/>
            </a:pPr>
            <a:r>
              <a:rPr lang="en-US" sz="2400" b="1" dirty="0" smtClean="0"/>
              <a:t>Kalem Lenard</a:t>
            </a:r>
            <a:endParaRPr lang="en-US" sz="2400" b="1" dirty="0" smtClean="0"/>
          </a:p>
          <a:p>
            <a:pPr marL="0" indent="0" algn="ctr">
              <a:buNone/>
            </a:pPr>
            <a:r>
              <a:rPr lang="en-US" sz="2400" b="1" dirty="0" smtClean="0"/>
              <a:t>Assistant Field Manager</a:t>
            </a:r>
            <a:endParaRPr lang="en-US" sz="2400" b="1" dirty="0"/>
          </a:p>
          <a:p>
            <a:pPr marL="0" indent="0" algn="ctr">
              <a:buNone/>
            </a:pPr>
            <a:r>
              <a:rPr lang="en-US" sz="2400" b="1" dirty="0" smtClean="0"/>
              <a:t>Royal Gorge Field </a:t>
            </a:r>
            <a:r>
              <a:rPr lang="en-US" sz="2400" b="1" dirty="0"/>
              <a:t>Office</a:t>
            </a:r>
          </a:p>
          <a:p>
            <a:pPr marL="0" indent="0" algn="ctr">
              <a:buNone/>
            </a:pPr>
            <a:r>
              <a:rPr lang="en-US" sz="2400" b="1" dirty="0" smtClean="0"/>
              <a:t>719-269-8538</a:t>
            </a:r>
            <a:endParaRPr lang="en-US" sz="2400" b="1" dirty="0"/>
          </a:p>
          <a:p>
            <a:pPr marL="0" indent="0" algn="ctr">
              <a:buNone/>
            </a:pPr>
            <a:r>
              <a:rPr lang="en-US" sz="2400" b="1" dirty="0" smtClean="0"/>
              <a:t>jlenard@blm.gov</a:t>
            </a:r>
            <a:endParaRPr lang="en-US" sz="2400" b="1" dirty="0"/>
          </a:p>
        </p:txBody>
      </p:sp>
    </p:spTree>
    <p:extLst>
      <p:ext uri="{BB962C8B-B14F-4D97-AF65-F5344CB8AC3E}">
        <p14:creationId xmlns:p14="http://schemas.microsoft.com/office/powerpoint/2010/main" val="1087424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Objectives</a:t>
            </a:r>
            <a:endParaRPr lang="en-US" dirty="0"/>
          </a:p>
        </p:txBody>
      </p:sp>
      <p:sp>
        <p:nvSpPr>
          <p:cNvPr id="4" name="Text Placeholder 3"/>
          <p:cNvSpPr>
            <a:spLocks noGrp="1"/>
          </p:cNvSpPr>
          <p:nvPr>
            <p:ph type="body" sz="quarter" idx="12"/>
          </p:nvPr>
        </p:nvSpPr>
        <p:spPr/>
        <p:txBody>
          <a:bodyPr/>
          <a:lstStyle/>
          <a:p>
            <a:r>
              <a:rPr lang="en-US" dirty="0"/>
              <a:t>Module </a:t>
            </a:r>
            <a:r>
              <a:rPr lang="en-US" dirty="0" smtClean="0"/>
              <a:t>10 </a:t>
            </a:r>
            <a:r>
              <a:rPr lang="en-US" dirty="0"/>
              <a:t>– LUP part </a:t>
            </a:r>
            <a:r>
              <a:rPr lang="en-US" dirty="0" smtClean="0"/>
              <a:t>2</a:t>
            </a:r>
            <a:endParaRPr lang="en-US" dirty="0"/>
          </a:p>
        </p:txBody>
      </p:sp>
      <p:sp>
        <p:nvSpPr>
          <p:cNvPr id="5" name="Vertical Text Placeholder 4"/>
          <p:cNvSpPr txBox="1">
            <a:spLocks noGrp="1"/>
          </p:cNvSpPr>
          <p:nvPr>
            <p:ph type="body" orient="vert" idx="1"/>
          </p:nvPr>
        </p:nvSpPr>
        <p:spPr>
          <a:xfrm>
            <a:off x="838200" y="2483351"/>
            <a:ext cx="10515600" cy="2267287"/>
          </a:xfrm>
          <a:prstGeom prst="rect">
            <a:avLst/>
          </a:prstGeom>
          <a:noFill/>
        </p:spPr>
        <p:txBody>
          <a:bodyPr wrap="square" rtlCol="0">
            <a:spAutoFit/>
          </a:bodyPr>
          <a:lstStyle/>
          <a:p>
            <a:r>
              <a:rPr lang="en-US" sz="2400" b="1" dirty="0" smtClean="0"/>
              <a:t>Learn ways to develop LUP alternatives </a:t>
            </a:r>
            <a:endParaRPr lang="en-US" sz="2400" b="1" dirty="0"/>
          </a:p>
          <a:p>
            <a:r>
              <a:rPr lang="en-US" sz="2400" b="1" dirty="0" smtClean="0"/>
              <a:t>Understand describing the Affected Environment</a:t>
            </a:r>
            <a:endParaRPr lang="en-US" sz="2400" b="1" dirty="0"/>
          </a:p>
          <a:p>
            <a:r>
              <a:rPr lang="en-US" sz="2400" b="1" dirty="0" smtClean="0"/>
              <a:t>Learn ways to disclose Environmental Consequences</a:t>
            </a:r>
            <a:endParaRPr lang="en-US" sz="2400" b="1" dirty="0"/>
          </a:p>
          <a:p>
            <a:pPr marL="0" indent="0">
              <a:buNone/>
            </a:pPr>
            <a:endParaRPr lang="en-US" sz="2400" b="1" dirty="0" smtClean="0"/>
          </a:p>
          <a:p>
            <a:pPr marL="0" indent="0">
              <a:buNone/>
            </a:pPr>
            <a:endParaRPr lang="en-US" sz="2400" b="1" dirty="0"/>
          </a:p>
        </p:txBody>
      </p:sp>
    </p:spTree>
    <p:extLst>
      <p:ext uri="{BB962C8B-B14F-4D97-AF65-F5344CB8AC3E}">
        <p14:creationId xmlns:p14="http://schemas.microsoft.com/office/powerpoint/2010/main" val="3942130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a:t>Module </a:t>
            </a:r>
            <a:r>
              <a:rPr lang="en-US" dirty="0" smtClean="0"/>
              <a:t>10 LUP Part 2, </a:t>
            </a:r>
            <a:r>
              <a:rPr lang="en-US" dirty="0" smtClean="0">
                <a:ea typeface="Calibri"/>
                <a:cs typeface="Calibri"/>
                <a:sym typeface="Calibri"/>
              </a:rPr>
              <a:t>Appendix </a:t>
            </a:r>
            <a:r>
              <a:rPr lang="en-US" dirty="0">
                <a:ea typeface="Calibri"/>
                <a:cs typeface="Calibri"/>
                <a:sym typeface="Calibri"/>
              </a:rPr>
              <a:t>AI-5</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300" y="1082751"/>
            <a:ext cx="6629400" cy="5638800"/>
          </a:xfrm>
          <a:prstGeom prst="rect">
            <a:avLst/>
          </a:prstGeom>
        </p:spPr>
      </p:pic>
    </p:spTree>
    <p:extLst>
      <p:ext uri="{BB962C8B-B14F-4D97-AF65-F5344CB8AC3E}">
        <p14:creationId xmlns:p14="http://schemas.microsoft.com/office/powerpoint/2010/main" val="2128902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3400" y="757310"/>
            <a:ext cx="10515600" cy="608012"/>
          </a:xfrm>
        </p:spPr>
        <p:txBody>
          <a:bodyPr/>
          <a:lstStyle/>
          <a:p>
            <a:r>
              <a:rPr lang="en-US" dirty="0" smtClean="0"/>
              <a:t>Issue - Driven NEPA</a:t>
            </a:r>
            <a:endParaRPr lang="en-US" dirty="0"/>
          </a:p>
        </p:txBody>
      </p:sp>
      <p:sp>
        <p:nvSpPr>
          <p:cNvPr id="4" name="Text Placeholder 3"/>
          <p:cNvSpPr>
            <a:spLocks noGrp="1"/>
          </p:cNvSpPr>
          <p:nvPr>
            <p:ph type="body" sz="quarter" idx="12"/>
          </p:nvPr>
        </p:nvSpPr>
        <p:spPr/>
        <p:txBody>
          <a:bodyPr/>
          <a:lstStyle/>
          <a:p>
            <a:r>
              <a:rPr lang="en-US" dirty="0"/>
              <a:t>Module </a:t>
            </a:r>
            <a:r>
              <a:rPr lang="en-US" dirty="0" smtClean="0"/>
              <a:t>10 </a:t>
            </a:r>
            <a:r>
              <a:rPr lang="en-US" dirty="0"/>
              <a:t>– LUP part </a:t>
            </a:r>
            <a:r>
              <a:rPr lang="en-US" dirty="0" smtClean="0"/>
              <a:t>2</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782" y="1592407"/>
            <a:ext cx="6920759" cy="5030066"/>
          </a:xfrm>
          <a:prstGeom prst="rect">
            <a:avLst/>
          </a:prstGeom>
        </p:spPr>
      </p:pic>
      <p:cxnSp>
        <p:nvCxnSpPr>
          <p:cNvPr id="9" name="Straight Connector 8"/>
          <p:cNvCxnSpPr/>
          <p:nvPr/>
        </p:nvCxnSpPr>
        <p:spPr>
          <a:xfrm>
            <a:off x="5223163" y="1911928"/>
            <a:ext cx="6386947" cy="4322617"/>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902036" y="2001982"/>
            <a:ext cx="5146964" cy="4163292"/>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36088" y="1592407"/>
            <a:ext cx="4102167" cy="4524315"/>
          </a:xfrm>
          <a:prstGeom prst="rect">
            <a:avLst/>
          </a:prstGeom>
        </p:spPr>
        <p:txBody>
          <a:bodyPr wrap="square">
            <a:spAutoFit/>
          </a:bodyPr>
          <a:lstStyle/>
          <a:p>
            <a:r>
              <a:rPr lang="en-US" sz="2400" b="1" dirty="0" smtClean="0">
                <a:solidFill>
                  <a:schemeClr val="bg1">
                    <a:lumMod val="75000"/>
                    <a:lumOff val="25000"/>
                  </a:schemeClr>
                </a:solidFill>
              </a:rPr>
              <a:t>Alternatives should be developed based on issues or conflicts:</a:t>
            </a:r>
          </a:p>
          <a:p>
            <a:pPr marL="342900" indent="-342900">
              <a:buFont typeface="Arial" panose="020B0604020202020204" pitchFamily="34" charset="0"/>
              <a:buChar char="•"/>
            </a:pPr>
            <a:endParaRPr lang="en-US" sz="2400" b="1" dirty="0" smtClean="0">
              <a:solidFill>
                <a:schemeClr val="bg1">
                  <a:lumMod val="75000"/>
                  <a:lumOff val="25000"/>
                </a:schemeClr>
              </a:solidFill>
            </a:endParaRPr>
          </a:p>
          <a:p>
            <a:pPr marL="342900" indent="-342900">
              <a:buFont typeface="Arial" panose="020B0604020202020204" pitchFamily="34" charset="0"/>
              <a:buChar char="•"/>
            </a:pPr>
            <a:r>
              <a:rPr lang="en-US" sz="2400" b="1" dirty="0" smtClean="0">
                <a:solidFill>
                  <a:schemeClr val="bg1">
                    <a:lumMod val="75000"/>
                    <a:lumOff val="25000"/>
                  </a:schemeClr>
                </a:solidFill>
              </a:rPr>
              <a:t>Recreation demand</a:t>
            </a:r>
          </a:p>
          <a:p>
            <a:pPr marL="342900" indent="-342900">
              <a:buFont typeface="Arial" panose="020B0604020202020204" pitchFamily="34" charset="0"/>
              <a:buChar char="•"/>
            </a:pPr>
            <a:endParaRPr lang="en-US" sz="2400" b="1" dirty="0" smtClean="0">
              <a:solidFill>
                <a:schemeClr val="bg1">
                  <a:lumMod val="75000"/>
                  <a:lumOff val="25000"/>
                </a:schemeClr>
              </a:solidFill>
            </a:endParaRPr>
          </a:p>
          <a:p>
            <a:pPr marL="342900" indent="-342900">
              <a:buFont typeface="Arial" panose="020B0604020202020204" pitchFamily="34" charset="0"/>
              <a:buChar char="•"/>
            </a:pPr>
            <a:r>
              <a:rPr lang="en-US" sz="2400" b="1" dirty="0" smtClean="0">
                <a:solidFill>
                  <a:schemeClr val="bg1">
                    <a:lumMod val="75000"/>
                    <a:lumOff val="25000"/>
                  </a:schemeClr>
                </a:solidFill>
              </a:rPr>
              <a:t>Resource use</a:t>
            </a:r>
          </a:p>
          <a:p>
            <a:pPr marL="342900" indent="-342900">
              <a:buFont typeface="Arial" panose="020B0604020202020204" pitchFamily="34" charset="0"/>
              <a:buChar char="•"/>
            </a:pPr>
            <a:endParaRPr lang="en-US" sz="2400" b="1" dirty="0" smtClean="0">
              <a:solidFill>
                <a:schemeClr val="bg1">
                  <a:lumMod val="75000"/>
                  <a:lumOff val="25000"/>
                </a:schemeClr>
              </a:solidFill>
            </a:endParaRPr>
          </a:p>
          <a:p>
            <a:pPr marL="342900" indent="-342900">
              <a:buFont typeface="Arial" panose="020B0604020202020204" pitchFamily="34" charset="0"/>
              <a:buChar char="•"/>
            </a:pPr>
            <a:r>
              <a:rPr lang="en-US" sz="2400" b="1" dirty="0" smtClean="0">
                <a:solidFill>
                  <a:schemeClr val="bg1">
                    <a:lumMod val="75000"/>
                    <a:lumOff val="25000"/>
                  </a:schemeClr>
                </a:solidFill>
              </a:rPr>
              <a:t>Resource protection</a:t>
            </a:r>
          </a:p>
          <a:p>
            <a:pPr marL="342900" indent="-342900">
              <a:buFont typeface="Arial" panose="020B0604020202020204" pitchFamily="34" charset="0"/>
              <a:buChar char="•"/>
            </a:pPr>
            <a:endParaRPr lang="en-US" sz="2400" b="1" dirty="0" smtClean="0">
              <a:solidFill>
                <a:schemeClr val="bg1">
                  <a:lumMod val="75000"/>
                  <a:lumOff val="25000"/>
                </a:schemeClr>
              </a:solidFill>
            </a:endParaRPr>
          </a:p>
          <a:p>
            <a:pPr marL="342900" indent="-342900">
              <a:buFont typeface="Arial" panose="020B0604020202020204" pitchFamily="34" charset="0"/>
              <a:buChar char="•"/>
            </a:pPr>
            <a:r>
              <a:rPr lang="en-US" sz="2400" b="1" dirty="0" smtClean="0">
                <a:solidFill>
                  <a:schemeClr val="bg1">
                    <a:lumMod val="75000"/>
                    <a:lumOff val="25000"/>
                  </a:schemeClr>
                </a:solidFill>
              </a:rPr>
              <a:t>Conflicts between different recreational use</a:t>
            </a:r>
            <a:endParaRPr lang="en-US" sz="2400" b="1" dirty="0">
              <a:solidFill>
                <a:schemeClr val="bg1">
                  <a:lumMod val="75000"/>
                  <a:lumOff val="25000"/>
                </a:schemeClr>
              </a:solidFill>
            </a:endParaRPr>
          </a:p>
        </p:txBody>
      </p:sp>
    </p:spTree>
    <p:extLst>
      <p:ext uri="{BB962C8B-B14F-4D97-AF65-F5344CB8AC3E}">
        <p14:creationId xmlns:p14="http://schemas.microsoft.com/office/powerpoint/2010/main" val="541284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01521" y="1021735"/>
            <a:ext cx="3333362" cy="608012"/>
          </a:xfrm>
        </p:spPr>
        <p:txBody>
          <a:bodyPr/>
          <a:lstStyle/>
          <a:p>
            <a:r>
              <a:rPr lang="en-US" dirty="0" smtClean="0"/>
              <a:t>LUP</a:t>
            </a:r>
          </a:p>
          <a:p>
            <a:r>
              <a:rPr lang="en-US" dirty="0" smtClean="0"/>
              <a:t>Chapter 2 - Alternatives</a:t>
            </a:r>
            <a:endParaRPr lang="en-US" dirty="0"/>
          </a:p>
        </p:txBody>
      </p:sp>
      <p:sp>
        <p:nvSpPr>
          <p:cNvPr id="4" name="Text Placeholder 3"/>
          <p:cNvSpPr>
            <a:spLocks noGrp="1"/>
          </p:cNvSpPr>
          <p:nvPr>
            <p:ph type="body" sz="quarter" idx="12"/>
          </p:nvPr>
        </p:nvSpPr>
        <p:spPr/>
        <p:txBody>
          <a:bodyPr/>
          <a:lstStyle/>
          <a:p>
            <a:r>
              <a:rPr lang="en-US" dirty="0" smtClean="0"/>
              <a:t>Module 10 – LUP part 2, pg III-2</a:t>
            </a:r>
            <a:endParaRPr lang="en-US"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0176" y="904471"/>
            <a:ext cx="7397667" cy="5475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298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01521" y="1021735"/>
            <a:ext cx="3333362" cy="608012"/>
          </a:xfrm>
        </p:spPr>
        <p:txBody>
          <a:bodyPr/>
          <a:lstStyle/>
          <a:p>
            <a:r>
              <a:rPr lang="en-US" dirty="0" smtClean="0"/>
              <a:t>LUP</a:t>
            </a:r>
          </a:p>
          <a:p>
            <a:r>
              <a:rPr lang="en-US" dirty="0" smtClean="0"/>
              <a:t>Chapter 2 - Alternatives</a:t>
            </a:r>
            <a:endParaRPr lang="en-US" dirty="0"/>
          </a:p>
        </p:txBody>
      </p:sp>
      <p:sp>
        <p:nvSpPr>
          <p:cNvPr id="4" name="Text Placeholder 3"/>
          <p:cNvSpPr>
            <a:spLocks noGrp="1"/>
          </p:cNvSpPr>
          <p:nvPr>
            <p:ph type="body" sz="quarter" idx="12"/>
          </p:nvPr>
        </p:nvSpPr>
        <p:spPr/>
        <p:txBody>
          <a:bodyPr/>
          <a:lstStyle/>
          <a:p>
            <a:r>
              <a:rPr lang="en-US" dirty="0" smtClean="0"/>
              <a:t>Module 10 – LUP part 2, pg III-3</a:t>
            </a: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4883" y="1021735"/>
            <a:ext cx="8176351" cy="5412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0324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01521" y="1021735"/>
            <a:ext cx="3333362" cy="608012"/>
          </a:xfrm>
        </p:spPr>
        <p:txBody>
          <a:bodyPr/>
          <a:lstStyle/>
          <a:p>
            <a:r>
              <a:rPr lang="en-US" dirty="0" smtClean="0"/>
              <a:t>LUP</a:t>
            </a:r>
          </a:p>
          <a:p>
            <a:r>
              <a:rPr lang="en-US" dirty="0" smtClean="0"/>
              <a:t>Chapter 2 - Alternatives</a:t>
            </a:r>
            <a:endParaRPr lang="en-US" dirty="0"/>
          </a:p>
        </p:txBody>
      </p:sp>
      <p:sp>
        <p:nvSpPr>
          <p:cNvPr id="4" name="Text Placeholder 3"/>
          <p:cNvSpPr>
            <a:spLocks noGrp="1"/>
          </p:cNvSpPr>
          <p:nvPr>
            <p:ph type="body" sz="quarter" idx="12"/>
          </p:nvPr>
        </p:nvSpPr>
        <p:spPr/>
        <p:txBody>
          <a:bodyPr/>
          <a:lstStyle/>
          <a:p>
            <a:r>
              <a:rPr lang="en-US" dirty="0" smtClean="0"/>
              <a:t>Module 10 – LUP part 2, pg III-4</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5172" y="699247"/>
            <a:ext cx="7058405" cy="5897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5753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01520" y="1021735"/>
            <a:ext cx="11789092" cy="608012"/>
          </a:xfrm>
        </p:spPr>
        <p:txBody>
          <a:bodyPr/>
          <a:lstStyle/>
          <a:p>
            <a:r>
              <a:rPr lang="en-US" dirty="0" smtClean="0"/>
              <a:t>Chapter 3 – Affected Environment</a:t>
            </a:r>
            <a:endParaRPr lang="en-US" dirty="0"/>
          </a:p>
        </p:txBody>
      </p:sp>
      <p:sp>
        <p:nvSpPr>
          <p:cNvPr id="4" name="Text Placeholder 3"/>
          <p:cNvSpPr>
            <a:spLocks noGrp="1"/>
          </p:cNvSpPr>
          <p:nvPr>
            <p:ph type="body" sz="quarter" idx="12"/>
          </p:nvPr>
        </p:nvSpPr>
        <p:spPr/>
        <p:txBody>
          <a:bodyPr/>
          <a:lstStyle/>
          <a:p>
            <a:r>
              <a:rPr lang="en-US" dirty="0" smtClean="0"/>
              <a:t>Module 10 – LUP part 2, pg III-4</a:t>
            </a:r>
            <a:endParaRPr lang="en-US" dirty="0"/>
          </a:p>
        </p:txBody>
      </p:sp>
      <p:sp>
        <p:nvSpPr>
          <p:cNvPr id="2" name="Rectangle 1"/>
          <p:cNvSpPr/>
          <p:nvPr/>
        </p:nvSpPr>
        <p:spPr>
          <a:xfrm>
            <a:off x="726142" y="2121257"/>
            <a:ext cx="10304929" cy="2677656"/>
          </a:xfrm>
          <a:prstGeom prst="rect">
            <a:avLst/>
          </a:prstGeom>
        </p:spPr>
        <p:txBody>
          <a:bodyPr wrap="square">
            <a:spAutoFit/>
          </a:bodyPr>
          <a:lstStyle/>
          <a:p>
            <a:pPr marL="342900" indent="-342900">
              <a:buFont typeface="Arial" panose="020B0604020202020204" pitchFamily="34" charset="0"/>
              <a:buChar char="•"/>
            </a:pPr>
            <a:r>
              <a:rPr lang="en-US" sz="2400" b="1" dirty="0" smtClean="0">
                <a:solidFill>
                  <a:schemeClr val="bg1">
                    <a:lumMod val="75000"/>
                    <a:lumOff val="25000"/>
                  </a:schemeClr>
                </a:solidFill>
              </a:rPr>
              <a:t>Present condition</a:t>
            </a:r>
          </a:p>
          <a:p>
            <a:pPr marL="342900" indent="-342900">
              <a:buFont typeface="Arial" panose="020B0604020202020204" pitchFamily="34" charset="0"/>
              <a:buChar char="•"/>
            </a:pPr>
            <a:endParaRPr lang="en-US" sz="2400" b="1" dirty="0" smtClean="0">
              <a:solidFill>
                <a:schemeClr val="bg1">
                  <a:lumMod val="75000"/>
                  <a:lumOff val="25000"/>
                </a:schemeClr>
              </a:solidFill>
            </a:endParaRPr>
          </a:p>
          <a:p>
            <a:pPr marL="342900" indent="-342900">
              <a:buFont typeface="Arial" panose="020B0604020202020204" pitchFamily="34" charset="0"/>
              <a:buChar char="•"/>
            </a:pPr>
            <a:r>
              <a:rPr lang="en-US" sz="2400" b="1" dirty="0" smtClean="0">
                <a:solidFill>
                  <a:schemeClr val="bg1">
                    <a:lumMod val="75000"/>
                    <a:lumOff val="25000"/>
                  </a:schemeClr>
                </a:solidFill>
              </a:rPr>
              <a:t>Supply and demand</a:t>
            </a:r>
          </a:p>
          <a:p>
            <a:pPr marL="342900" indent="-342900">
              <a:buFont typeface="Arial" panose="020B0604020202020204" pitchFamily="34" charset="0"/>
              <a:buChar char="•"/>
            </a:pPr>
            <a:endParaRPr lang="en-US" sz="2400" b="1" dirty="0" smtClean="0">
              <a:solidFill>
                <a:schemeClr val="bg1">
                  <a:lumMod val="75000"/>
                  <a:lumOff val="25000"/>
                </a:schemeClr>
              </a:solidFill>
            </a:endParaRPr>
          </a:p>
          <a:p>
            <a:pPr marL="342900" indent="-342900">
              <a:buFont typeface="Arial" panose="020B0604020202020204" pitchFamily="34" charset="0"/>
              <a:buChar char="•"/>
            </a:pPr>
            <a:r>
              <a:rPr lang="en-US" sz="2400" b="1" dirty="0" smtClean="0">
                <a:solidFill>
                  <a:schemeClr val="bg1">
                    <a:lumMod val="75000"/>
                    <a:lumOff val="25000"/>
                  </a:schemeClr>
                </a:solidFill>
              </a:rPr>
              <a:t>Recreational Setting Characteristics (RSCs): Physical, Social,  Operational </a:t>
            </a:r>
          </a:p>
          <a:p>
            <a:pPr marL="342900" indent="-342900">
              <a:buFont typeface="Arial" panose="020B0604020202020204" pitchFamily="34" charset="0"/>
              <a:buChar char="•"/>
            </a:pPr>
            <a:endParaRPr lang="en-US" sz="2400" b="1" dirty="0" smtClean="0">
              <a:solidFill>
                <a:schemeClr val="bg1">
                  <a:lumMod val="75000"/>
                  <a:lumOff val="25000"/>
                </a:schemeClr>
              </a:solidFill>
            </a:endParaRPr>
          </a:p>
          <a:p>
            <a:pPr marL="342900" indent="-342900">
              <a:buFont typeface="Arial" panose="020B0604020202020204" pitchFamily="34" charset="0"/>
              <a:buChar char="•"/>
            </a:pPr>
            <a:r>
              <a:rPr lang="en-US" sz="2400" b="1" dirty="0" smtClean="0">
                <a:solidFill>
                  <a:schemeClr val="bg1">
                    <a:lumMod val="75000"/>
                    <a:lumOff val="25000"/>
                  </a:schemeClr>
                </a:solidFill>
              </a:rPr>
              <a:t>Pertinent recreation management, administration, information, monitoring </a:t>
            </a:r>
            <a:endParaRPr lang="en-US" sz="2400" b="1" dirty="0">
              <a:solidFill>
                <a:schemeClr val="bg1">
                  <a:lumMod val="75000"/>
                  <a:lumOff val="25000"/>
                </a:schemeClr>
              </a:solidFill>
            </a:endParaRPr>
          </a:p>
        </p:txBody>
      </p:sp>
      <p:sp>
        <p:nvSpPr>
          <p:cNvPr id="15" name="Rectangle 14"/>
          <p:cNvSpPr/>
          <p:nvPr/>
        </p:nvSpPr>
        <p:spPr>
          <a:xfrm>
            <a:off x="2809479" y="1547632"/>
            <a:ext cx="184731" cy="523220"/>
          </a:xfrm>
          <a:prstGeom prst="rect">
            <a:avLst/>
          </a:prstGeom>
        </p:spPr>
        <p:txBody>
          <a:bodyPr wrap="none">
            <a:spAutoFit/>
          </a:bodyPr>
          <a:lstStyle/>
          <a:p>
            <a:endParaRPr lang="en-US" sz="2800" dirty="0">
              <a:solidFill>
                <a:schemeClr val="bg1">
                  <a:lumMod val="75000"/>
                  <a:lumOff val="25000"/>
                </a:schemeClr>
              </a:solidFill>
            </a:endParaRPr>
          </a:p>
        </p:txBody>
      </p:sp>
    </p:spTree>
    <p:extLst>
      <p:ext uri="{BB962C8B-B14F-4D97-AF65-F5344CB8AC3E}">
        <p14:creationId xmlns:p14="http://schemas.microsoft.com/office/powerpoint/2010/main" val="429208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Top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800" dirty="0" smtClean="0">
            <a:solidFill>
              <a:schemeClr val="bg1">
                <a:lumMod val="85000"/>
              </a:schemeClr>
            </a:solidFill>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BLM-PowerPoint-Template-Black-Topo.potx" id="{06A3C5A7-278D-466C-8CC5-4FB6A963F289}" vid="{4D07F08B-482D-41C9-9962-09140407A1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2774</TotalTime>
  <Words>1184</Words>
  <Application>Microsoft Office PowerPoint</Application>
  <PresentationFormat>Widescreen</PresentationFormat>
  <Paragraphs>184</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Roboto</vt:lpstr>
      <vt:lpstr>Roboto Black</vt:lpstr>
      <vt:lpstr>Black-Topo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Ridenhour, Larry E</dc:creator>
  <cp:lastModifiedBy>Lenard, James (Kalem) K</cp:lastModifiedBy>
  <cp:revision>73</cp:revision>
  <dcterms:created xsi:type="dcterms:W3CDTF">2019-06-19T12:35:56Z</dcterms:created>
  <dcterms:modified xsi:type="dcterms:W3CDTF">2019-11-01T18:41:28Z</dcterms:modified>
</cp:coreProperties>
</file>