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9" r:id="rId2"/>
    <p:sldId id="260" r:id="rId3"/>
    <p:sldId id="302" r:id="rId4"/>
    <p:sldId id="308" r:id="rId5"/>
    <p:sldId id="261" r:id="rId6"/>
    <p:sldId id="309" r:id="rId7"/>
    <p:sldId id="293" r:id="rId8"/>
    <p:sldId id="294" r:id="rId9"/>
    <p:sldId id="311" r:id="rId10"/>
    <p:sldId id="306" r:id="rId11"/>
    <p:sldId id="295" r:id="rId12"/>
    <p:sldId id="304" r:id="rId13"/>
    <p:sldId id="296" r:id="rId14"/>
    <p:sldId id="307" r:id="rId15"/>
    <p:sldId id="310" r:id="rId16"/>
    <p:sldId id="300"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94" autoAdjust="0"/>
    <p:restoredTop sz="59328" autoAdjust="0"/>
  </p:normalViewPr>
  <p:slideViewPr>
    <p:cSldViewPr snapToGrid="0" showGuides="1">
      <p:cViewPr varScale="1">
        <p:scale>
          <a:sx n="41" d="100"/>
          <a:sy n="41" d="100"/>
        </p:scale>
        <p:origin x="1140" y="20"/>
      </p:cViewPr>
      <p:guideLst>
        <p:guide orient="horz" pos="2160"/>
        <p:guide pos="3840"/>
      </p:guideLst>
    </p:cSldViewPr>
  </p:slideViewPr>
  <p:notesTextViewPr>
    <p:cViewPr>
      <p:scale>
        <a:sx n="1" d="1"/>
        <a:sy n="1" d="1"/>
      </p:scale>
      <p:origin x="0" y="0"/>
    </p:cViewPr>
  </p:notesTextViewPr>
  <p:sorterViewPr>
    <p:cViewPr>
      <p:scale>
        <a:sx n="100" d="100"/>
        <a:sy n="100" d="100"/>
      </p:scale>
      <p:origin x="0" y="-5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B05D8-93C9-4205-A070-EADBAABA4A66}"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317DB-BEBE-4417-88AB-4F52C6F698D7}" type="slidenum">
              <a:rPr lang="en-US" smtClean="0"/>
              <a:t>‹#›</a:t>
            </a:fld>
            <a:endParaRPr lang="en-US"/>
          </a:p>
        </p:txBody>
      </p:sp>
    </p:spTree>
    <p:extLst>
      <p:ext uri="{BB962C8B-B14F-4D97-AF65-F5344CB8AC3E}">
        <p14:creationId xmlns:p14="http://schemas.microsoft.com/office/powerpoint/2010/main" val="83415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bcnews.go.com/Lifestyle/instagram-tourism-booms-horseshoe-bend-national-parks-officials/story?id=6463819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Raise your hand if you are working on a land use plan implementation plan?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[Advance to slide to show next question]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Why do we need implementation planning?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Anticipated responses: LUP only provides the higher level direction – need the implementation plan to line out the nuts and bolts of how to maintain or adjust those settings in order to facilitate outcomes and achieve the objectives we described in the plan.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If no responses: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decisions are made at the land use plan level? </a:t>
            </a:r>
          </a:p>
          <a:p>
            <a:pPr lvl="0"/>
            <a:r>
              <a:rPr lang="en-US" sz="1200" kern="1200" dirty="0" smtClean="0">
                <a:solidFill>
                  <a:schemeClr val="tx1"/>
                </a:solidFill>
                <a:effectLst/>
                <a:latin typeface="+mn-lt"/>
                <a:ea typeface="+mn-ea"/>
                <a:cs typeface="+mn-cs"/>
              </a:rPr>
              <a:t>In general, are any of these decisions site-specific?</a:t>
            </a:r>
          </a:p>
          <a:p>
            <a:pPr lvl="0"/>
            <a:r>
              <a:rPr lang="en-US" sz="1200" kern="1200" dirty="0" smtClean="0">
                <a:solidFill>
                  <a:schemeClr val="tx1"/>
                </a:solidFill>
                <a:effectLst/>
                <a:latin typeface="+mn-lt"/>
                <a:ea typeface="+mn-ea"/>
                <a:cs typeface="+mn-cs"/>
              </a:rPr>
              <a:t>How do we figure out what we need to do (or not do) as managers to achieve the RMA objectives we described?</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CC317DB-BEBE-4417-88AB-4F52C6F698D7}" type="slidenum">
              <a:rPr lang="en-US" smtClean="0"/>
              <a:t>2</a:t>
            </a:fld>
            <a:endParaRPr lang="en-US"/>
          </a:p>
        </p:txBody>
      </p:sp>
    </p:spTree>
    <p:extLst>
      <p:ext uri="{BB962C8B-B14F-4D97-AF65-F5344CB8AC3E}">
        <p14:creationId xmlns:p14="http://schemas.microsoft.com/office/powerpoint/2010/main" val="291738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For every implementation action it is important to think through how that</a:t>
            </a:r>
            <a:r>
              <a:rPr lang="en-US" sz="1200" b="0" i="0" u="none" strike="noStrike" cap="none" baseline="0" dirty="0" smtClean="0">
                <a:solidFill>
                  <a:schemeClr val="dk1"/>
                </a:solidFill>
                <a:latin typeface="+mn-lt"/>
                <a:ea typeface="Calibri"/>
                <a:cs typeface="Calibri"/>
                <a:sym typeface="Calibri"/>
              </a:rPr>
              <a:t> action needs to be addressed through all the other </a:t>
            </a:r>
            <a:r>
              <a:rPr lang="en-US" sz="1200" b="0" i="0" u="none" strike="noStrike" cap="none" dirty="0" smtClean="0">
                <a:solidFill>
                  <a:schemeClr val="dk1"/>
                </a:solidFill>
                <a:latin typeface="+mn-lt"/>
                <a:ea typeface="Calibri"/>
                <a:cs typeface="Calibri"/>
                <a:sym typeface="Calibri"/>
              </a:rPr>
              <a:t>implementation</a:t>
            </a:r>
            <a:r>
              <a:rPr lang="en-US" sz="1200" b="0" i="0" u="none" strike="noStrike" cap="none" baseline="0" dirty="0" smtClean="0">
                <a:solidFill>
                  <a:schemeClr val="dk1"/>
                </a:solidFill>
                <a:latin typeface="+mn-lt"/>
                <a:ea typeface="Calibri"/>
                <a:cs typeface="Calibri"/>
                <a:sym typeface="Calibri"/>
              </a:rPr>
              <a:t> categories.  Each of these categories should be part of the proposed action in an 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mn-lt"/>
                <a:ea typeface="Calibri"/>
                <a:cs typeface="Calibri"/>
                <a:sym typeface="Calibri"/>
              </a:rPr>
              <a:t>Examples: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cap="none" baseline="0" dirty="0" smtClean="0">
                <a:solidFill>
                  <a:schemeClr val="dk1"/>
                </a:solidFill>
                <a:latin typeface="+mn-lt"/>
                <a:ea typeface="Calibri"/>
                <a:cs typeface="Calibri"/>
                <a:sym typeface="Calibri"/>
              </a:rPr>
              <a:t>Just finished building a trail system.  How will it has to be managed? What signs/maps will be made? What will be monitored and what won’t?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cap="none" baseline="0" dirty="0" smtClean="0">
                <a:solidFill>
                  <a:schemeClr val="dk1"/>
                </a:solidFill>
                <a:latin typeface="+mn-lt"/>
                <a:ea typeface="Calibri"/>
                <a:cs typeface="Calibri"/>
                <a:sym typeface="Calibri"/>
              </a:rPr>
              <a:t>Just implemented a fee program, what needs to change on the ground? how will the public be informed? how will it be monitored?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cap="none" baseline="0" dirty="0" smtClean="0">
                <a:solidFill>
                  <a:schemeClr val="dk1"/>
                </a:solidFill>
                <a:latin typeface="+mn-lt"/>
                <a:ea typeface="Calibri"/>
                <a:cs typeface="Calibri"/>
                <a:sym typeface="Calibri"/>
              </a:rPr>
              <a:t>I have an idea, lets make a map.  What “on the ground” facilities will be displayed? What rules and regulations will be listed?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11</a:t>
            </a:fld>
            <a:endParaRPr lang="en-US"/>
          </a:p>
        </p:txBody>
      </p:sp>
    </p:spTree>
    <p:extLst>
      <p:ext uri="{BB962C8B-B14F-4D97-AF65-F5344CB8AC3E}">
        <p14:creationId xmlns:p14="http://schemas.microsoft.com/office/powerpoint/2010/main" val="246494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r>
              <a:rPr lang="en-US" baseline="0" dirty="0" smtClean="0"/>
              <a:t> sticking with the SRMA you have been working on, begin filling out the Implementation Actions used to help support the objective. </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12</a:t>
            </a:fld>
            <a:endParaRPr lang="en-US"/>
          </a:p>
        </p:txBody>
      </p:sp>
    </p:spTree>
    <p:extLst>
      <p:ext uri="{BB962C8B-B14F-4D97-AF65-F5344CB8AC3E}">
        <p14:creationId xmlns:p14="http://schemas.microsoft.com/office/powerpoint/2010/main" val="67820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slides are added after the exercise</a:t>
            </a:r>
            <a:r>
              <a:rPr lang="en-US" baseline="0" dirty="0" smtClean="0"/>
              <a:t>.  It’s good bonus content, but I didn’t want to distract from the flow of the course)</a:t>
            </a:r>
            <a:endParaRPr lang="en-US" dirty="0" smtClean="0"/>
          </a:p>
          <a:p>
            <a:endParaRPr lang="en-US" dirty="0" smtClean="0"/>
          </a:p>
          <a:p>
            <a:r>
              <a:rPr lang="en-US" dirty="0" smtClean="0"/>
              <a:t>Group discussion</a:t>
            </a:r>
            <a:r>
              <a:rPr lang="en-US" baseline="0" dirty="0" smtClean="0"/>
              <a:t> – ask the class how they do impact analysis?</a:t>
            </a:r>
          </a:p>
          <a:p>
            <a:endParaRPr lang="en-US" baseline="0" dirty="0" smtClean="0"/>
          </a:p>
          <a:p>
            <a:r>
              <a:rPr lang="en-US" baseline="0" dirty="0" smtClean="0"/>
              <a:t>How could we use changes to the physical, operational and social settings to quantifiably document impact?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CC317DB-BEBE-4417-88AB-4F52C6F698D7}" type="slidenum">
              <a:rPr lang="en-US" smtClean="0"/>
              <a:t>13</a:t>
            </a:fld>
            <a:endParaRPr lang="en-US"/>
          </a:p>
        </p:txBody>
      </p:sp>
    </p:spTree>
    <p:extLst>
      <p:ext uri="{BB962C8B-B14F-4D97-AF65-F5344CB8AC3E}">
        <p14:creationId xmlns:p14="http://schemas.microsoft.com/office/powerpoint/2010/main" val="361640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 slide to zoom in</a:t>
            </a:r>
            <a:endParaRPr lang="en-US" baseline="0" dirty="0" smtClean="0"/>
          </a:p>
        </p:txBody>
      </p:sp>
      <p:sp>
        <p:nvSpPr>
          <p:cNvPr id="4" name="Slide Number Placeholder 3"/>
          <p:cNvSpPr>
            <a:spLocks noGrp="1"/>
          </p:cNvSpPr>
          <p:nvPr>
            <p:ph type="sldNum" sz="quarter" idx="10"/>
          </p:nvPr>
        </p:nvSpPr>
        <p:spPr/>
        <p:txBody>
          <a:bodyPr/>
          <a:lstStyle/>
          <a:p>
            <a:fld id="{0CC317DB-BEBE-4417-88AB-4F52C6F698D7}" type="slidenum">
              <a:rPr lang="en-US" smtClean="0"/>
              <a:t>14</a:t>
            </a:fld>
            <a:endParaRPr lang="en-US"/>
          </a:p>
        </p:txBody>
      </p:sp>
    </p:spTree>
    <p:extLst>
      <p:ext uri="{BB962C8B-B14F-4D97-AF65-F5344CB8AC3E}">
        <p14:creationId xmlns:p14="http://schemas.microsoft.com/office/powerpoint/2010/main" val="36148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a:t>
            </a:r>
            <a:r>
              <a:rPr lang="en-US" baseline="0" dirty="0" smtClean="0"/>
              <a:t> RSC matrix was used to determine the number of acres that would change in each setting class based on the proposed travel management plan.</a:t>
            </a:r>
            <a:endParaRPr lang="en-US" dirty="0" smtClean="0"/>
          </a:p>
          <a:p>
            <a:endParaRPr lang="en-US" dirty="0" smtClean="0"/>
          </a:p>
          <a:p>
            <a:r>
              <a:rPr lang="en-US" dirty="0" smtClean="0"/>
              <a:t>Route</a:t>
            </a:r>
            <a:r>
              <a:rPr lang="en-US" baseline="0" dirty="0" smtClean="0"/>
              <a:t> designation alternatives will change the Operational Settings, does this help achieve the desired settings, activities and outcomes in the RMA?  </a:t>
            </a:r>
          </a:p>
          <a:p>
            <a:endParaRPr lang="en-US" baseline="0" dirty="0" smtClean="0"/>
          </a:p>
          <a:p>
            <a:r>
              <a:rPr lang="en-US" baseline="0" dirty="0" smtClean="0"/>
              <a:t>What are some other ways settings could be used for analysis?</a:t>
            </a:r>
          </a:p>
        </p:txBody>
      </p:sp>
      <p:sp>
        <p:nvSpPr>
          <p:cNvPr id="4" name="Slide Number Placeholder 3"/>
          <p:cNvSpPr>
            <a:spLocks noGrp="1"/>
          </p:cNvSpPr>
          <p:nvPr>
            <p:ph type="sldNum" sz="quarter" idx="10"/>
          </p:nvPr>
        </p:nvSpPr>
        <p:spPr/>
        <p:txBody>
          <a:bodyPr/>
          <a:lstStyle/>
          <a:p>
            <a:fld id="{0CC317DB-BEBE-4417-88AB-4F52C6F698D7}" type="slidenum">
              <a:rPr lang="en-US" smtClean="0"/>
              <a:t>15</a:t>
            </a:fld>
            <a:endParaRPr lang="en-US"/>
          </a:p>
        </p:txBody>
      </p:sp>
    </p:spTree>
    <p:extLst>
      <p:ext uri="{BB962C8B-B14F-4D97-AF65-F5344CB8AC3E}">
        <p14:creationId xmlns:p14="http://schemas.microsoft.com/office/powerpoint/2010/main" val="137135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Focus specifically on the Wave. You</a:t>
            </a:r>
            <a:r>
              <a:rPr lang="en-US" baseline="0" dirty="0" smtClean="0"/>
              <a:t> are the recreation planner and need to make recommendations to the field manager about what to do.  Recreation planning tools have been discussed over the last few days, how would you put them to use? </a:t>
            </a:r>
          </a:p>
          <a:p>
            <a:endParaRPr lang="en-US" baseline="0" dirty="0" smtClean="0"/>
          </a:p>
          <a:p>
            <a:r>
              <a:rPr lang="en-US" sz="1200" b="0" i="0" kern="1200" dirty="0" smtClean="0">
                <a:solidFill>
                  <a:schemeClr val="tx1"/>
                </a:solidFill>
                <a:effectLst/>
                <a:latin typeface="+mn-lt"/>
                <a:ea typeface="+mn-ea"/>
                <a:cs typeface="+mn-cs"/>
                <a:hlinkClick r:id="rId3"/>
              </a:rPr>
              <a:t>https://abcnews.go.com/Lifestyle/instagram-tourism-booms-horseshoe-bend-national-parks-officials/story?id=64638198</a:t>
            </a:r>
            <a:endParaRPr lang="en-US" baseline="0" dirty="0" smtClean="0"/>
          </a:p>
          <a:p>
            <a:endParaRPr lang="en-US" baseline="0" dirty="0" smtClean="0"/>
          </a:p>
          <a:p>
            <a:r>
              <a:rPr lang="en-US" baseline="0" dirty="0" smtClean="0"/>
              <a:t>Topics</a:t>
            </a:r>
          </a:p>
          <a:p>
            <a:pPr marL="228600" indent="-228600">
              <a:buFont typeface="+mj-lt"/>
              <a:buAutoNum type="arabicPeriod"/>
            </a:pPr>
            <a:r>
              <a:rPr lang="en-US" baseline="0" dirty="0" smtClean="0"/>
              <a:t>Four implementation categories.</a:t>
            </a:r>
          </a:p>
          <a:p>
            <a:pPr marL="685800" lvl="1" indent="-228600">
              <a:buFont typeface="+mj-lt"/>
              <a:buAutoNum type="arabicPeriod"/>
            </a:pPr>
            <a:r>
              <a:rPr lang="en-US" baseline="0" dirty="0" smtClean="0"/>
              <a:t>When it’s decided to implement a permit system what other implementation topics need to be addressed? </a:t>
            </a:r>
          </a:p>
          <a:p>
            <a:pPr marL="1143000" lvl="2" indent="-228600">
              <a:buFont typeface="+mj-lt"/>
              <a:buAutoNum type="arabicPeriod"/>
            </a:pPr>
            <a:r>
              <a:rPr lang="en-US" baseline="0" dirty="0" smtClean="0"/>
              <a:t>On-the-ground work</a:t>
            </a:r>
          </a:p>
          <a:p>
            <a:pPr marL="1143000" lvl="2" indent="-228600">
              <a:buFont typeface="+mj-lt"/>
              <a:buAutoNum type="arabicPeriod"/>
            </a:pPr>
            <a:r>
              <a:rPr lang="en-US" baseline="0" dirty="0" smtClean="0"/>
              <a:t>Allocation systems</a:t>
            </a:r>
          </a:p>
          <a:p>
            <a:pPr marL="1143000" lvl="2" indent="-228600">
              <a:buFont typeface="+mj-lt"/>
              <a:buAutoNum type="arabicPeriod"/>
            </a:pPr>
            <a:r>
              <a:rPr lang="en-US" baseline="0" dirty="0" smtClean="0"/>
              <a:t>SRPs</a:t>
            </a:r>
          </a:p>
          <a:p>
            <a:pPr marL="1143000" lvl="2" indent="-228600">
              <a:buFont typeface="+mj-lt"/>
              <a:buAutoNum type="arabicPeriod"/>
            </a:pPr>
            <a:r>
              <a:rPr lang="en-US" baseline="0" dirty="0" smtClean="0"/>
              <a:t>Use restrictions</a:t>
            </a:r>
          </a:p>
          <a:p>
            <a:pPr marL="1143000" lvl="2" indent="-228600">
              <a:buFont typeface="+mj-lt"/>
              <a:buAutoNum type="arabicPeriod"/>
            </a:pPr>
            <a:r>
              <a:rPr lang="en-US" baseline="0" dirty="0" smtClean="0"/>
              <a:t>Information and education</a:t>
            </a:r>
          </a:p>
          <a:p>
            <a:pPr marL="1143000" lvl="2" indent="-228600">
              <a:buFont typeface="+mj-lt"/>
              <a:buAutoNum type="arabicPeriod"/>
            </a:pPr>
            <a:r>
              <a:rPr lang="en-US" baseline="0" dirty="0" smtClean="0"/>
              <a:t>Maps and brochures</a:t>
            </a:r>
          </a:p>
          <a:p>
            <a:pPr marL="1143000" lvl="2" indent="-228600">
              <a:buFont typeface="+mj-lt"/>
              <a:buAutoNum type="arabicPeriod"/>
            </a:pPr>
            <a:r>
              <a:rPr lang="en-US" baseline="0" dirty="0" smtClean="0"/>
              <a:t>Monitoring</a:t>
            </a:r>
          </a:p>
          <a:p>
            <a:pPr marL="1143000" lvl="2" indent="-228600">
              <a:buFont typeface="+mj-lt"/>
              <a:buAutoNum type="arabicPeriod"/>
            </a:pPr>
            <a:endParaRPr lang="en-US" baseline="0" dirty="0" smtClean="0"/>
          </a:p>
          <a:p>
            <a:pPr marL="228600" indent="-228600">
              <a:buFont typeface="+mj-lt"/>
              <a:buAutoNum type="arabicPeriod"/>
            </a:pPr>
            <a:r>
              <a:rPr lang="en-US" baseline="0" dirty="0" smtClean="0"/>
              <a:t>Gather additional OFM data to help get creative ideas on how to address the issues.</a:t>
            </a:r>
          </a:p>
          <a:p>
            <a:pPr marL="228600" indent="-228600">
              <a:buFont typeface="+mj-lt"/>
              <a:buAutoNum type="arabicPeriod"/>
            </a:pPr>
            <a:r>
              <a:rPr lang="en-US" baseline="0" dirty="0" smtClean="0"/>
              <a:t>An ORP’s job is continually solving problems……it’s ongoing and never ending.  Realizing that case-in-point then it becomes more of a continual learning and uncovering process.  If that’s not what you are interested in the please find another job because it requires continual monitoring, learning, understanding, and adjusting.  </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16</a:t>
            </a:fld>
            <a:endParaRPr lang="en-US"/>
          </a:p>
        </p:txBody>
      </p:sp>
    </p:spTree>
    <p:extLst>
      <p:ext uri="{BB962C8B-B14F-4D97-AF65-F5344CB8AC3E}">
        <p14:creationId xmlns:p14="http://schemas.microsoft.com/office/powerpoint/2010/main" val="314789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CC317DB-BEBE-4417-88AB-4F52C6F698D7}" type="slidenum">
              <a:rPr lang="en-US" smtClean="0"/>
              <a:t>17</a:t>
            </a:fld>
            <a:endParaRPr lang="en-US"/>
          </a:p>
        </p:txBody>
      </p:sp>
    </p:spTree>
    <p:extLst>
      <p:ext uri="{BB962C8B-B14F-4D97-AF65-F5344CB8AC3E}">
        <p14:creationId xmlns:p14="http://schemas.microsoft.com/office/powerpoint/2010/main" val="169228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That’s right!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During the LUP process, we were working from right to left to identify RMAs, objectives, and LUP level supporting management actions and allowable uses. </a:t>
            </a:r>
          </a:p>
          <a:p>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As</a:t>
            </a:r>
            <a:r>
              <a:rPr lang="en-US" sz="1200" b="0" i="0" u="none" strike="noStrike" kern="1200" baseline="0" dirty="0" smtClean="0">
                <a:solidFill>
                  <a:schemeClr val="tx1"/>
                </a:solidFill>
                <a:effectLst/>
                <a:latin typeface="+mn-lt"/>
                <a:ea typeface="+mn-ea"/>
                <a:cs typeface="+mn-cs"/>
              </a:rPr>
              <a:t> you have heard throughout the week, the LUP may not include implementation level decisions </a:t>
            </a:r>
            <a:r>
              <a:rPr lang="en-US" sz="1200" b="1" i="0" u="none" strike="noStrike" kern="1200" baseline="0" dirty="0" smtClean="0">
                <a:solidFill>
                  <a:schemeClr val="tx1"/>
                </a:solidFill>
                <a:effectLst/>
                <a:latin typeface="+mn-lt"/>
                <a:ea typeface="+mn-ea"/>
                <a:cs typeface="+mn-cs"/>
              </a:rPr>
              <a:t>unless</a:t>
            </a:r>
            <a:r>
              <a:rPr lang="en-US" sz="1200" b="0" i="0" u="none" strike="noStrike" kern="1200" baseline="0" dirty="0" smtClean="0">
                <a:solidFill>
                  <a:schemeClr val="tx1"/>
                </a:solidFill>
                <a:effectLst/>
                <a:latin typeface="+mn-lt"/>
                <a:ea typeface="+mn-ea"/>
                <a:cs typeface="+mn-cs"/>
              </a:rPr>
              <a:t> they are necessary to achieve the RMA’s objective, the analysis is documented, the decision is typically broad in scope, and the decision is clearly listed as an implementation level decision, subject to appeal rather than protest. Remember the camping example where they limited camping to 7 days for the entire planning area?</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Many of the recreation management actions needed</a:t>
            </a:r>
            <a:r>
              <a:rPr lang="en-US" sz="1200" b="0" i="0" u="none" strike="noStrike" kern="1200" baseline="0" dirty="0" smtClean="0">
                <a:solidFill>
                  <a:schemeClr val="tx1"/>
                </a:solidFill>
                <a:effectLst/>
                <a:latin typeface="+mn-lt"/>
                <a:ea typeface="+mn-ea"/>
                <a:cs typeface="+mn-cs"/>
              </a:rPr>
              <a:t> to achieve RMA objectives</a:t>
            </a:r>
            <a:r>
              <a:rPr lang="en-US" sz="1200" b="0" i="0" u="none" strike="noStrike" kern="1200" dirty="0" smtClean="0">
                <a:solidFill>
                  <a:schemeClr val="tx1"/>
                </a:solidFill>
                <a:effectLst/>
                <a:latin typeface="+mn-lt"/>
                <a:ea typeface="+mn-ea"/>
                <a:cs typeface="+mn-cs"/>
              </a:rPr>
              <a:t> fall</a:t>
            </a:r>
            <a:r>
              <a:rPr lang="en-US" sz="1200" b="0" i="0" u="none" strike="noStrike" kern="1200" baseline="0" dirty="0" smtClean="0">
                <a:solidFill>
                  <a:schemeClr val="tx1"/>
                </a:solidFill>
                <a:effectLst/>
                <a:latin typeface="+mn-lt"/>
                <a:ea typeface="+mn-ea"/>
                <a:cs typeface="+mn-cs"/>
              </a:rPr>
              <a:t> under implementation level decisions. If they were not analyzed in the LUP, we will need to complete </a:t>
            </a:r>
            <a:r>
              <a:rPr lang="en-US" sz="1200" b="0" i="0" u="none" strike="noStrike" kern="1200" dirty="0" smtClean="0">
                <a:solidFill>
                  <a:schemeClr val="tx1"/>
                </a:solidFill>
                <a:effectLst/>
                <a:latin typeface="+mn-lt"/>
                <a:ea typeface="+mn-ea"/>
                <a:cs typeface="+mn-cs"/>
              </a:rPr>
              <a:t>subsequent implementation planning.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module, we are going to focus on the blue box to learn how implementation actions</a:t>
            </a:r>
            <a:r>
              <a:rPr lang="en-US" sz="1200" b="1" kern="1200" dirty="0" smtClean="0">
                <a:solidFill>
                  <a:schemeClr val="tx1"/>
                </a:solidFill>
                <a:effectLst/>
                <a:latin typeface="+mn-lt"/>
                <a:ea typeface="+mn-ea"/>
                <a:cs typeface="+mn-cs"/>
              </a:rPr>
              <a:t> interact </a:t>
            </a:r>
            <a:r>
              <a:rPr lang="en-US" sz="1200" kern="1200" dirty="0" smtClean="0">
                <a:solidFill>
                  <a:schemeClr val="tx1"/>
                </a:solidFill>
                <a:effectLst/>
                <a:latin typeface="+mn-lt"/>
                <a:ea typeface="+mn-ea"/>
                <a:cs typeface="+mn-cs"/>
              </a:rPr>
              <a:t>with rec setting characteristics to </a:t>
            </a:r>
            <a:r>
              <a:rPr lang="en-US" sz="1200" b="1" kern="1200" dirty="0" smtClean="0">
                <a:solidFill>
                  <a:schemeClr val="tx1"/>
                </a:solidFill>
                <a:effectLst/>
                <a:latin typeface="+mn-lt"/>
                <a:ea typeface="+mn-ea"/>
                <a:cs typeface="+mn-cs"/>
              </a:rPr>
              <a:t>produce</a:t>
            </a:r>
            <a:r>
              <a:rPr lang="en-US" sz="1200" kern="1200" dirty="0" smtClean="0">
                <a:solidFill>
                  <a:schemeClr val="tx1"/>
                </a:solidFill>
                <a:effectLst/>
                <a:latin typeface="+mn-lt"/>
                <a:ea typeface="+mn-ea"/>
                <a:cs typeface="+mn-cs"/>
              </a:rPr>
              <a:t> activity opportunities that </a:t>
            </a:r>
            <a:r>
              <a:rPr lang="en-US" sz="1200" b="1" kern="1200" dirty="0" smtClean="0">
                <a:solidFill>
                  <a:schemeClr val="tx1"/>
                </a:solidFill>
                <a:effectLst/>
                <a:latin typeface="+mn-lt"/>
                <a:ea typeface="+mn-ea"/>
                <a:cs typeface="+mn-cs"/>
              </a:rPr>
              <a:t>facilitate</a:t>
            </a:r>
            <a:r>
              <a:rPr lang="en-US" sz="1200" kern="1200" dirty="0" smtClean="0">
                <a:solidFill>
                  <a:schemeClr val="tx1"/>
                </a:solidFill>
                <a:effectLst/>
                <a:latin typeface="+mn-lt"/>
                <a:ea typeface="+mn-ea"/>
                <a:cs typeface="+mn-cs"/>
              </a:rPr>
              <a:t> the outcomes we identified in the RMA’s objective.</a:t>
            </a:r>
          </a:p>
          <a:p>
            <a:r>
              <a:rPr lang="en-US" sz="1200" kern="1200" dirty="0" smtClean="0">
                <a:solidFill>
                  <a:schemeClr val="tx1"/>
                </a:solidFill>
                <a:effectLst/>
                <a:latin typeface="+mn-lt"/>
                <a:ea typeface="+mn-ea"/>
                <a:cs typeface="+mn-cs"/>
              </a:rPr>
              <a:t> </a:t>
            </a: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3</a:t>
            </a:fld>
            <a:endParaRPr lang="en-US"/>
          </a:p>
        </p:txBody>
      </p:sp>
    </p:spTree>
    <p:extLst>
      <p:ext uri="{BB962C8B-B14F-4D97-AF65-F5344CB8AC3E}">
        <p14:creationId xmlns:p14="http://schemas.microsoft.com/office/powerpoint/2010/main" val="188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4</a:t>
            </a:fld>
            <a:endParaRPr lang="en-US"/>
          </a:p>
        </p:txBody>
      </p:sp>
    </p:spTree>
    <p:extLst>
      <p:ext uri="{BB962C8B-B14F-4D97-AF65-F5344CB8AC3E}">
        <p14:creationId xmlns:p14="http://schemas.microsoft.com/office/powerpoint/2010/main" val="324438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module, you will be able to:</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5</a:t>
            </a:fld>
            <a:endParaRPr lang="en-US"/>
          </a:p>
        </p:txBody>
      </p:sp>
    </p:spTree>
    <p:extLst>
      <p:ext uri="{BB962C8B-B14F-4D97-AF65-F5344CB8AC3E}">
        <p14:creationId xmlns:p14="http://schemas.microsoft.com/office/powerpoint/2010/main" val="322889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Where does implementation planning fit?</a:t>
            </a:r>
          </a:p>
          <a:p>
            <a:r>
              <a:rPr lang="en-US" sz="1200" b="0" i="0" u="none" strike="noStrike" kern="1200" dirty="0" smtClean="0">
                <a:solidFill>
                  <a:schemeClr val="tx1"/>
                </a:solidFill>
                <a:effectLst/>
                <a:latin typeface="+mn-lt"/>
                <a:ea typeface="+mn-ea"/>
                <a:cs typeface="+mn-cs"/>
              </a:rPr>
              <a:t>Once the LUP has been approved, the BLM initiates implementation of LUP decisions. </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Implementation is the foundation of outcomes-focused management </a:t>
            </a:r>
            <a:r>
              <a:rPr lang="en-US" sz="1200" b="0" i="0" u="none" strike="noStrike" kern="1200" dirty="0" smtClean="0">
                <a:solidFill>
                  <a:schemeClr val="tx1"/>
                </a:solidFill>
                <a:effectLst/>
                <a:latin typeface="+mn-lt"/>
                <a:ea typeface="+mn-ea"/>
                <a:cs typeface="+mn-cs"/>
              </a:rPr>
              <a:t>because implementation actions interact with recreation settings to produce recreation opportunities and facilitate outcomes. </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The RMA</a:t>
            </a:r>
            <a:r>
              <a:rPr lang="en-US" sz="1200" b="1"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objective,</a:t>
            </a:r>
            <a:r>
              <a:rPr lang="en-US" sz="1200" b="1" i="0" u="none" strike="noStrike" kern="1200" baseline="0" dirty="0" smtClean="0">
                <a:solidFill>
                  <a:schemeClr val="tx1"/>
                </a:solidFill>
                <a:effectLst/>
                <a:latin typeface="+mn-lt"/>
                <a:ea typeface="+mn-ea"/>
                <a:cs typeface="+mn-cs"/>
              </a:rPr>
              <a:t> once approved in the LUP,</a:t>
            </a:r>
            <a:r>
              <a:rPr lang="en-US" sz="1200" b="1" i="0" u="none" strike="noStrike" kern="1200" dirty="0" smtClean="0">
                <a:solidFill>
                  <a:schemeClr val="tx1"/>
                </a:solidFill>
                <a:effectLst/>
                <a:latin typeface="+mn-lt"/>
                <a:ea typeface="+mn-ea"/>
                <a:cs typeface="+mn-cs"/>
              </a:rPr>
              <a:t> becomes the focus of all implementation actions</a:t>
            </a:r>
            <a:r>
              <a:rPr lang="en-US" sz="1200" b="0" i="0" u="none" strike="noStrike" kern="1200" dirty="0" smtClean="0">
                <a:solidFill>
                  <a:schemeClr val="tx1"/>
                </a:solidFill>
                <a:effectLst/>
                <a:latin typeface="+mn-lt"/>
                <a:ea typeface="+mn-ea"/>
                <a:cs typeface="+mn-cs"/>
              </a:rPr>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We can achieve</a:t>
            </a:r>
            <a:r>
              <a:rPr lang="en-US" sz="1200" b="0" i="0" u="none" strike="noStrike" kern="1200" baseline="0" dirty="0" smtClean="0">
                <a:solidFill>
                  <a:schemeClr val="tx1"/>
                </a:solidFill>
                <a:effectLst/>
                <a:latin typeface="+mn-lt"/>
                <a:ea typeface="+mn-ea"/>
                <a:cs typeface="+mn-cs"/>
              </a:rPr>
              <a:t> RMA</a:t>
            </a:r>
            <a:r>
              <a:rPr lang="en-US" sz="1200" b="0" i="0" u="none" strike="noStrike" kern="1200" dirty="0" smtClean="0">
                <a:solidFill>
                  <a:schemeClr val="tx1"/>
                </a:solidFill>
                <a:effectLst/>
                <a:latin typeface="+mn-lt"/>
                <a:ea typeface="+mn-ea"/>
                <a:cs typeface="+mn-cs"/>
              </a:rPr>
              <a:t> objectives through identifying recreation management actions at the land use planning level or through subsequent implementation planning.  </a:t>
            </a:r>
          </a:p>
          <a:p>
            <a:endParaRPr lang="en-US" sz="1200" b="0" i="0" u="none" strike="noStrike" kern="1200" dirty="0" smtClean="0">
              <a:solidFill>
                <a:schemeClr val="tx1"/>
              </a:solidFill>
              <a:effectLst/>
              <a:latin typeface="+mn-lt"/>
              <a:ea typeface="+mn-ea"/>
              <a:cs typeface="+mn-cs"/>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6</a:t>
            </a:fld>
            <a:endParaRPr lang="en-US"/>
          </a:p>
        </p:txBody>
      </p:sp>
    </p:spTree>
    <p:extLst>
      <p:ext uri="{BB962C8B-B14F-4D97-AF65-F5344CB8AC3E}">
        <p14:creationId xmlns:p14="http://schemas.microsoft.com/office/powerpoint/2010/main" val="108568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kern="1200" dirty="0" smtClean="0">
                <a:solidFill>
                  <a:schemeClr val="tx1"/>
                </a:solidFill>
                <a:effectLst/>
                <a:latin typeface="+mn-lt"/>
                <a:ea typeface="+mn-ea"/>
                <a:cs typeface="+mn-cs"/>
              </a:rPr>
              <a:t>The need &amp; appropriateness or relevance of each implementation action must be evaluated</a:t>
            </a:r>
            <a:r>
              <a:rPr lang="en-US" sz="1200" b="0" i="0" u="none" strike="noStrike" kern="1200" baseline="0" dirty="0" smtClean="0">
                <a:solidFill>
                  <a:schemeClr val="tx1"/>
                </a:solidFill>
                <a:effectLst/>
                <a:latin typeface="+mn-lt"/>
                <a:ea typeface="+mn-ea"/>
                <a:cs typeface="+mn-cs"/>
              </a:rPr>
              <a:t> (this is right out of your handbook in </a:t>
            </a:r>
            <a:r>
              <a:rPr lang="en-US" sz="1200" b="0" i="0" u="none" strike="noStrike" kern="1200" baseline="0" dirty="0" err="1" smtClean="0">
                <a:solidFill>
                  <a:schemeClr val="tx1"/>
                </a:solidFill>
                <a:effectLst/>
                <a:latin typeface="+mn-lt"/>
                <a:ea typeface="+mn-ea"/>
                <a:cs typeface="+mn-cs"/>
              </a:rPr>
              <a:t>Ch</a:t>
            </a:r>
            <a:r>
              <a:rPr lang="en-US" sz="1200" b="0" i="0" u="none" strike="noStrike" kern="1200" baseline="0" dirty="0" smtClean="0">
                <a:solidFill>
                  <a:schemeClr val="tx1"/>
                </a:solidFill>
                <a:effectLst/>
                <a:latin typeface="+mn-lt"/>
                <a:ea typeface="+mn-ea"/>
                <a:cs typeface="+mn-cs"/>
              </a:rPr>
              <a:t> IV, on IV-1)</a:t>
            </a:r>
          </a:p>
          <a:p>
            <a:pPr marL="0" marR="0" lvl="0" indent="0" algn="l" rtl="0">
              <a:spcBef>
                <a:spcPts val="0"/>
              </a:spcBef>
              <a:spcAft>
                <a:spcPts val="0"/>
              </a:spcAft>
              <a:buNone/>
            </a:pPr>
            <a:endParaRPr lang="en-US" sz="1200" b="0" i="0" u="none" strike="noStrike" kern="1200" cap="none" baseline="0" dirty="0" smtClean="0">
              <a:solidFill>
                <a:schemeClr val="tx1"/>
              </a:solidFill>
              <a:effectLst/>
              <a:latin typeface="+mn-lt"/>
              <a:ea typeface="+mn-ea"/>
              <a:cs typeface="+mn-cs"/>
              <a:sym typeface="Calibri"/>
            </a:endParaRPr>
          </a:p>
          <a:p>
            <a:pPr marL="0" marR="0" lvl="0" indent="0" algn="l" rtl="0">
              <a:spcBef>
                <a:spcPts val="0"/>
              </a:spcBef>
              <a:spcAft>
                <a:spcPts val="0"/>
              </a:spcAft>
              <a:buNone/>
            </a:pPr>
            <a:r>
              <a:rPr lang="en-US" sz="1200" b="0" i="0" u="none" strike="noStrike" kern="1200" cap="none" baseline="0" dirty="0" smtClean="0">
                <a:solidFill>
                  <a:schemeClr val="tx1"/>
                </a:solidFill>
                <a:effectLst/>
                <a:latin typeface="+mn-lt"/>
                <a:ea typeface="+mn-ea"/>
                <a:cs typeface="+mn-cs"/>
                <a:sym typeface="Calibri"/>
              </a:rPr>
              <a:t>[ask one table to read each of the bullets]</a:t>
            </a: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None/>
            </a:pPr>
            <a:endParaRPr lang="en-US" sz="1200" b="0" i="0" u="none" strike="noStrike" cap="none" dirty="0" smtClean="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mn-lt"/>
                <a:ea typeface="Calibri"/>
                <a:cs typeface="Calibri"/>
                <a:sym typeface="Calibri"/>
              </a:rPr>
              <a:t>Always ask the question, </a:t>
            </a:r>
            <a:r>
              <a:rPr lang="en-US" sz="1200" b="1" i="0" u="none" strike="noStrike" cap="none" dirty="0" smtClean="0">
                <a:solidFill>
                  <a:schemeClr val="dk1"/>
                </a:solidFill>
                <a:latin typeface="+mn-lt"/>
                <a:ea typeface="Calibri"/>
                <a:cs typeface="Calibri"/>
                <a:sym typeface="Calibri"/>
              </a:rPr>
              <a:t>Why is</a:t>
            </a:r>
            <a:r>
              <a:rPr lang="en-US" sz="1200" b="1" i="0" u="none" strike="noStrike" cap="none" baseline="0" dirty="0" smtClean="0">
                <a:solidFill>
                  <a:schemeClr val="dk1"/>
                </a:solidFill>
                <a:latin typeface="+mn-lt"/>
                <a:ea typeface="Calibri"/>
                <a:cs typeface="Calibri"/>
                <a:sym typeface="Calibri"/>
              </a:rPr>
              <a:t> the action being proposed?  </a:t>
            </a:r>
          </a:p>
          <a:p>
            <a:pPr marL="0" marR="0" lvl="0" indent="0" algn="l" rtl="0">
              <a:spcBef>
                <a:spcPts val="0"/>
              </a:spcBef>
              <a:spcAft>
                <a:spcPts val="0"/>
              </a:spcAft>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baseline="0" dirty="0" smtClean="0">
                <a:solidFill>
                  <a:schemeClr val="dk1"/>
                </a:solidFill>
                <a:latin typeface="+mn-lt"/>
                <a:ea typeface="Calibri"/>
                <a:cs typeface="Calibri"/>
                <a:sym typeface="Calibri"/>
              </a:rPr>
              <a:t>Is it an implementation action directly in support of a recent LUP?</a:t>
            </a:r>
          </a:p>
          <a:p>
            <a:pPr marL="0" marR="0" lvl="0" indent="0" algn="l" rtl="0">
              <a:spcBef>
                <a:spcPts val="0"/>
              </a:spcBef>
              <a:spcAft>
                <a:spcPts val="0"/>
              </a:spcAft>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baseline="0" dirty="0" smtClean="0">
                <a:solidFill>
                  <a:schemeClr val="dk1"/>
                </a:solidFill>
                <a:latin typeface="+mn-lt"/>
                <a:ea typeface="Calibri"/>
                <a:cs typeface="Calibri"/>
                <a:sym typeface="Calibri"/>
              </a:rPr>
              <a:t>Responding to changes in demand or conflicts?</a:t>
            </a:r>
          </a:p>
          <a:p>
            <a:pPr marL="0" marR="0" lvl="0" indent="0" algn="l" rtl="0">
              <a:spcBef>
                <a:spcPts val="0"/>
              </a:spcBef>
              <a:spcAft>
                <a:spcPts val="0"/>
              </a:spcAft>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baseline="0" dirty="0" smtClean="0">
                <a:solidFill>
                  <a:schemeClr val="dk1"/>
                </a:solidFill>
                <a:latin typeface="+mn-lt"/>
                <a:ea typeface="Calibri"/>
                <a:cs typeface="Calibri"/>
                <a:sym typeface="Calibri"/>
              </a:rPr>
              <a:t>Proposed by a user group or local community?</a:t>
            </a:r>
          </a:p>
          <a:p>
            <a:pPr marL="0" marR="0" lvl="0" indent="0" algn="l" rtl="0">
              <a:spcBef>
                <a:spcPts val="0"/>
              </a:spcBef>
              <a:spcAft>
                <a:spcPts val="0"/>
              </a:spcAft>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baseline="0" dirty="0" smtClean="0">
                <a:solidFill>
                  <a:schemeClr val="dk1"/>
                </a:solidFill>
                <a:latin typeface="+mn-lt"/>
                <a:ea typeface="Calibri"/>
                <a:cs typeface="Calibri"/>
                <a:sym typeface="Calibri"/>
              </a:rPr>
              <a:t>No matter what is driving the action being proposed,  the action should be evaluated based on these criteria.</a:t>
            </a:r>
            <a:endParaRPr lang="en-US" sz="1200" b="0" i="0" u="none" strike="noStrike" cap="none"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7</a:t>
            </a:fld>
            <a:endParaRPr lang="en-US"/>
          </a:p>
        </p:txBody>
      </p:sp>
    </p:spTree>
    <p:extLst>
      <p:ext uri="{BB962C8B-B14F-4D97-AF65-F5344CB8AC3E}">
        <p14:creationId xmlns:p14="http://schemas.microsoft.com/office/powerpoint/2010/main" val="340122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Implementation decisions result in rules and regulations that can be categorized according to the directness with which they impact visitor behavior, visitor use, recreation participation, and ultimately the visitors’ desired recreation</a:t>
            </a:r>
            <a:endParaRPr lang="en-US" dirty="0" smtClean="0"/>
          </a:p>
          <a:p>
            <a:endParaRPr lang="en-US" dirty="0" smtClean="0"/>
          </a:p>
          <a:p>
            <a:r>
              <a:rPr lang="en-US" dirty="0" smtClean="0"/>
              <a:t>Ask class for examples of each.  Discuss the complex process to issue a Restriction</a:t>
            </a:r>
            <a:r>
              <a:rPr lang="en-US" baseline="0" dirty="0" smtClean="0"/>
              <a:t> Order, Shooting Closure or Supplementary Rule, and the need for Law Enforcement patrols.</a:t>
            </a:r>
            <a:endParaRPr lang="en-US" dirty="0" smtClean="0"/>
          </a:p>
          <a:p>
            <a:endParaRPr lang="en-US" dirty="0" smtClean="0"/>
          </a:p>
          <a:p>
            <a:r>
              <a:rPr lang="en-US" dirty="0" smtClean="0"/>
              <a:t>Anticipated Responses…</a:t>
            </a:r>
          </a:p>
          <a:p>
            <a:r>
              <a:rPr lang="en-US" dirty="0" smtClean="0"/>
              <a:t>Examples of Indirect:</a:t>
            </a:r>
          </a:p>
          <a:p>
            <a:endParaRPr lang="en-US" dirty="0" smtClean="0"/>
          </a:p>
          <a:p>
            <a:r>
              <a:rPr lang="en-US" sz="1200" b="0" i="0" u="none" strike="noStrike" kern="1200" baseline="0" dirty="0" smtClean="0">
                <a:solidFill>
                  <a:schemeClr val="tx1"/>
                </a:solidFill>
                <a:latin typeface="+mn-lt"/>
                <a:ea typeface="+mn-ea"/>
                <a:cs typeface="+mn-cs"/>
              </a:rPr>
              <a:t> Provide self-registration stations at trailheads.</a:t>
            </a:r>
          </a:p>
          <a:p>
            <a:r>
              <a:rPr lang="en-US" sz="1200" b="0" i="0" u="none" strike="noStrike" kern="1200" baseline="0" dirty="0" smtClean="0">
                <a:solidFill>
                  <a:schemeClr val="tx1"/>
                </a:solidFill>
                <a:latin typeface="+mn-lt"/>
                <a:ea typeface="+mn-ea"/>
                <a:cs typeface="+mn-cs"/>
              </a:rPr>
              <a:t> Make campsites available on a first-come basis.</a:t>
            </a:r>
          </a:p>
          <a:p>
            <a:r>
              <a:rPr lang="en-US" sz="1200" b="0" i="0" u="none" strike="noStrike" kern="1200" baseline="0" dirty="0" smtClean="0">
                <a:solidFill>
                  <a:schemeClr val="tx1"/>
                </a:solidFill>
                <a:latin typeface="+mn-lt"/>
                <a:ea typeface="+mn-ea"/>
                <a:cs typeface="+mn-cs"/>
              </a:rPr>
              <a:t> Promote Leave-No-Trace camping ethics.</a:t>
            </a:r>
          </a:p>
          <a:p>
            <a:r>
              <a:rPr lang="en-US" sz="1200" b="0" i="0" u="none" strike="noStrike" kern="1200" baseline="0" dirty="0" smtClean="0">
                <a:solidFill>
                  <a:schemeClr val="tx1"/>
                </a:solidFill>
                <a:latin typeface="+mn-lt"/>
                <a:ea typeface="+mn-ea"/>
                <a:cs typeface="+mn-cs"/>
              </a:rPr>
              <a:t> Identify locations for dogs to run off leash.</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Examples of Direct:</a:t>
            </a:r>
          </a:p>
          <a:p>
            <a:r>
              <a:rPr lang="en-US" sz="1200" b="0" i="0" u="none" strike="noStrike" kern="1200" baseline="0" dirty="0" smtClean="0">
                <a:solidFill>
                  <a:schemeClr val="tx1"/>
                </a:solidFill>
                <a:latin typeface="+mn-lt"/>
                <a:ea typeface="+mn-ea"/>
                <a:cs typeface="+mn-cs"/>
              </a:rPr>
              <a:t> Require SRPs in special areas.</a:t>
            </a:r>
          </a:p>
          <a:p>
            <a:r>
              <a:rPr lang="en-US" sz="1200" b="0" i="0" u="none" strike="noStrike" kern="1200" baseline="0" dirty="0" smtClean="0">
                <a:solidFill>
                  <a:schemeClr val="tx1"/>
                </a:solidFill>
                <a:latin typeface="+mn-lt"/>
                <a:ea typeface="+mn-ea"/>
                <a:cs typeface="+mn-cs"/>
              </a:rPr>
              <a:t> Assign campsites through a reservation system.</a:t>
            </a:r>
          </a:p>
          <a:p>
            <a:r>
              <a:rPr lang="en-US" sz="1200" b="0" i="0" u="none" strike="noStrike" kern="1200" baseline="0" dirty="0" smtClean="0">
                <a:solidFill>
                  <a:schemeClr val="tx1"/>
                </a:solidFill>
                <a:latin typeface="+mn-lt"/>
                <a:ea typeface="+mn-ea"/>
                <a:cs typeface="+mn-cs"/>
              </a:rPr>
              <a:t> Limit the size of camping groups or number of vehicles.</a:t>
            </a:r>
          </a:p>
          <a:p>
            <a:r>
              <a:rPr lang="en-US" sz="1200" b="0" i="0" u="none" strike="noStrike" kern="1200" baseline="0" dirty="0" smtClean="0">
                <a:solidFill>
                  <a:schemeClr val="tx1"/>
                </a:solidFill>
                <a:latin typeface="+mn-lt"/>
                <a:ea typeface="+mn-ea"/>
                <a:cs typeface="+mn-cs"/>
              </a:rPr>
              <a:t> Close the area to dogs.</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8</a:t>
            </a:fld>
            <a:endParaRPr lang="en-US"/>
          </a:p>
        </p:txBody>
      </p:sp>
    </p:spTree>
    <p:extLst>
      <p:ext uri="{BB962C8B-B14F-4D97-AF65-F5344CB8AC3E}">
        <p14:creationId xmlns:p14="http://schemas.microsoft.com/office/powerpoint/2010/main" val="214847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9</a:t>
            </a:fld>
            <a:endParaRPr lang="en-US"/>
          </a:p>
        </p:txBody>
      </p:sp>
    </p:spTree>
    <p:extLst>
      <p:ext uri="{BB962C8B-B14F-4D97-AF65-F5344CB8AC3E}">
        <p14:creationId xmlns:p14="http://schemas.microsoft.com/office/powerpoint/2010/main" val="118922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Recreation management is defined as on-the-ground management of resources, visitors and facilities including the regulation of other resource program actions that impact recreation opportunities and recreation settings.  Subsequent recreation management can involve </a:t>
            </a:r>
            <a:r>
              <a:rPr lang="en-US" sz="1200" b="1" i="0" u="none" strike="noStrike" kern="1200" dirty="0" smtClean="0">
                <a:solidFill>
                  <a:schemeClr val="tx1"/>
                </a:solidFill>
                <a:effectLst/>
                <a:latin typeface="+mn-lt"/>
                <a:ea typeface="+mn-ea"/>
                <a:cs typeface="+mn-cs"/>
              </a:rPr>
              <a:t>recreation area management plans (RAMPs) and project plans. </a:t>
            </a:r>
            <a:r>
              <a:rPr lang="en-US" sz="1200" b="0" i="0" u="none" strike="noStrike" kern="1200" dirty="0" smtClean="0">
                <a:solidFill>
                  <a:schemeClr val="tx1"/>
                </a:solidFill>
                <a:effectLst/>
                <a:latin typeface="+mn-lt"/>
                <a:ea typeface="+mn-ea"/>
                <a:cs typeface="+mn-cs"/>
              </a:rPr>
              <a:t>These implementation-level plans are completed as necessary to implement the decisions in the land use plan. </a:t>
            </a:r>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10</a:t>
            </a:fld>
            <a:endParaRPr lang="en-US"/>
          </a:p>
        </p:txBody>
      </p:sp>
    </p:spTree>
    <p:extLst>
      <p:ext uri="{BB962C8B-B14F-4D97-AF65-F5344CB8AC3E}">
        <p14:creationId xmlns:p14="http://schemas.microsoft.com/office/powerpoint/2010/main" val="54854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2" name="Straight Connector 11"/>
          <p:cNvCxnSpPr/>
          <p:nvPr/>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cxnSp>
        <p:nvCxnSpPr>
          <p:cNvPr id="8" name="Straight Connector 7"/>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3"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Presentation Title</a:t>
            </a:r>
            <a:endParaRPr lang="en-US" dirty="0"/>
          </a:p>
        </p:txBody>
      </p:sp>
    </p:spTree>
    <p:extLst>
      <p:ext uri="{BB962C8B-B14F-4D97-AF65-F5344CB8AC3E}">
        <p14:creationId xmlns:p14="http://schemas.microsoft.com/office/powerpoint/2010/main" val="4102950345"/>
      </p:ext>
    </p:extLst>
  </p:cSld>
  <p:clrMapOvr>
    <a:masterClrMapping/>
  </p:clrMapOvr>
  <p:extLst mod="1">
    <p:ext uri="{DCECCB84-F9BA-43D5-87BE-67443E8EF086}">
      <p15:sldGuideLst xmlns:p15="http://schemas.microsoft.com/office/powerpoint/2012/main">
        <p15:guide id="10" orient="horz" pos="2160" userDrawn="1">
          <p15:clr>
            <a:srgbClr val="FBAE40"/>
          </p15:clr>
        </p15:guide>
        <p15:guide id="11" pos="3840" userDrawn="1">
          <p15:clr>
            <a:srgbClr val="FBAE40"/>
          </p15:clr>
        </p15:guide>
        <p15:guide id="12" pos="528" userDrawn="1">
          <p15:clr>
            <a:srgbClr val="FBAE40"/>
          </p15:clr>
        </p15:guide>
        <p15:guide id="13" pos="7152" userDrawn="1">
          <p15:clr>
            <a:srgbClr val="FBAE40"/>
          </p15:clr>
        </p15:guide>
        <p15:guide id="14" pos="7440" userDrawn="1">
          <p15:clr>
            <a:srgbClr val="FBAE40"/>
          </p15:clr>
        </p15:guide>
        <p15:guide id="15" pos="240" userDrawn="1">
          <p15:clr>
            <a:srgbClr val="FBAE40"/>
          </p15:clr>
        </p15:guide>
        <p15:guide id="16" orient="horz" pos="144" userDrawn="1">
          <p15:clr>
            <a:srgbClr val="FBAE40"/>
          </p15:clr>
        </p15:guide>
        <p15:guide id="17" orient="horz" pos="4248" userDrawn="1">
          <p15:clr>
            <a:srgbClr val="FBAE40"/>
          </p15:clr>
        </p15:guide>
        <p15:guide id="18" orient="horz" pos="1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98011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9C7BC-23CB-4ABC-803D-39F093646AD2}" type="datetimeFigureOut">
              <a:rPr lang="en-US" smtClean="0"/>
              <a:t>11/7/2019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82136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86515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2" name="Straight Connector 11"/>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16" name="Title 15"/>
          <p:cNvSpPr>
            <a:spLocks noGrp="1"/>
          </p:cNvSpPr>
          <p:nvPr>
            <p:ph type="title" hasCustomPrompt="1"/>
          </p:nvPr>
        </p:nvSpPr>
        <p:spPr>
          <a:xfrm>
            <a:off x="838200" y="1015734"/>
            <a:ext cx="10515600" cy="748245"/>
          </a:xfrm>
        </p:spPr>
        <p:txBody>
          <a:bodyPr/>
          <a:lstStyle>
            <a:lvl1pPr>
              <a:defRPr/>
            </a:lvl1pPr>
          </a:lstStyle>
          <a:p>
            <a:r>
              <a:rPr lang="en-US" dirty="0" smtClean="0"/>
              <a:t>Click to add title</a:t>
            </a:r>
            <a:endParaRPr lang="en-US" dirty="0"/>
          </a:p>
        </p:txBody>
      </p:sp>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spTree>
    <p:extLst>
      <p:ext uri="{BB962C8B-B14F-4D97-AF65-F5344CB8AC3E}">
        <p14:creationId xmlns:p14="http://schemas.microsoft.com/office/powerpoint/2010/main" val="10342049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pos="7152" userDrawn="1">
          <p15:clr>
            <a:srgbClr val="FBAE40"/>
          </p15:clr>
        </p15:guide>
        <p15:guide id="5" pos="7440" userDrawn="1">
          <p15:clr>
            <a:srgbClr val="FBAE40"/>
          </p15:clr>
        </p15:guide>
        <p15:guide id="6" pos="240" userDrawn="1">
          <p15:clr>
            <a:srgbClr val="FBAE40"/>
          </p15:clr>
        </p15:guide>
        <p15:guide id="7" orient="horz" pos="144" userDrawn="1">
          <p15:clr>
            <a:srgbClr val="FBAE40"/>
          </p15:clr>
        </p15:guide>
        <p15:guide id="8" orient="horz" pos="4248" userDrawn="1">
          <p15:clr>
            <a:srgbClr val="FBAE40"/>
          </p15:clr>
        </p15:guide>
        <p15:guide id="9" orient="horz" pos="12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7" name="Straight Connector 6"/>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838200" y="828942"/>
            <a:ext cx="10515600" cy="769441"/>
          </a:xfrm>
          <a:prstGeom prst="rect">
            <a:avLst/>
          </a:prstGeom>
          <a:noFill/>
        </p:spPr>
        <p:txBody>
          <a:bodyPr wrap="square" rtlCol="0">
            <a:spAutoFit/>
          </a:bodyPr>
          <a:lstStyle/>
          <a:p>
            <a:r>
              <a:rPr lang="en-US" sz="4400" b="1" dirty="0" smtClean="0">
                <a:solidFill>
                  <a:schemeClr val="bg1">
                    <a:lumMod val="85000"/>
                  </a:schemeClr>
                </a:solidFill>
                <a:latin typeface="Roboto" panose="02000000000000000000" pitchFamily="2" charset="0"/>
                <a:ea typeface="Roboto" panose="02000000000000000000" pitchFamily="2" charset="0"/>
              </a:rPr>
              <a:t>Click to add page topic</a:t>
            </a:r>
            <a:endParaRPr lang="en-US" sz="4400" b="1" dirty="0">
              <a:solidFill>
                <a:schemeClr val="bg1">
                  <a:lumMod val="85000"/>
                </a:schemeClr>
              </a:solidFill>
              <a:latin typeface="Roboto" panose="02000000000000000000" pitchFamily="2" charset="0"/>
              <a:ea typeface="Roboto" panose="02000000000000000000" pitchFamily="2" charset="0"/>
            </a:endParaRPr>
          </a:p>
        </p:txBody>
      </p:sp>
      <p:sp>
        <p:nvSpPr>
          <p:cNvPr id="13" name="TextBox 12"/>
          <p:cNvSpPr txBox="1"/>
          <p:nvPr userDrawn="1"/>
        </p:nvSpPr>
        <p:spPr>
          <a:xfrm>
            <a:off x="8289421" y="202193"/>
            <a:ext cx="3064379" cy="292388"/>
          </a:xfrm>
          <a:prstGeom prst="rect">
            <a:avLst/>
          </a:prstGeom>
          <a:noFill/>
        </p:spPr>
        <p:txBody>
          <a:bodyPr wrap="square" lIns="0" bIns="0" rtlCol="0" anchor="b">
            <a:spAutoFit/>
          </a:bodyPr>
          <a:lstStyle/>
          <a:p>
            <a:pPr algn="r"/>
            <a:r>
              <a:rPr lang="en-US" sz="1600" dirty="0" smtClean="0">
                <a:solidFill>
                  <a:schemeClr val="bg1">
                    <a:lumMod val="85000"/>
                  </a:schemeClr>
                </a:solidFill>
                <a:latin typeface="Roboto Black" panose="02000000000000000000" pitchFamily="2" charset="0"/>
                <a:ea typeface="Roboto Black" panose="02000000000000000000" pitchFamily="2" charset="0"/>
              </a:rPr>
              <a:t>Click to Add Chapter Heading</a:t>
            </a:r>
            <a:endParaRPr lang="en-US" sz="1600" dirty="0">
              <a:solidFill>
                <a:schemeClr val="bg1">
                  <a:lumMod val="85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4905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cxnSp>
        <p:nvCxnSpPr>
          <p:cNvPr id="7" name="Straight Connector 6"/>
          <p:cNvCxnSpPr/>
          <p:nvPr/>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2"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Topic Heading</a:t>
            </a:r>
            <a:endParaRPr lang="en-US" dirty="0"/>
          </a:p>
        </p:txBody>
      </p:sp>
      <p:sp>
        <p:nvSpPr>
          <p:cNvPr id="3" name="Text Placeholder 2"/>
          <p:cNvSpPr>
            <a:spLocks noGrp="1"/>
          </p:cNvSpPr>
          <p:nvPr>
            <p:ph type="body" sz="quarter" idx="12" hasCustomPrompt="1"/>
          </p:nvPr>
        </p:nvSpPr>
        <p:spPr>
          <a:xfrm>
            <a:off x="6819900" y="160338"/>
            <a:ext cx="4533900" cy="369887"/>
          </a:xfrm>
        </p:spPr>
        <p:txBody>
          <a:bodyPr anchor="b">
            <a:normAutofit/>
          </a:bodyPr>
          <a:lstStyle>
            <a:lvl1pPr marL="0" indent="0" algn="r">
              <a:buNone/>
              <a:defRPr sz="1600">
                <a:solidFill>
                  <a:schemeClr val="bg1">
                    <a:lumMod val="85000"/>
                  </a:schemeClr>
                </a:solidFill>
                <a:latin typeface="Roboto Black" panose="02000000000000000000" pitchFamily="2" charset="0"/>
                <a:ea typeface="Roboto Black" panose="02000000000000000000" pitchFamily="2" charset="0"/>
              </a:defRPr>
            </a:lvl1pPr>
          </a:lstStyle>
          <a:p>
            <a:pPr lvl="0"/>
            <a:r>
              <a:rPr lang="en-US" dirty="0" smtClean="0"/>
              <a:t>Click to Add Chapter Heading</a:t>
            </a:r>
            <a:endParaRPr lang="en-US" dirty="0"/>
          </a:p>
        </p:txBody>
      </p:sp>
    </p:spTree>
    <p:extLst>
      <p:ext uri="{BB962C8B-B14F-4D97-AF65-F5344CB8AC3E}">
        <p14:creationId xmlns:p14="http://schemas.microsoft.com/office/powerpoint/2010/main" val="375614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04815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19C7BC-23CB-4ABC-803D-39F093646AD2}" type="datetimeFigureOut">
              <a:rPr lang="en-US" smtClean="0"/>
              <a:t>11/7/2019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32672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9C7BC-23CB-4ABC-803D-39F093646AD2}" type="datetimeFigureOut">
              <a:rPr lang="en-US" smtClean="0"/>
              <a:t>11/7/2019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93331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9C7BC-23CB-4ABC-803D-39F093646AD2}" type="datetimeFigureOut">
              <a:rPr lang="en-US" smtClean="0"/>
              <a:t>11/7/2019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94959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9C7BC-23CB-4ABC-803D-39F093646AD2}" type="datetimeFigureOut">
              <a:rPr lang="en-US" smtClean="0"/>
              <a:t>11/7/2019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92071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C7BC-23CB-4ABC-803D-39F093646AD2}" type="datetimeFigureOut">
              <a:rPr lang="en-US" smtClean="0"/>
              <a:t>11/7/2019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27912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17060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9C7BC-23CB-4ABC-803D-39F093646AD2}" type="datetimeFigureOut">
              <a:rPr lang="en-US" smtClean="0"/>
              <a:t>11/7/2019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46E04-9456-4994-813D-5A4585BDA200}" type="slidenum">
              <a:rPr lang="en-US" smtClean="0"/>
              <a:t>‹#›</a:t>
            </a:fld>
            <a:endParaRPr lang="en-US" dirty="0"/>
          </a:p>
        </p:txBody>
      </p:sp>
      <p:sp>
        <p:nvSpPr>
          <p:cNvPr id="7" name="Footer Placeholder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83063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4" r:id="rId14"/>
  </p:sldLayoutIdLst>
  <p:txStyles>
    <p:titleStyle>
      <a:lvl1pPr algn="l" defTabSz="914400" rtl="0" eaLnBrk="1" latinLnBrk="0" hangingPunct="1">
        <a:lnSpc>
          <a:spcPct val="90000"/>
        </a:lnSpc>
        <a:spcBef>
          <a:spcPct val="0"/>
        </a:spcBef>
        <a:buNone/>
        <a:defRPr sz="4400" kern="1200">
          <a:solidFill>
            <a:schemeClr val="bg1">
              <a:lumMod val="85000"/>
            </a:schemeClr>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40" userDrawn="1">
          <p15:clr>
            <a:srgbClr val="F26B43"/>
          </p15:clr>
        </p15:guide>
        <p15:guide id="16" pos="528" userDrawn="1">
          <p15:clr>
            <a:srgbClr val="F26B43"/>
          </p15:clr>
        </p15:guide>
        <p15:guide id="17" pos="7152" userDrawn="1">
          <p15:clr>
            <a:srgbClr val="F26B43"/>
          </p15:clr>
        </p15:guide>
        <p15:guide id="18" orient="horz" pos="216" userDrawn="1">
          <p15:clr>
            <a:srgbClr val="F26B43"/>
          </p15:clr>
        </p15:guide>
        <p15:guide id="19" orient="horz" pos="3888" userDrawn="1">
          <p15:clr>
            <a:srgbClr val="F26B43"/>
          </p15:clr>
        </p15:guide>
        <p15:guide id="20" orient="horz" pos="4224" userDrawn="1">
          <p15:clr>
            <a:srgbClr val="F26B43"/>
          </p15:clr>
        </p15:guide>
        <p15:guide id="21" orient="horz" pos="1056" userDrawn="1">
          <p15:clr>
            <a:srgbClr val="F26B43"/>
          </p15:clr>
        </p15:guide>
        <p15:guide id="22"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jxea05Crna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997" y="1076701"/>
            <a:ext cx="10899371" cy="608012"/>
          </a:xfrm>
        </p:spPr>
        <p:txBody>
          <a:bodyPr/>
          <a:lstStyle/>
          <a:p>
            <a:r>
              <a:rPr lang="en-US" dirty="0" smtClean="0"/>
              <a:t>Planning for Recreation &amp; Visitor Services</a:t>
            </a:r>
            <a:endParaRPr lang="en-US" dirty="0"/>
          </a:p>
        </p:txBody>
      </p:sp>
      <p:sp>
        <p:nvSpPr>
          <p:cNvPr id="9" name="Picture Placeholder 8"/>
          <p:cNvSpPr>
            <a:spLocks noGrp="1"/>
          </p:cNvSpPr>
          <p:nvPr>
            <p:ph type="pic" sz="quarter" idx="10"/>
          </p:nvPr>
        </p:nvSpPr>
        <p:spPr/>
      </p:sp>
      <p:pic>
        <p:nvPicPr>
          <p:cNvPr id="10" name="Picture 9"/>
          <p:cNvPicPr>
            <a:picLocks noChangeAspect="1"/>
          </p:cNvPicPr>
          <p:nvPr/>
        </p:nvPicPr>
        <p:blipFill rotWithShape="1">
          <a:blip r:embed="rId2"/>
          <a:srcRect b="32769"/>
          <a:stretch/>
        </p:blipFill>
        <p:spPr>
          <a:xfrm>
            <a:off x="-16042" y="2019300"/>
            <a:ext cx="12192000" cy="4830679"/>
          </a:xfrm>
          <a:prstGeom prst="rect">
            <a:avLst/>
          </a:prstGeom>
        </p:spPr>
      </p:pic>
    </p:spTree>
    <p:extLst>
      <p:ext uri="{BB962C8B-B14F-4D97-AF65-F5344CB8AC3E}">
        <p14:creationId xmlns:p14="http://schemas.microsoft.com/office/powerpoint/2010/main" val="349116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31165" y="1025256"/>
            <a:ext cx="10988615" cy="889808"/>
          </a:xfrm>
        </p:spPr>
        <p:txBody>
          <a:bodyPr/>
          <a:lstStyle/>
          <a:p>
            <a:pPr algn="ctr"/>
            <a:r>
              <a:rPr lang="en-US" dirty="0" smtClean="0"/>
              <a:t>Recreation Area Management Plans (RAMPs)</a:t>
            </a:r>
            <a:endParaRPr lang="en-US" sz="3200" dirty="0"/>
          </a:p>
        </p:txBody>
      </p:sp>
      <p:sp>
        <p:nvSpPr>
          <p:cNvPr id="4" name="Text Placeholder 3"/>
          <p:cNvSpPr>
            <a:spLocks noGrp="1"/>
          </p:cNvSpPr>
          <p:nvPr>
            <p:ph type="body" sz="quarter" idx="12"/>
          </p:nvPr>
        </p:nvSpPr>
        <p:spPr/>
        <p:txBody>
          <a:bodyPr>
            <a:normAutofit fontScale="92500"/>
          </a:bodyPr>
          <a:lstStyle/>
          <a:p>
            <a:r>
              <a:rPr lang="en-US" dirty="0"/>
              <a:t>Module </a:t>
            </a:r>
            <a:r>
              <a:rPr lang="en-US" dirty="0" smtClean="0"/>
              <a:t>11 </a:t>
            </a:r>
            <a:r>
              <a:rPr lang="en-US" dirty="0"/>
              <a:t>– </a:t>
            </a:r>
            <a:r>
              <a:rPr lang="en-US" dirty="0" smtClean="0"/>
              <a:t>Implementation Planning , pg IV-3</a:t>
            </a:r>
            <a:endParaRPr lang="en-US" dirty="0"/>
          </a:p>
        </p:txBody>
      </p:sp>
      <p:sp>
        <p:nvSpPr>
          <p:cNvPr id="5" name="TextBox 4"/>
          <p:cNvSpPr txBox="1"/>
          <p:nvPr/>
        </p:nvSpPr>
        <p:spPr>
          <a:xfrm>
            <a:off x="1128712" y="2562225"/>
            <a:ext cx="9648825"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chemeClr val="bg1"/>
                </a:solidFill>
              </a:rPr>
              <a:t>Provide </a:t>
            </a:r>
            <a:r>
              <a:rPr lang="en-US" sz="2400" b="1" dirty="0">
                <a:solidFill>
                  <a:schemeClr val="bg1"/>
                </a:solidFill>
              </a:rPr>
              <a:t>specific direction for on-the-ground implementation of the </a:t>
            </a:r>
            <a:r>
              <a:rPr lang="en-US" sz="2400" b="1" dirty="0" smtClean="0">
                <a:solidFill>
                  <a:schemeClr val="bg1"/>
                </a:solidFill>
              </a:rPr>
              <a:t>LUP. </a:t>
            </a:r>
          </a:p>
          <a:p>
            <a:pPr marL="342900" indent="-342900">
              <a:buFont typeface="Arial" panose="020B0604020202020204" pitchFamily="34" charset="0"/>
              <a:buChar char="•"/>
            </a:pPr>
            <a:r>
              <a:rPr lang="en-US" sz="2400" b="1" dirty="0" smtClean="0">
                <a:solidFill>
                  <a:schemeClr val="bg1"/>
                </a:solidFill>
              </a:rPr>
              <a:t>May </a:t>
            </a:r>
            <a:r>
              <a:rPr lang="en-US" sz="2400" b="1" dirty="0">
                <a:solidFill>
                  <a:schemeClr val="bg1"/>
                </a:solidFill>
              </a:rPr>
              <a:t>be developed for an RMA, multiple RMAs, or areas with connected recreation actions. </a:t>
            </a:r>
            <a:endParaRPr lang="en-US" sz="2400" b="1"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Should </a:t>
            </a:r>
            <a:r>
              <a:rPr lang="en-US" sz="2400" b="1" dirty="0">
                <a:solidFill>
                  <a:schemeClr val="bg1"/>
                </a:solidFill>
              </a:rPr>
              <a:t>address actions, roles, and responsibilities </a:t>
            </a:r>
            <a:r>
              <a:rPr lang="en-US" sz="2400" b="1" dirty="0" smtClean="0">
                <a:solidFill>
                  <a:schemeClr val="bg1"/>
                </a:solidFill>
              </a:rPr>
              <a:t>for the </a:t>
            </a:r>
            <a:r>
              <a:rPr lang="en-US" sz="2400" b="1" dirty="0">
                <a:solidFill>
                  <a:schemeClr val="bg1"/>
                </a:solidFill>
              </a:rPr>
              <a:t>BLM </a:t>
            </a:r>
            <a:r>
              <a:rPr lang="en-US" sz="2400" b="1" dirty="0" smtClean="0">
                <a:solidFill>
                  <a:schemeClr val="bg1"/>
                </a:solidFill>
              </a:rPr>
              <a:t>and possibly other </a:t>
            </a:r>
            <a:r>
              <a:rPr lang="en-US" sz="2400" b="1" dirty="0">
                <a:solidFill>
                  <a:schemeClr val="bg1"/>
                </a:solidFill>
              </a:rPr>
              <a:t>collaborating community recreation-tourism </a:t>
            </a:r>
            <a:r>
              <a:rPr lang="en-US" sz="2400" b="1" dirty="0" smtClean="0">
                <a:solidFill>
                  <a:schemeClr val="bg1"/>
                </a:solidFill>
              </a:rPr>
              <a:t>providers.</a:t>
            </a:r>
          </a:p>
          <a:p>
            <a:pPr marL="342900" indent="-342900">
              <a:buFont typeface="Arial" panose="020B0604020202020204" pitchFamily="34" charset="0"/>
              <a:buChar char="•"/>
            </a:pPr>
            <a:r>
              <a:rPr lang="en-US" sz="2400" b="1" dirty="0" smtClean="0">
                <a:solidFill>
                  <a:schemeClr val="bg1"/>
                </a:solidFill>
              </a:rPr>
              <a:t>May include </a:t>
            </a:r>
            <a:r>
              <a:rPr lang="en-US" sz="2400" b="1" dirty="0">
                <a:solidFill>
                  <a:schemeClr val="bg1"/>
                </a:solidFill>
              </a:rPr>
              <a:t>other actions necessary to achieve interdisciplinary LUP objectives. </a:t>
            </a:r>
            <a:endParaRPr lang="en-US" sz="2400" b="1"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May </a:t>
            </a:r>
            <a:r>
              <a:rPr lang="en-US" sz="2400" b="1" dirty="0">
                <a:solidFill>
                  <a:schemeClr val="bg1"/>
                </a:solidFill>
              </a:rPr>
              <a:t>precede project plans</a:t>
            </a:r>
            <a:r>
              <a:rPr lang="en-US" sz="2400" b="1" dirty="0" smtClean="0">
                <a:solidFill>
                  <a:schemeClr val="bg1"/>
                </a:solidFill>
              </a:rPr>
              <a:t>.</a:t>
            </a:r>
          </a:p>
          <a:p>
            <a:pPr marL="342900" indent="-342900">
              <a:buFont typeface="Arial" panose="020B0604020202020204" pitchFamily="34" charset="0"/>
              <a:buChar char="•"/>
            </a:pPr>
            <a:r>
              <a:rPr lang="en-US" sz="2400" b="1" dirty="0" smtClean="0">
                <a:solidFill>
                  <a:schemeClr val="bg1"/>
                </a:solidFill>
              </a:rPr>
              <a:t>Must address </a:t>
            </a:r>
            <a:r>
              <a:rPr lang="en-US" sz="2400" b="1" dirty="0">
                <a:solidFill>
                  <a:schemeClr val="bg1"/>
                </a:solidFill>
              </a:rPr>
              <a:t>the </a:t>
            </a:r>
            <a:r>
              <a:rPr lang="en-US" sz="2400" b="1" dirty="0" smtClean="0">
                <a:solidFill>
                  <a:schemeClr val="bg1"/>
                </a:solidFill>
              </a:rPr>
              <a:t>four </a:t>
            </a:r>
            <a:r>
              <a:rPr lang="en-US" sz="2400" b="1" dirty="0">
                <a:solidFill>
                  <a:schemeClr val="bg1"/>
                </a:solidFill>
              </a:rPr>
              <a:t>implementation </a:t>
            </a:r>
            <a:r>
              <a:rPr lang="en-US" sz="2400" b="1" dirty="0" smtClean="0">
                <a:solidFill>
                  <a:schemeClr val="bg1"/>
                </a:solidFill>
              </a:rPr>
              <a:t>categories…</a:t>
            </a:r>
            <a:endParaRPr lang="en-US" sz="2400" b="1" dirty="0">
              <a:solidFill>
                <a:schemeClr val="bg1"/>
              </a:solidFill>
            </a:endParaRPr>
          </a:p>
        </p:txBody>
      </p:sp>
    </p:spTree>
    <p:extLst>
      <p:ext uri="{BB962C8B-B14F-4D97-AF65-F5344CB8AC3E}">
        <p14:creationId xmlns:p14="http://schemas.microsoft.com/office/powerpoint/2010/main" val="2284407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fontScale="85000" lnSpcReduction="10000"/>
          </a:bodyPr>
          <a:lstStyle/>
          <a:p>
            <a:r>
              <a:rPr lang="en-US" dirty="0"/>
              <a:t>Module </a:t>
            </a:r>
            <a:r>
              <a:rPr lang="en-US" dirty="0" smtClean="0"/>
              <a:t>11 </a:t>
            </a:r>
            <a:r>
              <a:rPr lang="en-US" dirty="0"/>
              <a:t>– </a:t>
            </a:r>
            <a:r>
              <a:rPr lang="en-US" dirty="0" smtClean="0"/>
              <a:t>Implementation Planning , pg IV-5 to 7 </a:t>
            </a:r>
            <a:endParaRPr lang="en-US" dirty="0"/>
          </a:p>
        </p:txBody>
      </p:sp>
      <p:sp>
        <p:nvSpPr>
          <p:cNvPr id="7" name="TextBox 6"/>
          <p:cNvSpPr txBox="1"/>
          <p:nvPr/>
        </p:nvSpPr>
        <p:spPr>
          <a:xfrm>
            <a:off x="703979" y="1684287"/>
            <a:ext cx="4317963" cy="4832092"/>
          </a:xfrm>
          <a:prstGeom prst="rect">
            <a:avLst/>
          </a:prstGeom>
          <a:noFill/>
        </p:spPr>
        <p:txBody>
          <a:bodyPr wrap="square" rtlCol="0">
            <a:spAutoFit/>
          </a:bodyPr>
          <a:lstStyle/>
          <a:p>
            <a:r>
              <a:rPr lang="en-US" sz="2800" b="1" u="sng" dirty="0" smtClean="0">
                <a:solidFill>
                  <a:schemeClr val="bg1"/>
                </a:solidFill>
              </a:rPr>
              <a:t>Management</a:t>
            </a:r>
            <a:r>
              <a:rPr lang="en-US" sz="2800" b="1" dirty="0" smtClean="0">
                <a:solidFill>
                  <a:schemeClr val="bg1"/>
                </a:solidFill>
              </a:rPr>
              <a:t> </a:t>
            </a:r>
          </a:p>
          <a:p>
            <a:pPr marL="457200" indent="-457200">
              <a:buFont typeface="Arial" panose="020B0604020202020204" pitchFamily="34" charset="0"/>
              <a:buChar char="•"/>
            </a:pPr>
            <a:r>
              <a:rPr lang="en-US" sz="2800" b="1" dirty="0" smtClean="0">
                <a:solidFill>
                  <a:schemeClr val="bg1"/>
                </a:solidFill>
              </a:rPr>
              <a:t>On-the-ground</a:t>
            </a:r>
          </a:p>
          <a:p>
            <a:pPr marL="457200" indent="-457200">
              <a:buFont typeface="Arial" panose="020B0604020202020204" pitchFamily="34" charset="0"/>
              <a:buChar char="•"/>
            </a:pPr>
            <a:r>
              <a:rPr lang="en-US" sz="2800" b="1" dirty="0" smtClean="0">
                <a:solidFill>
                  <a:schemeClr val="bg1"/>
                </a:solidFill>
              </a:rPr>
              <a:t>Facilities</a:t>
            </a:r>
            <a:endParaRPr lang="en-US" sz="2800" b="1" dirty="0">
              <a:solidFill>
                <a:schemeClr val="bg1"/>
              </a:solidFill>
            </a:endParaRPr>
          </a:p>
          <a:p>
            <a:pPr marL="457200" indent="-457200">
              <a:buFont typeface="Arial" panose="020B0604020202020204" pitchFamily="34" charset="0"/>
              <a:buChar char="•"/>
            </a:pPr>
            <a:r>
              <a:rPr lang="en-US" sz="2800" b="1" dirty="0" smtClean="0">
                <a:solidFill>
                  <a:schemeClr val="bg1"/>
                </a:solidFill>
              </a:rPr>
              <a:t>Roads, trails</a:t>
            </a:r>
          </a:p>
          <a:p>
            <a:pPr marL="1200150" lvl="1" indent="-742950">
              <a:buFont typeface="Arial" panose="020B0604020202020204" pitchFamily="34" charset="0"/>
              <a:buChar char="•"/>
            </a:pPr>
            <a:endParaRPr lang="en-US" sz="2800" b="1" dirty="0" smtClean="0">
              <a:solidFill>
                <a:schemeClr val="bg1"/>
              </a:solidFill>
            </a:endParaRPr>
          </a:p>
          <a:p>
            <a:r>
              <a:rPr lang="en-US" sz="2800" b="1" u="sng" dirty="0" smtClean="0">
                <a:solidFill>
                  <a:schemeClr val="bg1"/>
                </a:solidFill>
              </a:rPr>
              <a:t>Administration</a:t>
            </a:r>
            <a:r>
              <a:rPr lang="en-US" sz="2800" b="1" dirty="0" smtClean="0">
                <a:solidFill>
                  <a:schemeClr val="bg1"/>
                </a:solidFill>
              </a:rPr>
              <a:t> </a:t>
            </a:r>
          </a:p>
          <a:p>
            <a:pPr marL="457200" indent="-457200">
              <a:buFont typeface="Arial" panose="020B0604020202020204" pitchFamily="34" charset="0"/>
              <a:buChar char="•"/>
            </a:pPr>
            <a:r>
              <a:rPr lang="en-US" sz="2800" b="1" dirty="0" smtClean="0">
                <a:solidFill>
                  <a:schemeClr val="bg1"/>
                </a:solidFill>
              </a:rPr>
              <a:t>Permits </a:t>
            </a:r>
            <a:r>
              <a:rPr lang="en-US" sz="2800" b="1" dirty="0">
                <a:solidFill>
                  <a:schemeClr val="bg1"/>
                </a:solidFill>
              </a:rPr>
              <a:t>and </a:t>
            </a:r>
            <a:r>
              <a:rPr lang="en-US" sz="2800" b="1" dirty="0" smtClean="0">
                <a:solidFill>
                  <a:schemeClr val="bg1"/>
                </a:solidFill>
              </a:rPr>
              <a:t>fees</a:t>
            </a:r>
          </a:p>
          <a:p>
            <a:pPr marL="457200" indent="-457200">
              <a:buFont typeface="Arial" panose="020B0604020202020204" pitchFamily="34" charset="0"/>
              <a:buChar char="•"/>
            </a:pPr>
            <a:r>
              <a:rPr lang="en-US" sz="2800" b="1" dirty="0" smtClean="0">
                <a:solidFill>
                  <a:schemeClr val="bg1"/>
                </a:solidFill>
              </a:rPr>
              <a:t>Allocation Systems</a:t>
            </a:r>
          </a:p>
          <a:p>
            <a:pPr marL="457200" indent="-457200">
              <a:buFont typeface="Arial" panose="020B0604020202020204" pitchFamily="34" charset="0"/>
              <a:buChar char="•"/>
            </a:pPr>
            <a:r>
              <a:rPr lang="en-US" sz="2800" b="1" dirty="0" smtClean="0">
                <a:solidFill>
                  <a:schemeClr val="bg1"/>
                </a:solidFill>
              </a:rPr>
              <a:t>Use </a:t>
            </a:r>
            <a:r>
              <a:rPr lang="en-US" sz="2800" b="1" dirty="0">
                <a:solidFill>
                  <a:schemeClr val="bg1"/>
                </a:solidFill>
              </a:rPr>
              <a:t>Restrictions and supplementary rules</a:t>
            </a:r>
          </a:p>
          <a:p>
            <a:endParaRPr lang="en-US" sz="2800" b="1" dirty="0" smtClean="0">
              <a:solidFill>
                <a:schemeClr val="bg1"/>
              </a:solidFill>
            </a:endParaRPr>
          </a:p>
        </p:txBody>
      </p:sp>
      <p:sp>
        <p:nvSpPr>
          <p:cNvPr id="8" name="TextBox 7"/>
          <p:cNvSpPr txBox="1"/>
          <p:nvPr/>
        </p:nvSpPr>
        <p:spPr>
          <a:xfrm>
            <a:off x="3026833" y="904957"/>
            <a:ext cx="5516880" cy="923330"/>
          </a:xfrm>
          <a:prstGeom prst="rect">
            <a:avLst/>
          </a:prstGeom>
          <a:noFill/>
        </p:spPr>
        <p:txBody>
          <a:bodyPr wrap="square" rtlCol="0">
            <a:spAutoFit/>
          </a:bodyPr>
          <a:lstStyle/>
          <a:p>
            <a:r>
              <a:rPr lang="en-US" sz="3600" b="1" dirty="0" smtClean="0">
                <a:solidFill>
                  <a:schemeClr val="bg1">
                    <a:lumMod val="85000"/>
                  </a:schemeClr>
                </a:solidFill>
              </a:rPr>
              <a:t>Implementation </a:t>
            </a:r>
            <a:r>
              <a:rPr lang="en-US" sz="3600" b="1" dirty="0">
                <a:solidFill>
                  <a:schemeClr val="bg1">
                    <a:lumMod val="85000"/>
                  </a:schemeClr>
                </a:solidFill>
              </a:rPr>
              <a:t>Categories</a:t>
            </a:r>
          </a:p>
          <a:p>
            <a:endParaRPr lang="en-US" dirty="0">
              <a:solidFill>
                <a:schemeClr val="bg1">
                  <a:lumMod val="85000"/>
                </a:schemeClr>
              </a:solidFill>
            </a:endParaRPr>
          </a:p>
        </p:txBody>
      </p:sp>
      <p:sp>
        <p:nvSpPr>
          <p:cNvPr id="9" name="TextBox 8"/>
          <p:cNvSpPr txBox="1"/>
          <p:nvPr/>
        </p:nvSpPr>
        <p:spPr>
          <a:xfrm>
            <a:off x="6096000" y="1691229"/>
            <a:ext cx="5940213" cy="4770537"/>
          </a:xfrm>
          <a:prstGeom prst="rect">
            <a:avLst/>
          </a:prstGeom>
          <a:noFill/>
        </p:spPr>
        <p:txBody>
          <a:bodyPr wrap="square" rtlCol="0">
            <a:spAutoFit/>
          </a:bodyPr>
          <a:lstStyle/>
          <a:p>
            <a:r>
              <a:rPr lang="en-US" sz="2800" b="1" u="sng" dirty="0" smtClean="0">
                <a:solidFill>
                  <a:schemeClr val="bg1"/>
                </a:solidFill>
              </a:rPr>
              <a:t>Information and Education</a:t>
            </a:r>
          </a:p>
          <a:p>
            <a:pPr marL="457200" indent="-457200">
              <a:buFont typeface="Arial" panose="020B0604020202020204" pitchFamily="34" charset="0"/>
              <a:buChar char="•"/>
            </a:pPr>
            <a:r>
              <a:rPr lang="en-US" sz="2800" b="1" dirty="0" smtClean="0">
                <a:solidFill>
                  <a:schemeClr val="bg1"/>
                </a:solidFill>
              </a:rPr>
              <a:t>Maps, brochures and </a:t>
            </a:r>
          </a:p>
          <a:p>
            <a:pPr marL="457200" indent="-457200">
              <a:buFont typeface="Arial" panose="020B0604020202020204" pitchFamily="34" charset="0"/>
              <a:buChar char="•"/>
            </a:pPr>
            <a:r>
              <a:rPr lang="en-US" sz="2800" b="1" dirty="0" smtClean="0">
                <a:solidFill>
                  <a:schemeClr val="bg1"/>
                </a:solidFill>
              </a:rPr>
              <a:t>Environmental education</a:t>
            </a:r>
          </a:p>
          <a:p>
            <a:pPr marL="457200" indent="-457200">
              <a:buFont typeface="Arial" panose="020B0604020202020204" pitchFamily="34" charset="0"/>
              <a:buChar char="•"/>
            </a:pPr>
            <a:r>
              <a:rPr lang="en-US" sz="2800" b="1" dirty="0" smtClean="0">
                <a:solidFill>
                  <a:schemeClr val="bg1"/>
                </a:solidFill>
              </a:rPr>
              <a:t>Interpretation</a:t>
            </a:r>
          </a:p>
          <a:p>
            <a:pPr marL="457200" indent="-457200">
              <a:buFont typeface="Arial" panose="020B0604020202020204" pitchFamily="34" charset="0"/>
              <a:buChar char="•"/>
            </a:pPr>
            <a:endParaRPr lang="en-US" sz="2800" b="1" dirty="0" smtClean="0">
              <a:solidFill>
                <a:schemeClr val="bg1"/>
              </a:solidFill>
            </a:endParaRPr>
          </a:p>
          <a:p>
            <a:r>
              <a:rPr lang="en-US" sz="2800" b="1" u="sng" dirty="0" smtClean="0">
                <a:solidFill>
                  <a:schemeClr val="bg1"/>
                </a:solidFill>
              </a:rPr>
              <a:t>Monitoring</a:t>
            </a:r>
            <a:r>
              <a:rPr lang="en-US" sz="2800" b="1" dirty="0" smtClean="0">
                <a:solidFill>
                  <a:schemeClr val="bg1"/>
                </a:solidFill>
              </a:rPr>
              <a:t> (Recreation Resources and Human Use)</a:t>
            </a:r>
          </a:p>
          <a:p>
            <a:pPr marL="457200" indent="-457200">
              <a:buFont typeface="Arial" panose="020B0604020202020204" pitchFamily="34" charset="0"/>
              <a:buChar char="•"/>
            </a:pPr>
            <a:r>
              <a:rPr lang="en-US" sz="2800" b="1" dirty="0" smtClean="0">
                <a:solidFill>
                  <a:schemeClr val="bg1"/>
                </a:solidFill>
              </a:rPr>
              <a:t>RMA objectives</a:t>
            </a:r>
          </a:p>
          <a:p>
            <a:pPr marL="457200" indent="-457200">
              <a:buFont typeface="Arial" panose="020B0604020202020204" pitchFamily="34" charset="0"/>
              <a:buChar char="•"/>
            </a:pPr>
            <a:r>
              <a:rPr lang="en-US" sz="2800" b="1" dirty="0" smtClean="0">
                <a:solidFill>
                  <a:schemeClr val="bg1"/>
                </a:solidFill>
              </a:rPr>
              <a:t>RSCs</a:t>
            </a:r>
            <a:endParaRPr lang="en-US" sz="2800" b="1" dirty="0">
              <a:solidFill>
                <a:schemeClr val="bg1"/>
              </a:solidFill>
            </a:endParaRPr>
          </a:p>
          <a:p>
            <a:pPr marL="457200" indent="-457200">
              <a:buFont typeface="Arial" panose="020B0604020202020204" pitchFamily="34" charset="0"/>
              <a:buChar char="•"/>
            </a:pPr>
            <a:r>
              <a:rPr lang="en-US" sz="2800" b="1" dirty="0" smtClean="0">
                <a:solidFill>
                  <a:schemeClr val="bg1"/>
                </a:solidFill>
              </a:rPr>
              <a:t>Implementation actions</a:t>
            </a:r>
          </a:p>
          <a:p>
            <a:pPr algn="ctr"/>
            <a:endParaRPr lang="en-US" sz="2400" b="1" dirty="0">
              <a:solidFill>
                <a:schemeClr val="bg1"/>
              </a:solidFill>
            </a:endParaRPr>
          </a:p>
        </p:txBody>
      </p:sp>
    </p:spTree>
    <p:extLst>
      <p:ext uri="{BB962C8B-B14F-4D97-AF65-F5344CB8AC3E}">
        <p14:creationId xmlns:p14="http://schemas.microsoft.com/office/powerpoint/2010/main" val="1320170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Exercise</a:t>
            </a:r>
            <a:endParaRPr lang="en-US" dirty="0"/>
          </a:p>
        </p:txBody>
      </p:sp>
      <p:sp>
        <p:nvSpPr>
          <p:cNvPr id="4" name="Text Placeholder 3"/>
          <p:cNvSpPr>
            <a:spLocks noGrp="1"/>
          </p:cNvSpPr>
          <p:nvPr>
            <p:ph type="body" sz="quarter" idx="12"/>
          </p:nvPr>
        </p:nvSpPr>
        <p:spPr/>
        <p:txBody>
          <a:bodyPr/>
          <a:lstStyle/>
          <a:p>
            <a:r>
              <a:rPr lang="en-US" dirty="0"/>
              <a:t>Module </a:t>
            </a:r>
            <a:r>
              <a:rPr lang="en-US" dirty="0" smtClean="0"/>
              <a:t>11 </a:t>
            </a:r>
            <a:r>
              <a:rPr lang="en-US" dirty="0"/>
              <a:t>– </a:t>
            </a:r>
            <a:r>
              <a:rPr lang="en-US" dirty="0" smtClean="0"/>
              <a:t>Implementation Planning , pg…</a:t>
            </a:r>
            <a:endParaRPr lang="en-US" dirty="0"/>
          </a:p>
        </p:txBody>
      </p:sp>
      <p:sp>
        <p:nvSpPr>
          <p:cNvPr id="5" name="Vertical Text Placeholder 4"/>
          <p:cNvSpPr txBox="1">
            <a:spLocks noGrp="1"/>
          </p:cNvSpPr>
          <p:nvPr>
            <p:ph type="body" orient="vert" idx="1"/>
          </p:nvPr>
        </p:nvSpPr>
        <p:spPr>
          <a:xfrm>
            <a:off x="838200" y="2483351"/>
            <a:ext cx="10515600" cy="1900007"/>
          </a:xfrm>
          <a:prstGeom prst="rect">
            <a:avLst/>
          </a:prstGeom>
          <a:noFill/>
        </p:spPr>
        <p:txBody>
          <a:bodyPr wrap="square" rtlCol="0">
            <a:spAutoFit/>
          </a:bodyPr>
          <a:lstStyle/>
          <a:p>
            <a:pPr marL="0" indent="0" algn="ctr">
              <a:buNone/>
            </a:pPr>
            <a:r>
              <a:rPr lang="en-US" sz="3200" b="1" dirty="0"/>
              <a:t>Fill out the SRMA template with Implementation </a:t>
            </a:r>
            <a:r>
              <a:rPr lang="en-US" sz="3200" b="1" dirty="0" smtClean="0"/>
              <a:t>Actions used to help support the objective. </a:t>
            </a:r>
            <a:endParaRPr lang="en-US" sz="3200" b="1" dirty="0"/>
          </a:p>
          <a:p>
            <a:pPr marL="0" indent="0">
              <a:buNone/>
            </a:pPr>
            <a:endParaRPr lang="en-US" sz="2400" b="1" dirty="0" smtClean="0"/>
          </a:p>
          <a:p>
            <a:pPr marL="0" indent="0">
              <a:buNone/>
            </a:pPr>
            <a:endParaRPr lang="en-US" sz="2400" b="1" dirty="0"/>
          </a:p>
        </p:txBody>
      </p:sp>
    </p:spTree>
    <p:extLst>
      <p:ext uri="{BB962C8B-B14F-4D97-AF65-F5344CB8AC3E}">
        <p14:creationId xmlns:p14="http://schemas.microsoft.com/office/powerpoint/2010/main" val="1738824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8200" y="809590"/>
            <a:ext cx="10515600" cy="1414963"/>
          </a:xfrm>
        </p:spPr>
        <p:txBody>
          <a:bodyPr/>
          <a:lstStyle/>
          <a:p>
            <a:pPr algn="ctr"/>
            <a:r>
              <a:rPr lang="en-US" dirty="0" smtClean="0"/>
              <a:t>How settings can be used for analysis – a quantitative method</a:t>
            </a:r>
          </a:p>
          <a:p>
            <a:endParaRPr lang="en-US" dirty="0"/>
          </a:p>
          <a:p>
            <a:endParaRPr lang="en-US" dirty="0" smtClean="0"/>
          </a:p>
          <a:p>
            <a:endParaRPr lang="en-US" dirty="0"/>
          </a:p>
        </p:txBody>
      </p:sp>
      <p:sp>
        <p:nvSpPr>
          <p:cNvPr id="4" name="Text Placeholder 3"/>
          <p:cNvSpPr>
            <a:spLocks noGrp="1"/>
          </p:cNvSpPr>
          <p:nvPr>
            <p:ph type="body" sz="quarter" idx="12"/>
          </p:nvPr>
        </p:nvSpPr>
        <p:spPr/>
        <p:txBody>
          <a:bodyPr/>
          <a:lstStyle/>
          <a:p>
            <a:r>
              <a:rPr lang="en-US" dirty="0"/>
              <a:t>Module </a:t>
            </a:r>
            <a:r>
              <a:rPr lang="en-US" dirty="0" smtClean="0"/>
              <a:t>11 </a:t>
            </a:r>
            <a:r>
              <a:rPr lang="en-US" dirty="0"/>
              <a:t>– </a:t>
            </a:r>
            <a:r>
              <a:rPr lang="en-US" dirty="0" smtClean="0"/>
              <a:t>Implementation Planning</a:t>
            </a:r>
            <a:endParaRPr lang="en-US" dirty="0"/>
          </a:p>
        </p:txBody>
      </p:sp>
      <p:sp>
        <p:nvSpPr>
          <p:cNvPr id="5" name="Vertical Text Placeholder 4"/>
          <p:cNvSpPr txBox="1">
            <a:spLocks noGrp="1"/>
          </p:cNvSpPr>
          <p:nvPr>
            <p:ph type="body" orient="vert" idx="1"/>
          </p:nvPr>
        </p:nvSpPr>
        <p:spPr>
          <a:xfrm>
            <a:off x="838200" y="2483351"/>
            <a:ext cx="10515600" cy="885371"/>
          </a:xfrm>
          <a:prstGeom prst="rect">
            <a:avLst/>
          </a:prstGeom>
          <a:noFill/>
        </p:spPr>
        <p:txBody>
          <a:bodyPr wrap="square" rtlCol="0">
            <a:spAutoFit/>
          </a:bodyPr>
          <a:lstStyle/>
          <a:p>
            <a:pPr marL="0" indent="0" algn="ctr">
              <a:buNone/>
            </a:pPr>
            <a:endParaRPr lang="en-US" sz="2400" b="1" dirty="0" smtClean="0"/>
          </a:p>
          <a:p>
            <a:pPr marL="0" indent="0">
              <a:buNone/>
            </a:pPr>
            <a:endParaRPr lang="en-US" sz="2400" b="1" dirty="0"/>
          </a:p>
        </p:txBody>
      </p:sp>
      <p:sp>
        <p:nvSpPr>
          <p:cNvPr id="7" name="TextBox 6"/>
          <p:cNvSpPr txBox="1"/>
          <p:nvPr/>
        </p:nvSpPr>
        <p:spPr>
          <a:xfrm>
            <a:off x="1128712" y="2562225"/>
            <a:ext cx="9648825" cy="1938992"/>
          </a:xfrm>
          <a:prstGeom prst="rect">
            <a:avLst/>
          </a:prstGeom>
          <a:noFill/>
        </p:spPr>
        <p:txBody>
          <a:bodyPr wrap="square" rtlCol="0">
            <a:spAutoFit/>
          </a:bodyPr>
          <a:lstStyle/>
          <a:p>
            <a:r>
              <a:rPr lang="en-US" sz="2400" b="1" dirty="0" smtClean="0">
                <a:solidFill>
                  <a:schemeClr val="bg1"/>
                </a:solidFill>
              </a:rPr>
              <a:t>Question: </a:t>
            </a:r>
          </a:p>
          <a:p>
            <a:pPr marL="342900" indent="-342900">
              <a:buFont typeface="Arial" panose="020B0604020202020204" pitchFamily="34" charset="0"/>
              <a:buChar char="•"/>
            </a:pPr>
            <a:endParaRPr lang="en-US" sz="2400" b="1" dirty="0">
              <a:solidFill>
                <a:schemeClr val="bg1"/>
              </a:solidFill>
            </a:endParaRPr>
          </a:p>
          <a:p>
            <a:r>
              <a:rPr lang="en-US" sz="2400" b="1" dirty="0" smtClean="0">
                <a:solidFill>
                  <a:schemeClr val="bg1"/>
                </a:solidFill>
              </a:rPr>
              <a:t>How do you do impact analysis for recreation in NEPA documents?</a:t>
            </a:r>
          </a:p>
          <a:p>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3253953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8200" y="809590"/>
            <a:ext cx="10515600" cy="1414963"/>
          </a:xfrm>
        </p:spPr>
        <p:txBody>
          <a:bodyPr/>
          <a:lstStyle/>
          <a:p>
            <a:pPr algn="ctr"/>
            <a:r>
              <a:rPr lang="en-US" dirty="0" smtClean="0"/>
              <a:t>How settings can be used for analysis – a quantitative method</a:t>
            </a:r>
          </a:p>
          <a:p>
            <a:endParaRPr lang="en-US" dirty="0"/>
          </a:p>
          <a:p>
            <a:endParaRPr lang="en-US" dirty="0" smtClean="0"/>
          </a:p>
          <a:p>
            <a:endParaRPr lang="en-US" dirty="0"/>
          </a:p>
        </p:txBody>
      </p:sp>
      <p:sp>
        <p:nvSpPr>
          <p:cNvPr id="4" name="Text Placeholder 3"/>
          <p:cNvSpPr>
            <a:spLocks noGrp="1"/>
          </p:cNvSpPr>
          <p:nvPr>
            <p:ph type="body" sz="quarter" idx="12"/>
          </p:nvPr>
        </p:nvSpPr>
        <p:spPr/>
        <p:txBody>
          <a:bodyPr/>
          <a:lstStyle/>
          <a:p>
            <a:r>
              <a:rPr lang="en-US" dirty="0"/>
              <a:t>Module </a:t>
            </a:r>
            <a:r>
              <a:rPr lang="en-US" dirty="0" smtClean="0"/>
              <a:t>11 </a:t>
            </a:r>
            <a:r>
              <a:rPr lang="en-US" dirty="0"/>
              <a:t>– </a:t>
            </a:r>
            <a:r>
              <a:rPr lang="en-US" dirty="0" smtClean="0"/>
              <a:t>Implementation Planning</a:t>
            </a:r>
            <a:endParaRPr lang="en-US" dirty="0"/>
          </a:p>
        </p:txBody>
      </p:sp>
      <p:sp>
        <p:nvSpPr>
          <p:cNvPr id="5" name="Vertical Text Placeholder 4"/>
          <p:cNvSpPr txBox="1">
            <a:spLocks noGrp="1"/>
          </p:cNvSpPr>
          <p:nvPr>
            <p:ph type="body" orient="vert" idx="1"/>
          </p:nvPr>
        </p:nvSpPr>
        <p:spPr>
          <a:xfrm>
            <a:off x="838200" y="2483351"/>
            <a:ext cx="10515600" cy="885371"/>
          </a:xfrm>
          <a:prstGeom prst="rect">
            <a:avLst/>
          </a:prstGeom>
          <a:noFill/>
        </p:spPr>
        <p:txBody>
          <a:bodyPr wrap="square" rtlCol="0">
            <a:spAutoFit/>
          </a:bodyPr>
          <a:lstStyle/>
          <a:p>
            <a:pPr marL="0" indent="0">
              <a:buNone/>
            </a:pPr>
            <a:endParaRPr lang="en-US" sz="2400" b="1" dirty="0" smtClean="0"/>
          </a:p>
          <a:p>
            <a:pPr marL="0" indent="0">
              <a:buNone/>
            </a:pPr>
            <a:endParaRPr lang="en-US" sz="2400" b="1" dirty="0"/>
          </a:p>
        </p:txBody>
      </p:sp>
      <p:pic>
        <p:nvPicPr>
          <p:cNvPr id="6" name="Shape 228"/>
          <p:cNvPicPr preferRelativeResize="0"/>
          <p:nvPr/>
        </p:nvPicPr>
        <p:blipFill>
          <a:blip r:embed="rId3">
            <a:alphaModFix/>
          </a:blip>
          <a:stretch>
            <a:fillRect/>
          </a:stretch>
        </p:blipFill>
        <p:spPr>
          <a:xfrm>
            <a:off x="406762" y="2232573"/>
            <a:ext cx="11378476" cy="4115218"/>
          </a:xfrm>
          <a:prstGeom prst="rect">
            <a:avLst/>
          </a:prstGeom>
          <a:noFill/>
          <a:ln>
            <a:noFill/>
          </a:ln>
        </p:spPr>
      </p:pic>
      <p:sp>
        <p:nvSpPr>
          <p:cNvPr id="2" name="Rectangle 1"/>
          <p:cNvSpPr/>
          <p:nvPr/>
        </p:nvSpPr>
        <p:spPr>
          <a:xfrm>
            <a:off x="406762" y="3006671"/>
            <a:ext cx="6413138" cy="3471621"/>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191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Module </a:t>
            </a:r>
            <a:r>
              <a:rPr lang="en-US" dirty="0" smtClean="0"/>
              <a:t>11 </a:t>
            </a:r>
            <a:r>
              <a:rPr lang="en-US" dirty="0"/>
              <a:t>– </a:t>
            </a:r>
            <a:r>
              <a:rPr lang="en-US" dirty="0" smtClean="0"/>
              <a:t>Implementation Planning</a:t>
            </a:r>
            <a:endParaRPr lang="en-US" dirty="0"/>
          </a:p>
        </p:txBody>
      </p:sp>
      <p:sp>
        <p:nvSpPr>
          <p:cNvPr id="5" name="Vertical Text Placeholder 4"/>
          <p:cNvSpPr txBox="1">
            <a:spLocks noGrp="1"/>
          </p:cNvSpPr>
          <p:nvPr>
            <p:ph type="body" orient="vert" idx="1"/>
          </p:nvPr>
        </p:nvSpPr>
        <p:spPr>
          <a:xfrm>
            <a:off x="838200" y="2483351"/>
            <a:ext cx="10515600" cy="885371"/>
          </a:xfrm>
          <a:prstGeom prst="rect">
            <a:avLst/>
          </a:prstGeom>
          <a:noFill/>
        </p:spPr>
        <p:txBody>
          <a:bodyPr wrap="square" rtlCol="0">
            <a:spAutoFit/>
          </a:bodyPr>
          <a:lstStyle/>
          <a:p>
            <a:pPr marL="0" indent="0">
              <a:buNone/>
            </a:pPr>
            <a:endParaRPr lang="en-US" sz="2400" b="1" dirty="0" smtClean="0"/>
          </a:p>
          <a:p>
            <a:pPr marL="0" indent="0">
              <a:buNone/>
            </a:pPr>
            <a:endParaRPr lang="en-US" sz="2400" b="1" dirty="0"/>
          </a:p>
        </p:txBody>
      </p:sp>
      <p:pic>
        <p:nvPicPr>
          <p:cNvPr id="6" name="Shape 228"/>
          <p:cNvPicPr preferRelativeResize="0"/>
          <p:nvPr/>
        </p:nvPicPr>
        <p:blipFill rotWithShape="1">
          <a:blip r:embed="rId3">
            <a:alphaModFix/>
          </a:blip>
          <a:srcRect t="3370" r="44052"/>
          <a:stretch/>
        </p:blipFill>
        <p:spPr>
          <a:xfrm>
            <a:off x="406762" y="1100380"/>
            <a:ext cx="9388167" cy="5247411"/>
          </a:xfrm>
          <a:prstGeom prst="rect">
            <a:avLst/>
          </a:prstGeom>
          <a:noFill/>
          <a:ln>
            <a:noFill/>
          </a:ln>
        </p:spPr>
      </p:pic>
      <p:sp>
        <p:nvSpPr>
          <p:cNvPr id="2" name="Rectangle 1"/>
          <p:cNvSpPr/>
          <p:nvPr/>
        </p:nvSpPr>
        <p:spPr>
          <a:xfrm>
            <a:off x="406761" y="1988274"/>
            <a:ext cx="9388167" cy="4629502"/>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122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a:t>Module </a:t>
            </a:r>
            <a:r>
              <a:rPr lang="en-US" dirty="0" smtClean="0"/>
              <a:t>11 </a:t>
            </a:r>
            <a:r>
              <a:rPr lang="en-US" dirty="0"/>
              <a:t>– </a:t>
            </a:r>
            <a:r>
              <a:rPr lang="en-US" dirty="0" smtClean="0"/>
              <a:t>Implementation Planning , pg…</a:t>
            </a:r>
            <a:endParaRPr lang="en-US" dirty="0"/>
          </a:p>
        </p:txBody>
      </p:sp>
      <p:sp>
        <p:nvSpPr>
          <p:cNvPr id="5" name="Vertical Text Placeholder 4"/>
          <p:cNvSpPr txBox="1">
            <a:spLocks noGrp="1"/>
          </p:cNvSpPr>
          <p:nvPr>
            <p:ph type="body" orient="vert" idx="1"/>
          </p:nvPr>
        </p:nvSpPr>
        <p:spPr>
          <a:xfrm>
            <a:off x="838200" y="2483351"/>
            <a:ext cx="10515600" cy="1456809"/>
          </a:xfrm>
          <a:prstGeom prst="rect">
            <a:avLst/>
          </a:prstGeom>
          <a:noFill/>
        </p:spPr>
        <p:txBody>
          <a:bodyPr wrap="square" rtlCol="0">
            <a:spAutoFit/>
          </a:bodyPr>
          <a:lstStyle/>
          <a:p>
            <a:pPr marL="0" indent="0" algn="ctr">
              <a:buNone/>
            </a:pPr>
            <a:r>
              <a:rPr lang="en-US" sz="3200" b="1" dirty="0" smtClean="0">
                <a:hlinkClick r:id="rId3"/>
              </a:rPr>
              <a:t>Watch </a:t>
            </a:r>
            <a:r>
              <a:rPr lang="en-US" sz="3200" b="1" dirty="0">
                <a:hlinkClick r:id="rId3"/>
              </a:rPr>
              <a:t>V</a:t>
            </a:r>
            <a:r>
              <a:rPr lang="en-US" sz="3200" b="1" dirty="0" smtClean="0">
                <a:hlinkClick r:id="rId3"/>
              </a:rPr>
              <a:t>ideo</a:t>
            </a:r>
            <a:endParaRPr lang="en-US" sz="3200" b="1" dirty="0"/>
          </a:p>
          <a:p>
            <a:pPr marL="0" indent="0">
              <a:buNone/>
            </a:pPr>
            <a:endParaRPr lang="en-US" sz="2400" b="1" dirty="0" smtClean="0"/>
          </a:p>
          <a:p>
            <a:pPr marL="0" indent="0">
              <a:buNone/>
            </a:pPr>
            <a:endParaRPr lang="en-US" sz="2400" b="1" dirty="0"/>
          </a:p>
        </p:txBody>
      </p:sp>
    </p:spTree>
    <p:extLst>
      <p:ext uri="{BB962C8B-B14F-4D97-AF65-F5344CB8AC3E}">
        <p14:creationId xmlns:p14="http://schemas.microsoft.com/office/powerpoint/2010/main" val="297254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8200" y="809590"/>
            <a:ext cx="10515600" cy="1414963"/>
          </a:xfrm>
        </p:spPr>
        <p:txBody>
          <a:bodyPr/>
          <a:lstStyle/>
          <a:p>
            <a:pPr algn="ctr"/>
            <a:r>
              <a:rPr lang="en-US" dirty="0" smtClean="0"/>
              <a:t> </a:t>
            </a:r>
          </a:p>
          <a:p>
            <a:r>
              <a:rPr lang="en-US" sz="4000" b="1" dirty="0" smtClean="0"/>
              <a:t>Focus </a:t>
            </a:r>
            <a:r>
              <a:rPr lang="en-US" sz="4000" b="1" dirty="0"/>
              <a:t>specifically on the Wave. You are the recreation planner and need to make recommendations to the field manager about what to do.  Recreation planning tools have been discussed over the last few days, how would you put them to use? </a:t>
            </a:r>
            <a:endParaRPr lang="en-US" sz="4000" b="1" dirty="0"/>
          </a:p>
        </p:txBody>
      </p:sp>
      <p:sp>
        <p:nvSpPr>
          <p:cNvPr id="4" name="Text Placeholder 3"/>
          <p:cNvSpPr>
            <a:spLocks noGrp="1"/>
          </p:cNvSpPr>
          <p:nvPr>
            <p:ph type="body" sz="quarter" idx="12"/>
          </p:nvPr>
        </p:nvSpPr>
        <p:spPr/>
        <p:txBody>
          <a:bodyPr/>
          <a:lstStyle/>
          <a:p>
            <a:r>
              <a:rPr lang="en-US" dirty="0"/>
              <a:t>Module </a:t>
            </a:r>
            <a:r>
              <a:rPr lang="en-US" dirty="0" smtClean="0"/>
              <a:t>11 </a:t>
            </a:r>
            <a:r>
              <a:rPr lang="en-US" dirty="0"/>
              <a:t>– </a:t>
            </a:r>
            <a:r>
              <a:rPr lang="en-US" dirty="0" smtClean="0"/>
              <a:t>Implementation Planning</a:t>
            </a:r>
            <a:endParaRPr lang="en-US" dirty="0"/>
          </a:p>
        </p:txBody>
      </p:sp>
      <p:sp>
        <p:nvSpPr>
          <p:cNvPr id="5" name="Vertical Text Placeholder 4"/>
          <p:cNvSpPr txBox="1">
            <a:spLocks noGrp="1"/>
          </p:cNvSpPr>
          <p:nvPr>
            <p:ph type="body" orient="vert" idx="1"/>
          </p:nvPr>
        </p:nvSpPr>
        <p:spPr>
          <a:xfrm>
            <a:off x="838200" y="2483351"/>
            <a:ext cx="10515600" cy="885371"/>
          </a:xfrm>
          <a:prstGeom prst="rect">
            <a:avLst/>
          </a:prstGeom>
          <a:noFill/>
        </p:spPr>
        <p:txBody>
          <a:bodyPr wrap="square" rtlCol="0">
            <a:spAutoFit/>
          </a:bodyPr>
          <a:lstStyle/>
          <a:p>
            <a:pPr marL="0" indent="0" algn="ctr">
              <a:buNone/>
            </a:pPr>
            <a:endParaRPr lang="en-US" sz="2400" b="1" dirty="0" smtClean="0"/>
          </a:p>
          <a:p>
            <a:pPr marL="0" indent="0">
              <a:buNone/>
            </a:pPr>
            <a:endParaRPr lang="en-US" sz="2400" b="1" dirty="0"/>
          </a:p>
        </p:txBody>
      </p:sp>
    </p:spTree>
    <p:extLst>
      <p:ext uri="{BB962C8B-B14F-4D97-AF65-F5344CB8AC3E}">
        <p14:creationId xmlns:p14="http://schemas.microsoft.com/office/powerpoint/2010/main" val="1404387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Module 11 – Implementation Planning</a:t>
            </a:r>
            <a:endParaRPr lang="en-US" dirty="0"/>
          </a:p>
        </p:txBody>
      </p:sp>
      <p:sp>
        <p:nvSpPr>
          <p:cNvPr id="6" name="Text Placeholder 2"/>
          <p:cNvSpPr txBox="1">
            <a:spLocks/>
          </p:cNvSpPr>
          <p:nvPr/>
        </p:nvSpPr>
        <p:spPr>
          <a:xfrm>
            <a:off x="851118" y="1949209"/>
            <a:ext cx="10515600" cy="6080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bg1">
                    <a:lumMod val="85000"/>
                  </a:schemeClr>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Why do we need </a:t>
            </a:r>
          </a:p>
          <a:p>
            <a:pPr algn="ctr"/>
            <a:r>
              <a:rPr lang="en-US" dirty="0" smtClean="0"/>
              <a:t>implementation planning?</a:t>
            </a:r>
          </a:p>
          <a:p>
            <a:pPr algn="ctr"/>
            <a:endParaRPr lang="en-US" dirty="0"/>
          </a:p>
        </p:txBody>
      </p:sp>
    </p:spTree>
    <p:extLst>
      <p:ext uri="{BB962C8B-B14F-4D97-AF65-F5344CB8AC3E}">
        <p14:creationId xmlns:p14="http://schemas.microsoft.com/office/powerpoint/2010/main" val="10874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fontScale="92500"/>
          </a:bodyPr>
          <a:lstStyle/>
          <a:p>
            <a:r>
              <a:rPr lang="en-US" dirty="0"/>
              <a:t>Module </a:t>
            </a:r>
            <a:r>
              <a:rPr lang="en-US" dirty="0" smtClean="0"/>
              <a:t>11 </a:t>
            </a:r>
            <a:r>
              <a:rPr lang="en-US" dirty="0"/>
              <a:t>– </a:t>
            </a:r>
            <a:r>
              <a:rPr lang="en-US" dirty="0" smtClean="0"/>
              <a:t>Implementation Planning , pg IV-1</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3" y="2626463"/>
            <a:ext cx="10970107" cy="338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24"/>
          <p:cNvSpPr>
            <a:spLocks noChangeArrowheads="1" noChangeShapeType="1" noTextEdit="1"/>
          </p:cNvSpPr>
          <p:nvPr/>
        </p:nvSpPr>
        <p:spPr bwMode="auto">
          <a:xfrm>
            <a:off x="2306108" y="2327295"/>
            <a:ext cx="1148292" cy="522514"/>
          </a:xfrm>
          <a:prstGeom prst="rect">
            <a:avLst/>
          </a:prstGeom>
        </p:spPr>
        <p:txBody>
          <a:bodyPr wrap="none" fromWordArt="1">
            <a:prstTxWarp prst="textArchUp">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a typeface="+mn-ea"/>
                <a:cs typeface="Arial"/>
                <a:sym typeface="Arial"/>
              </a:rPr>
              <a:t>I</a:t>
            </a: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nteract with</a:t>
            </a:r>
          </a:p>
        </p:txBody>
      </p:sp>
      <p:sp>
        <p:nvSpPr>
          <p:cNvPr id="9" name="WordArt 17"/>
          <p:cNvSpPr>
            <a:spLocks noChangeArrowheads="1" noChangeShapeType="1" noTextEdit="1"/>
          </p:cNvSpPr>
          <p:nvPr/>
        </p:nvSpPr>
        <p:spPr bwMode="auto">
          <a:xfrm>
            <a:off x="5259750" y="5793280"/>
            <a:ext cx="1217991" cy="213249"/>
          </a:xfrm>
          <a:prstGeom prst="rect">
            <a:avLst/>
          </a:prstGeom>
        </p:spPr>
        <p:txBody>
          <a:bodyPr wrap="none" fromWordArt="1">
            <a:prstTxWarp prst="textArchDown">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Produce</a:t>
            </a:r>
          </a:p>
        </p:txBody>
      </p:sp>
      <p:sp>
        <p:nvSpPr>
          <p:cNvPr id="10" name="WordArt 20"/>
          <p:cNvSpPr>
            <a:spLocks noChangeArrowheads="1" noChangeShapeType="1" noTextEdit="1"/>
          </p:cNvSpPr>
          <p:nvPr/>
        </p:nvSpPr>
        <p:spPr bwMode="auto">
          <a:xfrm>
            <a:off x="8373092" y="5657623"/>
            <a:ext cx="1085357" cy="484562"/>
          </a:xfrm>
          <a:prstGeom prst="rect">
            <a:avLst/>
          </a:prstGeom>
        </p:spPr>
        <p:txBody>
          <a:bodyPr wrap="none" fromWordArt="1">
            <a:prstTxWarp prst="textArchDown">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Facilitate</a:t>
            </a:r>
            <a:endPar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endParaRPr>
          </a:p>
        </p:txBody>
      </p:sp>
      <p:sp>
        <p:nvSpPr>
          <p:cNvPr id="8" name="Oval 7"/>
          <p:cNvSpPr/>
          <p:nvPr/>
        </p:nvSpPr>
        <p:spPr>
          <a:xfrm>
            <a:off x="537028" y="4560541"/>
            <a:ext cx="1904923" cy="10092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
        <p:nvSpPr>
          <p:cNvPr id="11" name="TextBox 10"/>
          <p:cNvSpPr txBox="1"/>
          <p:nvPr/>
        </p:nvSpPr>
        <p:spPr>
          <a:xfrm>
            <a:off x="2946400" y="925233"/>
            <a:ext cx="6066228" cy="769441"/>
          </a:xfrm>
          <a:prstGeom prst="rect">
            <a:avLst/>
          </a:prstGeom>
          <a:noFill/>
        </p:spPr>
        <p:txBody>
          <a:bodyPr wrap="square" rtlCol="0">
            <a:spAutoFit/>
          </a:bodyPr>
          <a:lstStyle/>
          <a:p>
            <a:r>
              <a:rPr lang="en-US" sz="4400" b="1" dirty="0" smtClean="0">
                <a:solidFill>
                  <a:schemeClr val="bg1">
                    <a:lumMod val="95000"/>
                  </a:schemeClr>
                </a:solidFill>
              </a:rPr>
              <a:t>Implementation Planning</a:t>
            </a:r>
            <a:endParaRPr lang="en-US" sz="4400" b="1" dirty="0">
              <a:solidFill>
                <a:schemeClr val="bg1">
                  <a:lumMod val="95000"/>
                </a:schemeClr>
              </a:solidFill>
            </a:endParaRPr>
          </a:p>
        </p:txBody>
      </p:sp>
    </p:spTree>
    <p:extLst>
      <p:ext uri="{BB962C8B-B14F-4D97-AF65-F5344CB8AC3E}">
        <p14:creationId xmlns:p14="http://schemas.microsoft.com/office/powerpoint/2010/main" val="84379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r>
              <a:rPr lang="en-US" dirty="0" smtClean="0"/>
              <a:t>Implementation Planning</a:t>
            </a:r>
          </a:p>
          <a:p>
            <a:pPr algn="ctr"/>
            <a:endParaRPr lang="en-US" dirty="0"/>
          </a:p>
        </p:txBody>
      </p:sp>
      <p:sp>
        <p:nvSpPr>
          <p:cNvPr id="4" name="Text Placeholder 3"/>
          <p:cNvSpPr>
            <a:spLocks noGrp="1"/>
          </p:cNvSpPr>
          <p:nvPr>
            <p:ph type="body" sz="quarter" idx="12"/>
          </p:nvPr>
        </p:nvSpPr>
        <p:spPr/>
        <p:txBody>
          <a:bodyPr/>
          <a:lstStyle/>
          <a:p>
            <a:r>
              <a:rPr lang="en-US" dirty="0" smtClean="0"/>
              <a:t>Module 11 – Implementation Planning</a:t>
            </a:r>
            <a:endParaRPr lang="en-US" dirty="0"/>
          </a:p>
        </p:txBody>
      </p:sp>
      <p:sp>
        <p:nvSpPr>
          <p:cNvPr id="5" name="Vertical Text Placeholder 4"/>
          <p:cNvSpPr txBox="1">
            <a:spLocks noGrp="1"/>
          </p:cNvSpPr>
          <p:nvPr>
            <p:ph type="body" orient="vert" idx="1"/>
          </p:nvPr>
        </p:nvSpPr>
        <p:spPr>
          <a:xfrm>
            <a:off x="838200" y="2483351"/>
            <a:ext cx="10515600" cy="2267287"/>
          </a:xfrm>
          <a:prstGeom prst="rect">
            <a:avLst/>
          </a:prstGeom>
          <a:noFill/>
        </p:spPr>
        <p:txBody>
          <a:bodyPr wrap="square" rtlCol="0">
            <a:spAutoFit/>
          </a:bodyPr>
          <a:lstStyle/>
          <a:p>
            <a:pPr marL="0" indent="0" algn="ctr">
              <a:buNone/>
            </a:pPr>
            <a:r>
              <a:rPr lang="en-US" sz="2400" b="1" dirty="0" smtClean="0"/>
              <a:t>Maile Adler</a:t>
            </a:r>
          </a:p>
          <a:p>
            <a:pPr marL="0" indent="0" algn="ctr">
              <a:buNone/>
            </a:pPr>
            <a:r>
              <a:rPr lang="en-US" sz="2400" b="1" dirty="0" smtClean="0"/>
              <a:t>Arizona Recreation Program Lead</a:t>
            </a:r>
            <a:endParaRPr lang="en-US" sz="2400" b="1" dirty="0"/>
          </a:p>
          <a:p>
            <a:pPr marL="0" indent="0" algn="ctr">
              <a:buNone/>
            </a:pPr>
            <a:r>
              <a:rPr lang="en-US" sz="2400" b="1" dirty="0"/>
              <a:t>BLM </a:t>
            </a:r>
            <a:r>
              <a:rPr lang="en-US" sz="2400" b="1" dirty="0" smtClean="0"/>
              <a:t>Arizona State Office</a:t>
            </a:r>
            <a:endParaRPr lang="en-US" sz="2400" b="1" dirty="0"/>
          </a:p>
          <a:p>
            <a:pPr marL="0" indent="0" algn="ctr">
              <a:buNone/>
            </a:pPr>
            <a:r>
              <a:rPr lang="en-US" sz="2400" b="1" dirty="0" smtClean="0"/>
              <a:t>602-417-9228</a:t>
            </a:r>
            <a:endParaRPr lang="en-US" sz="2400" b="1" dirty="0"/>
          </a:p>
          <a:p>
            <a:pPr marL="0" indent="0" algn="ctr">
              <a:buNone/>
            </a:pPr>
            <a:r>
              <a:rPr lang="en-US" sz="2400" b="1" dirty="0" smtClean="0"/>
              <a:t>madler@blm.gov</a:t>
            </a:r>
            <a:endParaRPr lang="en-US" sz="2400" b="1" dirty="0"/>
          </a:p>
        </p:txBody>
      </p:sp>
    </p:spTree>
    <p:extLst>
      <p:ext uri="{BB962C8B-B14F-4D97-AF65-F5344CB8AC3E}">
        <p14:creationId xmlns:p14="http://schemas.microsoft.com/office/powerpoint/2010/main" val="236032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Objectives</a:t>
            </a:r>
            <a:endParaRPr lang="en-US" dirty="0"/>
          </a:p>
        </p:txBody>
      </p:sp>
      <p:sp>
        <p:nvSpPr>
          <p:cNvPr id="4" name="Text Placeholder 3"/>
          <p:cNvSpPr>
            <a:spLocks noGrp="1"/>
          </p:cNvSpPr>
          <p:nvPr>
            <p:ph type="body" sz="quarter" idx="12"/>
          </p:nvPr>
        </p:nvSpPr>
        <p:spPr/>
        <p:txBody>
          <a:bodyPr>
            <a:normAutofit fontScale="92500"/>
          </a:bodyPr>
          <a:lstStyle/>
          <a:p>
            <a:r>
              <a:rPr lang="en-US" dirty="0"/>
              <a:t>Module </a:t>
            </a:r>
            <a:r>
              <a:rPr lang="en-US" dirty="0" smtClean="0"/>
              <a:t>11 </a:t>
            </a:r>
            <a:r>
              <a:rPr lang="en-US" dirty="0"/>
              <a:t>– </a:t>
            </a:r>
            <a:r>
              <a:rPr lang="en-US" dirty="0" smtClean="0"/>
              <a:t>Implementation Planning , pg IV-1</a:t>
            </a:r>
            <a:endParaRPr lang="en-US" dirty="0"/>
          </a:p>
        </p:txBody>
      </p:sp>
      <p:sp>
        <p:nvSpPr>
          <p:cNvPr id="5" name="Vertical Text Placeholder 4"/>
          <p:cNvSpPr txBox="1">
            <a:spLocks noGrp="1"/>
          </p:cNvSpPr>
          <p:nvPr>
            <p:ph type="body" orient="vert" idx="1"/>
          </p:nvPr>
        </p:nvSpPr>
        <p:spPr>
          <a:xfrm>
            <a:off x="838200" y="2483351"/>
            <a:ext cx="10515600" cy="4185761"/>
          </a:xfrm>
          <a:prstGeom prst="rect">
            <a:avLst/>
          </a:prstGeom>
          <a:noFill/>
        </p:spPr>
        <p:txBody>
          <a:bodyPr wrap="square" rtlCol="0">
            <a:spAutoFit/>
          </a:bodyPr>
          <a:lstStyle/>
          <a:p>
            <a:r>
              <a:rPr lang="en-US" sz="3200" b="1" dirty="0" smtClean="0"/>
              <a:t>Explain how implementation actions relate to settings and outcomes.</a:t>
            </a:r>
          </a:p>
          <a:p>
            <a:endParaRPr lang="en-US" sz="3200" b="1" dirty="0" smtClean="0"/>
          </a:p>
          <a:p>
            <a:r>
              <a:rPr lang="en-US" sz="3200" b="1" dirty="0" smtClean="0"/>
              <a:t>List the four recreation implementation categories.</a:t>
            </a:r>
          </a:p>
          <a:p>
            <a:endParaRPr lang="en-US" sz="3200" b="1" dirty="0" smtClean="0"/>
          </a:p>
          <a:p>
            <a:r>
              <a:rPr lang="en-US" sz="3200" b="1" dirty="0" smtClean="0"/>
              <a:t>Describe how settings can be used for analysis. </a:t>
            </a:r>
            <a:endParaRPr lang="en-US" sz="3200" b="1" dirty="0"/>
          </a:p>
          <a:p>
            <a:pPr marL="0" indent="0">
              <a:buNone/>
            </a:pPr>
            <a:endParaRPr lang="en-US" sz="2400" b="1" dirty="0" smtClean="0"/>
          </a:p>
          <a:p>
            <a:pPr marL="0" indent="0">
              <a:buNone/>
            </a:pPr>
            <a:endParaRPr lang="en-US" sz="2400" b="1" dirty="0"/>
          </a:p>
        </p:txBody>
      </p:sp>
    </p:spTree>
    <p:extLst>
      <p:ext uri="{BB962C8B-B14F-4D97-AF65-F5344CB8AC3E}">
        <p14:creationId xmlns:p14="http://schemas.microsoft.com/office/powerpoint/2010/main" val="3942130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fontScale="92500"/>
          </a:bodyPr>
          <a:lstStyle/>
          <a:p>
            <a:r>
              <a:rPr lang="en-US" dirty="0"/>
              <a:t>Module </a:t>
            </a:r>
            <a:r>
              <a:rPr lang="en-US" dirty="0" smtClean="0"/>
              <a:t>11 </a:t>
            </a:r>
            <a:r>
              <a:rPr lang="en-US" dirty="0"/>
              <a:t>– </a:t>
            </a:r>
            <a:r>
              <a:rPr lang="en-US" dirty="0" smtClean="0"/>
              <a:t>Implementation Planning , pg IV-1</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3" y="2626463"/>
            <a:ext cx="10970107" cy="338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24"/>
          <p:cNvSpPr>
            <a:spLocks noChangeArrowheads="1" noChangeShapeType="1" noTextEdit="1"/>
          </p:cNvSpPr>
          <p:nvPr/>
        </p:nvSpPr>
        <p:spPr bwMode="auto">
          <a:xfrm>
            <a:off x="2306108" y="2327295"/>
            <a:ext cx="1148292" cy="522514"/>
          </a:xfrm>
          <a:prstGeom prst="rect">
            <a:avLst/>
          </a:prstGeom>
        </p:spPr>
        <p:txBody>
          <a:bodyPr wrap="none" fromWordArt="1">
            <a:prstTxWarp prst="textArchUp">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a typeface="+mn-ea"/>
                <a:cs typeface="Arial"/>
                <a:sym typeface="Arial"/>
              </a:rPr>
              <a:t>I</a:t>
            </a: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nteract with</a:t>
            </a:r>
          </a:p>
        </p:txBody>
      </p:sp>
      <p:sp>
        <p:nvSpPr>
          <p:cNvPr id="9" name="WordArt 17"/>
          <p:cNvSpPr>
            <a:spLocks noChangeArrowheads="1" noChangeShapeType="1" noTextEdit="1"/>
          </p:cNvSpPr>
          <p:nvPr/>
        </p:nvSpPr>
        <p:spPr bwMode="auto">
          <a:xfrm>
            <a:off x="5259750" y="5793280"/>
            <a:ext cx="1217991" cy="213249"/>
          </a:xfrm>
          <a:prstGeom prst="rect">
            <a:avLst/>
          </a:prstGeom>
        </p:spPr>
        <p:txBody>
          <a:bodyPr wrap="none" fromWordArt="1">
            <a:prstTxWarp prst="textArchDown">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Produce</a:t>
            </a:r>
          </a:p>
        </p:txBody>
      </p:sp>
      <p:sp>
        <p:nvSpPr>
          <p:cNvPr id="10" name="WordArt 20"/>
          <p:cNvSpPr>
            <a:spLocks noChangeArrowheads="1" noChangeShapeType="1" noTextEdit="1"/>
          </p:cNvSpPr>
          <p:nvPr/>
        </p:nvSpPr>
        <p:spPr bwMode="auto">
          <a:xfrm>
            <a:off x="8373092" y="5657623"/>
            <a:ext cx="1085357" cy="484562"/>
          </a:xfrm>
          <a:prstGeom prst="rect">
            <a:avLst/>
          </a:prstGeom>
        </p:spPr>
        <p:txBody>
          <a:bodyPr wrap="none" fromWordArt="1">
            <a:prstTxWarp prst="textArchDown">
              <a:avLst/>
            </a:prstTxWarp>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700" b="0" i="0" u="none" strike="noStrike" kern="1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rPr>
              <a:t>Facilitate</a:t>
            </a:r>
            <a:endParaRPr kumimoji="0" lang="en-US" sz="2700" b="0" i="0" u="none" strike="noStrike" kern="1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a:ea typeface="+mn-ea"/>
              <a:cs typeface="Arial"/>
              <a:sym typeface="Arial"/>
            </a:endParaRPr>
          </a:p>
        </p:txBody>
      </p:sp>
      <p:sp>
        <p:nvSpPr>
          <p:cNvPr id="8" name="Oval 7"/>
          <p:cNvSpPr/>
          <p:nvPr/>
        </p:nvSpPr>
        <p:spPr>
          <a:xfrm>
            <a:off x="537028" y="4560541"/>
            <a:ext cx="1904923" cy="10092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ook Antiqua"/>
            </a:endParaRPr>
          </a:p>
        </p:txBody>
      </p:sp>
      <p:sp>
        <p:nvSpPr>
          <p:cNvPr id="11" name="TextBox 10"/>
          <p:cNvSpPr txBox="1"/>
          <p:nvPr/>
        </p:nvSpPr>
        <p:spPr>
          <a:xfrm>
            <a:off x="2946400" y="925233"/>
            <a:ext cx="6066228" cy="769441"/>
          </a:xfrm>
          <a:prstGeom prst="rect">
            <a:avLst/>
          </a:prstGeom>
          <a:noFill/>
        </p:spPr>
        <p:txBody>
          <a:bodyPr wrap="square" rtlCol="0">
            <a:spAutoFit/>
          </a:bodyPr>
          <a:lstStyle/>
          <a:p>
            <a:r>
              <a:rPr lang="en-US" sz="4400" b="1" dirty="0" smtClean="0">
                <a:solidFill>
                  <a:schemeClr val="bg1">
                    <a:lumMod val="95000"/>
                  </a:schemeClr>
                </a:solidFill>
              </a:rPr>
              <a:t>Implementation Planning</a:t>
            </a:r>
            <a:endParaRPr lang="en-US" sz="4400" b="1" dirty="0">
              <a:solidFill>
                <a:schemeClr val="bg1">
                  <a:lumMod val="95000"/>
                </a:schemeClr>
              </a:solidFill>
            </a:endParaRPr>
          </a:p>
        </p:txBody>
      </p:sp>
    </p:spTree>
    <p:extLst>
      <p:ext uri="{BB962C8B-B14F-4D97-AF65-F5344CB8AC3E}">
        <p14:creationId xmlns:p14="http://schemas.microsoft.com/office/powerpoint/2010/main" val="10395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Implementation by Design not Default!</a:t>
            </a:r>
          </a:p>
          <a:p>
            <a:endParaRPr lang="en-US" dirty="0"/>
          </a:p>
        </p:txBody>
      </p:sp>
      <p:sp>
        <p:nvSpPr>
          <p:cNvPr id="4" name="Text Placeholder 3"/>
          <p:cNvSpPr>
            <a:spLocks noGrp="1"/>
          </p:cNvSpPr>
          <p:nvPr>
            <p:ph type="body" sz="quarter" idx="12"/>
          </p:nvPr>
        </p:nvSpPr>
        <p:spPr/>
        <p:txBody>
          <a:bodyPr>
            <a:normAutofit fontScale="92500"/>
          </a:bodyPr>
          <a:lstStyle/>
          <a:p>
            <a:r>
              <a:rPr lang="en-US" dirty="0"/>
              <a:t>Module </a:t>
            </a:r>
            <a:r>
              <a:rPr lang="en-US" dirty="0" smtClean="0"/>
              <a:t>11 </a:t>
            </a:r>
            <a:r>
              <a:rPr lang="en-US" dirty="0"/>
              <a:t>– </a:t>
            </a:r>
            <a:r>
              <a:rPr lang="en-US" dirty="0" smtClean="0"/>
              <a:t>Implementation Planning , pg IV-1</a:t>
            </a:r>
            <a:endParaRPr lang="en-US" dirty="0"/>
          </a:p>
        </p:txBody>
      </p:sp>
      <p:sp>
        <p:nvSpPr>
          <p:cNvPr id="2" name="TextBox 1"/>
          <p:cNvSpPr txBox="1"/>
          <p:nvPr/>
        </p:nvSpPr>
        <p:spPr>
          <a:xfrm>
            <a:off x="1185862" y="2028825"/>
            <a:ext cx="9648825" cy="4154984"/>
          </a:xfrm>
          <a:prstGeom prst="rect">
            <a:avLst/>
          </a:prstGeom>
          <a:noFill/>
        </p:spPr>
        <p:txBody>
          <a:bodyPr wrap="square" rtlCol="0">
            <a:spAutoFit/>
          </a:bodyPr>
          <a:lstStyle/>
          <a:p>
            <a:r>
              <a:rPr lang="en-US" sz="2400" b="1" dirty="0">
                <a:solidFill>
                  <a:schemeClr val="bg1"/>
                </a:solidFill>
              </a:rPr>
              <a:t>Is the implementation action appropriate, relevant and needed to:</a:t>
            </a:r>
          </a:p>
          <a:p>
            <a:endParaRPr lang="en-US" sz="2400" b="1"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Support </a:t>
            </a:r>
            <a:r>
              <a:rPr lang="en-US" sz="2400" b="1" dirty="0">
                <a:solidFill>
                  <a:schemeClr val="bg1"/>
                </a:solidFill>
              </a:rPr>
              <a:t>the RMA </a:t>
            </a:r>
            <a:r>
              <a:rPr lang="en-US" sz="2400" b="1" dirty="0" smtClean="0">
                <a:solidFill>
                  <a:schemeClr val="bg1"/>
                </a:solidFill>
              </a:rPr>
              <a:t>objective?</a:t>
            </a:r>
          </a:p>
          <a:p>
            <a:pPr marL="342900" indent="-342900">
              <a:buFont typeface="Arial" panose="020B0604020202020204" pitchFamily="34" charset="0"/>
              <a:buChar char="•"/>
            </a:pPr>
            <a:endParaRPr lang="en-US" sz="2400" b="1"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Maintain </a:t>
            </a:r>
            <a:r>
              <a:rPr lang="en-US" sz="2400" b="1" dirty="0">
                <a:solidFill>
                  <a:schemeClr val="bg1"/>
                </a:solidFill>
              </a:rPr>
              <a:t>or enhance desired physical, social, or operational </a:t>
            </a:r>
            <a:r>
              <a:rPr lang="en-US" sz="2400" b="1" dirty="0" smtClean="0">
                <a:solidFill>
                  <a:schemeClr val="bg1"/>
                </a:solidFill>
              </a:rPr>
              <a:t>RSCs?</a:t>
            </a:r>
          </a:p>
          <a:p>
            <a:pPr marL="342900" indent="-342900">
              <a:buFont typeface="Arial" panose="020B0604020202020204" pitchFamily="34" charset="0"/>
              <a:buChar char="•"/>
            </a:pPr>
            <a:endParaRPr lang="en-US" sz="2400" b="1"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Comply </a:t>
            </a:r>
            <a:r>
              <a:rPr lang="en-US" sz="2400" b="1" dirty="0">
                <a:solidFill>
                  <a:schemeClr val="bg1"/>
                </a:solidFill>
              </a:rPr>
              <a:t>with allowable </a:t>
            </a:r>
            <a:r>
              <a:rPr lang="en-US" sz="2400" b="1" dirty="0" smtClean="0">
                <a:solidFill>
                  <a:schemeClr val="bg1"/>
                </a:solidFill>
              </a:rPr>
              <a:t>use decisions and </a:t>
            </a:r>
            <a:r>
              <a:rPr lang="en-US" sz="2400" b="1" dirty="0">
                <a:solidFill>
                  <a:schemeClr val="bg1"/>
                </a:solidFill>
              </a:rPr>
              <a:t>management </a:t>
            </a:r>
            <a:r>
              <a:rPr lang="en-US" sz="2400" b="1" dirty="0" smtClean="0">
                <a:solidFill>
                  <a:schemeClr val="bg1"/>
                </a:solidFill>
              </a:rPr>
              <a:t>actions </a:t>
            </a:r>
            <a:r>
              <a:rPr lang="en-US" sz="2400" b="1" dirty="0">
                <a:solidFill>
                  <a:schemeClr val="bg1"/>
                </a:solidFill>
              </a:rPr>
              <a:t>identified in the </a:t>
            </a:r>
            <a:r>
              <a:rPr lang="en-US" sz="2400" b="1" dirty="0" smtClean="0">
                <a:solidFill>
                  <a:schemeClr val="bg1"/>
                </a:solidFill>
              </a:rPr>
              <a:t>LUP?</a:t>
            </a:r>
          </a:p>
          <a:p>
            <a:pPr marL="342900" indent="-342900">
              <a:buFont typeface="Arial" panose="020B0604020202020204" pitchFamily="34" charset="0"/>
              <a:buChar char="•"/>
            </a:pPr>
            <a:endParaRPr lang="en-US" sz="2400" b="1"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Mitigate visitor </a:t>
            </a:r>
            <a:r>
              <a:rPr lang="en-US" sz="2400" b="1" dirty="0">
                <a:solidFill>
                  <a:schemeClr val="bg1"/>
                </a:solidFill>
              </a:rPr>
              <a:t>health and safety issues, recreation impacts on natural and cultural resources</a:t>
            </a:r>
            <a:r>
              <a:rPr lang="en-US" sz="2400" b="1" dirty="0" smtClean="0">
                <a:solidFill>
                  <a:schemeClr val="bg1"/>
                </a:solidFill>
              </a:rPr>
              <a:t>, and </a:t>
            </a:r>
            <a:r>
              <a:rPr lang="en-US" sz="2400" b="1" dirty="0">
                <a:solidFill>
                  <a:schemeClr val="bg1"/>
                </a:solidFill>
              </a:rPr>
              <a:t>use or user </a:t>
            </a:r>
            <a:r>
              <a:rPr lang="en-US" sz="2400" b="1" dirty="0" smtClean="0">
                <a:solidFill>
                  <a:schemeClr val="bg1"/>
                </a:solidFill>
              </a:rPr>
              <a:t>conflicts?</a:t>
            </a:r>
            <a:endParaRPr lang="en-US" sz="2400" b="1" dirty="0" smtClean="0">
              <a:solidFill>
                <a:schemeClr val="bg1"/>
              </a:solidFill>
              <a:ea typeface="Roboto" panose="02000000000000000000" pitchFamily="2" charset="0"/>
            </a:endParaRPr>
          </a:p>
        </p:txBody>
      </p:sp>
    </p:spTree>
    <p:extLst>
      <p:ext uri="{BB962C8B-B14F-4D97-AF65-F5344CB8AC3E}">
        <p14:creationId xmlns:p14="http://schemas.microsoft.com/office/powerpoint/2010/main" val="419398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31165" y="1025256"/>
            <a:ext cx="10988615" cy="889808"/>
          </a:xfrm>
        </p:spPr>
        <p:txBody>
          <a:bodyPr/>
          <a:lstStyle/>
          <a:p>
            <a:pPr algn="ctr"/>
            <a:r>
              <a:rPr lang="en-US" dirty="0"/>
              <a:t>Types of Recreation Management Actions</a:t>
            </a:r>
            <a:endParaRPr lang="en-US" sz="3200" dirty="0"/>
          </a:p>
        </p:txBody>
      </p:sp>
      <p:sp>
        <p:nvSpPr>
          <p:cNvPr id="4" name="Text Placeholder 3"/>
          <p:cNvSpPr>
            <a:spLocks noGrp="1"/>
          </p:cNvSpPr>
          <p:nvPr>
            <p:ph type="body" sz="quarter" idx="12"/>
          </p:nvPr>
        </p:nvSpPr>
        <p:spPr/>
        <p:txBody>
          <a:bodyPr>
            <a:normAutofit fontScale="92500"/>
          </a:bodyPr>
          <a:lstStyle/>
          <a:p>
            <a:r>
              <a:rPr lang="en-US" dirty="0"/>
              <a:t>Module </a:t>
            </a:r>
            <a:r>
              <a:rPr lang="en-US" dirty="0" smtClean="0"/>
              <a:t>11 </a:t>
            </a:r>
            <a:r>
              <a:rPr lang="en-US" dirty="0"/>
              <a:t>– </a:t>
            </a:r>
            <a:r>
              <a:rPr lang="en-US" dirty="0" smtClean="0"/>
              <a:t>Implementation Planning , pg IV-2</a:t>
            </a:r>
            <a:endParaRPr lang="en-US" dirty="0"/>
          </a:p>
        </p:txBody>
      </p:sp>
      <p:sp>
        <p:nvSpPr>
          <p:cNvPr id="5" name="TextBox 4"/>
          <p:cNvSpPr txBox="1"/>
          <p:nvPr/>
        </p:nvSpPr>
        <p:spPr>
          <a:xfrm>
            <a:off x="1185862" y="2028825"/>
            <a:ext cx="9648825" cy="1569660"/>
          </a:xfrm>
          <a:prstGeom prst="rect">
            <a:avLst/>
          </a:prstGeom>
          <a:noFill/>
        </p:spPr>
        <p:txBody>
          <a:bodyPr wrap="square" rtlCol="0">
            <a:spAutoFit/>
          </a:bodyPr>
          <a:lstStyle/>
          <a:p>
            <a:r>
              <a:rPr lang="en-US" sz="2400" b="1" dirty="0" smtClean="0">
                <a:solidFill>
                  <a:schemeClr val="bg1"/>
                </a:solidFill>
              </a:rPr>
              <a:t>Indirect:</a:t>
            </a:r>
          </a:p>
          <a:p>
            <a:pPr marL="342900" indent="-342900">
              <a:buFont typeface="Arial" panose="020B0604020202020204" pitchFamily="34" charset="0"/>
              <a:buChar char="•"/>
            </a:pPr>
            <a:r>
              <a:rPr lang="en-US" sz="2400" b="1" dirty="0" smtClean="0">
                <a:solidFill>
                  <a:schemeClr val="bg1"/>
                </a:solidFill>
              </a:rPr>
              <a:t>Light-handed </a:t>
            </a:r>
            <a:r>
              <a:rPr lang="en-US" sz="2400" b="1" dirty="0">
                <a:solidFill>
                  <a:schemeClr val="bg1"/>
                </a:solidFill>
              </a:rPr>
              <a:t>and </a:t>
            </a:r>
            <a:r>
              <a:rPr lang="en-US" sz="2400" b="1" dirty="0" smtClean="0">
                <a:solidFill>
                  <a:schemeClr val="bg1"/>
                </a:solidFill>
              </a:rPr>
              <a:t>subtle. </a:t>
            </a:r>
          </a:p>
          <a:p>
            <a:pPr marL="342900" indent="-342900">
              <a:buFont typeface="Arial" panose="020B0604020202020204" pitchFamily="34" charset="0"/>
              <a:buChar char="•"/>
            </a:pPr>
            <a:r>
              <a:rPr lang="en-US" sz="2400" b="1" dirty="0" smtClean="0">
                <a:solidFill>
                  <a:schemeClr val="bg1"/>
                </a:solidFill>
              </a:rPr>
              <a:t>Influence </a:t>
            </a:r>
            <a:r>
              <a:rPr lang="en-US" sz="2400" b="1" dirty="0">
                <a:solidFill>
                  <a:schemeClr val="bg1"/>
                </a:solidFill>
              </a:rPr>
              <a:t>or modify visitor decisions, behavior</a:t>
            </a:r>
            <a:r>
              <a:rPr lang="en-US" sz="2400" b="1" dirty="0" smtClean="0">
                <a:solidFill>
                  <a:schemeClr val="bg1"/>
                </a:solidFill>
              </a:rPr>
              <a:t>, and use. </a:t>
            </a:r>
          </a:p>
          <a:p>
            <a:pPr marL="342900" indent="-342900">
              <a:buFont typeface="Arial" panose="020B0604020202020204" pitchFamily="34" charset="0"/>
              <a:buChar char="•"/>
            </a:pPr>
            <a:r>
              <a:rPr lang="en-US" sz="2400" b="1" dirty="0" smtClean="0">
                <a:solidFill>
                  <a:schemeClr val="bg1"/>
                </a:solidFill>
              </a:rPr>
              <a:t>Retain </a:t>
            </a:r>
            <a:r>
              <a:rPr lang="en-US" sz="2400" b="1" dirty="0">
                <a:solidFill>
                  <a:schemeClr val="bg1"/>
                </a:solidFill>
              </a:rPr>
              <a:t>the visitor’s freedom to choose</a:t>
            </a:r>
            <a:r>
              <a:rPr lang="en-US" sz="2400" b="1" dirty="0" smtClean="0">
                <a:solidFill>
                  <a:schemeClr val="bg1"/>
                </a:solidFill>
              </a:rPr>
              <a:t>.</a:t>
            </a:r>
            <a:endParaRPr lang="en-US" sz="2400" b="1" dirty="0">
              <a:solidFill>
                <a:schemeClr val="bg1"/>
              </a:solidFill>
            </a:endParaRPr>
          </a:p>
        </p:txBody>
      </p:sp>
      <p:sp>
        <p:nvSpPr>
          <p:cNvPr id="7" name="TextBox 6"/>
          <p:cNvSpPr txBox="1"/>
          <p:nvPr/>
        </p:nvSpPr>
        <p:spPr>
          <a:xfrm>
            <a:off x="1185861" y="3962400"/>
            <a:ext cx="9648825" cy="1569660"/>
          </a:xfrm>
          <a:prstGeom prst="rect">
            <a:avLst/>
          </a:prstGeom>
          <a:noFill/>
        </p:spPr>
        <p:txBody>
          <a:bodyPr wrap="square" rtlCol="0">
            <a:spAutoFit/>
          </a:bodyPr>
          <a:lstStyle/>
          <a:p>
            <a:r>
              <a:rPr lang="en-US" sz="2400" b="1" dirty="0">
                <a:solidFill>
                  <a:schemeClr val="bg1"/>
                </a:solidFill>
              </a:rPr>
              <a:t>D</a:t>
            </a:r>
            <a:r>
              <a:rPr lang="en-US" sz="2400" b="1" dirty="0" smtClean="0">
                <a:solidFill>
                  <a:schemeClr val="bg1"/>
                </a:solidFill>
              </a:rPr>
              <a:t>irect:</a:t>
            </a:r>
          </a:p>
          <a:p>
            <a:pPr marL="342900" indent="-342900">
              <a:buFont typeface="Arial" panose="020B0604020202020204" pitchFamily="34" charset="0"/>
              <a:buChar char="•"/>
            </a:pPr>
            <a:r>
              <a:rPr lang="en-US" sz="2400" b="1" dirty="0" smtClean="0">
                <a:solidFill>
                  <a:schemeClr val="bg1"/>
                </a:solidFill>
              </a:rPr>
              <a:t>Heavy-handed </a:t>
            </a:r>
            <a:r>
              <a:rPr lang="en-US" sz="2400" b="1" dirty="0">
                <a:solidFill>
                  <a:schemeClr val="bg1"/>
                </a:solidFill>
              </a:rPr>
              <a:t>and </a:t>
            </a:r>
            <a:r>
              <a:rPr lang="en-US" sz="2400" b="1" dirty="0" smtClean="0">
                <a:solidFill>
                  <a:schemeClr val="bg1"/>
                </a:solidFill>
              </a:rPr>
              <a:t>overt. </a:t>
            </a:r>
          </a:p>
          <a:p>
            <a:pPr marL="342900" indent="-342900">
              <a:buFont typeface="Arial" panose="020B0604020202020204" pitchFamily="34" charset="0"/>
              <a:buChar char="•"/>
            </a:pPr>
            <a:r>
              <a:rPr lang="en-US" sz="2400" b="1" dirty="0" smtClean="0">
                <a:solidFill>
                  <a:schemeClr val="bg1"/>
                </a:solidFill>
              </a:rPr>
              <a:t>Control </a:t>
            </a:r>
            <a:r>
              <a:rPr lang="en-US" sz="2400" b="1" dirty="0">
                <a:solidFill>
                  <a:schemeClr val="bg1"/>
                </a:solidFill>
              </a:rPr>
              <a:t>visitor behavior and land </a:t>
            </a:r>
            <a:r>
              <a:rPr lang="en-US" sz="2400" b="1" dirty="0" smtClean="0">
                <a:solidFill>
                  <a:schemeClr val="bg1"/>
                </a:solidFill>
              </a:rPr>
              <a:t>uses. </a:t>
            </a:r>
          </a:p>
          <a:p>
            <a:pPr marL="342900" indent="-342900">
              <a:buFont typeface="Arial" panose="020B0604020202020204" pitchFamily="34" charset="0"/>
              <a:buChar char="•"/>
            </a:pPr>
            <a:r>
              <a:rPr lang="en-US" sz="2400" b="1" dirty="0" smtClean="0">
                <a:solidFill>
                  <a:schemeClr val="bg1"/>
                </a:solidFill>
              </a:rPr>
              <a:t>Restrict the </a:t>
            </a:r>
            <a:r>
              <a:rPr lang="en-US" sz="2400" b="1" dirty="0">
                <a:solidFill>
                  <a:schemeClr val="bg1"/>
                </a:solidFill>
              </a:rPr>
              <a:t>choices of </a:t>
            </a:r>
            <a:r>
              <a:rPr lang="en-US" sz="2400" b="1" dirty="0" smtClean="0">
                <a:solidFill>
                  <a:schemeClr val="bg1"/>
                </a:solidFill>
              </a:rPr>
              <a:t>visitors.</a:t>
            </a:r>
          </a:p>
        </p:txBody>
      </p:sp>
    </p:spTree>
    <p:extLst>
      <p:ext uri="{BB962C8B-B14F-4D97-AF65-F5344CB8AC3E}">
        <p14:creationId xmlns:p14="http://schemas.microsoft.com/office/powerpoint/2010/main" val="274637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31165" y="1025256"/>
            <a:ext cx="10988615" cy="889808"/>
          </a:xfrm>
        </p:spPr>
        <p:txBody>
          <a:bodyPr/>
          <a:lstStyle/>
          <a:p>
            <a:pPr algn="ctr"/>
            <a:r>
              <a:rPr lang="en-US" dirty="0" smtClean="0"/>
              <a:t>Key Considerations for Types of </a:t>
            </a:r>
            <a:r>
              <a:rPr lang="en-US" dirty="0"/>
              <a:t>Recreation Management Actions</a:t>
            </a:r>
            <a:endParaRPr lang="en-US" sz="3200" dirty="0"/>
          </a:p>
        </p:txBody>
      </p:sp>
      <p:sp>
        <p:nvSpPr>
          <p:cNvPr id="4" name="Text Placeholder 3"/>
          <p:cNvSpPr>
            <a:spLocks noGrp="1"/>
          </p:cNvSpPr>
          <p:nvPr>
            <p:ph type="body" sz="quarter" idx="12"/>
          </p:nvPr>
        </p:nvSpPr>
        <p:spPr/>
        <p:txBody>
          <a:bodyPr>
            <a:normAutofit fontScale="92500"/>
          </a:bodyPr>
          <a:lstStyle/>
          <a:p>
            <a:r>
              <a:rPr lang="en-US" dirty="0"/>
              <a:t>Module </a:t>
            </a:r>
            <a:r>
              <a:rPr lang="en-US" dirty="0" smtClean="0"/>
              <a:t>11 </a:t>
            </a:r>
            <a:r>
              <a:rPr lang="en-US" dirty="0"/>
              <a:t>– </a:t>
            </a:r>
            <a:r>
              <a:rPr lang="en-US" dirty="0" smtClean="0"/>
              <a:t>Implementation Planning , </a:t>
            </a:r>
            <a:r>
              <a:rPr lang="en-US" dirty="0" err="1" smtClean="0"/>
              <a:t>pg</a:t>
            </a:r>
            <a:r>
              <a:rPr lang="en-US" dirty="0" smtClean="0"/>
              <a:t> IV-3</a:t>
            </a:r>
            <a:endParaRPr lang="en-US" dirty="0"/>
          </a:p>
        </p:txBody>
      </p:sp>
      <p:sp>
        <p:nvSpPr>
          <p:cNvPr id="5" name="TextBox 4"/>
          <p:cNvSpPr txBox="1"/>
          <p:nvPr/>
        </p:nvSpPr>
        <p:spPr>
          <a:xfrm>
            <a:off x="1185862" y="2679752"/>
            <a:ext cx="9648825" cy="372409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smtClean="0">
                <a:solidFill>
                  <a:schemeClr val="bg1"/>
                </a:solidFill>
              </a:rPr>
              <a:t>The appropriate amount of change or control of visitor behavior that is needed to provide for visitor safety, mitigate recreation conflicts, and protect natural and cultural resources.</a:t>
            </a:r>
          </a:p>
          <a:p>
            <a:pPr marL="342900" indent="-342900">
              <a:spcAft>
                <a:spcPts val="600"/>
              </a:spcAft>
              <a:buFont typeface="Arial" panose="020B0604020202020204" pitchFamily="34" charset="0"/>
              <a:buChar char="•"/>
            </a:pPr>
            <a:r>
              <a:rPr lang="en-US" sz="2400" b="1" dirty="0" smtClean="0">
                <a:solidFill>
                  <a:schemeClr val="bg1"/>
                </a:solidFill>
              </a:rPr>
              <a:t>The effectiveness of helping achieve recreation objectives and desired RSCs.</a:t>
            </a:r>
          </a:p>
          <a:p>
            <a:pPr marL="342900" indent="-342900">
              <a:spcAft>
                <a:spcPts val="600"/>
              </a:spcAft>
              <a:buFont typeface="Arial" panose="020B0604020202020204" pitchFamily="34" charset="0"/>
              <a:buChar char="•"/>
            </a:pPr>
            <a:r>
              <a:rPr lang="en-US" sz="2400" b="1" dirty="0" smtClean="0">
                <a:solidFill>
                  <a:schemeClr val="bg1"/>
                </a:solidFill>
              </a:rPr>
              <a:t>Staffing and management costs impacting the ability to implement the action. </a:t>
            </a:r>
          </a:p>
          <a:p>
            <a:pPr marL="342900" indent="-342900">
              <a:spcAft>
                <a:spcPts val="600"/>
              </a:spcAft>
              <a:buFont typeface="Arial" panose="020B0604020202020204" pitchFamily="34" charset="0"/>
              <a:buChar char="•"/>
            </a:pPr>
            <a:r>
              <a:rPr lang="en-US" sz="2400" b="1" dirty="0" smtClean="0">
                <a:solidFill>
                  <a:schemeClr val="bg1"/>
                </a:solidFill>
              </a:rPr>
              <a:t>Public support of recreation management actions. </a:t>
            </a:r>
          </a:p>
          <a:p>
            <a:endParaRPr lang="en-US" sz="2400" b="1" dirty="0">
              <a:solidFill>
                <a:schemeClr val="bg1"/>
              </a:solidFill>
            </a:endParaRPr>
          </a:p>
        </p:txBody>
      </p:sp>
    </p:spTree>
    <p:extLst>
      <p:ext uri="{BB962C8B-B14F-4D97-AF65-F5344CB8AC3E}">
        <p14:creationId xmlns:p14="http://schemas.microsoft.com/office/powerpoint/2010/main" val="1497878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To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smtClean="0">
            <a:solidFill>
              <a:schemeClr val="bg1">
                <a:lumMod val="85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BLM-PowerPoint-Template-Black-Topo.potx" id="{06A3C5A7-278D-466C-8CC5-4FB6A963F289}" vid="{4D07F08B-482D-41C9-9962-09140407A1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7501</TotalTime>
  <Words>1419</Words>
  <Application>Microsoft Office PowerPoint</Application>
  <PresentationFormat>Widescreen</PresentationFormat>
  <Paragraphs>223</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Book Antiqua</vt:lpstr>
      <vt:lpstr>Calibri</vt:lpstr>
      <vt:lpstr>Lucida Sans</vt:lpstr>
      <vt:lpstr>Roboto</vt:lpstr>
      <vt:lpstr>Roboto Black</vt:lpstr>
      <vt:lpstr>Black-Topo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Ridenhour, Larry E</dc:creator>
  <cp:lastModifiedBy>Adler, Maile A</cp:lastModifiedBy>
  <cp:revision>119</cp:revision>
  <dcterms:created xsi:type="dcterms:W3CDTF">2019-06-19T12:35:56Z</dcterms:created>
  <dcterms:modified xsi:type="dcterms:W3CDTF">2019-11-07T14:15:07Z</dcterms:modified>
</cp:coreProperties>
</file>