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9" r:id="rId2"/>
    <p:sldId id="334" r:id="rId3"/>
    <p:sldId id="351" r:id="rId4"/>
    <p:sldId id="349" r:id="rId5"/>
    <p:sldId id="335" r:id="rId6"/>
    <p:sldId id="354" r:id="rId7"/>
    <p:sldId id="361" r:id="rId8"/>
    <p:sldId id="356" r:id="rId9"/>
    <p:sldId id="370" r:id="rId10"/>
    <p:sldId id="369" r:id="rId11"/>
    <p:sldId id="360" r:id="rId12"/>
    <p:sldId id="352" r:id="rId13"/>
    <p:sldId id="371" r:id="rId14"/>
    <p:sldId id="293" r:id="rId15"/>
    <p:sldId id="363" r:id="rId16"/>
    <p:sldId id="364" r:id="rId17"/>
    <p:sldId id="367" r:id="rId18"/>
    <p:sldId id="319" r:id="rId19"/>
    <p:sldId id="372" r:id="rId20"/>
    <p:sldId id="368" r:id="rId21"/>
    <p:sldId id="375" r:id="rId22"/>
    <p:sldId id="373" r:id="rId23"/>
    <p:sldId id="350" r:id="rId24"/>
    <p:sldId id="374" r:id="rId25"/>
    <p:sldId id="362"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7505" autoAdjust="0"/>
    <p:restoredTop sz="97884" autoAdjust="0"/>
  </p:normalViewPr>
  <p:slideViewPr>
    <p:cSldViewPr>
      <p:cViewPr>
        <p:scale>
          <a:sx n="64" d="100"/>
          <a:sy n="64" d="100"/>
        </p:scale>
        <p:origin x="-336" y="-288"/>
      </p:cViewPr>
      <p:guideLst>
        <p:guide orient="horz" pos="2160"/>
        <p:guide pos="2880"/>
      </p:guideLst>
    </p:cSldViewPr>
  </p:slideViewPr>
  <p:outlineViewPr>
    <p:cViewPr>
      <p:scale>
        <a:sx n="33" d="100"/>
        <a:sy n="33" d="100"/>
      </p:scale>
      <p:origin x="0" y="15240"/>
    </p:cViewPr>
  </p:outlineViewPr>
  <p:notesTextViewPr>
    <p:cViewPr>
      <p:scale>
        <a:sx n="100" d="100"/>
        <a:sy n="100" d="100"/>
      </p:scale>
      <p:origin x="0" y="0"/>
    </p:cViewPr>
  </p:notesTextViewPr>
  <p:sorterViewPr>
    <p:cViewPr>
      <p:scale>
        <a:sx n="90" d="100"/>
        <a:sy n="90" d="100"/>
      </p:scale>
      <p:origin x="0" y="22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A2C2B-D1B6-4F85-8B08-828E8DCF6892}" type="doc">
      <dgm:prSet loTypeId="urn:microsoft.com/office/officeart/2005/8/layout/hList6" loCatId="list" qsTypeId="urn:microsoft.com/office/officeart/2005/8/quickstyle/simple1" qsCatId="simple" csTypeId="urn:microsoft.com/office/officeart/2005/8/colors/accent6_3" csCatId="accent6" phldr="1"/>
      <dgm:spPr/>
      <dgm:t>
        <a:bodyPr/>
        <a:lstStyle/>
        <a:p>
          <a:endParaRPr lang="en-US"/>
        </a:p>
      </dgm:t>
    </dgm:pt>
    <dgm:pt modelId="{A3298E76-3649-4B20-B2DE-180D80277019}">
      <dgm:prSet phldrT="[Text]" custT="1"/>
      <dgm:spPr/>
      <dgm:t>
        <a:bodyPr/>
        <a:lstStyle/>
        <a:p>
          <a:r>
            <a:rPr lang="en-US" sz="2400" smtClean="0"/>
            <a:t>Agriculture</a:t>
          </a:r>
          <a:endParaRPr lang="en-US" sz="2400" dirty="0"/>
        </a:p>
      </dgm:t>
    </dgm:pt>
    <dgm:pt modelId="{AD580991-2F8E-4844-85EF-4A3EBF8EB6E7}" type="parTrans" cxnId="{F5BCB6E9-8D24-4F89-8E58-E8EACB5EA66D}">
      <dgm:prSet/>
      <dgm:spPr/>
      <dgm:t>
        <a:bodyPr/>
        <a:lstStyle/>
        <a:p>
          <a:endParaRPr lang="en-US"/>
        </a:p>
      </dgm:t>
    </dgm:pt>
    <dgm:pt modelId="{70C1DE3B-ED49-4D7F-B24F-AAFFD51E6AA5}" type="sibTrans" cxnId="{F5BCB6E9-8D24-4F89-8E58-E8EACB5EA66D}">
      <dgm:prSet/>
      <dgm:spPr/>
      <dgm:t>
        <a:bodyPr/>
        <a:lstStyle/>
        <a:p>
          <a:endParaRPr lang="en-US"/>
        </a:p>
      </dgm:t>
    </dgm:pt>
    <dgm:pt modelId="{93EFE1D2-DA3F-409E-94BF-CE3BBD2AA953}">
      <dgm:prSet phldrT="[Text]" custT="1"/>
      <dgm:spPr/>
      <dgm:t>
        <a:bodyPr/>
        <a:lstStyle/>
        <a:p>
          <a:r>
            <a:rPr lang="en-US" sz="1400" smtClean="0"/>
            <a:t>Forest Service</a:t>
          </a:r>
          <a:endParaRPr lang="en-US" sz="1400" dirty="0"/>
        </a:p>
      </dgm:t>
    </dgm:pt>
    <dgm:pt modelId="{B8962A27-1CB5-4853-85FF-CF4898A7E322}" type="parTrans" cxnId="{226465A1-AD5C-4AD1-BA05-97B4830DFB51}">
      <dgm:prSet/>
      <dgm:spPr/>
      <dgm:t>
        <a:bodyPr/>
        <a:lstStyle/>
        <a:p>
          <a:endParaRPr lang="en-US"/>
        </a:p>
      </dgm:t>
    </dgm:pt>
    <dgm:pt modelId="{48F12D0E-5DE3-45DD-95F7-31DD829E2FD1}" type="sibTrans" cxnId="{226465A1-AD5C-4AD1-BA05-97B4830DFB51}">
      <dgm:prSet/>
      <dgm:spPr/>
      <dgm:t>
        <a:bodyPr/>
        <a:lstStyle/>
        <a:p>
          <a:endParaRPr lang="en-US"/>
        </a:p>
      </dgm:t>
    </dgm:pt>
    <dgm:pt modelId="{AB8AD9A2-E77D-44C6-AFE6-8C61C3D2417B}">
      <dgm:prSet phldrT="[Text]" custT="1"/>
      <dgm:spPr/>
      <dgm:t>
        <a:bodyPr/>
        <a:lstStyle/>
        <a:p>
          <a:r>
            <a:rPr lang="en-US" sz="1400" smtClean="0"/>
            <a:t>Hazardous Materials Management Division</a:t>
          </a:r>
          <a:endParaRPr lang="en-US" sz="1400" dirty="0"/>
        </a:p>
      </dgm:t>
    </dgm:pt>
    <dgm:pt modelId="{AA2A5864-5D73-44B7-A1D0-5B4949012FC7}" type="parTrans" cxnId="{196D21B5-9868-4E04-A9C5-F155D902316A}">
      <dgm:prSet/>
      <dgm:spPr/>
      <dgm:t>
        <a:bodyPr/>
        <a:lstStyle/>
        <a:p>
          <a:endParaRPr lang="en-US"/>
        </a:p>
      </dgm:t>
    </dgm:pt>
    <dgm:pt modelId="{F1F2C256-808E-4840-91DB-D199C5D93AC4}" type="sibTrans" cxnId="{196D21B5-9868-4E04-A9C5-F155D902316A}">
      <dgm:prSet/>
      <dgm:spPr/>
      <dgm:t>
        <a:bodyPr/>
        <a:lstStyle/>
        <a:p>
          <a:endParaRPr lang="en-US"/>
        </a:p>
      </dgm:t>
    </dgm:pt>
    <dgm:pt modelId="{B6C06801-2104-44C0-B082-0377EEB2E8B5}">
      <dgm:prSet phldrT="[Text]" custT="1"/>
      <dgm:spPr/>
      <dgm:t>
        <a:bodyPr/>
        <a:lstStyle/>
        <a:p>
          <a:r>
            <a:rPr lang="en-US" sz="2400" smtClean="0"/>
            <a:t>Defense</a:t>
          </a:r>
          <a:endParaRPr lang="en-US" sz="2400" dirty="0"/>
        </a:p>
      </dgm:t>
    </dgm:pt>
    <dgm:pt modelId="{C3AC0D4F-BBA9-43C8-88E4-7CDA783919BF}" type="parTrans" cxnId="{8F1E422B-917C-457B-B9AA-6FDB22702BAC}">
      <dgm:prSet/>
      <dgm:spPr/>
      <dgm:t>
        <a:bodyPr/>
        <a:lstStyle/>
        <a:p>
          <a:endParaRPr lang="en-US"/>
        </a:p>
      </dgm:t>
    </dgm:pt>
    <dgm:pt modelId="{CC50AC4B-2745-4B24-9FCF-2593801A5F19}" type="sibTrans" cxnId="{8F1E422B-917C-457B-B9AA-6FDB22702BAC}">
      <dgm:prSet/>
      <dgm:spPr/>
      <dgm:t>
        <a:bodyPr/>
        <a:lstStyle/>
        <a:p>
          <a:endParaRPr lang="en-US"/>
        </a:p>
      </dgm:t>
    </dgm:pt>
    <dgm:pt modelId="{51537BDD-CB13-4C0D-9D41-678147B75457}">
      <dgm:prSet phldrT="[Text]" custT="1"/>
      <dgm:spPr/>
      <dgm:t>
        <a:bodyPr/>
        <a:lstStyle/>
        <a:p>
          <a:r>
            <a:rPr lang="en-US" sz="1400" smtClean="0"/>
            <a:t>Air &amp; Radiation</a:t>
          </a:r>
          <a:endParaRPr lang="en-US" sz="1400" dirty="0"/>
        </a:p>
      </dgm:t>
    </dgm:pt>
    <dgm:pt modelId="{F74646AF-B699-4641-BFD2-9C9B7576A187}" type="parTrans" cxnId="{778FDFBC-1443-419C-A9C2-D168B3093A3A}">
      <dgm:prSet/>
      <dgm:spPr/>
      <dgm:t>
        <a:bodyPr/>
        <a:lstStyle/>
        <a:p>
          <a:endParaRPr lang="en-US"/>
        </a:p>
      </dgm:t>
    </dgm:pt>
    <dgm:pt modelId="{A7EDF5C3-F2EB-4249-843E-DB91ADD6F34D}" type="sibTrans" cxnId="{778FDFBC-1443-419C-A9C2-D168B3093A3A}">
      <dgm:prSet/>
      <dgm:spPr/>
      <dgm:t>
        <a:bodyPr/>
        <a:lstStyle/>
        <a:p>
          <a:endParaRPr lang="en-US"/>
        </a:p>
      </dgm:t>
    </dgm:pt>
    <dgm:pt modelId="{547D4360-753D-4F1E-8E86-FBBBD7DBEE3D}">
      <dgm:prSet phldrT="[Text]" custT="1"/>
      <dgm:spPr/>
      <dgm:t>
        <a:bodyPr/>
        <a:lstStyle/>
        <a:p>
          <a:r>
            <a:rPr lang="en-US" sz="1400" smtClean="0"/>
            <a:t>Brownfields &amp; Revitalization</a:t>
          </a:r>
          <a:endParaRPr lang="en-US" sz="1400" dirty="0"/>
        </a:p>
      </dgm:t>
    </dgm:pt>
    <dgm:pt modelId="{EA3726E1-6C48-4C6B-8CE7-10023BE70C4C}" type="parTrans" cxnId="{A2F3A36B-34E3-400A-810B-6C7B6235FEAC}">
      <dgm:prSet/>
      <dgm:spPr/>
      <dgm:t>
        <a:bodyPr/>
        <a:lstStyle/>
        <a:p>
          <a:endParaRPr lang="en-US"/>
        </a:p>
      </dgm:t>
    </dgm:pt>
    <dgm:pt modelId="{0D6D56EE-D3BE-4727-ADB6-F723363525BB}" type="sibTrans" cxnId="{A2F3A36B-34E3-400A-810B-6C7B6235FEAC}">
      <dgm:prSet/>
      <dgm:spPr/>
      <dgm:t>
        <a:bodyPr/>
        <a:lstStyle/>
        <a:p>
          <a:endParaRPr lang="en-US"/>
        </a:p>
      </dgm:t>
    </dgm:pt>
    <dgm:pt modelId="{503BB1CB-6111-4801-AF25-181B0DE32099}">
      <dgm:prSet phldrT="[Text]" custT="1"/>
      <dgm:spPr/>
      <dgm:t>
        <a:bodyPr/>
        <a:lstStyle/>
        <a:p>
          <a:r>
            <a:rPr lang="en-US" sz="1400" smtClean="0"/>
            <a:t>Enforcement &amp; Compliance Assurance</a:t>
          </a:r>
          <a:endParaRPr lang="en-US" sz="1400" dirty="0"/>
        </a:p>
      </dgm:t>
    </dgm:pt>
    <dgm:pt modelId="{40979805-2FB9-4DFD-B18A-209DD2DC5AFA}" type="parTrans" cxnId="{80089D77-7221-421D-861D-10A1448DF605}">
      <dgm:prSet/>
      <dgm:spPr/>
      <dgm:t>
        <a:bodyPr/>
        <a:lstStyle/>
        <a:p>
          <a:endParaRPr lang="en-US"/>
        </a:p>
      </dgm:t>
    </dgm:pt>
    <dgm:pt modelId="{30714129-864F-400D-B333-D21062E847A5}" type="sibTrans" cxnId="{80089D77-7221-421D-861D-10A1448DF605}">
      <dgm:prSet/>
      <dgm:spPr/>
      <dgm:t>
        <a:bodyPr/>
        <a:lstStyle/>
        <a:p>
          <a:endParaRPr lang="en-US"/>
        </a:p>
      </dgm:t>
    </dgm:pt>
    <dgm:pt modelId="{9FF3E039-181C-4547-B25A-B77E7066A381}">
      <dgm:prSet phldrT="[Text]" custT="1"/>
      <dgm:spPr/>
      <dgm:t>
        <a:bodyPr/>
        <a:lstStyle/>
        <a:p>
          <a:r>
            <a:rPr lang="en-US" sz="1400" smtClean="0"/>
            <a:t>Research &amp; Technology</a:t>
          </a:r>
          <a:endParaRPr lang="en-US" sz="1400" dirty="0"/>
        </a:p>
      </dgm:t>
    </dgm:pt>
    <dgm:pt modelId="{A643BAA6-7260-40DE-8797-9BF68C624AFE}" type="parTrans" cxnId="{C54BCC60-7E94-4C27-8F59-666A5B0FBFE7}">
      <dgm:prSet/>
      <dgm:spPr/>
      <dgm:t>
        <a:bodyPr/>
        <a:lstStyle/>
        <a:p>
          <a:endParaRPr lang="en-US"/>
        </a:p>
      </dgm:t>
    </dgm:pt>
    <dgm:pt modelId="{C7C0032F-0567-4C55-A517-CDCD5A46C892}" type="sibTrans" cxnId="{C54BCC60-7E94-4C27-8F59-666A5B0FBFE7}">
      <dgm:prSet/>
      <dgm:spPr/>
      <dgm:t>
        <a:bodyPr/>
        <a:lstStyle/>
        <a:p>
          <a:endParaRPr lang="en-US"/>
        </a:p>
      </dgm:t>
    </dgm:pt>
    <dgm:pt modelId="{07B0C086-A6AC-4304-9181-6B54410D3199}">
      <dgm:prSet phldrT="[Text]" custT="1"/>
      <dgm:spPr/>
      <dgm:t>
        <a:bodyPr/>
        <a:lstStyle/>
        <a:p>
          <a:r>
            <a:rPr lang="en-US" sz="1400" smtClean="0"/>
            <a:t>Solid Waste &amp; Emergency Response</a:t>
          </a:r>
          <a:endParaRPr lang="en-US" sz="1400" dirty="0"/>
        </a:p>
      </dgm:t>
    </dgm:pt>
    <dgm:pt modelId="{006ECB19-C4CA-44E0-A54D-3E93A81524E6}" type="parTrans" cxnId="{24E725CA-82AB-4DAA-8174-26A91BB15A88}">
      <dgm:prSet/>
      <dgm:spPr/>
      <dgm:t>
        <a:bodyPr/>
        <a:lstStyle/>
        <a:p>
          <a:endParaRPr lang="en-US"/>
        </a:p>
      </dgm:t>
    </dgm:pt>
    <dgm:pt modelId="{A7DA679D-32FC-4CDC-96F8-21FCE39BF8F4}" type="sibTrans" cxnId="{24E725CA-82AB-4DAA-8174-26A91BB15A88}">
      <dgm:prSet/>
      <dgm:spPr/>
      <dgm:t>
        <a:bodyPr/>
        <a:lstStyle/>
        <a:p>
          <a:endParaRPr lang="en-US"/>
        </a:p>
      </dgm:t>
    </dgm:pt>
    <dgm:pt modelId="{3413139A-92A0-4D59-A5F4-413D0A382AFD}">
      <dgm:prSet phldrT="[Text]" custT="1"/>
      <dgm:spPr/>
      <dgm:t>
        <a:bodyPr/>
        <a:lstStyle/>
        <a:p>
          <a:r>
            <a:rPr lang="en-US" sz="1400" smtClean="0"/>
            <a:t>Superfund Remediation &amp; Technology Innovation</a:t>
          </a:r>
          <a:endParaRPr lang="en-US" sz="1400" dirty="0"/>
        </a:p>
      </dgm:t>
    </dgm:pt>
    <dgm:pt modelId="{1803E8E1-EAE3-4AD2-A147-22321C6D8349}" type="parTrans" cxnId="{73CDE4EF-47A6-4E63-B5FB-D9497A9FCA14}">
      <dgm:prSet/>
      <dgm:spPr/>
      <dgm:t>
        <a:bodyPr/>
        <a:lstStyle/>
        <a:p>
          <a:endParaRPr lang="en-US"/>
        </a:p>
      </dgm:t>
    </dgm:pt>
    <dgm:pt modelId="{2D48A01B-269F-45F7-A010-252D77DDCC90}" type="sibTrans" cxnId="{73CDE4EF-47A6-4E63-B5FB-D9497A9FCA14}">
      <dgm:prSet/>
      <dgm:spPr/>
      <dgm:t>
        <a:bodyPr/>
        <a:lstStyle/>
        <a:p>
          <a:endParaRPr lang="en-US"/>
        </a:p>
      </dgm:t>
    </dgm:pt>
    <dgm:pt modelId="{CABF03A6-4964-4958-8308-0E88CFC93FFD}">
      <dgm:prSet phldrT="[Text]" custT="1"/>
      <dgm:spPr/>
      <dgm:t>
        <a:bodyPr/>
        <a:lstStyle/>
        <a:p>
          <a:r>
            <a:rPr lang="en-US" sz="1400" smtClean="0"/>
            <a:t>Water</a:t>
          </a:r>
          <a:endParaRPr lang="en-US" sz="1400" dirty="0"/>
        </a:p>
      </dgm:t>
    </dgm:pt>
    <dgm:pt modelId="{8D9D7E9E-A58E-4BF3-BB75-D02B2828929E}" type="parTrans" cxnId="{3ECDC02E-EC9B-467F-9B16-21AAD68C7E57}">
      <dgm:prSet/>
      <dgm:spPr/>
      <dgm:t>
        <a:bodyPr/>
        <a:lstStyle/>
        <a:p>
          <a:endParaRPr lang="en-US"/>
        </a:p>
      </dgm:t>
    </dgm:pt>
    <dgm:pt modelId="{E70D7A8B-0534-42F5-87A6-DD2A1EA6576C}" type="sibTrans" cxnId="{3ECDC02E-EC9B-467F-9B16-21AAD68C7E57}">
      <dgm:prSet/>
      <dgm:spPr/>
      <dgm:t>
        <a:bodyPr/>
        <a:lstStyle/>
        <a:p>
          <a:endParaRPr lang="en-US"/>
        </a:p>
      </dgm:t>
    </dgm:pt>
    <dgm:pt modelId="{D821E72B-D4CB-406B-B80E-C4E61948CD22}">
      <dgm:prSet phldrT="[Text]" custT="1"/>
      <dgm:spPr/>
      <dgm:t>
        <a:bodyPr/>
        <a:lstStyle/>
        <a:p>
          <a:r>
            <a:rPr lang="en-US" sz="1400" smtClean="0"/>
            <a:t>Natural Resources Conservation Service</a:t>
          </a:r>
          <a:endParaRPr lang="en-US" sz="1400" dirty="0"/>
        </a:p>
      </dgm:t>
    </dgm:pt>
    <dgm:pt modelId="{417DBA64-B147-446D-9AD6-414DA0C5DF02}" type="parTrans" cxnId="{6AFEF7DF-B693-4347-96A5-ED170E04BC86}">
      <dgm:prSet/>
      <dgm:spPr/>
      <dgm:t>
        <a:bodyPr/>
        <a:lstStyle/>
        <a:p>
          <a:endParaRPr lang="en-US"/>
        </a:p>
      </dgm:t>
    </dgm:pt>
    <dgm:pt modelId="{1A8BB46F-6D9B-4D50-9316-DC8252FDE9AA}" type="sibTrans" cxnId="{6AFEF7DF-B693-4347-96A5-ED170E04BC86}">
      <dgm:prSet/>
      <dgm:spPr/>
      <dgm:t>
        <a:bodyPr/>
        <a:lstStyle/>
        <a:p>
          <a:endParaRPr lang="en-US"/>
        </a:p>
      </dgm:t>
    </dgm:pt>
    <dgm:pt modelId="{A65E2FD0-D9F5-428D-BB70-0690EB669B27}">
      <dgm:prSet phldrT="[Text]" custT="1"/>
      <dgm:spPr/>
      <dgm:t>
        <a:bodyPr/>
        <a:lstStyle/>
        <a:p>
          <a:r>
            <a:rPr lang="en-US" sz="2400" smtClean="0"/>
            <a:t>Interior</a:t>
          </a:r>
          <a:endParaRPr lang="en-US" sz="2400" dirty="0"/>
        </a:p>
      </dgm:t>
    </dgm:pt>
    <dgm:pt modelId="{DF2925AA-7F7E-40A0-8F9F-EC4E5FA05A7D}" type="parTrans" cxnId="{6ABD5D91-7FBA-4AFB-8C8A-BD5F14609FFA}">
      <dgm:prSet/>
      <dgm:spPr/>
      <dgm:t>
        <a:bodyPr/>
        <a:lstStyle/>
        <a:p>
          <a:endParaRPr lang="en-US"/>
        </a:p>
      </dgm:t>
    </dgm:pt>
    <dgm:pt modelId="{2F64CF3B-65EA-4C6F-8F57-8CF52D8A8801}" type="sibTrans" cxnId="{6ABD5D91-7FBA-4AFB-8C8A-BD5F14609FFA}">
      <dgm:prSet/>
      <dgm:spPr/>
      <dgm:t>
        <a:bodyPr/>
        <a:lstStyle/>
        <a:p>
          <a:endParaRPr lang="en-US"/>
        </a:p>
      </dgm:t>
    </dgm:pt>
    <dgm:pt modelId="{74D99F20-11B2-47A3-BCA3-71586234E34E}">
      <dgm:prSet phldrT="[Text]" custT="1"/>
      <dgm:spPr/>
      <dgm:t>
        <a:bodyPr/>
        <a:lstStyle/>
        <a:p>
          <a:r>
            <a:rPr lang="en-US" sz="1400" smtClean="0"/>
            <a:t>Bureau of Land Management</a:t>
          </a:r>
          <a:endParaRPr lang="en-US" sz="1400" dirty="0"/>
        </a:p>
      </dgm:t>
    </dgm:pt>
    <dgm:pt modelId="{56F59366-C7D1-4BBE-98F8-BE4264B57D4A}" type="parTrans" cxnId="{46167169-0BC3-4778-BE1F-CCB74EE35196}">
      <dgm:prSet/>
      <dgm:spPr/>
      <dgm:t>
        <a:bodyPr/>
        <a:lstStyle/>
        <a:p>
          <a:endParaRPr lang="en-US"/>
        </a:p>
      </dgm:t>
    </dgm:pt>
    <dgm:pt modelId="{87C7C3B0-2506-43AF-8C95-31F13EF579F0}" type="sibTrans" cxnId="{46167169-0BC3-4778-BE1F-CCB74EE35196}">
      <dgm:prSet/>
      <dgm:spPr/>
      <dgm:t>
        <a:bodyPr/>
        <a:lstStyle/>
        <a:p>
          <a:endParaRPr lang="en-US"/>
        </a:p>
      </dgm:t>
    </dgm:pt>
    <dgm:pt modelId="{F6154777-E6A2-44D7-BA17-2ACD26D4127B}">
      <dgm:prSet phldrT="[Text]" custT="1"/>
      <dgm:spPr/>
      <dgm:t>
        <a:bodyPr/>
        <a:lstStyle/>
        <a:p>
          <a:r>
            <a:rPr lang="en-US" sz="1400" smtClean="0"/>
            <a:t>National Park Service</a:t>
          </a:r>
          <a:endParaRPr lang="en-US" sz="1400" dirty="0"/>
        </a:p>
      </dgm:t>
    </dgm:pt>
    <dgm:pt modelId="{B7878571-F671-4A6D-A9D3-05A8558E8B2C}" type="parTrans" cxnId="{35EB00B1-5D5F-4434-B2F0-4AE64516EA37}">
      <dgm:prSet/>
      <dgm:spPr/>
      <dgm:t>
        <a:bodyPr/>
        <a:lstStyle/>
        <a:p>
          <a:endParaRPr lang="en-US"/>
        </a:p>
      </dgm:t>
    </dgm:pt>
    <dgm:pt modelId="{8DC03DE0-5677-4233-936E-3B08629532CE}" type="sibTrans" cxnId="{35EB00B1-5D5F-4434-B2F0-4AE64516EA37}">
      <dgm:prSet/>
      <dgm:spPr/>
      <dgm:t>
        <a:bodyPr/>
        <a:lstStyle/>
        <a:p>
          <a:endParaRPr lang="en-US"/>
        </a:p>
      </dgm:t>
    </dgm:pt>
    <dgm:pt modelId="{567706B4-769E-4DD1-972E-68D1783EC2CA}">
      <dgm:prSet phldrT="[Text]" custT="1"/>
      <dgm:spPr/>
      <dgm:t>
        <a:bodyPr/>
        <a:lstStyle/>
        <a:p>
          <a:r>
            <a:rPr lang="en-US" sz="1400" smtClean="0"/>
            <a:t>Office of Surface Mining</a:t>
          </a:r>
          <a:endParaRPr lang="en-US" sz="1400" dirty="0"/>
        </a:p>
      </dgm:t>
    </dgm:pt>
    <dgm:pt modelId="{D367E20E-89F5-4F4B-8D7A-09D97C0DE3A1}" type="parTrans" cxnId="{1B14375C-FBBE-4DDA-8EC9-1D4C0BC0DF0E}">
      <dgm:prSet/>
      <dgm:spPr/>
      <dgm:t>
        <a:bodyPr/>
        <a:lstStyle/>
        <a:p>
          <a:endParaRPr lang="en-US"/>
        </a:p>
      </dgm:t>
    </dgm:pt>
    <dgm:pt modelId="{32197C43-B421-4548-A26B-C78D5C1B0952}" type="sibTrans" cxnId="{1B14375C-FBBE-4DDA-8EC9-1D4C0BC0DF0E}">
      <dgm:prSet/>
      <dgm:spPr/>
      <dgm:t>
        <a:bodyPr/>
        <a:lstStyle/>
        <a:p>
          <a:endParaRPr lang="en-US"/>
        </a:p>
      </dgm:t>
    </dgm:pt>
    <dgm:pt modelId="{07D5209A-B6AA-4779-A5D1-7DFAA0BEE294}">
      <dgm:prSet phldrT="[Text]" custT="1"/>
      <dgm:spPr/>
      <dgm:t>
        <a:bodyPr/>
        <a:lstStyle/>
        <a:p>
          <a:r>
            <a:rPr lang="en-US" sz="1400" smtClean="0"/>
            <a:t>U.S. Geological Survey</a:t>
          </a:r>
          <a:endParaRPr lang="en-US" sz="1400" dirty="0"/>
        </a:p>
      </dgm:t>
    </dgm:pt>
    <dgm:pt modelId="{66022705-6DB8-4ACE-B1B5-C6A1BE847A7C}" type="parTrans" cxnId="{4A68746C-70EC-4F0C-97BC-4F309C392989}">
      <dgm:prSet/>
      <dgm:spPr/>
      <dgm:t>
        <a:bodyPr/>
        <a:lstStyle/>
        <a:p>
          <a:endParaRPr lang="en-US"/>
        </a:p>
      </dgm:t>
    </dgm:pt>
    <dgm:pt modelId="{8A9A76E5-4435-4EE1-A0BA-B3B7B46F581C}" type="sibTrans" cxnId="{4A68746C-70EC-4F0C-97BC-4F309C392989}">
      <dgm:prSet/>
      <dgm:spPr/>
      <dgm:t>
        <a:bodyPr/>
        <a:lstStyle/>
        <a:p>
          <a:endParaRPr lang="en-US"/>
        </a:p>
      </dgm:t>
    </dgm:pt>
    <dgm:pt modelId="{BF468675-B375-4755-BDCD-23694AE4560A}">
      <dgm:prSet phldrT="[Text]" custT="1"/>
      <dgm:spPr/>
      <dgm:t>
        <a:bodyPr/>
        <a:lstStyle/>
        <a:p>
          <a:r>
            <a:rPr lang="en-US" sz="1400" smtClean="0"/>
            <a:t>Office of Environmental Policy &amp; Compliance</a:t>
          </a:r>
          <a:endParaRPr lang="en-US" sz="1400" dirty="0"/>
        </a:p>
      </dgm:t>
    </dgm:pt>
    <dgm:pt modelId="{B2CA2870-5CFF-47EB-A5C3-02792EB861D3}" type="parTrans" cxnId="{A69ECA22-E67D-41E5-8AC3-51E069A8F68A}">
      <dgm:prSet/>
      <dgm:spPr/>
      <dgm:t>
        <a:bodyPr/>
        <a:lstStyle/>
        <a:p>
          <a:endParaRPr lang="en-US"/>
        </a:p>
      </dgm:t>
    </dgm:pt>
    <dgm:pt modelId="{D8A7F672-D665-4C44-815D-C097809BA18B}" type="sibTrans" cxnId="{A69ECA22-E67D-41E5-8AC3-51E069A8F68A}">
      <dgm:prSet/>
      <dgm:spPr/>
      <dgm:t>
        <a:bodyPr/>
        <a:lstStyle/>
        <a:p>
          <a:endParaRPr lang="en-US"/>
        </a:p>
      </dgm:t>
    </dgm:pt>
    <dgm:pt modelId="{E813590A-B0C7-446B-AC24-31122B8F1C4E}">
      <dgm:prSet phldrT="[Text]" custT="1"/>
      <dgm:spPr/>
      <dgm:t>
        <a:bodyPr/>
        <a:lstStyle/>
        <a:p>
          <a:r>
            <a:rPr lang="en-US" sz="1400" smtClean="0"/>
            <a:t>Natural Resources Damage &amp; Restoration</a:t>
          </a:r>
          <a:endParaRPr lang="en-US" sz="1400" dirty="0"/>
        </a:p>
      </dgm:t>
    </dgm:pt>
    <dgm:pt modelId="{AD96D4B9-BCFA-4A1F-B4CD-D0E98C959225}" type="parTrans" cxnId="{A01E56DB-51D4-4842-95DA-716C0A4C84D7}">
      <dgm:prSet/>
      <dgm:spPr/>
      <dgm:t>
        <a:bodyPr/>
        <a:lstStyle/>
        <a:p>
          <a:endParaRPr lang="en-US"/>
        </a:p>
      </dgm:t>
    </dgm:pt>
    <dgm:pt modelId="{2A8F383A-BC04-4D8A-BD14-B5125BF9F563}" type="sibTrans" cxnId="{A01E56DB-51D4-4842-95DA-716C0A4C84D7}">
      <dgm:prSet/>
      <dgm:spPr/>
      <dgm:t>
        <a:bodyPr/>
        <a:lstStyle/>
        <a:p>
          <a:endParaRPr lang="en-US"/>
        </a:p>
      </dgm:t>
    </dgm:pt>
    <dgm:pt modelId="{1D8D154A-3DDF-4097-88BE-CB4B0136366A}">
      <dgm:prSet phldrT="[Text]" custT="1"/>
      <dgm:spPr/>
      <dgm:t>
        <a:bodyPr/>
        <a:lstStyle/>
        <a:p>
          <a:r>
            <a:rPr lang="en-US" sz="1600" smtClean="0"/>
            <a:t>U.S. Army Corps of Engineers</a:t>
          </a:r>
          <a:endParaRPr lang="en-US" sz="1600" dirty="0"/>
        </a:p>
      </dgm:t>
    </dgm:pt>
    <dgm:pt modelId="{D4F0420D-2B51-4A55-ABEA-AB630D36ED31}" type="parTrans" cxnId="{6497299F-33EB-49EE-8282-48C34DFEB73C}">
      <dgm:prSet/>
      <dgm:spPr/>
      <dgm:t>
        <a:bodyPr/>
        <a:lstStyle/>
        <a:p>
          <a:endParaRPr lang="en-US"/>
        </a:p>
      </dgm:t>
    </dgm:pt>
    <dgm:pt modelId="{6A2BC74F-0E5C-4625-9C04-BAED63B94B95}" type="sibTrans" cxnId="{6497299F-33EB-49EE-8282-48C34DFEB73C}">
      <dgm:prSet/>
      <dgm:spPr/>
      <dgm:t>
        <a:bodyPr/>
        <a:lstStyle/>
        <a:p>
          <a:endParaRPr lang="en-US"/>
        </a:p>
      </dgm:t>
    </dgm:pt>
    <dgm:pt modelId="{1754B8DE-5406-4941-A33E-352117B13232}">
      <dgm:prSet phldrT="[Text]" custT="1"/>
      <dgm:spPr/>
      <dgm:t>
        <a:bodyPr/>
        <a:lstStyle/>
        <a:p>
          <a:r>
            <a:rPr lang="en-US" sz="2400" smtClean="0"/>
            <a:t>EPA</a:t>
          </a:r>
          <a:endParaRPr lang="en-US" sz="2400" dirty="0"/>
        </a:p>
      </dgm:t>
    </dgm:pt>
    <dgm:pt modelId="{765D6646-0B6D-4833-9849-D4F780E4DC48}" type="parTrans" cxnId="{6FDC3383-6BEF-4271-B900-D96B7F8FBED5}">
      <dgm:prSet/>
      <dgm:spPr/>
      <dgm:t>
        <a:bodyPr/>
        <a:lstStyle/>
        <a:p>
          <a:endParaRPr lang="en-US"/>
        </a:p>
      </dgm:t>
    </dgm:pt>
    <dgm:pt modelId="{73725385-FD79-4EBB-9E29-C6CCCED35848}" type="sibTrans" cxnId="{6FDC3383-6BEF-4271-B900-D96B7F8FBED5}">
      <dgm:prSet/>
      <dgm:spPr/>
      <dgm:t>
        <a:bodyPr/>
        <a:lstStyle/>
        <a:p>
          <a:endParaRPr lang="en-US"/>
        </a:p>
      </dgm:t>
    </dgm:pt>
    <dgm:pt modelId="{76A602FE-1CE2-4006-993A-F34E0E001802}" type="pres">
      <dgm:prSet presAssocID="{6AAA2C2B-D1B6-4F85-8B08-828E8DCF6892}" presName="Name0" presStyleCnt="0">
        <dgm:presLayoutVars>
          <dgm:dir/>
          <dgm:resizeHandles val="exact"/>
        </dgm:presLayoutVars>
      </dgm:prSet>
      <dgm:spPr/>
      <dgm:t>
        <a:bodyPr/>
        <a:lstStyle/>
        <a:p>
          <a:endParaRPr lang="en-US"/>
        </a:p>
      </dgm:t>
    </dgm:pt>
    <dgm:pt modelId="{BF59CC75-1734-4B44-B67F-C52EDD9768BC}" type="pres">
      <dgm:prSet presAssocID="{A3298E76-3649-4B20-B2DE-180D80277019}" presName="node" presStyleLbl="node1" presStyleIdx="0" presStyleCnt="4">
        <dgm:presLayoutVars>
          <dgm:bulletEnabled val="1"/>
        </dgm:presLayoutVars>
      </dgm:prSet>
      <dgm:spPr/>
      <dgm:t>
        <a:bodyPr/>
        <a:lstStyle/>
        <a:p>
          <a:endParaRPr lang="en-US"/>
        </a:p>
      </dgm:t>
    </dgm:pt>
    <dgm:pt modelId="{09642FEB-FE04-4E13-98F5-D34704788DB2}" type="pres">
      <dgm:prSet presAssocID="{70C1DE3B-ED49-4D7F-B24F-AAFFD51E6AA5}" presName="sibTrans" presStyleCnt="0"/>
      <dgm:spPr/>
    </dgm:pt>
    <dgm:pt modelId="{1C7D7A72-3367-42AC-9337-0FD7AB8EE80E}" type="pres">
      <dgm:prSet presAssocID="{B6C06801-2104-44C0-B082-0377EEB2E8B5}" presName="node" presStyleLbl="node1" presStyleIdx="1" presStyleCnt="4">
        <dgm:presLayoutVars>
          <dgm:bulletEnabled val="1"/>
        </dgm:presLayoutVars>
      </dgm:prSet>
      <dgm:spPr/>
      <dgm:t>
        <a:bodyPr/>
        <a:lstStyle/>
        <a:p>
          <a:endParaRPr lang="en-US"/>
        </a:p>
      </dgm:t>
    </dgm:pt>
    <dgm:pt modelId="{259BD803-77EB-481A-9F34-9817A439E92C}" type="pres">
      <dgm:prSet presAssocID="{CC50AC4B-2745-4B24-9FCF-2593801A5F19}" presName="sibTrans" presStyleCnt="0"/>
      <dgm:spPr/>
    </dgm:pt>
    <dgm:pt modelId="{585BCC14-A822-4A80-9CB7-48BA905BAC82}" type="pres">
      <dgm:prSet presAssocID="{1754B8DE-5406-4941-A33E-352117B13232}" presName="node" presStyleLbl="node1" presStyleIdx="2" presStyleCnt="4">
        <dgm:presLayoutVars>
          <dgm:bulletEnabled val="1"/>
        </dgm:presLayoutVars>
      </dgm:prSet>
      <dgm:spPr/>
      <dgm:t>
        <a:bodyPr/>
        <a:lstStyle/>
        <a:p>
          <a:endParaRPr lang="en-US"/>
        </a:p>
      </dgm:t>
    </dgm:pt>
    <dgm:pt modelId="{782C45AA-B1D1-4A68-97A8-0FF4CE32792B}" type="pres">
      <dgm:prSet presAssocID="{73725385-FD79-4EBB-9E29-C6CCCED35848}" presName="sibTrans" presStyleCnt="0"/>
      <dgm:spPr/>
    </dgm:pt>
    <dgm:pt modelId="{41DD3A52-7339-4259-9F1B-B57E191514D0}" type="pres">
      <dgm:prSet presAssocID="{A65E2FD0-D9F5-428D-BB70-0690EB669B27}" presName="node" presStyleLbl="node1" presStyleIdx="3" presStyleCnt="4">
        <dgm:presLayoutVars>
          <dgm:bulletEnabled val="1"/>
        </dgm:presLayoutVars>
      </dgm:prSet>
      <dgm:spPr/>
      <dgm:t>
        <a:bodyPr/>
        <a:lstStyle/>
        <a:p>
          <a:endParaRPr lang="en-US"/>
        </a:p>
      </dgm:t>
    </dgm:pt>
  </dgm:ptLst>
  <dgm:cxnLst>
    <dgm:cxn modelId="{196D21B5-9868-4E04-A9C5-F155D902316A}" srcId="{A3298E76-3649-4B20-B2DE-180D80277019}" destId="{AB8AD9A2-E77D-44C6-AFE6-8C61C3D2417B}" srcOrd="2" destOrd="0" parTransId="{AA2A5864-5D73-44B7-A1D0-5B4949012FC7}" sibTransId="{F1F2C256-808E-4840-91DB-D199C5D93AC4}"/>
    <dgm:cxn modelId="{0B877031-B309-460A-8D29-C950AD3C8171}" type="presOf" srcId="{B6C06801-2104-44C0-B082-0377EEB2E8B5}" destId="{1C7D7A72-3367-42AC-9337-0FD7AB8EE80E}" srcOrd="0" destOrd="0" presId="urn:microsoft.com/office/officeart/2005/8/layout/hList6"/>
    <dgm:cxn modelId="{46167169-0BC3-4778-BE1F-CCB74EE35196}" srcId="{A65E2FD0-D9F5-428D-BB70-0690EB669B27}" destId="{74D99F20-11B2-47A3-BCA3-71586234E34E}" srcOrd="0" destOrd="0" parTransId="{56F59366-C7D1-4BBE-98F8-BE4264B57D4A}" sibTransId="{87C7C3B0-2506-43AF-8C95-31F13EF579F0}"/>
    <dgm:cxn modelId="{8F1E422B-917C-457B-B9AA-6FDB22702BAC}" srcId="{6AAA2C2B-D1B6-4F85-8B08-828E8DCF6892}" destId="{B6C06801-2104-44C0-B082-0377EEB2E8B5}" srcOrd="1" destOrd="0" parTransId="{C3AC0D4F-BBA9-43C8-88E4-7CDA783919BF}" sibTransId="{CC50AC4B-2745-4B24-9FCF-2593801A5F19}"/>
    <dgm:cxn modelId="{C942FB67-5AED-489F-8344-587B1AFB2D1C}" type="presOf" srcId="{07D5209A-B6AA-4779-A5D1-7DFAA0BEE294}" destId="{41DD3A52-7339-4259-9F1B-B57E191514D0}" srcOrd="0" destOrd="4" presId="urn:microsoft.com/office/officeart/2005/8/layout/hList6"/>
    <dgm:cxn modelId="{3ECDC02E-EC9B-467F-9B16-21AAD68C7E57}" srcId="{1754B8DE-5406-4941-A33E-352117B13232}" destId="{CABF03A6-4964-4958-8308-0E88CFC93FFD}" srcOrd="6" destOrd="0" parTransId="{8D9D7E9E-A58E-4BF3-BB75-D02B2828929E}" sibTransId="{E70D7A8B-0534-42F5-87A6-DD2A1EA6576C}"/>
    <dgm:cxn modelId="{35EB00B1-5D5F-4434-B2F0-4AE64516EA37}" srcId="{A65E2FD0-D9F5-428D-BB70-0690EB669B27}" destId="{F6154777-E6A2-44D7-BA17-2ACD26D4127B}" srcOrd="1" destOrd="0" parTransId="{B7878571-F671-4A6D-A9D3-05A8558E8B2C}" sibTransId="{8DC03DE0-5677-4233-936E-3B08629532CE}"/>
    <dgm:cxn modelId="{6497299F-33EB-49EE-8282-48C34DFEB73C}" srcId="{B6C06801-2104-44C0-B082-0377EEB2E8B5}" destId="{1D8D154A-3DDF-4097-88BE-CB4B0136366A}" srcOrd="0" destOrd="0" parTransId="{D4F0420D-2B51-4A55-ABEA-AB630D36ED31}" sibTransId="{6A2BC74F-0E5C-4625-9C04-BAED63B94B95}"/>
    <dgm:cxn modelId="{778FDFBC-1443-419C-A9C2-D168B3093A3A}" srcId="{1754B8DE-5406-4941-A33E-352117B13232}" destId="{51537BDD-CB13-4C0D-9D41-678147B75457}" srcOrd="0" destOrd="0" parTransId="{F74646AF-B699-4641-BFD2-9C9B7576A187}" sibTransId="{A7EDF5C3-F2EB-4249-843E-DB91ADD6F34D}"/>
    <dgm:cxn modelId="{F5BCB6E9-8D24-4F89-8E58-E8EACB5EA66D}" srcId="{6AAA2C2B-D1B6-4F85-8B08-828E8DCF6892}" destId="{A3298E76-3649-4B20-B2DE-180D80277019}" srcOrd="0" destOrd="0" parTransId="{AD580991-2F8E-4844-85EF-4A3EBF8EB6E7}" sibTransId="{70C1DE3B-ED49-4D7F-B24F-AAFFD51E6AA5}"/>
    <dgm:cxn modelId="{A69ECA22-E67D-41E5-8AC3-51E069A8F68A}" srcId="{A65E2FD0-D9F5-428D-BB70-0690EB669B27}" destId="{BF468675-B375-4755-BDCD-23694AE4560A}" srcOrd="4" destOrd="0" parTransId="{B2CA2870-5CFF-47EB-A5C3-02792EB861D3}" sibTransId="{D8A7F672-D665-4C44-815D-C097809BA18B}"/>
    <dgm:cxn modelId="{41ADF039-18C0-4B77-AEB3-2AA4FB0B85DB}" type="presOf" srcId="{547D4360-753D-4F1E-8E86-FBBBD7DBEE3D}" destId="{585BCC14-A822-4A80-9CB7-48BA905BAC82}" srcOrd="0" destOrd="2" presId="urn:microsoft.com/office/officeart/2005/8/layout/hList6"/>
    <dgm:cxn modelId="{0E5E404F-FB70-4610-9861-C75B1CFDFB6E}" type="presOf" srcId="{503BB1CB-6111-4801-AF25-181B0DE32099}" destId="{585BCC14-A822-4A80-9CB7-48BA905BAC82}" srcOrd="0" destOrd="3" presId="urn:microsoft.com/office/officeart/2005/8/layout/hList6"/>
    <dgm:cxn modelId="{88B8FD1D-0812-4D7E-BD50-1C8031D7EE4B}" type="presOf" srcId="{E813590A-B0C7-446B-AC24-31122B8F1C4E}" destId="{41DD3A52-7339-4259-9F1B-B57E191514D0}" srcOrd="0" destOrd="6" presId="urn:microsoft.com/office/officeart/2005/8/layout/hList6"/>
    <dgm:cxn modelId="{1F2E4744-5885-4827-8BF0-639F95EA23D2}" type="presOf" srcId="{CABF03A6-4964-4958-8308-0E88CFC93FFD}" destId="{585BCC14-A822-4A80-9CB7-48BA905BAC82}" srcOrd="0" destOrd="7" presId="urn:microsoft.com/office/officeart/2005/8/layout/hList6"/>
    <dgm:cxn modelId="{63C66622-1671-453B-BD6B-03FDA5004825}" type="presOf" srcId="{93EFE1D2-DA3F-409E-94BF-CE3BBD2AA953}" destId="{BF59CC75-1734-4B44-B67F-C52EDD9768BC}" srcOrd="0" destOrd="1" presId="urn:microsoft.com/office/officeart/2005/8/layout/hList6"/>
    <dgm:cxn modelId="{A2F3A36B-34E3-400A-810B-6C7B6235FEAC}" srcId="{1754B8DE-5406-4941-A33E-352117B13232}" destId="{547D4360-753D-4F1E-8E86-FBBBD7DBEE3D}" srcOrd="1" destOrd="0" parTransId="{EA3726E1-6C48-4C6B-8CE7-10023BE70C4C}" sibTransId="{0D6D56EE-D3BE-4727-ADB6-F723363525BB}"/>
    <dgm:cxn modelId="{BA46166B-BD9D-4604-AC13-CE1D8394C443}" type="presOf" srcId="{1D8D154A-3DDF-4097-88BE-CB4B0136366A}" destId="{1C7D7A72-3367-42AC-9337-0FD7AB8EE80E}" srcOrd="0" destOrd="1" presId="urn:microsoft.com/office/officeart/2005/8/layout/hList6"/>
    <dgm:cxn modelId="{73CDE4EF-47A6-4E63-B5FB-D9497A9FCA14}" srcId="{1754B8DE-5406-4941-A33E-352117B13232}" destId="{3413139A-92A0-4D59-A5F4-413D0A382AFD}" srcOrd="5" destOrd="0" parTransId="{1803E8E1-EAE3-4AD2-A147-22321C6D8349}" sibTransId="{2D48A01B-269F-45F7-A010-252D77DDCC90}"/>
    <dgm:cxn modelId="{9CDBE58D-54D1-4372-A8D1-FB685E0CB5DE}" type="presOf" srcId="{F6154777-E6A2-44D7-BA17-2ACD26D4127B}" destId="{41DD3A52-7339-4259-9F1B-B57E191514D0}" srcOrd="0" destOrd="2" presId="urn:microsoft.com/office/officeart/2005/8/layout/hList6"/>
    <dgm:cxn modelId="{E1F9C344-1692-4957-8931-C12414EAF1C2}" type="presOf" srcId="{6AAA2C2B-D1B6-4F85-8B08-828E8DCF6892}" destId="{76A602FE-1CE2-4006-993A-F34E0E001802}" srcOrd="0" destOrd="0" presId="urn:microsoft.com/office/officeart/2005/8/layout/hList6"/>
    <dgm:cxn modelId="{24E725CA-82AB-4DAA-8174-26A91BB15A88}" srcId="{1754B8DE-5406-4941-A33E-352117B13232}" destId="{07B0C086-A6AC-4304-9181-6B54410D3199}" srcOrd="4" destOrd="0" parTransId="{006ECB19-C4CA-44E0-A54D-3E93A81524E6}" sibTransId="{A7DA679D-32FC-4CDC-96F8-21FCE39BF8F4}"/>
    <dgm:cxn modelId="{B5BD529E-5AF3-4CF9-B125-56801E5B000D}" type="presOf" srcId="{BF468675-B375-4755-BDCD-23694AE4560A}" destId="{41DD3A52-7339-4259-9F1B-B57E191514D0}" srcOrd="0" destOrd="5" presId="urn:microsoft.com/office/officeart/2005/8/layout/hList6"/>
    <dgm:cxn modelId="{276AE4FA-810E-4B47-8ABD-FE317AAA0631}" type="presOf" srcId="{3413139A-92A0-4D59-A5F4-413D0A382AFD}" destId="{585BCC14-A822-4A80-9CB7-48BA905BAC82}" srcOrd="0" destOrd="6" presId="urn:microsoft.com/office/officeart/2005/8/layout/hList6"/>
    <dgm:cxn modelId="{4A68746C-70EC-4F0C-97BC-4F309C392989}" srcId="{A65E2FD0-D9F5-428D-BB70-0690EB669B27}" destId="{07D5209A-B6AA-4779-A5D1-7DFAA0BEE294}" srcOrd="3" destOrd="0" parTransId="{66022705-6DB8-4ACE-B1B5-C6A1BE847A7C}" sibTransId="{8A9A76E5-4435-4EE1-A0BA-B3B7B46F581C}"/>
    <dgm:cxn modelId="{33221E0F-0D42-49EB-BCBE-5424ECFA4652}" type="presOf" srcId="{A3298E76-3649-4B20-B2DE-180D80277019}" destId="{BF59CC75-1734-4B44-B67F-C52EDD9768BC}" srcOrd="0" destOrd="0" presId="urn:microsoft.com/office/officeart/2005/8/layout/hList6"/>
    <dgm:cxn modelId="{6FDC3383-6BEF-4271-B900-D96B7F8FBED5}" srcId="{6AAA2C2B-D1B6-4F85-8B08-828E8DCF6892}" destId="{1754B8DE-5406-4941-A33E-352117B13232}" srcOrd="2" destOrd="0" parTransId="{765D6646-0B6D-4833-9849-D4F780E4DC48}" sibTransId="{73725385-FD79-4EBB-9E29-C6CCCED35848}"/>
    <dgm:cxn modelId="{6AFEF7DF-B693-4347-96A5-ED170E04BC86}" srcId="{A3298E76-3649-4B20-B2DE-180D80277019}" destId="{D821E72B-D4CB-406B-B80E-C4E61948CD22}" srcOrd="1" destOrd="0" parTransId="{417DBA64-B147-446D-9AD6-414DA0C5DF02}" sibTransId="{1A8BB46F-6D9B-4D50-9316-DC8252FDE9AA}"/>
    <dgm:cxn modelId="{6ABD5D91-7FBA-4AFB-8C8A-BD5F14609FFA}" srcId="{6AAA2C2B-D1B6-4F85-8B08-828E8DCF6892}" destId="{A65E2FD0-D9F5-428D-BB70-0690EB669B27}" srcOrd="3" destOrd="0" parTransId="{DF2925AA-7F7E-40A0-8F9F-EC4E5FA05A7D}" sibTransId="{2F64CF3B-65EA-4C6F-8F57-8CF52D8A8801}"/>
    <dgm:cxn modelId="{9DDDC5B0-7141-4239-A78C-8CBAAC56A736}" type="presOf" srcId="{07B0C086-A6AC-4304-9181-6B54410D3199}" destId="{585BCC14-A822-4A80-9CB7-48BA905BAC82}" srcOrd="0" destOrd="5" presId="urn:microsoft.com/office/officeart/2005/8/layout/hList6"/>
    <dgm:cxn modelId="{B1D7E321-FC48-4132-88F9-C34E520D56E4}" type="presOf" srcId="{1754B8DE-5406-4941-A33E-352117B13232}" destId="{585BCC14-A822-4A80-9CB7-48BA905BAC82}" srcOrd="0" destOrd="0" presId="urn:microsoft.com/office/officeart/2005/8/layout/hList6"/>
    <dgm:cxn modelId="{80089D77-7221-421D-861D-10A1448DF605}" srcId="{1754B8DE-5406-4941-A33E-352117B13232}" destId="{503BB1CB-6111-4801-AF25-181B0DE32099}" srcOrd="2" destOrd="0" parTransId="{40979805-2FB9-4DFD-B18A-209DD2DC5AFA}" sibTransId="{30714129-864F-400D-B333-D21062E847A5}"/>
    <dgm:cxn modelId="{F9EFD758-3514-4CF6-A414-74648DF886FE}" type="presOf" srcId="{74D99F20-11B2-47A3-BCA3-71586234E34E}" destId="{41DD3A52-7339-4259-9F1B-B57E191514D0}" srcOrd="0" destOrd="1" presId="urn:microsoft.com/office/officeart/2005/8/layout/hList6"/>
    <dgm:cxn modelId="{7CC5B612-F60D-406E-8CF0-CAF049EFC044}" type="presOf" srcId="{9FF3E039-181C-4547-B25A-B77E7066A381}" destId="{585BCC14-A822-4A80-9CB7-48BA905BAC82}" srcOrd="0" destOrd="4" presId="urn:microsoft.com/office/officeart/2005/8/layout/hList6"/>
    <dgm:cxn modelId="{226465A1-AD5C-4AD1-BA05-97B4830DFB51}" srcId="{A3298E76-3649-4B20-B2DE-180D80277019}" destId="{93EFE1D2-DA3F-409E-94BF-CE3BBD2AA953}" srcOrd="0" destOrd="0" parTransId="{B8962A27-1CB5-4853-85FF-CF4898A7E322}" sibTransId="{48F12D0E-5DE3-45DD-95F7-31DD829E2FD1}"/>
    <dgm:cxn modelId="{0ACFFD34-37A5-4947-9F98-168331669B19}" type="presOf" srcId="{AB8AD9A2-E77D-44C6-AFE6-8C61C3D2417B}" destId="{BF59CC75-1734-4B44-B67F-C52EDD9768BC}" srcOrd="0" destOrd="3" presId="urn:microsoft.com/office/officeart/2005/8/layout/hList6"/>
    <dgm:cxn modelId="{CA08AAA5-6BAE-49F1-A7D0-0CA95555C153}" type="presOf" srcId="{A65E2FD0-D9F5-428D-BB70-0690EB669B27}" destId="{41DD3A52-7339-4259-9F1B-B57E191514D0}" srcOrd="0" destOrd="0" presId="urn:microsoft.com/office/officeart/2005/8/layout/hList6"/>
    <dgm:cxn modelId="{2C5DFFE8-EABD-4B51-BD3B-F249B1B1E7B7}" type="presOf" srcId="{51537BDD-CB13-4C0D-9D41-678147B75457}" destId="{585BCC14-A822-4A80-9CB7-48BA905BAC82}" srcOrd="0" destOrd="1" presId="urn:microsoft.com/office/officeart/2005/8/layout/hList6"/>
    <dgm:cxn modelId="{0E0FFCB3-F08F-4CB0-A016-62DBCD6F89BD}" type="presOf" srcId="{D821E72B-D4CB-406B-B80E-C4E61948CD22}" destId="{BF59CC75-1734-4B44-B67F-C52EDD9768BC}" srcOrd="0" destOrd="2" presId="urn:microsoft.com/office/officeart/2005/8/layout/hList6"/>
    <dgm:cxn modelId="{C54BCC60-7E94-4C27-8F59-666A5B0FBFE7}" srcId="{1754B8DE-5406-4941-A33E-352117B13232}" destId="{9FF3E039-181C-4547-B25A-B77E7066A381}" srcOrd="3" destOrd="0" parTransId="{A643BAA6-7260-40DE-8797-9BF68C624AFE}" sibTransId="{C7C0032F-0567-4C55-A517-CDCD5A46C892}"/>
    <dgm:cxn modelId="{A01E56DB-51D4-4842-95DA-716C0A4C84D7}" srcId="{A65E2FD0-D9F5-428D-BB70-0690EB669B27}" destId="{E813590A-B0C7-446B-AC24-31122B8F1C4E}" srcOrd="5" destOrd="0" parTransId="{AD96D4B9-BCFA-4A1F-B4CD-D0E98C959225}" sibTransId="{2A8F383A-BC04-4D8A-BD14-B5125BF9F563}"/>
    <dgm:cxn modelId="{7004D84A-B857-42AF-B9E6-8BC669D9E42A}" type="presOf" srcId="{567706B4-769E-4DD1-972E-68D1783EC2CA}" destId="{41DD3A52-7339-4259-9F1B-B57E191514D0}" srcOrd="0" destOrd="3" presId="urn:microsoft.com/office/officeart/2005/8/layout/hList6"/>
    <dgm:cxn modelId="{1B14375C-FBBE-4DDA-8EC9-1D4C0BC0DF0E}" srcId="{A65E2FD0-D9F5-428D-BB70-0690EB669B27}" destId="{567706B4-769E-4DD1-972E-68D1783EC2CA}" srcOrd="2" destOrd="0" parTransId="{D367E20E-89F5-4F4B-8D7A-09D97C0DE3A1}" sibTransId="{32197C43-B421-4548-A26B-C78D5C1B0952}"/>
    <dgm:cxn modelId="{DA4D1514-C030-4476-832F-B221D1678C25}" type="presParOf" srcId="{76A602FE-1CE2-4006-993A-F34E0E001802}" destId="{BF59CC75-1734-4B44-B67F-C52EDD9768BC}" srcOrd="0" destOrd="0" presId="urn:microsoft.com/office/officeart/2005/8/layout/hList6"/>
    <dgm:cxn modelId="{1B236386-B08F-42D7-9F37-341C4BD5B71B}" type="presParOf" srcId="{76A602FE-1CE2-4006-993A-F34E0E001802}" destId="{09642FEB-FE04-4E13-98F5-D34704788DB2}" srcOrd="1" destOrd="0" presId="urn:microsoft.com/office/officeart/2005/8/layout/hList6"/>
    <dgm:cxn modelId="{0AE74711-94AB-450A-B56B-290B2154F177}" type="presParOf" srcId="{76A602FE-1CE2-4006-993A-F34E0E001802}" destId="{1C7D7A72-3367-42AC-9337-0FD7AB8EE80E}" srcOrd="2" destOrd="0" presId="urn:microsoft.com/office/officeart/2005/8/layout/hList6"/>
    <dgm:cxn modelId="{C05C1439-4B63-4821-A9F2-8173A9512210}" type="presParOf" srcId="{76A602FE-1CE2-4006-993A-F34E0E001802}" destId="{259BD803-77EB-481A-9F34-9817A439E92C}" srcOrd="3" destOrd="0" presId="urn:microsoft.com/office/officeart/2005/8/layout/hList6"/>
    <dgm:cxn modelId="{C7E99BEE-DF20-4BCA-B940-BA03D03B3C8E}" type="presParOf" srcId="{76A602FE-1CE2-4006-993A-F34E0E001802}" destId="{585BCC14-A822-4A80-9CB7-48BA905BAC82}" srcOrd="4" destOrd="0" presId="urn:microsoft.com/office/officeart/2005/8/layout/hList6"/>
    <dgm:cxn modelId="{732E178A-548F-4399-8D08-B2D167C0B21E}" type="presParOf" srcId="{76A602FE-1CE2-4006-993A-F34E0E001802}" destId="{782C45AA-B1D1-4A68-97A8-0FF4CE32792B}" srcOrd="5" destOrd="0" presId="urn:microsoft.com/office/officeart/2005/8/layout/hList6"/>
    <dgm:cxn modelId="{578639E8-7D23-494E-AFA4-1CDFD99FE9F0}" type="presParOf" srcId="{76A602FE-1CE2-4006-993A-F34E0E001802}" destId="{41DD3A52-7339-4259-9F1B-B57E191514D0}" srcOrd="6"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FD04FF1-D67C-4367-906D-1ABA30BDE43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04FF1-D67C-4367-906D-1ABA30BDE43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04FF1-D67C-4367-906D-1ABA30BDE43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EPA:  The uranium mining industry began in the U.S. in the 1940s primarily to produce uranium for weapons and later for nuclear fuel. Although there are about 4,000 mines with documented production, EPA, with information provided by other federal, state, and tribal agencies, has identified 15,000 mine locations with uranium occurrence in 14 western states. Most of those locations are found in Colorado, Utah, New Mexico, Arizona, and Wyoming, with about 75% of those on federal and tribal lands. The majority of these sites were conventional (open pit and underground) mines. </a:t>
            </a:r>
          </a:p>
          <a:p>
            <a:endParaRPr lang="en-US" dirty="0"/>
          </a:p>
        </p:txBody>
      </p:sp>
      <p:sp>
        <p:nvSpPr>
          <p:cNvPr id="4" name="Slide Number Placeholder 3"/>
          <p:cNvSpPr>
            <a:spLocks noGrp="1"/>
          </p:cNvSpPr>
          <p:nvPr>
            <p:ph type="sldNum" sz="quarter" idx="10"/>
          </p:nvPr>
        </p:nvSpPr>
        <p:spPr/>
        <p:txBody>
          <a:bodyPr/>
          <a:lstStyle/>
          <a:p>
            <a:fld id="{7FD04FF1-D67C-4367-906D-1ABA30BDE43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04FF1-D67C-4367-906D-1ABA30BDE43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04FF1-D67C-4367-906D-1ABA30BDE43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There are a number of items that could be considered when trying to prioritize the mines to be remediated. </a:t>
            </a:r>
          </a:p>
          <a:p>
            <a:r>
              <a:rPr lang="en-US" sz="1200" i="1" kern="1200" baseline="0" dirty="0" smtClean="0">
                <a:solidFill>
                  <a:schemeClr val="tx1"/>
                </a:solidFill>
                <a:latin typeface="Arial" charset="0"/>
                <a:ea typeface="+mn-ea"/>
                <a:cs typeface="+mn-cs"/>
              </a:rPr>
              <a:t>Depth to Groundwater and Annual Precipitation </a:t>
            </a:r>
          </a:p>
          <a:p>
            <a:endParaRPr lang="en-US" sz="1200" kern="1200" baseline="0" dirty="0" smtClean="0">
              <a:solidFill>
                <a:schemeClr val="tx1"/>
              </a:solidFill>
              <a:latin typeface="Arial" charset="0"/>
              <a:ea typeface="+mn-ea"/>
              <a:cs typeface="+mn-cs"/>
            </a:endParaRPr>
          </a:p>
          <a:p>
            <a:r>
              <a:rPr lang="en-US" sz="1200" i="1" kern="1200" baseline="0" dirty="0" smtClean="0">
                <a:solidFill>
                  <a:schemeClr val="tx1"/>
                </a:solidFill>
                <a:latin typeface="Arial" charset="0"/>
                <a:ea typeface="+mn-ea"/>
                <a:cs typeface="+mn-cs"/>
              </a:rPr>
              <a:t>Frequency of Use </a:t>
            </a:r>
          </a:p>
          <a:p>
            <a:endParaRPr lang="en-US" sz="1200" kern="1200" baseline="0" dirty="0" smtClean="0">
              <a:solidFill>
                <a:schemeClr val="tx1"/>
              </a:solidFill>
              <a:latin typeface="Arial" charset="0"/>
              <a:ea typeface="+mn-ea"/>
              <a:cs typeface="+mn-cs"/>
            </a:endParaRPr>
          </a:p>
          <a:p>
            <a:r>
              <a:rPr lang="en-US" sz="1200" i="1" kern="1200" baseline="0" dirty="0" smtClean="0">
                <a:solidFill>
                  <a:schemeClr val="tx1"/>
                </a:solidFill>
                <a:latin typeface="Arial" charset="0"/>
                <a:ea typeface="+mn-ea"/>
                <a:cs typeface="+mn-cs"/>
              </a:rPr>
              <a:t>Presence and Concentrations of Contaminants in Soils, Water, and Sediments </a:t>
            </a:r>
          </a:p>
          <a:p>
            <a:endParaRPr lang="en-US" sz="1200" kern="1200" baseline="0" dirty="0" smtClean="0">
              <a:solidFill>
                <a:schemeClr val="tx1"/>
              </a:solidFill>
              <a:latin typeface="Arial" charset="0"/>
              <a:ea typeface="+mn-ea"/>
              <a:cs typeface="+mn-cs"/>
            </a:endParaRPr>
          </a:p>
          <a:p>
            <a:r>
              <a:rPr lang="en-US" sz="1200" i="1" kern="1200" baseline="0" dirty="0" smtClean="0">
                <a:solidFill>
                  <a:schemeClr val="tx1"/>
                </a:solidFill>
                <a:latin typeface="Arial" charset="0"/>
                <a:ea typeface="+mn-ea"/>
                <a:cs typeface="+mn-cs"/>
              </a:rPr>
              <a:t>Density of Mines </a:t>
            </a:r>
          </a:p>
          <a:p>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baseline="0" dirty="0" smtClean="0">
                <a:solidFill>
                  <a:schemeClr val="tx1"/>
                </a:solidFill>
                <a:latin typeface="Arial" charset="0"/>
                <a:ea typeface="+mn-ea"/>
                <a:cs typeface="+mn-cs"/>
              </a:rPr>
              <a:t>Level of Acceptable Risk   </a:t>
            </a:r>
            <a:r>
              <a:rPr lang="en-US" sz="1200" kern="1200" baseline="0" dirty="0" smtClean="0">
                <a:solidFill>
                  <a:schemeClr val="tx1"/>
                </a:solidFill>
                <a:latin typeface="Arial" charset="0"/>
                <a:ea typeface="+mn-ea"/>
                <a:cs typeface="+mn-cs"/>
              </a:rPr>
              <a:t>Sites which get frequent visitation may approach the upper end of the cancer risk range, while other sites would be at the lower end of the risk range. Residential exposure to uranium mine wastes, if it were to occur, would most likely be at the high end of risk range or even above. </a:t>
            </a:r>
          </a:p>
          <a:p>
            <a:endParaRPr lang="en-US" sz="1200" i="1"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7FD04FF1-D67C-4367-906D-1ABA30BDE43E}"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Between fiscal years 1998 and 2007, BLM, the Forest Service, EPA, and OSM spent at least $2.6 billion (in 2008 constant dollars) to reclaim abandoned hardrock mines. BLM and the Forest Service have reclaimed abandoned hardrock mine sites on the lands they manage; EPA funds the cleanup of these sites, primarily on nonfederal lands through its Superfund program; and OSM provides some grants to states and Indian tribes to clean up these sites on their lands. Of the four agencies, EPA has spent the most—about $2.2 billion (in 2008 constant dollars) for mine cleanups. BLM and the Forest Service spent about $259 million (in 2008 constant dollars), and OSM awarded grants totaling about $198 million (in 2008 constant dollars) to support the cleanup of abandoned hardrock mines. </a:t>
            </a:r>
          </a:p>
          <a:p>
            <a:r>
              <a:rPr lang="en-US" sz="1200" kern="1200" baseline="0" dirty="0" smtClean="0">
                <a:solidFill>
                  <a:schemeClr val="tx1"/>
                </a:solidFill>
                <a:latin typeface="Arial" charset="0"/>
                <a:ea typeface="+mn-ea"/>
                <a:cs typeface="+mn-cs"/>
              </a:rPr>
              <a:t>Over the last 10 years, estimates of the number of abandoned hardrock mining sites in the 12 western states and Alaska have varied widely, in part because there is no generally accepted definition for a hardrock mine site. Using a consistent definition that GAO provided, 12 western states and Alaska provided estimates of abandoned hardrock mine sites. On the basis of these data, GAO estimated a total of at least 161,000 such sites in these states with at least 332,000 features that may pose physical safety hazards and at least 33,000 sites that have degraded the environment. </a:t>
            </a:r>
          </a:p>
          <a:p>
            <a:endParaRPr lang="en-US" dirty="0"/>
          </a:p>
        </p:txBody>
      </p:sp>
      <p:sp>
        <p:nvSpPr>
          <p:cNvPr id="4" name="Slide Number Placeholder 3"/>
          <p:cNvSpPr>
            <a:spLocks noGrp="1"/>
          </p:cNvSpPr>
          <p:nvPr>
            <p:ph type="sldNum" sz="quarter" idx="10"/>
          </p:nvPr>
        </p:nvSpPr>
        <p:spPr/>
        <p:txBody>
          <a:bodyPr/>
          <a:lstStyle/>
          <a:p>
            <a:fld id="{7FD04FF1-D67C-4367-906D-1ABA30BDE43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274638"/>
            <a:ext cx="192405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561975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7620000" cy="4495800"/>
          </a:xfrm>
        </p:spPr>
        <p:txBody>
          <a:bodyPr/>
          <a:lstStyle/>
          <a:p>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7620000" cy="4495800"/>
          </a:xfrm>
        </p:spPr>
        <p:txBody>
          <a:bodyPr/>
          <a:lstStyle/>
          <a:p>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3733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3400" y="1600200"/>
            <a:ext cx="3733800" cy="4495800"/>
          </a:xfrm>
        </p:spPr>
        <p:txBody>
          <a:body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733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600200"/>
            <a:ext cx="3733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8686800" cy="6400800"/>
          </a:xfrm>
          <a:prstGeom prst="rect">
            <a:avLst/>
          </a:prstGeom>
          <a:solidFill>
            <a:srgbClr val="0071AA"/>
          </a:solidFill>
          <a:ln w="9525">
            <a:solidFill>
              <a:schemeClr val="tx1"/>
            </a:solidFill>
            <a:miter lim="800000"/>
            <a:headEnd/>
            <a:tailEnd/>
          </a:ln>
          <a:effectLst/>
        </p:spPr>
        <p:txBody>
          <a:bodyPr wrap="none" anchor="ctr"/>
          <a:lstStyle/>
          <a:p>
            <a:endParaRPr lang="en-US"/>
          </a:p>
        </p:txBody>
      </p:sp>
      <p:sp>
        <p:nvSpPr>
          <p:cNvPr id="1032" name="Rectangle 8"/>
          <p:cNvSpPr>
            <a:spLocks noGrp="1" noChangeArrowheads="1"/>
          </p:cNvSpPr>
          <p:nvPr>
            <p:ph type="title"/>
          </p:nvPr>
        </p:nvSpPr>
        <p:spPr bwMode="auto">
          <a:xfrm>
            <a:off x="457200" y="274638"/>
            <a:ext cx="7696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600200"/>
            <a:ext cx="7620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graphicFrame>
        <p:nvGraphicFramePr>
          <p:cNvPr id="1034" name="Object 10"/>
          <p:cNvGraphicFramePr>
            <a:graphicFrameLocks noChangeAspect="1"/>
          </p:cNvGraphicFramePr>
          <p:nvPr/>
        </p:nvGraphicFramePr>
        <p:xfrm>
          <a:off x="8686800" y="0"/>
          <a:ext cx="457200" cy="6858000"/>
        </p:xfrm>
        <a:graphic>
          <a:graphicData uri="http://schemas.openxmlformats.org/presentationml/2006/ole">
            <p:oleObj spid="_x0000_s1034" r:id="rId17" imgW="493568" imgH="8461265" progId="">
              <p:embed/>
            </p:oleObj>
          </a:graphicData>
        </a:graphic>
      </p:graphicFrame>
      <p:sp>
        <p:nvSpPr>
          <p:cNvPr id="1035" name="Text Box 11"/>
          <p:cNvSpPr txBox="1">
            <a:spLocks noChangeArrowheads="1"/>
          </p:cNvSpPr>
          <p:nvPr/>
        </p:nvSpPr>
        <p:spPr bwMode="auto">
          <a:xfrm>
            <a:off x="8763000" y="457200"/>
            <a:ext cx="3810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036" name="Rectangle 12"/>
          <p:cNvSpPr>
            <a:spLocks noChangeArrowheads="1"/>
          </p:cNvSpPr>
          <p:nvPr/>
        </p:nvSpPr>
        <p:spPr bwMode="auto">
          <a:xfrm>
            <a:off x="8655050" y="609600"/>
            <a:ext cx="488950" cy="1447800"/>
          </a:xfrm>
          <a:prstGeom prst="rect">
            <a:avLst/>
          </a:prstGeom>
          <a:noFill/>
          <a:ln w="9525">
            <a:noFill/>
            <a:miter lim="800000"/>
            <a:headEnd/>
            <a:tailEnd/>
          </a:ln>
          <a:effectLst/>
        </p:spPr>
        <p:txBody>
          <a:bodyPr vert="eaVert">
            <a:spAutoFit/>
          </a:bodyPr>
          <a:lstStyle/>
          <a:p>
            <a:pPr>
              <a:spcBef>
                <a:spcPct val="50000"/>
              </a:spcBef>
            </a:pPr>
            <a:r>
              <a:rPr lang="en-US" sz="2000" b="1">
                <a:solidFill>
                  <a:schemeClr val="bg1"/>
                </a:solidFill>
                <a:latin typeface="Arial Black" pitchFamily="34" charset="0"/>
              </a:rPr>
              <a:t>BLM</a:t>
            </a:r>
          </a:p>
        </p:txBody>
      </p:sp>
      <p:sp>
        <p:nvSpPr>
          <p:cNvPr id="1037" name="Rectangle 13"/>
          <p:cNvSpPr>
            <a:spLocks noChangeArrowheads="1"/>
          </p:cNvSpPr>
          <p:nvPr/>
        </p:nvSpPr>
        <p:spPr bwMode="auto">
          <a:xfrm>
            <a:off x="0" y="6248400"/>
            <a:ext cx="9144000" cy="609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38" name="Rectangle 14"/>
          <p:cNvSpPr>
            <a:spLocks noChangeArrowheads="1"/>
          </p:cNvSpPr>
          <p:nvPr/>
        </p:nvSpPr>
        <p:spPr bwMode="auto">
          <a:xfrm>
            <a:off x="8305800" y="0"/>
            <a:ext cx="381000" cy="6324600"/>
          </a:xfrm>
          <a:prstGeom prst="rect">
            <a:avLst/>
          </a:prstGeom>
          <a:solidFill>
            <a:schemeClr val="accent1"/>
          </a:solidFill>
          <a:ln w="9525">
            <a:solidFill>
              <a:schemeClr val="tx1"/>
            </a:solidFill>
            <a:miter lim="800000"/>
            <a:headEnd/>
            <a:tailEnd/>
          </a:ln>
          <a:effectLst/>
        </p:spPr>
        <p:txBody>
          <a:bodyPr vert="eaVert" wrap="none" anchor="ctr"/>
          <a:lstStyle/>
          <a:p>
            <a:pPr algn="ctr"/>
            <a:r>
              <a:rPr lang="en-US" sz="2000" b="1">
                <a:solidFill>
                  <a:schemeClr val="bg1"/>
                </a:solidFill>
              </a:rPr>
              <a:t>Abandoned Mine Lands</a:t>
            </a:r>
          </a:p>
        </p:txBody>
      </p:sp>
      <p:pic>
        <p:nvPicPr>
          <p:cNvPr id="1039" name="Picture 15" descr="BLM_transp"/>
          <p:cNvPicPr>
            <a:picLocks noChangeAspect="1" noChangeArrowheads="1"/>
          </p:cNvPicPr>
          <p:nvPr/>
        </p:nvPicPr>
        <p:blipFill>
          <a:blip r:embed="rId18"/>
          <a:srcRect/>
          <a:stretch>
            <a:fillRect/>
          </a:stretch>
        </p:blipFill>
        <p:spPr bwMode="auto">
          <a:xfrm>
            <a:off x="7924800" y="5538788"/>
            <a:ext cx="1219200" cy="10493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m/imgres?imgurl=http://images.art.com/images/-/Mr-Bill---Ohh-Nooo-Magnet-C11751410.jpeg&amp;imgrefurl=http://www.tspnsports.com/forums/showthread.php?p=1398946&amp;h=425&amp;w=308&amp;sz=25&amp;hl=en&amp;start=35&amp;tbnid=L2UQEjrr0oPWHM:&amp;tbnh=126&amp;tbnw=91&amp;prev=/images?q=Mr+Bill&amp;start=20&amp;gbv=2&amp;ndsp=20&amp;hl=en&amp;safe=active&amp;sa=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ctrTitle"/>
          </p:nvPr>
        </p:nvSpPr>
        <p:spPr>
          <a:xfrm>
            <a:off x="381000" y="2514600"/>
            <a:ext cx="7772400" cy="1470025"/>
          </a:xfrm>
        </p:spPr>
        <p:txBody>
          <a:bodyPr/>
          <a:lstStyle/>
          <a:p>
            <a:r>
              <a:rPr lang="en-US" sz="4000" dirty="0" smtClean="0">
                <a:solidFill>
                  <a:schemeClr val="tx1"/>
                </a:solidFill>
              </a:rPr>
              <a:t>URANIUM </a:t>
            </a:r>
            <a:br>
              <a:rPr lang="en-US" sz="4000" dirty="0" smtClean="0">
                <a:solidFill>
                  <a:schemeClr val="tx1"/>
                </a:solidFill>
              </a:rPr>
            </a:br>
            <a:r>
              <a:rPr lang="en-US" sz="4000" dirty="0" smtClean="0">
                <a:solidFill>
                  <a:schemeClr val="tx1"/>
                </a:solidFill>
              </a:rPr>
              <a:t>and ABANDONED MINE LANDS</a:t>
            </a:r>
            <a:endParaRPr lang="en-US" sz="4000" dirty="0">
              <a:solidFill>
                <a:schemeClr val="tx1"/>
              </a:solidFill>
            </a:endParaRPr>
          </a:p>
        </p:txBody>
      </p:sp>
      <p:sp>
        <p:nvSpPr>
          <p:cNvPr id="165893" name="Rectangle 5"/>
          <p:cNvSpPr>
            <a:spLocks noGrp="1" noChangeArrowheads="1"/>
          </p:cNvSpPr>
          <p:nvPr>
            <p:ph type="subTitle" idx="1"/>
          </p:nvPr>
        </p:nvSpPr>
        <p:spPr>
          <a:xfrm>
            <a:off x="1371600" y="4419600"/>
            <a:ext cx="6400800" cy="1752600"/>
          </a:xfrm>
        </p:spPr>
        <p:txBody>
          <a:bodyPr/>
          <a:lstStyle/>
          <a:p>
            <a:pPr>
              <a:lnSpc>
                <a:spcPct val="80000"/>
              </a:lnSpc>
            </a:pPr>
            <a:r>
              <a:rPr lang="en-US" sz="2000" dirty="0">
                <a:latin typeface="+mj-lt"/>
              </a:rPr>
              <a:t>George Stone</a:t>
            </a:r>
          </a:p>
          <a:p>
            <a:pPr>
              <a:lnSpc>
                <a:spcPct val="80000"/>
              </a:lnSpc>
            </a:pPr>
            <a:r>
              <a:rPr lang="en-US" sz="2000" dirty="0">
                <a:latin typeface="+mj-lt"/>
              </a:rPr>
              <a:t>Senior AML Specialist</a:t>
            </a:r>
          </a:p>
          <a:p>
            <a:pPr>
              <a:lnSpc>
                <a:spcPct val="80000"/>
              </a:lnSpc>
            </a:pPr>
            <a:r>
              <a:rPr lang="en-US" sz="2000" dirty="0">
                <a:latin typeface="+mj-lt"/>
              </a:rPr>
              <a:t>Division of </a:t>
            </a:r>
            <a:r>
              <a:rPr lang="en-US" sz="2000" dirty="0" smtClean="0">
                <a:latin typeface="+mj-lt"/>
              </a:rPr>
              <a:t>Environmental Quality and Protection</a:t>
            </a:r>
            <a:endParaRPr lang="en-US" sz="2000" dirty="0">
              <a:latin typeface="+mj-lt"/>
            </a:endParaRPr>
          </a:p>
          <a:p>
            <a:pPr>
              <a:lnSpc>
                <a:spcPct val="80000"/>
              </a:lnSpc>
            </a:pPr>
            <a:r>
              <a:rPr lang="en-US" sz="2000" dirty="0" smtClean="0">
                <a:latin typeface="+mj-lt"/>
              </a:rPr>
              <a:t>August 13, 2008</a:t>
            </a:r>
            <a:endParaRPr lang="en-US" sz="2000" dirty="0">
              <a:latin typeface="+mj-lt"/>
            </a:endParaRPr>
          </a:p>
          <a:p>
            <a:pPr>
              <a:lnSpc>
                <a:spcPct val="80000"/>
              </a:lnSpc>
            </a:pPr>
            <a:endParaRPr lang="en-US" sz="2000" dirty="0"/>
          </a:p>
        </p:txBody>
      </p:sp>
      <p:pic>
        <p:nvPicPr>
          <p:cNvPr id="30725" name="Picture 5" descr="Shot of the new radiation sig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381000"/>
            <a:ext cx="2705878" cy="22098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Prioritization</a:t>
            </a:r>
            <a:endParaRPr lang="en-US" dirty="0"/>
          </a:p>
        </p:txBody>
      </p:sp>
      <p:sp>
        <p:nvSpPr>
          <p:cNvPr id="3" name="Content Placeholder 2"/>
          <p:cNvSpPr>
            <a:spLocks noGrp="1"/>
          </p:cNvSpPr>
          <p:nvPr>
            <p:ph idx="1"/>
          </p:nvPr>
        </p:nvSpPr>
        <p:spPr/>
        <p:txBody>
          <a:bodyPr/>
          <a:lstStyle/>
          <a:p>
            <a:r>
              <a:rPr lang="en-US" sz="2400" dirty="0" smtClean="0"/>
              <a:t>Existing AML-Hazmat programs focus on uranium indirectly</a:t>
            </a:r>
          </a:p>
          <a:p>
            <a:pPr lvl="1"/>
            <a:r>
              <a:rPr lang="en-US" sz="2000" dirty="0" smtClean="0"/>
              <a:t>Coal</a:t>
            </a:r>
          </a:p>
          <a:p>
            <a:pPr lvl="1"/>
            <a:r>
              <a:rPr lang="en-US" sz="2000" dirty="0" smtClean="0"/>
              <a:t>Hardrock</a:t>
            </a:r>
          </a:p>
          <a:p>
            <a:r>
              <a:rPr lang="en-US" sz="2400" dirty="0" smtClean="0"/>
              <a:t>Most funding is tied to</a:t>
            </a:r>
          </a:p>
          <a:p>
            <a:pPr lvl="1"/>
            <a:r>
              <a:rPr lang="en-US" sz="2000" dirty="0" smtClean="0"/>
              <a:t>Clean Water</a:t>
            </a:r>
          </a:p>
          <a:p>
            <a:pPr lvl="1"/>
            <a:r>
              <a:rPr lang="en-US" sz="2000" dirty="0" smtClean="0"/>
              <a:t>Hazmat</a:t>
            </a:r>
          </a:p>
          <a:p>
            <a:pPr lvl="1"/>
            <a:r>
              <a:rPr lang="en-US" sz="2000" dirty="0" smtClean="0"/>
              <a:t>Physical Safety</a:t>
            </a:r>
          </a:p>
          <a:p>
            <a:r>
              <a:rPr lang="en-US" sz="2400" dirty="0" smtClean="0"/>
              <a:t>Mixed-ownership is common</a:t>
            </a:r>
          </a:p>
          <a:p>
            <a:r>
              <a:rPr lang="en-US" sz="2400" dirty="0" smtClean="0"/>
              <a:t>Coordination with mining claimants</a:t>
            </a:r>
          </a:p>
          <a:p>
            <a:endParaRPr lang="en-US" sz="2400" dirty="0" smtClean="0"/>
          </a:p>
        </p:txBody>
      </p:sp>
      <p:pic>
        <p:nvPicPr>
          <p:cNvPr id="2050" name="Picture 2" descr="MVC-004L"/>
          <p:cNvPicPr>
            <a:picLocks noChangeAspect="1" noChangeArrowheads="1"/>
          </p:cNvPicPr>
          <p:nvPr/>
        </p:nvPicPr>
        <p:blipFill>
          <a:blip r:embed="rId2"/>
          <a:srcRect/>
          <a:stretch>
            <a:fillRect/>
          </a:stretch>
        </p:blipFill>
        <p:spPr bwMode="auto">
          <a:xfrm>
            <a:off x="5486400" y="3048000"/>
            <a:ext cx="2554190" cy="1905000"/>
          </a:xfrm>
          <a:prstGeom prst="rect">
            <a:avLst/>
          </a:prstGeom>
          <a:noFill/>
          <a:ln w="38100" cmpd="dbl">
            <a:solidFill>
              <a:srgbClr val="0E71C2"/>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1143000"/>
          </a:xfrm>
        </p:spPr>
        <p:txBody>
          <a:bodyPr/>
          <a:lstStyle/>
          <a:p>
            <a:r>
              <a:rPr lang="en-US" dirty="0" smtClean="0"/>
              <a:t>Site Prioritization</a:t>
            </a:r>
            <a:endParaRPr lang="en-US" dirty="0"/>
          </a:p>
        </p:txBody>
      </p:sp>
      <p:sp>
        <p:nvSpPr>
          <p:cNvPr id="3" name="Content Placeholder 2"/>
          <p:cNvSpPr>
            <a:spLocks noGrp="1"/>
          </p:cNvSpPr>
          <p:nvPr>
            <p:ph idx="1"/>
          </p:nvPr>
        </p:nvSpPr>
        <p:spPr>
          <a:xfrm>
            <a:off x="457200" y="1371600"/>
            <a:ext cx="7620000" cy="4495800"/>
          </a:xfrm>
        </p:spPr>
        <p:txBody>
          <a:bodyPr/>
          <a:lstStyle/>
          <a:p>
            <a:pPr marL="0" indent="0">
              <a:spcBef>
                <a:spcPct val="30000"/>
              </a:spcBef>
              <a:buNone/>
              <a:defRPr/>
            </a:pPr>
            <a:r>
              <a:rPr lang="en-US" sz="2800" kern="1200" dirty="0" smtClean="0">
                <a:latin typeface="Arial" charset="0"/>
              </a:rPr>
              <a:t>In addition to hardrock AML criteria:</a:t>
            </a:r>
          </a:p>
          <a:p>
            <a:r>
              <a:rPr lang="en-US" sz="2800" kern="1200" dirty="0" smtClean="0">
                <a:latin typeface="Arial" charset="0"/>
              </a:rPr>
              <a:t>Depth to Groundwater and Annual Precipitation </a:t>
            </a:r>
          </a:p>
          <a:p>
            <a:r>
              <a:rPr lang="en-US" sz="2800" kern="1200" dirty="0" smtClean="0">
                <a:latin typeface="Arial" charset="0"/>
              </a:rPr>
              <a:t>Frequency of Use </a:t>
            </a:r>
          </a:p>
          <a:p>
            <a:r>
              <a:rPr lang="en-US" sz="2800" kern="1200" dirty="0" smtClean="0">
                <a:latin typeface="Arial" charset="0"/>
              </a:rPr>
              <a:t>Presence and Concentrations of Contaminants in Soils, Water, and Sediments </a:t>
            </a:r>
          </a:p>
          <a:p>
            <a:r>
              <a:rPr lang="en-US" sz="2800" kern="1200" dirty="0" smtClean="0">
                <a:latin typeface="Arial" charset="0"/>
              </a:rPr>
              <a:t>Density of Mines</a:t>
            </a:r>
          </a:p>
          <a:p>
            <a:r>
              <a:rPr lang="en-US" sz="2800" kern="1200" dirty="0" smtClean="0">
                <a:latin typeface="Arial" charset="0"/>
              </a:rPr>
              <a:t>Level of Acceptable Radiation Exposure Risk </a:t>
            </a:r>
            <a:endParaRPr lang="en-US" sz="1600" i="1" kern="1200" dirty="0" smtClean="0">
              <a:latin typeface="Arial" charset="0"/>
            </a:endParaRPr>
          </a:p>
          <a:p>
            <a:endParaRPr lang="en-US" sz="1200" dirty="0"/>
          </a:p>
        </p:txBody>
      </p:sp>
      <p:sp>
        <p:nvSpPr>
          <p:cNvPr id="4" name="Rectangle 3"/>
          <p:cNvSpPr/>
          <p:nvPr/>
        </p:nvSpPr>
        <p:spPr>
          <a:xfrm>
            <a:off x="2286000" y="5715000"/>
            <a:ext cx="2331216" cy="338554"/>
          </a:xfrm>
          <a:prstGeom prst="rect">
            <a:avLst/>
          </a:prstGeom>
        </p:spPr>
        <p:txBody>
          <a:bodyPr wrap="none">
            <a:spAutoFit/>
          </a:bodyPr>
          <a:lstStyle/>
          <a:p>
            <a:r>
              <a:rPr lang="en-US" sz="1600" dirty="0" smtClean="0"/>
              <a:t>Source:  EPA TENORM</a:t>
            </a:r>
            <a:endParaRPr lang="en-US" sz="1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Funding</a:t>
            </a:r>
            <a:endParaRPr lang="en-US" dirty="0"/>
          </a:p>
        </p:txBody>
      </p:sp>
      <p:sp>
        <p:nvSpPr>
          <p:cNvPr id="4" name="Content Placeholder 3"/>
          <p:cNvSpPr>
            <a:spLocks noGrp="1"/>
          </p:cNvSpPr>
          <p:nvPr>
            <p:ph idx="1"/>
          </p:nvPr>
        </p:nvSpPr>
        <p:spPr>
          <a:xfrm>
            <a:off x="457200" y="1600200"/>
            <a:ext cx="4876800" cy="4495800"/>
          </a:xfrm>
        </p:spPr>
        <p:txBody>
          <a:bodyPr/>
          <a:lstStyle/>
          <a:p>
            <a:r>
              <a:rPr lang="en-US" sz="2800" dirty="0" smtClean="0"/>
              <a:t>“Polluter Pays” Principle</a:t>
            </a:r>
          </a:p>
          <a:p>
            <a:pPr>
              <a:buNone/>
            </a:pPr>
            <a:r>
              <a:rPr lang="en-US" sz="2800" dirty="0" smtClean="0"/>
              <a:t>	aka/CERCLA Cost Avoidance/Cost Recovery</a:t>
            </a:r>
          </a:p>
          <a:p>
            <a:pPr lvl="1"/>
            <a:r>
              <a:rPr lang="en-US" sz="2000" dirty="0" smtClean="0"/>
              <a:t>Sites mined primarily for uranium tend to be more recent</a:t>
            </a:r>
          </a:p>
          <a:p>
            <a:pPr lvl="1"/>
            <a:r>
              <a:rPr lang="en-US" sz="2000" dirty="0" smtClean="0"/>
              <a:t>Increased likelihood to identify financially viable responsible parties</a:t>
            </a:r>
          </a:p>
          <a:p>
            <a:pPr lvl="1"/>
            <a:r>
              <a:rPr lang="en-US" sz="2000" dirty="0" smtClean="0"/>
              <a:t>Most AML “Clean Water” and Hazmat funding sources require PRP searches and application of Cost Avoidance/Cost Recovery</a:t>
            </a:r>
          </a:p>
        </p:txBody>
      </p:sp>
      <p:pic>
        <p:nvPicPr>
          <p:cNvPr id="15361" name="Picture 1" descr="C:\Documents and Settings\gstone\Local Settings\Temporary Internet Files\Content.IE5\ZQF1WOT3\MPj03992010000[1].jpg"/>
          <p:cNvPicPr>
            <a:picLocks noChangeAspect="1" noChangeArrowheads="1"/>
          </p:cNvPicPr>
          <p:nvPr/>
        </p:nvPicPr>
        <p:blipFill>
          <a:blip r:embed="rId2"/>
          <a:srcRect/>
          <a:stretch>
            <a:fillRect/>
          </a:stretch>
        </p:blipFill>
        <p:spPr bwMode="auto">
          <a:xfrm>
            <a:off x="5166360" y="2667000"/>
            <a:ext cx="2880360" cy="20574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br>
              <a:rPr lang="en-US" dirty="0" smtClean="0"/>
            </a:br>
            <a:r>
              <a:rPr lang="en-US" sz="2400" dirty="0" smtClean="0"/>
              <a:t>FYs 1998 - 2007</a:t>
            </a:r>
            <a:endParaRPr lang="en-US" sz="2400" dirty="0"/>
          </a:p>
        </p:txBody>
      </p:sp>
      <p:sp>
        <p:nvSpPr>
          <p:cNvPr id="3" name="Content Placeholder 2"/>
          <p:cNvSpPr>
            <a:spLocks noGrp="1"/>
          </p:cNvSpPr>
          <p:nvPr>
            <p:ph idx="1"/>
          </p:nvPr>
        </p:nvSpPr>
        <p:spPr>
          <a:xfrm>
            <a:off x="152400" y="2209800"/>
            <a:ext cx="4191000" cy="1981200"/>
          </a:xfrm>
        </p:spPr>
        <p:txBody>
          <a:bodyPr/>
          <a:lstStyle/>
          <a:p>
            <a:r>
              <a:rPr lang="en-US" sz="2800" dirty="0" smtClean="0"/>
              <a:t>EPA 	$2.200 billion</a:t>
            </a:r>
          </a:p>
          <a:p>
            <a:r>
              <a:rPr lang="en-US" sz="2800" dirty="0" smtClean="0"/>
              <a:t>BLM/FS 	$0.259 billion</a:t>
            </a:r>
          </a:p>
          <a:p>
            <a:r>
              <a:rPr lang="en-US" sz="2800" dirty="0" smtClean="0"/>
              <a:t>OSM  	$0.198 billion</a:t>
            </a:r>
            <a:endParaRPr lang="en-US" sz="2800" dirty="0"/>
          </a:p>
        </p:txBody>
      </p:sp>
      <p:pic>
        <p:nvPicPr>
          <p:cNvPr id="2050" name="Picture 2"/>
          <p:cNvPicPr>
            <a:picLocks noChangeAspect="1" noChangeArrowheads="1"/>
          </p:cNvPicPr>
          <p:nvPr/>
        </p:nvPicPr>
        <p:blipFill>
          <a:blip r:embed="rId3"/>
          <a:srcRect/>
          <a:stretch>
            <a:fillRect/>
          </a:stretch>
        </p:blipFill>
        <p:spPr bwMode="auto">
          <a:xfrm>
            <a:off x="4500301" y="1588543"/>
            <a:ext cx="3424499" cy="443125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t>SMCRA States</a:t>
            </a:r>
          </a:p>
        </p:txBody>
      </p:sp>
      <p:sp>
        <p:nvSpPr>
          <p:cNvPr id="76803" name="Rectangle 3"/>
          <p:cNvSpPr>
            <a:spLocks noGrp="1" noChangeArrowheads="1"/>
          </p:cNvSpPr>
          <p:nvPr>
            <p:ph type="body" sz="half" idx="1"/>
          </p:nvPr>
        </p:nvSpPr>
        <p:spPr>
          <a:xfrm>
            <a:off x="228600" y="1295400"/>
            <a:ext cx="4191000" cy="4495800"/>
          </a:xfrm>
        </p:spPr>
        <p:txBody>
          <a:bodyPr/>
          <a:lstStyle/>
          <a:p>
            <a:pPr>
              <a:lnSpc>
                <a:spcPct val="80000"/>
              </a:lnSpc>
            </a:pPr>
            <a:r>
              <a:rPr lang="en-US" sz="2400" dirty="0" smtClean="0"/>
              <a:t>Western SMCRA </a:t>
            </a:r>
            <a:r>
              <a:rPr lang="en-US" sz="2400" dirty="0"/>
              <a:t>States</a:t>
            </a:r>
          </a:p>
          <a:p>
            <a:pPr lvl="1">
              <a:lnSpc>
                <a:spcPct val="80000"/>
              </a:lnSpc>
            </a:pPr>
            <a:r>
              <a:rPr lang="en-US" sz="2000" dirty="0"/>
              <a:t>Alaska</a:t>
            </a:r>
          </a:p>
          <a:p>
            <a:pPr lvl="1">
              <a:lnSpc>
                <a:spcPct val="80000"/>
              </a:lnSpc>
            </a:pPr>
            <a:r>
              <a:rPr lang="en-US" sz="2000" dirty="0"/>
              <a:t>Colorado</a:t>
            </a:r>
          </a:p>
          <a:p>
            <a:pPr lvl="1">
              <a:lnSpc>
                <a:spcPct val="80000"/>
              </a:lnSpc>
            </a:pPr>
            <a:r>
              <a:rPr lang="en-US" sz="2000" i="1" dirty="0"/>
              <a:t>Montana*</a:t>
            </a:r>
          </a:p>
          <a:p>
            <a:pPr lvl="1">
              <a:lnSpc>
                <a:spcPct val="80000"/>
              </a:lnSpc>
            </a:pPr>
            <a:r>
              <a:rPr lang="en-US" sz="2000" dirty="0"/>
              <a:t>New Mexico</a:t>
            </a:r>
          </a:p>
          <a:p>
            <a:pPr lvl="1">
              <a:lnSpc>
                <a:spcPct val="80000"/>
              </a:lnSpc>
            </a:pPr>
            <a:r>
              <a:rPr lang="en-US" sz="2000" dirty="0"/>
              <a:t>North Dakota</a:t>
            </a:r>
          </a:p>
          <a:p>
            <a:pPr lvl="1">
              <a:lnSpc>
                <a:spcPct val="80000"/>
              </a:lnSpc>
            </a:pPr>
            <a:r>
              <a:rPr lang="en-US" sz="2000" dirty="0"/>
              <a:t>Utah</a:t>
            </a:r>
          </a:p>
          <a:p>
            <a:pPr lvl="1">
              <a:lnSpc>
                <a:spcPct val="80000"/>
              </a:lnSpc>
            </a:pPr>
            <a:r>
              <a:rPr lang="en-US" sz="2000" i="1" dirty="0"/>
              <a:t>Wyoming</a:t>
            </a:r>
            <a:r>
              <a:rPr lang="en-US" sz="2000" i="1" dirty="0" smtClean="0"/>
              <a:t>*</a:t>
            </a:r>
          </a:p>
          <a:p>
            <a:pPr>
              <a:lnSpc>
                <a:spcPct val="80000"/>
              </a:lnSpc>
            </a:pPr>
            <a:r>
              <a:rPr lang="en-US" sz="2400" dirty="0" smtClean="0"/>
              <a:t>SMCRA Tribes</a:t>
            </a:r>
          </a:p>
          <a:p>
            <a:pPr lvl="1">
              <a:lnSpc>
                <a:spcPct val="80000"/>
              </a:lnSpc>
            </a:pPr>
            <a:r>
              <a:rPr lang="en-US" dirty="0" smtClean="0"/>
              <a:t>Crow</a:t>
            </a:r>
          </a:p>
          <a:p>
            <a:pPr lvl="1">
              <a:lnSpc>
                <a:spcPct val="80000"/>
              </a:lnSpc>
            </a:pPr>
            <a:r>
              <a:rPr lang="en-US" dirty="0" smtClean="0"/>
              <a:t>Hopi</a:t>
            </a:r>
          </a:p>
          <a:p>
            <a:pPr lvl="1">
              <a:lnSpc>
                <a:spcPct val="80000"/>
              </a:lnSpc>
            </a:pPr>
            <a:r>
              <a:rPr lang="en-US" dirty="0" smtClean="0"/>
              <a:t>Navajo</a:t>
            </a:r>
            <a:endParaRPr lang="en-US" dirty="0"/>
          </a:p>
        </p:txBody>
      </p:sp>
      <p:sp>
        <p:nvSpPr>
          <p:cNvPr id="76806" name="Rectangle 6"/>
          <p:cNvSpPr>
            <a:spLocks noGrp="1" noChangeArrowheads="1"/>
          </p:cNvSpPr>
          <p:nvPr>
            <p:ph type="body" sz="half" idx="2"/>
          </p:nvPr>
        </p:nvSpPr>
        <p:spPr>
          <a:xfrm>
            <a:off x="4800600" y="1295400"/>
            <a:ext cx="3429000" cy="4495800"/>
          </a:xfrm>
        </p:spPr>
        <p:txBody>
          <a:bodyPr/>
          <a:lstStyle/>
          <a:p>
            <a:pPr>
              <a:lnSpc>
                <a:spcPct val="90000"/>
              </a:lnSpc>
            </a:pPr>
            <a:r>
              <a:rPr lang="en-US" sz="2400" dirty="0" smtClean="0"/>
              <a:t>Congressional action 12/06</a:t>
            </a:r>
          </a:p>
          <a:p>
            <a:pPr>
              <a:lnSpc>
                <a:spcPct val="90000"/>
              </a:lnSpc>
            </a:pPr>
            <a:r>
              <a:rPr lang="en-US" sz="2400" dirty="0" smtClean="0"/>
              <a:t>Fee extended through 9/30/2021, though at lower rates</a:t>
            </a:r>
          </a:p>
          <a:p>
            <a:pPr>
              <a:lnSpc>
                <a:spcPct val="90000"/>
              </a:lnSpc>
            </a:pPr>
            <a:r>
              <a:rPr lang="en-US" sz="2400" dirty="0" smtClean="0"/>
              <a:t>Sets </a:t>
            </a:r>
            <a:r>
              <a:rPr lang="en-US" sz="2400" dirty="0"/>
              <a:t>$3 million for minimum program</a:t>
            </a:r>
          </a:p>
          <a:p>
            <a:pPr>
              <a:lnSpc>
                <a:spcPct val="90000"/>
              </a:lnSpc>
            </a:pPr>
            <a:r>
              <a:rPr lang="en-US" sz="2400" dirty="0"/>
              <a:t>Phase-in of increased grants</a:t>
            </a:r>
          </a:p>
          <a:p>
            <a:pPr lvl="1">
              <a:lnSpc>
                <a:spcPct val="90000"/>
              </a:lnSpc>
            </a:pPr>
            <a:r>
              <a:rPr lang="en-US" sz="2000" dirty="0"/>
              <a:t>WY:  $80 – $100 million</a:t>
            </a:r>
          </a:p>
          <a:p>
            <a:pPr>
              <a:lnSpc>
                <a:spcPct val="90000"/>
              </a:lnSpc>
            </a:pPr>
            <a:r>
              <a:rPr lang="en-US" sz="2400" dirty="0"/>
              <a:t>Issues:  use of funds </a:t>
            </a:r>
            <a:r>
              <a:rPr lang="en-US" sz="2400" dirty="0" smtClean="0"/>
              <a:t>for </a:t>
            </a:r>
            <a:r>
              <a:rPr lang="en-US" sz="2400" dirty="0"/>
              <a:t>non-coal projects</a:t>
            </a:r>
          </a:p>
          <a:p>
            <a:pPr>
              <a:lnSpc>
                <a:spcPct val="90000"/>
              </a:lnSpc>
            </a:pPr>
            <a:endParaRPr lang="en-US" sz="2000" dirty="0"/>
          </a:p>
        </p:txBody>
      </p:sp>
      <p:sp>
        <p:nvSpPr>
          <p:cNvPr id="76804" name="Text Box 4"/>
          <p:cNvSpPr txBox="1">
            <a:spLocks noChangeArrowheads="1"/>
          </p:cNvSpPr>
          <p:nvPr/>
        </p:nvSpPr>
        <p:spPr bwMode="auto">
          <a:xfrm>
            <a:off x="609600" y="5486400"/>
            <a:ext cx="1905000" cy="336550"/>
          </a:xfrm>
          <a:prstGeom prst="rect">
            <a:avLst/>
          </a:prstGeom>
          <a:noFill/>
          <a:ln w="9525">
            <a:noFill/>
            <a:miter lim="800000"/>
            <a:headEnd/>
            <a:tailEnd/>
          </a:ln>
          <a:effectLst/>
        </p:spPr>
        <p:txBody>
          <a:bodyPr>
            <a:spAutoFit/>
          </a:bodyPr>
          <a:lstStyle/>
          <a:p>
            <a:pPr>
              <a:spcBef>
                <a:spcPct val="50000"/>
              </a:spcBef>
            </a:pPr>
            <a:r>
              <a:rPr lang="en-US" sz="1600" i="1" dirty="0"/>
              <a:t>* Certified</a:t>
            </a:r>
          </a:p>
        </p:txBody>
      </p:sp>
      <p:pic>
        <p:nvPicPr>
          <p:cNvPr id="76805" name="Picture 5"/>
          <p:cNvPicPr>
            <a:picLocks noChangeAspect="1" noChangeArrowheads="1"/>
          </p:cNvPicPr>
          <p:nvPr/>
        </p:nvPicPr>
        <p:blipFill>
          <a:blip r:embed="rId2"/>
          <a:srcRect/>
          <a:stretch>
            <a:fillRect/>
          </a:stretch>
        </p:blipFill>
        <p:spPr bwMode="auto">
          <a:xfrm rot="-1411393">
            <a:off x="3657600" y="1981200"/>
            <a:ext cx="990600" cy="1371600"/>
          </a:xfrm>
          <a:prstGeom prst="rect">
            <a:avLst/>
          </a:prstGeom>
          <a:noFill/>
          <a:ln w="9525">
            <a:noFill/>
            <a:miter lim="800000"/>
            <a:headEnd/>
            <a:tailEnd/>
          </a:ln>
          <a:effectLst/>
        </p:spPr>
      </p:pic>
      <p:sp>
        <p:nvSpPr>
          <p:cNvPr id="7" name="Rectangle 6"/>
          <p:cNvSpPr/>
          <p:nvPr/>
        </p:nvSpPr>
        <p:spPr>
          <a:xfrm>
            <a:off x="3276600" y="5791200"/>
            <a:ext cx="1633781" cy="369332"/>
          </a:xfrm>
          <a:prstGeom prst="rect">
            <a:avLst/>
          </a:prstGeom>
        </p:spPr>
        <p:txBody>
          <a:bodyPr wrap="none">
            <a:spAutoFit/>
          </a:bodyPr>
          <a:lstStyle/>
          <a:p>
            <a:r>
              <a:rPr lang="en-US" sz="1800" dirty="0" smtClean="0"/>
              <a:t>Source:  OSM</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768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t>Existing Federal AML programs</a:t>
            </a:r>
            <a:endParaRPr lang="en-US" sz="4000" dirty="0"/>
          </a:p>
        </p:txBody>
      </p:sp>
      <p:sp>
        <p:nvSpPr>
          <p:cNvPr id="3" name="Content Placeholder 2"/>
          <p:cNvSpPr>
            <a:spLocks noGrp="1"/>
          </p:cNvSpPr>
          <p:nvPr>
            <p:ph idx="1"/>
          </p:nvPr>
        </p:nvSpPr>
        <p:spPr/>
        <p:txBody>
          <a:bodyPr/>
          <a:lstStyle/>
          <a:p>
            <a:pPr lvl="0"/>
            <a:r>
              <a:rPr lang="en-US" dirty="0" smtClean="0"/>
              <a:t>Uranium generally falls within hardrock AML programs</a:t>
            </a:r>
          </a:p>
          <a:p>
            <a:pPr lvl="0"/>
            <a:r>
              <a:rPr lang="en-US" dirty="0" smtClean="0"/>
              <a:t>USDA, USDOI, EPA, COE</a:t>
            </a:r>
          </a:p>
          <a:p>
            <a:pPr lvl="1"/>
            <a:r>
              <a:rPr lang="en-US" dirty="0" smtClean="0"/>
              <a:t>Collectively appropriated ≈$80-90 million annually for hardrock AML remediation</a:t>
            </a:r>
          </a:p>
          <a:p>
            <a:r>
              <a:rPr lang="en-US" dirty="0" smtClean="0"/>
              <a:t>EPA Clean Water grants</a:t>
            </a:r>
          </a:p>
          <a:p>
            <a:r>
              <a:rPr lang="en-US" dirty="0" smtClean="0"/>
              <a:t>EPA </a:t>
            </a:r>
            <a:r>
              <a:rPr lang="en-US" dirty="0" err="1" smtClean="0"/>
              <a:t>Brownfields</a:t>
            </a:r>
            <a:r>
              <a:rPr lang="en-US" dirty="0" smtClean="0"/>
              <a:t> “Mine-Scarred Lands”</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Funding?</a:t>
            </a:r>
            <a:endParaRPr lang="en-US" dirty="0"/>
          </a:p>
        </p:txBody>
      </p:sp>
      <p:sp>
        <p:nvSpPr>
          <p:cNvPr id="3" name="Content Placeholder 2"/>
          <p:cNvSpPr>
            <a:spLocks noGrp="1"/>
          </p:cNvSpPr>
          <p:nvPr>
            <p:ph idx="1"/>
          </p:nvPr>
        </p:nvSpPr>
        <p:spPr>
          <a:xfrm>
            <a:off x="457200" y="1371600"/>
            <a:ext cx="4419600" cy="4495800"/>
          </a:xfrm>
        </p:spPr>
        <p:txBody>
          <a:bodyPr/>
          <a:lstStyle/>
          <a:p>
            <a:r>
              <a:rPr lang="en-US" sz="2400" dirty="0" smtClean="0"/>
              <a:t>Increased Congressional interest</a:t>
            </a:r>
          </a:p>
          <a:p>
            <a:pPr lvl="1"/>
            <a:r>
              <a:rPr lang="en-US" sz="2000" dirty="0" smtClean="0"/>
              <a:t>House passed Mining Law Reform</a:t>
            </a:r>
          </a:p>
          <a:p>
            <a:pPr lvl="1"/>
            <a:r>
              <a:rPr lang="en-US" sz="2000" dirty="0" smtClean="0"/>
              <a:t>Senate held hearings</a:t>
            </a:r>
          </a:p>
          <a:p>
            <a:pPr lvl="1"/>
            <a:r>
              <a:rPr lang="en-US" sz="2000" dirty="0" smtClean="0"/>
              <a:t>Further action in 2008 doubtful</a:t>
            </a:r>
          </a:p>
          <a:p>
            <a:r>
              <a:rPr lang="en-US" sz="2400" dirty="0" smtClean="0"/>
              <a:t>Focus of audit agencies</a:t>
            </a:r>
          </a:p>
          <a:p>
            <a:pPr lvl="1"/>
            <a:r>
              <a:rPr lang="en-US" sz="2000" dirty="0" smtClean="0"/>
              <a:t>GAO</a:t>
            </a:r>
          </a:p>
          <a:p>
            <a:pPr lvl="1"/>
            <a:r>
              <a:rPr lang="en-US" sz="2000" dirty="0" smtClean="0"/>
              <a:t>Interior Inspector General</a:t>
            </a:r>
          </a:p>
          <a:p>
            <a:r>
              <a:rPr lang="en-US" sz="2400" dirty="0" smtClean="0"/>
              <a:t>State funding efforts</a:t>
            </a:r>
            <a:endParaRPr lang="en-US" sz="2000" dirty="0" smtClean="0"/>
          </a:p>
          <a:p>
            <a:pPr lvl="1"/>
            <a:endParaRPr lang="en-US" sz="2000" dirty="0"/>
          </a:p>
        </p:txBody>
      </p:sp>
      <p:pic>
        <p:nvPicPr>
          <p:cNvPr id="4" name="Picture 4" descr="MCj01495080000[1]"/>
          <p:cNvPicPr>
            <a:picLocks noChangeAspect="1" noChangeArrowheads="1"/>
          </p:cNvPicPr>
          <p:nvPr/>
        </p:nvPicPr>
        <p:blipFill>
          <a:blip r:embed="rId2"/>
          <a:srcRect/>
          <a:stretch>
            <a:fillRect/>
          </a:stretch>
        </p:blipFill>
        <p:spPr bwMode="auto">
          <a:xfrm>
            <a:off x="4953000" y="1600200"/>
            <a:ext cx="3133725" cy="215810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Initiatives</a:t>
            </a:r>
            <a:endParaRPr lang="en-US" dirty="0"/>
          </a:p>
        </p:txBody>
      </p:sp>
      <p:sp>
        <p:nvSpPr>
          <p:cNvPr id="3" name="Content Placeholder 2"/>
          <p:cNvSpPr>
            <a:spLocks noGrp="1"/>
          </p:cNvSpPr>
          <p:nvPr>
            <p:ph idx="1"/>
          </p:nvPr>
        </p:nvSpPr>
        <p:spPr/>
        <p:txBody>
          <a:bodyPr/>
          <a:lstStyle/>
          <a:p>
            <a:r>
              <a:rPr lang="en-US" dirty="0" smtClean="0"/>
              <a:t>EPA Clean Water Act “Good Samaritan” policies</a:t>
            </a:r>
          </a:p>
          <a:p>
            <a:r>
              <a:rPr lang="en-US" dirty="0" smtClean="0"/>
              <a:t>Fix A Shaft Today! (</a:t>
            </a:r>
            <a:r>
              <a:rPr lang="en-US" i="1" dirty="0" smtClean="0"/>
              <a:t>FAST!</a:t>
            </a:r>
            <a:r>
              <a:rPr lang="en-US" dirty="0" smtClean="0"/>
              <a:t>) Campaign</a:t>
            </a:r>
          </a:p>
          <a:p>
            <a:pPr lvl="1"/>
            <a:r>
              <a:rPr lang="en-US" dirty="0" smtClean="0"/>
              <a:t>Partners include:</a:t>
            </a:r>
          </a:p>
          <a:p>
            <a:pPr lvl="2"/>
            <a:r>
              <a:rPr lang="en-US" sz="2000" dirty="0" smtClean="0"/>
              <a:t>BLM</a:t>
            </a:r>
          </a:p>
          <a:p>
            <a:pPr lvl="2"/>
            <a:r>
              <a:rPr lang="en-US" sz="2000" dirty="0" smtClean="0"/>
              <a:t>Forest Service</a:t>
            </a:r>
          </a:p>
          <a:p>
            <a:pPr lvl="2"/>
            <a:r>
              <a:rPr lang="en-US" sz="2000" dirty="0" smtClean="0"/>
              <a:t>National Association of Abandoned Mine Land Programs</a:t>
            </a:r>
          </a:p>
          <a:p>
            <a:pPr lvl="2"/>
            <a:r>
              <a:rPr lang="en-US" sz="2000" dirty="0" smtClean="0"/>
              <a:t>National Mining Association</a:t>
            </a:r>
          </a:p>
          <a:p>
            <a:pPr lvl="2"/>
            <a:r>
              <a:rPr lang="en-US" sz="2000" dirty="0" smtClean="0"/>
              <a:t>Bat Conservation International</a:t>
            </a:r>
            <a:endParaRPr lang="en-US" dirty="0" smtClean="0"/>
          </a:p>
        </p:txBody>
      </p:sp>
      <p:pic>
        <p:nvPicPr>
          <p:cNvPr id="4" name="Picture 3" descr="FAST_logo_blackonwhite.jpg"/>
          <p:cNvPicPr>
            <a:picLocks noChangeAspect="1"/>
          </p:cNvPicPr>
          <p:nvPr/>
        </p:nvPicPr>
        <p:blipFill>
          <a:blip r:embed="rId2" cstate="print"/>
          <a:stretch>
            <a:fillRect/>
          </a:stretch>
        </p:blipFill>
        <p:spPr>
          <a:xfrm>
            <a:off x="4419600" y="3352800"/>
            <a:ext cx="3556000" cy="10668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smtClean="0"/>
              <a:t>Coordination</a:t>
            </a:r>
            <a:endParaRPr lang="en-US" dirty="0"/>
          </a:p>
        </p:txBody>
      </p:sp>
      <p:sp>
        <p:nvSpPr>
          <p:cNvPr id="5" name="Content Placeholder 4"/>
          <p:cNvSpPr>
            <a:spLocks noGrp="1"/>
          </p:cNvSpPr>
          <p:nvPr>
            <p:ph idx="1"/>
          </p:nvPr>
        </p:nvSpPr>
        <p:spPr/>
        <p:txBody>
          <a:bodyPr/>
          <a:lstStyle/>
          <a:p>
            <a:r>
              <a:rPr lang="en-US" dirty="0" smtClean="0"/>
              <a:t>Federal Mining Dialogue agencies</a:t>
            </a:r>
          </a:p>
          <a:p>
            <a:r>
              <a:rPr lang="en-US" dirty="0" smtClean="0"/>
              <a:t>National Association of Abandoned Mine Land Programs</a:t>
            </a:r>
          </a:p>
          <a:p>
            <a:pPr lvl="1"/>
            <a:r>
              <a:rPr lang="en-US" dirty="0" smtClean="0"/>
              <a:t>29 States</a:t>
            </a:r>
          </a:p>
          <a:p>
            <a:pPr lvl="1"/>
            <a:r>
              <a:rPr lang="en-US" dirty="0" smtClean="0"/>
              <a:t>3 Tribes</a:t>
            </a:r>
          </a:p>
          <a:p>
            <a:r>
              <a:rPr lang="en-US" dirty="0" smtClean="0"/>
              <a:t>Western Governors’ Association</a:t>
            </a:r>
          </a:p>
        </p:txBody>
      </p:sp>
      <p:pic>
        <p:nvPicPr>
          <p:cNvPr id="6" name="Picture 4" descr="NAAMLP_letterhead"/>
          <p:cNvPicPr>
            <a:picLocks noChangeAspect="1" noChangeArrowheads="1"/>
          </p:cNvPicPr>
          <p:nvPr/>
        </p:nvPicPr>
        <p:blipFill>
          <a:blip r:embed="rId2"/>
          <a:srcRect/>
          <a:stretch>
            <a:fillRect/>
          </a:stretch>
        </p:blipFill>
        <p:spPr bwMode="auto">
          <a:xfrm>
            <a:off x="4648200" y="3276600"/>
            <a:ext cx="3276600" cy="94202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05"/>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 calcmode="lin" valueType="num">
                                      <p:cBhvr>
                                        <p:cTn id="9" dur="1000" fill="hold"/>
                                        <p:tgtEl>
                                          <p:spTgt spid="6"/>
                                        </p:tgtEl>
                                        <p:attrNameLst>
                                          <p:attrName>ppt_x</p:attrName>
                                        </p:attrNameLst>
                                      </p:cBhvr>
                                      <p:tavLst>
                                        <p:tav tm="0">
                                          <p:val>
                                            <p:strVal val="#ppt_x-.2"/>
                                          </p:val>
                                        </p:tav>
                                        <p:tav tm="100000">
                                          <p:val>
                                            <p:strVal val="#ppt_x"/>
                                          </p:val>
                                        </p:tav>
                                      </p:tavLst>
                                    </p:anim>
                                    <p:anim calcmode="lin" valueType="num">
                                      <p:cBhvr>
                                        <p:cTn id="10" dur="1000" fill="hold"/>
                                        <p:tgtEl>
                                          <p:spTgt spid="6"/>
                                        </p:tgtEl>
                                        <p:attrNameLst>
                                          <p:attrName>ppt_y</p:attrName>
                                        </p:attrNameLst>
                                      </p:cBhvr>
                                      <p:tavLst>
                                        <p:tav tm="0">
                                          <p:val>
                                            <p:strVal val="#ppt_y"/>
                                          </p:val>
                                        </p:tav>
                                        <p:tav tm="100000">
                                          <p:val>
                                            <p:strVal val="#ppt_y"/>
                                          </p:val>
                                        </p:tav>
                                      </p:tavLst>
                                    </p:anim>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304800" y="1219200"/>
          <a:ext cx="7772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p:txBody>
          <a:bodyPr/>
          <a:lstStyle/>
          <a:p>
            <a:r>
              <a:rPr lang="en-US" dirty="0" smtClean="0"/>
              <a:t>Major Federal AML Agencies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Scope of Uranium AMLs</a:t>
            </a:r>
          </a:p>
          <a:p>
            <a:r>
              <a:rPr lang="en-US" dirty="0" smtClean="0"/>
              <a:t>Issues</a:t>
            </a:r>
          </a:p>
          <a:p>
            <a:r>
              <a:rPr lang="en-US" dirty="0" smtClean="0"/>
              <a:t>Funding</a:t>
            </a:r>
          </a:p>
          <a:p>
            <a:r>
              <a:rPr lang="en-US" dirty="0" smtClean="0"/>
              <a:t>Partnerships &amp; Coordination</a:t>
            </a:r>
          </a:p>
          <a:p>
            <a:r>
              <a:rPr lang="en-US" dirty="0" smtClean="0"/>
              <a:t>Information Sources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Outreach</a:t>
            </a:r>
            <a:endParaRPr lang="en-US" dirty="0"/>
          </a:p>
        </p:txBody>
      </p:sp>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Verdana" pitchFamily="34" charset="0"/>
              </a:rPr>
              <a:t>Mine Safety and Health Administration (MSHA)</a:t>
            </a:r>
            <a:br>
              <a:rPr kumimoji="0" lang="en-US" sz="1100" b="1" i="0" u="none" strike="noStrike" cap="none" normalizeH="0" baseline="0" smtClean="0">
                <a:ln>
                  <a:noFill/>
                </a:ln>
                <a:solidFill>
                  <a:schemeClr val="tx1"/>
                </a:solidFill>
                <a:effectLst/>
                <a:latin typeface="Verdana" pitchFamily="34" charset="0"/>
              </a:rPr>
            </a:br>
            <a:r>
              <a:rPr kumimoji="0" lang="en-US" sz="1100" b="1" i="0" u="none" strike="noStrike" cap="none" normalizeH="0" baseline="0" smtClean="0">
                <a:ln>
                  <a:noFill/>
                </a:ln>
                <a:solidFill>
                  <a:schemeClr val="tx1"/>
                </a:solidFill>
                <a:effectLst/>
                <a:latin typeface="Verdana" pitchFamily="34" charset="0"/>
              </a:rPr>
              <a:t>Stay Out Stay Alive (SOSA)</a:t>
            </a:r>
            <a:br>
              <a:rPr kumimoji="0" lang="en-US" sz="1100" b="1" i="0" u="none" strike="noStrike" cap="none" normalizeH="0" baseline="0" smtClean="0">
                <a:ln>
                  <a:noFill/>
                </a:ln>
                <a:solidFill>
                  <a:schemeClr val="tx1"/>
                </a:solidFill>
                <a:effectLst/>
                <a:latin typeface="Verdana" pitchFamily="34" charset="0"/>
              </a:rPr>
            </a:br>
            <a:r>
              <a:rPr kumimoji="0" lang="en-US" sz="1100" b="1" i="0" u="none" strike="noStrike" cap="none" normalizeH="0" baseline="0" smtClean="0">
                <a:ln>
                  <a:noFill/>
                </a:ln>
                <a:solidFill>
                  <a:schemeClr val="tx1"/>
                </a:solidFill>
                <a:effectLst/>
                <a:latin typeface="Verdana" pitchFamily="34" charset="0"/>
              </a:rPr>
              <a:t>2008 SOSA Billboard </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endParaRPr kumimoji="0" lang="en-US" sz="282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9218" name="Picture 2" descr="SOSA Billboard"/>
          <p:cNvPicPr>
            <a:picLocks noChangeAspect="1" noChangeArrowheads="1"/>
          </p:cNvPicPr>
          <p:nvPr/>
        </p:nvPicPr>
        <p:blipFill>
          <a:blip r:embed="rId2"/>
          <a:srcRect/>
          <a:stretch>
            <a:fillRect/>
          </a:stretch>
        </p:blipFill>
        <p:spPr bwMode="auto">
          <a:xfrm>
            <a:off x="971833" y="1219200"/>
            <a:ext cx="6730191" cy="49530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Scams</a:t>
            </a:r>
            <a:endParaRPr lang="en-US" dirty="0"/>
          </a:p>
        </p:txBody>
      </p:sp>
      <p:pic>
        <p:nvPicPr>
          <p:cNvPr id="2050" name="Picture 2"/>
          <p:cNvPicPr>
            <a:picLocks noChangeAspect="1" noChangeArrowheads="1"/>
          </p:cNvPicPr>
          <p:nvPr/>
        </p:nvPicPr>
        <p:blipFill>
          <a:blip r:embed="rId2"/>
          <a:srcRect/>
          <a:stretch>
            <a:fillRect/>
          </a:stretch>
        </p:blipFill>
        <p:spPr bwMode="auto">
          <a:xfrm>
            <a:off x="304800" y="1143000"/>
            <a:ext cx="4495800" cy="33718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295400" y="2743200"/>
            <a:ext cx="4470400" cy="3352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r="33523"/>
          <a:stretch>
            <a:fillRect/>
          </a:stretch>
        </p:blipFill>
        <p:spPr bwMode="auto">
          <a:xfrm>
            <a:off x="5257800" y="1524000"/>
            <a:ext cx="2971800" cy="3352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Content Placeholder 2"/>
          <p:cNvSpPr>
            <a:spLocks noGrp="1"/>
          </p:cNvSpPr>
          <p:nvPr>
            <p:ph idx="1"/>
          </p:nvPr>
        </p:nvSpPr>
        <p:spPr/>
        <p:txBody>
          <a:bodyPr/>
          <a:lstStyle/>
          <a:p>
            <a:r>
              <a:rPr lang="en-US" sz="2800" dirty="0" smtClean="0"/>
              <a:t>Listing Mixed Ownership Mine or Mill Sites Created as a Result of the General Mining Law of 1872 on the Federal Agency Hazardous Waste Compliance Docket</a:t>
            </a:r>
          </a:p>
          <a:p>
            <a:pPr>
              <a:buNone/>
            </a:pPr>
            <a:endParaRPr lang="en-US" sz="2800" dirty="0" smtClean="0"/>
          </a:p>
          <a:p>
            <a:r>
              <a:rPr lang="en-US" sz="2800" dirty="0" smtClean="0"/>
              <a:t>Joint Repositories at Mixed-Ownership Hardrock Mine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a:srcRect/>
          <a:stretch>
            <a:fillRect/>
          </a:stretch>
        </p:blipFill>
        <p:spPr bwMode="auto">
          <a:xfrm>
            <a:off x="685800" y="762000"/>
            <a:ext cx="7137400" cy="5353050"/>
          </a:xfrm>
          <a:prstGeom prst="rect">
            <a:avLst/>
          </a:prstGeom>
          <a:noFill/>
          <a:ln w="9525">
            <a:noFill/>
            <a:miter lim="800000"/>
            <a:headEnd/>
            <a:tailEnd/>
          </a:ln>
          <a:effectLst/>
        </p:spPr>
      </p:pic>
      <p:sp>
        <p:nvSpPr>
          <p:cNvPr id="3" name="Title 2"/>
          <p:cNvSpPr>
            <a:spLocks noGrp="1"/>
          </p:cNvSpPr>
          <p:nvPr>
            <p:ph type="title"/>
          </p:nvPr>
        </p:nvSpPr>
        <p:spPr>
          <a:xfrm>
            <a:off x="457200" y="0"/>
            <a:ext cx="7696200" cy="914400"/>
          </a:xfrm>
        </p:spPr>
        <p:txBody>
          <a:bodyPr/>
          <a:lstStyle/>
          <a:p>
            <a:r>
              <a:rPr lang="en-US" sz="3200" dirty="0" smtClean="0"/>
              <a:t>National Mine Land Inventory Prototype</a:t>
            </a:r>
            <a:endParaRPr lang="en-US" sz="3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rot="1547216">
            <a:off x="4930105" y="3232936"/>
            <a:ext cx="2203603" cy="2851434"/>
          </a:xfrm>
          <a:prstGeom prst="rect">
            <a:avLst/>
          </a:prstGeom>
          <a:noFill/>
          <a:ln w="9525">
            <a:noFill/>
            <a:miter lim="800000"/>
            <a:headEnd/>
            <a:tailEnd/>
          </a:ln>
          <a:effectLst/>
        </p:spPr>
      </p:pic>
      <p:pic>
        <p:nvPicPr>
          <p:cNvPr id="5" name="Picture 4" descr="AML Strategic Plan Cover.JPG"/>
          <p:cNvPicPr>
            <a:picLocks noChangeAspect="1"/>
          </p:cNvPicPr>
          <p:nvPr/>
        </p:nvPicPr>
        <p:blipFill>
          <a:blip r:embed="rId3"/>
          <a:stretch>
            <a:fillRect/>
          </a:stretch>
        </p:blipFill>
        <p:spPr>
          <a:xfrm rot="18820042">
            <a:off x="4975976" y="372971"/>
            <a:ext cx="2185585" cy="2828207"/>
          </a:xfrm>
          <a:prstGeom prst="rect">
            <a:avLst/>
          </a:prstGeom>
        </p:spPr>
      </p:pic>
      <p:pic>
        <p:nvPicPr>
          <p:cNvPr id="6" name="Picture 8"/>
          <p:cNvPicPr>
            <a:picLocks noChangeArrowheads="1"/>
          </p:cNvPicPr>
          <p:nvPr/>
        </p:nvPicPr>
        <p:blipFill>
          <a:blip r:embed="rId4"/>
          <a:srcRect/>
          <a:stretch>
            <a:fillRect/>
          </a:stretch>
        </p:blipFill>
        <p:spPr bwMode="auto">
          <a:xfrm rot="2153720">
            <a:off x="1324135" y="448370"/>
            <a:ext cx="2590800" cy="3276600"/>
          </a:xfrm>
          <a:prstGeom prst="rect">
            <a:avLst/>
          </a:prstGeom>
          <a:noFill/>
          <a:ln w="9525">
            <a:noFill/>
            <a:miter lim="800000"/>
            <a:headEnd/>
            <a:tailEnd/>
          </a:ln>
          <a:effectLst/>
        </p:spPr>
      </p:pic>
      <p:pic>
        <p:nvPicPr>
          <p:cNvPr id="7" name="Picture 9" descr="AML Handbook cover"/>
          <p:cNvPicPr>
            <a:picLocks noChangeAspect="1" noChangeArrowheads="1"/>
          </p:cNvPicPr>
          <p:nvPr/>
        </p:nvPicPr>
        <p:blipFill>
          <a:blip r:embed="rId5"/>
          <a:srcRect/>
          <a:stretch>
            <a:fillRect/>
          </a:stretch>
        </p:blipFill>
        <p:spPr bwMode="auto">
          <a:xfrm rot="19530177">
            <a:off x="1838059" y="2747765"/>
            <a:ext cx="2647950" cy="3276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6" presetClass="emph" presetSubtype="0" fill="hold" nodeType="afterEffect">
                                  <p:stCondLst>
                                    <p:cond delay="0"/>
                                  </p:stCondLst>
                                  <p:childTnLst>
                                    <p:animScale>
                                      <p:cBhvr>
                                        <p:cTn id="1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www.abandonedmines.gov</a:t>
            </a:r>
            <a:endParaRPr lang="en-US" dirty="0"/>
          </a:p>
        </p:txBody>
      </p:sp>
      <p:pic>
        <p:nvPicPr>
          <p:cNvPr id="3074" name="Picture 2"/>
          <p:cNvPicPr>
            <a:picLocks noChangeAspect="1" noChangeArrowheads="1"/>
          </p:cNvPicPr>
          <p:nvPr/>
        </p:nvPicPr>
        <p:blipFill>
          <a:blip r:embed="rId2"/>
          <a:srcRect b="18056"/>
          <a:stretch>
            <a:fillRect/>
          </a:stretch>
        </p:blipFill>
        <p:spPr bwMode="auto">
          <a:xfrm>
            <a:off x="0" y="1371600"/>
            <a:ext cx="7811146" cy="480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Information from EPA – TENORM Program</a:t>
            </a:r>
            <a:endParaRPr lang="en-US" sz="3200" dirty="0"/>
          </a:p>
        </p:txBody>
      </p:sp>
      <p:sp>
        <p:nvSpPr>
          <p:cNvPr id="3" name="Content Placeholder 2"/>
          <p:cNvSpPr>
            <a:spLocks noGrp="1"/>
          </p:cNvSpPr>
          <p:nvPr>
            <p:ph idx="1"/>
          </p:nvPr>
        </p:nvSpPr>
        <p:spPr/>
        <p:txBody>
          <a:bodyPr/>
          <a:lstStyle/>
          <a:p>
            <a:pPr>
              <a:buFont typeface="Arial" pitchFamily="34" charset="0"/>
              <a:buChar char="•"/>
            </a:pPr>
            <a:r>
              <a:rPr lang="en-US" sz="2400" dirty="0" smtClean="0"/>
              <a:t>Technologically Enhanced Naturally Occurring Radioactive Materials From Uranium Mining</a:t>
            </a:r>
          </a:p>
          <a:p>
            <a:pPr lvl="1"/>
            <a:r>
              <a:rPr lang="en-US" sz="2000" dirty="0" smtClean="0"/>
              <a:t>Volume 1: Mining and Reclamation Background</a:t>
            </a:r>
          </a:p>
          <a:p>
            <a:pPr lvl="1"/>
            <a:r>
              <a:rPr lang="en-US" sz="2000" dirty="0" smtClean="0"/>
              <a:t>Volume 2:  Investigation of Potential Health, Geographic, and Environmental Issues of Abandoned Uranium Mines</a:t>
            </a:r>
          </a:p>
          <a:p>
            <a:pPr lvl="1">
              <a:buNone/>
            </a:pPr>
            <a:endParaRPr lang="en-US" sz="2000" dirty="0" smtClean="0"/>
          </a:p>
          <a:p>
            <a:pPr lvl="1"/>
            <a:r>
              <a:rPr lang="en-US" sz="2000" dirty="0" smtClean="0"/>
              <a:t>Uranium Database Location Compilation</a:t>
            </a:r>
            <a:endParaRPr lang="en-US" dirty="0" smtClean="0"/>
          </a:p>
          <a:p>
            <a:pPr lvl="1"/>
            <a:endParaRPr lang="en-US" sz="2400" dirty="0" smtClean="0"/>
          </a:p>
          <a:p>
            <a:pPr lvl="1">
              <a:buNone/>
            </a:pPr>
            <a:r>
              <a:rPr lang="en-US" sz="2400" dirty="0" smtClean="0"/>
              <a:t>All available on EPA’s TENORM website</a:t>
            </a:r>
          </a:p>
          <a:p>
            <a:endParaRPr lang="en-US" sz="2000" dirty="0" smtClean="0"/>
          </a:p>
          <a:p>
            <a:pPr lvl="1"/>
            <a:endParaRPr lang="en-US" sz="2000" u="sng"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Inventories</a:t>
            </a:r>
            <a:endParaRPr lang="en-US" dirty="0"/>
          </a:p>
        </p:txBody>
      </p:sp>
      <p:sp>
        <p:nvSpPr>
          <p:cNvPr id="3" name="Content Placeholder 2"/>
          <p:cNvSpPr>
            <a:spLocks noGrp="1"/>
          </p:cNvSpPr>
          <p:nvPr>
            <p:ph idx="1"/>
          </p:nvPr>
        </p:nvSpPr>
        <p:spPr/>
        <p:txBody>
          <a:bodyPr/>
          <a:lstStyle/>
          <a:p>
            <a:r>
              <a:rPr lang="en-US" sz="2400" dirty="0" smtClean="0"/>
              <a:t>No single comprehensive inventory</a:t>
            </a:r>
          </a:p>
          <a:p>
            <a:r>
              <a:rPr lang="en-US" sz="2400" dirty="0" smtClean="0"/>
              <a:t>Most based on historic MAS/MILS records</a:t>
            </a:r>
          </a:p>
          <a:p>
            <a:pPr lvl="1"/>
            <a:r>
              <a:rPr lang="en-US" sz="2000" dirty="0" smtClean="0"/>
              <a:t>Supplemented by field validation to varying degrees</a:t>
            </a:r>
          </a:p>
          <a:p>
            <a:r>
              <a:rPr lang="en-US" sz="2400" dirty="0" smtClean="0"/>
              <a:t>GAO estimates (2008)</a:t>
            </a:r>
          </a:p>
          <a:p>
            <a:pPr lvl="1"/>
            <a:r>
              <a:rPr lang="en-US" sz="2000" dirty="0" smtClean="0"/>
              <a:t>161,000 hardrock AML sites in western states</a:t>
            </a:r>
          </a:p>
          <a:p>
            <a:pPr lvl="1"/>
            <a:r>
              <a:rPr lang="en-US" sz="2000" dirty="0" smtClean="0"/>
              <a:t>332,000 features that may pose physical safety hazards</a:t>
            </a:r>
          </a:p>
          <a:p>
            <a:pPr lvl="1"/>
            <a:r>
              <a:rPr lang="en-US" sz="2000" dirty="0" smtClean="0"/>
              <a:t>33,000 sites that have degraded the environment.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EPA Estimates from Existing Data</a:t>
            </a:r>
            <a:endParaRPr lang="en-US" sz="3600" dirty="0"/>
          </a:p>
        </p:txBody>
      </p:sp>
      <p:sp>
        <p:nvSpPr>
          <p:cNvPr id="3" name="Content Placeholder 2"/>
          <p:cNvSpPr>
            <a:spLocks noGrp="1"/>
          </p:cNvSpPr>
          <p:nvPr>
            <p:ph idx="1"/>
          </p:nvPr>
        </p:nvSpPr>
        <p:spPr>
          <a:xfrm>
            <a:off x="228600" y="1524000"/>
            <a:ext cx="6248400" cy="4495800"/>
          </a:xfrm>
        </p:spPr>
        <p:txBody>
          <a:bodyPr/>
          <a:lstStyle/>
          <a:p>
            <a:r>
              <a:rPr lang="en-US" sz="2400" dirty="0" smtClean="0"/>
              <a:t>15,000 mine locations with uranium occurrence</a:t>
            </a:r>
          </a:p>
          <a:p>
            <a:r>
              <a:rPr lang="en-US" sz="2400" dirty="0" smtClean="0"/>
              <a:t>Mostly in AZ, CO, NM, UT, WY</a:t>
            </a:r>
          </a:p>
          <a:p>
            <a:r>
              <a:rPr lang="en-US" sz="2400" dirty="0" smtClean="0"/>
              <a:t>75% on federal and tribal lands</a:t>
            </a:r>
          </a:p>
          <a:p>
            <a:r>
              <a:rPr lang="en-US" sz="2400" dirty="0" smtClean="0"/>
              <a:t>Mostly conventional open pit and        underground mines</a:t>
            </a:r>
          </a:p>
          <a:p>
            <a:r>
              <a:rPr lang="en-US" sz="2400" dirty="0" smtClean="0"/>
              <a:t>Two Superfund NPL sites</a:t>
            </a:r>
          </a:p>
          <a:p>
            <a:pPr>
              <a:buNone/>
            </a:pPr>
            <a:r>
              <a:rPr lang="en-US" sz="2400" dirty="0" smtClean="0"/>
              <a:t>     (OR, WA)</a:t>
            </a:r>
            <a:endParaRPr lang="en-US" sz="2400" dirty="0"/>
          </a:p>
        </p:txBody>
      </p:sp>
      <p:pic>
        <p:nvPicPr>
          <p:cNvPr id="5" name="Picture 2" descr="http://www.epa.gov/rpdweb00/images/tenorm/uranium-ore-1.jpg"/>
          <p:cNvPicPr>
            <a:picLocks noChangeAspect="1" noChangeArrowheads="1"/>
          </p:cNvPicPr>
          <p:nvPr/>
        </p:nvPicPr>
        <p:blipFill>
          <a:blip r:embed="rId3"/>
          <a:srcRect/>
          <a:stretch>
            <a:fillRect/>
          </a:stretch>
        </p:blipFill>
        <p:spPr bwMode="auto">
          <a:xfrm>
            <a:off x="5264198" y="2133600"/>
            <a:ext cx="2632682" cy="2362200"/>
          </a:xfrm>
          <a:prstGeom prst="rect">
            <a:avLst/>
          </a:prstGeom>
          <a:noFill/>
        </p:spPr>
      </p:pic>
      <p:sp>
        <p:nvSpPr>
          <p:cNvPr id="6" name="TextBox 5"/>
          <p:cNvSpPr txBox="1"/>
          <p:nvPr/>
        </p:nvSpPr>
        <p:spPr>
          <a:xfrm>
            <a:off x="990600" y="4876800"/>
            <a:ext cx="4038600" cy="646331"/>
          </a:xfrm>
          <a:prstGeom prst="rect">
            <a:avLst/>
          </a:prstGeom>
          <a:noFill/>
        </p:spPr>
        <p:txBody>
          <a:bodyPr wrap="square" rtlCol="0">
            <a:spAutoFit/>
          </a:bodyPr>
          <a:lstStyle/>
          <a:p>
            <a:r>
              <a:rPr lang="en-US" sz="1800" dirty="0" smtClean="0"/>
              <a:t>Source:  EPA Uranium Database Location Compilation</a:t>
            </a:r>
            <a:endParaRPr lang="en-US" sz="1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1143000"/>
          </a:xfrm>
        </p:spPr>
        <p:txBody>
          <a:bodyPr/>
          <a:lstStyle/>
          <a:p>
            <a:r>
              <a:rPr lang="en-US" dirty="0" smtClean="0"/>
              <a:t>General Observations</a:t>
            </a:r>
            <a:endParaRPr lang="en-US" dirty="0"/>
          </a:p>
        </p:txBody>
      </p:sp>
      <p:sp>
        <p:nvSpPr>
          <p:cNvPr id="3" name="Content Placeholder 2"/>
          <p:cNvSpPr>
            <a:spLocks noGrp="1"/>
          </p:cNvSpPr>
          <p:nvPr>
            <p:ph idx="1"/>
          </p:nvPr>
        </p:nvSpPr>
        <p:spPr>
          <a:xfrm>
            <a:off x="457200" y="1447800"/>
            <a:ext cx="7620000" cy="4495800"/>
          </a:xfrm>
        </p:spPr>
        <p:txBody>
          <a:bodyPr/>
          <a:lstStyle/>
          <a:p>
            <a:r>
              <a:rPr lang="en-US" sz="2800" i="1" dirty="0" smtClean="0"/>
              <a:t>Most</a:t>
            </a:r>
            <a:r>
              <a:rPr lang="en-US" sz="2800" dirty="0" smtClean="0"/>
              <a:t> uranium AML sites:</a:t>
            </a:r>
          </a:p>
          <a:p>
            <a:pPr lvl="1"/>
            <a:r>
              <a:rPr lang="en-US" sz="2400" dirty="0" smtClean="0"/>
              <a:t>Small to medium in size</a:t>
            </a:r>
          </a:p>
          <a:p>
            <a:pPr lvl="1"/>
            <a:r>
              <a:rPr lang="en-US" sz="2400" dirty="0" smtClean="0"/>
              <a:t>Do </a:t>
            </a:r>
            <a:r>
              <a:rPr lang="en-US" sz="2400" b="1" i="1" dirty="0" smtClean="0"/>
              <a:t>not </a:t>
            </a:r>
            <a:r>
              <a:rPr lang="en-US" sz="2400" dirty="0" smtClean="0"/>
              <a:t>pose significant radiation exposure risks to the casual visitor or short-term occupant</a:t>
            </a:r>
          </a:p>
          <a:p>
            <a:pPr lvl="1"/>
            <a:r>
              <a:rPr lang="en-US" sz="2400" dirty="0" smtClean="0"/>
              <a:t>Should </a:t>
            </a:r>
            <a:r>
              <a:rPr lang="en-US" sz="2400" b="1" i="1" dirty="0" smtClean="0"/>
              <a:t>not</a:t>
            </a:r>
            <a:r>
              <a:rPr lang="en-US" sz="2400" dirty="0" smtClean="0"/>
              <a:t> require special remediation measures solely due to radiation</a:t>
            </a:r>
          </a:p>
          <a:p>
            <a:pPr lvl="1"/>
            <a:r>
              <a:rPr lang="en-US" sz="2400" dirty="0" smtClean="0"/>
              <a:t>Non-radioactive materials, typical safety hazards may pose greater impacts</a:t>
            </a:r>
          </a:p>
          <a:p>
            <a:pPr lvl="1">
              <a:buNone/>
            </a:pPr>
            <a:endParaRPr lang="en-US" sz="2400" dirty="0" smtClean="0"/>
          </a:p>
          <a:p>
            <a:pPr>
              <a:buNone/>
            </a:pPr>
            <a:endParaRPr lang="en-US" dirty="0"/>
          </a:p>
        </p:txBody>
      </p:sp>
      <p:sp>
        <p:nvSpPr>
          <p:cNvPr id="4" name="TextBox 3"/>
          <p:cNvSpPr txBox="1"/>
          <p:nvPr/>
        </p:nvSpPr>
        <p:spPr>
          <a:xfrm>
            <a:off x="2286000" y="5562600"/>
            <a:ext cx="4114800" cy="338554"/>
          </a:xfrm>
          <a:prstGeom prst="rect">
            <a:avLst/>
          </a:prstGeom>
          <a:noFill/>
        </p:spPr>
        <p:txBody>
          <a:bodyPr wrap="square" rtlCol="0">
            <a:spAutoFit/>
          </a:bodyPr>
          <a:lstStyle/>
          <a:p>
            <a:r>
              <a:rPr lang="en-US" sz="1600" dirty="0" smtClean="0"/>
              <a:t>Source:  EPA TENORM</a:t>
            </a:r>
            <a:endParaRPr lang="en-US" sz="16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1143000"/>
          </a:xfrm>
        </p:spPr>
        <p:txBody>
          <a:bodyPr/>
          <a:lstStyle/>
          <a:p>
            <a:r>
              <a:rPr lang="en-US" dirty="0" smtClean="0"/>
              <a:t>Issues</a:t>
            </a:r>
            <a:endParaRPr lang="en-US" dirty="0"/>
          </a:p>
        </p:txBody>
      </p:sp>
      <p:sp>
        <p:nvSpPr>
          <p:cNvPr id="3" name="Content Placeholder 2"/>
          <p:cNvSpPr>
            <a:spLocks noGrp="1"/>
          </p:cNvSpPr>
          <p:nvPr>
            <p:ph idx="1"/>
          </p:nvPr>
        </p:nvSpPr>
        <p:spPr>
          <a:xfrm>
            <a:off x="228600" y="1371600"/>
            <a:ext cx="4267200" cy="4495800"/>
          </a:xfrm>
        </p:spPr>
        <p:txBody>
          <a:bodyPr/>
          <a:lstStyle/>
          <a:p>
            <a:pPr>
              <a:buNone/>
            </a:pPr>
            <a:r>
              <a:rPr lang="en-US" sz="2400" dirty="0" smtClean="0"/>
              <a:t>In addition to typical AML-Hazmat concerns…</a:t>
            </a:r>
          </a:p>
          <a:p>
            <a:r>
              <a:rPr lang="en-US" sz="2400" dirty="0" smtClean="0"/>
              <a:t>Exposure pathways</a:t>
            </a:r>
          </a:p>
          <a:p>
            <a:pPr lvl="1"/>
            <a:r>
              <a:rPr lang="en-US" sz="2000" dirty="0" smtClean="0"/>
              <a:t>Ingestion and Inhalation</a:t>
            </a:r>
          </a:p>
          <a:p>
            <a:pPr lvl="1"/>
            <a:r>
              <a:rPr lang="en-US" sz="2000" dirty="0" smtClean="0"/>
              <a:t>Direct and Indirect</a:t>
            </a:r>
          </a:p>
          <a:p>
            <a:r>
              <a:rPr lang="en-US" sz="2400" dirty="0" smtClean="0"/>
              <a:t>Radiation exposure</a:t>
            </a:r>
          </a:p>
          <a:p>
            <a:pPr lvl="1"/>
            <a:r>
              <a:rPr lang="en-US" sz="2000" dirty="0" smtClean="0"/>
              <a:t>Groundwater</a:t>
            </a:r>
          </a:p>
          <a:p>
            <a:pPr lvl="1"/>
            <a:r>
              <a:rPr lang="en-US" sz="2000" dirty="0" smtClean="0"/>
              <a:t>Uranium in waste rock piles and mill tailings</a:t>
            </a:r>
          </a:p>
          <a:p>
            <a:pPr lvl="1"/>
            <a:r>
              <a:rPr lang="en-US" sz="2000" dirty="0" smtClean="0"/>
              <a:t>Off-site contamination, e.g. water</a:t>
            </a:r>
          </a:p>
          <a:p>
            <a:r>
              <a:rPr lang="en-US" sz="2400" dirty="0" smtClean="0"/>
              <a:t>Flora and fauna impacts</a:t>
            </a:r>
          </a:p>
        </p:txBody>
      </p:sp>
      <p:sp>
        <p:nvSpPr>
          <p:cNvPr id="4" name="Rectangle 3"/>
          <p:cNvSpPr/>
          <p:nvPr/>
        </p:nvSpPr>
        <p:spPr>
          <a:xfrm>
            <a:off x="4191000" y="5867400"/>
            <a:ext cx="3351367" cy="338554"/>
          </a:xfrm>
          <a:prstGeom prst="rect">
            <a:avLst/>
          </a:prstGeom>
        </p:spPr>
        <p:txBody>
          <a:bodyPr wrap="none">
            <a:spAutoFit/>
          </a:bodyPr>
          <a:lstStyle/>
          <a:p>
            <a:r>
              <a:rPr lang="en-US" sz="1600" dirty="0" smtClean="0"/>
              <a:t>Sources:  EPA TENORM &amp; ATSDR</a:t>
            </a:r>
            <a:endParaRPr lang="en-US" sz="1600" dirty="0"/>
          </a:p>
        </p:txBody>
      </p:sp>
      <p:pic>
        <p:nvPicPr>
          <p:cNvPr id="20482" name="Picture 2" descr="http://www.atsdr.cdc.gov/HAC/PHAmanual/images/figure6_2.jpg"/>
          <p:cNvPicPr>
            <a:picLocks noChangeAspect="1" noChangeArrowheads="1"/>
          </p:cNvPicPr>
          <p:nvPr/>
        </p:nvPicPr>
        <p:blipFill>
          <a:blip r:embed="rId3"/>
          <a:srcRect/>
          <a:stretch>
            <a:fillRect/>
          </a:stretch>
        </p:blipFill>
        <p:spPr bwMode="auto">
          <a:xfrm>
            <a:off x="4242687" y="2133600"/>
            <a:ext cx="4028533" cy="30480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Factors Potentially Increasing Risks</a:t>
            </a:r>
            <a:endParaRPr lang="en-US" sz="3600" dirty="0"/>
          </a:p>
        </p:txBody>
      </p:sp>
      <p:sp>
        <p:nvSpPr>
          <p:cNvPr id="3" name="Content Placeholder 2"/>
          <p:cNvSpPr>
            <a:spLocks noGrp="1"/>
          </p:cNvSpPr>
          <p:nvPr>
            <p:ph idx="1"/>
          </p:nvPr>
        </p:nvSpPr>
        <p:spPr>
          <a:xfrm>
            <a:off x="0" y="1524000"/>
            <a:ext cx="8382000" cy="4495800"/>
          </a:xfrm>
        </p:spPr>
        <p:txBody>
          <a:bodyPr/>
          <a:lstStyle/>
          <a:p>
            <a:r>
              <a:rPr lang="en-US" sz="2800" dirty="0" smtClean="0"/>
              <a:t>Rapid population growth and sprawl in the West</a:t>
            </a:r>
          </a:p>
          <a:p>
            <a:r>
              <a:rPr lang="en-US" sz="2800" dirty="0" smtClean="0"/>
              <a:t>Concentration of multiple AML sites</a:t>
            </a:r>
          </a:p>
          <a:p>
            <a:r>
              <a:rPr lang="en-US" sz="2800" dirty="0" smtClean="0"/>
              <a:t>Recreation activities</a:t>
            </a:r>
          </a:p>
          <a:p>
            <a:pPr lvl="1"/>
            <a:r>
              <a:rPr lang="en-US" sz="2400" dirty="0" smtClean="0"/>
              <a:t>OHV users often visit AML sites</a:t>
            </a:r>
          </a:p>
          <a:p>
            <a:pPr lvl="1"/>
            <a:r>
              <a:rPr lang="en-US" sz="2400" dirty="0" smtClean="0"/>
              <a:t>Site visits</a:t>
            </a:r>
          </a:p>
          <a:p>
            <a:pPr lvl="2"/>
            <a:r>
              <a:rPr lang="en-US" sz="2000" dirty="0" smtClean="0"/>
              <a:t>Prolonged or extensive site visits</a:t>
            </a:r>
          </a:p>
          <a:p>
            <a:pPr lvl="2"/>
            <a:r>
              <a:rPr lang="en-US" sz="2000" dirty="0" smtClean="0"/>
              <a:t>Visits involving underground mines where mechanical ventilation has ceased</a:t>
            </a:r>
          </a:p>
          <a:p>
            <a:r>
              <a:rPr lang="en-US" sz="2800" dirty="0" smtClean="0"/>
              <a:t>Use of mine waste material as building materials</a:t>
            </a:r>
          </a:p>
          <a:p>
            <a:r>
              <a:rPr lang="en-US" sz="2800" dirty="0" smtClean="0"/>
              <a:t>Home sites constructed on AML sites</a:t>
            </a:r>
          </a:p>
          <a:p>
            <a:pPr lvl="1"/>
            <a:endParaRPr lang="en-US" sz="2400" dirty="0" smtClean="0"/>
          </a:p>
          <a:p>
            <a:pPr lvl="1"/>
            <a:endParaRPr lang="en-US" sz="1800" dirty="0" smtClean="0"/>
          </a:p>
        </p:txBody>
      </p:sp>
      <p:pic>
        <p:nvPicPr>
          <p:cNvPr id="18437" name="Picture 5" descr="http://tbn0.google.com/images?q=tbn:L2UQEjrr0oPWHM:http://images.art.com/images/-/Mr-Bill---Ohh-Nooo-Magnet-C11751410.jpeg">
            <a:hlinkClick r:id="rId2"/>
          </p:cNvPr>
          <p:cNvPicPr>
            <a:picLocks noChangeAspect="1" noChangeArrowheads="1"/>
          </p:cNvPicPr>
          <p:nvPr/>
        </p:nvPicPr>
        <p:blipFill>
          <a:blip r:embed="rId3"/>
          <a:srcRect/>
          <a:stretch>
            <a:fillRect/>
          </a:stretch>
        </p:blipFill>
        <p:spPr bwMode="auto">
          <a:xfrm>
            <a:off x="6231466" y="1998785"/>
            <a:ext cx="1693334" cy="234461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Objectives Drive AML Programs</a:t>
            </a:r>
            <a:endParaRPr lang="en-US" dirty="0"/>
          </a:p>
        </p:txBody>
      </p:sp>
      <p:sp>
        <p:nvSpPr>
          <p:cNvPr id="3" name="Content Placeholder 2"/>
          <p:cNvSpPr>
            <a:spLocks noGrp="1"/>
          </p:cNvSpPr>
          <p:nvPr>
            <p:ph idx="1"/>
          </p:nvPr>
        </p:nvSpPr>
        <p:spPr>
          <a:xfrm>
            <a:off x="533400" y="2057400"/>
            <a:ext cx="5181600" cy="4495800"/>
          </a:xfrm>
        </p:spPr>
        <p:txBody>
          <a:bodyPr/>
          <a:lstStyle/>
          <a:p>
            <a:pPr>
              <a:buNone/>
            </a:pPr>
            <a:r>
              <a:rPr lang="en-US" sz="2800" dirty="0" smtClean="0"/>
              <a:t>Remediate AMLs as part of:</a:t>
            </a:r>
          </a:p>
          <a:p>
            <a:r>
              <a:rPr lang="en-US" sz="2800" dirty="0" smtClean="0"/>
              <a:t>Clean Water – Watershed Approach</a:t>
            </a:r>
          </a:p>
          <a:p>
            <a:r>
              <a:rPr lang="en-US" sz="2800" dirty="0" smtClean="0"/>
              <a:t>Recreation &amp; Visitor Safety</a:t>
            </a:r>
          </a:p>
          <a:p>
            <a:r>
              <a:rPr lang="en-US" sz="2800" dirty="0" smtClean="0"/>
              <a:t>Reducing Environmental Disposal Liabilities on agency financial reports</a:t>
            </a:r>
          </a:p>
          <a:p>
            <a:pPr>
              <a:buNone/>
            </a:pPr>
            <a:endParaRPr lang="en-US" dirty="0"/>
          </a:p>
        </p:txBody>
      </p:sp>
      <p:pic>
        <p:nvPicPr>
          <p:cNvPr id="3074" name="Picture 2" descr="rescue"/>
          <p:cNvPicPr>
            <a:picLocks noChangeAspect="1" noChangeArrowheads="1"/>
          </p:cNvPicPr>
          <p:nvPr/>
        </p:nvPicPr>
        <p:blipFill>
          <a:blip r:embed="rId2" cstate="print"/>
          <a:srcRect/>
          <a:stretch>
            <a:fillRect/>
          </a:stretch>
        </p:blipFill>
        <p:spPr bwMode="auto">
          <a:xfrm>
            <a:off x="5638800" y="2209800"/>
            <a:ext cx="2112980" cy="3205614"/>
          </a:xfrm>
          <a:prstGeom prst="rect">
            <a:avLst/>
          </a:prstGeom>
          <a:noFill/>
          <a:ln w="38100" cmpd="dbl">
            <a:solidFill>
              <a:srgbClr val="0E71C2"/>
            </a:solid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M AML">
  <a:themeElements>
    <a:clrScheme name="BLM AM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M AM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M AM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M AM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M AM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M AM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M AM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M AM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M AM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M AM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M AM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M AM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M AM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M AM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1911</TotalTime>
  <Words>1228</Words>
  <Application>Microsoft Office PowerPoint</Application>
  <PresentationFormat>On-screen Show (4:3)</PresentationFormat>
  <Paragraphs>201</Paragraphs>
  <Slides>25</Slides>
  <Notes>7</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26" baseType="lpstr">
      <vt:lpstr>BLM AML</vt:lpstr>
      <vt:lpstr>URANIUM  and ABANDONED MINE LANDS</vt:lpstr>
      <vt:lpstr>Topics</vt:lpstr>
      <vt:lpstr>Information from EPA – TENORM Program</vt:lpstr>
      <vt:lpstr>Inventories</vt:lpstr>
      <vt:lpstr>EPA Estimates from Existing Data</vt:lpstr>
      <vt:lpstr>General Observations</vt:lpstr>
      <vt:lpstr>Issues</vt:lpstr>
      <vt:lpstr>Factors Potentially Increasing Risks</vt:lpstr>
      <vt:lpstr>Broader Objectives Drive AML Programs</vt:lpstr>
      <vt:lpstr>Site Prioritization</vt:lpstr>
      <vt:lpstr>Site Prioritization</vt:lpstr>
      <vt:lpstr>Funding</vt:lpstr>
      <vt:lpstr>Expenditures FYs 1998 - 2007</vt:lpstr>
      <vt:lpstr>SMCRA States</vt:lpstr>
      <vt:lpstr>Existing Federal AML programs</vt:lpstr>
      <vt:lpstr>Future Funding?</vt:lpstr>
      <vt:lpstr>Voluntary Initiatives</vt:lpstr>
      <vt:lpstr>Coordination</vt:lpstr>
      <vt:lpstr>Major Federal AML Agencies</vt:lpstr>
      <vt:lpstr>Education and Outreach</vt:lpstr>
      <vt:lpstr>Potential Scams</vt:lpstr>
      <vt:lpstr>Policies</vt:lpstr>
      <vt:lpstr>National Mine Land Inventory Prototype</vt:lpstr>
      <vt:lpstr>Slide 24</vt:lpstr>
      <vt:lpstr>www.abandonedmines.gov</vt:lpstr>
    </vt:vector>
  </TitlesOfParts>
  <Company>Bureau of Land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BLM</dc:title>
  <dc:creator>mspangle</dc:creator>
  <cp:lastModifiedBy>gstone</cp:lastModifiedBy>
  <cp:revision>159</cp:revision>
  <dcterms:created xsi:type="dcterms:W3CDTF">2007-04-19T15:00:15Z</dcterms:created>
  <dcterms:modified xsi:type="dcterms:W3CDTF">2008-08-13T14:01:42Z</dcterms:modified>
</cp:coreProperties>
</file>