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61" r:id="rId4"/>
    <p:sldId id="260" r:id="rId5"/>
    <p:sldId id="265" r:id="rId6"/>
    <p:sldId id="266" r:id="rId7"/>
    <p:sldId id="270" r:id="rId8"/>
    <p:sldId id="271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mutso3ds1\so\users\tsnyder\My%20Documents\files\uranium\Charts%20and%20Graphic%208-11-08%20Uranium%20Spee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mutso3ds1\so\users\tsnyder\My%20Documents\files\uranium\Charts%20and%20Graphic%208-11-08%20Uranium%20Speech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lmutso3ds1\so\users\tsnyder\My%20Documents\files\uranium\Charts%20and%20Graphic%208-11-08%20Uranium%20Speec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mutso3ds1\so\users\tsnyder\My%20Documents\files\uranium\Charts%20and%20Graphic%208-11-08%20Uranium%20Spee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Utah Notices of Location </a:t>
            </a:r>
          </a:p>
          <a:p>
            <a:pPr>
              <a:defRPr/>
            </a:pPr>
            <a:r>
              <a:rPr lang="en-US"/>
              <a:t>from FY 1985 through August 11, 2008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cat>
            <c:numRef>
              <c:f>Sheet3!$B$7:$B$30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Sheet3!$C$7:$C$30</c:f>
              <c:numCache>
                <c:formatCode>#,##0</c:formatCode>
                <c:ptCount val="24"/>
                <c:pt idx="0">
                  <c:v>6391</c:v>
                </c:pt>
                <c:pt idx="1">
                  <c:v>6062</c:v>
                </c:pt>
                <c:pt idx="2">
                  <c:v>10570</c:v>
                </c:pt>
                <c:pt idx="3">
                  <c:v>12791</c:v>
                </c:pt>
                <c:pt idx="4">
                  <c:v>11727</c:v>
                </c:pt>
                <c:pt idx="5">
                  <c:v>8249</c:v>
                </c:pt>
                <c:pt idx="6">
                  <c:v>10833</c:v>
                </c:pt>
                <c:pt idx="7">
                  <c:v>4538</c:v>
                </c:pt>
                <c:pt idx="8" formatCode="General">
                  <c:v>2254</c:v>
                </c:pt>
                <c:pt idx="9" formatCode="General">
                  <c:v>1996</c:v>
                </c:pt>
                <c:pt idx="10" formatCode="General">
                  <c:v>2055</c:v>
                </c:pt>
                <c:pt idx="11" formatCode="General">
                  <c:v>3105</c:v>
                </c:pt>
                <c:pt idx="12" formatCode="General">
                  <c:v>2840</c:v>
                </c:pt>
                <c:pt idx="13" formatCode="General">
                  <c:v>1353</c:v>
                </c:pt>
                <c:pt idx="14" formatCode="General">
                  <c:v>1306</c:v>
                </c:pt>
                <c:pt idx="15" formatCode="General">
                  <c:v>1027</c:v>
                </c:pt>
                <c:pt idx="16" formatCode="General">
                  <c:v>508</c:v>
                </c:pt>
                <c:pt idx="17" formatCode="General">
                  <c:v>1019</c:v>
                </c:pt>
                <c:pt idx="18" formatCode="General">
                  <c:v>984</c:v>
                </c:pt>
                <c:pt idx="19" formatCode="General">
                  <c:v>1950</c:v>
                </c:pt>
                <c:pt idx="20" formatCode="General">
                  <c:v>7516</c:v>
                </c:pt>
                <c:pt idx="21" formatCode="General">
                  <c:v>5880</c:v>
                </c:pt>
                <c:pt idx="22" formatCode="General">
                  <c:v>11475</c:v>
                </c:pt>
                <c:pt idx="23">
                  <c:v>10464</c:v>
                </c:pt>
              </c:numCache>
            </c:numRef>
          </c:val>
        </c:ser>
        <c:gapWidth val="100"/>
        <c:axId val="53650944"/>
        <c:axId val="53792768"/>
      </c:barChart>
      <c:catAx>
        <c:axId val="53650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300" baseline="0"/>
                </a:pPr>
                <a:r>
                  <a:rPr lang="en-US" sz="1300" baseline="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792768"/>
        <c:crosses val="autoZero"/>
        <c:lblAlgn val="ctr"/>
        <c:lblOffset val="100"/>
      </c:catAx>
      <c:valAx>
        <c:axId val="53792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300" baseline="0">
                    <a:latin typeface="Times New Roman" pitchFamily="18" charset="0"/>
                  </a:defRPr>
                </a:pPr>
                <a:r>
                  <a:rPr lang="en-US" sz="1300" baseline="0">
                    <a:latin typeface="Times New Roman" pitchFamily="18" charset="0"/>
                  </a:rPr>
                  <a:t>Total Number of NOLs</a:t>
                </a:r>
              </a:p>
            </c:rich>
          </c:tx>
          <c:layout/>
        </c:title>
        <c:numFmt formatCode="#,##0" sourceLinked="1"/>
        <c:tickLblPos val="nextTo"/>
        <c:crossAx val="536509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aseline="0">
                <a:latin typeface="Times New Roman" pitchFamily="18" charset="0"/>
              </a:defRPr>
            </a:pPr>
            <a:r>
              <a:rPr lang="en-US" sz="1600" baseline="0">
                <a:latin typeface="Times New Roman" pitchFamily="18" charset="0"/>
              </a:rPr>
              <a:t>Utah Surface Uranium Notices &amp; Plans of Operations, Authorized &amp; Pending from FY 1990 through August 11, 2008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Lbls>
            <c:showVal val="1"/>
          </c:dLbls>
          <c:cat>
            <c:numRef>
              <c:f>Sheet1!$B$7:$B$25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Sheet1!$C$7:$C$25</c:f>
              <c:numCache>
                <c:formatCode>General</c:formatCode>
                <c:ptCount val="19"/>
                <c:pt idx="0">
                  <c:v>12</c:v>
                </c:pt>
                <c:pt idx="1">
                  <c:v>21</c:v>
                </c:pt>
                <c:pt idx="2">
                  <c:v>19</c:v>
                </c:pt>
                <c:pt idx="3">
                  <c:v>14</c:v>
                </c:pt>
                <c:pt idx="4">
                  <c:v>15</c:v>
                </c:pt>
                <c:pt idx="5">
                  <c:v>23</c:v>
                </c:pt>
                <c:pt idx="6">
                  <c:v>12</c:v>
                </c:pt>
                <c:pt idx="7">
                  <c:v>30</c:v>
                </c:pt>
                <c:pt idx="8">
                  <c:v>12</c:v>
                </c:pt>
                <c:pt idx="9">
                  <c:v>6</c:v>
                </c:pt>
                <c:pt idx="10">
                  <c:v>10</c:v>
                </c:pt>
                <c:pt idx="11">
                  <c:v>11</c:v>
                </c:pt>
                <c:pt idx="12">
                  <c:v>8</c:v>
                </c:pt>
                <c:pt idx="13">
                  <c:v>4</c:v>
                </c:pt>
                <c:pt idx="14">
                  <c:v>24</c:v>
                </c:pt>
                <c:pt idx="15">
                  <c:v>19</c:v>
                </c:pt>
                <c:pt idx="16">
                  <c:v>52</c:v>
                </c:pt>
                <c:pt idx="17">
                  <c:v>18</c:v>
                </c:pt>
                <c:pt idx="18">
                  <c:v>50</c:v>
                </c:pt>
              </c:numCache>
            </c:numRef>
          </c:val>
        </c:ser>
        <c:gapWidth val="108"/>
        <c:axId val="56484992"/>
        <c:axId val="56486912"/>
      </c:barChart>
      <c:catAx>
        <c:axId val="56484992"/>
        <c:scaling>
          <c:orientation val="minMax"/>
        </c:scaling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Year</a:t>
                </a:r>
              </a:p>
            </c:rich>
          </c:tx>
          <c:layout/>
        </c:title>
        <c:numFmt formatCode="General" sourceLinked="0"/>
        <c:majorTickMark val="none"/>
        <c:tickLblPos val="nextTo"/>
        <c:crossAx val="56486912"/>
        <c:crosses val="autoZero"/>
        <c:lblAlgn val="ctr"/>
        <c:lblOffset val="100"/>
      </c:catAx>
      <c:valAx>
        <c:axId val="56486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300" baseline="0">
                    <a:latin typeface="Times New Roman" pitchFamily="18" charset="0"/>
                  </a:defRPr>
                </a:pPr>
                <a:r>
                  <a:rPr lang="en-US" sz="1300" baseline="0">
                    <a:latin typeface="Times New Roman" pitchFamily="18" charset="0"/>
                  </a:rPr>
                  <a:t>Total Number of Notices &amp; Plans</a:t>
                </a:r>
              </a:p>
            </c:rich>
          </c:tx>
          <c:layout>
            <c:manualLayout>
              <c:xMode val="edge"/>
              <c:yMode val="edge"/>
              <c:x val="1.4833125392727473E-2"/>
              <c:y val="0.31200718930863341"/>
            </c:manualLayout>
          </c:layout>
        </c:title>
        <c:numFmt formatCode="General" sourceLinked="1"/>
        <c:tickLblPos val="nextTo"/>
        <c:crossAx val="56484992"/>
        <c:crosses val="autoZero"/>
        <c:crossBetween val="between"/>
      </c:valAx>
    </c:plotArea>
    <c:plotVisOnly val="1"/>
  </c:chart>
  <c:spPr>
    <a:noFill/>
    <a:ln>
      <a:solidFill>
        <a:sysClr val="windowText" lastClr="000000">
          <a:alpha val="72000"/>
        </a:sys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baseline="0">
                <a:latin typeface="Times New Roman" pitchFamily="18" charset="0"/>
              </a:defRPr>
            </a:pPr>
            <a:r>
              <a:rPr lang="en-US" sz="1600" baseline="0" dirty="0">
                <a:latin typeface="Times New Roman" pitchFamily="18" charset="0"/>
              </a:rPr>
              <a:t>Utah Surface </a:t>
            </a:r>
            <a:r>
              <a:rPr lang="en-US" sz="1600" baseline="0" dirty="0" smtClean="0">
                <a:latin typeface="Times New Roman" pitchFamily="18" charset="0"/>
              </a:rPr>
              <a:t>Management </a:t>
            </a:r>
            <a:r>
              <a:rPr lang="en-US" sz="1600" baseline="0" dirty="0">
                <a:latin typeface="Times New Roman" pitchFamily="18" charset="0"/>
              </a:rPr>
              <a:t>Notices &amp; Plans of Operations </a:t>
            </a:r>
          </a:p>
          <a:p>
            <a:pPr>
              <a:defRPr baseline="0">
                <a:latin typeface="Times New Roman" pitchFamily="18" charset="0"/>
              </a:defRPr>
            </a:pPr>
            <a:r>
              <a:rPr lang="en-US" sz="1600" baseline="0" dirty="0">
                <a:latin typeface="Times New Roman" pitchFamily="18" charset="0"/>
              </a:rPr>
              <a:t>by Field Office as of  August 2008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10"/>
              <c:showVal val="1"/>
              <c:showSerName val="1"/>
            </c:dLbl>
            <c:delete val="1"/>
          </c:dLbls>
          <c:cat>
            <c:strRef>
              <c:f>Sheet2!$B$7:$B$17</c:f>
              <c:strCache>
                <c:ptCount val="11"/>
                <c:pt idx="0">
                  <c:v>Cedar City Field Office</c:v>
                </c:pt>
                <c:pt idx="1">
                  <c:v>Fillmore Field Office</c:v>
                </c:pt>
                <c:pt idx="2">
                  <c:v>Grand Staircase-Escalante</c:v>
                </c:pt>
                <c:pt idx="3">
                  <c:v>Kanab Field Office</c:v>
                </c:pt>
                <c:pt idx="4">
                  <c:v>Moab Field Office</c:v>
                </c:pt>
                <c:pt idx="5">
                  <c:v>Monticello Field Office</c:v>
                </c:pt>
                <c:pt idx="6">
                  <c:v>Price Field Office</c:v>
                </c:pt>
                <c:pt idx="7">
                  <c:v>Richfield Field Office</c:v>
                </c:pt>
                <c:pt idx="8">
                  <c:v>Salt Lake Field Office</c:v>
                </c:pt>
                <c:pt idx="9">
                  <c:v>St George Field Office</c:v>
                </c:pt>
                <c:pt idx="10">
                  <c:v>Vernal Field Office</c:v>
                </c:pt>
              </c:strCache>
            </c:strRef>
          </c:cat>
          <c:val>
            <c:numRef>
              <c:f>Sheet2!$C$7:$C$17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dLbls>
            <c:dLbl>
              <c:idx val="10"/>
              <c:showVal val="1"/>
              <c:showSerName val="1"/>
            </c:dLbl>
            <c:delete val="1"/>
          </c:dLbls>
          <c:cat>
            <c:strRef>
              <c:f>Sheet2!$B$7:$B$17</c:f>
              <c:strCache>
                <c:ptCount val="11"/>
                <c:pt idx="0">
                  <c:v>Cedar City Field Office</c:v>
                </c:pt>
                <c:pt idx="1">
                  <c:v>Fillmore Field Office</c:v>
                </c:pt>
                <c:pt idx="2">
                  <c:v>Grand Staircase-Escalante</c:v>
                </c:pt>
                <c:pt idx="3">
                  <c:v>Kanab Field Office</c:v>
                </c:pt>
                <c:pt idx="4">
                  <c:v>Moab Field Office</c:v>
                </c:pt>
                <c:pt idx="5">
                  <c:v>Monticello Field Office</c:v>
                </c:pt>
                <c:pt idx="6">
                  <c:v>Price Field Office</c:v>
                </c:pt>
                <c:pt idx="7">
                  <c:v>Richfield Field Office</c:v>
                </c:pt>
                <c:pt idx="8">
                  <c:v>Salt Lake Field Office</c:v>
                </c:pt>
                <c:pt idx="9">
                  <c:v>St George Field Office</c:v>
                </c:pt>
                <c:pt idx="10">
                  <c:v>Vernal Field Office</c:v>
                </c:pt>
              </c:strCache>
            </c:strRef>
          </c:cat>
          <c:val>
            <c:numRef>
              <c:f>Sheet2!$E$7:$E$17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spPr>
            <a:ln w="19050">
              <a:solidFill>
                <a:sysClr val="windowText" lastClr="000000"/>
              </a:solidFill>
            </a:ln>
          </c:spPr>
          <c:dPt>
            <c:idx val="0"/>
            <c:spPr>
              <a:ln w="12700" cap="rnd">
                <a:solidFill>
                  <a:sysClr val="windowText" lastClr="000000"/>
                </a:solidFill>
              </a:ln>
            </c:spPr>
          </c:dPt>
          <c:dLbls>
            <c:showVal val="1"/>
          </c:dLbls>
          <c:cat>
            <c:strRef>
              <c:f>Sheet2!$B$7:$B$17</c:f>
              <c:strCache>
                <c:ptCount val="11"/>
                <c:pt idx="0">
                  <c:v>Cedar City Field Office</c:v>
                </c:pt>
                <c:pt idx="1">
                  <c:v>Fillmore Field Office</c:v>
                </c:pt>
                <c:pt idx="2">
                  <c:v>Grand Staircase-Escalante</c:v>
                </c:pt>
                <c:pt idx="3">
                  <c:v>Kanab Field Office</c:v>
                </c:pt>
                <c:pt idx="4">
                  <c:v>Moab Field Office</c:v>
                </c:pt>
                <c:pt idx="5">
                  <c:v>Monticello Field Office</c:v>
                </c:pt>
                <c:pt idx="6">
                  <c:v>Price Field Office</c:v>
                </c:pt>
                <c:pt idx="7">
                  <c:v>Richfield Field Office</c:v>
                </c:pt>
                <c:pt idx="8">
                  <c:v>Salt Lake Field Office</c:v>
                </c:pt>
                <c:pt idx="9">
                  <c:v>St George Field Office</c:v>
                </c:pt>
                <c:pt idx="10">
                  <c:v>Vernal Field Office</c:v>
                </c:pt>
              </c:strCache>
            </c:strRef>
          </c:cat>
          <c:val>
            <c:numRef>
              <c:f>Sheet2!$F$7:$F$17</c:f>
              <c:numCache>
                <c:formatCode>General</c:formatCode>
                <c:ptCount val="11"/>
                <c:pt idx="0">
                  <c:v>32</c:v>
                </c:pt>
                <c:pt idx="1">
                  <c:v>48</c:v>
                </c:pt>
                <c:pt idx="2">
                  <c:v>2</c:v>
                </c:pt>
                <c:pt idx="3">
                  <c:v>3</c:v>
                </c:pt>
                <c:pt idx="4">
                  <c:v>34</c:v>
                </c:pt>
                <c:pt idx="5">
                  <c:v>28</c:v>
                </c:pt>
                <c:pt idx="6">
                  <c:v>26</c:v>
                </c:pt>
                <c:pt idx="7">
                  <c:v>23</c:v>
                </c:pt>
                <c:pt idx="8">
                  <c:v>44</c:v>
                </c:pt>
                <c:pt idx="9">
                  <c:v>12</c:v>
                </c:pt>
                <c:pt idx="10">
                  <c:v>2</c:v>
                </c:pt>
              </c:numCache>
            </c:numRef>
          </c:val>
        </c:ser>
        <c:axId val="57470336"/>
        <c:axId val="55448704"/>
      </c:barChart>
      <c:catAx>
        <c:axId val="57470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5448704"/>
        <c:crosses val="autoZero"/>
        <c:auto val="1"/>
        <c:lblAlgn val="ctr"/>
        <c:lblOffset val="100"/>
      </c:catAx>
      <c:valAx>
        <c:axId val="554487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300" baseline="0">
                    <a:latin typeface="Times New Roman" pitchFamily="18" charset="0"/>
                  </a:defRPr>
                </a:pPr>
                <a:r>
                  <a:rPr lang="en-US" sz="1300" baseline="0">
                    <a:latin typeface="Times New Roman" pitchFamily="18" charset="0"/>
                  </a:rPr>
                  <a:t>Total Active &amp; Pending Notices &amp; Plans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470336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2008 Uranium</a:t>
            </a:r>
            <a:r>
              <a:rPr lang="en-US" baseline="0"/>
              <a:t> Active and Pending Plans of Operations and Notices 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4"/>
            <c:spPr>
              <a:ln>
                <a:solidFill>
                  <a:sysClr val="windowText" lastClr="000000">
                    <a:alpha val="0"/>
                  </a:sysClr>
                </a:solidFill>
              </a:ln>
            </c:spPr>
          </c:dPt>
          <c:dLbls>
            <c:showVal val="1"/>
          </c:dLbls>
          <c:cat>
            <c:strRef>
              <c:f>Sheet4!$B$5:$B$15</c:f>
              <c:strCache>
                <c:ptCount val="11"/>
                <c:pt idx="0">
                  <c:v>Cedar City Field Office</c:v>
                </c:pt>
                <c:pt idx="1">
                  <c:v>Fillmore Field Office</c:v>
                </c:pt>
                <c:pt idx="2">
                  <c:v>Grand Staircase-Escalante</c:v>
                </c:pt>
                <c:pt idx="3">
                  <c:v>Kanab Field Office</c:v>
                </c:pt>
                <c:pt idx="4">
                  <c:v>Moab Field Office</c:v>
                </c:pt>
                <c:pt idx="5">
                  <c:v>Monticello Field Office</c:v>
                </c:pt>
                <c:pt idx="6">
                  <c:v>Price Field Office</c:v>
                </c:pt>
                <c:pt idx="7">
                  <c:v>Richfield Field Office</c:v>
                </c:pt>
                <c:pt idx="8">
                  <c:v>Salt Lake Field Office</c:v>
                </c:pt>
                <c:pt idx="9">
                  <c:v>St George Field Office</c:v>
                </c:pt>
                <c:pt idx="10">
                  <c:v>Vernal Field Office</c:v>
                </c:pt>
              </c:strCache>
            </c:strRef>
          </c:cat>
          <c:val>
            <c:numRef>
              <c:f>Sheet4!$E$5:$E$15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31</c:v>
                </c:pt>
                <c:pt idx="5">
                  <c:v>26</c:v>
                </c:pt>
                <c:pt idx="6">
                  <c:v>10</c:v>
                </c:pt>
                <c:pt idx="7">
                  <c:v>16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gapWidth val="73"/>
        <c:axId val="58262272"/>
        <c:axId val="58263808"/>
      </c:barChart>
      <c:catAx>
        <c:axId val="58262272"/>
        <c:scaling>
          <c:orientation val="minMax"/>
        </c:scaling>
        <c:axPos val="b"/>
        <c:majorTickMark val="none"/>
        <c:tickLblPos val="nextTo"/>
        <c:crossAx val="58263808"/>
        <c:crosses val="autoZero"/>
        <c:auto val="1"/>
        <c:lblAlgn val="ctr"/>
        <c:lblOffset val="100"/>
      </c:catAx>
      <c:valAx>
        <c:axId val="58263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Plans and Notices</a:t>
                </a:r>
              </a:p>
            </c:rich>
          </c:tx>
          <c:layout/>
        </c:title>
        <c:numFmt formatCode="General" sourceLinked="1"/>
        <c:tickLblPos val="nextTo"/>
        <c:crossAx val="5826227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0.10337</cdr:x>
      <cdr:y>0.80488</cdr:y>
    </cdr:from>
    <cdr:to>
      <cdr:x>0.21875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9152" y="37814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0AC5-986F-40F1-85B4-D984207EC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C761-7B05-4247-8E17-753B5FDE3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B8DB-7612-4757-A616-49CFC146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44E5-DF14-40F6-8D90-6B6F05C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F3B7-D988-451A-93BA-2568B44E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96B9-4EB6-482C-AA70-D685D6B4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21787-8D7A-413E-87FB-CDFF89DD0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7505-B089-4046-8326-FE75A2087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5D51-F53B-4C71-85EE-0562A82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514D-8E0D-498E-857F-F4D06CE7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69AB-5D40-45D3-87AC-2BC5B400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9BF33D-CF0C-4B2F-A500-9B0612022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Utah’s Uranium Activity and Associated Issues/Concerns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Presented at the Uranium Workshop on August 12, 2008</a:t>
            </a:r>
          </a:p>
          <a:p>
            <a:pPr eaLnBrk="1" hangingPunct="1">
              <a:defRPr/>
            </a:pPr>
            <a:r>
              <a:rPr lang="en-US" dirty="0" smtClean="0"/>
              <a:t>by Terry Snyder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Issues/Concerns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Co-lateral duties</a:t>
            </a:r>
          </a:p>
          <a:p>
            <a:pPr>
              <a:defRPr/>
            </a:pPr>
            <a:r>
              <a:rPr lang="en-US" dirty="0" smtClean="0"/>
              <a:t>Worker safety gamma and radon</a:t>
            </a:r>
          </a:p>
          <a:p>
            <a:pPr>
              <a:defRPr/>
            </a:pPr>
            <a:r>
              <a:rPr lang="en-US" dirty="0" smtClean="0"/>
              <a:t>Planning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terry_powerpoin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terry_powerpoin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erry_powerpoin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35125" y="1397000"/>
          <a:ext cx="5873140" cy="4064007"/>
        </p:xfrm>
        <a:graphic>
          <a:graphicData uri="http://schemas.openxmlformats.org/drawingml/2006/table">
            <a:tbl>
              <a:tblPr/>
              <a:tblGrid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  <a:gridCol w="419510"/>
              </a:tblGrid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304800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6449144" cy="4495812"/>
        </p:xfrm>
        <a:graphic>
          <a:graphicData uri="http://schemas.openxmlformats.org/drawingml/2006/table">
            <a:tbl>
              <a:tblPr/>
              <a:tblGrid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  <a:gridCol w="496088"/>
              </a:tblGrid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0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85800" y="304800"/>
          <a:ext cx="8001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7" y="1660077"/>
          <a:ext cx="6096006" cy="3537846"/>
        </p:xfrm>
        <a:graphic>
          <a:graphicData uri="http://schemas.openxmlformats.org/drawingml/2006/table">
            <a:tbl>
              <a:tblPr/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28600" y="2286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9" y="1523998"/>
          <a:ext cx="6096002" cy="3810004"/>
        </p:xfrm>
        <a:graphic>
          <a:graphicData uri="http://schemas.openxmlformats.org/drawingml/2006/table">
            <a:tbl>
              <a:tblPr/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533400" y="228600"/>
          <a:ext cx="8229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Issues/Concerns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Reclamation measures that are consistent across state lines within BLM.</a:t>
            </a:r>
          </a:p>
          <a:p>
            <a:pPr>
              <a:defRPr/>
            </a:pPr>
            <a:r>
              <a:rPr lang="en-US" dirty="0" smtClean="0"/>
              <a:t>Reclamation measures consistent with State agencies.</a:t>
            </a:r>
          </a:p>
          <a:p>
            <a:pPr>
              <a:defRPr/>
            </a:pPr>
            <a:r>
              <a:rPr lang="en-US" dirty="0" smtClean="0"/>
              <a:t>Increased work load difficult to meet regulatory time frames.</a:t>
            </a:r>
          </a:p>
          <a:p>
            <a:pPr>
              <a:defRPr/>
            </a:pPr>
            <a:r>
              <a:rPr lang="en-US" dirty="0" smtClean="0"/>
              <a:t>The greater the work load the more important communication with State agencies, operator, other federal agencies,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472</TotalTime>
  <Words>161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Slit</vt:lpstr>
      <vt:lpstr>Utah’s Uranium Activity and Associated Issues/Concerns</vt:lpstr>
      <vt:lpstr>Slide 2</vt:lpstr>
      <vt:lpstr>Slide 3</vt:lpstr>
      <vt:lpstr>Slide 4</vt:lpstr>
      <vt:lpstr>Slide 5</vt:lpstr>
      <vt:lpstr>Slide 6</vt:lpstr>
      <vt:lpstr>Slide 7</vt:lpstr>
      <vt:lpstr>Slide 8</vt:lpstr>
      <vt:lpstr>Issues/Concerns</vt:lpstr>
      <vt:lpstr>Issues/Concerns continued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tsnyder</dc:creator>
  <cp:lastModifiedBy>tsnyder</cp:lastModifiedBy>
  <cp:revision>33</cp:revision>
  <dcterms:created xsi:type="dcterms:W3CDTF">2007-03-21T17:55:36Z</dcterms:created>
  <dcterms:modified xsi:type="dcterms:W3CDTF">2008-08-14T21:19:58Z</dcterms:modified>
</cp:coreProperties>
</file>