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980238" cy="9223375"/>
  <p:embeddedFontLst>
    <p:embeddedFont>
      <p:font typeface="Arial Black" panose="020B0A04020102020204" pitchFamily="34" charset="0"/>
      <p:bold r:id="rId23"/>
    </p:embeddedFont>
    <p:embeddedFont>
      <p:font typeface="Impact" panose="020B0806030902050204" pitchFamily="34" charset="0"/>
      <p:regular r:id="rId24"/>
    </p:embeddedFont>
    <p:embeddedFont>
      <p:font typeface="Tahoma" panose="020B0604030504040204" pitchFamily="34" charset="0"/>
      <p:regular r:id="rId25"/>
      <p:bold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520" autoAdjust="0"/>
  </p:normalViewPr>
  <p:slideViewPr>
    <p:cSldViewPr snapToGrid="0">
      <p:cViewPr varScale="1">
        <p:scale>
          <a:sx n="82" d="100"/>
          <a:sy n="82" d="100"/>
        </p:scale>
        <p:origin x="182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24188" cy="461962"/>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2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954462" y="0"/>
            <a:ext cx="3024187" cy="461962"/>
          </a:xfrm>
          <a:prstGeom prst="rect">
            <a:avLst/>
          </a:prstGeom>
          <a:noFill/>
          <a:ln>
            <a:noFill/>
          </a:ln>
        </p:spPr>
        <p:txBody>
          <a:bodyPr lIns="91425" tIns="91425" rIns="91425" bIns="91425" anchor="t" anchorCtr="0"/>
          <a:lstStyle>
            <a:lvl1pPr marL="0" marR="0" lvl="0" indent="0" algn="r" rtl="0">
              <a:spcBef>
                <a:spcPts val="0"/>
              </a:spcBef>
              <a:spcAft>
                <a:spcPts val="0"/>
              </a:spcAft>
              <a:buNone/>
              <a:defRPr sz="12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85862" y="692150"/>
            <a:ext cx="4610100" cy="3457574"/>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698500" y="4381500"/>
            <a:ext cx="5583238" cy="4149724"/>
          </a:xfrm>
          <a:prstGeom prst="rect">
            <a:avLst/>
          </a:prstGeom>
          <a:noFill/>
          <a:ln>
            <a:noFill/>
          </a:ln>
        </p:spPr>
        <p:txBody>
          <a:bodyPr lIns="91425" tIns="91425" rIns="91425" bIns="91425" anchor="t" anchorCtr="0"/>
          <a:lstStyle>
            <a:lvl1pPr marL="0" marR="0" lvl="0" indent="0" algn="l" rtl="0">
              <a:spcBef>
                <a:spcPts val="360"/>
              </a:spcBef>
              <a:spcAft>
                <a:spcPts val="0"/>
              </a:spcAft>
              <a:buNone/>
              <a:defRPr sz="1200" b="0" i="0" u="none" strike="noStrike" cap="none">
                <a:solidFill>
                  <a:schemeClr val="dk1"/>
                </a:solidFill>
                <a:latin typeface="Arial"/>
                <a:ea typeface="Arial"/>
                <a:cs typeface="Arial"/>
                <a:sym typeface="Arial"/>
              </a:defRPr>
            </a:lvl1pPr>
            <a:lvl2pPr marL="457200" marR="0" lvl="1" indent="0" algn="l" rtl="0">
              <a:spcBef>
                <a:spcPts val="360"/>
              </a:spcBef>
              <a:spcAft>
                <a:spcPts val="0"/>
              </a:spcAft>
              <a:buNone/>
              <a:defRPr sz="1200" b="0" i="0" u="none" strike="noStrike" cap="none">
                <a:solidFill>
                  <a:schemeClr val="dk1"/>
                </a:solidFill>
                <a:latin typeface="Arial"/>
                <a:ea typeface="Arial"/>
                <a:cs typeface="Arial"/>
                <a:sym typeface="Arial"/>
              </a:defRPr>
            </a:lvl2pPr>
            <a:lvl3pPr marL="914400" marR="0" lvl="2" indent="0" algn="l" rtl="0">
              <a:spcBef>
                <a:spcPts val="360"/>
              </a:spcBef>
              <a:spcAft>
                <a:spcPts val="0"/>
              </a:spcAft>
              <a:buNone/>
              <a:defRPr sz="1200" b="0" i="0" u="none" strike="noStrike" cap="none">
                <a:solidFill>
                  <a:schemeClr val="dk1"/>
                </a:solidFill>
                <a:latin typeface="Arial"/>
                <a:ea typeface="Arial"/>
                <a:cs typeface="Arial"/>
                <a:sym typeface="Arial"/>
              </a:defRPr>
            </a:lvl3pPr>
            <a:lvl4pPr marL="1371600" marR="0" lvl="3" indent="0" algn="l" rtl="0">
              <a:spcBef>
                <a:spcPts val="360"/>
              </a:spcBef>
              <a:spcAft>
                <a:spcPts val="0"/>
              </a:spcAft>
              <a:buNone/>
              <a:defRPr sz="1200" b="0" i="0" u="none" strike="noStrike" cap="none">
                <a:solidFill>
                  <a:schemeClr val="dk1"/>
                </a:solidFill>
                <a:latin typeface="Arial"/>
                <a:ea typeface="Arial"/>
                <a:cs typeface="Arial"/>
                <a:sym typeface="Arial"/>
              </a:defRPr>
            </a:lvl4pPr>
            <a:lvl5pPr marL="1828800" marR="0" lvl="4" indent="0" algn="l" rtl="0">
              <a:spcBef>
                <a:spcPts val="360"/>
              </a:spcBef>
              <a:spcAft>
                <a:spcPts val="0"/>
              </a:spcAft>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759825"/>
            <a:ext cx="3024188" cy="461962"/>
          </a:xfrm>
          <a:prstGeom prst="rect">
            <a:avLst/>
          </a:prstGeom>
          <a:noFill/>
          <a:ln>
            <a:noFill/>
          </a:ln>
        </p:spPr>
        <p:txBody>
          <a:bodyPr lIns="91425" tIns="91425" rIns="91425" bIns="91425" anchor="b" anchorCtr="0"/>
          <a:lstStyle>
            <a:lvl1pPr marL="0" marR="0" lvl="0" indent="0" algn="l" rtl="0">
              <a:spcBef>
                <a:spcPts val="0"/>
              </a:spcBef>
              <a:spcAft>
                <a:spcPts val="0"/>
              </a:spcAft>
              <a:buNone/>
              <a:defRPr sz="12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954462" y="8759825"/>
            <a:ext cx="3024187" cy="461962"/>
          </a:xfrm>
          <a:prstGeom prst="rect">
            <a:avLst/>
          </a:prstGeom>
          <a:noFill/>
          <a:ln>
            <a:noFill/>
          </a:ln>
        </p:spPr>
        <p:txBody>
          <a:bodyPr lIns="92575" tIns="46275" rIns="92575" bIns="46275"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txBox="1">
            <a:spLocks noGrp="1"/>
          </p:cNvSpPr>
          <p:nvPr>
            <p:ph type="sldNum" idx="12"/>
          </p:nvPr>
        </p:nvSpPr>
        <p:spPr>
          <a:xfrm>
            <a:off x="3954462" y="8759825"/>
            <a:ext cx="3024187" cy="461962"/>
          </a:xfrm>
          <a:prstGeom prst="rect">
            <a:avLst/>
          </a:prstGeom>
          <a:noFill/>
          <a:ln>
            <a:noFill/>
          </a:ln>
        </p:spPr>
        <p:txBody>
          <a:bodyPr lIns="92575" tIns="46275" rIns="92575" bIns="46275"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Arial"/>
                <a:ea typeface="Arial"/>
                <a:cs typeface="Arial"/>
                <a:sym typeface="Arial"/>
              </a:rPr>
              <a:t>1</a:t>
            </a:fld>
            <a:endParaRPr lang="en-US" sz="1200" b="0" i="0" u="none" strike="noStrike" cap="none">
              <a:solidFill>
                <a:schemeClr val="dk1"/>
              </a:solidFill>
              <a:latin typeface="Arial"/>
              <a:ea typeface="Arial"/>
              <a:cs typeface="Arial"/>
              <a:sym typeface="Arial"/>
            </a:endParaRPr>
          </a:p>
        </p:txBody>
      </p:sp>
      <p:sp>
        <p:nvSpPr>
          <p:cNvPr id="106" name="Shape 106"/>
          <p:cNvSpPr>
            <a:spLocks noGrp="1" noRot="1" noChangeAspect="1"/>
          </p:cNvSpPr>
          <p:nvPr>
            <p:ph type="sldImg" idx="2"/>
          </p:nvPr>
        </p:nvSpPr>
        <p:spPr>
          <a:xfrm>
            <a:off x="1185862" y="692150"/>
            <a:ext cx="4610100" cy="3457574"/>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07" name="Shape 107"/>
          <p:cNvSpPr txBox="1">
            <a:spLocks noGrp="1"/>
          </p:cNvSpPr>
          <p:nvPr>
            <p:ph type="body" idx="1"/>
          </p:nvPr>
        </p:nvSpPr>
        <p:spPr>
          <a:xfrm>
            <a:off x="698500" y="4381500"/>
            <a:ext cx="5583238" cy="4149724"/>
          </a:xfrm>
          <a:prstGeom prst="rect">
            <a:avLst/>
          </a:prstGeom>
          <a:noFill/>
          <a:ln>
            <a:noFill/>
          </a:ln>
        </p:spPr>
        <p:txBody>
          <a:bodyPr lIns="92575" tIns="46275" rIns="92575" bIns="46275" anchor="t" anchorCtr="0">
            <a:noAutofit/>
          </a:bodyPr>
          <a:lstStyle/>
          <a:p>
            <a:pPr marL="0" marR="0" lvl="0" indent="0" algn="l" rtl="0">
              <a:spcBef>
                <a:spcPts val="0"/>
              </a:spcBef>
              <a:spcAft>
                <a:spcPts val="0"/>
              </a:spcAft>
              <a:buSzPct val="25000"/>
              <a:buNone/>
            </a:pPr>
            <a:r>
              <a:rPr lang="en-US" dirty="0" smtClean="0"/>
              <a:t>Karen</a:t>
            </a:r>
          </a:p>
          <a:p>
            <a:pPr marL="0" marR="0" lvl="0" indent="0" algn="l" rtl="0">
              <a:spcBef>
                <a:spcPts val="0"/>
              </a:spcBef>
              <a:spcAft>
                <a:spcPts val="0"/>
              </a:spcAft>
              <a:buSzPct val="25000"/>
              <a:buNone/>
            </a:pPr>
            <a:endParaRPr lang="en-US" dirty="0" smtClean="0"/>
          </a:p>
          <a:p>
            <a:pPr marL="0" marR="0" lvl="0" indent="0" algn="l" rtl="0">
              <a:spcBef>
                <a:spcPts val="0"/>
              </a:spcBef>
              <a:spcAft>
                <a:spcPts val="0"/>
              </a:spcAft>
              <a:buSzPct val="25000"/>
              <a:buNone/>
            </a:pP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1185862" y="692150"/>
            <a:ext cx="4610100" cy="3457574"/>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87" name="Shape 187"/>
          <p:cNvSpPr txBox="1">
            <a:spLocks noGrp="1"/>
          </p:cNvSpPr>
          <p:nvPr>
            <p:ph type="body" idx="1"/>
          </p:nvPr>
        </p:nvSpPr>
        <p:spPr>
          <a:xfrm>
            <a:off x="698500" y="4381500"/>
            <a:ext cx="5583238" cy="4149724"/>
          </a:xfrm>
          <a:prstGeom prst="rect">
            <a:avLst/>
          </a:prstGeom>
          <a:noFill/>
          <a:ln>
            <a:noFill/>
          </a:ln>
        </p:spPr>
        <p:txBody>
          <a:bodyPr lIns="92575" tIns="46275" rIns="92575" bIns="46275" anchor="t" anchorCtr="0">
            <a:noAutofit/>
          </a:bodyPr>
          <a:lstStyle/>
          <a:p>
            <a:pPr marL="171450" marR="0" lvl="0" indent="-171450" algn="l" rtl="0">
              <a:spcBef>
                <a:spcPts val="0"/>
              </a:spcBef>
              <a:spcAft>
                <a:spcPts val="0"/>
              </a:spcAft>
              <a:buClr>
                <a:schemeClr val="dk1"/>
              </a:buClr>
              <a:buSzPct val="100000"/>
              <a:buFont typeface="Noto Sans Symbols"/>
              <a:buNone/>
            </a:pPr>
            <a:endParaRPr sz="1200" b="0" i="0" u="none" strike="noStrike" cap="none">
              <a:solidFill>
                <a:schemeClr val="dk1"/>
              </a:solidFill>
              <a:latin typeface="Arial"/>
              <a:ea typeface="Arial"/>
              <a:cs typeface="Arial"/>
              <a:sym typeface="Arial"/>
            </a:endParaRPr>
          </a:p>
        </p:txBody>
      </p:sp>
      <p:sp>
        <p:nvSpPr>
          <p:cNvPr id="188" name="Shape 188"/>
          <p:cNvSpPr txBox="1">
            <a:spLocks noGrp="1"/>
          </p:cNvSpPr>
          <p:nvPr>
            <p:ph type="sldNum" idx="12"/>
          </p:nvPr>
        </p:nvSpPr>
        <p:spPr>
          <a:xfrm>
            <a:off x="3954462" y="8759825"/>
            <a:ext cx="3024187" cy="461962"/>
          </a:xfrm>
          <a:prstGeom prst="rect">
            <a:avLst/>
          </a:prstGeom>
          <a:noFill/>
          <a:ln>
            <a:noFill/>
          </a:ln>
        </p:spPr>
        <p:txBody>
          <a:bodyPr lIns="92575" tIns="46275" rIns="92575" bIns="46275"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Arial"/>
                <a:ea typeface="Arial"/>
                <a:cs typeface="Arial"/>
                <a:sym typeface="Arial"/>
              </a:rPr>
              <a:t>10</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698500" y="4381500"/>
            <a:ext cx="5583238" cy="4149724"/>
          </a:xfrm>
          <a:prstGeom prst="rect">
            <a:avLst/>
          </a:prstGeom>
        </p:spPr>
        <p:txBody>
          <a:bodyPr lIns="91425" tIns="91425" rIns="91425" bIns="91425" anchor="t" anchorCtr="0">
            <a:noAutofit/>
          </a:bodyPr>
          <a:lstStyle/>
          <a:p>
            <a:pPr lvl="0">
              <a:spcBef>
                <a:spcPts val="0"/>
              </a:spcBef>
              <a:buNone/>
            </a:pPr>
            <a:endParaRPr/>
          </a:p>
        </p:txBody>
      </p:sp>
      <p:sp>
        <p:nvSpPr>
          <p:cNvPr id="195" name="Shape 195"/>
          <p:cNvSpPr>
            <a:spLocks noGrp="1" noRot="1" noChangeAspect="1"/>
          </p:cNvSpPr>
          <p:nvPr>
            <p:ph type="sldImg" idx="2"/>
          </p:nvPr>
        </p:nvSpPr>
        <p:spPr>
          <a:xfrm>
            <a:off x="1185862" y="692150"/>
            <a:ext cx="4610100" cy="3457574"/>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txBox="1">
            <a:spLocks noGrp="1"/>
          </p:cNvSpPr>
          <p:nvPr>
            <p:ph type="body" idx="1"/>
          </p:nvPr>
        </p:nvSpPr>
        <p:spPr>
          <a:xfrm>
            <a:off x="698500" y="4381500"/>
            <a:ext cx="5583238" cy="4149724"/>
          </a:xfrm>
          <a:prstGeom prst="rect">
            <a:avLst/>
          </a:prstGeom>
        </p:spPr>
        <p:txBody>
          <a:bodyPr lIns="91425" tIns="91425" rIns="91425" bIns="91425" anchor="t" anchorCtr="0">
            <a:noAutofit/>
          </a:bodyPr>
          <a:lstStyle/>
          <a:p>
            <a:pPr lvl="0">
              <a:spcBef>
                <a:spcPts val="0"/>
              </a:spcBef>
              <a:buNone/>
            </a:pPr>
            <a:endParaRPr/>
          </a:p>
        </p:txBody>
      </p:sp>
      <p:sp>
        <p:nvSpPr>
          <p:cNvPr id="210" name="Shape 210"/>
          <p:cNvSpPr>
            <a:spLocks noGrp="1" noRot="1" noChangeAspect="1"/>
          </p:cNvSpPr>
          <p:nvPr>
            <p:ph type="sldImg" idx="2"/>
          </p:nvPr>
        </p:nvSpPr>
        <p:spPr>
          <a:xfrm>
            <a:off x="1185862" y="692150"/>
            <a:ext cx="4610100" cy="3457574"/>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698500" y="4381500"/>
            <a:ext cx="5583238" cy="4149724"/>
          </a:xfrm>
          <a:prstGeom prst="rect">
            <a:avLst/>
          </a:prstGeom>
        </p:spPr>
        <p:txBody>
          <a:bodyPr lIns="91425" tIns="91425" rIns="91425" bIns="91425" anchor="t" anchorCtr="0">
            <a:noAutofit/>
          </a:bodyPr>
          <a:lstStyle/>
          <a:p>
            <a:pPr lvl="0">
              <a:spcBef>
                <a:spcPts val="0"/>
              </a:spcBef>
              <a:buNone/>
            </a:pPr>
            <a:endParaRPr/>
          </a:p>
        </p:txBody>
      </p:sp>
      <p:sp>
        <p:nvSpPr>
          <p:cNvPr id="230" name="Shape 230"/>
          <p:cNvSpPr>
            <a:spLocks noGrp="1" noRot="1" noChangeAspect="1"/>
          </p:cNvSpPr>
          <p:nvPr>
            <p:ph type="sldImg" idx="2"/>
          </p:nvPr>
        </p:nvSpPr>
        <p:spPr>
          <a:xfrm>
            <a:off x="1185862" y="692150"/>
            <a:ext cx="4610100" cy="3457574"/>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txBox="1">
            <a:spLocks noGrp="1"/>
          </p:cNvSpPr>
          <p:nvPr>
            <p:ph type="body" idx="1"/>
          </p:nvPr>
        </p:nvSpPr>
        <p:spPr>
          <a:xfrm>
            <a:off x="698500" y="4381500"/>
            <a:ext cx="5583238" cy="4149724"/>
          </a:xfrm>
          <a:prstGeom prst="rect">
            <a:avLst/>
          </a:prstGeom>
        </p:spPr>
        <p:txBody>
          <a:bodyPr lIns="91425" tIns="91425" rIns="91425" bIns="91425" anchor="t" anchorCtr="0">
            <a:noAutofit/>
          </a:bodyPr>
          <a:lstStyle/>
          <a:p>
            <a:pPr lvl="0">
              <a:spcBef>
                <a:spcPts val="0"/>
              </a:spcBef>
              <a:buNone/>
            </a:pPr>
            <a:endParaRPr/>
          </a:p>
        </p:txBody>
      </p:sp>
      <p:sp>
        <p:nvSpPr>
          <p:cNvPr id="249" name="Shape 249"/>
          <p:cNvSpPr>
            <a:spLocks noGrp="1" noRot="1" noChangeAspect="1"/>
          </p:cNvSpPr>
          <p:nvPr>
            <p:ph type="sldImg" idx="2"/>
          </p:nvPr>
        </p:nvSpPr>
        <p:spPr>
          <a:xfrm>
            <a:off x="1185862" y="692150"/>
            <a:ext cx="4610100" cy="3457574"/>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a:spLocks noGrp="1" noRot="1" noChangeAspect="1"/>
          </p:cNvSpPr>
          <p:nvPr>
            <p:ph type="sldImg" idx="2"/>
          </p:nvPr>
        </p:nvSpPr>
        <p:spPr>
          <a:xfrm>
            <a:off x="1185863" y="692150"/>
            <a:ext cx="4610100" cy="34575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76" name="Shape 276"/>
          <p:cNvSpPr txBox="1">
            <a:spLocks noGrp="1"/>
          </p:cNvSpPr>
          <p:nvPr>
            <p:ph type="body" idx="1"/>
          </p:nvPr>
        </p:nvSpPr>
        <p:spPr>
          <a:xfrm>
            <a:off x="698500" y="4381500"/>
            <a:ext cx="5583238" cy="4149724"/>
          </a:xfrm>
          <a:prstGeom prst="rect">
            <a:avLst/>
          </a:prstGeom>
          <a:noFill/>
          <a:ln>
            <a:noFill/>
          </a:ln>
        </p:spPr>
        <p:txBody>
          <a:bodyPr lIns="92575" tIns="46275" rIns="92575" bIns="46275" anchor="t" anchorCtr="0">
            <a:noAutofit/>
          </a:bodyPr>
          <a:lstStyle/>
          <a:p>
            <a:pPr marL="171450" marR="0" lvl="0" indent="-171450" algn="l" rtl="0">
              <a:spcBef>
                <a:spcPts val="0"/>
              </a:spcBef>
              <a:spcAft>
                <a:spcPts val="0"/>
              </a:spcAft>
              <a:buClr>
                <a:schemeClr val="dk1"/>
              </a:buClr>
              <a:buSzPct val="100000"/>
              <a:buFont typeface="Noto Sans Symbols"/>
              <a:buChar char="➢"/>
            </a:pPr>
            <a:r>
              <a:rPr lang="en-US"/>
              <a:t>SEE - EXAMPLE ROW TIMELINE</a:t>
            </a:r>
          </a:p>
          <a:p>
            <a:pPr marL="171450" marR="0" lvl="0" indent="-171450" algn="l" rtl="0">
              <a:spcBef>
                <a:spcPts val="0"/>
              </a:spcBef>
              <a:spcAft>
                <a:spcPts val="0"/>
              </a:spcAft>
              <a:buClr>
                <a:schemeClr val="dk1"/>
              </a:buClr>
              <a:buSzPct val="100000"/>
              <a:buFont typeface="Noto Sans Symbols"/>
              <a:buChar char="➢"/>
            </a:pPr>
            <a:r>
              <a:rPr lang="en-US" sz="1200" b="0" i="0" u="none" strike="noStrike" cap="none">
                <a:solidFill>
                  <a:schemeClr val="dk1"/>
                </a:solidFill>
                <a:latin typeface="Arial"/>
                <a:ea typeface="Arial"/>
                <a:cs typeface="Arial"/>
                <a:sym typeface="Arial"/>
              </a:rPr>
              <a:t>The effects of ROWs, including any conversions, must be incorporated into the NEPA analysis for the conveyance.  </a:t>
            </a:r>
          </a:p>
          <a:p>
            <a:pPr marL="171450" marR="0" lvl="0" indent="-171450" algn="l" rtl="0">
              <a:spcBef>
                <a:spcPts val="360"/>
              </a:spcBef>
              <a:spcAft>
                <a:spcPts val="0"/>
              </a:spcAft>
              <a:buClr>
                <a:schemeClr val="dk1"/>
              </a:buClr>
              <a:buSzPct val="100000"/>
              <a:buFont typeface="Noto Sans Symbols"/>
              <a:buChar char="➢"/>
            </a:pPr>
            <a:r>
              <a:rPr lang="en-US" sz="1200" b="0" i="0" u="none" strike="noStrike" cap="none">
                <a:solidFill>
                  <a:schemeClr val="dk1"/>
                </a:solidFill>
                <a:latin typeface="Arial"/>
                <a:ea typeface="Arial"/>
                <a:cs typeface="Arial"/>
                <a:sym typeface="Arial"/>
              </a:rPr>
              <a:t>The Decision document must also address any conversions.</a:t>
            </a:r>
          </a:p>
          <a:p>
            <a:pPr marL="171450" marR="0" lvl="0" indent="-171450" algn="l" rtl="0">
              <a:spcBef>
                <a:spcPts val="360"/>
              </a:spcBef>
              <a:spcAft>
                <a:spcPts val="0"/>
              </a:spcAft>
              <a:buClr>
                <a:schemeClr val="dk1"/>
              </a:buClr>
              <a:buSzPct val="100000"/>
              <a:buFont typeface="Noto Sans Symbols"/>
              <a:buChar char="➢"/>
            </a:pPr>
            <a:r>
              <a:rPr lang="en-US" sz="1200" b="0" i="0" u="none" strike="noStrike" cap="none">
                <a:solidFill>
                  <a:schemeClr val="dk1"/>
                </a:solidFill>
                <a:latin typeface="Arial"/>
                <a:ea typeface="Arial"/>
                <a:cs typeface="Arial"/>
                <a:sym typeface="Arial"/>
              </a:rPr>
              <a:t>For those disposal actions requiring formal public notice such as a Notice of Realty Action or Notice of Exchange Proposal, the notice shall contain language informing the public of the opportunity for conversion of existing ROWs to long-term ROWs or easements.</a:t>
            </a:r>
          </a:p>
          <a:p>
            <a:pPr marL="171450" marR="0" lvl="0" indent="-171450" algn="l" rtl="0">
              <a:spcBef>
                <a:spcPts val="360"/>
              </a:spcBef>
              <a:spcAft>
                <a:spcPts val="0"/>
              </a:spcAft>
              <a:buClr>
                <a:schemeClr val="dk1"/>
              </a:buClr>
              <a:buSzPct val="100000"/>
              <a:buFont typeface="Noto Sans Symbols"/>
              <a:buNone/>
            </a:pPr>
            <a:endParaRPr sz="1200" b="0" i="0" u="none" strike="noStrike" cap="none">
              <a:solidFill>
                <a:schemeClr val="dk1"/>
              </a:solidFill>
              <a:latin typeface="Arial"/>
              <a:ea typeface="Arial"/>
              <a:cs typeface="Arial"/>
              <a:sym typeface="Arial"/>
            </a:endParaRPr>
          </a:p>
          <a:p>
            <a:pPr marL="171450" marR="0" lvl="0" indent="-171450" algn="l" rtl="0">
              <a:spcBef>
                <a:spcPts val="360"/>
              </a:spcBef>
              <a:spcAft>
                <a:spcPts val="0"/>
              </a:spcAft>
              <a:buClr>
                <a:schemeClr val="dk1"/>
              </a:buClr>
              <a:buSzPct val="100000"/>
              <a:buFont typeface="Noto Sans Symbols"/>
              <a:buChar char="➢"/>
            </a:pPr>
            <a:r>
              <a:rPr lang="en-US" sz="1200" b="1" i="0" u="none" strike="noStrike" cap="none">
                <a:solidFill>
                  <a:schemeClr val="dk1"/>
                </a:solidFill>
                <a:latin typeface="Arial"/>
                <a:ea typeface="Arial"/>
                <a:cs typeface="Arial"/>
                <a:sym typeface="Arial"/>
              </a:rPr>
              <a:t>While all processing of an application for a long-term ROW or easement must be completed early in the disposal process, the actual ROW or easement shall not be issued until it is certain that the lands involved will be transferred out of Federal ownership</a:t>
            </a:r>
            <a:r>
              <a:rPr lang="en-US" sz="1200" b="0" i="0" u="none" strike="noStrike" cap="none">
                <a:solidFill>
                  <a:schemeClr val="dk1"/>
                </a:solidFill>
                <a:latin typeface="Arial"/>
                <a:ea typeface="Arial"/>
                <a:cs typeface="Arial"/>
                <a:sym typeface="Arial"/>
              </a:rPr>
              <a:t>.  </a:t>
            </a:r>
          </a:p>
          <a:p>
            <a:pPr marL="171450" marR="0" lvl="0" indent="-171450" algn="l" rtl="0">
              <a:spcBef>
                <a:spcPts val="360"/>
              </a:spcBef>
              <a:spcAft>
                <a:spcPts val="0"/>
              </a:spcAft>
              <a:buClr>
                <a:schemeClr val="dk1"/>
              </a:buClr>
              <a:buSzPct val="100000"/>
              <a:buFont typeface="Noto Sans Symbols"/>
              <a:buChar char="➢"/>
            </a:pPr>
            <a:r>
              <a:rPr lang="en-US" sz="1200" b="0" i="0" u="none" strike="noStrike" cap="none">
                <a:solidFill>
                  <a:schemeClr val="dk1"/>
                </a:solidFill>
                <a:latin typeface="Arial"/>
                <a:ea typeface="Arial"/>
                <a:cs typeface="Arial"/>
                <a:sym typeface="Arial"/>
              </a:rPr>
              <a:t>For sales and exchanges, escrow shall be required to complete the transaction.  </a:t>
            </a:r>
          </a:p>
          <a:p>
            <a:pPr marL="171450" marR="0" lvl="0" indent="-171450" algn="l" rtl="0">
              <a:spcBef>
                <a:spcPts val="360"/>
              </a:spcBef>
              <a:spcAft>
                <a:spcPts val="0"/>
              </a:spcAft>
              <a:buClr>
                <a:schemeClr val="dk1"/>
              </a:buClr>
              <a:buSzPct val="100000"/>
              <a:buFont typeface="Noto Sans Symbols"/>
              <a:buChar char="➢"/>
            </a:pPr>
            <a:r>
              <a:rPr lang="en-US" sz="1200" b="0" i="0" u="none" strike="noStrike" cap="none">
                <a:solidFill>
                  <a:schemeClr val="dk1"/>
                </a:solidFill>
                <a:latin typeface="Arial"/>
                <a:ea typeface="Arial"/>
                <a:cs typeface="Arial"/>
                <a:sym typeface="Arial"/>
              </a:rPr>
              <a:t>The escrow shall incorporate the recording of the long-term ROW or easement in conjunction with closing of the exchange, and escrow instructions shall specify that the perpetual ROW or easement be recorded before the patent. </a:t>
            </a:r>
          </a:p>
        </p:txBody>
      </p:sp>
      <p:sp>
        <p:nvSpPr>
          <p:cNvPr id="277" name="Shape 277"/>
          <p:cNvSpPr txBox="1">
            <a:spLocks noGrp="1"/>
          </p:cNvSpPr>
          <p:nvPr>
            <p:ph type="sldNum" idx="12"/>
          </p:nvPr>
        </p:nvSpPr>
        <p:spPr>
          <a:xfrm>
            <a:off x="3954462" y="8759825"/>
            <a:ext cx="3024187" cy="461962"/>
          </a:xfrm>
          <a:prstGeom prst="rect">
            <a:avLst/>
          </a:prstGeom>
          <a:noFill/>
          <a:ln>
            <a:noFill/>
          </a:ln>
        </p:spPr>
        <p:txBody>
          <a:bodyPr lIns="92575" tIns="46275" rIns="92575" bIns="46275"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Arial"/>
                <a:ea typeface="Arial"/>
                <a:cs typeface="Arial"/>
                <a:sym typeface="Arial"/>
              </a:rPr>
              <a:t>15</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txBox="1">
            <a:spLocks noGrp="1"/>
          </p:cNvSpPr>
          <p:nvPr>
            <p:ph type="body" idx="1"/>
          </p:nvPr>
        </p:nvSpPr>
        <p:spPr>
          <a:xfrm>
            <a:off x="698500" y="4381500"/>
            <a:ext cx="5583238" cy="4149724"/>
          </a:xfrm>
          <a:prstGeom prst="rect">
            <a:avLst/>
          </a:prstGeom>
        </p:spPr>
        <p:txBody>
          <a:bodyPr lIns="91425" tIns="91425" rIns="91425" bIns="91425" anchor="t" anchorCtr="0">
            <a:noAutofit/>
          </a:bodyPr>
          <a:lstStyle/>
          <a:p>
            <a:pPr lvl="0">
              <a:spcBef>
                <a:spcPts val="0"/>
              </a:spcBef>
              <a:buNone/>
            </a:pPr>
            <a:endParaRPr/>
          </a:p>
        </p:txBody>
      </p:sp>
      <p:sp>
        <p:nvSpPr>
          <p:cNvPr id="284" name="Shape 284"/>
          <p:cNvSpPr>
            <a:spLocks noGrp="1" noRot="1" noChangeAspect="1"/>
          </p:cNvSpPr>
          <p:nvPr>
            <p:ph type="sldImg" idx="2"/>
          </p:nvPr>
        </p:nvSpPr>
        <p:spPr>
          <a:xfrm>
            <a:off x="1185862" y="692150"/>
            <a:ext cx="4610100" cy="3457574"/>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98500" y="4381500"/>
            <a:ext cx="5583238" cy="4149724"/>
          </a:xfrm>
          <a:prstGeom prst="rect">
            <a:avLst/>
          </a:prstGeom>
        </p:spPr>
        <p:txBody>
          <a:bodyPr lIns="91425" tIns="91425" rIns="91425" bIns="91425" anchor="t" anchorCtr="0">
            <a:noAutofit/>
          </a:bodyPr>
          <a:lstStyle/>
          <a:p>
            <a:pPr lvl="0">
              <a:spcBef>
                <a:spcPts val="0"/>
              </a:spcBef>
              <a:buNone/>
            </a:pPr>
            <a:endParaRPr/>
          </a:p>
        </p:txBody>
      </p:sp>
      <p:sp>
        <p:nvSpPr>
          <p:cNvPr id="291" name="Shape 291"/>
          <p:cNvSpPr>
            <a:spLocks noGrp="1" noRot="1" noChangeAspect="1"/>
          </p:cNvSpPr>
          <p:nvPr>
            <p:ph type="sldImg" idx="2"/>
          </p:nvPr>
        </p:nvSpPr>
        <p:spPr>
          <a:xfrm>
            <a:off x="1185862" y="692150"/>
            <a:ext cx="4610100" cy="3457574"/>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txBox="1">
            <a:spLocks noGrp="1"/>
          </p:cNvSpPr>
          <p:nvPr>
            <p:ph type="body" idx="1"/>
          </p:nvPr>
        </p:nvSpPr>
        <p:spPr>
          <a:xfrm>
            <a:off x="698500" y="4381500"/>
            <a:ext cx="5583238" cy="4149724"/>
          </a:xfrm>
          <a:prstGeom prst="rect">
            <a:avLst/>
          </a:prstGeom>
        </p:spPr>
        <p:txBody>
          <a:bodyPr lIns="91425" tIns="91425" rIns="91425" bIns="91425" anchor="t" anchorCtr="0">
            <a:noAutofit/>
          </a:bodyPr>
          <a:lstStyle/>
          <a:p>
            <a:pPr lvl="0">
              <a:spcBef>
                <a:spcPts val="0"/>
              </a:spcBef>
              <a:buNone/>
            </a:pPr>
            <a:endParaRPr/>
          </a:p>
        </p:txBody>
      </p:sp>
      <p:sp>
        <p:nvSpPr>
          <p:cNvPr id="299" name="Shape 299"/>
          <p:cNvSpPr>
            <a:spLocks noGrp="1" noRot="1" noChangeAspect="1"/>
          </p:cNvSpPr>
          <p:nvPr>
            <p:ph type="sldImg" idx="2"/>
          </p:nvPr>
        </p:nvSpPr>
        <p:spPr>
          <a:xfrm>
            <a:off x="1185862" y="692150"/>
            <a:ext cx="4610100" cy="3457574"/>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txBox="1">
            <a:spLocks noGrp="1"/>
          </p:cNvSpPr>
          <p:nvPr>
            <p:ph type="body" idx="1"/>
          </p:nvPr>
        </p:nvSpPr>
        <p:spPr>
          <a:xfrm>
            <a:off x="698500" y="4381500"/>
            <a:ext cx="5583238" cy="4149724"/>
          </a:xfrm>
          <a:prstGeom prst="rect">
            <a:avLst/>
          </a:prstGeom>
        </p:spPr>
        <p:txBody>
          <a:bodyPr lIns="91425" tIns="91425" rIns="91425" bIns="91425" anchor="t" anchorCtr="0">
            <a:noAutofit/>
          </a:bodyPr>
          <a:lstStyle/>
          <a:p>
            <a:pPr lvl="0">
              <a:spcBef>
                <a:spcPts val="0"/>
              </a:spcBef>
              <a:buNone/>
            </a:pPr>
            <a:endParaRPr/>
          </a:p>
        </p:txBody>
      </p:sp>
      <p:sp>
        <p:nvSpPr>
          <p:cNvPr id="307" name="Shape 307"/>
          <p:cNvSpPr>
            <a:spLocks noGrp="1" noRot="1" noChangeAspect="1"/>
          </p:cNvSpPr>
          <p:nvPr>
            <p:ph type="sldImg" idx="2"/>
          </p:nvPr>
        </p:nvSpPr>
        <p:spPr>
          <a:xfrm>
            <a:off x="1185863" y="692150"/>
            <a:ext cx="4610100" cy="34575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txBox="1">
            <a:spLocks noGrp="1"/>
          </p:cNvSpPr>
          <p:nvPr>
            <p:ph type="sldNum" idx="12"/>
          </p:nvPr>
        </p:nvSpPr>
        <p:spPr>
          <a:xfrm>
            <a:off x="3954462" y="8759825"/>
            <a:ext cx="3024187" cy="461962"/>
          </a:xfrm>
          <a:prstGeom prst="rect">
            <a:avLst/>
          </a:prstGeom>
          <a:noFill/>
          <a:ln>
            <a:noFill/>
          </a:ln>
        </p:spPr>
        <p:txBody>
          <a:bodyPr lIns="92575" tIns="46275" rIns="92575" bIns="46275"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Arial"/>
                <a:ea typeface="Arial"/>
                <a:cs typeface="Arial"/>
                <a:sym typeface="Arial"/>
              </a:rPr>
              <a:t>2</a:t>
            </a:fld>
            <a:endParaRPr lang="en-US" sz="1200" b="0" i="0" u="none" strike="noStrike" cap="none">
              <a:solidFill>
                <a:schemeClr val="dk1"/>
              </a:solidFill>
              <a:latin typeface="Arial"/>
              <a:ea typeface="Arial"/>
              <a:cs typeface="Arial"/>
              <a:sym typeface="Arial"/>
            </a:endParaRPr>
          </a:p>
        </p:txBody>
      </p:sp>
      <p:sp>
        <p:nvSpPr>
          <p:cNvPr id="115" name="Shape 115"/>
          <p:cNvSpPr>
            <a:spLocks noGrp="1" noRot="1" noChangeAspect="1"/>
          </p:cNvSpPr>
          <p:nvPr>
            <p:ph type="sldImg" idx="2"/>
          </p:nvPr>
        </p:nvSpPr>
        <p:spPr>
          <a:xfrm>
            <a:off x="1184275" y="692150"/>
            <a:ext cx="4611688" cy="3459163"/>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6" name="Shape 116"/>
          <p:cNvSpPr txBox="1">
            <a:spLocks noGrp="1"/>
          </p:cNvSpPr>
          <p:nvPr>
            <p:ph type="body" idx="1"/>
          </p:nvPr>
        </p:nvSpPr>
        <p:spPr>
          <a:xfrm>
            <a:off x="928687" y="4379912"/>
            <a:ext cx="5122861" cy="4151312"/>
          </a:xfrm>
          <a:prstGeom prst="rect">
            <a:avLst/>
          </a:prstGeom>
          <a:noFill/>
          <a:ln>
            <a:noFill/>
          </a:ln>
        </p:spPr>
        <p:txBody>
          <a:bodyPr lIns="90825" tIns="45400" rIns="90825" bIns="45400" anchor="t" anchorCtr="0">
            <a:noAutofit/>
          </a:bodyPr>
          <a:lstStyle/>
          <a:p>
            <a:pPr marL="0" marR="0" lvl="0" indent="0" algn="l" rtl="0">
              <a:spcBef>
                <a:spcPts val="0"/>
              </a:spcBef>
              <a:spcAft>
                <a:spcPts val="0"/>
              </a:spcAft>
              <a:buSzPct val="25000"/>
              <a:buNone/>
            </a:pPr>
            <a:r>
              <a:rPr lang="en-US" sz="1100" b="0" i="0" u="none" strike="noStrike" cap="none">
                <a:solidFill>
                  <a:schemeClr val="dk1"/>
                </a:solidFill>
                <a:latin typeface="Arial"/>
                <a:ea typeface="Arial"/>
                <a:cs typeface="Arial"/>
                <a:sym typeface="Arial"/>
              </a:rPr>
              <a:t>The BLM right-of-way regulations, effective June 21, 2005, provided for the issuance of a perpetual right-of-way grant or an easement when Federal land encumbered by a Title V right-of-way is conveyed out of Federal ownership.  Because of statutory limitations, Mineral Leasing Act grants can only be extended for an additional 30-year period or converted to a term 30-year easement.</a:t>
            </a:r>
          </a:p>
          <a:p>
            <a:pPr marL="0" marR="0" lvl="0" indent="0" algn="l" rtl="0">
              <a:spcBef>
                <a:spcPts val="330"/>
              </a:spcBef>
              <a:spcAft>
                <a:spcPts val="0"/>
              </a:spcAft>
              <a:buSzPct val="25000"/>
              <a:buNone/>
            </a:pPr>
            <a:endParaRPr sz="1100" b="0" i="0" u="none" strike="noStrike" cap="none">
              <a:solidFill>
                <a:schemeClr val="dk1"/>
              </a:solidFill>
              <a:latin typeface="Arial"/>
              <a:ea typeface="Arial"/>
              <a:cs typeface="Arial"/>
              <a:sym typeface="Arial"/>
            </a:endParaRPr>
          </a:p>
          <a:p>
            <a:pPr marL="0" marR="0" lvl="0" indent="0" algn="l" rtl="0">
              <a:spcBef>
                <a:spcPts val="330"/>
              </a:spcBef>
              <a:spcAft>
                <a:spcPts val="0"/>
              </a:spcAft>
              <a:buSzPct val="25000"/>
              <a:buNone/>
            </a:pPr>
            <a:r>
              <a:rPr lang="en-US" sz="1100" b="0" i="0" u="none" strike="noStrike" cap="none">
                <a:solidFill>
                  <a:schemeClr val="dk1"/>
                </a:solidFill>
                <a:latin typeface="Arial"/>
                <a:ea typeface="Arial"/>
                <a:cs typeface="Arial"/>
                <a:sym typeface="Arial"/>
              </a:rPr>
              <a:t>The final rule for update of the linear right-of-way rental schedule, effective December 1, 2008, includes information on the rental calculation for rights-of-way and easements when lands are being conveyed out of Federal ownership.</a:t>
            </a:r>
          </a:p>
          <a:p>
            <a:pPr lvl="0" rtl="0">
              <a:spcBef>
                <a:spcPts val="0"/>
              </a:spcBef>
              <a:buClr>
                <a:schemeClr val="dk1"/>
              </a:buClr>
              <a:buSzPct val="25000"/>
              <a:buFont typeface="Arial"/>
              <a:buNone/>
            </a:pPr>
            <a:r>
              <a:rPr lang="en-US" sz="1600" b="1"/>
              <a:t>INSTRUCTOR NOTES:</a:t>
            </a:r>
          </a:p>
          <a:p>
            <a:pPr lvl="0" rtl="0">
              <a:spcBef>
                <a:spcPts val="480"/>
              </a:spcBef>
              <a:buClr>
                <a:schemeClr val="dk1"/>
              </a:buClr>
              <a:buSzPct val="25000"/>
              <a:buFont typeface="Arial"/>
              <a:buNone/>
            </a:pPr>
            <a:r>
              <a:rPr lang="en-US" sz="1600" b="1"/>
              <a:t>Approx. 22 authorities for the FS.</a:t>
            </a:r>
          </a:p>
          <a:p>
            <a:pPr marL="0" marR="0" lvl="0" indent="0" algn="l" rtl="0">
              <a:spcBef>
                <a:spcPts val="330"/>
              </a:spcBef>
              <a:spcAft>
                <a:spcPts val="0"/>
              </a:spcAft>
              <a:buSzPct val="25000"/>
              <a:buNone/>
            </a:pPr>
            <a:endParaRPr sz="1100"/>
          </a:p>
          <a:p>
            <a:pPr marL="0" marR="0" lvl="0" indent="0" algn="l" rtl="0">
              <a:spcBef>
                <a:spcPts val="330"/>
              </a:spcBef>
              <a:spcAft>
                <a:spcPts val="0"/>
              </a:spcAft>
              <a:buSzPct val="25000"/>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Shape 314"/>
          <p:cNvSpPr txBox="1">
            <a:spLocks noGrp="1"/>
          </p:cNvSpPr>
          <p:nvPr>
            <p:ph type="body" idx="1"/>
          </p:nvPr>
        </p:nvSpPr>
        <p:spPr>
          <a:xfrm>
            <a:off x="698500" y="4381500"/>
            <a:ext cx="5583238" cy="4149724"/>
          </a:xfrm>
          <a:prstGeom prst="rect">
            <a:avLst/>
          </a:prstGeom>
        </p:spPr>
        <p:txBody>
          <a:bodyPr lIns="91425" tIns="91425" rIns="91425" bIns="91425" anchor="t" anchorCtr="0">
            <a:noAutofit/>
          </a:bodyPr>
          <a:lstStyle/>
          <a:p>
            <a:pPr lvl="0">
              <a:spcBef>
                <a:spcPts val="0"/>
              </a:spcBef>
              <a:buNone/>
            </a:pPr>
            <a:endParaRPr/>
          </a:p>
        </p:txBody>
      </p:sp>
      <p:sp>
        <p:nvSpPr>
          <p:cNvPr id="315" name="Shape 315"/>
          <p:cNvSpPr>
            <a:spLocks noGrp="1" noRot="1" noChangeAspect="1"/>
          </p:cNvSpPr>
          <p:nvPr>
            <p:ph type="sldImg" idx="2"/>
          </p:nvPr>
        </p:nvSpPr>
        <p:spPr>
          <a:xfrm>
            <a:off x="1185862" y="692150"/>
            <a:ext cx="4610100" cy="3457574"/>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1185862" y="692150"/>
            <a:ext cx="4610100" cy="3457574"/>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27" name="Shape 127"/>
          <p:cNvSpPr txBox="1">
            <a:spLocks noGrp="1"/>
          </p:cNvSpPr>
          <p:nvPr>
            <p:ph type="body" idx="1"/>
          </p:nvPr>
        </p:nvSpPr>
        <p:spPr>
          <a:xfrm>
            <a:off x="698500" y="4381500"/>
            <a:ext cx="5583238" cy="4149724"/>
          </a:xfrm>
          <a:prstGeom prst="rect">
            <a:avLst/>
          </a:prstGeom>
          <a:noFill/>
          <a:ln>
            <a:noFill/>
          </a:ln>
        </p:spPr>
        <p:txBody>
          <a:bodyPr lIns="92575" tIns="46275" rIns="92575" bIns="4627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final easement policy and procedures is posted on the BLM internal web site at:  </a:t>
            </a:r>
            <a:r>
              <a:rPr lang="en-US" sz="1200" b="1" i="0" u="none" strike="noStrike" cap="none">
                <a:solidFill>
                  <a:srgbClr val="FF0000"/>
                </a:solidFill>
                <a:latin typeface="Arial"/>
                <a:ea typeface="Arial"/>
                <a:cs typeface="Arial"/>
                <a:sym typeface="Arial"/>
              </a:rPr>
              <a:t>http://web.blm.gov/internal/wo-300/wo-350/row/admin.htm#Easements</a:t>
            </a:r>
          </a:p>
          <a:p>
            <a:pPr marL="0" marR="0" lvl="0" indent="0" algn="l" rtl="0">
              <a:spcBef>
                <a:spcPts val="36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128" name="Shape 128"/>
          <p:cNvSpPr txBox="1">
            <a:spLocks noGrp="1"/>
          </p:cNvSpPr>
          <p:nvPr>
            <p:ph type="sldNum" idx="12"/>
          </p:nvPr>
        </p:nvSpPr>
        <p:spPr>
          <a:xfrm>
            <a:off x="3954462" y="8759825"/>
            <a:ext cx="3024187" cy="461962"/>
          </a:xfrm>
          <a:prstGeom prst="rect">
            <a:avLst/>
          </a:prstGeom>
          <a:noFill/>
          <a:ln>
            <a:noFill/>
          </a:ln>
        </p:spPr>
        <p:txBody>
          <a:bodyPr lIns="92575" tIns="46275" rIns="92575" bIns="46275"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Arial"/>
                <a:ea typeface="Arial"/>
                <a:cs typeface="Arial"/>
                <a:sym typeface="Arial"/>
              </a:rPr>
              <a:t>3</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1185862" y="692150"/>
            <a:ext cx="4610100" cy="3457574"/>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38" name="Shape 138"/>
          <p:cNvSpPr txBox="1">
            <a:spLocks noGrp="1"/>
          </p:cNvSpPr>
          <p:nvPr>
            <p:ph type="body" idx="1"/>
          </p:nvPr>
        </p:nvSpPr>
        <p:spPr>
          <a:xfrm>
            <a:off x="698500" y="4381500"/>
            <a:ext cx="5583238" cy="4149724"/>
          </a:xfrm>
          <a:prstGeom prst="rect">
            <a:avLst/>
          </a:prstGeom>
          <a:noFill/>
          <a:ln>
            <a:noFill/>
          </a:ln>
        </p:spPr>
        <p:txBody>
          <a:bodyPr lIns="92575" tIns="46275" rIns="92575" bIns="46275" anchor="t" anchorCtr="0">
            <a:noAutofit/>
          </a:bodyPr>
          <a:lstStyle/>
          <a:p>
            <a:pPr marL="0" marR="0" lvl="0" indent="38100" algn="l" rtl="0">
              <a:lnSpc>
                <a:spcPct val="80000"/>
              </a:lnSpc>
              <a:spcBef>
                <a:spcPts val="0"/>
              </a:spcBef>
              <a:spcAft>
                <a:spcPts val="0"/>
              </a:spcAft>
              <a:buClr>
                <a:schemeClr val="dk1"/>
              </a:buClr>
              <a:buSzPct val="100000"/>
              <a:buFont typeface="Arial"/>
              <a:buAutoNum type="alphaLcParenBoth"/>
            </a:pPr>
            <a:r>
              <a:rPr lang="en-US" b="0" i="0" u="none" strike="noStrike" cap="none">
                <a:solidFill>
                  <a:schemeClr val="dk1"/>
                </a:solidFill>
                <a:latin typeface="Arial"/>
                <a:ea typeface="Arial"/>
                <a:cs typeface="Arial"/>
                <a:sym typeface="Arial"/>
              </a:rPr>
              <a:t> If there is a proposal to transfer the land your grant encumbers to another Federal agency, BLM may, after reasonable notice to you, transfer administration of your grant for the lands BLM formerly administered to another Federal agency, unless doing so would diminish your rights. If BLM determines your rights would be diminished by such a transfer, BLM can still transfer the land, but retain administration of your grant under existing terms and conditions.</a:t>
            </a:r>
          </a:p>
          <a:p>
            <a:pPr marL="0" marR="0" lvl="0" indent="0" algn="l" rtl="0">
              <a:lnSpc>
                <a:spcPct val="80000"/>
              </a:lnSpc>
              <a:spcBef>
                <a:spcPts val="540"/>
              </a:spcBef>
              <a:spcAft>
                <a:spcPts val="0"/>
              </a:spcAft>
              <a:buClr>
                <a:schemeClr val="dk1"/>
              </a:buClr>
              <a:buSzPct val="25000"/>
              <a:buFont typeface="Arial"/>
              <a:buNone/>
            </a:pPr>
            <a:r>
              <a:rPr lang="en-US" b="0" i="0" u="none" strike="noStrike" cap="none">
                <a:solidFill>
                  <a:schemeClr val="dk1"/>
                </a:solidFill>
                <a:latin typeface="Arial"/>
                <a:ea typeface="Arial"/>
                <a:cs typeface="Arial"/>
                <a:sym typeface="Arial"/>
              </a:rPr>
              <a:t>(b) If there is a proposal to transfer the land your grant encumbers out of Federal ownership, BLM may, after reasonable notice to you and in conformance with existing policies and procedures:</a:t>
            </a:r>
          </a:p>
          <a:p>
            <a:pPr marL="762000" marR="0" lvl="1" indent="-304800" algn="l" rtl="0">
              <a:lnSpc>
                <a:spcPct val="80000"/>
              </a:lnSpc>
              <a:spcBef>
                <a:spcPts val="480"/>
              </a:spcBef>
              <a:spcAft>
                <a:spcPts val="0"/>
              </a:spcAft>
              <a:buClr>
                <a:schemeClr val="dk1"/>
              </a:buClr>
              <a:buSzPct val="25000"/>
              <a:buFont typeface="Arial"/>
              <a:buNone/>
            </a:pPr>
            <a:r>
              <a:rPr lang="en-US" b="0" i="0" u="none" strike="noStrike" cap="none">
                <a:solidFill>
                  <a:schemeClr val="dk1"/>
                </a:solidFill>
                <a:latin typeface="Arial"/>
                <a:ea typeface="Arial"/>
                <a:cs typeface="Arial"/>
                <a:sym typeface="Arial"/>
              </a:rPr>
              <a:t>(1) Transfer the land subject to your grant. In this case, administration of your grant for the lands BLM formerly administered is transferred to the new owner of the land;</a:t>
            </a:r>
          </a:p>
          <a:p>
            <a:pPr marL="762000" marR="0" lvl="1" indent="-304800" algn="l" rtl="0">
              <a:lnSpc>
                <a:spcPct val="80000"/>
              </a:lnSpc>
              <a:spcBef>
                <a:spcPts val="480"/>
              </a:spcBef>
              <a:spcAft>
                <a:spcPts val="0"/>
              </a:spcAft>
              <a:buClr>
                <a:schemeClr val="dk1"/>
              </a:buClr>
              <a:buSzPct val="25000"/>
              <a:buFont typeface="Arial"/>
              <a:buNone/>
            </a:pPr>
            <a:r>
              <a:rPr lang="en-US" b="0" i="0" u="none" strike="noStrike" cap="none">
                <a:solidFill>
                  <a:schemeClr val="dk1"/>
                </a:solidFill>
                <a:latin typeface="Arial"/>
                <a:ea typeface="Arial"/>
                <a:cs typeface="Arial"/>
                <a:sym typeface="Arial"/>
              </a:rPr>
              <a:t>(2) Transfer the land, but BLM retains administration of your grant; or</a:t>
            </a:r>
          </a:p>
          <a:p>
            <a:pPr marL="762000" marR="0" lvl="1" indent="-304800" algn="l" rtl="0">
              <a:lnSpc>
                <a:spcPct val="80000"/>
              </a:lnSpc>
              <a:spcBef>
                <a:spcPts val="480"/>
              </a:spcBef>
              <a:spcAft>
                <a:spcPts val="0"/>
              </a:spcAft>
              <a:buClr>
                <a:schemeClr val="dk1"/>
              </a:buClr>
              <a:buSzPct val="25000"/>
              <a:buFont typeface="Arial"/>
              <a:buNone/>
            </a:pPr>
            <a:r>
              <a:rPr lang="en-US" b="0" i="0" u="none" strike="noStrike" cap="none">
                <a:solidFill>
                  <a:schemeClr val="dk1"/>
                </a:solidFill>
                <a:latin typeface="Arial"/>
                <a:ea typeface="Arial"/>
                <a:cs typeface="Arial"/>
                <a:sym typeface="Arial"/>
              </a:rPr>
              <a:t>(3) Reserve to the United States the land your grant encumbers, and BLM retains administration of your grant.</a:t>
            </a:r>
          </a:p>
          <a:p>
            <a:pPr marL="762000" marR="0" lvl="1" indent="-304800" algn="l" rtl="0">
              <a:lnSpc>
                <a:spcPct val="80000"/>
              </a:lnSpc>
              <a:spcBef>
                <a:spcPts val="480"/>
              </a:spcBef>
              <a:spcAft>
                <a:spcPts val="0"/>
              </a:spcAft>
              <a:buClr>
                <a:schemeClr val="dk1"/>
              </a:buClr>
              <a:buSzPct val="25000"/>
              <a:buFont typeface="Arial"/>
              <a:buNone/>
            </a:pPr>
            <a:endParaRPr b="0" i="0" u="none" strike="noStrike" cap="none">
              <a:solidFill>
                <a:schemeClr val="dk1"/>
              </a:solidFill>
              <a:latin typeface="Arial"/>
              <a:ea typeface="Arial"/>
              <a:cs typeface="Arial"/>
              <a:sym typeface="Arial"/>
            </a:endParaRPr>
          </a:p>
          <a:p>
            <a:pPr marL="0" marR="0" lvl="0" indent="0" algn="l" rtl="0">
              <a:lnSpc>
                <a:spcPct val="80000"/>
              </a:lnSpc>
              <a:spcBef>
                <a:spcPts val="540"/>
              </a:spcBef>
              <a:spcAft>
                <a:spcPts val="0"/>
              </a:spcAft>
              <a:buClr>
                <a:schemeClr val="dk1"/>
              </a:buClr>
              <a:buSzPct val="25000"/>
              <a:buFont typeface="Arial"/>
              <a:buNone/>
            </a:pPr>
            <a:r>
              <a:rPr lang="en-US" b="1" i="0" u="none" strike="noStrike" cap="none">
                <a:solidFill>
                  <a:schemeClr val="dk1"/>
                </a:solidFill>
                <a:latin typeface="Arial"/>
                <a:ea typeface="Arial"/>
                <a:cs typeface="Arial"/>
                <a:sym typeface="Arial"/>
              </a:rPr>
              <a:t>(c) BLM or, if BLM no longer administers the land, the new land owner may negotiate new grant terms and conditions with you. </a:t>
            </a:r>
            <a:r>
              <a:rPr lang="en-US" b="1" i="0" u="none" strike="noStrike" cap="none">
                <a:solidFill>
                  <a:srgbClr val="FF0000"/>
                </a:solidFill>
                <a:latin typeface="Arial"/>
                <a:ea typeface="Arial"/>
                <a:cs typeface="Arial"/>
                <a:sym typeface="Arial"/>
              </a:rPr>
              <a:t>This may include increasing the term of your grant, should you request it, to a perpetual grant under § 2806.23(c) of this part </a:t>
            </a:r>
            <a:r>
              <a:rPr lang="en-US" b="1" i="0" u="sng" strike="noStrike" cap="none">
                <a:solidFill>
                  <a:srgbClr val="FF0000"/>
                </a:solidFill>
                <a:latin typeface="Arial"/>
                <a:ea typeface="Arial"/>
                <a:cs typeface="Arial"/>
                <a:sym typeface="Arial"/>
              </a:rPr>
              <a:t>or providing for an easement.</a:t>
            </a:r>
            <a:r>
              <a:rPr lang="en-US" b="1" i="0" u="none" strike="noStrike" cap="none">
                <a:solidFill>
                  <a:schemeClr val="dk1"/>
                </a:solidFill>
                <a:latin typeface="Arial"/>
                <a:ea typeface="Arial"/>
                <a:cs typeface="Arial"/>
                <a:sym typeface="Arial"/>
              </a:rPr>
              <a:t> </a:t>
            </a:r>
          </a:p>
        </p:txBody>
      </p:sp>
      <p:sp>
        <p:nvSpPr>
          <p:cNvPr id="139" name="Shape 139"/>
          <p:cNvSpPr txBox="1">
            <a:spLocks noGrp="1"/>
          </p:cNvSpPr>
          <p:nvPr>
            <p:ph type="sldNum" idx="12"/>
          </p:nvPr>
        </p:nvSpPr>
        <p:spPr>
          <a:xfrm>
            <a:off x="3954462" y="8759825"/>
            <a:ext cx="3024187" cy="461962"/>
          </a:xfrm>
          <a:prstGeom prst="rect">
            <a:avLst/>
          </a:prstGeom>
          <a:noFill/>
          <a:ln>
            <a:noFill/>
          </a:ln>
        </p:spPr>
        <p:txBody>
          <a:bodyPr lIns="92575" tIns="46275" rIns="92575" bIns="46275"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Arial"/>
                <a:ea typeface="Arial"/>
                <a:cs typeface="Arial"/>
                <a:sym typeface="Arial"/>
              </a:rPr>
              <a:t>4</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1185862" y="692150"/>
            <a:ext cx="4610100" cy="3457574"/>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46" name="Shape 146"/>
          <p:cNvSpPr txBox="1">
            <a:spLocks noGrp="1"/>
          </p:cNvSpPr>
          <p:nvPr>
            <p:ph type="body" idx="1"/>
          </p:nvPr>
        </p:nvSpPr>
        <p:spPr>
          <a:xfrm>
            <a:off x="698500" y="4381500"/>
            <a:ext cx="5583238" cy="4149724"/>
          </a:xfrm>
          <a:prstGeom prst="rect">
            <a:avLst/>
          </a:prstGeom>
          <a:noFill/>
          <a:ln>
            <a:noFill/>
          </a:ln>
        </p:spPr>
        <p:txBody>
          <a:bodyPr lIns="92575" tIns="46275" rIns="92575" bIns="46275" anchor="t" anchorCtr="0">
            <a:noAutofit/>
          </a:bodyPr>
          <a:lstStyle/>
          <a:p>
            <a:pPr marL="0" marR="0" lvl="0" indent="0" algn="l" rtl="0">
              <a:lnSpc>
                <a:spcPct val="80000"/>
              </a:lnSpc>
              <a:spcBef>
                <a:spcPts val="0"/>
              </a:spcBef>
              <a:spcAft>
                <a:spcPts val="0"/>
              </a:spcAft>
              <a:buClr>
                <a:schemeClr val="dk1"/>
              </a:buClr>
              <a:buSzPct val="25000"/>
              <a:buFont typeface="Arial"/>
              <a:buNone/>
            </a:pPr>
            <a:r>
              <a:rPr lang="en-US" sz="1600" b="0" i="0" u="none" strike="noStrike" cap="none">
                <a:solidFill>
                  <a:schemeClr val="dk1"/>
                </a:solidFill>
                <a:latin typeface="Arial"/>
                <a:ea typeface="Arial"/>
                <a:cs typeface="Arial"/>
                <a:sym typeface="Arial"/>
              </a:rPr>
              <a:t>(a) If there is a proposal to transfer the BLM land your grant or TUP encumbers to another Federal agency, BLM may, after reasonable notice to you, transfer administration of your grant or TUP, for the lands BLM formerly administered, to another Federal agency, unless doing so would diminish your rights. If BLM determines your rights would be diminished by such a transfer, BLM can still transfer the land, but retain administration of your grant or TUP under existing terms and conditions.</a:t>
            </a:r>
          </a:p>
          <a:p>
            <a:pPr marL="0" marR="0" lvl="0" indent="0" algn="l" rtl="0">
              <a:lnSpc>
                <a:spcPct val="80000"/>
              </a:lnSpc>
              <a:spcBef>
                <a:spcPts val="480"/>
              </a:spcBef>
              <a:spcAft>
                <a:spcPts val="0"/>
              </a:spcAft>
              <a:buClr>
                <a:schemeClr val="dk1"/>
              </a:buClr>
              <a:buSzPct val="25000"/>
              <a:buFont typeface="Arial"/>
              <a:buNone/>
            </a:pPr>
            <a:endParaRPr sz="1600" b="0" i="0" u="none" strike="noStrike" cap="none">
              <a:solidFill>
                <a:schemeClr val="dk1"/>
              </a:solidFill>
              <a:latin typeface="Arial"/>
              <a:ea typeface="Arial"/>
              <a:cs typeface="Arial"/>
              <a:sym typeface="Arial"/>
            </a:endParaRPr>
          </a:p>
          <a:p>
            <a:pPr marL="0" marR="0" lvl="0" indent="0" algn="l" rtl="0">
              <a:lnSpc>
                <a:spcPct val="80000"/>
              </a:lnSpc>
              <a:spcBef>
                <a:spcPts val="480"/>
              </a:spcBef>
              <a:spcAft>
                <a:spcPts val="0"/>
              </a:spcAft>
              <a:buClr>
                <a:schemeClr val="dk1"/>
              </a:buClr>
              <a:buSzPct val="25000"/>
              <a:buFont typeface="Arial"/>
              <a:buNone/>
            </a:pPr>
            <a:r>
              <a:rPr lang="en-US" sz="1600" b="0" i="0" u="none" strike="noStrike" cap="none">
                <a:solidFill>
                  <a:schemeClr val="dk1"/>
                </a:solidFill>
                <a:latin typeface="Arial"/>
                <a:ea typeface="Arial"/>
                <a:cs typeface="Arial"/>
                <a:sym typeface="Arial"/>
              </a:rPr>
              <a:t>(b) If there is a proposal to transfer the BLM land your grant or TUP encumbers out of Federal ownership, BLM may, after reasonable notice to you and in conformance with existing policies and procedures:</a:t>
            </a:r>
          </a:p>
          <a:p>
            <a:pPr marL="457200" marR="0" lvl="1" indent="0" algn="l" rtl="0">
              <a:lnSpc>
                <a:spcPct val="80000"/>
              </a:lnSpc>
              <a:spcBef>
                <a:spcPts val="420"/>
              </a:spcBef>
              <a:spcAft>
                <a:spcPts val="0"/>
              </a:spcAft>
              <a:buClr>
                <a:schemeClr val="dk1"/>
              </a:buClr>
              <a:buSzPct val="25000"/>
              <a:buFont typeface="Arial"/>
              <a:buNone/>
            </a:pPr>
            <a:r>
              <a:rPr lang="en-US" sz="1400" b="0" i="0" u="none" strike="noStrike" cap="none">
                <a:solidFill>
                  <a:schemeClr val="dk1"/>
                </a:solidFill>
                <a:latin typeface="Arial"/>
                <a:ea typeface="Arial"/>
                <a:cs typeface="Arial"/>
                <a:sym typeface="Arial"/>
              </a:rPr>
              <a:t>(1) Transfer the land subject to your grant or TUP. In this case, administration of your grant or TUP, for the lands BLM formerly administered, is transferred to the new owner of the land;</a:t>
            </a:r>
          </a:p>
          <a:p>
            <a:pPr marL="457200" marR="0" lvl="1" indent="0" algn="l" rtl="0">
              <a:lnSpc>
                <a:spcPct val="80000"/>
              </a:lnSpc>
              <a:spcBef>
                <a:spcPts val="420"/>
              </a:spcBef>
              <a:spcAft>
                <a:spcPts val="0"/>
              </a:spcAft>
              <a:buClr>
                <a:schemeClr val="dk1"/>
              </a:buClr>
              <a:buSzPct val="25000"/>
              <a:buFont typeface="Arial"/>
              <a:buNone/>
            </a:pPr>
            <a:r>
              <a:rPr lang="en-US" sz="1400" b="0" i="0" u="none" strike="noStrike" cap="none">
                <a:solidFill>
                  <a:schemeClr val="dk1"/>
                </a:solidFill>
                <a:latin typeface="Arial"/>
                <a:ea typeface="Arial"/>
                <a:cs typeface="Arial"/>
                <a:sym typeface="Arial"/>
              </a:rPr>
              <a:t>(2) Transfer the land, but BLM retains administration of your grant or TUP; or</a:t>
            </a:r>
          </a:p>
          <a:p>
            <a:pPr marL="457200" marR="0" lvl="1" indent="0" algn="l" rtl="0">
              <a:lnSpc>
                <a:spcPct val="80000"/>
              </a:lnSpc>
              <a:spcBef>
                <a:spcPts val="420"/>
              </a:spcBef>
              <a:spcAft>
                <a:spcPts val="0"/>
              </a:spcAft>
              <a:buClr>
                <a:schemeClr val="dk1"/>
              </a:buClr>
              <a:buSzPct val="25000"/>
              <a:buFont typeface="Arial"/>
              <a:buNone/>
            </a:pPr>
            <a:r>
              <a:rPr lang="en-US" sz="1400" b="0" i="0" u="none" strike="noStrike" cap="none">
                <a:solidFill>
                  <a:schemeClr val="dk1"/>
                </a:solidFill>
                <a:latin typeface="Arial"/>
                <a:ea typeface="Arial"/>
                <a:cs typeface="Arial"/>
                <a:sym typeface="Arial"/>
              </a:rPr>
              <a:t>(3) Reserve to the United States the land your grant or TUP encumbers, and BLM retains administration of your grant or TUP.</a:t>
            </a:r>
          </a:p>
          <a:p>
            <a:pPr marL="0" marR="0" lvl="0" indent="0" algn="l" rtl="0">
              <a:lnSpc>
                <a:spcPct val="80000"/>
              </a:lnSpc>
              <a:spcBef>
                <a:spcPts val="480"/>
              </a:spcBef>
              <a:spcAft>
                <a:spcPts val="0"/>
              </a:spcAft>
              <a:buClr>
                <a:schemeClr val="dk1"/>
              </a:buClr>
              <a:buSzPct val="25000"/>
              <a:buFont typeface="Arial"/>
              <a:buNone/>
            </a:pPr>
            <a:endParaRPr sz="1600" b="1" i="0" u="none" strike="noStrike" cap="none">
              <a:solidFill>
                <a:schemeClr val="dk1"/>
              </a:solidFill>
              <a:latin typeface="Arial"/>
              <a:ea typeface="Arial"/>
              <a:cs typeface="Arial"/>
              <a:sym typeface="Arial"/>
            </a:endParaRPr>
          </a:p>
          <a:p>
            <a:pPr marL="0" marR="0" lvl="0" indent="0" algn="l" rtl="0">
              <a:lnSpc>
                <a:spcPct val="80000"/>
              </a:lnSpc>
              <a:spcBef>
                <a:spcPts val="480"/>
              </a:spcBef>
              <a:spcAft>
                <a:spcPts val="0"/>
              </a:spcAft>
              <a:buClr>
                <a:schemeClr val="dk1"/>
              </a:buClr>
              <a:buSzPct val="25000"/>
              <a:buFont typeface="Arial"/>
              <a:buNone/>
            </a:pPr>
            <a:r>
              <a:rPr lang="en-US" sz="1600" b="1" i="0" u="none" strike="noStrike" cap="none">
                <a:solidFill>
                  <a:schemeClr val="dk1"/>
                </a:solidFill>
                <a:latin typeface="Arial"/>
                <a:ea typeface="Arial"/>
                <a:cs typeface="Arial"/>
                <a:sym typeface="Arial"/>
              </a:rPr>
              <a:t>(c) BLM or, if BLM no longer administers the land, the new land owner may negotiate new grant or TUP terms and conditions with you.</a:t>
            </a:r>
          </a:p>
          <a:p>
            <a:pPr marL="0" marR="0" lvl="0" indent="0" algn="l" rtl="0">
              <a:lnSpc>
                <a:spcPct val="80000"/>
              </a:lnSpc>
              <a:spcBef>
                <a:spcPts val="480"/>
              </a:spcBef>
              <a:spcAft>
                <a:spcPts val="0"/>
              </a:spcAft>
              <a:buSzPct val="25000"/>
              <a:buNone/>
            </a:pPr>
            <a:endParaRPr sz="1600" b="1" i="0" u="none" strike="noStrike" cap="none">
              <a:solidFill>
                <a:schemeClr val="dk1"/>
              </a:solidFill>
              <a:latin typeface="Arial"/>
              <a:ea typeface="Arial"/>
              <a:cs typeface="Arial"/>
              <a:sym typeface="Arial"/>
            </a:endParaRPr>
          </a:p>
          <a:p>
            <a:pPr marL="0" marR="0" lvl="0" indent="0" algn="l" rtl="0">
              <a:lnSpc>
                <a:spcPct val="80000"/>
              </a:lnSpc>
              <a:spcBef>
                <a:spcPts val="480"/>
              </a:spcBef>
              <a:spcAft>
                <a:spcPts val="0"/>
              </a:spcAft>
              <a:buClr>
                <a:schemeClr val="dk1"/>
              </a:buClr>
              <a:buSzPct val="25000"/>
              <a:buFont typeface="Arial"/>
              <a:buNone/>
            </a:pPr>
            <a:r>
              <a:rPr lang="en-US" sz="1600" b="1" i="0" u="none" strike="noStrike" cap="none">
                <a:solidFill>
                  <a:schemeClr val="dk1"/>
                </a:solidFill>
                <a:latin typeface="Arial"/>
                <a:ea typeface="Arial"/>
                <a:cs typeface="Arial"/>
                <a:sym typeface="Arial"/>
              </a:rPr>
              <a:t>Note:  The MLA limits grants BLM issues under this part to 30-year terms.</a:t>
            </a:r>
          </a:p>
          <a:p>
            <a:pPr marL="0" marR="0" lvl="0" indent="0" algn="l" rtl="0">
              <a:spcBef>
                <a:spcPts val="36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147" name="Shape 147"/>
          <p:cNvSpPr txBox="1">
            <a:spLocks noGrp="1"/>
          </p:cNvSpPr>
          <p:nvPr>
            <p:ph type="sldNum" idx="12"/>
          </p:nvPr>
        </p:nvSpPr>
        <p:spPr>
          <a:xfrm>
            <a:off x="3954462" y="8759825"/>
            <a:ext cx="3024187" cy="461962"/>
          </a:xfrm>
          <a:prstGeom prst="rect">
            <a:avLst/>
          </a:prstGeom>
          <a:noFill/>
          <a:ln>
            <a:noFill/>
          </a:ln>
        </p:spPr>
        <p:txBody>
          <a:bodyPr lIns="92575" tIns="46275" rIns="92575" bIns="46275"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Arial"/>
                <a:ea typeface="Arial"/>
                <a:cs typeface="Arial"/>
                <a:sym typeface="Arial"/>
              </a:rPr>
              <a:t>5</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1185862" y="277812"/>
            <a:ext cx="4610100" cy="3457574"/>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54" name="Shape 154"/>
          <p:cNvSpPr txBox="1">
            <a:spLocks noGrp="1"/>
          </p:cNvSpPr>
          <p:nvPr>
            <p:ph type="body" idx="1"/>
          </p:nvPr>
        </p:nvSpPr>
        <p:spPr>
          <a:xfrm>
            <a:off x="670718" y="3849687"/>
            <a:ext cx="6019799" cy="5105401"/>
          </a:xfrm>
          <a:prstGeom prst="rect">
            <a:avLst/>
          </a:prstGeom>
          <a:noFill/>
          <a:ln>
            <a:noFill/>
          </a:ln>
        </p:spPr>
        <p:txBody>
          <a:bodyPr lIns="92575" tIns="46275" rIns="92575" bIns="46275" anchor="t" anchorCtr="0">
            <a:noAutofit/>
          </a:bodyPr>
          <a:lstStyle/>
          <a:p>
            <a:pPr marL="0" marR="0" lvl="0" indent="0" algn="l" rtl="0">
              <a:spcBef>
                <a:spcPts val="0"/>
              </a:spcBef>
              <a:spcAft>
                <a:spcPts val="0"/>
              </a:spcAft>
              <a:buSzPct val="25000"/>
              <a:buNone/>
            </a:pPr>
            <a:r>
              <a:rPr lang="en-US" sz="1000" b="0" i="0" u="none" strike="noStrike" cap="none">
                <a:solidFill>
                  <a:schemeClr val="dk1"/>
                </a:solidFill>
                <a:latin typeface="Arial"/>
                <a:ea typeface="Arial"/>
                <a:cs typeface="Arial"/>
                <a:sym typeface="Arial"/>
              </a:rPr>
              <a:t>1.  </a:t>
            </a:r>
            <a:r>
              <a:rPr lang="en-US" sz="1000" b="0" i="0" u="sng" strike="noStrike" cap="none">
                <a:solidFill>
                  <a:schemeClr val="dk1"/>
                </a:solidFill>
                <a:latin typeface="Arial"/>
                <a:ea typeface="Arial"/>
                <a:cs typeface="Arial"/>
                <a:sym typeface="Arial"/>
              </a:rPr>
              <a:t>Issuance of Right-of-Way (ROW) Grants with Perpetual Term.</a:t>
            </a:r>
            <a:r>
              <a:rPr lang="en-US" sz="1000" b="0" i="0" u="none" strike="noStrike" cap="none">
                <a:solidFill>
                  <a:schemeClr val="dk1"/>
                </a:solidFill>
                <a:latin typeface="Arial"/>
                <a:ea typeface="Arial"/>
                <a:cs typeface="Arial"/>
                <a:sym typeface="Arial"/>
              </a:rPr>
              <a:t>  Under the Mineral Leasing Act, as amended (MLA), a ROW grant can only be issued for a maximum term of 30 years.  The initial term of a ROW grant issued under the Federal Land Policy and Management Act of 1976, as amended (FLPMA) is primarily dependent upon a reasonable period needed to accomplish the purpose of the authorization.  By policy, the BLM has determined that the maximum term for ROW grants issued under FLPMA shall generally not exceed 30 years, except that grants with terms of up to 50 years may be issued for major ROW facilities/systems such as a 230kV and larger electric transmission lines.  “Long term” ROW grants may be issued for a term in excess of 50 years, including a </a:t>
            </a:r>
            <a:r>
              <a:rPr lang="en-US" sz="1000" b="0" i="0" u="sng" strike="noStrike" cap="none">
                <a:solidFill>
                  <a:schemeClr val="dk1"/>
                </a:solidFill>
                <a:latin typeface="Arial"/>
                <a:ea typeface="Arial"/>
                <a:cs typeface="Arial"/>
                <a:sym typeface="Arial"/>
              </a:rPr>
              <a:t>perpetual term,</a:t>
            </a:r>
            <a:r>
              <a:rPr lang="en-US" sz="1000" b="0" i="0" u="none" strike="noStrike" cap="none">
                <a:solidFill>
                  <a:schemeClr val="dk1"/>
                </a:solidFill>
                <a:latin typeface="Arial"/>
                <a:ea typeface="Arial"/>
                <a:cs typeface="Arial"/>
                <a:sym typeface="Arial"/>
              </a:rPr>
              <a:t> only when 1) the public land involved is being conveyed out of Federal ownership; 2) the holder is willing to provide reciprocal access to the United States in the form of an easement; or 3) the grant is for State and Local Government highways and roads.</a:t>
            </a:r>
          </a:p>
          <a:p>
            <a:pPr marL="0" marR="0" lvl="0" indent="0" algn="l" rtl="0">
              <a:spcBef>
                <a:spcPts val="300"/>
              </a:spcBef>
              <a:spcAft>
                <a:spcPts val="0"/>
              </a:spcAft>
              <a:buSzPct val="25000"/>
              <a:buNone/>
            </a:pPr>
            <a:r>
              <a:rPr lang="en-US" sz="1000" b="0" i="0" u="none" strike="noStrike" cap="none">
                <a:solidFill>
                  <a:schemeClr val="dk1"/>
                </a:solidFill>
                <a:latin typeface="Arial"/>
                <a:ea typeface="Arial"/>
                <a:cs typeface="Arial"/>
                <a:sym typeface="Arial"/>
              </a:rPr>
              <a:t>2.  </a:t>
            </a:r>
            <a:r>
              <a:rPr lang="en-US" sz="1000" b="0" i="0" u="sng" strike="noStrike" cap="none">
                <a:solidFill>
                  <a:schemeClr val="dk1"/>
                </a:solidFill>
                <a:latin typeface="Arial"/>
                <a:ea typeface="Arial"/>
                <a:cs typeface="Arial"/>
                <a:sym typeface="Arial"/>
              </a:rPr>
              <a:t>Conversion of Existing Term ROW Grants to Perpetual ROW Grants.</a:t>
            </a:r>
            <a:r>
              <a:rPr lang="en-US" sz="1000" b="0" i="0" u="none" strike="noStrike" cap="none">
                <a:solidFill>
                  <a:schemeClr val="dk1"/>
                </a:solidFill>
                <a:latin typeface="Arial"/>
                <a:ea typeface="Arial"/>
                <a:cs typeface="Arial"/>
                <a:sym typeface="Arial"/>
              </a:rPr>
              <a:t>  Term ROW grants issued under FLPMA and most prior authorities (except the MLA) may only be converted, or reissued, into </a:t>
            </a:r>
            <a:r>
              <a:rPr lang="en-US" sz="1000" b="0" i="0" u="sng" strike="noStrike" cap="none">
                <a:solidFill>
                  <a:schemeClr val="dk1"/>
                </a:solidFill>
                <a:latin typeface="Arial"/>
                <a:ea typeface="Arial"/>
                <a:cs typeface="Arial"/>
                <a:sym typeface="Arial"/>
              </a:rPr>
              <a:t>perpetual ROW grants</a:t>
            </a:r>
            <a:r>
              <a:rPr lang="en-US" sz="1000" b="0" i="0" u="none" strike="noStrike" cap="none">
                <a:solidFill>
                  <a:schemeClr val="dk1"/>
                </a:solidFill>
                <a:latin typeface="Arial"/>
                <a:ea typeface="Arial"/>
                <a:cs typeface="Arial"/>
                <a:sym typeface="Arial"/>
              </a:rPr>
              <a:t> under FLPMA when 1) the public land involved is being conveyed out of Federal ownership; 2) the holder is willing to provide reciprocal access to the United States in the form of an easement; or 3) the grant is for State and Local Government highways and roads.</a:t>
            </a:r>
          </a:p>
          <a:p>
            <a:pPr marL="0" marR="0" lvl="0" indent="0" algn="l" rtl="0">
              <a:spcBef>
                <a:spcPts val="300"/>
              </a:spcBef>
              <a:spcAft>
                <a:spcPts val="0"/>
              </a:spcAft>
              <a:buSzPct val="25000"/>
              <a:buNone/>
            </a:pPr>
            <a:r>
              <a:rPr lang="en-US" sz="1000" b="0" i="0" u="none" strike="noStrike" cap="none">
                <a:solidFill>
                  <a:schemeClr val="dk1"/>
                </a:solidFill>
                <a:latin typeface="Arial"/>
                <a:ea typeface="Arial"/>
                <a:cs typeface="Arial"/>
                <a:sym typeface="Arial"/>
              </a:rPr>
              <a:t>3.  </a:t>
            </a:r>
            <a:r>
              <a:rPr lang="en-US" sz="1000" b="0" i="0" u="sng" strike="noStrike" cap="none">
                <a:solidFill>
                  <a:schemeClr val="dk1"/>
                </a:solidFill>
                <a:latin typeface="Arial"/>
                <a:ea typeface="Arial"/>
                <a:cs typeface="Arial"/>
                <a:sym typeface="Arial"/>
              </a:rPr>
              <a:t>Conversion of Existing ROW Grants to Easements.</a:t>
            </a:r>
            <a:r>
              <a:rPr lang="en-US" sz="1000" b="0" i="0" u="none" strike="noStrike" cap="none">
                <a:solidFill>
                  <a:schemeClr val="dk1"/>
                </a:solidFill>
                <a:latin typeface="Arial"/>
                <a:ea typeface="Arial"/>
                <a:cs typeface="Arial"/>
                <a:sym typeface="Arial"/>
              </a:rPr>
              <a:t>  ROW grants, either term or perpetual, issued under FLPMA, the MLA, and most earlier authorities may only be converted, or reissued, into </a:t>
            </a:r>
            <a:r>
              <a:rPr lang="en-US" sz="1000" b="0" i="0" u="sng" strike="noStrike" cap="none">
                <a:solidFill>
                  <a:schemeClr val="dk1"/>
                </a:solidFill>
                <a:latin typeface="Arial"/>
                <a:ea typeface="Arial"/>
                <a:cs typeface="Arial"/>
                <a:sym typeface="Arial"/>
              </a:rPr>
              <a:t>perpetual or term easements</a:t>
            </a:r>
            <a:r>
              <a:rPr lang="en-US" sz="1000" b="0" i="0" u="none" strike="noStrike" cap="none">
                <a:solidFill>
                  <a:schemeClr val="dk1"/>
                </a:solidFill>
                <a:latin typeface="Arial"/>
                <a:ea typeface="Arial"/>
                <a:cs typeface="Arial"/>
                <a:sym typeface="Arial"/>
              </a:rPr>
              <a:t> when the public land involved is being conveyed out of Federal ownership (i.e., sale, exchange, R&amp;PP conveyance, Desert Land Entry, Carey Act, Indian Allotment, etc.).</a:t>
            </a:r>
          </a:p>
          <a:p>
            <a:pPr marL="0" marR="0" lvl="0" indent="0" algn="l" rtl="0">
              <a:spcBef>
                <a:spcPts val="300"/>
              </a:spcBef>
              <a:spcAft>
                <a:spcPts val="0"/>
              </a:spcAft>
              <a:buSzPct val="25000"/>
              <a:buNone/>
            </a:pPr>
            <a:r>
              <a:rPr lang="en-US" sz="1000" b="0" i="0" u="none" strike="noStrike" cap="none">
                <a:solidFill>
                  <a:schemeClr val="dk1"/>
                </a:solidFill>
                <a:latin typeface="Arial"/>
                <a:ea typeface="Arial"/>
                <a:cs typeface="Arial"/>
                <a:sym typeface="Arial"/>
              </a:rPr>
              <a:t>4.  </a:t>
            </a:r>
            <a:r>
              <a:rPr lang="en-US" sz="1000" b="0" i="0" u="sng" strike="noStrike" cap="none">
                <a:solidFill>
                  <a:schemeClr val="dk1"/>
                </a:solidFill>
                <a:latin typeface="Arial"/>
                <a:ea typeface="Arial"/>
                <a:cs typeface="Arial"/>
                <a:sym typeface="Arial"/>
              </a:rPr>
              <a:t>MLA Term Limitations.</a:t>
            </a:r>
            <a:r>
              <a:rPr lang="en-US" sz="1000" b="0" i="0" u="none" strike="noStrike" cap="none">
                <a:solidFill>
                  <a:schemeClr val="dk1"/>
                </a:solidFill>
                <a:latin typeface="Arial"/>
                <a:ea typeface="Arial"/>
                <a:cs typeface="Arial"/>
                <a:sym typeface="Arial"/>
              </a:rPr>
              <a:t>  When the public land involved is being transferred out of Federal ownership, ROW grants issued under the MLA may be either converted to a maximum 30-year term easement or a new 30-year term ROW.  These 30-year authorizations will be renewed as long as the pipeline system is being operated and maintained according to the purposes originally granted, as required in 30 USC 185(n).</a:t>
            </a:r>
          </a:p>
          <a:p>
            <a:pPr marL="0" marR="0" lvl="0" indent="0" algn="l" rtl="0">
              <a:spcBef>
                <a:spcPts val="300"/>
              </a:spcBef>
              <a:spcAft>
                <a:spcPts val="0"/>
              </a:spcAft>
              <a:buSzPct val="25000"/>
              <a:buNone/>
            </a:pPr>
            <a:r>
              <a:rPr lang="en-US" sz="1000" b="0" i="0" u="none" strike="noStrike" cap="none">
                <a:solidFill>
                  <a:schemeClr val="dk1"/>
                </a:solidFill>
                <a:latin typeface="Arial"/>
                <a:ea typeface="Arial"/>
                <a:cs typeface="Arial"/>
                <a:sym typeface="Arial"/>
              </a:rPr>
              <a:t>5.  </a:t>
            </a:r>
            <a:r>
              <a:rPr lang="en-US" sz="1000" b="0" i="0" u="sng" strike="noStrike" cap="none">
                <a:solidFill>
                  <a:schemeClr val="dk1"/>
                </a:solidFill>
                <a:latin typeface="Arial"/>
                <a:ea typeface="Arial"/>
                <a:cs typeface="Arial"/>
                <a:sym typeface="Arial"/>
              </a:rPr>
              <a:t>Exceptions.</a:t>
            </a:r>
            <a:r>
              <a:rPr lang="en-US" sz="1000" b="0" i="0" u="none" strike="noStrike" cap="none">
                <a:solidFill>
                  <a:schemeClr val="dk1"/>
                </a:solidFill>
                <a:latin typeface="Arial"/>
                <a:ea typeface="Arial"/>
                <a:cs typeface="Arial"/>
                <a:sym typeface="Arial"/>
              </a:rPr>
              <a:t>  </a:t>
            </a:r>
            <a:r>
              <a:rPr lang="en-US" sz="1000" b="0" i="0" u="sng" strike="noStrike" cap="none">
                <a:solidFill>
                  <a:schemeClr val="dk1"/>
                </a:solidFill>
                <a:latin typeface="Arial"/>
                <a:ea typeface="Arial"/>
                <a:cs typeface="Arial"/>
                <a:sym typeface="Arial"/>
              </a:rPr>
              <a:t>Long-term ROWs and easements will not be granted</a:t>
            </a:r>
            <a:r>
              <a:rPr lang="en-US" sz="1000" b="0" i="0" u="none" strike="noStrike" cap="none">
                <a:solidFill>
                  <a:schemeClr val="dk1"/>
                </a:solidFill>
                <a:latin typeface="Arial"/>
                <a:ea typeface="Arial"/>
                <a:cs typeface="Arial"/>
                <a:sym typeface="Arial"/>
              </a:rPr>
              <a:t> when it is determined that the administration of the ROW will be reserved to the United States in the patent and/or when a ROW is within a ROW corridor being reserved to the United States in the patent.  A FLPMA ROW could be granted for a term greater than 30 years, but conversion to a perpetual ROW or easement (FLPMA or MLA) shall not be considered.  In addition, easements shall not be considered when the land to be conveyed out of public ownership through an R&amp;PP patent contains a reverter clause.</a:t>
            </a:r>
          </a:p>
          <a:p>
            <a:pPr marL="0" marR="0" lvl="0" indent="0" algn="l" rtl="0">
              <a:spcBef>
                <a:spcPts val="300"/>
              </a:spcBef>
              <a:spcAft>
                <a:spcPts val="0"/>
              </a:spcAft>
              <a:buSzPct val="25000"/>
              <a:buNone/>
            </a:pPr>
            <a:endParaRPr sz="1000" b="0" i="0" u="none" strike="noStrike" cap="none">
              <a:solidFill>
                <a:schemeClr val="dk1"/>
              </a:solidFill>
              <a:latin typeface="Arial"/>
              <a:ea typeface="Arial"/>
              <a:cs typeface="Arial"/>
              <a:sym typeface="Arial"/>
            </a:endParaRPr>
          </a:p>
        </p:txBody>
      </p:sp>
      <p:sp>
        <p:nvSpPr>
          <p:cNvPr id="155" name="Shape 155"/>
          <p:cNvSpPr txBox="1">
            <a:spLocks noGrp="1"/>
          </p:cNvSpPr>
          <p:nvPr>
            <p:ph type="sldNum" idx="12"/>
          </p:nvPr>
        </p:nvSpPr>
        <p:spPr>
          <a:xfrm>
            <a:off x="3954462" y="8759825"/>
            <a:ext cx="3024187" cy="461962"/>
          </a:xfrm>
          <a:prstGeom prst="rect">
            <a:avLst/>
          </a:prstGeom>
          <a:noFill/>
          <a:ln>
            <a:noFill/>
          </a:ln>
        </p:spPr>
        <p:txBody>
          <a:bodyPr lIns="92575" tIns="46275" rIns="92575" bIns="46275"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Arial"/>
                <a:ea typeface="Arial"/>
                <a:cs typeface="Arial"/>
                <a:sym typeface="Arial"/>
              </a:rPr>
              <a:t>6</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1185862" y="239712"/>
            <a:ext cx="4610100" cy="3457574"/>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62" name="Shape 162"/>
          <p:cNvSpPr txBox="1">
            <a:spLocks noGrp="1"/>
          </p:cNvSpPr>
          <p:nvPr>
            <p:ph type="body" idx="1"/>
          </p:nvPr>
        </p:nvSpPr>
        <p:spPr>
          <a:xfrm>
            <a:off x="518318" y="3697289"/>
            <a:ext cx="6172199" cy="5410197"/>
          </a:xfrm>
          <a:prstGeom prst="rect">
            <a:avLst/>
          </a:prstGeom>
          <a:noFill/>
          <a:ln>
            <a:noFill/>
          </a:ln>
        </p:spPr>
        <p:txBody>
          <a:bodyPr lIns="92575" tIns="46275" rIns="92575" bIns="46275" anchor="t" anchorCtr="0">
            <a:noAutofit/>
          </a:bodyPr>
          <a:lstStyle/>
          <a:p>
            <a:pPr marL="0" marR="0" lvl="0" indent="0" algn="l" rtl="0">
              <a:spcBef>
                <a:spcPts val="0"/>
              </a:spcBef>
              <a:spcAft>
                <a:spcPts val="0"/>
              </a:spcAft>
              <a:buSzPct val="25000"/>
              <a:buNone/>
            </a:pPr>
            <a:r>
              <a:rPr lang="en-US" sz="1000" b="0" i="0" u="none" strike="noStrike" cap="none">
                <a:solidFill>
                  <a:schemeClr val="dk1"/>
                </a:solidFill>
                <a:latin typeface="Arial"/>
                <a:ea typeface="Arial"/>
                <a:cs typeface="Arial"/>
                <a:sym typeface="Arial"/>
              </a:rPr>
              <a:t>6.  </a:t>
            </a:r>
            <a:r>
              <a:rPr lang="en-US" sz="1000" b="0" i="0" u="sng" strike="noStrike" cap="none">
                <a:solidFill>
                  <a:schemeClr val="dk1"/>
                </a:solidFill>
                <a:latin typeface="Arial"/>
                <a:ea typeface="Arial"/>
                <a:cs typeface="Arial"/>
                <a:sym typeface="Arial"/>
              </a:rPr>
              <a:t>Notification to Holder and Disposal Proponent</a:t>
            </a:r>
            <a:r>
              <a:rPr lang="en-US" sz="1000" b="0" i="0" u="none" strike="noStrike" cap="none">
                <a:solidFill>
                  <a:schemeClr val="dk1"/>
                </a:solidFill>
                <a:latin typeface="Arial"/>
                <a:ea typeface="Arial"/>
                <a:cs typeface="Arial"/>
                <a:sym typeface="Arial"/>
              </a:rPr>
              <a:t>.  The BLM shall notify ROW holders as early as possible of the opportunity to convert an existing authorization into a long-term ROW or easement and allow the holder 60 days to comment on 1) the impacts of the proposed disposal on the holder, and 2) whether or not the holder wishes to convert their authorized use to a long-term ROW or easement.  The BLM shall also inform the disposal proponent of the opportunity for the ROW holder to convert an existing authorization at the earliest stages of the disposal process.</a:t>
            </a:r>
          </a:p>
          <a:p>
            <a:pPr marL="0" marR="0" lvl="0" indent="0" algn="l" rtl="0">
              <a:spcBef>
                <a:spcPts val="0"/>
              </a:spcBef>
              <a:spcAft>
                <a:spcPts val="0"/>
              </a:spcAft>
              <a:buSzPct val="25000"/>
              <a:buNone/>
            </a:pPr>
            <a:r>
              <a:rPr lang="en-US" sz="1000" b="0" i="0" u="none" strike="noStrike" cap="none">
                <a:solidFill>
                  <a:schemeClr val="dk1"/>
                </a:solidFill>
                <a:latin typeface="Arial"/>
                <a:ea typeface="Arial"/>
                <a:cs typeface="Arial"/>
                <a:sym typeface="Arial"/>
              </a:rPr>
              <a:t>7.  </a:t>
            </a:r>
            <a:r>
              <a:rPr lang="en-US" sz="1000" b="0" i="0" u="sng" strike="noStrike" cap="none">
                <a:solidFill>
                  <a:schemeClr val="dk1"/>
                </a:solidFill>
                <a:latin typeface="Arial"/>
                <a:ea typeface="Arial"/>
                <a:cs typeface="Arial"/>
                <a:sym typeface="Arial"/>
              </a:rPr>
              <a:t>Content of Notification Letter to Holder</a:t>
            </a:r>
            <a:r>
              <a:rPr lang="en-US" sz="1000" b="0" i="0" u="none" strike="noStrike" cap="none">
                <a:solidFill>
                  <a:schemeClr val="dk1"/>
                </a:solidFill>
                <a:latin typeface="Arial"/>
                <a:ea typeface="Arial"/>
                <a:cs typeface="Arial"/>
                <a:sym typeface="Arial"/>
              </a:rPr>
              <a:t>.  All ROW holders shall be informed of the options pertaining to their ROW grant when the land encumbered by the grant is considered for disposal, which may be con-strained by the legal authority of the proposed disposal.  The ROW holder will have the following options:</a:t>
            </a:r>
          </a:p>
          <a:p>
            <a:pPr marL="174625" marR="0" lvl="0" indent="-174625" algn="l" rtl="0">
              <a:lnSpc>
                <a:spcPct val="110000"/>
              </a:lnSpc>
              <a:spcBef>
                <a:spcPts val="0"/>
              </a:spcBef>
              <a:spcAft>
                <a:spcPts val="0"/>
              </a:spcAft>
              <a:buSzPct val="25000"/>
              <a:buNone/>
            </a:pPr>
            <a:r>
              <a:rPr lang="en-US" sz="1000" b="0" i="0" u="none" strike="noStrike" cap="none">
                <a:solidFill>
                  <a:schemeClr val="dk1"/>
                </a:solidFill>
                <a:latin typeface="Arial"/>
                <a:ea typeface="Arial"/>
                <a:cs typeface="Arial"/>
                <a:sym typeface="Arial"/>
              </a:rPr>
              <a:t> a.  Maintain the ROW under its current terms and conditions, including expiration date (status quo).  The patent would be issued "Subject To" the ROW, and the patentee would succeed to the interest of the United States, including administration of the ROW and the ability to collect future rent.</a:t>
            </a:r>
          </a:p>
          <a:p>
            <a:pPr marL="174625" marR="0" lvl="0" indent="-174625" algn="l" rtl="0">
              <a:lnSpc>
                <a:spcPct val="110000"/>
              </a:lnSpc>
              <a:spcBef>
                <a:spcPts val="0"/>
              </a:spcBef>
              <a:spcAft>
                <a:spcPts val="0"/>
              </a:spcAft>
              <a:buSzPct val="25000"/>
              <a:buNone/>
            </a:pPr>
            <a:r>
              <a:rPr lang="en-US" sz="1000" b="0" i="0" u="none" strike="noStrike" cap="none">
                <a:solidFill>
                  <a:schemeClr val="dk1"/>
                </a:solidFill>
                <a:latin typeface="Arial"/>
                <a:ea typeface="Arial"/>
                <a:cs typeface="Arial"/>
                <a:sym typeface="Arial"/>
              </a:rPr>
              <a:t> b.  Negotiate an easement with the prospective patentee that would become effective at the time of patent issuance. </a:t>
            </a:r>
          </a:p>
          <a:p>
            <a:pPr marL="174625" marR="0" lvl="0" indent="-174625" algn="l" rtl="0">
              <a:lnSpc>
                <a:spcPct val="110000"/>
              </a:lnSpc>
              <a:spcBef>
                <a:spcPts val="0"/>
              </a:spcBef>
              <a:spcAft>
                <a:spcPts val="0"/>
              </a:spcAft>
              <a:buSzPct val="25000"/>
              <a:buNone/>
            </a:pPr>
            <a:r>
              <a:rPr lang="en-US" sz="1000" b="0" i="0" u="none" strike="noStrike" cap="none">
                <a:solidFill>
                  <a:schemeClr val="dk1"/>
                </a:solidFill>
                <a:latin typeface="Arial"/>
                <a:ea typeface="Arial"/>
                <a:cs typeface="Arial"/>
                <a:sym typeface="Arial"/>
              </a:rPr>
              <a:t> c.  Submit an application to the BLM to amend the ROW, or portion thereof, to a term of perpetuity (30 years for MLA grants).</a:t>
            </a:r>
          </a:p>
          <a:p>
            <a:pPr marL="174625" marR="0" lvl="0" indent="-174625" algn="l" rtl="0">
              <a:lnSpc>
                <a:spcPct val="110000"/>
              </a:lnSpc>
              <a:spcBef>
                <a:spcPts val="0"/>
              </a:spcBef>
              <a:spcAft>
                <a:spcPts val="0"/>
              </a:spcAft>
              <a:buSzPct val="25000"/>
              <a:buNone/>
            </a:pPr>
            <a:r>
              <a:rPr lang="en-US" sz="1000" b="0" i="0" u="none" strike="noStrike" cap="none">
                <a:solidFill>
                  <a:schemeClr val="dk1"/>
                </a:solidFill>
                <a:latin typeface="Arial"/>
                <a:ea typeface="Arial"/>
                <a:cs typeface="Arial"/>
                <a:sym typeface="Arial"/>
              </a:rPr>
              <a:t> d.  Submit an application to the BLM to amend the ROW, or portion thereof, to a perpetual easement (30-year term easement for MLA grants).</a:t>
            </a:r>
          </a:p>
          <a:p>
            <a:pPr marL="0" marR="0" lvl="0" indent="0" algn="l" rtl="0">
              <a:lnSpc>
                <a:spcPct val="110000"/>
              </a:lnSpc>
              <a:spcBef>
                <a:spcPts val="0"/>
              </a:spcBef>
              <a:spcAft>
                <a:spcPts val="0"/>
              </a:spcAft>
              <a:buSzPct val="25000"/>
              <a:buNone/>
            </a:pPr>
            <a:r>
              <a:rPr lang="en-US" sz="1000" b="0" i="0" u="none" strike="noStrike" cap="none">
                <a:solidFill>
                  <a:schemeClr val="dk1"/>
                </a:solidFill>
                <a:latin typeface="Arial"/>
                <a:ea typeface="Arial"/>
                <a:cs typeface="Arial"/>
                <a:sym typeface="Arial"/>
              </a:rPr>
              <a:t>The BLM will administer the ROW grant according to option “a” above unless requested differently by the grant holder.</a:t>
            </a:r>
          </a:p>
          <a:p>
            <a:pPr marL="0" marR="0" lvl="0" indent="0" algn="l" rtl="0">
              <a:spcBef>
                <a:spcPts val="0"/>
              </a:spcBef>
              <a:spcAft>
                <a:spcPts val="0"/>
              </a:spcAft>
              <a:buSzPct val="25000"/>
              <a:buNone/>
            </a:pPr>
            <a:r>
              <a:rPr lang="en-US" sz="1000" b="0" i="0" u="none" strike="noStrike" cap="none">
                <a:solidFill>
                  <a:schemeClr val="dk1"/>
                </a:solidFill>
                <a:latin typeface="Arial"/>
                <a:ea typeface="Arial"/>
                <a:cs typeface="Arial"/>
                <a:sym typeface="Arial"/>
              </a:rPr>
              <a:t> 8.  </a:t>
            </a:r>
            <a:r>
              <a:rPr lang="en-US" sz="1000" b="0" i="0" u="sng" strike="noStrike" cap="none">
                <a:solidFill>
                  <a:schemeClr val="dk1"/>
                </a:solidFill>
                <a:latin typeface="Arial"/>
                <a:ea typeface="Arial"/>
                <a:cs typeface="Arial"/>
                <a:sym typeface="Arial"/>
              </a:rPr>
              <a:t>Application Process for Long-Term ROWs and Easements</a:t>
            </a:r>
            <a:r>
              <a:rPr lang="en-US" sz="1000" b="0" i="0" u="none" strike="noStrike" cap="none">
                <a:solidFill>
                  <a:schemeClr val="dk1"/>
                </a:solidFill>
                <a:latin typeface="Arial"/>
                <a:ea typeface="Arial"/>
                <a:cs typeface="Arial"/>
                <a:sym typeface="Arial"/>
              </a:rPr>
              <a:t>.  To convert an existing grant to a long-term grant or easement, the holder shall apply to BLM using a Standard Form SF-299.  All application processing costs are fully cost recoverable utilizing the requirements contained in 43 CFR 2804.  Monitoring costs shall not be assessed solely for the conversion of ROWs to long-term ROWs or easements.  In the event that the disposal of public land does not occur, processing costs are not refundable.  </a:t>
            </a:r>
          </a:p>
          <a:p>
            <a:pPr marL="0" marR="0" lvl="0" indent="0" algn="l" rtl="0">
              <a:spcBef>
                <a:spcPts val="0"/>
              </a:spcBef>
              <a:spcAft>
                <a:spcPts val="0"/>
              </a:spcAft>
              <a:buSzPct val="25000"/>
              <a:buNone/>
            </a:pPr>
            <a:r>
              <a:rPr lang="en-US" sz="1000" b="0" i="0" u="none" strike="noStrike" cap="none">
                <a:solidFill>
                  <a:schemeClr val="dk1"/>
                </a:solidFill>
                <a:latin typeface="Arial"/>
                <a:ea typeface="Arial"/>
                <a:cs typeface="Arial"/>
                <a:sym typeface="Arial"/>
              </a:rPr>
              <a:t>9.  </a:t>
            </a:r>
            <a:r>
              <a:rPr lang="en-US" sz="1000" b="0" i="0" u="sng" strike="noStrike" cap="none">
                <a:solidFill>
                  <a:schemeClr val="dk1"/>
                </a:solidFill>
                <a:latin typeface="Arial"/>
                <a:ea typeface="Arial"/>
                <a:cs typeface="Arial"/>
                <a:sym typeface="Arial"/>
              </a:rPr>
              <a:t>Cost Recovery for Multiple Actions</a:t>
            </a:r>
            <a:r>
              <a:rPr lang="en-US" sz="1000" b="0" i="0" u="none" strike="noStrike" cap="none">
                <a:solidFill>
                  <a:schemeClr val="dk1"/>
                </a:solidFill>
                <a:latin typeface="Arial"/>
                <a:ea typeface="Arial"/>
                <a:cs typeface="Arial"/>
                <a:sym typeface="Arial"/>
              </a:rPr>
              <a:t>.  When considering the proper cost recovery category, BLM will take into account the maximum number of authorizations that could be generated as a result of the disposal action, and determine the potential number of hours required to process the required number of authorizations.  For example, if a linear ROW grant crosses three parcels considered for sale, and the holder wishes to convert the ROW grant to an easement, BLM will base its cost recovery determination on the estimated time necessary to process three easements, even if eventually one of the parcels does not sell or if one party purchases all three parcels.  Minor cost recovery category (1-4) fees are not refundable.  Category 5 fees are determined by individual Master Agreements.  Category 6 fees are partially or fully refundable depending on the administrative work required.</a:t>
            </a:r>
          </a:p>
          <a:p>
            <a:pPr marL="0" marR="0" lvl="0" indent="0" algn="l" rtl="0">
              <a:spcBef>
                <a:spcPts val="0"/>
              </a:spcBef>
              <a:spcAft>
                <a:spcPts val="0"/>
              </a:spcAft>
              <a:buSzPct val="25000"/>
              <a:buNone/>
            </a:pPr>
            <a:endParaRPr sz="1000" b="0" i="0" u="none" strike="noStrike" cap="none">
              <a:solidFill>
                <a:schemeClr val="dk1"/>
              </a:solidFill>
              <a:latin typeface="Arial"/>
              <a:ea typeface="Arial"/>
              <a:cs typeface="Arial"/>
              <a:sym typeface="Arial"/>
            </a:endParaRPr>
          </a:p>
          <a:p>
            <a:pPr marL="0" marR="0" lvl="0" indent="0" algn="l" rtl="0">
              <a:spcBef>
                <a:spcPts val="0"/>
              </a:spcBef>
              <a:spcAft>
                <a:spcPts val="0"/>
              </a:spcAft>
              <a:buSzPct val="25000"/>
              <a:buNone/>
            </a:pPr>
            <a:endParaRPr sz="1000" b="0" i="0" u="none" strike="noStrike" cap="none">
              <a:solidFill>
                <a:schemeClr val="dk1"/>
              </a:solidFill>
              <a:latin typeface="Arial"/>
              <a:ea typeface="Arial"/>
              <a:cs typeface="Arial"/>
              <a:sym typeface="Arial"/>
            </a:endParaRPr>
          </a:p>
        </p:txBody>
      </p:sp>
      <p:sp>
        <p:nvSpPr>
          <p:cNvPr id="163" name="Shape 163"/>
          <p:cNvSpPr txBox="1">
            <a:spLocks noGrp="1"/>
          </p:cNvSpPr>
          <p:nvPr>
            <p:ph type="sldNum" idx="12"/>
          </p:nvPr>
        </p:nvSpPr>
        <p:spPr>
          <a:xfrm>
            <a:off x="3954462" y="8759825"/>
            <a:ext cx="3024187" cy="461962"/>
          </a:xfrm>
          <a:prstGeom prst="rect">
            <a:avLst/>
          </a:prstGeom>
          <a:noFill/>
          <a:ln>
            <a:noFill/>
          </a:ln>
        </p:spPr>
        <p:txBody>
          <a:bodyPr lIns="92575" tIns="46275" rIns="92575" bIns="46275"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Arial"/>
                <a:ea typeface="Arial"/>
                <a:cs typeface="Arial"/>
                <a:sym typeface="Arial"/>
              </a:rPr>
              <a:t>7</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1185863" y="268288"/>
            <a:ext cx="4610100" cy="34575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70" name="Shape 170"/>
          <p:cNvSpPr txBox="1">
            <a:spLocks noGrp="1"/>
          </p:cNvSpPr>
          <p:nvPr>
            <p:ph type="body" idx="1"/>
          </p:nvPr>
        </p:nvSpPr>
        <p:spPr>
          <a:xfrm>
            <a:off x="698500" y="3925887"/>
            <a:ext cx="5583238" cy="4605337"/>
          </a:xfrm>
          <a:prstGeom prst="rect">
            <a:avLst/>
          </a:prstGeom>
          <a:noFill/>
          <a:ln>
            <a:noFill/>
          </a:ln>
        </p:spPr>
        <p:txBody>
          <a:bodyPr lIns="92575" tIns="46275" rIns="92575" bIns="46275" anchor="t" anchorCtr="0">
            <a:noAutofit/>
          </a:bodyPr>
          <a:lstStyle/>
          <a:p>
            <a:pPr marL="0" marR="0" lvl="0" indent="0" algn="l" rtl="0">
              <a:spcBef>
                <a:spcPts val="0"/>
              </a:spcBef>
              <a:spcAft>
                <a:spcPts val="0"/>
              </a:spcAft>
              <a:buSzPct val="25000"/>
              <a:buNone/>
            </a:pPr>
            <a:r>
              <a:rPr lang="en-US" sz="1000" b="0" i="0" u="none" strike="noStrike" cap="none">
                <a:solidFill>
                  <a:schemeClr val="dk1"/>
                </a:solidFill>
                <a:latin typeface="Arial"/>
                <a:ea typeface="Arial"/>
                <a:cs typeface="Arial"/>
                <a:sym typeface="Arial"/>
              </a:rPr>
              <a:t>10.  </a:t>
            </a:r>
            <a:r>
              <a:rPr lang="en-US" sz="1000" b="0" i="0" u="sng" strike="noStrike" cap="none">
                <a:solidFill>
                  <a:schemeClr val="dk1"/>
                </a:solidFill>
                <a:latin typeface="Arial"/>
                <a:ea typeface="Arial"/>
                <a:cs typeface="Arial"/>
                <a:sym typeface="Arial"/>
              </a:rPr>
              <a:t>Rent</a:t>
            </a:r>
            <a:r>
              <a:rPr lang="en-US" sz="1000" b="0" i="0" u="none" strike="noStrike" cap="none">
                <a:solidFill>
                  <a:schemeClr val="dk1"/>
                </a:solidFill>
                <a:latin typeface="Arial"/>
                <a:ea typeface="Arial"/>
                <a:cs typeface="Arial"/>
                <a:sym typeface="Arial"/>
              </a:rPr>
              <a:t>.  For conversion of a term ROW to a FLPMA easement or a MLA term easement, the one-time rental payment shall be based on the appraisal for the land disposal action and collected as though the ROW were a new authorization.  Credit shall be given for “unused” rental previously paid on an actual dollar basis.  In the event that the disposal of public land does not occur, advance rent paid in anticipation of the disposal action is refundable to the applicant.</a:t>
            </a:r>
          </a:p>
          <a:p>
            <a:pPr marL="0" marR="0" lvl="0" indent="0" algn="l" rtl="0">
              <a:spcBef>
                <a:spcPts val="300"/>
              </a:spcBef>
              <a:spcAft>
                <a:spcPts val="0"/>
              </a:spcAft>
              <a:buSzPct val="25000"/>
              <a:buNone/>
            </a:pPr>
            <a:r>
              <a:rPr lang="en-US" sz="1000" b="0" i="0" u="none" strike="noStrike" cap="none">
                <a:solidFill>
                  <a:schemeClr val="dk1"/>
                </a:solidFill>
                <a:latin typeface="Arial"/>
                <a:ea typeface="Arial"/>
                <a:cs typeface="Arial"/>
                <a:sym typeface="Arial"/>
              </a:rPr>
              <a:t>11.  </a:t>
            </a:r>
            <a:r>
              <a:rPr lang="en-US" sz="1000" b="0" i="0" u="sng" strike="noStrike" cap="none">
                <a:solidFill>
                  <a:schemeClr val="dk1"/>
                </a:solidFill>
                <a:latin typeface="Arial"/>
                <a:ea typeface="Arial"/>
                <a:cs typeface="Arial"/>
                <a:sym typeface="Arial"/>
              </a:rPr>
              <a:t>Appraisal</a:t>
            </a:r>
            <a:r>
              <a:rPr lang="en-US" sz="1000" b="0" i="0" u="none" strike="noStrike" cap="none">
                <a:solidFill>
                  <a:schemeClr val="dk1"/>
                </a:solidFill>
                <a:latin typeface="Arial"/>
                <a:ea typeface="Arial"/>
                <a:cs typeface="Arial"/>
                <a:sym typeface="Arial"/>
              </a:rPr>
              <a:t>.  The conversion from a term ROW to a perpetual ROW or easement could have value implications in an appraisal of the subject public land.  If the land to be disposed of will require an appraisal, the BLM shall inform the appraiser immediately of those grant holders who wish to convert their existing authorizations to long-term ROWs or easements.  </a:t>
            </a:r>
          </a:p>
          <a:p>
            <a:pPr marL="0" marR="0" lvl="0" indent="0" algn="l" rtl="0">
              <a:spcBef>
                <a:spcPts val="300"/>
              </a:spcBef>
              <a:spcAft>
                <a:spcPts val="0"/>
              </a:spcAft>
              <a:buSzPct val="25000"/>
              <a:buNone/>
            </a:pPr>
            <a:r>
              <a:rPr lang="en-US" sz="1000" b="0" i="0" u="none" strike="noStrike" cap="none">
                <a:solidFill>
                  <a:schemeClr val="dk1"/>
                </a:solidFill>
                <a:latin typeface="Arial"/>
                <a:ea typeface="Arial"/>
                <a:cs typeface="Arial"/>
                <a:sym typeface="Arial"/>
              </a:rPr>
              <a:t>12.  </a:t>
            </a:r>
            <a:r>
              <a:rPr lang="en-US" sz="1000" b="0" i="0" u="sng" strike="noStrike" cap="none">
                <a:solidFill>
                  <a:schemeClr val="dk1"/>
                </a:solidFill>
                <a:latin typeface="Arial"/>
                <a:ea typeface="Arial"/>
                <a:cs typeface="Arial"/>
                <a:sym typeface="Arial"/>
              </a:rPr>
              <a:t>Unauthorized Use</a:t>
            </a:r>
            <a:r>
              <a:rPr lang="en-US" sz="1000" b="0" i="0" u="none" strike="noStrike" cap="none">
                <a:solidFill>
                  <a:schemeClr val="dk1"/>
                </a:solidFill>
                <a:latin typeface="Arial"/>
                <a:ea typeface="Arial"/>
                <a:cs typeface="Arial"/>
                <a:sym typeface="Arial"/>
              </a:rPr>
              <a:t>.  Any unauthorized use of public land associated with the grant holder must be resolved, and any delinquent rents and penalties must be paid, before conversion to a long-term ROW or easement is allowed.</a:t>
            </a:r>
          </a:p>
          <a:p>
            <a:pPr marL="0" marR="0" lvl="0" indent="0" algn="l" rtl="0">
              <a:spcBef>
                <a:spcPts val="300"/>
              </a:spcBef>
              <a:spcAft>
                <a:spcPts val="0"/>
              </a:spcAft>
              <a:buSzPct val="25000"/>
              <a:buNone/>
            </a:pPr>
            <a:r>
              <a:rPr lang="en-US" sz="1000" b="0" i="0" u="none" strike="noStrike" cap="none">
                <a:solidFill>
                  <a:schemeClr val="dk1"/>
                </a:solidFill>
                <a:latin typeface="Arial"/>
                <a:ea typeface="Arial"/>
                <a:cs typeface="Arial"/>
                <a:sym typeface="Arial"/>
              </a:rPr>
              <a:t>13.  </a:t>
            </a:r>
            <a:r>
              <a:rPr lang="en-US" sz="1000" b="0" i="0" u="sng" strike="noStrike" cap="none">
                <a:solidFill>
                  <a:schemeClr val="dk1"/>
                </a:solidFill>
                <a:latin typeface="Arial"/>
                <a:ea typeface="Arial"/>
                <a:cs typeface="Arial"/>
                <a:sym typeface="Arial"/>
              </a:rPr>
              <a:t>NEPA Analysis</a:t>
            </a:r>
            <a:r>
              <a:rPr lang="en-US" sz="1000" b="0" i="0" u="none" strike="noStrike" cap="none">
                <a:solidFill>
                  <a:schemeClr val="dk1"/>
                </a:solidFill>
                <a:latin typeface="Arial"/>
                <a:ea typeface="Arial"/>
                <a:cs typeface="Arial"/>
                <a:sym typeface="Arial"/>
              </a:rPr>
              <a:t>.  The effects of ROWs, including any conversions, must be incorporated into the NEPA analysis for the conveyance.  The Decision document must also address any conversions.</a:t>
            </a:r>
          </a:p>
          <a:p>
            <a:pPr marL="0" marR="0" lvl="0" indent="0" algn="l" rtl="0">
              <a:spcBef>
                <a:spcPts val="300"/>
              </a:spcBef>
              <a:spcAft>
                <a:spcPts val="0"/>
              </a:spcAft>
              <a:buSzPct val="25000"/>
              <a:buNone/>
            </a:pPr>
            <a:r>
              <a:rPr lang="en-US" sz="1000" b="0" i="0" u="none" strike="noStrike" cap="none">
                <a:solidFill>
                  <a:schemeClr val="dk1"/>
                </a:solidFill>
                <a:latin typeface="Arial"/>
                <a:ea typeface="Arial"/>
                <a:cs typeface="Arial"/>
                <a:sym typeface="Arial"/>
              </a:rPr>
              <a:t>14.  </a:t>
            </a:r>
            <a:r>
              <a:rPr lang="en-US" sz="1000" b="0" i="0" u="sng" strike="noStrike" cap="none">
                <a:solidFill>
                  <a:schemeClr val="dk1"/>
                </a:solidFill>
                <a:latin typeface="Arial"/>
                <a:ea typeface="Arial"/>
                <a:cs typeface="Arial"/>
                <a:sym typeface="Arial"/>
              </a:rPr>
              <a:t>Public Notices</a:t>
            </a:r>
            <a:r>
              <a:rPr lang="en-US" sz="1000" b="0" i="0" u="none" strike="noStrike" cap="none">
                <a:solidFill>
                  <a:schemeClr val="dk1"/>
                </a:solidFill>
                <a:latin typeface="Arial"/>
                <a:ea typeface="Arial"/>
                <a:cs typeface="Arial"/>
                <a:sym typeface="Arial"/>
              </a:rPr>
              <a:t>.  For those disposal actions requiring formal public notice such as a Notice of Realty Action or Notice of Exchange Proposal, the notice shall contain language informing the public of the opportunity for conversion of existing ROWs to long-term ROWs or easements.</a:t>
            </a:r>
          </a:p>
          <a:p>
            <a:pPr marL="0" marR="0" lvl="0" indent="0" algn="l" rtl="0">
              <a:spcBef>
                <a:spcPts val="300"/>
              </a:spcBef>
              <a:spcAft>
                <a:spcPts val="0"/>
              </a:spcAft>
              <a:buSzPct val="25000"/>
              <a:buNone/>
            </a:pPr>
            <a:r>
              <a:rPr lang="en-US" sz="1000" b="0" i="0" u="none" strike="noStrike" cap="none">
                <a:solidFill>
                  <a:schemeClr val="dk1"/>
                </a:solidFill>
                <a:latin typeface="Arial"/>
                <a:ea typeface="Arial"/>
                <a:cs typeface="Arial"/>
                <a:sym typeface="Arial"/>
              </a:rPr>
              <a:t>15</a:t>
            </a:r>
            <a:r>
              <a:rPr lang="en-US" sz="1000" b="0" i="0" u="sng" strike="noStrike" cap="none">
                <a:solidFill>
                  <a:schemeClr val="dk1"/>
                </a:solidFill>
                <a:latin typeface="Arial"/>
                <a:ea typeface="Arial"/>
                <a:cs typeface="Arial"/>
                <a:sym typeface="Arial"/>
              </a:rPr>
              <a:t>.  Multiple Segments of One ROW/ Multiple ROWs with One Holder</a:t>
            </a:r>
            <a:r>
              <a:rPr lang="en-US" sz="1000" b="0" i="0" u="none" strike="noStrike" cap="none">
                <a:solidFill>
                  <a:schemeClr val="dk1"/>
                </a:solidFill>
                <a:latin typeface="Arial"/>
                <a:ea typeface="Arial"/>
                <a:cs typeface="Arial"/>
                <a:sym typeface="Arial"/>
              </a:rPr>
              <a:t>.  Linear ROWs may involve both lands that are proposed for disposal, and those that are not.  In this situation, BLM will issue one long-term ROW or easement for each portion of a single ROW.  </a:t>
            </a:r>
            <a:r>
              <a:rPr lang="en-US" sz="1000" b="1" i="0" u="none" strike="noStrike" cap="none">
                <a:solidFill>
                  <a:schemeClr val="dk1"/>
                </a:solidFill>
                <a:latin typeface="Arial"/>
                <a:ea typeface="Arial"/>
                <a:cs typeface="Arial"/>
                <a:sym typeface="Arial"/>
              </a:rPr>
              <a:t>In no situation shall BLM issue an easement for uses on lands that are not transferred out of Federal ownership.</a:t>
            </a:r>
            <a:r>
              <a:rPr lang="en-US" sz="1000" b="0" i="0" u="none" strike="noStrike" cap="none">
                <a:solidFill>
                  <a:schemeClr val="dk1"/>
                </a:solidFill>
                <a:latin typeface="Arial"/>
                <a:ea typeface="Arial"/>
                <a:cs typeface="Arial"/>
                <a:sym typeface="Arial"/>
              </a:rPr>
              <a:t>  Multiple authorizations or multiple holders shall not be grouped together under one long-term ROW or easement.</a:t>
            </a:r>
          </a:p>
          <a:p>
            <a:pPr marL="0" marR="0" lvl="0" indent="0" algn="l" rtl="0">
              <a:spcBef>
                <a:spcPts val="300"/>
              </a:spcBef>
              <a:spcAft>
                <a:spcPts val="0"/>
              </a:spcAft>
              <a:buSzPct val="25000"/>
              <a:buNone/>
            </a:pPr>
            <a:endParaRPr sz="1000" b="0" i="0" u="none" strike="noStrike" cap="none">
              <a:solidFill>
                <a:schemeClr val="dk1"/>
              </a:solidFill>
              <a:latin typeface="Arial"/>
              <a:ea typeface="Arial"/>
              <a:cs typeface="Arial"/>
              <a:sym typeface="Arial"/>
            </a:endParaRPr>
          </a:p>
        </p:txBody>
      </p:sp>
      <p:sp>
        <p:nvSpPr>
          <p:cNvPr id="171" name="Shape 171"/>
          <p:cNvSpPr txBox="1">
            <a:spLocks noGrp="1"/>
          </p:cNvSpPr>
          <p:nvPr>
            <p:ph type="sldNum" idx="12"/>
          </p:nvPr>
        </p:nvSpPr>
        <p:spPr>
          <a:xfrm>
            <a:off x="3954462" y="8759825"/>
            <a:ext cx="3024187" cy="461962"/>
          </a:xfrm>
          <a:prstGeom prst="rect">
            <a:avLst/>
          </a:prstGeom>
          <a:noFill/>
          <a:ln>
            <a:noFill/>
          </a:ln>
        </p:spPr>
        <p:txBody>
          <a:bodyPr lIns="92575" tIns="46275" rIns="92575" bIns="46275"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Arial"/>
                <a:ea typeface="Arial"/>
                <a:cs typeface="Arial"/>
                <a:sym typeface="Arial"/>
              </a:rPr>
              <a:t>8</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1185862" y="344487"/>
            <a:ext cx="4610100" cy="3457574"/>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78" name="Shape 178"/>
          <p:cNvSpPr txBox="1">
            <a:spLocks noGrp="1"/>
          </p:cNvSpPr>
          <p:nvPr>
            <p:ph type="body" idx="1"/>
          </p:nvPr>
        </p:nvSpPr>
        <p:spPr>
          <a:xfrm>
            <a:off x="698499" y="3802062"/>
            <a:ext cx="5839618" cy="5229223"/>
          </a:xfrm>
          <a:prstGeom prst="rect">
            <a:avLst/>
          </a:prstGeom>
          <a:noFill/>
          <a:ln>
            <a:noFill/>
          </a:ln>
        </p:spPr>
        <p:txBody>
          <a:bodyPr lIns="92575" tIns="46275" rIns="92575" bIns="46275" anchor="t" anchorCtr="0">
            <a:noAutofit/>
          </a:bodyPr>
          <a:lstStyle/>
          <a:p>
            <a:pPr marL="0" marR="0" lvl="0" indent="0" algn="l" rtl="0">
              <a:spcBef>
                <a:spcPts val="0"/>
              </a:spcBef>
              <a:spcAft>
                <a:spcPts val="0"/>
              </a:spcAft>
              <a:buSzPct val="25000"/>
              <a:buNone/>
            </a:pPr>
            <a:r>
              <a:rPr lang="en-US" sz="1000" b="0" i="0" u="none" strike="noStrike" cap="none" dirty="0">
                <a:solidFill>
                  <a:schemeClr val="dk1"/>
                </a:solidFill>
                <a:latin typeface="Arial"/>
                <a:ea typeface="Arial"/>
                <a:cs typeface="Arial"/>
                <a:sym typeface="Arial"/>
              </a:rPr>
              <a:t>16.  </a:t>
            </a:r>
            <a:r>
              <a:rPr lang="en-US" sz="1000" b="0" i="0" u="sng" strike="noStrike" cap="none" dirty="0">
                <a:solidFill>
                  <a:schemeClr val="dk1"/>
                </a:solidFill>
                <a:latin typeface="Arial"/>
                <a:ea typeface="Arial"/>
                <a:cs typeface="Arial"/>
                <a:sym typeface="Arial"/>
              </a:rPr>
              <a:t>Lands That Do Not Leave Federal Ownership</a:t>
            </a:r>
            <a:r>
              <a:rPr lang="en-US" sz="1000" b="0" i="0" u="none" strike="noStrike" cap="none" dirty="0">
                <a:solidFill>
                  <a:schemeClr val="dk1"/>
                </a:solidFill>
                <a:latin typeface="Arial"/>
                <a:ea typeface="Arial"/>
                <a:cs typeface="Arial"/>
                <a:sym typeface="Arial"/>
              </a:rPr>
              <a:t>.  In the event that the applicant has submitted proper documentation and fees to convert an authorization, and the lands proposed for disposal do not leave Federal ownership, the BLM authorized officer shall have the option, with the concurrence of the applicant, to retain the application, processing fees, and rental fees in anticipation of future disposal of the parcel.</a:t>
            </a:r>
          </a:p>
          <a:p>
            <a:pPr marL="0" marR="0" lvl="0" indent="0" algn="l" rtl="0">
              <a:spcBef>
                <a:spcPts val="300"/>
              </a:spcBef>
              <a:spcAft>
                <a:spcPts val="0"/>
              </a:spcAft>
              <a:buSzPct val="25000"/>
              <a:buNone/>
            </a:pPr>
            <a:r>
              <a:rPr lang="en-US" sz="1000" b="0" i="0" u="none" strike="noStrike" cap="none" dirty="0">
                <a:solidFill>
                  <a:schemeClr val="dk1"/>
                </a:solidFill>
                <a:latin typeface="Arial"/>
                <a:ea typeface="Arial"/>
                <a:cs typeface="Arial"/>
                <a:sym typeface="Arial"/>
              </a:rPr>
              <a:t> 17.  </a:t>
            </a:r>
            <a:r>
              <a:rPr lang="en-US" sz="1000" b="0" i="0" u="sng" strike="noStrike" cap="none" dirty="0">
                <a:solidFill>
                  <a:schemeClr val="dk1"/>
                </a:solidFill>
                <a:latin typeface="Arial"/>
                <a:ea typeface="Arial"/>
                <a:cs typeface="Arial"/>
                <a:sym typeface="Arial"/>
              </a:rPr>
              <a:t>Issuance of a Long-Term ROW or Easement</a:t>
            </a:r>
            <a:r>
              <a:rPr lang="en-US" sz="1000" b="0" i="0" u="none" strike="noStrike" cap="none" dirty="0">
                <a:solidFill>
                  <a:schemeClr val="dk1"/>
                </a:solidFill>
                <a:latin typeface="Arial"/>
                <a:ea typeface="Arial"/>
                <a:cs typeface="Arial"/>
                <a:sym typeface="Arial"/>
              </a:rPr>
              <a:t>.  While all processing of an application for a long-term ROW or easement must be completed early in the disposal process, the actual ROW or easement shall not be issued until it is certain that the lands involved will be transferred out of Federal ownership.  For sales and exchanges, escrow shall be required to complete the transaction.  The escrow shall incorporate the recording of the long-term ROW or easement in conjunction with closing of the exchange, and escrow instructions shall specify that the perpetual ROW or easement be recorded before the patent.  For R&amp;PP conveyances (that do not contain a </a:t>
            </a:r>
            <a:r>
              <a:rPr lang="en-US" sz="1000" b="0" i="0" u="none" strike="noStrike" cap="none" dirty="0" err="1">
                <a:solidFill>
                  <a:schemeClr val="dk1"/>
                </a:solidFill>
                <a:latin typeface="Arial"/>
                <a:ea typeface="Arial"/>
                <a:cs typeface="Arial"/>
                <a:sym typeface="Arial"/>
              </a:rPr>
              <a:t>reverter</a:t>
            </a:r>
            <a:r>
              <a:rPr lang="en-US" sz="1000" b="0" i="0" u="none" strike="noStrike" cap="none" dirty="0">
                <a:solidFill>
                  <a:schemeClr val="dk1"/>
                </a:solidFill>
                <a:latin typeface="Arial"/>
                <a:ea typeface="Arial"/>
                <a:cs typeface="Arial"/>
                <a:sym typeface="Arial"/>
              </a:rPr>
              <a:t> clause), airport conveyances, Desert Land entries, Carey Act disposals, and Indian allotments, conversion to a long-term ROW or easement shall not be allowed until patenting of the parcel is assured.  Costs to record the long-term ROW or easement are the responsibility of the holder.  </a:t>
            </a:r>
          </a:p>
          <a:p>
            <a:pPr marL="0" marR="0" lvl="0" indent="0" algn="l" rtl="0">
              <a:spcBef>
                <a:spcPts val="300"/>
              </a:spcBef>
              <a:spcAft>
                <a:spcPts val="0"/>
              </a:spcAft>
              <a:buSzPct val="25000"/>
              <a:buNone/>
            </a:pPr>
            <a:r>
              <a:rPr lang="en-US" sz="1000" b="0" i="0" u="none" strike="noStrike" cap="none" dirty="0">
                <a:solidFill>
                  <a:schemeClr val="dk1"/>
                </a:solidFill>
                <a:latin typeface="Arial"/>
                <a:ea typeface="Arial"/>
                <a:cs typeface="Arial"/>
                <a:sym typeface="Arial"/>
              </a:rPr>
              <a:t> 18.  </a:t>
            </a:r>
            <a:r>
              <a:rPr lang="en-US" sz="1000" b="0" i="0" u="sng" strike="noStrike" cap="none" dirty="0">
                <a:solidFill>
                  <a:schemeClr val="dk1"/>
                </a:solidFill>
                <a:latin typeface="Arial"/>
                <a:ea typeface="Arial"/>
                <a:cs typeface="Arial"/>
                <a:sym typeface="Arial"/>
              </a:rPr>
              <a:t>Administration of Long-Term ROW Grants and Easements</a:t>
            </a:r>
            <a:r>
              <a:rPr lang="en-US" sz="1000" b="0" i="0" u="none" strike="noStrike" cap="none" dirty="0">
                <a:solidFill>
                  <a:schemeClr val="dk1"/>
                </a:solidFill>
                <a:latin typeface="Arial"/>
                <a:ea typeface="Arial"/>
                <a:cs typeface="Arial"/>
                <a:sym typeface="Arial"/>
              </a:rPr>
              <a:t>.  The BLM shall not administer long-term right-of-way grants after the lands involved leave Federal ownership.  Instead, the grant shall be administered by the patentee/grantee, and their successors or assigns.  A standard stipulation shall be added to all new grants confirming a transfer of administration in the event that the lands leave Federal ownership. </a:t>
            </a:r>
          </a:p>
          <a:p>
            <a:pPr marL="0" marR="0" lvl="0" indent="0" algn="l" rtl="0">
              <a:spcBef>
                <a:spcPts val="300"/>
              </a:spcBef>
              <a:spcAft>
                <a:spcPts val="0"/>
              </a:spcAft>
              <a:buSzPct val="25000"/>
              <a:buNone/>
            </a:pPr>
            <a:r>
              <a:rPr lang="en-US" sz="1000" b="0" i="0" u="none" strike="noStrike" cap="none" dirty="0">
                <a:solidFill>
                  <a:schemeClr val="dk1"/>
                </a:solidFill>
                <a:latin typeface="Arial"/>
                <a:ea typeface="Arial"/>
                <a:cs typeface="Arial"/>
                <a:sym typeface="Arial"/>
              </a:rPr>
              <a:t> 19.  </a:t>
            </a:r>
            <a:r>
              <a:rPr lang="en-US" sz="1000" b="0" i="0" u="sng" strike="noStrike" cap="none" dirty="0">
                <a:solidFill>
                  <a:schemeClr val="dk1"/>
                </a:solidFill>
                <a:latin typeface="Arial"/>
                <a:ea typeface="Arial"/>
                <a:cs typeface="Arial"/>
                <a:sym typeface="Arial"/>
              </a:rPr>
              <a:t>Ongoing Actions</a:t>
            </a:r>
            <a:r>
              <a:rPr lang="en-US" sz="1000" b="0" i="0" u="none" strike="noStrike" cap="none" dirty="0">
                <a:solidFill>
                  <a:schemeClr val="dk1"/>
                </a:solidFill>
                <a:latin typeface="Arial"/>
                <a:ea typeface="Arial"/>
                <a:cs typeface="Arial"/>
                <a:sym typeface="Arial"/>
              </a:rPr>
              <a:t>.  The opportunity to convert a ROW grant shall not apply to any conveyance action for which 1) a Decision Record (DR) or Record of Decision (ROD) has been signed, or 2) a Notice of Realty Action or Notice of Decision has been published.  For any conveyance action which has been initiated, but the DR/ROD has not been signed, the authorized officer may choose to allow conversion of ROWs depending on an analysis of the effects on timeframes and other factors, provided that the appraisal (if applicable) appropriately addresses the potential conversion.  For exchanges in process, conversion of ROWs shall also be subject to the agreement of the proponent and amendment of the Agreement to Initiate.  For R&amp;PP leases/conveyances in process, the applicant should be notified as soon as possible that the conversion opportunity shall be a term and condition of the lease/conveyance.</a:t>
            </a:r>
          </a:p>
          <a:p>
            <a:pPr marL="0" marR="0" lvl="0" indent="0" algn="l" rtl="0">
              <a:spcBef>
                <a:spcPts val="300"/>
              </a:spcBef>
              <a:spcAft>
                <a:spcPts val="0"/>
              </a:spcAft>
              <a:buSzPct val="25000"/>
              <a:buNone/>
            </a:pPr>
            <a:r>
              <a:rPr lang="en-US" sz="1000" b="1" i="0" u="none" strike="noStrike" cap="none" dirty="0">
                <a:solidFill>
                  <a:schemeClr val="dk1"/>
                </a:solidFill>
                <a:latin typeface="Arial"/>
                <a:ea typeface="Arial"/>
                <a:cs typeface="Arial"/>
                <a:sym typeface="Arial"/>
              </a:rPr>
              <a:t>NOTE:  If DR, ROD, NORA, or NOD have been published, this policy does not apply.</a:t>
            </a:r>
          </a:p>
        </p:txBody>
      </p:sp>
      <p:sp>
        <p:nvSpPr>
          <p:cNvPr id="179" name="Shape 179"/>
          <p:cNvSpPr txBox="1">
            <a:spLocks noGrp="1"/>
          </p:cNvSpPr>
          <p:nvPr>
            <p:ph type="sldNum" idx="12"/>
          </p:nvPr>
        </p:nvSpPr>
        <p:spPr>
          <a:xfrm>
            <a:off x="3954462" y="8759825"/>
            <a:ext cx="3024187" cy="461962"/>
          </a:xfrm>
          <a:prstGeom prst="rect">
            <a:avLst/>
          </a:prstGeom>
          <a:noFill/>
          <a:ln>
            <a:noFill/>
          </a:ln>
        </p:spPr>
        <p:txBody>
          <a:bodyPr lIns="92575" tIns="46275" rIns="92575" bIns="46275"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Arial"/>
                <a:ea typeface="Arial"/>
                <a:cs typeface="Arial"/>
                <a:sym typeface="Arial"/>
              </a:rPr>
              <a:t>9</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7" name="Shape 17"/>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spcAft>
                <a:spcPts val="0"/>
              </a:spcAft>
              <a:buClr>
                <a:schemeClr val="dk1"/>
              </a:buClr>
              <a:buFont typeface="Arial"/>
              <a:buNone/>
              <a:defRPr sz="3200" b="0" i="0" u="none" strike="noStrike" cap="none">
                <a:solidFill>
                  <a:schemeClr val="dk1"/>
                </a:solidFill>
                <a:latin typeface="Arial"/>
                <a:ea typeface="Arial"/>
                <a:cs typeface="Arial"/>
                <a:sym typeface="Arial"/>
              </a:defRPr>
            </a:lvl1pPr>
            <a:lvl2pPr marL="457200" marR="0" lvl="1" indent="0" algn="ctr" rtl="0">
              <a:spcBef>
                <a:spcPts val="560"/>
              </a:spcBef>
              <a:spcAft>
                <a:spcPts val="0"/>
              </a:spcAft>
              <a:buClr>
                <a:schemeClr val="dk1"/>
              </a:buClr>
              <a:buFont typeface="Arial"/>
              <a:buNone/>
              <a:defRPr sz="2800" b="0" i="0" u="none" strike="noStrike" cap="none">
                <a:solidFill>
                  <a:schemeClr val="dk1"/>
                </a:solidFill>
                <a:latin typeface="Arial"/>
                <a:ea typeface="Arial"/>
                <a:cs typeface="Arial"/>
                <a:sym typeface="Arial"/>
              </a:defRPr>
            </a:lvl2pPr>
            <a:lvl3pPr marL="914400" marR="0" lvl="2" indent="0" algn="ctr" rtl="0">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4pPr>
            <a:lvl5pPr marL="1828800" marR="0" lvl="4"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5pPr>
            <a:lvl6pPr marL="2286000" marR="0" lvl="5"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6pPr>
            <a:lvl7pPr marL="2743200" marR="0" lvl="6"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7pPr>
            <a:lvl8pPr marL="3200400" marR="0" lvl="7"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8pPr>
            <a:lvl9pPr marL="3657600" marR="0" lvl="8"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9pPr>
          </a:lstStyle>
          <a:p>
            <a:endParaRPr/>
          </a:p>
        </p:txBody>
      </p:sp>
      <p:sp>
        <p:nvSpPr>
          <p:cNvPr id="18" name="Shape 18"/>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9" name="Shape 19"/>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0" name="Shape 20"/>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75" name="Shape 75"/>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6" name="Shape 76"/>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80" name="Shape 80"/>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1" name="Shape 81"/>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Arial"/>
                <a:ea typeface="Arial"/>
                <a:cs typeface="Arial"/>
                <a:sym typeface="Arial"/>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5pPr>
            <a:lvl6pPr marL="2286000" marR="0" lvl="5"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6pPr>
            <a:lvl7pPr marL="2743200" marR="0" lvl="6"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7pPr>
            <a:lvl8pPr marL="3200400" marR="0" lvl="7"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8pPr>
            <a:lvl9pPr marL="3657600" marR="0" lvl="8"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3" name="Shape 83"/>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4" name="Shape 84"/>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87" name="Shape 87"/>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spcAft>
                <a:spcPts val="0"/>
              </a:spcAft>
              <a:buClr>
                <a:schemeClr val="dk1"/>
              </a:buClr>
              <a:buFont typeface="Arial"/>
              <a:buNone/>
              <a:defRPr sz="3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9pPr>
          </a:lstStyle>
          <a:p>
            <a:endParaRPr/>
          </a:p>
        </p:txBody>
      </p:sp>
      <p:sp>
        <p:nvSpPr>
          <p:cNvPr id="88" name="Shape 88"/>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Arial"/>
                <a:ea typeface="Arial"/>
                <a:cs typeface="Arial"/>
                <a:sym typeface="Arial"/>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5pPr>
            <a:lvl6pPr marL="2286000" marR="0" lvl="5"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6pPr>
            <a:lvl7pPr marL="2743200" marR="0" lvl="6"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7pPr>
            <a:lvl8pPr marL="3200400" marR="0" lvl="7"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8pPr>
            <a:lvl9pPr marL="3657600" marR="0" lvl="8"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89" name="Shape 89"/>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90" name="Shape 90"/>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91" name="Shape 91"/>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94" name="Shape 94"/>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5" name="Shape 95"/>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96" name="Shape 96"/>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97" name="Shape 97"/>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98"/>
        <p:cNvGrpSpPr/>
        <p:nvPr/>
      </p:nvGrpSpPr>
      <p:grpSpPr>
        <a:xfrm>
          <a:off x="0" y="0"/>
          <a:ext cx="0" cy="0"/>
          <a:chOff x="0" y="0"/>
          <a:chExt cx="0" cy="0"/>
        </a:xfrm>
      </p:grpSpPr>
      <p:sp>
        <p:nvSpPr>
          <p:cNvPr id="99" name="Shape 99"/>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00" name="Shape 100"/>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1" name="Shape 101"/>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02" name="Shape 102"/>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03" name="Shape 103"/>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
        <p:cNvGrpSpPr/>
        <p:nvPr/>
      </p:nvGrpSpPr>
      <p:grpSpPr>
        <a:xfrm>
          <a:off x="0" y="0"/>
          <a:ext cx="0" cy="0"/>
          <a:chOff x="0" y="0"/>
          <a:chExt cx="0" cy="0"/>
        </a:xfrm>
      </p:grpSpPr>
      <p:sp>
        <p:nvSpPr>
          <p:cNvPr id="22" name="Shape 22"/>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 name="Shape 23"/>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4" name="Shape 24"/>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27" name="Shape 27"/>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 name="Shape 28"/>
          <p:cNvSpPr txBox="1">
            <a:spLocks noGrp="1"/>
          </p:cNvSpPr>
          <p:nvPr>
            <p:ph type="body" idx="2"/>
          </p:nvPr>
        </p:nvSpPr>
        <p:spPr>
          <a:xfrm>
            <a:off x="4648200" y="1600200"/>
            <a:ext cx="4038599" cy="2185988"/>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 name="Shape 29"/>
          <p:cNvSpPr txBox="1">
            <a:spLocks noGrp="1"/>
          </p:cNvSpPr>
          <p:nvPr>
            <p:ph type="body" idx="3"/>
          </p:nvPr>
        </p:nvSpPr>
        <p:spPr>
          <a:xfrm>
            <a:off x="4648200" y="3938587"/>
            <a:ext cx="4038599" cy="2187574"/>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0" name="Shape 30"/>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1" name="Shape 31"/>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2" name="Shape 32"/>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35" name="Shape 35"/>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7" name="Shape 37"/>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8" name="Shape 38"/>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Shape 39"/>
        <p:cNvGrpSpPr/>
        <p:nvPr/>
      </p:nvGrpSpPr>
      <p:grpSpPr>
        <a:xfrm>
          <a:off x="0" y="0"/>
          <a:ext cx="0" cy="0"/>
          <a:chOff x="0" y="0"/>
          <a:chExt cx="0" cy="0"/>
        </a:xfrm>
      </p:grpSpPr>
      <p:sp>
        <p:nvSpPr>
          <p:cNvPr id="40" name="Shape 40"/>
          <p:cNvSpPr txBox="1">
            <a:spLocks noGrp="1"/>
          </p:cNvSpPr>
          <p:nvPr>
            <p:ph type="body" idx="1"/>
          </p:nvPr>
        </p:nvSpPr>
        <p:spPr>
          <a:xfrm>
            <a:off x="457200" y="274637"/>
            <a:ext cx="8229600" cy="5851525"/>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46" name="Shape 46"/>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7" name="Shape 47"/>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8" name="Shape 48"/>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9" name="Shape 49"/>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0" name="Shape 50"/>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000" b="1"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53" name="Shape 53"/>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1pPr>
            <a:lvl2pPr marL="457200" marR="0" lvl="1" indent="0" algn="l" rtl="0">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spcBef>
                <a:spcPts val="320"/>
              </a:spcBef>
              <a:spcAft>
                <a:spcPts val="0"/>
              </a:spcAft>
              <a:buClr>
                <a:schemeClr val="dk1"/>
              </a:buClr>
              <a:buFont typeface="Arial"/>
              <a:buNone/>
              <a:defRPr sz="1600" b="0" i="0" u="none" strike="noStrike" cap="none">
                <a:solidFill>
                  <a:schemeClr val="dk1"/>
                </a:solidFill>
                <a:latin typeface="Arial"/>
                <a:ea typeface="Arial"/>
                <a:cs typeface="Arial"/>
                <a:sym typeface="Arial"/>
              </a:defRPr>
            </a:lvl3pPr>
            <a:lvl4pPr marL="1371600" marR="0" lvl="3"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4pPr>
            <a:lvl5pPr marL="1828800" marR="0" lvl="4"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5pPr>
            <a:lvl6pPr marL="2286000" marR="0" lvl="5"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6pPr>
            <a:lvl7pPr marL="2743200" marR="0" lvl="6"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7pPr>
            <a:lvl8pPr marL="3200400" marR="0" lvl="7"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8pPr>
            <a:lvl9pPr marL="3657600" marR="0" lvl="8"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9pPr>
          </a:lstStyle>
          <a:p>
            <a:endParaRPr/>
          </a:p>
        </p:txBody>
      </p:sp>
      <p:sp>
        <p:nvSpPr>
          <p:cNvPr id="54" name="Shape 54"/>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5" name="Shape 55"/>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59" name="Shape 59"/>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0" name="Shape 60"/>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1" name="Shape 61"/>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2" name="Shape 62"/>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3" name="Shape 63"/>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66" name="Shape 66"/>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Arial"/>
              <a:buNone/>
              <a:defRPr sz="2400" b="1" i="0" u="none" strike="noStrike" cap="none">
                <a:solidFill>
                  <a:schemeClr val="dk1"/>
                </a:solidFill>
                <a:latin typeface="Arial"/>
                <a:ea typeface="Arial"/>
                <a:cs typeface="Arial"/>
                <a:sym typeface="Arial"/>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Arial"/>
                <a:ea typeface="Arial"/>
                <a:cs typeface="Arial"/>
                <a:sym typeface="Arial"/>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Arial"/>
                <a:ea typeface="Arial"/>
                <a:cs typeface="Arial"/>
                <a:sym typeface="Arial"/>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5pPr>
            <a:lvl6pPr marL="2286000" marR="0" lvl="5"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68" name="Shape 68"/>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Arial"/>
              <a:buNone/>
              <a:defRPr sz="2400" b="1" i="0" u="none" strike="noStrike" cap="none">
                <a:solidFill>
                  <a:schemeClr val="dk1"/>
                </a:solidFill>
                <a:latin typeface="Arial"/>
                <a:ea typeface="Arial"/>
                <a:cs typeface="Arial"/>
                <a:sym typeface="Arial"/>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Arial"/>
                <a:ea typeface="Arial"/>
                <a:cs typeface="Arial"/>
                <a:sym typeface="Arial"/>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Arial"/>
                <a:ea typeface="Arial"/>
                <a:cs typeface="Arial"/>
                <a:sym typeface="Arial"/>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5pPr>
            <a:lvl6pPr marL="2286000" marR="0" lvl="5"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69" name="Shape 69"/>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70" name="Shape 70"/>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1" name="Shape 71"/>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Shape 12"/>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web.blm.gov/internal/wo-300/wo-350/row/admin.htm#Easements" TargetMode="Externa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108"/>
        <p:cNvGrpSpPr/>
        <p:nvPr/>
      </p:nvGrpSpPr>
      <p:grpSpPr>
        <a:xfrm>
          <a:off x="0" y="0"/>
          <a:ext cx="0" cy="0"/>
          <a:chOff x="0" y="0"/>
          <a:chExt cx="0" cy="0"/>
        </a:xfrm>
      </p:grpSpPr>
      <p:sp>
        <p:nvSpPr>
          <p:cNvPr id="109" name="Shape 109"/>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0" i="0" u="none" strike="noStrike" cap="none">
                <a:solidFill>
                  <a:schemeClr val="dk1"/>
                </a:solidFill>
                <a:latin typeface="Arial"/>
                <a:ea typeface="Arial"/>
                <a:cs typeface="Arial"/>
                <a:sym typeface="Arial"/>
              </a:rPr>
              <a:t>1</a:t>
            </a:fld>
            <a:endParaRPr lang="en-US" sz="1400" b="0" i="0" u="none" strike="noStrike" cap="none">
              <a:solidFill>
                <a:schemeClr val="dk1"/>
              </a:solidFill>
              <a:latin typeface="Arial"/>
              <a:ea typeface="Arial"/>
              <a:cs typeface="Arial"/>
              <a:sym typeface="Arial"/>
            </a:endParaRPr>
          </a:p>
        </p:txBody>
      </p:sp>
      <p:sp>
        <p:nvSpPr>
          <p:cNvPr id="110" name="Shape 110"/>
          <p:cNvSpPr txBox="1">
            <a:spLocks noGrp="1"/>
          </p:cNvSpPr>
          <p:nvPr>
            <p:ph type="ctrTitle"/>
          </p:nvPr>
        </p:nvSpPr>
        <p:spPr>
          <a:xfrm>
            <a:off x="685800" y="685800"/>
            <a:ext cx="7772400" cy="37338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200" b="0" i="0" u="none" strike="noStrike" cap="none">
                <a:solidFill>
                  <a:schemeClr val="dk2"/>
                </a:solidFill>
                <a:latin typeface="Arial"/>
                <a:ea typeface="Arial"/>
                <a:cs typeface="Arial"/>
                <a:sym typeface="Arial"/>
              </a:rPr>
              <a:t>BLM Policy and Procedures</a:t>
            </a:r>
            <a:br>
              <a:rPr lang="en-US" sz="3200" b="0" i="0" u="none" strike="noStrike" cap="none">
                <a:solidFill>
                  <a:schemeClr val="dk2"/>
                </a:solidFill>
                <a:latin typeface="Arial"/>
                <a:ea typeface="Arial"/>
                <a:cs typeface="Arial"/>
                <a:sym typeface="Arial"/>
              </a:rPr>
            </a:br>
            <a:r>
              <a:rPr lang="en-US" sz="3200" b="0" i="0" u="none" strike="noStrike" cap="none">
                <a:solidFill>
                  <a:schemeClr val="dk2"/>
                </a:solidFill>
                <a:latin typeface="Arial"/>
                <a:ea typeface="Arial"/>
                <a:cs typeface="Arial"/>
                <a:sym typeface="Arial"/>
              </a:rPr>
              <a:t>for</a:t>
            </a:r>
            <a:br>
              <a:rPr lang="en-US" sz="3200" b="0" i="0" u="none" strike="noStrike" cap="none">
                <a:solidFill>
                  <a:schemeClr val="dk2"/>
                </a:solidFill>
                <a:latin typeface="Arial"/>
                <a:ea typeface="Arial"/>
                <a:cs typeface="Arial"/>
                <a:sym typeface="Arial"/>
              </a:rPr>
            </a:br>
            <a:r>
              <a:rPr lang="en-US" sz="3200" b="0" i="0" u="none" strike="noStrike" cap="none">
                <a:solidFill>
                  <a:schemeClr val="dk2"/>
                </a:solidFill>
                <a:latin typeface="Arial"/>
                <a:ea typeface="Arial"/>
                <a:cs typeface="Arial"/>
                <a:sym typeface="Arial"/>
              </a:rPr>
              <a:t>Issuance of “Long Term” Right-of-Way Grants and Easements Over Public Lands to be Transferred Out of Federal Ownership</a:t>
            </a:r>
          </a:p>
        </p:txBody>
      </p:sp>
      <p:sp>
        <p:nvSpPr>
          <p:cNvPr id="111" name="Shape 111"/>
          <p:cNvSpPr txBox="1">
            <a:spLocks noGrp="1"/>
          </p:cNvSpPr>
          <p:nvPr>
            <p:ph type="subTitle" idx="1"/>
          </p:nvPr>
        </p:nvSpPr>
        <p:spPr>
          <a:xfrm>
            <a:off x="1371600" y="4556067"/>
            <a:ext cx="6400799" cy="137159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dk1"/>
              </a:buClr>
              <a:buSzPct val="25000"/>
              <a:buFont typeface="Arial"/>
              <a:buNone/>
            </a:pPr>
            <a:r>
              <a:rPr lang="en-US" sz="2400" b="0" i="0" u="none" strike="noStrike" cap="none">
                <a:solidFill>
                  <a:schemeClr val="dk1"/>
                </a:solidFill>
                <a:latin typeface="Arial"/>
                <a:ea typeface="Arial"/>
                <a:cs typeface="Arial"/>
                <a:sym typeface="Arial"/>
              </a:rPr>
              <a:t>In accordance with</a:t>
            </a:r>
          </a:p>
          <a:p>
            <a:pPr marL="0" marR="0" lvl="0" indent="0" algn="ctr" rtl="0">
              <a:spcBef>
                <a:spcPts val="480"/>
              </a:spcBef>
              <a:spcAft>
                <a:spcPts val="0"/>
              </a:spcAft>
              <a:buClr>
                <a:schemeClr val="dk1"/>
              </a:buClr>
              <a:buSzPct val="25000"/>
              <a:buFont typeface="Arial"/>
              <a:buNone/>
            </a:pPr>
            <a:r>
              <a:rPr lang="en-US" sz="2400" b="0" i="0" u="none" strike="noStrike" cap="none">
                <a:solidFill>
                  <a:schemeClr val="dk1"/>
                </a:solidFill>
                <a:latin typeface="Arial"/>
                <a:ea typeface="Arial"/>
                <a:cs typeface="Arial"/>
                <a:sym typeface="Arial"/>
              </a:rPr>
              <a:t>Right-of-way Regulations 43 CFR 2800/2880</a:t>
            </a:r>
          </a:p>
          <a:p>
            <a:pPr marL="0" marR="0" lvl="0" indent="0" algn="ctr" rtl="0">
              <a:spcBef>
                <a:spcPts val="480"/>
              </a:spcBef>
              <a:spcAft>
                <a:spcPts val="0"/>
              </a:spcAft>
              <a:buClr>
                <a:schemeClr val="dk1"/>
              </a:buClr>
              <a:buSzPct val="25000"/>
              <a:buFont typeface="Arial"/>
              <a:buNone/>
            </a:pPr>
            <a:endParaRPr sz="2400" b="0" i="0" u="none" strike="noStrike" cap="none">
              <a:solidFill>
                <a:schemeClr val="dk1"/>
              </a:solidFill>
              <a:latin typeface="Arial"/>
              <a:ea typeface="Arial"/>
              <a:cs typeface="Arial"/>
              <a:sym typeface="Arial"/>
            </a:endParaRPr>
          </a:p>
        </p:txBody>
      </p:sp>
      <p:pic>
        <p:nvPicPr>
          <p:cNvPr id="112" name="Shape 112"/>
          <p:cNvPicPr preferRelativeResize="0"/>
          <p:nvPr/>
        </p:nvPicPr>
        <p:blipFill rotWithShape="1">
          <a:blip r:embed="rId4">
            <a:alphaModFix/>
          </a:blip>
          <a:srcRect/>
          <a:stretch/>
        </p:blipFill>
        <p:spPr>
          <a:xfrm>
            <a:off x="685800" y="762000"/>
            <a:ext cx="1198473" cy="1048663"/>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189"/>
        <p:cNvGrpSpPr/>
        <p:nvPr/>
      </p:nvGrpSpPr>
      <p:grpSpPr>
        <a:xfrm>
          <a:off x="0" y="0"/>
          <a:ext cx="0" cy="0"/>
          <a:chOff x="0" y="0"/>
          <a:chExt cx="0" cy="0"/>
        </a:xfrm>
      </p:grpSpPr>
      <p:sp>
        <p:nvSpPr>
          <p:cNvPr id="190" name="Shape 190"/>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0" i="0" u="none" strike="noStrike" cap="none">
                <a:solidFill>
                  <a:schemeClr val="dk1"/>
                </a:solidFill>
                <a:latin typeface="Arial"/>
                <a:ea typeface="Arial"/>
                <a:cs typeface="Arial"/>
                <a:sym typeface="Arial"/>
              </a:rPr>
              <a:t>10</a:t>
            </a:fld>
            <a:endParaRPr lang="en-US" sz="1400" b="0" i="0" u="none" strike="noStrike" cap="none">
              <a:solidFill>
                <a:schemeClr val="dk1"/>
              </a:solidFill>
              <a:latin typeface="Arial"/>
              <a:ea typeface="Arial"/>
              <a:cs typeface="Arial"/>
              <a:sym typeface="Arial"/>
            </a:endParaRPr>
          </a:p>
        </p:txBody>
      </p:sp>
      <p:sp>
        <p:nvSpPr>
          <p:cNvPr id="191" name="Shape 191"/>
          <p:cNvSpPr txBox="1">
            <a:spLocks noGrp="1"/>
          </p:cNvSpPr>
          <p:nvPr>
            <p:ph type="title"/>
          </p:nvPr>
        </p:nvSpPr>
        <p:spPr>
          <a:xfrm>
            <a:off x="274319" y="381000"/>
            <a:ext cx="8595359" cy="914400"/>
          </a:xfrm>
          <a:prstGeom prst="rect">
            <a:avLst/>
          </a:prstGeom>
          <a:gradFill>
            <a:gsLst>
              <a:gs pos="0">
                <a:srgbClr val="9DAFB1"/>
              </a:gs>
              <a:gs pos="80000">
                <a:srgbClr val="CEE7EA"/>
              </a:gs>
              <a:gs pos="100000">
                <a:srgbClr val="CFE8EB"/>
              </a:gs>
            </a:gsLst>
            <a:lin ang="16200000" scaled="0"/>
          </a:gradFill>
          <a:ln>
            <a:noFill/>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spcAft>
                <a:spcPts val="0"/>
              </a:spcAft>
              <a:buSzPct val="25000"/>
              <a:buNone/>
            </a:pPr>
            <a:r>
              <a:rPr lang="en-US" sz="3200" b="0" i="0" u="none" strike="noStrike" cap="none">
                <a:solidFill>
                  <a:schemeClr val="dk1"/>
                </a:solidFill>
                <a:latin typeface="Arial"/>
                <a:ea typeface="Arial"/>
                <a:cs typeface="Arial"/>
                <a:sym typeface="Arial"/>
              </a:rPr>
              <a:t>Specific Application Requirements &amp; Policy</a:t>
            </a:r>
          </a:p>
        </p:txBody>
      </p:sp>
      <p:sp>
        <p:nvSpPr>
          <p:cNvPr id="192" name="Shape 192"/>
          <p:cNvSpPr txBox="1">
            <a:spLocks noGrp="1"/>
          </p:cNvSpPr>
          <p:nvPr>
            <p:ph type="body" idx="1"/>
          </p:nvPr>
        </p:nvSpPr>
        <p:spPr>
          <a:xfrm>
            <a:off x="1089200" y="1752600"/>
            <a:ext cx="7032900" cy="4572000"/>
          </a:xfrm>
          <a:prstGeom prst="rect">
            <a:avLst/>
          </a:prstGeom>
          <a:noFill/>
          <a:ln>
            <a:noFill/>
          </a:ln>
        </p:spPr>
        <p:txBody>
          <a:bodyPr lIns="91425" tIns="45700" rIns="91425" bIns="45700" anchor="t" anchorCtr="0">
            <a:noAutofit/>
          </a:bodyPr>
          <a:lstStyle/>
          <a:p>
            <a:pPr marL="342900" marR="0" lvl="0" indent="-342900" algn="l" rtl="0">
              <a:lnSpc>
                <a:spcPct val="112500"/>
              </a:lnSpc>
              <a:spcBef>
                <a:spcPts val="1800"/>
              </a:spcBef>
              <a:spcAft>
                <a:spcPts val="0"/>
              </a:spcAft>
              <a:buClr>
                <a:schemeClr val="dk1"/>
              </a:buClr>
              <a:buSzPct val="100000"/>
              <a:buFont typeface="Noto Sans Symbols"/>
              <a:buChar char="❍"/>
            </a:pPr>
            <a:r>
              <a:rPr lang="en-US" sz="2400" b="0" i="0" u="none" strike="noStrike" cap="none">
                <a:solidFill>
                  <a:schemeClr val="dk1"/>
                </a:solidFill>
                <a:latin typeface="Arial"/>
                <a:ea typeface="Arial"/>
                <a:cs typeface="Arial"/>
                <a:sym typeface="Arial"/>
              </a:rPr>
              <a:t>Conversion requests should </a:t>
            </a:r>
            <a:r>
              <a:rPr lang="en-US" sz="2400" b="1" i="0" u="sng" strike="noStrike" cap="none">
                <a:solidFill>
                  <a:schemeClr val="dk1"/>
                </a:solidFill>
                <a:latin typeface="Arial"/>
                <a:ea typeface="Arial"/>
                <a:cs typeface="Arial"/>
                <a:sym typeface="Arial"/>
              </a:rPr>
              <a:t>not</a:t>
            </a:r>
            <a:r>
              <a:rPr lang="en-US" sz="2400" b="0" i="0" u="none" strike="noStrike" cap="none">
                <a:solidFill>
                  <a:schemeClr val="dk1"/>
                </a:solidFill>
                <a:latin typeface="Arial"/>
                <a:ea typeface="Arial"/>
                <a:cs typeface="Arial"/>
                <a:sym typeface="Arial"/>
              </a:rPr>
              <a:t> include modifications beyond the scope of the grant (e.g. change kV, add access roads, install new metering stations etc.)</a:t>
            </a:r>
          </a:p>
          <a:p>
            <a:pPr marL="342900" marR="0" lvl="0" indent="-342900" algn="l" rtl="0">
              <a:lnSpc>
                <a:spcPct val="112500"/>
              </a:lnSpc>
              <a:spcBef>
                <a:spcPts val="1800"/>
              </a:spcBef>
              <a:spcAft>
                <a:spcPts val="0"/>
              </a:spcAft>
              <a:buClr>
                <a:schemeClr val="dk1"/>
              </a:buClr>
              <a:buSzPct val="100000"/>
              <a:buFont typeface="Noto Sans Symbols"/>
              <a:buChar char="❍"/>
            </a:pPr>
            <a:r>
              <a:rPr lang="en-US" sz="2400" b="0" i="0" u="none" strike="noStrike" cap="none">
                <a:solidFill>
                  <a:schemeClr val="dk1"/>
                </a:solidFill>
                <a:latin typeface="Arial"/>
                <a:ea typeface="Arial"/>
                <a:cs typeface="Arial"/>
                <a:sym typeface="Arial"/>
              </a:rPr>
              <a:t>Easements will be prepared/signed by the applicable State Office; escrow may be utilized</a:t>
            </a:r>
          </a:p>
          <a:p>
            <a:pPr marL="342900" marR="0" lvl="0" indent="-342900" algn="l" rtl="0">
              <a:lnSpc>
                <a:spcPct val="112500"/>
              </a:lnSpc>
              <a:spcBef>
                <a:spcPts val="1800"/>
              </a:spcBef>
              <a:spcAft>
                <a:spcPts val="0"/>
              </a:spcAft>
              <a:buClr>
                <a:schemeClr val="dk1"/>
              </a:buClr>
              <a:buSzPct val="100000"/>
              <a:buFont typeface="Noto Sans Symbols"/>
              <a:buNone/>
            </a:pP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196"/>
        <p:cNvGrpSpPr/>
        <p:nvPr/>
      </p:nvGrpSpPr>
      <p:grpSpPr>
        <a:xfrm>
          <a:off x="0" y="0"/>
          <a:ext cx="0" cy="0"/>
          <a:chOff x="0" y="0"/>
          <a:chExt cx="0" cy="0"/>
        </a:xfrm>
      </p:grpSpPr>
      <p:sp>
        <p:nvSpPr>
          <p:cNvPr id="197" name="Shape 197"/>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0" i="0" u="none" strike="noStrike" cap="none">
                <a:solidFill>
                  <a:schemeClr val="dk1"/>
                </a:solidFill>
                <a:latin typeface="Arial"/>
                <a:ea typeface="Arial"/>
                <a:cs typeface="Arial"/>
                <a:sym typeface="Arial"/>
              </a:rPr>
              <a:t>11</a:t>
            </a:fld>
            <a:endParaRPr lang="en-US" sz="1400" b="0" i="0" u="none" strike="noStrike" cap="none">
              <a:solidFill>
                <a:schemeClr val="dk1"/>
              </a:solidFill>
              <a:latin typeface="Arial"/>
              <a:ea typeface="Arial"/>
              <a:cs typeface="Arial"/>
              <a:sym typeface="Arial"/>
            </a:endParaRPr>
          </a:p>
        </p:txBody>
      </p:sp>
      <p:pic>
        <p:nvPicPr>
          <p:cNvPr id="198" name="Shape 198" descr="Wide upward diagonal"/>
          <p:cNvPicPr preferRelativeResize="0"/>
          <p:nvPr/>
        </p:nvPicPr>
        <p:blipFill rotWithShape="1">
          <a:blip r:embed="rId4">
            <a:alphaModFix/>
          </a:blip>
          <a:srcRect/>
          <a:stretch/>
        </p:blipFill>
        <p:spPr>
          <a:xfrm>
            <a:off x="457200" y="838200"/>
            <a:ext cx="8229600" cy="4514850"/>
          </a:xfrm>
          <a:prstGeom prst="rect">
            <a:avLst/>
          </a:prstGeom>
          <a:noFill/>
          <a:ln w="38100" cap="sq" cmpd="sng">
            <a:solidFill>
              <a:srgbClr val="000000"/>
            </a:solidFill>
            <a:prstDash val="solid"/>
            <a:miter/>
            <a:headEnd type="none" w="med" len="med"/>
            <a:tailEnd type="none" w="med" len="med"/>
          </a:ln>
          <a:effectLst>
            <a:outerShdw blurRad="50799" dist="38100" dir="2700000" algn="tl" rotWithShape="0">
              <a:srgbClr val="000000">
                <a:alpha val="42745"/>
              </a:srgbClr>
            </a:outerShdw>
          </a:effectLst>
        </p:spPr>
      </p:pic>
      <p:sp>
        <p:nvSpPr>
          <p:cNvPr id="199" name="Shape 199"/>
          <p:cNvSpPr/>
          <p:nvPr/>
        </p:nvSpPr>
        <p:spPr>
          <a:xfrm>
            <a:off x="609600" y="1219200"/>
            <a:ext cx="7619999" cy="381000"/>
          </a:xfrm>
          <a:prstGeom prst="rect">
            <a:avLst/>
          </a:prstGeom>
          <a:solidFill>
            <a:srgbClr val="FF0000">
              <a:alpha val="41568"/>
            </a:srgbClr>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200" name="Shape 200"/>
          <p:cNvSpPr/>
          <p:nvPr/>
        </p:nvSpPr>
        <p:spPr>
          <a:xfrm rot="1362171">
            <a:off x="4190999" y="2209800"/>
            <a:ext cx="4354512" cy="292100"/>
          </a:xfrm>
          <a:prstGeom prst="rect">
            <a:avLst/>
          </a:prstGeom>
          <a:solidFill>
            <a:srgbClr val="3366FF">
              <a:alpha val="50588"/>
            </a:srgbClr>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201" name="Shape 201" descr="Wide upward diagonal"/>
          <p:cNvSpPr/>
          <p:nvPr/>
        </p:nvSpPr>
        <p:spPr>
          <a:xfrm>
            <a:off x="2514600" y="1066800"/>
            <a:ext cx="1904999" cy="3962399"/>
          </a:xfrm>
          <a:prstGeom prst="rect">
            <a:avLst/>
          </a:prstGeom>
          <a:solidFill>
            <a:schemeClr val="lt1">
              <a:alpha val="33725"/>
            </a:schemeClr>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202" name="Shape 202"/>
          <p:cNvSpPr txBox="1"/>
          <p:nvPr/>
        </p:nvSpPr>
        <p:spPr>
          <a:xfrm>
            <a:off x="685800" y="5867400"/>
            <a:ext cx="7619999" cy="4572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2400" b="0" i="0" u="none" strike="noStrike" cap="none">
                <a:solidFill>
                  <a:schemeClr val="dk1"/>
                </a:solidFill>
                <a:latin typeface="Arial"/>
                <a:ea typeface="Arial"/>
                <a:cs typeface="Arial"/>
                <a:sym typeface="Arial"/>
              </a:rPr>
              <a:t>BLM Land Use Authorizations Overlay</a:t>
            </a:r>
          </a:p>
        </p:txBody>
      </p:sp>
      <p:sp>
        <p:nvSpPr>
          <p:cNvPr id="203" name="Shape 203"/>
          <p:cNvSpPr txBox="1"/>
          <p:nvPr/>
        </p:nvSpPr>
        <p:spPr>
          <a:xfrm>
            <a:off x="5410200" y="533400"/>
            <a:ext cx="2362200" cy="404813"/>
          </a:xfrm>
          <a:prstGeom prst="rect">
            <a:avLst/>
          </a:prstGeom>
          <a:solidFill>
            <a:schemeClr val="lt1"/>
          </a:solidFill>
          <a:ln w="38100"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SzPct val="25000"/>
              <a:buNone/>
            </a:pPr>
            <a:r>
              <a:rPr lang="en-US" sz="1800" b="0" i="0" u="none" strike="noStrike" cap="none">
                <a:solidFill>
                  <a:schemeClr val="dk1"/>
                </a:solidFill>
                <a:latin typeface="Arial"/>
                <a:ea typeface="Arial"/>
                <a:cs typeface="Arial"/>
                <a:sym typeface="Arial"/>
              </a:rPr>
              <a:t>Major Utility Corridor</a:t>
            </a:r>
          </a:p>
        </p:txBody>
      </p:sp>
      <p:cxnSp>
        <p:nvCxnSpPr>
          <p:cNvPr id="204" name="Shape 204"/>
          <p:cNvCxnSpPr/>
          <p:nvPr/>
        </p:nvCxnSpPr>
        <p:spPr>
          <a:xfrm flipH="1">
            <a:off x="4952999" y="838200"/>
            <a:ext cx="457200" cy="614363"/>
          </a:xfrm>
          <a:prstGeom prst="straightConnector1">
            <a:avLst/>
          </a:prstGeom>
          <a:noFill/>
          <a:ln w="38100" cap="flat" cmpd="sng">
            <a:solidFill>
              <a:schemeClr val="dk1"/>
            </a:solidFill>
            <a:prstDash val="solid"/>
            <a:round/>
            <a:headEnd type="none" w="med" len="med"/>
            <a:tailEnd type="triangle" w="lg" len="lg"/>
          </a:ln>
        </p:spPr>
      </p:cxnSp>
      <p:sp>
        <p:nvSpPr>
          <p:cNvPr id="205" name="Shape 205"/>
          <p:cNvSpPr txBox="1"/>
          <p:nvPr/>
        </p:nvSpPr>
        <p:spPr>
          <a:xfrm>
            <a:off x="6096000" y="1676400"/>
            <a:ext cx="2819400" cy="404813"/>
          </a:xfrm>
          <a:prstGeom prst="rect">
            <a:avLst/>
          </a:prstGeom>
          <a:solidFill>
            <a:schemeClr val="lt1"/>
          </a:solidFill>
          <a:ln w="38100"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SzPct val="25000"/>
              <a:buNone/>
            </a:pPr>
            <a:r>
              <a:rPr lang="en-US" sz="1800" b="0" i="0" u="none" strike="noStrike" cap="none">
                <a:solidFill>
                  <a:schemeClr val="dk1"/>
                </a:solidFill>
                <a:latin typeface="Arial"/>
                <a:ea typeface="Arial"/>
                <a:cs typeface="Arial"/>
                <a:sym typeface="Arial"/>
              </a:rPr>
              <a:t>Power Transmission Line</a:t>
            </a:r>
          </a:p>
        </p:txBody>
      </p:sp>
      <p:sp>
        <p:nvSpPr>
          <p:cNvPr id="206" name="Shape 206"/>
          <p:cNvSpPr txBox="1"/>
          <p:nvPr/>
        </p:nvSpPr>
        <p:spPr>
          <a:xfrm>
            <a:off x="2667000" y="3505200"/>
            <a:ext cx="1600199" cy="404813"/>
          </a:xfrm>
          <a:prstGeom prst="rect">
            <a:avLst/>
          </a:prstGeom>
          <a:solidFill>
            <a:schemeClr val="lt1"/>
          </a:solidFill>
          <a:ln w="38100"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SzPct val="25000"/>
              <a:buNone/>
            </a:pPr>
            <a:r>
              <a:rPr lang="en-US" sz="1800" b="0" i="0" u="none" strike="noStrike" cap="none">
                <a:solidFill>
                  <a:schemeClr val="dk1"/>
                </a:solidFill>
                <a:latin typeface="Arial"/>
                <a:ea typeface="Arial"/>
                <a:cs typeface="Arial"/>
                <a:sym typeface="Arial"/>
              </a:rPr>
              <a:t>R&amp;PP Lease</a:t>
            </a:r>
          </a:p>
        </p:txBody>
      </p:sp>
      <p:cxnSp>
        <p:nvCxnSpPr>
          <p:cNvPr id="207" name="Shape 207"/>
          <p:cNvCxnSpPr/>
          <p:nvPr/>
        </p:nvCxnSpPr>
        <p:spPr>
          <a:xfrm flipH="1">
            <a:off x="5714999" y="1905000"/>
            <a:ext cx="381000" cy="152399"/>
          </a:xfrm>
          <a:prstGeom prst="straightConnector1">
            <a:avLst/>
          </a:prstGeom>
          <a:noFill/>
          <a:ln w="38100" cap="flat" cmpd="sng">
            <a:solidFill>
              <a:schemeClr val="dk1"/>
            </a:solidFill>
            <a:prstDash val="solid"/>
            <a:round/>
            <a:headEnd type="none" w="med" len="med"/>
            <a:tailEnd type="triangle" w="lg" len="lg"/>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211"/>
        <p:cNvGrpSpPr/>
        <p:nvPr/>
      </p:nvGrpSpPr>
      <p:grpSpPr>
        <a:xfrm>
          <a:off x="0" y="0"/>
          <a:ext cx="0" cy="0"/>
          <a:chOff x="0" y="0"/>
          <a:chExt cx="0" cy="0"/>
        </a:xfrm>
      </p:grpSpPr>
      <p:sp>
        <p:nvSpPr>
          <p:cNvPr id="212" name="Shape 212"/>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0" i="0" u="none" strike="noStrike" cap="none">
                <a:solidFill>
                  <a:schemeClr val="dk1"/>
                </a:solidFill>
                <a:latin typeface="Arial"/>
                <a:ea typeface="Arial"/>
                <a:cs typeface="Arial"/>
                <a:sym typeface="Arial"/>
              </a:rPr>
              <a:t>12</a:t>
            </a:fld>
            <a:endParaRPr lang="en-US" sz="1400" b="0" i="0" u="none" strike="noStrike" cap="none">
              <a:solidFill>
                <a:schemeClr val="dk1"/>
              </a:solidFill>
              <a:latin typeface="Arial"/>
              <a:ea typeface="Arial"/>
              <a:cs typeface="Arial"/>
              <a:sym typeface="Arial"/>
            </a:endParaRPr>
          </a:p>
        </p:txBody>
      </p:sp>
      <p:pic>
        <p:nvPicPr>
          <p:cNvPr id="213" name="Shape 213" descr="Wide upward diagonal"/>
          <p:cNvPicPr preferRelativeResize="0"/>
          <p:nvPr/>
        </p:nvPicPr>
        <p:blipFill rotWithShape="1">
          <a:blip r:embed="rId4">
            <a:alphaModFix/>
          </a:blip>
          <a:srcRect/>
          <a:stretch/>
        </p:blipFill>
        <p:spPr>
          <a:xfrm>
            <a:off x="459827" y="893488"/>
            <a:ext cx="8229600" cy="4514850"/>
          </a:xfrm>
          <a:prstGeom prst="rect">
            <a:avLst/>
          </a:prstGeom>
          <a:noFill/>
          <a:ln w="38100" cap="sq" cmpd="sng">
            <a:solidFill>
              <a:srgbClr val="000000"/>
            </a:solidFill>
            <a:prstDash val="solid"/>
            <a:miter/>
            <a:headEnd type="none" w="med" len="med"/>
            <a:tailEnd type="none" w="med" len="med"/>
          </a:ln>
          <a:effectLst>
            <a:outerShdw blurRad="50799" dist="38100" dir="2700000" algn="tl" rotWithShape="0">
              <a:srgbClr val="000000">
                <a:alpha val="42745"/>
              </a:srgbClr>
            </a:outerShdw>
          </a:effectLst>
        </p:spPr>
      </p:pic>
      <p:sp>
        <p:nvSpPr>
          <p:cNvPr id="214" name="Shape 214"/>
          <p:cNvSpPr/>
          <p:nvPr/>
        </p:nvSpPr>
        <p:spPr>
          <a:xfrm>
            <a:off x="4572000" y="1103038"/>
            <a:ext cx="3733800" cy="2057400"/>
          </a:xfrm>
          <a:prstGeom prst="rect">
            <a:avLst/>
          </a:prstGeom>
          <a:solidFill>
            <a:srgbClr val="FF6600">
              <a:alpha val="49803"/>
            </a:srgbClr>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215" name="Shape 215"/>
          <p:cNvSpPr/>
          <p:nvPr/>
        </p:nvSpPr>
        <p:spPr>
          <a:xfrm>
            <a:off x="6400800" y="3160439"/>
            <a:ext cx="1904999" cy="1981199"/>
          </a:xfrm>
          <a:prstGeom prst="rect">
            <a:avLst/>
          </a:prstGeom>
          <a:solidFill>
            <a:srgbClr val="FF6600">
              <a:alpha val="49803"/>
            </a:srgbClr>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216" name="Shape 216"/>
          <p:cNvSpPr/>
          <p:nvPr/>
        </p:nvSpPr>
        <p:spPr>
          <a:xfrm>
            <a:off x="4572000" y="1103038"/>
            <a:ext cx="914400" cy="2057400"/>
          </a:xfrm>
          <a:prstGeom prst="rect">
            <a:avLst/>
          </a:prstGeom>
          <a:no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217" name="Shape 217"/>
          <p:cNvSpPr/>
          <p:nvPr/>
        </p:nvSpPr>
        <p:spPr>
          <a:xfrm>
            <a:off x="5486400" y="1103038"/>
            <a:ext cx="914400" cy="2057400"/>
          </a:xfrm>
          <a:prstGeom prst="rect">
            <a:avLst/>
          </a:prstGeom>
          <a:no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218" name="Shape 218"/>
          <p:cNvSpPr/>
          <p:nvPr/>
        </p:nvSpPr>
        <p:spPr>
          <a:xfrm>
            <a:off x="6400800" y="1103038"/>
            <a:ext cx="1981199" cy="1066799"/>
          </a:xfrm>
          <a:prstGeom prst="rect">
            <a:avLst/>
          </a:prstGeom>
          <a:no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219" name="Shape 219" descr="Wide upward diagonal"/>
          <p:cNvSpPr/>
          <p:nvPr/>
        </p:nvSpPr>
        <p:spPr>
          <a:xfrm>
            <a:off x="2590800" y="1103038"/>
            <a:ext cx="1904999" cy="3962399"/>
          </a:xfrm>
          <a:prstGeom prst="rect">
            <a:avLst/>
          </a:prstGeom>
          <a:solidFill>
            <a:schemeClr val="lt1">
              <a:alpha val="33725"/>
            </a:schemeClr>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220" name="Shape 220"/>
          <p:cNvSpPr txBox="1"/>
          <p:nvPr/>
        </p:nvSpPr>
        <p:spPr>
          <a:xfrm>
            <a:off x="762000" y="5751239"/>
            <a:ext cx="7619999" cy="4572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2400" b="0" i="0" u="none" strike="noStrike" cap="none">
                <a:solidFill>
                  <a:schemeClr val="dk1"/>
                </a:solidFill>
                <a:latin typeface="Arial"/>
                <a:ea typeface="Arial"/>
                <a:cs typeface="Arial"/>
                <a:sym typeface="Arial"/>
              </a:rPr>
              <a:t>BLM Land Tenure Overlay</a:t>
            </a:r>
          </a:p>
        </p:txBody>
      </p:sp>
      <p:sp>
        <p:nvSpPr>
          <p:cNvPr id="221" name="Shape 221"/>
          <p:cNvSpPr txBox="1"/>
          <p:nvPr/>
        </p:nvSpPr>
        <p:spPr>
          <a:xfrm>
            <a:off x="2743200" y="3541439"/>
            <a:ext cx="1600199" cy="404813"/>
          </a:xfrm>
          <a:prstGeom prst="rect">
            <a:avLst/>
          </a:prstGeom>
          <a:solidFill>
            <a:schemeClr val="lt1"/>
          </a:solidFill>
          <a:ln w="38100"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SzPct val="25000"/>
              <a:buNone/>
            </a:pPr>
            <a:r>
              <a:rPr lang="en-US" sz="1800" b="0" i="0" u="none" strike="noStrike" cap="none">
                <a:solidFill>
                  <a:schemeClr val="dk1"/>
                </a:solidFill>
                <a:latin typeface="Arial"/>
                <a:ea typeface="Arial"/>
                <a:cs typeface="Arial"/>
                <a:sym typeface="Arial"/>
              </a:rPr>
              <a:t>R&amp;PP Lease</a:t>
            </a:r>
          </a:p>
        </p:txBody>
      </p:sp>
      <p:sp>
        <p:nvSpPr>
          <p:cNvPr id="222" name="Shape 222"/>
          <p:cNvSpPr txBox="1"/>
          <p:nvPr/>
        </p:nvSpPr>
        <p:spPr>
          <a:xfrm>
            <a:off x="4572000" y="2703239"/>
            <a:ext cx="914400" cy="365125"/>
          </a:xfrm>
          <a:prstGeom prst="rect">
            <a:avLst/>
          </a:prstGeom>
          <a:solidFill>
            <a:schemeClr val="lt1"/>
          </a:solidFill>
          <a:ln w="28575"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SzPct val="25000"/>
              <a:buNone/>
            </a:pPr>
            <a:r>
              <a:rPr lang="en-US" sz="1600" b="0" i="0" u="none" strike="noStrike" cap="none">
                <a:solidFill>
                  <a:schemeClr val="dk1"/>
                </a:solidFill>
                <a:latin typeface="Arial"/>
                <a:ea typeface="Arial"/>
                <a:cs typeface="Arial"/>
                <a:sym typeface="Arial"/>
              </a:rPr>
              <a:t>Tract 1</a:t>
            </a:r>
          </a:p>
        </p:txBody>
      </p:sp>
      <p:sp>
        <p:nvSpPr>
          <p:cNvPr id="223" name="Shape 223"/>
          <p:cNvSpPr txBox="1"/>
          <p:nvPr/>
        </p:nvSpPr>
        <p:spPr>
          <a:xfrm>
            <a:off x="5486400" y="2703239"/>
            <a:ext cx="914400" cy="365125"/>
          </a:xfrm>
          <a:prstGeom prst="rect">
            <a:avLst/>
          </a:prstGeom>
          <a:solidFill>
            <a:schemeClr val="lt1"/>
          </a:solidFill>
          <a:ln w="28575"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SzPct val="25000"/>
              <a:buNone/>
            </a:pPr>
            <a:r>
              <a:rPr lang="en-US" sz="1600" b="0" i="0" u="none" strike="noStrike" cap="none">
                <a:solidFill>
                  <a:schemeClr val="dk1"/>
                </a:solidFill>
                <a:latin typeface="Arial"/>
                <a:ea typeface="Arial"/>
                <a:cs typeface="Arial"/>
                <a:sym typeface="Arial"/>
              </a:rPr>
              <a:t>Tract 2</a:t>
            </a:r>
          </a:p>
        </p:txBody>
      </p:sp>
      <p:sp>
        <p:nvSpPr>
          <p:cNvPr id="224" name="Shape 224"/>
          <p:cNvSpPr txBox="1"/>
          <p:nvPr/>
        </p:nvSpPr>
        <p:spPr>
          <a:xfrm>
            <a:off x="6934200" y="1636438"/>
            <a:ext cx="914400" cy="365125"/>
          </a:xfrm>
          <a:prstGeom prst="rect">
            <a:avLst/>
          </a:prstGeom>
          <a:solidFill>
            <a:schemeClr val="lt1"/>
          </a:solidFill>
          <a:ln w="28575"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SzPct val="25000"/>
              <a:buNone/>
            </a:pPr>
            <a:r>
              <a:rPr lang="en-US" sz="1600" b="0" i="0" u="none" strike="noStrike" cap="none">
                <a:solidFill>
                  <a:schemeClr val="dk1"/>
                </a:solidFill>
                <a:latin typeface="Arial"/>
                <a:ea typeface="Arial"/>
                <a:cs typeface="Arial"/>
                <a:sym typeface="Arial"/>
              </a:rPr>
              <a:t>Tract 3</a:t>
            </a:r>
          </a:p>
        </p:txBody>
      </p:sp>
      <p:sp>
        <p:nvSpPr>
          <p:cNvPr id="225" name="Shape 225"/>
          <p:cNvSpPr/>
          <p:nvPr/>
        </p:nvSpPr>
        <p:spPr>
          <a:xfrm rot="1762285">
            <a:off x="4572000" y="2246038"/>
            <a:ext cx="3886200" cy="722312"/>
          </a:xfrm>
          <a:prstGeom prst="rect">
            <a:avLst/>
          </a:prstGeom>
        </p:spPr>
        <p:txBody>
          <a:bodyPr>
            <a:prstTxWarp prst="textPlain">
              <a:avLst/>
            </a:prstTxWarp>
          </a:bodyPr>
          <a:lstStyle/>
          <a:p>
            <a:pPr lvl="0" algn="ctr"/>
            <a:r>
              <a:rPr b="0" i="0">
                <a:ln w="9525" cap="flat" cmpd="sng">
                  <a:solidFill>
                    <a:srgbClr val="000000"/>
                  </a:solidFill>
                  <a:prstDash val="solid"/>
                  <a:round/>
                  <a:headEnd type="none" w="med" len="med"/>
                  <a:tailEnd type="none" w="med" len="med"/>
                </a:ln>
                <a:solidFill>
                  <a:srgbClr val="FFFFFF"/>
                </a:solidFill>
                <a:latin typeface="Arial Black"/>
              </a:rPr>
              <a:t>Land Tenure Disposal Area</a:t>
            </a:r>
          </a:p>
        </p:txBody>
      </p:sp>
      <p:sp>
        <p:nvSpPr>
          <p:cNvPr id="226" name="Shape 226"/>
          <p:cNvSpPr txBox="1"/>
          <p:nvPr/>
        </p:nvSpPr>
        <p:spPr>
          <a:xfrm>
            <a:off x="6934200" y="3541439"/>
            <a:ext cx="914400" cy="365125"/>
          </a:xfrm>
          <a:prstGeom prst="rect">
            <a:avLst/>
          </a:prstGeom>
          <a:solidFill>
            <a:schemeClr val="lt1"/>
          </a:solidFill>
          <a:ln w="28575"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SzPct val="25000"/>
              <a:buNone/>
            </a:pPr>
            <a:r>
              <a:rPr lang="en-US" sz="1600" b="0" i="0" u="none" strike="noStrike" cap="none">
                <a:solidFill>
                  <a:schemeClr val="dk1"/>
                </a:solidFill>
                <a:latin typeface="Arial"/>
                <a:ea typeface="Arial"/>
                <a:cs typeface="Arial"/>
                <a:sym typeface="Arial"/>
              </a:rPr>
              <a:t>Tract 5</a:t>
            </a:r>
          </a:p>
        </p:txBody>
      </p:sp>
      <p:sp>
        <p:nvSpPr>
          <p:cNvPr id="227" name="Shape 227"/>
          <p:cNvSpPr txBox="1"/>
          <p:nvPr/>
        </p:nvSpPr>
        <p:spPr>
          <a:xfrm>
            <a:off x="6934200" y="2550839"/>
            <a:ext cx="914400" cy="365125"/>
          </a:xfrm>
          <a:prstGeom prst="rect">
            <a:avLst/>
          </a:prstGeom>
          <a:solidFill>
            <a:schemeClr val="lt1"/>
          </a:solidFill>
          <a:ln w="28575"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SzPct val="25000"/>
              <a:buNone/>
            </a:pPr>
            <a:r>
              <a:rPr lang="en-US" sz="1600" b="0" i="0" u="none" strike="noStrike" cap="none">
                <a:solidFill>
                  <a:schemeClr val="dk1"/>
                </a:solidFill>
                <a:latin typeface="Arial"/>
                <a:ea typeface="Arial"/>
                <a:cs typeface="Arial"/>
                <a:sym typeface="Arial"/>
              </a:rPr>
              <a:t>Tract 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231"/>
        <p:cNvGrpSpPr/>
        <p:nvPr/>
      </p:nvGrpSpPr>
      <p:grpSpPr>
        <a:xfrm>
          <a:off x="0" y="0"/>
          <a:ext cx="0" cy="0"/>
          <a:chOff x="0" y="0"/>
          <a:chExt cx="0" cy="0"/>
        </a:xfrm>
      </p:grpSpPr>
      <p:sp>
        <p:nvSpPr>
          <p:cNvPr id="232" name="Shape 232"/>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0" i="0" u="none" strike="noStrike" cap="none">
                <a:solidFill>
                  <a:schemeClr val="dk1"/>
                </a:solidFill>
                <a:latin typeface="Arial"/>
                <a:ea typeface="Arial"/>
                <a:cs typeface="Arial"/>
                <a:sym typeface="Arial"/>
              </a:rPr>
              <a:t>13</a:t>
            </a:fld>
            <a:endParaRPr lang="en-US" sz="1400" b="0" i="0" u="none" strike="noStrike" cap="none">
              <a:solidFill>
                <a:schemeClr val="dk1"/>
              </a:solidFill>
              <a:latin typeface="Arial"/>
              <a:ea typeface="Arial"/>
              <a:cs typeface="Arial"/>
              <a:sym typeface="Arial"/>
            </a:endParaRPr>
          </a:p>
        </p:txBody>
      </p:sp>
      <p:pic>
        <p:nvPicPr>
          <p:cNvPr id="233" name="Shape 233" descr="Wide upward diagonal"/>
          <p:cNvPicPr preferRelativeResize="0"/>
          <p:nvPr/>
        </p:nvPicPr>
        <p:blipFill rotWithShape="1">
          <a:blip r:embed="rId4">
            <a:alphaModFix/>
          </a:blip>
          <a:srcRect/>
          <a:stretch/>
        </p:blipFill>
        <p:spPr>
          <a:xfrm>
            <a:off x="609600" y="990600"/>
            <a:ext cx="7848599" cy="4305299"/>
          </a:xfrm>
          <a:prstGeom prst="rect">
            <a:avLst/>
          </a:prstGeom>
          <a:noFill/>
          <a:ln w="38100" cap="sq" cmpd="sng">
            <a:solidFill>
              <a:srgbClr val="000000"/>
            </a:solidFill>
            <a:prstDash val="solid"/>
            <a:miter/>
            <a:headEnd type="none" w="med" len="med"/>
            <a:tailEnd type="none" w="med" len="med"/>
          </a:ln>
          <a:effectLst>
            <a:outerShdw blurRad="50799" dist="38100" dir="2700000" algn="tl" rotWithShape="0">
              <a:srgbClr val="000000">
                <a:alpha val="42745"/>
              </a:srgbClr>
            </a:outerShdw>
          </a:effectLst>
        </p:spPr>
      </p:pic>
      <p:sp>
        <p:nvSpPr>
          <p:cNvPr id="234" name="Shape 234" descr="Wide upward diagonal"/>
          <p:cNvSpPr/>
          <p:nvPr/>
        </p:nvSpPr>
        <p:spPr>
          <a:xfrm>
            <a:off x="2590800" y="1219200"/>
            <a:ext cx="1752600" cy="3733800"/>
          </a:xfrm>
          <a:prstGeom prst="rect">
            <a:avLst/>
          </a:prstGeom>
          <a:solidFill>
            <a:schemeClr val="lt1">
              <a:alpha val="33725"/>
            </a:schemeClr>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235" name="Shape 235" descr="Wide downward diagonal"/>
          <p:cNvSpPr/>
          <p:nvPr/>
        </p:nvSpPr>
        <p:spPr>
          <a:xfrm>
            <a:off x="5334000" y="1219200"/>
            <a:ext cx="914400" cy="1904999"/>
          </a:xfrm>
          <a:prstGeom prst="rect">
            <a:avLst/>
          </a:prstGeom>
          <a:solidFill>
            <a:schemeClr val="lt1">
              <a:alpha val="40784"/>
            </a:schemeClr>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236" name="Shape 236" descr="Dark vertical"/>
          <p:cNvSpPr/>
          <p:nvPr/>
        </p:nvSpPr>
        <p:spPr>
          <a:xfrm>
            <a:off x="4419600" y="1219200"/>
            <a:ext cx="914400" cy="1904999"/>
          </a:xfrm>
          <a:prstGeom prst="rect">
            <a:avLst/>
          </a:prstGeom>
          <a:solidFill>
            <a:schemeClr val="lt1">
              <a:alpha val="41568"/>
            </a:schemeClr>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237" name="Shape 237" descr="Dark horizontal"/>
          <p:cNvSpPr/>
          <p:nvPr/>
        </p:nvSpPr>
        <p:spPr>
          <a:xfrm>
            <a:off x="6248400" y="2209800"/>
            <a:ext cx="1752600" cy="914400"/>
          </a:xfrm>
          <a:prstGeom prst="rect">
            <a:avLst/>
          </a:prstGeom>
          <a:solidFill>
            <a:schemeClr val="lt1">
              <a:alpha val="43529"/>
            </a:schemeClr>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238" name="Shape 238" descr="Wide downward diagonal"/>
          <p:cNvSpPr/>
          <p:nvPr/>
        </p:nvSpPr>
        <p:spPr>
          <a:xfrm>
            <a:off x="6172200" y="3124200"/>
            <a:ext cx="1828800" cy="1904999"/>
          </a:xfrm>
          <a:prstGeom prst="rect">
            <a:avLst/>
          </a:prstGeom>
          <a:solidFill>
            <a:schemeClr val="lt1">
              <a:alpha val="47450"/>
            </a:schemeClr>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239" name="Shape 239" descr="Zig zag"/>
          <p:cNvSpPr/>
          <p:nvPr/>
        </p:nvSpPr>
        <p:spPr>
          <a:xfrm>
            <a:off x="6248400" y="1219200"/>
            <a:ext cx="1752600" cy="990599"/>
          </a:xfrm>
          <a:prstGeom prst="rect">
            <a:avLst/>
          </a:prstGeom>
          <a:solidFill>
            <a:schemeClr val="lt1">
              <a:alpha val="49803"/>
            </a:schemeClr>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240" name="Shape 240"/>
          <p:cNvSpPr txBox="1"/>
          <p:nvPr/>
        </p:nvSpPr>
        <p:spPr>
          <a:xfrm>
            <a:off x="2667000" y="3429000"/>
            <a:ext cx="1600199" cy="404813"/>
          </a:xfrm>
          <a:prstGeom prst="rect">
            <a:avLst/>
          </a:prstGeom>
          <a:solidFill>
            <a:schemeClr val="lt1"/>
          </a:solidFill>
          <a:ln w="38100"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SzPct val="25000"/>
              <a:buNone/>
            </a:pPr>
            <a:r>
              <a:rPr lang="en-US" sz="1800" b="0" i="0" u="none" strike="noStrike" cap="none">
                <a:solidFill>
                  <a:schemeClr val="dk1"/>
                </a:solidFill>
                <a:latin typeface="Arial"/>
                <a:ea typeface="Arial"/>
                <a:cs typeface="Arial"/>
                <a:sym typeface="Arial"/>
              </a:rPr>
              <a:t>R&amp;PP Lease</a:t>
            </a:r>
          </a:p>
        </p:txBody>
      </p:sp>
      <p:sp>
        <p:nvSpPr>
          <p:cNvPr id="241" name="Shape 241"/>
          <p:cNvSpPr/>
          <p:nvPr/>
        </p:nvSpPr>
        <p:spPr>
          <a:xfrm rot="-1926387">
            <a:off x="4350814" y="2017404"/>
            <a:ext cx="1027042" cy="322392"/>
          </a:xfrm>
          <a:prstGeom prst="rect">
            <a:avLst/>
          </a:prstGeom>
        </p:spPr>
        <p:txBody>
          <a:bodyPr>
            <a:prstTxWarp prst="textPlain">
              <a:avLst/>
            </a:prstTxWarp>
          </a:bodyPr>
          <a:lstStyle/>
          <a:p>
            <a:pPr lvl="0" algn="ctr"/>
            <a:r>
              <a:rPr b="0" i="0">
                <a:ln w="9525" cap="flat" cmpd="sng">
                  <a:solidFill>
                    <a:srgbClr val="000000"/>
                  </a:solidFill>
                  <a:prstDash val="solid"/>
                  <a:round/>
                  <a:headEnd type="none" w="med" len="med"/>
                  <a:tailEnd type="none" w="med" len="med"/>
                </a:ln>
                <a:solidFill>
                  <a:srgbClr val="00FF00"/>
                </a:solidFill>
                <a:latin typeface="Arial Black"/>
              </a:rPr>
              <a:t>Exchanged</a:t>
            </a:r>
          </a:p>
        </p:txBody>
      </p:sp>
      <p:sp>
        <p:nvSpPr>
          <p:cNvPr id="242" name="Shape 242"/>
          <p:cNvSpPr/>
          <p:nvPr/>
        </p:nvSpPr>
        <p:spPr>
          <a:xfrm>
            <a:off x="6324600" y="3990324"/>
            <a:ext cx="1600200" cy="334375"/>
          </a:xfrm>
          <a:prstGeom prst="rect">
            <a:avLst/>
          </a:prstGeom>
        </p:spPr>
        <p:txBody>
          <a:bodyPr>
            <a:prstTxWarp prst="textPlain">
              <a:avLst/>
            </a:prstTxWarp>
          </a:bodyPr>
          <a:lstStyle/>
          <a:p>
            <a:pPr lvl="0" algn="ctr"/>
            <a:r>
              <a:rPr b="0" i="0">
                <a:ln w="9525" cap="flat" cmpd="sng">
                  <a:solidFill>
                    <a:srgbClr val="000000"/>
                  </a:solidFill>
                  <a:prstDash val="solid"/>
                  <a:round/>
                  <a:headEnd type="none" w="med" len="med"/>
                  <a:tailEnd type="none" w="med" len="med"/>
                </a:ln>
                <a:solidFill>
                  <a:srgbClr val="FF0000"/>
                </a:solidFill>
                <a:latin typeface="Arial Black"/>
              </a:rPr>
              <a:t>Retained</a:t>
            </a:r>
          </a:p>
        </p:txBody>
      </p:sp>
      <p:sp>
        <p:nvSpPr>
          <p:cNvPr id="243" name="Shape 243"/>
          <p:cNvSpPr/>
          <p:nvPr/>
        </p:nvSpPr>
        <p:spPr>
          <a:xfrm rot="-5400000">
            <a:off x="5010014" y="1935390"/>
            <a:ext cx="1662594" cy="395775"/>
          </a:xfrm>
          <a:prstGeom prst="rect">
            <a:avLst/>
          </a:prstGeom>
        </p:spPr>
        <p:txBody>
          <a:bodyPr>
            <a:prstTxWarp prst="textPlain">
              <a:avLst/>
            </a:prstTxWarp>
          </a:bodyPr>
          <a:lstStyle/>
          <a:p>
            <a:pPr lvl="0" algn="ctr"/>
            <a:r>
              <a:rPr b="0" i="0">
                <a:ln w="9525" cap="flat" cmpd="sng">
                  <a:solidFill>
                    <a:srgbClr val="000000"/>
                  </a:solidFill>
                  <a:prstDash val="solid"/>
                  <a:round/>
                  <a:headEnd type="none" w="med" len="med"/>
                  <a:tailEnd type="none" w="med" len="med"/>
                </a:ln>
                <a:solidFill>
                  <a:srgbClr val="FF0000"/>
                </a:solidFill>
                <a:latin typeface="Arial Black"/>
              </a:rPr>
              <a:t>Retained</a:t>
            </a:r>
          </a:p>
        </p:txBody>
      </p:sp>
      <p:sp>
        <p:nvSpPr>
          <p:cNvPr id="244" name="Shape 244"/>
          <p:cNvSpPr txBox="1"/>
          <p:nvPr/>
        </p:nvSpPr>
        <p:spPr>
          <a:xfrm>
            <a:off x="685800" y="5638800"/>
            <a:ext cx="7619999" cy="4572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2400" b="0" i="0" u="none" strike="noStrike" cap="none">
                <a:solidFill>
                  <a:schemeClr val="dk1"/>
                </a:solidFill>
                <a:latin typeface="Arial"/>
                <a:ea typeface="Arial"/>
                <a:cs typeface="Arial"/>
                <a:sym typeface="Arial"/>
              </a:rPr>
              <a:t>BLM Land </a:t>
            </a:r>
            <a:r>
              <a:rPr lang="en-US" sz="2400">
                <a:solidFill>
                  <a:schemeClr val="dk1"/>
                </a:solidFill>
              </a:rPr>
              <a:t>Exchange</a:t>
            </a:r>
            <a:r>
              <a:rPr lang="en-US" sz="2400" b="0" i="0" u="none" strike="noStrike" cap="none">
                <a:solidFill>
                  <a:schemeClr val="dk1"/>
                </a:solidFill>
                <a:latin typeface="Arial"/>
                <a:ea typeface="Arial"/>
                <a:cs typeface="Arial"/>
                <a:sym typeface="Arial"/>
              </a:rPr>
              <a:t> Scenario</a:t>
            </a:r>
          </a:p>
        </p:txBody>
      </p:sp>
      <p:sp>
        <p:nvSpPr>
          <p:cNvPr id="245" name="Shape 245"/>
          <p:cNvSpPr/>
          <p:nvPr/>
        </p:nvSpPr>
        <p:spPr>
          <a:xfrm rot="-1926387">
            <a:off x="6573076" y="1590679"/>
            <a:ext cx="1027042" cy="322392"/>
          </a:xfrm>
          <a:prstGeom prst="rect">
            <a:avLst/>
          </a:prstGeom>
        </p:spPr>
        <p:txBody>
          <a:bodyPr>
            <a:prstTxWarp prst="textPlain">
              <a:avLst/>
            </a:prstTxWarp>
          </a:bodyPr>
          <a:lstStyle/>
          <a:p>
            <a:pPr lvl="0" algn="ctr"/>
            <a:r>
              <a:rPr b="0" i="0">
                <a:ln w="9525" cap="flat" cmpd="sng">
                  <a:solidFill>
                    <a:srgbClr val="000000"/>
                  </a:solidFill>
                  <a:prstDash val="solid"/>
                  <a:round/>
                  <a:headEnd type="none" w="med" len="med"/>
                  <a:tailEnd type="none" w="med" len="med"/>
                </a:ln>
                <a:solidFill>
                  <a:srgbClr val="00FF00"/>
                </a:solidFill>
                <a:latin typeface="Arial Black"/>
              </a:rPr>
              <a:t>Exchanged</a:t>
            </a:r>
          </a:p>
        </p:txBody>
      </p:sp>
      <p:sp>
        <p:nvSpPr>
          <p:cNvPr id="246" name="Shape 246"/>
          <p:cNvSpPr/>
          <p:nvPr/>
        </p:nvSpPr>
        <p:spPr>
          <a:xfrm rot="-1926387">
            <a:off x="6611176" y="2505804"/>
            <a:ext cx="1027042" cy="322392"/>
          </a:xfrm>
          <a:prstGeom prst="rect">
            <a:avLst/>
          </a:prstGeom>
        </p:spPr>
        <p:txBody>
          <a:bodyPr>
            <a:prstTxWarp prst="textPlain">
              <a:avLst/>
            </a:prstTxWarp>
          </a:bodyPr>
          <a:lstStyle/>
          <a:p>
            <a:pPr lvl="0" algn="ctr"/>
            <a:r>
              <a:rPr b="0" i="0">
                <a:ln w="9525" cap="flat" cmpd="sng">
                  <a:solidFill>
                    <a:srgbClr val="000000"/>
                  </a:solidFill>
                  <a:prstDash val="solid"/>
                  <a:round/>
                  <a:headEnd type="none" w="med" len="med"/>
                  <a:tailEnd type="none" w="med" len="med"/>
                </a:ln>
                <a:solidFill>
                  <a:srgbClr val="00FF00"/>
                </a:solidFill>
                <a:latin typeface="Arial Black"/>
              </a:rPr>
              <a:t>Exchanged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250"/>
        <p:cNvGrpSpPr/>
        <p:nvPr/>
      </p:nvGrpSpPr>
      <p:grpSpPr>
        <a:xfrm>
          <a:off x="0" y="0"/>
          <a:ext cx="0" cy="0"/>
          <a:chOff x="0" y="0"/>
          <a:chExt cx="0" cy="0"/>
        </a:xfrm>
      </p:grpSpPr>
      <p:sp>
        <p:nvSpPr>
          <p:cNvPr id="251" name="Shape 251"/>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0" i="0" u="none" strike="noStrike" cap="none">
                <a:solidFill>
                  <a:schemeClr val="dk1"/>
                </a:solidFill>
                <a:latin typeface="Arial"/>
                <a:ea typeface="Arial"/>
                <a:cs typeface="Arial"/>
                <a:sym typeface="Arial"/>
              </a:rPr>
              <a:t>14</a:t>
            </a:fld>
            <a:endParaRPr lang="en-US" sz="1400" b="0" i="0" u="none" strike="noStrike" cap="none">
              <a:solidFill>
                <a:schemeClr val="dk1"/>
              </a:solidFill>
              <a:latin typeface="Arial"/>
              <a:ea typeface="Arial"/>
              <a:cs typeface="Arial"/>
              <a:sym typeface="Arial"/>
            </a:endParaRPr>
          </a:p>
        </p:txBody>
      </p:sp>
      <p:pic>
        <p:nvPicPr>
          <p:cNvPr id="252" name="Shape 252" descr="Wide upward diagonal"/>
          <p:cNvPicPr preferRelativeResize="0"/>
          <p:nvPr/>
        </p:nvPicPr>
        <p:blipFill rotWithShape="1">
          <a:blip r:embed="rId4">
            <a:alphaModFix/>
          </a:blip>
          <a:srcRect/>
          <a:stretch/>
        </p:blipFill>
        <p:spPr>
          <a:xfrm>
            <a:off x="685800" y="990600"/>
            <a:ext cx="7848599" cy="4305299"/>
          </a:xfrm>
          <a:prstGeom prst="rect">
            <a:avLst/>
          </a:prstGeom>
          <a:noFill/>
          <a:ln w="38100" cap="sq" cmpd="sng">
            <a:solidFill>
              <a:srgbClr val="000000"/>
            </a:solidFill>
            <a:prstDash val="solid"/>
            <a:miter/>
            <a:headEnd type="none" w="med" len="med"/>
            <a:tailEnd type="none" w="med" len="med"/>
          </a:ln>
          <a:effectLst>
            <a:outerShdw blurRad="50799" dist="38100" dir="2700000" algn="tl" rotWithShape="0">
              <a:srgbClr val="000000">
                <a:alpha val="42745"/>
              </a:srgbClr>
            </a:outerShdw>
          </a:effectLst>
        </p:spPr>
      </p:pic>
      <p:sp>
        <p:nvSpPr>
          <p:cNvPr id="253" name="Shape 253" descr="Wide upward diagonal"/>
          <p:cNvSpPr/>
          <p:nvPr/>
        </p:nvSpPr>
        <p:spPr>
          <a:xfrm>
            <a:off x="2667000" y="1219200"/>
            <a:ext cx="1752600" cy="3733800"/>
          </a:xfrm>
          <a:prstGeom prst="rect">
            <a:avLst/>
          </a:prstGeom>
          <a:solidFill>
            <a:schemeClr val="lt1">
              <a:alpha val="33725"/>
            </a:schemeClr>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254" name="Shape 254" descr="Wide downward diagonal"/>
          <p:cNvSpPr/>
          <p:nvPr/>
        </p:nvSpPr>
        <p:spPr>
          <a:xfrm>
            <a:off x="5410200" y="1219200"/>
            <a:ext cx="914400" cy="1904999"/>
          </a:xfrm>
          <a:prstGeom prst="rect">
            <a:avLst/>
          </a:prstGeom>
          <a:solidFill>
            <a:schemeClr val="lt1">
              <a:alpha val="40784"/>
            </a:schemeClr>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255" name="Shape 255" descr="Dark vertical"/>
          <p:cNvSpPr/>
          <p:nvPr/>
        </p:nvSpPr>
        <p:spPr>
          <a:xfrm>
            <a:off x="4495800" y="1219200"/>
            <a:ext cx="914400" cy="1904999"/>
          </a:xfrm>
          <a:prstGeom prst="rect">
            <a:avLst/>
          </a:prstGeom>
          <a:solidFill>
            <a:schemeClr val="lt1">
              <a:alpha val="41568"/>
            </a:schemeClr>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256" name="Shape 256" descr="Dark horizontal"/>
          <p:cNvSpPr/>
          <p:nvPr/>
        </p:nvSpPr>
        <p:spPr>
          <a:xfrm>
            <a:off x="6324600" y="2209800"/>
            <a:ext cx="1752600" cy="914400"/>
          </a:xfrm>
          <a:prstGeom prst="rect">
            <a:avLst/>
          </a:prstGeom>
          <a:solidFill>
            <a:schemeClr val="lt1">
              <a:alpha val="43529"/>
            </a:schemeClr>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257" name="Shape 257" descr="Wide downward diagonal"/>
          <p:cNvSpPr/>
          <p:nvPr/>
        </p:nvSpPr>
        <p:spPr>
          <a:xfrm>
            <a:off x="6248400" y="3124200"/>
            <a:ext cx="1828800" cy="1904999"/>
          </a:xfrm>
          <a:prstGeom prst="rect">
            <a:avLst/>
          </a:prstGeom>
          <a:solidFill>
            <a:schemeClr val="lt1">
              <a:alpha val="47450"/>
            </a:schemeClr>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258" name="Shape 258" descr="Zig zag"/>
          <p:cNvSpPr/>
          <p:nvPr/>
        </p:nvSpPr>
        <p:spPr>
          <a:xfrm>
            <a:off x="6324600" y="1219200"/>
            <a:ext cx="1752600" cy="990599"/>
          </a:xfrm>
          <a:prstGeom prst="rect">
            <a:avLst/>
          </a:prstGeom>
          <a:solidFill>
            <a:schemeClr val="lt1">
              <a:alpha val="49803"/>
            </a:schemeClr>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259" name="Shape 259"/>
          <p:cNvSpPr txBox="1"/>
          <p:nvPr/>
        </p:nvSpPr>
        <p:spPr>
          <a:xfrm>
            <a:off x="2743200" y="3429000"/>
            <a:ext cx="1600199" cy="404813"/>
          </a:xfrm>
          <a:prstGeom prst="rect">
            <a:avLst/>
          </a:prstGeom>
          <a:solidFill>
            <a:schemeClr val="lt1"/>
          </a:solidFill>
          <a:ln w="38100"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SzPct val="25000"/>
              <a:buNone/>
            </a:pPr>
            <a:r>
              <a:rPr lang="en-US" sz="1800" b="0" i="0" u="none" strike="noStrike" cap="none">
                <a:solidFill>
                  <a:schemeClr val="dk1"/>
                </a:solidFill>
                <a:latin typeface="Arial"/>
                <a:ea typeface="Arial"/>
                <a:cs typeface="Arial"/>
                <a:sym typeface="Arial"/>
              </a:rPr>
              <a:t>R&amp;PP Lease</a:t>
            </a:r>
          </a:p>
        </p:txBody>
      </p:sp>
      <p:sp>
        <p:nvSpPr>
          <p:cNvPr id="260" name="Shape 260"/>
          <p:cNvSpPr/>
          <p:nvPr/>
        </p:nvSpPr>
        <p:spPr>
          <a:xfrm>
            <a:off x="6553200" y="3924976"/>
            <a:ext cx="1426075" cy="381000"/>
          </a:xfrm>
          <a:prstGeom prst="rect">
            <a:avLst/>
          </a:prstGeom>
        </p:spPr>
        <p:txBody>
          <a:bodyPr>
            <a:prstTxWarp prst="textPlain">
              <a:avLst/>
            </a:prstTxWarp>
          </a:bodyPr>
          <a:lstStyle/>
          <a:p>
            <a:pPr lvl="0" algn="ctr"/>
            <a:r>
              <a:rPr b="0" i="0">
                <a:ln w="9525" cap="flat" cmpd="sng">
                  <a:solidFill>
                    <a:srgbClr val="000000"/>
                  </a:solidFill>
                  <a:prstDash val="solid"/>
                  <a:round/>
                  <a:headEnd type="none" w="med" len="med"/>
                  <a:tailEnd type="none" w="med" len="med"/>
                </a:ln>
                <a:solidFill>
                  <a:srgbClr val="FF0000"/>
                </a:solidFill>
                <a:latin typeface="Arial Black"/>
              </a:rPr>
              <a:t>Retained</a:t>
            </a:r>
          </a:p>
        </p:txBody>
      </p:sp>
      <p:sp>
        <p:nvSpPr>
          <p:cNvPr id="261" name="Shape 261"/>
          <p:cNvSpPr/>
          <p:nvPr/>
        </p:nvSpPr>
        <p:spPr>
          <a:xfrm rot="-5400000">
            <a:off x="5094715" y="1954125"/>
            <a:ext cx="1618198" cy="321899"/>
          </a:xfrm>
          <a:prstGeom prst="rect">
            <a:avLst/>
          </a:prstGeom>
        </p:spPr>
        <p:txBody>
          <a:bodyPr>
            <a:prstTxWarp prst="textPlain">
              <a:avLst/>
            </a:prstTxWarp>
          </a:bodyPr>
          <a:lstStyle/>
          <a:p>
            <a:pPr lvl="0" algn="ctr"/>
            <a:r>
              <a:rPr b="0" i="0">
                <a:ln w="9525" cap="flat" cmpd="sng">
                  <a:solidFill>
                    <a:srgbClr val="000000"/>
                  </a:solidFill>
                  <a:prstDash val="solid"/>
                  <a:round/>
                  <a:headEnd type="none" w="med" len="med"/>
                  <a:tailEnd type="none" w="med" len="med"/>
                </a:ln>
                <a:solidFill>
                  <a:srgbClr val="FF0000"/>
                </a:solidFill>
                <a:latin typeface="Arial Black"/>
              </a:rPr>
              <a:t>Retained</a:t>
            </a:r>
          </a:p>
        </p:txBody>
      </p:sp>
      <p:sp>
        <p:nvSpPr>
          <p:cNvPr id="262" name="Shape 262"/>
          <p:cNvSpPr/>
          <p:nvPr/>
        </p:nvSpPr>
        <p:spPr>
          <a:xfrm>
            <a:off x="7162800" y="1828800"/>
            <a:ext cx="761999" cy="257175"/>
          </a:xfrm>
          <a:prstGeom prst="rect">
            <a:avLst/>
          </a:prstGeom>
        </p:spPr>
        <p:txBody>
          <a:bodyPr>
            <a:prstTxWarp prst="textPlain">
              <a:avLst/>
            </a:prstTxWarp>
          </a:bodyPr>
          <a:lstStyle/>
          <a:p>
            <a:pPr lvl="0" algn="ctr"/>
            <a:r>
              <a:rPr b="0" i="0">
                <a:ln w="9525" cap="flat" cmpd="sng">
                  <a:solidFill>
                    <a:srgbClr val="000000"/>
                  </a:solidFill>
                  <a:prstDash val="solid"/>
                  <a:round/>
                  <a:headEnd type="none" w="med" len="med"/>
                  <a:tailEnd type="none" w="med" len="med"/>
                </a:ln>
                <a:solidFill>
                  <a:srgbClr val="FFFFFF"/>
                </a:solidFill>
                <a:latin typeface="Arial Black"/>
              </a:rPr>
              <a:t>buyer B</a:t>
            </a:r>
          </a:p>
        </p:txBody>
      </p:sp>
      <p:sp>
        <p:nvSpPr>
          <p:cNvPr id="263" name="Shape 263"/>
          <p:cNvSpPr txBox="1"/>
          <p:nvPr/>
        </p:nvSpPr>
        <p:spPr>
          <a:xfrm>
            <a:off x="762000" y="5638800"/>
            <a:ext cx="7619999" cy="4572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2400" b="0" i="0" u="none" strike="noStrike" cap="none">
                <a:solidFill>
                  <a:schemeClr val="dk1"/>
                </a:solidFill>
                <a:latin typeface="Arial"/>
                <a:ea typeface="Arial"/>
                <a:cs typeface="Arial"/>
                <a:sym typeface="Arial"/>
              </a:rPr>
              <a:t>BLM ROW Conversion Scenario</a:t>
            </a:r>
          </a:p>
        </p:txBody>
      </p:sp>
      <p:sp>
        <p:nvSpPr>
          <p:cNvPr id="264" name="Shape 264"/>
          <p:cNvSpPr/>
          <p:nvPr/>
        </p:nvSpPr>
        <p:spPr>
          <a:xfrm>
            <a:off x="4419600" y="1371600"/>
            <a:ext cx="990599" cy="381000"/>
          </a:xfrm>
          <a:prstGeom prst="rect">
            <a:avLst/>
          </a:prstGeom>
          <a:solidFill>
            <a:srgbClr val="FF0000">
              <a:alpha val="41568"/>
            </a:srgbClr>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265" name="Shape 265"/>
          <p:cNvSpPr/>
          <p:nvPr/>
        </p:nvSpPr>
        <p:spPr>
          <a:xfrm>
            <a:off x="6324600" y="1447800"/>
            <a:ext cx="1752600" cy="381000"/>
          </a:xfrm>
          <a:prstGeom prst="rect">
            <a:avLst/>
          </a:prstGeom>
          <a:solidFill>
            <a:srgbClr val="FF0000">
              <a:alpha val="41568"/>
            </a:srgbClr>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266" name="Shape 266"/>
          <p:cNvSpPr/>
          <p:nvPr/>
        </p:nvSpPr>
        <p:spPr>
          <a:xfrm rot="1362171">
            <a:off x="4416425" y="1685925"/>
            <a:ext cx="1042988" cy="331788"/>
          </a:xfrm>
          <a:prstGeom prst="rect">
            <a:avLst/>
          </a:prstGeom>
          <a:solidFill>
            <a:srgbClr val="3366FF">
              <a:alpha val="50588"/>
            </a:srgbClr>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267" name="Shape 267"/>
          <p:cNvSpPr/>
          <p:nvPr/>
        </p:nvSpPr>
        <p:spPr>
          <a:xfrm rot="1362171">
            <a:off x="6215063" y="2603499"/>
            <a:ext cx="1905000" cy="331788"/>
          </a:xfrm>
          <a:prstGeom prst="rect">
            <a:avLst/>
          </a:prstGeom>
          <a:solidFill>
            <a:srgbClr val="3366FF">
              <a:alpha val="50588"/>
            </a:srgbClr>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268" name="Shape 268"/>
          <p:cNvSpPr txBox="1"/>
          <p:nvPr/>
        </p:nvSpPr>
        <p:spPr>
          <a:xfrm>
            <a:off x="6758235" y="1862552"/>
            <a:ext cx="2362200" cy="404813"/>
          </a:xfrm>
          <a:prstGeom prst="rect">
            <a:avLst/>
          </a:prstGeom>
          <a:solidFill>
            <a:schemeClr val="lt1"/>
          </a:solidFill>
          <a:ln w="38100"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SzPct val="25000"/>
              <a:buNone/>
            </a:pPr>
            <a:r>
              <a:rPr lang="en-US" sz="1800" b="0" i="0" u="none" strike="noStrike" cap="none">
                <a:solidFill>
                  <a:schemeClr val="dk1"/>
                </a:solidFill>
                <a:latin typeface="Arial"/>
                <a:ea typeface="Arial"/>
                <a:cs typeface="Arial"/>
                <a:sym typeface="Arial"/>
              </a:rPr>
              <a:t>ROW Conversion #2</a:t>
            </a:r>
          </a:p>
        </p:txBody>
      </p:sp>
      <p:sp>
        <p:nvSpPr>
          <p:cNvPr id="269" name="Shape 269"/>
          <p:cNvSpPr txBox="1"/>
          <p:nvPr/>
        </p:nvSpPr>
        <p:spPr>
          <a:xfrm>
            <a:off x="2362200" y="2133600"/>
            <a:ext cx="2362200" cy="404813"/>
          </a:xfrm>
          <a:prstGeom prst="rect">
            <a:avLst/>
          </a:prstGeom>
          <a:solidFill>
            <a:schemeClr val="lt1"/>
          </a:solidFill>
          <a:ln w="38100"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SzPct val="25000"/>
              <a:buNone/>
            </a:pPr>
            <a:r>
              <a:rPr lang="en-US" sz="1800" b="0" i="0" u="none" strike="noStrike" cap="none">
                <a:solidFill>
                  <a:schemeClr val="dk1"/>
                </a:solidFill>
                <a:latin typeface="Arial"/>
                <a:ea typeface="Arial"/>
                <a:cs typeface="Arial"/>
                <a:sym typeface="Arial"/>
              </a:rPr>
              <a:t>ROW Conversion #1</a:t>
            </a:r>
          </a:p>
        </p:txBody>
      </p:sp>
      <p:cxnSp>
        <p:nvCxnSpPr>
          <p:cNvPr id="270" name="Shape 270"/>
          <p:cNvCxnSpPr/>
          <p:nvPr/>
        </p:nvCxnSpPr>
        <p:spPr>
          <a:xfrm rot="10800000" flipH="1">
            <a:off x="4724400" y="2057399"/>
            <a:ext cx="228600" cy="228600"/>
          </a:xfrm>
          <a:prstGeom prst="straightConnector1">
            <a:avLst/>
          </a:prstGeom>
          <a:noFill/>
          <a:ln w="28575" cap="flat" cmpd="sng">
            <a:solidFill>
              <a:schemeClr val="dk1"/>
            </a:solidFill>
            <a:prstDash val="solid"/>
            <a:round/>
            <a:headEnd type="none" w="med" len="med"/>
            <a:tailEnd type="triangle" w="lg" len="lg"/>
          </a:ln>
        </p:spPr>
      </p:cxnSp>
      <p:cxnSp>
        <p:nvCxnSpPr>
          <p:cNvPr id="271" name="Shape 271"/>
          <p:cNvCxnSpPr/>
          <p:nvPr/>
        </p:nvCxnSpPr>
        <p:spPr>
          <a:xfrm flipH="1">
            <a:off x="4648200" y="1143000"/>
            <a:ext cx="685799" cy="533399"/>
          </a:xfrm>
          <a:prstGeom prst="straightConnector1">
            <a:avLst/>
          </a:prstGeom>
          <a:noFill/>
          <a:ln w="28575" cap="flat" cmpd="sng">
            <a:solidFill>
              <a:schemeClr val="dk1"/>
            </a:solidFill>
            <a:prstDash val="solid"/>
            <a:round/>
            <a:headEnd type="none" w="med" len="med"/>
            <a:tailEnd type="triangle" w="lg" len="lg"/>
          </a:ln>
        </p:spPr>
      </p:cxnSp>
      <p:sp>
        <p:nvSpPr>
          <p:cNvPr id="272" name="Shape 272"/>
          <p:cNvSpPr txBox="1"/>
          <p:nvPr/>
        </p:nvSpPr>
        <p:spPr>
          <a:xfrm>
            <a:off x="5257800" y="533400"/>
            <a:ext cx="2362200" cy="679449"/>
          </a:xfrm>
          <a:prstGeom prst="rect">
            <a:avLst/>
          </a:prstGeom>
          <a:solidFill>
            <a:schemeClr val="lt1"/>
          </a:solidFill>
          <a:ln w="38100"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SzPct val="25000"/>
              <a:buNone/>
            </a:pPr>
            <a:r>
              <a:rPr lang="en-US" sz="1800" b="0" i="0" u="none" strike="noStrike" cap="none">
                <a:solidFill>
                  <a:schemeClr val="dk1"/>
                </a:solidFill>
                <a:latin typeface="Arial"/>
                <a:ea typeface="Arial"/>
                <a:cs typeface="Arial"/>
                <a:sym typeface="Arial"/>
              </a:rPr>
              <a:t>Overlap Area (BLM retains jurisdiction)</a:t>
            </a:r>
          </a:p>
        </p:txBody>
      </p:sp>
      <p:cxnSp>
        <p:nvCxnSpPr>
          <p:cNvPr id="273" name="Shape 273"/>
          <p:cNvCxnSpPr/>
          <p:nvPr/>
        </p:nvCxnSpPr>
        <p:spPr>
          <a:xfrm flipH="1">
            <a:off x="7315200" y="2286000"/>
            <a:ext cx="533399" cy="381000"/>
          </a:xfrm>
          <a:prstGeom prst="straightConnector1">
            <a:avLst/>
          </a:prstGeom>
          <a:noFill/>
          <a:ln w="28575" cap="flat" cmpd="sng">
            <a:solidFill>
              <a:schemeClr val="dk1"/>
            </a:solidFill>
            <a:prstDash val="solid"/>
            <a:round/>
            <a:headEnd type="none" w="med" len="med"/>
            <a:tailEnd type="triangle" w="lg" len="lg"/>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278"/>
        <p:cNvGrpSpPr/>
        <p:nvPr/>
      </p:nvGrpSpPr>
      <p:grpSpPr>
        <a:xfrm>
          <a:off x="0" y="0"/>
          <a:ext cx="0" cy="0"/>
          <a:chOff x="0" y="0"/>
          <a:chExt cx="0" cy="0"/>
        </a:xfrm>
      </p:grpSpPr>
      <p:sp>
        <p:nvSpPr>
          <p:cNvPr id="279" name="Shape 279"/>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0" i="0" u="none" strike="noStrike" cap="none">
                <a:solidFill>
                  <a:schemeClr val="dk1"/>
                </a:solidFill>
                <a:latin typeface="Arial"/>
                <a:ea typeface="Arial"/>
                <a:cs typeface="Arial"/>
                <a:sym typeface="Arial"/>
              </a:rPr>
              <a:t>15</a:t>
            </a:fld>
            <a:endParaRPr lang="en-US" sz="1400" b="0" i="0" u="none" strike="noStrike" cap="none">
              <a:solidFill>
                <a:schemeClr val="dk1"/>
              </a:solidFill>
              <a:latin typeface="Arial"/>
              <a:ea typeface="Arial"/>
              <a:cs typeface="Arial"/>
              <a:sym typeface="Arial"/>
            </a:endParaRPr>
          </a:p>
        </p:txBody>
      </p:sp>
      <p:sp>
        <p:nvSpPr>
          <p:cNvPr id="280" name="Shape 280"/>
          <p:cNvSpPr txBox="1">
            <a:spLocks noGrp="1"/>
          </p:cNvSpPr>
          <p:nvPr>
            <p:ph type="title"/>
          </p:nvPr>
        </p:nvSpPr>
        <p:spPr>
          <a:xfrm>
            <a:off x="274319" y="381000"/>
            <a:ext cx="8595359" cy="914400"/>
          </a:xfrm>
          <a:prstGeom prst="rect">
            <a:avLst/>
          </a:prstGeom>
          <a:gradFill>
            <a:gsLst>
              <a:gs pos="0">
                <a:srgbClr val="9DAFB1"/>
              </a:gs>
              <a:gs pos="80000">
                <a:srgbClr val="CEE7EA"/>
              </a:gs>
              <a:gs pos="100000">
                <a:srgbClr val="CFE8EB"/>
              </a:gs>
            </a:gsLst>
            <a:lin ang="16200000" scaled="0"/>
          </a:gradFill>
          <a:ln>
            <a:noFill/>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spcAft>
                <a:spcPts val="0"/>
              </a:spcAft>
              <a:buSzPct val="25000"/>
              <a:buNone/>
            </a:pPr>
            <a:r>
              <a:rPr lang="en-US" sz="3200" b="0" i="0" u="none" strike="noStrike" cap="none">
                <a:solidFill>
                  <a:schemeClr val="dk1"/>
                </a:solidFill>
                <a:latin typeface="Arial"/>
                <a:ea typeface="Arial"/>
                <a:cs typeface="Arial"/>
                <a:sym typeface="Arial"/>
              </a:rPr>
              <a:t>Specific </a:t>
            </a:r>
            <a:r>
              <a:rPr lang="en-US" sz="3200" u="sng">
                <a:solidFill>
                  <a:schemeClr val="dk1"/>
                </a:solidFill>
              </a:rPr>
              <a:t>Exchange</a:t>
            </a:r>
            <a:r>
              <a:rPr lang="en-US" sz="3200" b="0" i="0" u="none" strike="noStrike" cap="none">
                <a:solidFill>
                  <a:schemeClr val="dk1"/>
                </a:solidFill>
                <a:latin typeface="Arial"/>
                <a:ea typeface="Arial"/>
                <a:cs typeface="Arial"/>
                <a:sym typeface="Arial"/>
              </a:rPr>
              <a:t> Requirements &amp; Policy</a:t>
            </a:r>
          </a:p>
        </p:txBody>
      </p:sp>
      <p:sp>
        <p:nvSpPr>
          <p:cNvPr id="281" name="Shape 281"/>
          <p:cNvSpPr txBox="1">
            <a:spLocks noGrp="1"/>
          </p:cNvSpPr>
          <p:nvPr>
            <p:ph type="body" idx="1"/>
          </p:nvPr>
        </p:nvSpPr>
        <p:spPr>
          <a:xfrm>
            <a:off x="941300" y="1752600"/>
            <a:ext cx="7699780" cy="4572000"/>
          </a:xfrm>
          <a:prstGeom prst="rect">
            <a:avLst/>
          </a:prstGeom>
          <a:noFill/>
          <a:ln>
            <a:noFill/>
          </a:ln>
        </p:spPr>
        <p:txBody>
          <a:bodyPr lIns="91425" tIns="45700" rIns="91425" bIns="45700" anchor="t" anchorCtr="0">
            <a:noAutofit/>
          </a:bodyPr>
          <a:lstStyle/>
          <a:p>
            <a:pPr marL="342900" marR="0" lvl="0" indent="-342900" algn="l" rtl="0">
              <a:lnSpc>
                <a:spcPct val="112500"/>
              </a:lnSpc>
              <a:spcBef>
                <a:spcPts val="0"/>
              </a:spcBef>
              <a:spcAft>
                <a:spcPts val="0"/>
              </a:spcAft>
              <a:buClr>
                <a:schemeClr val="dk1"/>
              </a:buClr>
              <a:buSzPct val="100000"/>
              <a:buFont typeface="Noto Sans Symbols"/>
              <a:buChar char="❍"/>
            </a:pPr>
            <a:r>
              <a:rPr lang="en-US" sz="2400" b="0" i="0" u="none" strike="noStrike" cap="none" dirty="0">
                <a:solidFill>
                  <a:schemeClr val="dk1"/>
                </a:solidFill>
                <a:latin typeface="Arial"/>
                <a:ea typeface="Arial"/>
                <a:cs typeface="Arial"/>
                <a:sym typeface="Arial"/>
              </a:rPr>
              <a:t>Notice of Exchange Proposal (NOEP) shall contain language regarding the opportunity for conversion of existing rights-of-way</a:t>
            </a:r>
          </a:p>
          <a:p>
            <a:pPr marL="342900" marR="0" lvl="0" indent="-342900" algn="l" rtl="0">
              <a:lnSpc>
                <a:spcPct val="112500"/>
              </a:lnSpc>
              <a:spcBef>
                <a:spcPts val="1800"/>
              </a:spcBef>
              <a:spcAft>
                <a:spcPts val="0"/>
              </a:spcAft>
              <a:buClr>
                <a:schemeClr val="dk1"/>
              </a:buClr>
              <a:buSzPct val="100000"/>
              <a:buFont typeface="Noto Sans Symbols"/>
              <a:buChar char="❍"/>
            </a:pPr>
            <a:r>
              <a:rPr lang="en-US" sz="2400" b="0" i="0" u="none" strike="noStrike" cap="none" dirty="0">
                <a:solidFill>
                  <a:schemeClr val="dk1"/>
                </a:solidFill>
                <a:latin typeface="Arial"/>
                <a:ea typeface="Arial"/>
                <a:cs typeface="Arial"/>
                <a:sym typeface="Arial"/>
              </a:rPr>
              <a:t>The effects of ROWs, including any conversions, must be incorporated into the NEPA analysis for the conveyance</a:t>
            </a:r>
          </a:p>
          <a:p>
            <a:pPr marL="342900" marR="0" lvl="0" indent="-342900" algn="l" rtl="0">
              <a:lnSpc>
                <a:spcPct val="112500"/>
              </a:lnSpc>
              <a:spcBef>
                <a:spcPts val="1800"/>
              </a:spcBef>
              <a:spcAft>
                <a:spcPts val="0"/>
              </a:spcAft>
              <a:buClr>
                <a:schemeClr val="dk1"/>
              </a:buClr>
              <a:buSzPct val="100000"/>
              <a:buFont typeface="Noto Sans Symbols"/>
              <a:buChar char="❍"/>
            </a:pPr>
            <a:r>
              <a:rPr lang="en-US" sz="2400" b="0" i="0" u="none" strike="noStrike" cap="none" dirty="0">
                <a:solidFill>
                  <a:schemeClr val="dk1"/>
                </a:solidFill>
                <a:latin typeface="Arial"/>
                <a:ea typeface="Arial"/>
                <a:cs typeface="Arial"/>
                <a:sym typeface="Arial"/>
              </a:rPr>
              <a:t>The Decision document must address any ROW conversions</a:t>
            </a:r>
          </a:p>
          <a:p>
            <a:pPr marL="342900" marR="0" lvl="0" indent="-342900" algn="l" rtl="0">
              <a:lnSpc>
                <a:spcPct val="112500"/>
              </a:lnSpc>
              <a:spcBef>
                <a:spcPts val="1800"/>
              </a:spcBef>
              <a:spcAft>
                <a:spcPts val="0"/>
              </a:spcAft>
              <a:buClr>
                <a:schemeClr val="dk1"/>
              </a:buClr>
              <a:buSzPct val="100000"/>
              <a:buFont typeface="Noto Sans Symbols"/>
              <a:buChar char="❍"/>
            </a:pPr>
            <a:r>
              <a:rPr lang="en-US" sz="2400" dirty="0"/>
              <a:t>Use </a:t>
            </a:r>
            <a:r>
              <a:rPr lang="en-US" sz="2400" dirty="0" smtClean="0"/>
              <a:t>Land Exchange </a:t>
            </a:r>
            <a:r>
              <a:rPr lang="en-US" sz="2400" dirty="0"/>
              <a:t>timeline (Refer to Illustration 7)</a:t>
            </a:r>
          </a:p>
          <a:p>
            <a:pPr marL="0" marR="0" lvl="0" indent="-152400" algn="l" rtl="0">
              <a:lnSpc>
                <a:spcPct val="112500"/>
              </a:lnSpc>
              <a:spcBef>
                <a:spcPts val="1800"/>
              </a:spcBef>
              <a:spcAft>
                <a:spcPts val="0"/>
              </a:spcAft>
              <a:buClr>
                <a:schemeClr val="dk1"/>
              </a:buClr>
              <a:buSzPct val="100000"/>
              <a:buFont typeface="Noto Sans Symbols"/>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285"/>
        <p:cNvGrpSpPr/>
        <p:nvPr/>
      </p:nvGrpSpPr>
      <p:grpSpPr>
        <a:xfrm>
          <a:off x="0" y="0"/>
          <a:ext cx="0" cy="0"/>
          <a:chOff x="0" y="0"/>
          <a:chExt cx="0" cy="0"/>
        </a:xfrm>
      </p:grpSpPr>
      <p:sp>
        <p:nvSpPr>
          <p:cNvPr id="286" name="Shape 286"/>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0" i="0" u="none" strike="noStrike" cap="none">
                <a:solidFill>
                  <a:schemeClr val="dk1"/>
                </a:solidFill>
                <a:latin typeface="Arial"/>
                <a:ea typeface="Arial"/>
                <a:cs typeface="Arial"/>
                <a:sym typeface="Arial"/>
              </a:rPr>
              <a:t>16</a:t>
            </a:fld>
            <a:endParaRPr lang="en-US" sz="1400" b="0" i="0" u="none" strike="noStrike" cap="none">
              <a:solidFill>
                <a:schemeClr val="dk1"/>
              </a:solidFill>
              <a:latin typeface="Arial"/>
              <a:ea typeface="Arial"/>
              <a:cs typeface="Arial"/>
              <a:sym typeface="Arial"/>
            </a:endParaRPr>
          </a:p>
        </p:txBody>
      </p:sp>
      <p:sp>
        <p:nvSpPr>
          <p:cNvPr id="287" name="Shape 287"/>
          <p:cNvSpPr txBox="1">
            <a:spLocks noGrp="1"/>
          </p:cNvSpPr>
          <p:nvPr>
            <p:ph type="title"/>
          </p:nvPr>
        </p:nvSpPr>
        <p:spPr>
          <a:xfrm>
            <a:off x="274319" y="304800"/>
            <a:ext cx="8595359" cy="1298575"/>
          </a:xfrm>
          <a:prstGeom prst="rect">
            <a:avLst/>
          </a:prstGeom>
          <a:gradFill>
            <a:gsLst>
              <a:gs pos="0">
                <a:srgbClr val="9DAFB1"/>
              </a:gs>
              <a:gs pos="80000">
                <a:srgbClr val="CEE7EA"/>
              </a:gs>
              <a:gs pos="100000">
                <a:srgbClr val="CFE8EB"/>
              </a:gs>
            </a:gsLst>
            <a:lin ang="16200000" scaled="0"/>
          </a:gradFill>
          <a:ln>
            <a:noFill/>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spcAft>
                <a:spcPts val="0"/>
              </a:spcAft>
              <a:buSzPct val="25000"/>
              <a:buNone/>
            </a:pPr>
            <a:r>
              <a:rPr lang="en-US" sz="3200" b="0" i="0" u="none" strike="noStrike" cap="none">
                <a:solidFill>
                  <a:schemeClr val="dk1"/>
                </a:solidFill>
                <a:latin typeface="Arial"/>
                <a:ea typeface="Arial"/>
                <a:cs typeface="Arial"/>
                <a:sym typeface="Arial"/>
              </a:rPr>
              <a:t>Conversion of Term ROW to Perpetual ROW </a:t>
            </a:r>
            <a:r>
              <a:rPr lang="en-US" sz="4000" b="0" i="0" u="none" strike="noStrike" cap="none">
                <a:solidFill>
                  <a:schemeClr val="dk1"/>
                </a:solidFill>
                <a:latin typeface="Arial"/>
                <a:ea typeface="Arial"/>
                <a:cs typeface="Arial"/>
                <a:sym typeface="Arial"/>
              </a:rPr>
              <a:t/>
            </a:r>
            <a:br>
              <a:rPr lang="en-US" sz="4000" b="0" i="0" u="none" strike="noStrike" cap="none">
                <a:solidFill>
                  <a:schemeClr val="dk1"/>
                </a:solidFill>
                <a:latin typeface="Arial"/>
                <a:ea typeface="Arial"/>
                <a:cs typeface="Arial"/>
                <a:sym typeface="Arial"/>
              </a:rPr>
            </a:br>
            <a:r>
              <a:rPr lang="en-US" sz="2000" b="0" i="0" u="none" strike="noStrike" cap="none">
                <a:solidFill>
                  <a:schemeClr val="dk1"/>
                </a:solidFill>
                <a:latin typeface="Arial"/>
                <a:ea typeface="Arial"/>
                <a:cs typeface="Arial"/>
                <a:sym typeface="Arial"/>
              </a:rPr>
              <a:t>(When Lands are Conveyed out of Federal Ownership)</a:t>
            </a:r>
          </a:p>
        </p:txBody>
      </p:sp>
      <p:sp>
        <p:nvSpPr>
          <p:cNvPr id="288" name="Shape 288"/>
          <p:cNvSpPr txBox="1">
            <a:spLocks noGrp="1"/>
          </p:cNvSpPr>
          <p:nvPr>
            <p:ph type="body" idx="1"/>
          </p:nvPr>
        </p:nvSpPr>
        <p:spPr>
          <a:xfrm>
            <a:off x="887500" y="2133600"/>
            <a:ext cx="7409400" cy="4343400"/>
          </a:xfrm>
          <a:prstGeom prst="rect">
            <a:avLst/>
          </a:prstGeom>
          <a:noFill/>
          <a:ln>
            <a:noFill/>
          </a:ln>
        </p:spPr>
        <p:txBody>
          <a:bodyPr lIns="91425" tIns="45700" rIns="91425" bIns="45700" anchor="t" anchorCtr="0">
            <a:noAutofit/>
          </a:bodyPr>
          <a:lstStyle/>
          <a:p>
            <a:pPr marL="461963" marR="0" lvl="0" indent="-461963" algn="l" rtl="0">
              <a:spcBef>
                <a:spcPts val="0"/>
              </a:spcBef>
              <a:spcAft>
                <a:spcPts val="0"/>
              </a:spcAft>
              <a:buClr>
                <a:schemeClr val="dk1"/>
              </a:buClr>
              <a:buSzPct val="100000"/>
              <a:buFont typeface="Noto Sans Symbols"/>
              <a:buChar char="❍"/>
            </a:pPr>
            <a:r>
              <a:rPr lang="en-US" sz="2600" b="0" i="0" u="none" strike="noStrike" cap="none">
                <a:solidFill>
                  <a:schemeClr val="dk1"/>
                </a:solidFill>
                <a:latin typeface="Arial"/>
                <a:ea typeface="Arial"/>
                <a:cs typeface="Arial"/>
                <a:sym typeface="Arial"/>
              </a:rPr>
              <a:t>Pr</a:t>
            </a:r>
            <a:r>
              <a:rPr lang="en-US" sz="2600"/>
              <a:t>epare</a:t>
            </a:r>
            <a:r>
              <a:rPr lang="en-US" sz="2600" b="0" i="0" u="none" strike="noStrike" cap="none">
                <a:solidFill>
                  <a:schemeClr val="dk1"/>
                </a:solidFill>
                <a:latin typeface="Arial"/>
                <a:ea typeface="Arial"/>
                <a:cs typeface="Arial"/>
                <a:sym typeface="Arial"/>
              </a:rPr>
              <a:t> Legal Descriptions (specific to parcel(s) being conveyed)</a:t>
            </a:r>
          </a:p>
          <a:p>
            <a:pPr marL="461963" marR="0" lvl="0" indent="-461963" algn="l" rtl="0">
              <a:spcBef>
                <a:spcPts val="1800"/>
              </a:spcBef>
              <a:spcAft>
                <a:spcPts val="0"/>
              </a:spcAft>
              <a:buClr>
                <a:schemeClr val="dk1"/>
              </a:buClr>
              <a:buSzPct val="100000"/>
              <a:buFont typeface="Noto Sans Symbols"/>
              <a:buChar char="❍"/>
            </a:pPr>
            <a:r>
              <a:rPr lang="en-US" sz="2600" b="0" i="0" u="none" strike="noStrike" cap="none">
                <a:solidFill>
                  <a:schemeClr val="dk1"/>
                </a:solidFill>
                <a:latin typeface="Arial"/>
                <a:ea typeface="Arial"/>
                <a:cs typeface="Arial"/>
                <a:sym typeface="Arial"/>
              </a:rPr>
              <a:t>Change term (2.c.) to perpetuity</a:t>
            </a:r>
          </a:p>
          <a:p>
            <a:pPr marL="461963" marR="0" lvl="0" indent="-461963" algn="l" rtl="0">
              <a:spcBef>
                <a:spcPts val="1800"/>
              </a:spcBef>
              <a:spcAft>
                <a:spcPts val="0"/>
              </a:spcAft>
              <a:buClr>
                <a:schemeClr val="dk1"/>
              </a:buClr>
              <a:buSzPct val="100000"/>
              <a:buFont typeface="Noto Sans Symbols"/>
              <a:buChar char="❍"/>
            </a:pPr>
            <a:r>
              <a:rPr lang="en-US" sz="2600" b="0" i="0" u="none" strike="noStrike" cap="none">
                <a:solidFill>
                  <a:schemeClr val="dk1"/>
                </a:solidFill>
                <a:latin typeface="Arial"/>
                <a:ea typeface="Arial"/>
                <a:cs typeface="Arial"/>
                <a:sym typeface="Arial"/>
              </a:rPr>
              <a:t>Add stipulation on future administration (see provision 1 of sample easement)</a:t>
            </a:r>
          </a:p>
          <a:p>
            <a:pPr marL="461963" marR="0" lvl="0" indent="-461963" algn="l" rtl="0">
              <a:spcBef>
                <a:spcPts val="1800"/>
              </a:spcBef>
              <a:spcAft>
                <a:spcPts val="0"/>
              </a:spcAft>
              <a:buClr>
                <a:schemeClr val="dk1"/>
              </a:buClr>
              <a:buSzPct val="100000"/>
              <a:buFont typeface="Noto Sans Symbols"/>
              <a:buChar char="❍"/>
            </a:pPr>
            <a:r>
              <a:rPr lang="en-US" sz="2600" b="0" i="0" u="none" strike="noStrike" cap="none">
                <a:solidFill>
                  <a:schemeClr val="dk1"/>
                </a:solidFill>
                <a:latin typeface="Arial"/>
                <a:ea typeface="Arial"/>
                <a:cs typeface="Arial"/>
                <a:sym typeface="Arial"/>
              </a:rPr>
              <a:t>ROW decision letter shall reference that rental has been paid in full, or that no rent is due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292"/>
        <p:cNvGrpSpPr/>
        <p:nvPr/>
      </p:nvGrpSpPr>
      <p:grpSpPr>
        <a:xfrm>
          <a:off x="0" y="0"/>
          <a:ext cx="0" cy="0"/>
          <a:chOff x="0" y="0"/>
          <a:chExt cx="0" cy="0"/>
        </a:xfrm>
      </p:grpSpPr>
      <p:sp>
        <p:nvSpPr>
          <p:cNvPr id="293" name="Shape 293"/>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0" i="0" u="none" strike="noStrike" cap="none">
                <a:solidFill>
                  <a:schemeClr val="dk1"/>
                </a:solidFill>
                <a:latin typeface="Arial"/>
                <a:ea typeface="Arial"/>
                <a:cs typeface="Arial"/>
                <a:sym typeface="Arial"/>
              </a:rPr>
              <a:t>17</a:t>
            </a:fld>
            <a:endParaRPr lang="en-US" sz="1400" b="0" i="0" u="none" strike="noStrike" cap="none">
              <a:solidFill>
                <a:schemeClr val="dk1"/>
              </a:solidFill>
              <a:latin typeface="Arial"/>
              <a:ea typeface="Arial"/>
              <a:cs typeface="Arial"/>
              <a:sym typeface="Arial"/>
            </a:endParaRPr>
          </a:p>
        </p:txBody>
      </p:sp>
      <p:pic>
        <p:nvPicPr>
          <p:cNvPr id="294" name="Shape 294" descr="ROW_exhibit_A"/>
          <p:cNvPicPr preferRelativeResize="0">
            <a:picLocks noGrp="1"/>
          </p:cNvPicPr>
          <p:nvPr>
            <p:ph type="body" idx="1"/>
          </p:nvPr>
        </p:nvPicPr>
        <p:blipFill rotWithShape="1">
          <a:blip r:embed="rId4">
            <a:alphaModFix/>
          </a:blip>
          <a:srcRect l="19291" t="2739" r="7051" b="6848"/>
          <a:stretch/>
        </p:blipFill>
        <p:spPr>
          <a:xfrm>
            <a:off x="222401" y="203545"/>
            <a:ext cx="4105124" cy="6450908"/>
          </a:xfrm>
          <a:prstGeom prst="rect">
            <a:avLst/>
          </a:prstGeom>
          <a:noFill/>
          <a:ln>
            <a:noFill/>
          </a:ln>
          <a:effectLst>
            <a:outerShdw blurRad="292100" dist="139700" dir="2700000" algn="tl" rotWithShape="0">
              <a:srgbClr val="333333">
                <a:alpha val="64705"/>
              </a:srgbClr>
            </a:outerShdw>
          </a:effectLst>
        </p:spPr>
      </p:pic>
      <p:sp>
        <p:nvSpPr>
          <p:cNvPr id="295" name="Shape 295"/>
          <p:cNvSpPr txBox="1">
            <a:spLocks noGrp="1"/>
          </p:cNvSpPr>
          <p:nvPr>
            <p:ph type="title"/>
          </p:nvPr>
        </p:nvSpPr>
        <p:spPr>
          <a:xfrm>
            <a:off x="4572000" y="381000"/>
            <a:ext cx="4381500" cy="1935161"/>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200" b="0" i="0" u="none" strike="noStrike" cap="none">
                <a:solidFill>
                  <a:schemeClr val="dk2"/>
                </a:solidFill>
                <a:latin typeface="Arial"/>
                <a:ea typeface="Arial"/>
                <a:cs typeface="Arial"/>
                <a:sym typeface="Arial"/>
              </a:rPr>
              <a:t>Plat Exhibit Guidelines</a:t>
            </a:r>
            <a:br>
              <a:rPr lang="en-US" sz="3200" b="0" i="0" u="none" strike="noStrike" cap="none">
                <a:solidFill>
                  <a:schemeClr val="dk2"/>
                </a:solidFill>
                <a:latin typeface="Arial"/>
                <a:ea typeface="Arial"/>
                <a:cs typeface="Arial"/>
                <a:sym typeface="Arial"/>
              </a:rPr>
            </a:br>
            <a:r>
              <a:rPr lang="en-US" sz="2400" b="0" i="0" u="none" strike="noStrike" cap="none">
                <a:solidFill>
                  <a:schemeClr val="dk2"/>
                </a:solidFill>
                <a:latin typeface="Arial"/>
                <a:ea typeface="Arial"/>
                <a:cs typeface="Arial"/>
                <a:sym typeface="Arial"/>
              </a:rPr>
              <a:t>Refer to Handbook Exhibit 16</a:t>
            </a:r>
          </a:p>
        </p:txBody>
      </p:sp>
      <p:sp>
        <p:nvSpPr>
          <p:cNvPr id="296" name="Shape 296"/>
          <p:cNvSpPr txBox="1"/>
          <p:nvPr/>
        </p:nvSpPr>
        <p:spPr>
          <a:xfrm>
            <a:off x="4736501" y="2514600"/>
            <a:ext cx="4190999" cy="3046988"/>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2400" b="0" i="0" u="none" strike="noStrike" cap="none">
                <a:solidFill>
                  <a:schemeClr val="dk1"/>
                </a:solidFill>
                <a:latin typeface="Arial"/>
                <a:ea typeface="Arial"/>
                <a:cs typeface="Arial"/>
                <a:sym typeface="Arial"/>
              </a:rPr>
              <a:t>The purpose of a plat exhibit is to supplement the narrative description by graphically revealing the location and configuration of the property being burdened by the easement</a:t>
            </a:r>
          </a:p>
          <a:p>
            <a:pPr marL="0" marR="0" lvl="0" indent="0" algn="ctr" rtl="0">
              <a:spcBef>
                <a:spcPts val="0"/>
              </a:spcBef>
              <a:spcAft>
                <a:spcPts val="0"/>
              </a:spcAft>
              <a:buNone/>
            </a:pP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300"/>
        <p:cNvGrpSpPr/>
        <p:nvPr/>
      </p:nvGrpSpPr>
      <p:grpSpPr>
        <a:xfrm>
          <a:off x="0" y="0"/>
          <a:ext cx="0" cy="0"/>
          <a:chOff x="0" y="0"/>
          <a:chExt cx="0" cy="0"/>
        </a:xfrm>
      </p:grpSpPr>
      <p:sp>
        <p:nvSpPr>
          <p:cNvPr id="301" name="Shape 301"/>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0" i="0" u="none" strike="noStrike" cap="none">
                <a:solidFill>
                  <a:schemeClr val="dk1"/>
                </a:solidFill>
                <a:latin typeface="Arial"/>
                <a:ea typeface="Arial"/>
                <a:cs typeface="Arial"/>
                <a:sym typeface="Arial"/>
              </a:rPr>
              <a:t>18</a:t>
            </a:fld>
            <a:endParaRPr lang="en-US" sz="1400" b="0" i="0" u="none" strike="noStrike" cap="none">
              <a:solidFill>
                <a:schemeClr val="dk1"/>
              </a:solidFill>
              <a:latin typeface="Arial"/>
              <a:ea typeface="Arial"/>
              <a:cs typeface="Arial"/>
              <a:sym typeface="Arial"/>
            </a:endParaRPr>
          </a:p>
        </p:txBody>
      </p:sp>
      <p:pic>
        <p:nvPicPr>
          <p:cNvPr id="302" name="Shape 302" descr="ROW_exhibit_A"/>
          <p:cNvPicPr preferRelativeResize="0">
            <a:picLocks noGrp="1"/>
          </p:cNvPicPr>
          <p:nvPr>
            <p:ph type="body" idx="1"/>
          </p:nvPr>
        </p:nvPicPr>
        <p:blipFill rotWithShape="1">
          <a:blip r:embed="rId4">
            <a:alphaModFix/>
          </a:blip>
          <a:srcRect l="19291" t="2740" r="7051" b="6848"/>
          <a:stretch/>
        </p:blipFill>
        <p:spPr>
          <a:xfrm>
            <a:off x="228600" y="195943"/>
            <a:ext cx="4114800" cy="6466114"/>
          </a:xfrm>
          <a:prstGeom prst="rect">
            <a:avLst/>
          </a:prstGeom>
          <a:noFill/>
          <a:ln>
            <a:noFill/>
          </a:ln>
          <a:effectLst>
            <a:outerShdw blurRad="292100" dist="139700" dir="2700000" algn="tl" rotWithShape="0">
              <a:srgbClr val="333333">
                <a:alpha val="64705"/>
              </a:srgbClr>
            </a:outerShdw>
          </a:effectLst>
        </p:spPr>
      </p:pic>
      <p:sp>
        <p:nvSpPr>
          <p:cNvPr id="303" name="Shape 303"/>
          <p:cNvSpPr txBox="1">
            <a:spLocks noGrp="1"/>
          </p:cNvSpPr>
          <p:nvPr>
            <p:ph type="title"/>
          </p:nvPr>
        </p:nvSpPr>
        <p:spPr>
          <a:xfrm>
            <a:off x="4800600" y="215664"/>
            <a:ext cx="3733800" cy="1376657"/>
          </a:xfrm>
          <a:prstGeom prst="rect">
            <a:avLst/>
          </a:prstGeom>
          <a:noFill/>
          <a:ln>
            <a:noFill/>
          </a:ln>
        </p:spPr>
        <p:txBody>
          <a:bodyPr lIns="91425" tIns="45700" rIns="91425" bIns="45700" anchor="ctr" anchorCtr="0">
            <a:noAutofit/>
          </a:bodyPr>
          <a:lstStyle/>
          <a:p>
            <a:pPr marL="0" marR="0" lvl="0" indent="0" algn="ctr" rtl="0">
              <a:lnSpc>
                <a:spcPct val="106250"/>
              </a:lnSpc>
              <a:spcBef>
                <a:spcPts val="0"/>
              </a:spcBef>
              <a:spcAft>
                <a:spcPts val="0"/>
              </a:spcAft>
              <a:buSzPct val="25000"/>
              <a:buNone/>
            </a:pPr>
            <a:r>
              <a:rPr lang="en-US" sz="3200" b="0" i="0" u="none" strike="noStrike" cap="none">
                <a:solidFill>
                  <a:schemeClr val="dk2"/>
                </a:solidFill>
                <a:latin typeface="Arial"/>
                <a:ea typeface="Arial"/>
                <a:cs typeface="Arial"/>
                <a:sym typeface="Arial"/>
              </a:rPr>
              <a:t>General Elements </a:t>
            </a:r>
            <a:br>
              <a:rPr lang="en-US" sz="3200" b="0" i="0" u="none" strike="noStrike" cap="none">
                <a:solidFill>
                  <a:schemeClr val="dk2"/>
                </a:solidFill>
                <a:latin typeface="Arial"/>
                <a:ea typeface="Arial"/>
                <a:cs typeface="Arial"/>
                <a:sym typeface="Arial"/>
              </a:rPr>
            </a:br>
            <a:r>
              <a:rPr lang="en-US" sz="3200" b="0" i="0" u="none" strike="noStrike" cap="none">
                <a:solidFill>
                  <a:schemeClr val="dk2"/>
                </a:solidFill>
                <a:latin typeface="Arial"/>
                <a:ea typeface="Arial"/>
                <a:cs typeface="Arial"/>
                <a:sym typeface="Arial"/>
              </a:rPr>
              <a:t>of the </a:t>
            </a:r>
            <a:br>
              <a:rPr lang="en-US" sz="3200" b="0" i="0" u="none" strike="noStrike" cap="none">
                <a:solidFill>
                  <a:schemeClr val="dk2"/>
                </a:solidFill>
                <a:latin typeface="Arial"/>
                <a:ea typeface="Arial"/>
                <a:cs typeface="Arial"/>
                <a:sym typeface="Arial"/>
              </a:rPr>
            </a:br>
            <a:r>
              <a:rPr lang="en-US" sz="3200" b="0" i="0" u="none" strike="noStrike" cap="none">
                <a:solidFill>
                  <a:schemeClr val="dk2"/>
                </a:solidFill>
                <a:latin typeface="Arial"/>
                <a:ea typeface="Arial"/>
                <a:cs typeface="Arial"/>
                <a:sym typeface="Arial"/>
              </a:rPr>
              <a:t>Easement Exhibit</a:t>
            </a:r>
          </a:p>
        </p:txBody>
      </p:sp>
      <p:sp>
        <p:nvSpPr>
          <p:cNvPr id="304" name="Shape 304"/>
          <p:cNvSpPr txBox="1">
            <a:spLocks noGrp="1"/>
          </p:cNvSpPr>
          <p:nvPr>
            <p:ph type="body" idx="2"/>
          </p:nvPr>
        </p:nvSpPr>
        <p:spPr>
          <a:xfrm>
            <a:off x="4648200" y="1752600"/>
            <a:ext cx="4038599" cy="4724400"/>
          </a:xfrm>
          <a:prstGeom prst="rect">
            <a:avLst/>
          </a:prstGeom>
          <a:noFill/>
          <a:ln>
            <a:noFill/>
          </a:ln>
        </p:spPr>
        <p:txBody>
          <a:bodyPr lIns="91425" tIns="45700" rIns="91425" bIns="45700" anchor="t" anchorCtr="0">
            <a:noAutofit/>
          </a:bodyPr>
          <a:lstStyle/>
          <a:p>
            <a:pPr marL="342900" marR="0" lvl="0" indent="-368300" algn="l" rtl="0">
              <a:spcBef>
                <a:spcPts val="0"/>
              </a:spcBef>
              <a:spcAft>
                <a:spcPts val="0"/>
              </a:spcAft>
              <a:buClr>
                <a:schemeClr val="dk1"/>
              </a:buClr>
              <a:buSzPct val="100000"/>
              <a:buFont typeface="Noto Sans Symbols"/>
              <a:buChar char="❍"/>
            </a:pPr>
            <a:r>
              <a:rPr lang="en-US" sz="2400" b="0" i="0" u="none" strike="noStrike" cap="none">
                <a:solidFill>
                  <a:schemeClr val="dk1"/>
                </a:solidFill>
                <a:latin typeface="Arial"/>
                <a:ea typeface="Arial"/>
                <a:cs typeface="Arial"/>
                <a:sym typeface="Arial"/>
              </a:rPr>
              <a:t>Must comply with the requirements of State Law for preparation of survey plats</a:t>
            </a:r>
          </a:p>
          <a:p>
            <a:pPr marL="342900" marR="0" lvl="0" indent="-368300" algn="l" rtl="0">
              <a:spcBef>
                <a:spcPts val="1600"/>
              </a:spcBef>
              <a:spcAft>
                <a:spcPts val="0"/>
              </a:spcAft>
              <a:buClr>
                <a:schemeClr val="dk1"/>
              </a:buClr>
              <a:buSzPct val="100000"/>
              <a:buFont typeface="Noto Sans Symbols"/>
              <a:buChar char="❍"/>
            </a:pPr>
            <a:r>
              <a:rPr lang="en-US" sz="2400" b="0" i="0" u="none" strike="noStrike" cap="none">
                <a:solidFill>
                  <a:schemeClr val="dk1"/>
                </a:solidFill>
                <a:latin typeface="Arial"/>
                <a:ea typeface="Arial"/>
                <a:cs typeface="Arial"/>
                <a:sym typeface="Arial"/>
              </a:rPr>
              <a:t>Must agree exactly with written description</a:t>
            </a:r>
          </a:p>
          <a:p>
            <a:pPr marL="342900" marR="0" lvl="0" indent="-368300" algn="l" rtl="0">
              <a:spcBef>
                <a:spcPts val="1600"/>
              </a:spcBef>
              <a:spcAft>
                <a:spcPts val="0"/>
              </a:spcAft>
              <a:buClr>
                <a:schemeClr val="dk1"/>
              </a:buClr>
              <a:buSzPct val="100000"/>
              <a:buFont typeface="Noto Sans Symbols"/>
              <a:buChar char="❍"/>
            </a:pPr>
            <a:r>
              <a:rPr lang="en-US" sz="2400" b="0" i="0" u="none" strike="noStrike" cap="none">
                <a:solidFill>
                  <a:schemeClr val="dk1"/>
                </a:solidFill>
                <a:latin typeface="Arial"/>
                <a:ea typeface="Arial"/>
                <a:cs typeface="Arial"/>
                <a:sym typeface="Arial"/>
              </a:rPr>
              <a:t>Include North Arrow</a:t>
            </a:r>
          </a:p>
          <a:p>
            <a:pPr marL="342900" marR="0" lvl="0" indent="-368300" algn="l" rtl="0">
              <a:lnSpc>
                <a:spcPct val="100000"/>
              </a:lnSpc>
              <a:spcBef>
                <a:spcPts val="1600"/>
              </a:spcBef>
              <a:spcAft>
                <a:spcPts val="0"/>
              </a:spcAft>
              <a:buClr>
                <a:schemeClr val="dk1"/>
              </a:buClr>
              <a:buSzPct val="100000"/>
              <a:buFont typeface="Noto Sans Symbols"/>
              <a:buChar char="❍"/>
            </a:pPr>
            <a:r>
              <a:rPr lang="en-US" sz="2400" b="0" i="0" u="none" strike="noStrike" cap="none">
                <a:solidFill>
                  <a:schemeClr val="dk1"/>
                </a:solidFill>
                <a:latin typeface="Arial"/>
                <a:ea typeface="Arial"/>
                <a:cs typeface="Arial"/>
                <a:sym typeface="Arial"/>
              </a:rPr>
              <a:t>Separate Exhibit(s) for each c</a:t>
            </a:r>
            <a:r>
              <a:rPr lang="en-US" sz="2400"/>
              <a:t>onveyance</a:t>
            </a:r>
          </a:p>
          <a:p>
            <a:pPr marL="342900" marR="0" lvl="0" indent="-368300" algn="l" rtl="0">
              <a:lnSpc>
                <a:spcPct val="100000"/>
              </a:lnSpc>
              <a:spcBef>
                <a:spcPts val="1600"/>
              </a:spcBef>
              <a:spcAft>
                <a:spcPts val="0"/>
              </a:spcAft>
              <a:buClr>
                <a:schemeClr val="dk1"/>
              </a:buClr>
              <a:buSzPct val="100000"/>
              <a:buFont typeface="Noto Sans Symbols"/>
              <a:buChar char="❍"/>
            </a:pPr>
            <a:r>
              <a:rPr lang="en-US" sz="2400"/>
              <a:t>Label legal subdivisions</a:t>
            </a:r>
          </a:p>
          <a:p>
            <a:pPr marL="0" lvl="0" indent="0" rtl="0">
              <a:spcBef>
                <a:spcPts val="1200"/>
              </a:spcBef>
              <a:buNone/>
            </a:pPr>
            <a:endParaRPr sz="20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308"/>
        <p:cNvGrpSpPr/>
        <p:nvPr/>
      </p:nvGrpSpPr>
      <p:grpSpPr>
        <a:xfrm>
          <a:off x="0" y="0"/>
          <a:ext cx="0" cy="0"/>
          <a:chOff x="0" y="0"/>
          <a:chExt cx="0" cy="0"/>
        </a:xfrm>
      </p:grpSpPr>
      <p:sp>
        <p:nvSpPr>
          <p:cNvPr id="309" name="Shape 309"/>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0" i="0" u="none" strike="noStrike" cap="none">
                <a:solidFill>
                  <a:schemeClr val="dk1"/>
                </a:solidFill>
                <a:latin typeface="Arial"/>
                <a:ea typeface="Arial"/>
                <a:cs typeface="Arial"/>
                <a:sym typeface="Arial"/>
              </a:rPr>
              <a:t>19</a:t>
            </a:fld>
            <a:endParaRPr lang="en-US" sz="1400" b="0" i="0" u="none" strike="noStrike" cap="none">
              <a:solidFill>
                <a:schemeClr val="dk1"/>
              </a:solidFill>
              <a:latin typeface="Arial"/>
              <a:ea typeface="Arial"/>
              <a:cs typeface="Arial"/>
              <a:sym typeface="Arial"/>
            </a:endParaRPr>
          </a:p>
        </p:txBody>
      </p:sp>
      <p:pic>
        <p:nvPicPr>
          <p:cNvPr id="310" name="Shape 310" descr="ROW_exhibit_A"/>
          <p:cNvPicPr preferRelativeResize="0">
            <a:picLocks noGrp="1"/>
          </p:cNvPicPr>
          <p:nvPr>
            <p:ph type="body" idx="1"/>
          </p:nvPr>
        </p:nvPicPr>
        <p:blipFill rotWithShape="1">
          <a:blip r:embed="rId4">
            <a:alphaModFix/>
          </a:blip>
          <a:srcRect l="19291" t="2740" r="7051" b="6848"/>
          <a:stretch/>
        </p:blipFill>
        <p:spPr>
          <a:xfrm>
            <a:off x="264823" y="261257"/>
            <a:ext cx="4052454" cy="6368142"/>
          </a:xfrm>
          <a:prstGeom prst="rect">
            <a:avLst/>
          </a:prstGeom>
          <a:noFill/>
          <a:ln>
            <a:noFill/>
          </a:ln>
          <a:effectLst>
            <a:outerShdw blurRad="292100" dist="139700" dir="2700000" algn="tl" rotWithShape="0">
              <a:srgbClr val="333333">
                <a:alpha val="64705"/>
              </a:srgbClr>
            </a:outerShdw>
          </a:effectLst>
        </p:spPr>
      </p:pic>
      <p:sp>
        <p:nvSpPr>
          <p:cNvPr id="311" name="Shape 311"/>
          <p:cNvSpPr txBox="1">
            <a:spLocks noGrp="1"/>
          </p:cNvSpPr>
          <p:nvPr>
            <p:ph type="title"/>
          </p:nvPr>
        </p:nvSpPr>
        <p:spPr>
          <a:xfrm>
            <a:off x="4953000" y="261257"/>
            <a:ext cx="3505200" cy="1401763"/>
          </a:xfrm>
          <a:prstGeom prst="rect">
            <a:avLst/>
          </a:prstGeom>
          <a:noFill/>
          <a:ln>
            <a:noFill/>
          </a:ln>
        </p:spPr>
        <p:txBody>
          <a:bodyPr lIns="91425" tIns="45700" rIns="91425" bIns="45700" anchor="ctr" anchorCtr="0">
            <a:noAutofit/>
          </a:bodyPr>
          <a:lstStyle/>
          <a:p>
            <a:pPr marL="0" marR="0" lvl="0" indent="0" algn="ctr" rtl="0">
              <a:lnSpc>
                <a:spcPct val="106250"/>
              </a:lnSpc>
              <a:spcBef>
                <a:spcPts val="0"/>
              </a:spcBef>
              <a:spcAft>
                <a:spcPts val="0"/>
              </a:spcAft>
              <a:buSzPct val="25000"/>
              <a:buNone/>
            </a:pPr>
            <a:r>
              <a:rPr lang="en-US" sz="3200" b="0" i="0" u="none" strike="noStrike" cap="none">
                <a:solidFill>
                  <a:schemeClr val="dk2"/>
                </a:solidFill>
                <a:latin typeface="Arial"/>
                <a:ea typeface="Arial"/>
                <a:cs typeface="Arial"/>
                <a:sym typeface="Arial"/>
              </a:rPr>
              <a:t>General Elements </a:t>
            </a:r>
            <a:br>
              <a:rPr lang="en-US" sz="3200" b="0" i="0" u="none" strike="noStrike" cap="none">
                <a:solidFill>
                  <a:schemeClr val="dk2"/>
                </a:solidFill>
                <a:latin typeface="Arial"/>
                <a:ea typeface="Arial"/>
                <a:cs typeface="Arial"/>
                <a:sym typeface="Arial"/>
              </a:rPr>
            </a:br>
            <a:r>
              <a:rPr lang="en-US" sz="3200" b="0" i="0" u="none" strike="noStrike" cap="none">
                <a:solidFill>
                  <a:schemeClr val="dk2"/>
                </a:solidFill>
                <a:latin typeface="Arial"/>
                <a:ea typeface="Arial"/>
                <a:cs typeface="Arial"/>
                <a:sym typeface="Arial"/>
              </a:rPr>
              <a:t>of the Easement </a:t>
            </a:r>
            <a:br>
              <a:rPr lang="en-US" sz="3200" b="0" i="0" u="none" strike="noStrike" cap="none">
                <a:solidFill>
                  <a:schemeClr val="dk2"/>
                </a:solidFill>
                <a:latin typeface="Arial"/>
                <a:ea typeface="Arial"/>
                <a:cs typeface="Arial"/>
                <a:sym typeface="Arial"/>
              </a:rPr>
            </a:br>
            <a:r>
              <a:rPr lang="en-US" sz="3200" b="0" i="0" u="none" strike="noStrike" cap="none">
                <a:solidFill>
                  <a:schemeClr val="dk2"/>
                </a:solidFill>
                <a:latin typeface="Arial"/>
                <a:ea typeface="Arial"/>
                <a:cs typeface="Arial"/>
                <a:sym typeface="Arial"/>
              </a:rPr>
              <a:t>Exhibit (cont.)</a:t>
            </a:r>
          </a:p>
        </p:txBody>
      </p:sp>
      <p:sp>
        <p:nvSpPr>
          <p:cNvPr id="312" name="Shape 312"/>
          <p:cNvSpPr txBox="1">
            <a:spLocks noGrp="1"/>
          </p:cNvSpPr>
          <p:nvPr>
            <p:ph type="body" idx="2"/>
          </p:nvPr>
        </p:nvSpPr>
        <p:spPr>
          <a:xfrm>
            <a:off x="4654026" y="1663019"/>
            <a:ext cx="4103146" cy="4966380"/>
          </a:xfrm>
          <a:prstGeom prst="rect">
            <a:avLst/>
          </a:prstGeom>
          <a:noFill/>
          <a:ln>
            <a:noFill/>
          </a:ln>
        </p:spPr>
        <p:txBody>
          <a:bodyPr lIns="91425" tIns="45700" rIns="91425" bIns="45700" anchor="t" anchorCtr="0">
            <a:noAutofit/>
          </a:bodyPr>
          <a:lstStyle/>
          <a:p>
            <a:pPr lvl="0" indent="-342900" rtl="0">
              <a:spcBef>
                <a:spcPts val="1200"/>
              </a:spcBef>
              <a:buClr>
                <a:schemeClr val="dk1"/>
              </a:buClr>
              <a:buSzPct val="100000"/>
              <a:buFont typeface="Noto Sans Symbols"/>
              <a:buChar char="❍"/>
            </a:pPr>
            <a:r>
              <a:rPr lang="en-US" sz="2400" dirty="0"/>
              <a:t>Direction and distance from known corner(s) to both beginning and ending points</a:t>
            </a:r>
          </a:p>
          <a:p>
            <a:pPr marL="342900" marR="0" lvl="0" indent="-368300" algn="l" rtl="0">
              <a:spcBef>
                <a:spcPts val="1200"/>
              </a:spcBef>
              <a:spcAft>
                <a:spcPts val="0"/>
              </a:spcAft>
              <a:buClr>
                <a:schemeClr val="dk1"/>
              </a:buClr>
              <a:buSzPct val="100000"/>
              <a:buFont typeface="Noto Sans Symbols"/>
              <a:buChar char="❍"/>
            </a:pPr>
            <a:r>
              <a:rPr lang="en-US" sz="2400" b="0" i="0" u="none" strike="noStrike" cap="none" dirty="0">
                <a:solidFill>
                  <a:schemeClr val="dk1"/>
                </a:solidFill>
                <a:latin typeface="Arial"/>
                <a:ea typeface="Arial"/>
                <a:cs typeface="Arial"/>
                <a:sym typeface="Arial"/>
              </a:rPr>
              <a:t>Include dimensions (width), directions and distances for easement on plat or on separate table</a:t>
            </a:r>
          </a:p>
          <a:p>
            <a:pPr marL="342900" marR="0" lvl="0" indent="-368300" algn="l" rtl="0">
              <a:spcBef>
                <a:spcPts val="1200"/>
              </a:spcBef>
              <a:spcAft>
                <a:spcPts val="0"/>
              </a:spcAft>
              <a:buClr>
                <a:schemeClr val="dk1"/>
              </a:buClr>
              <a:buSzPct val="100000"/>
              <a:buFont typeface="Noto Sans Symbols"/>
              <a:buChar char="❍"/>
            </a:pPr>
            <a:r>
              <a:rPr lang="en-US" sz="2400" b="0" i="0" u="none" strike="noStrike" cap="none" dirty="0">
                <a:solidFill>
                  <a:schemeClr val="dk1"/>
                </a:solidFill>
                <a:latin typeface="Arial"/>
                <a:ea typeface="Arial"/>
                <a:cs typeface="Arial"/>
                <a:sym typeface="Arial"/>
              </a:rPr>
              <a:t>Exhibits on letter or legal size paper </a:t>
            </a:r>
            <a:r>
              <a:rPr lang="en-US" sz="2400" dirty="0"/>
              <a:t>preferred</a:t>
            </a:r>
          </a:p>
          <a:p>
            <a:pPr marL="0" marR="0" lvl="0" indent="0" algn="l" rtl="0">
              <a:spcBef>
                <a:spcPts val="1200"/>
              </a:spcBef>
              <a:spcAft>
                <a:spcPts val="0"/>
              </a:spcAft>
              <a:buNone/>
            </a:pPr>
            <a:endParaRPr sz="2000" b="0" i="0" u="none" strike="noStrike" cap="none" dirty="0">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117"/>
        <p:cNvGrpSpPr/>
        <p:nvPr/>
      </p:nvGrpSpPr>
      <p:grpSpPr>
        <a:xfrm>
          <a:off x="0" y="0"/>
          <a:ext cx="0" cy="0"/>
          <a:chOff x="0" y="0"/>
          <a:chExt cx="0" cy="0"/>
        </a:xfrm>
      </p:grpSpPr>
      <p:sp>
        <p:nvSpPr>
          <p:cNvPr id="118" name="Shape 118"/>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0" i="0" u="none" strike="noStrike" cap="none">
                <a:solidFill>
                  <a:schemeClr val="dk1"/>
                </a:solidFill>
                <a:latin typeface="Arial"/>
                <a:ea typeface="Arial"/>
                <a:cs typeface="Arial"/>
                <a:sym typeface="Arial"/>
              </a:rPr>
              <a:t>2</a:t>
            </a:fld>
            <a:endParaRPr lang="en-US" sz="1400" b="0" i="0" u="none" strike="noStrike" cap="none">
              <a:solidFill>
                <a:schemeClr val="dk1"/>
              </a:solidFill>
              <a:latin typeface="Arial"/>
              <a:ea typeface="Arial"/>
              <a:cs typeface="Arial"/>
              <a:sym typeface="Arial"/>
            </a:endParaRPr>
          </a:p>
        </p:txBody>
      </p:sp>
      <p:sp>
        <p:nvSpPr>
          <p:cNvPr id="119" name="Shape 119"/>
          <p:cNvSpPr txBox="1"/>
          <p:nvPr/>
        </p:nvSpPr>
        <p:spPr>
          <a:xfrm>
            <a:off x="1219200" y="533400"/>
            <a:ext cx="4953000" cy="54927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3000" b="0" i="0" u="none" strike="noStrike" cap="none">
              <a:solidFill>
                <a:srgbClr val="000000"/>
              </a:solidFill>
              <a:latin typeface="Tahoma"/>
              <a:ea typeface="Tahoma"/>
              <a:cs typeface="Tahoma"/>
              <a:sym typeface="Tahoma"/>
            </a:endParaRPr>
          </a:p>
        </p:txBody>
      </p:sp>
      <p:sp>
        <p:nvSpPr>
          <p:cNvPr id="120" name="Shape 120"/>
          <p:cNvSpPr txBox="1"/>
          <p:nvPr/>
        </p:nvSpPr>
        <p:spPr>
          <a:xfrm>
            <a:off x="304799" y="1603375"/>
            <a:ext cx="8382000" cy="3932100"/>
          </a:xfrm>
          <a:prstGeom prst="rect">
            <a:avLst/>
          </a:prstGeom>
          <a:noFill/>
          <a:ln>
            <a:noFill/>
          </a:ln>
        </p:spPr>
        <p:txBody>
          <a:bodyPr lIns="91425" tIns="45700" rIns="91425" bIns="45700" anchor="t" anchorCtr="0">
            <a:noAutofit/>
          </a:bodyPr>
          <a:lstStyle/>
          <a:p>
            <a:pPr marL="228600" marR="0" lvl="0" indent="-228600" algn="l" rtl="0">
              <a:spcBef>
                <a:spcPts val="0"/>
              </a:spcBef>
              <a:spcAft>
                <a:spcPts val="0"/>
              </a:spcAft>
              <a:buClr>
                <a:srgbClr val="000000"/>
              </a:buClr>
              <a:buSzPct val="100000"/>
              <a:buFont typeface="Tahoma"/>
              <a:buChar char="•"/>
            </a:pPr>
            <a:r>
              <a:rPr lang="en-US" sz="2400" b="1" i="0" u="none" strike="noStrike" cap="none">
                <a:solidFill>
                  <a:srgbClr val="000000"/>
                </a:solidFill>
                <a:latin typeface="Tahoma"/>
                <a:ea typeface="Tahoma"/>
                <a:cs typeface="Tahoma"/>
                <a:sym typeface="Tahoma"/>
              </a:rPr>
              <a:t>ROW Grant (FLPMA/MLA) – Form 2800-14</a:t>
            </a:r>
          </a:p>
          <a:p>
            <a:pPr marL="228600" marR="0" lvl="0" indent="-228600" algn="l" rtl="0">
              <a:spcBef>
                <a:spcPts val="600"/>
              </a:spcBef>
              <a:spcAft>
                <a:spcPts val="0"/>
              </a:spcAft>
              <a:buClr>
                <a:srgbClr val="000000"/>
              </a:buClr>
              <a:buSzPct val="100000"/>
              <a:buFont typeface="Tahoma"/>
              <a:buChar char="•"/>
            </a:pPr>
            <a:r>
              <a:rPr lang="en-US" sz="2400" b="1" i="0" u="none" strike="noStrike" cap="none">
                <a:solidFill>
                  <a:srgbClr val="000000"/>
                </a:solidFill>
                <a:latin typeface="Tahoma"/>
                <a:ea typeface="Tahoma"/>
                <a:cs typeface="Tahoma"/>
                <a:sym typeface="Tahoma"/>
              </a:rPr>
              <a:t>Temporary Use Permit (MLA) – Form 2800-14</a:t>
            </a:r>
          </a:p>
          <a:p>
            <a:pPr marL="228600" marR="0" lvl="0" indent="-228600" algn="l" rtl="0">
              <a:spcBef>
                <a:spcPts val="600"/>
              </a:spcBef>
              <a:spcAft>
                <a:spcPts val="0"/>
              </a:spcAft>
              <a:buClr>
                <a:srgbClr val="000000"/>
              </a:buClr>
              <a:buSzPct val="100000"/>
              <a:buFont typeface="Tahoma"/>
              <a:buChar char="•"/>
            </a:pPr>
            <a:r>
              <a:rPr lang="en-US" sz="2400" b="1" i="0" u="none" strike="noStrike" cap="none">
                <a:solidFill>
                  <a:srgbClr val="000000"/>
                </a:solidFill>
                <a:latin typeface="Tahoma"/>
                <a:ea typeface="Tahoma"/>
                <a:cs typeface="Tahoma"/>
                <a:sym typeface="Tahoma"/>
              </a:rPr>
              <a:t>Lease </a:t>
            </a:r>
            <a:r>
              <a:rPr lang="en-US" sz="2400" b="0" i="0" u="none" strike="noStrike" cap="none">
                <a:solidFill>
                  <a:srgbClr val="000000"/>
                </a:solidFill>
                <a:latin typeface="Tahoma"/>
                <a:ea typeface="Tahoma"/>
                <a:cs typeface="Tahoma"/>
                <a:sym typeface="Tahoma"/>
              </a:rPr>
              <a:t>(Communication Site Lease – </a:t>
            </a:r>
            <a:r>
              <a:rPr lang="en-US" sz="2400" b="1" i="0" u="none" strike="noStrike" cap="none">
                <a:solidFill>
                  <a:srgbClr val="000000"/>
                </a:solidFill>
                <a:latin typeface="Tahoma"/>
                <a:ea typeface="Tahoma"/>
                <a:cs typeface="Tahoma"/>
                <a:sym typeface="Tahoma"/>
              </a:rPr>
              <a:t>Form 2800-18</a:t>
            </a:r>
            <a:r>
              <a:rPr lang="en-US" sz="2400" b="0" i="0" u="none" strike="noStrike" cap="none">
                <a:solidFill>
                  <a:srgbClr val="000000"/>
                </a:solidFill>
                <a:latin typeface="Tahoma"/>
                <a:ea typeface="Tahoma"/>
                <a:cs typeface="Tahoma"/>
                <a:sym typeface="Tahoma"/>
              </a:rPr>
              <a:t>)</a:t>
            </a:r>
          </a:p>
          <a:p>
            <a:pPr marL="228600" marR="0" lvl="0" indent="-228600" algn="l" rtl="0">
              <a:spcBef>
                <a:spcPts val="600"/>
              </a:spcBef>
              <a:spcAft>
                <a:spcPts val="0"/>
              </a:spcAft>
              <a:buClr>
                <a:srgbClr val="000000"/>
              </a:buClr>
              <a:buSzPct val="100000"/>
              <a:buFont typeface="Tahoma"/>
              <a:buChar char="•"/>
            </a:pPr>
            <a:r>
              <a:rPr lang="en-US" sz="2400" b="1" i="0" u="none" strike="noStrike" cap="none">
                <a:solidFill>
                  <a:srgbClr val="000000"/>
                </a:solidFill>
                <a:latin typeface="Tahoma"/>
                <a:ea typeface="Tahoma"/>
                <a:cs typeface="Tahoma"/>
                <a:sym typeface="Tahoma"/>
              </a:rPr>
              <a:t>Easement</a:t>
            </a:r>
            <a:r>
              <a:rPr lang="en-US" sz="2400" b="0" i="0" u="none" strike="noStrike" cap="none">
                <a:solidFill>
                  <a:srgbClr val="000000"/>
                </a:solidFill>
                <a:latin typeface="Tahoma"/>
                <a:ea typeface="Tahoma"/>
                <a:cs typeface="Tahoma"/>
                <a:sym typeface="Tahoma"/>
              </a:rPr>
              <a:t> </a:t>
            </a:r>
            <a:r>
              <a:rPr lang="en-US" sz="2000" b="0" i="0" u="none" strike="noStrike" cap="none">
                <a:solidFill>
                  <a:srgbClr val="000000"/>
                </a:solidFill>
                <a:latin typeface="Tahoma"/>
                <a:ea typeface="Tahoma"/>
                <a:cs typeface="Tahoma"/>
                <a:sym typeface="Tahoma"/>
              </a:rPr>
              <a:t>(policy &amp; easement documents posted </a:t>
            </a:r>
            <a:r>
              <a:rPr lang="en-US" sz="2000">
                <a:latin typeface="Tahoma"/>
                <a:ea typeface="Tahoma"/>
                <a:cs typeface="Tahoma"/>
                <a:sym typeface="Tahoma"/>
              </a:rPr>
              <a:t>to BLM web site </a:t>
            </a:r>
            <a:r>
              <a:rPr lang="en-US" sz="2000" b="0" i="0" u="none" strike="noStrike" cap="none">
                <a:solidFill>
                  <a:srgbClr val="000000"/>
                </a:solidFill>
                <a:latin typeface="Tahoma"/>
                <a:ea typeface="Tahoma"/>
                <a:cs typeface="Tahoma"/>
                <a:sym typeface="Tahoma"/>
              </a:rPr>
              <a:t> to be used only when BLM transfers land out of Federal ownership or to another Federal agency)</a:t>
            </a:r>
          </a:p>
          <a:p>
            <a:pPr marL="457200" marR="0" lvl="1" indent="0" algn="l" rtl="0">
              <a:spcBef>
                <a:spcPts val="1680"/>
              </a:spcBef>
              <a:spcAft>
                <a:spcPts val="0"/>
              </a:spcAft>
              <a:buClr>
                <a:schemeClr val="dk1"/>
              </a:buClr>
              <a:buFont typeface="Arial"/>
              <a:buNone/>
            </a:pPr>
            <a:endParaRPr sz="2400" b="0" i="0" u="none" strike="noStrike" cap="none">
              <a:solidFill>
                <a:srgbClr val="000000"/>
              </a:solidFill>
              <a:latin typeface="Tahoma"/>
              <a:ea typeface="Tahoma"/>
              <a:cs typeface="Tahoma"/>
              <a:sym typeface="Tahoma"/>
            </a:endParaRPr>
          </a:p>
          <a:p>
            <a:pPr marL="0" marR="0" lvl="0" indent="0" algn="l" rtl="0">
              <a:spcBef>
                <a:spcPts val="0"/>
              </a:spcBef>
              <a:spcAft>
                <a:spcPts val="0"/>
              </a:spcAft>
              <a:buSzPct val="25000"/>
              <a:buNone/>
            </a:pPr>
            <a:r>
              <a:rPr lang="en-US" sz="2400" b="1" i="0" u="none" strike="noStrike" cap="none">
                <a:solidFill>
                  <a:srgbClr val="000000"/>
                </a:solidFill>
                <a:latin typeface="Tahoma"/>
                <a:ea typeface="Tahoma"/>
                <a:cs typeface="Tahoma"/>
                <a:sym typeface="Tahoma"/>
              </a:rPr>
              <a:t> </a:t>
            </a:r>
          </a:p>
          <a:p>
            <a:pPr marL="457200" marR="0" lvl="0" indent="-228600" algn="l" rtl="0">
              <a:spcBef>
                <a:spcPts val="0"/>
              </a:spcBef>
              <a:spcAft>
                <a:spcPts val="0"/>
              </a:spcAft>
              <a:buNone/>
            </a:pPr>
            <a:endParaRPr sz="2000" b="1" i="0" u="none" strike="noStrike" cap="none">
              <a:solidFill>
                <a:schemeClr val="lt2"/>
              </a:solidFill>
              <a:latin typeface="Tahoma"/>
              <a:ea typeface="Tahoma"/>
              <a:cs typeface="Tahoma"/>
              <a:sym typeface="Tahoma"/>
            </a:endParaRPr>
          </a:p>
        </p:txBody>
      </p:sp>
      <p:pic>
        <p:nvPicPr>
          <p:cNvPr id="121" name="Shape 121" descr="wilphoto2a"/>
          <p:cNvPicPr preferRelativeResize="0"/>
          <p:nvPr/>
        </p:nvPicPr>
        <p:blipFill rotWithShape="1">
          <a:blip r:embed="rId4">
            <a:alphaModFix/>
          </a:blip>
          <a:srcRect/>
          <a:stretch/>
        </p:blipFill>
        <p:spPr>
          <a:xfrm>
            <a:off x="0" y="0"/>
            <a:ext cx="9144000" cy="1371599"/>
          </a:xfrm>
          <a:prstGeom prst="rect">
            <a:avLst/>
          </a:prstGeom>
          <a:noFill/>
          <a:ln>
            <a:noFill/>
          </a:ln>
        </p:spPr>
      </p:pic>
      <p:sp>
        <p:nvSpPr>
          <p:cNvPr id="122" name="Shape 122"/>
          <p:cNvSpPr/>
          <p:nvPr/>
        </p:nvSpPr>
        <p:spPr>
          <a:xfrm>
            <a:off x="574675" y="263079"/>
            <a:ext cx="7994650" cy="1077217"/>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3200" b="1" i="0" u="none" strike="noStrike" cap="none">
                <a:solidFill>
                  <a:srgbClr val="262626"/>
                </a:solidFill>
                <a:latin typeface="Tahoma"/>
                <a:ea typeface="Tahoma"/>
                <a:cs typeface="Tahoma"/>
                <a:sym typeface="Tahoma"/>
              </a:rPr>
              <a:t>TYPES OF BLM ROW AUTHORIZATIONS</a:t>
            </a:r>
          </a:p>
        </p:txBody>
      </p:sp>
      <p:pic>
        <p:nvPicPr>
          <p:cNvPr id="123" name="Shape 123" descr="RS3"/>
          <p:cNvPicPr preferRelativeResize="0">
            <a:picLocks noGrp="1"/>
          </p:cNvPicPr>
          <p:nvPr>
            <p:ph type="body" idx="4294967295"/>
          </p:nvPr>
        </p:nvPicPr>
        <p:blipFill rotWithShape="1">
          <a:blip r:embed="rId5">
            <a:alphaModFix/>
          </a:blip>
          <a:srcRect/>
          <a:stretch/>
        </p:blipFill>
        <p:spPr>
          <a:xfrm>
            <a:off x="5138900" y="4462750"/>
            <a:ext cx="2791200" cy="2170200"/>
          </a:xfrm>
          <a:prstGeom prst="rect">
            <a:avLst/>
          </a:prstGeom>
          <a:solidFill>
            <a:schemeClr val="dk1"/>
          </a:solidFill>
          <a:ln w="28575" cap="flat" cmpd="sng">
            <a:solidFill>
              <a:srgbClr val="000000"/>
            </a:solidFill>
            <a:prstDash val="solid"/>
            <a:miter/>
            <a:headEnd type="none" w="med" len="med"/>
            <a:tailEnd type="none" w="med" len="med"/>
          </a:ln>
        </p:spPr>
      </p:pic>
      <p:pic>
        <p:nvPicPr>
          <p:cNvPr id="124" name="Shape 124" descr="Tower80a"/>
          <p:cNvPicPr preferRelativeResize="0">
            <a:picLocks noGrp="1"/>
          </p:cNvPicPr>
          <p:nvPr>
            <p:ph type="body" idx="4294967295"/>
          </p:nvPr>
        </p:nvPicPr>
        <p:blipFill rotWithShape="1">
          <a:blip r:embed="rId6">
            <a:alphaModFix/>
          </a:blip>
          <a:srcRect/>
          <a:stretch/>
        </p:blipFill>
        <p:spPr>
          <a:xfrm>
            <a:off x="1219200" y="4425324"/>
            <a:ext cx="2892000" cy="2170200"/>
          </a:xfrm>
          <a:prstGeom prst="rect">
            <a:avLst/>
          </a:prstGeom>
          <a:noFill/>
          <a:ln w="28575" cap="flat" cmpd="sng">
            <a:solidFill>
              <a:srgbClr val="000000"/>
            </a:solidFill>
            <a:prstDash val="solid"/>
            <a:miter/>
            <a:headEnd type="none" w="med" len="med"/>
            <a:tailEnd type="none" w="med" len="me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316"/>
        <p:cNvGrpSpPr/>
        <p:nvPr/>
      </p:nvGrpSpPr>
      <p:grpSpPr>
        <a:xfrm>
          <a:off x="0" y="0"/>
          <a:ext cx="0" cy="0"/>
          <a:chOff x="0" y="0"/>
          <a:chExt cx="0" cy="0"/>
        </a:xfrm>
      </p:grpSpPr>
      <p:sp>
        <p:nvSpPr>
          <p:cNvPr id="317" name="Shape 317"/>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0" i="0" u="none" strike="noStrike" cap="none">
                <a:solidFill>
                  <a:schemeClr val="dk1"/>
                </a:solidFill>
                <a:latin typeface="Arial"/>
                <a:ea typeface="Arial"/>
                <a:cs typeface="Arial"/>
                <a:sym typeface="Arial"/>
              </a:rPr>
              <a:t>20</a:t>
            </a:fld>
            <a:endParaRPr lang="en-US" sz="1400" b="0" i="0" u="none" strike="noStrike" cap="none">
              <a:solidFill>
                <a:schemeClr val="dk1"/>
              </a:solidFill>
              <a:latin typeface="Arial"/>
              <a:ea typeface="Arial"/>
              <a:cs typeface="Arial"/>
              <a:sym typeface="Arial"/>
            </a:endParaRPr>
          </a:p>
        </p:txBody>
      </p:sp>
      <p:sp>
        <p:nvSpPr>
          <p:cNvPr id="318" name="Shape 318"/>
          <p:cNvSpPr/>
          <p:nvPr/>
        </p:nvSpPr>
        <p:spPr>
          <a:xfrm>
            <a:off x="1485649" y="1676624"/>
            <a:ext cx="6203977" cy="3657601"/>
          </a:xfrm>
          <a:prstGeom prst="rect">
            <a:avLst/>
          </a:prstGeom>
        </p:spPr>
        <p:txBody>
          <a:bodyPr>
            <a:prstTxWarp prst="textPlain">
              <a:avLst/>
            </a:prstTxWarp>
          </a:bodyPr>
          <a:lstStyle/>
          <a:p>
            <a:pPr lvl="0" algn="ctr"/>
            <a:r>
              <a:rPr b="1" i="0">
                <a:ln w="28575" cap="flat" cmpd="sng">
                  <a:solidFill>
                    <a:srgbClr val="003300"/>
                  </a:solidFill>
                  <a:prstDash val="solid"/>
                  <a:round/>
                  <a:headEnd type="none" w="med" len="med"/>
                  <a:tailEnd type="none" w="med" len="med"/>
                </a:ln>
                <a:solidFill>
                  <a:schemeClr val="accent3"/>
                </a:solidFill>
                <a:latin typeface="Impact"/>
              </a:rPr>
              <a:t>Questions?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129"/>
        <p:cNvGrpSpPr/>
        <p:nvPr/>
      </p:nvGrpSpPr>
      <p:grpSpPr>
        <a:xfrm>
          <a:off x="0" y="0"/>
          <a:ext cx="0" cy="0"/>
          <a:chOff x="0" y="0"/>
          <a:chExt cx="0" cy="0"/>
        </a:xfrm>
      </p:grpSpPr>
      <p:sp>
        <p:nvSpPr>
          <p:cNvPr id="130" name="Shape 130"/>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0" i="0" u="none" strike="noStrike" cap="none">
                <a:solidFill>
                  <a:schemeClr val="dk1"/>
                </a:solidFill>
                <a:latin typeface="Arial"/>
                <a:ea typeface="Arial"/>
                <a:cs typeface="Arial"/>
                <a:sym typeface="Arial"/>
              </a:rPr>
              <a:t>3</a:t>
            </a:fld>
            <a:endParaRPr lang="en-US" sz="1400" b="0" i="0" u="none" strike="noStrike" cap="none">
              <a:solidFill>
                <a:schemeClr val="dk1"/>
              </a:solidFill>
              <a:latin typeface="Arial"/>
              <a:ea typeface="Arial"/>
              <a:cs typeface="Arial"/>
              <a:sym typeface="Arial"/>
            </a:endParaRPr>
          </a:p>
        </p:txBody>
      </p:sp>
      <p:sp>
        <p:nvSpPr>
          <p:cNvPr id="131" name="Shape 131"/>
          <p:cNvSpPr txBox="1"/>
          <p:nvPr/>
        </p:nvSpPr>
        <p:spPr>
          <a:xfrm>
            <a:off x="1752600" y="341312"/>
            <a:ext cx="6705599" cy="366711"/>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pic>
        <p:nvPicPr>
          <p:cNvPr id="132" name="Shape 132"/>
          <p:cNvPicPr preferRelativeResize="0"/>
          <p:nvPr/>
        </p:nvPicPr>
        <p:blipFill rotWithShape="1">
          <a:blip r:embed="rId4">
            <a:alphaModFix/>
          </a:blip>
          <a:srcRect t="12775" r="53443" b="14561"/>
          <a:stretch/>
        </p:blipFill>
        <p:spPr>
          <a:xfrm>
            <a:off x="1143000" y="67936"/>
            <a:ext cx="7239000" cy="6722748"/>
          </a:xfrm>
          <a:prstGeom prst="rect">
            <a:avLst/>
          </a:prstGeom>
          <a:noFill/>
          <a:ln>
            <a:noFill/>
          </a:ln>
          <a:effectLst>
            <a:outerShdw blurRad="190500" algn="tl" rotWithShape="0">
              <a:srgbClr val="000000">
                <a:alpha val="69803"/>
              </a:srgbClr>
            </a:outerShdw>
          </a:effectLst>
        </p:spPr>
      </p:pic>
      <p:sp>
        <p:nvSpPr>
          <p:cNvPr id="133" name="Shape 133"/>
          <p:cNvSpPr/>
          <p:nvPr/>
        </p:nvSpPr>
        <p:spPr>
          <a:xfrm>
            <a:off x="2667000" y="5029200"/>
            <a:ext cx="3819293" cy="1692275"/>
          </a:xfrm>
          <a:prstGeom prst="roundRect">
            <a:avLst>
              <a:gd name="adj" fmla="val 16667"/>
            </a:avLst>
          </a:prstGeom>
          <a:noFill/>
          <a:ln w="38100" cap="flat" cmpd="sng">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34" name="Shape 134"/>
          <p:cNvSpPr/>
          <p:nvPr/>
        </p:nvSpPr>
        <p:spPr>
          <a:xfrm rot="-587094" flipH="1">
            <a:off x="6561054" y="5340575"/>
            <a:ext cx="1027005" cy="617768"/>
          </a:xfrm>
          <a:prstGeom prst="notchedRightArrow">
            <a:avLst>
              <a:gd name="adj1" fmla="val 50000"/>
              <a:gd name="adj2" fmla="val 50000"/>
            </a:avLst>
          </a:prstGeom>
          <a:solidFill>
            <a:srgbClr val="FF0000"/>
          </a:solidFill>
          <a:ln w="9525" cap="flat" cmpd="sng">
            <a:solidFill>
              <a:srgbClr val="FF0000"/>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35" name="Shape 135"/>
          <p:cNvSpPr/>
          <p:nvPr/>
        </p:nvSpPr>
        <p:spPr>
          <a:xfrm>
            <a:off x="457200" y="2758122"/>
            <a:ext cx="6553200" cy="340518"/>
          </a:xfrm>
          <a:prstGeom prst="roundRect">
            <a:avLst>
              <a:gd name="adj" fmla="val 16667"/>
            </a:avLst>
          </a:prstGeom>
          <a:solidFill>
            <a:schemeClr val="lt1"/>
          </a:solidFill>
          <a:ln w="38100" cap="flat" cmpd="sng">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1400" b="0" i="0" u="sng" strike="noStrike" cap="none">
                <a:solidFill>
                  <a:schemeClr val="hlink"/>
                </a:solidFill>
                <a:latin typeface="Arial"/>
                <a:ea typeface="Arial"/>
                <a:cs typeface="Arial"/>
                <a:sym typeface="Arial"/>
                <a:hlinkClick r:id="rId5"/>
              </a:rPr>
              <a:t>http://web.blm.gov/internal/wo-300/wo-350/row/admin.htm#Easements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35"/>
                                        </p:tgtEl>
                                        <p:attrNameLst>
                                          <p:attrName>style.visibility</p:attrName>
                                        </p:attrNameLst>
                                      </p:cBhvr>
                                      <p:to>
                                        <p:strVal val="visible"/>
                                      </p:to>
                                    </p:set>
                                    <p:anim calcmode="lin" valueType="num">
                                      <p:cBhvr additive="base">
                                        <p:cTn id="7" dur="1000"/>
                                        <p:tgtEl>
                                          <p:spTgt spid="135"/>
                                        </p:tgtEl>
                                        <p:attrNameLst>
                                          <p:attrName>ppt_w</p:attrName>
                                        </p:attrNameLst>
                                      </p:cBhvr>
                                      <p:tavLst>
                                        <p:tav tm="0">
                                          <p:val>
                                            <p:strVal val="0"/>
                                          </p:val>
                                        </p:tav>
                                        <p:tav tm="100000">
                                          <p:val>
                                            <p:strVal val="#ppt_w"/>
                                          </p:val>
                                        </p:tav>
                                      </p:tavLst>
                                    </p:anim>
                                    <p:anim calcmode="lin" valueType="num">
                                      <p:cBhvr additive="base">
                                        <p:cTn id="8" dur="1000"/>
                                        <p:tgtEl>
                                          <p:spTgt spid="13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140"/>
        <p:cNvGrpSpPr/>
        <p:nvPr/>
      </p:nvGrpSpPr>
      <p:grpSpPr>
        <a:xfrm>
          <a:off x="0" y="0"/>
          <a:ext cx="0" cy="0"/>
          <a:chOff x="0" y="0"/>
          <a:chExt cx="0" cy="0"/>
        </a:xfrm>
      </p:grpSpPr>
      <p:sp>
        <p:nvSpPr>
          <p:cNvPr id="141" name="Shape 141"/>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0" i="0" u="none" strike="noStrike" cap="none">
                <a:solidFill>
                  <a:schemeClr val="dk1"/>
                </a:solidFill>
                <a:latin typeface="Arial"/>
                <a:ea typeface="Arial"/>
                <a:cs typeface="Arial"/>
                <a:sym typeface="Arial"/>
              </a:rPr>
              <a:t>4</a:t>
            </a:fld>
            <a:endParaRPr lang="en-US" sz="1400" b="0" i="0" u="none" strike="noStrike" cap="none">
              <a:solidFill>
                <a:schemeClr val="dk1"/>
              </a:solidFill>
              <a:latin typeface="Arial"/>
              <a:ea typeface="Arial"/>
              <a:cs typeface="Arial"/>
              <a:sym typeface="Arial"/>
            </a:endParaRPr>
          </a:p>
        </p:txBody>
      </p:sp>
      <p:sp>
        <p:nvSpPr>
          <p:cNvPr id="142" name="Shape 142"/>
          <p:cNvSpPr txBox="1">
            <a:spLocks noGrp="1"/>
          </p:cNvSpPr>
          <p:nvPr>
            <p:ph type="title"/>
          </p:nvPr>
        </p:nvSpPr>
        <p:spPr>
          <a:xfrm>
            <a:off x="274319" y="228600"/>
            <a:ext cx="8595359" cy="1295400"/>
          </a:xfrm>
          <a:prstGeom prst="rect">
            <a:avLst/>
          </a:prstGeom>
          <a:gradFill>
            <a:gsLst>
              <a:gs pos="0">
                <a:srgbClr val="9DAFB1"/>
              </a:gs>
              <a:gs pos="80000">
                <a:srgbClr val="CEE7EA"/>
              </a:gs>
              <a:gs pos="100000">
                <a:srgbClr val="CFE8EB"/>
              </a:gs>
            </a:gsLst>
            <a:lin ang="16200000" scaled="0"/>
          </a:gradFill>
          <a:ln>
            <a:noFill/>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lnSpc>
                <a:spcPct val="104166"/>
              </a:lnSpc>
              <a:spcBef>
                <a:spcPts val="0"/>
              </a:spcBef>
              <a:spcAft>
                <a:spcPts val="0"/>
              </a:spcAft>
              <a:buSzPct val="25000"/>
              <a:buNone/>
            </a:pPr>
            <a:r>
              <a:rPr lang="en-US" sz="2400" b="0" i="0" u="sng" strike="noStrike" cap="none">
                <a:solidFill>
                  <a:schemeClr val="dk1"/>
                </a:solidFill>
                <a:latin typeface="Arial"/>
                <a:ea typeface="Arial"/>
                <a:cs typeface="Arial"/>
                <a:sym typeface="Arial"/>
              </a:rPr>
              <a:t>43 CFR 2807.15</a:t>
            </a:r>
            <a:r>
              <a:rPr lang="en-US" sz="2400" b="0" i="0" u="none" strike="noStrike" cap="none">
                <a:solidFill>
                  <a:schemeClr val="dk1"/>
                </a:solidFill>
                <a:latin typeface="Arial"/>
                <a:ea typeface="Arial"/>
                <a:cs typeface="Arial"/>
                <a:sym typeface="Arial"/>
              </a:rPr>
              <a:t>  </a:t>
            </a:r>
            <a:r>
              <a:rPr lang="en-US" sz="2400" b="1" i="0" u="none" strike="noStrike" cap="none">
                <a:solidFill>
                  <a:schemeClr val="dk1"/>
                </a:solidFill>
                <a:latin typeface="Arial"/>
                <a:ea typeface="Arial"/>
                <a:cs typeface="Arial"/>
                <a:sym typeface="Arial"/>
              </a:rPr>
              <a:t>How is grant administration affected if the land my grant encumbers is transferred to another Federal agency or out of Federal ownership?</a:t>
            </a:r>
          </a:p>
        </p:txBody>
      </p:sp>
      <p:sp>
        <p:nvSpPr>
          <p:cNvPr id="143" name="Shape 143"/>
          <p:cNvSpPr txBox="1">
            <a:spLocks noGrp="1"/>
          </p:cNvSpPr>
          <p:nvPr>
            <p:ph type="body" idx="1"/>
          </p:nvPr>
        </p:nvSpPr>
        <p:spPr>
          <a:xfrm>
            <a:off x="719500" y="1905000"/>
            <a:ext cx="7344000" cy="4648200"/>
          </a:xfrm>
          <a:prstGeom prst="rect">
            <a:avLst/>
          </a:prstGeom>
          <a:noFill/>
          <a:ln>
            <a:noFill/>
          </a:ln>
        </p:spPr>
        <p:txBody>
          <a:bodyPr lIns="91425" tIns="45700" rIns="91425" bIns="45700" anchor="t" anchorCtr="0">
            <a:noAutofit/>
          </a:bodyPr>
          <a:lstStyle/>
          <a:p>
            <a:pPr marL="0" marR="0" lvl="0" indent="0" algn="l" rtl="0">
              <a:lnSpc>
                <a:spcPct val="104166"/>
              </a:lnSpc>
              <a:spcBef>
                <a:spcPts val="0"/>
              </a:spcBef>
              <a:spcAft>
                <a:spcPts val="0"/>
              </a:spcAft>
              <a:buNone/>
            </a:pPr>
            <a:endParaRPr sz="2400" b="0" i="0" u="none"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ct val="100000"/>
              <a:buFont typeface="Noto Sans Symbols"/>
              <a:buChar char="❍"/>
            </a:pPr>
            <a:r>
              <a:rPr lang="en-US" sz="2400"/>
              <a:t>...</a:t>
            </a:r>
            <a:r>
              <a:rPr lang="en-US" sz="2400" b="0" i="0" u="none" strike="noStrike" cap="none">
                <a:solidFill>
                  <a:schemeClr val="dk1"/>
                </a:solidFill>
                <a:latin typeface="Arial"/>
                <a:ea typeface="Arial"/>
                <a:cs typeface="Arial"/>
                <a:sym typeface="Arial"/>
              </a:rPr>
              <a:t>the BLM may </a:t>
            </a:r>
          </a:p>
          <a:p>
            <a:pPr marR="0" lvl="1" algn="l" rtl="0">
              <a:lnSpc>
                <a:spcPct val="100000"/>
              </a:lnSpc>
              <a:spcBef>
                <a:spcPts val="0"/>
              </a:spcBef>
              <a:spcAft>
                <a:spcPts val="0"/>
              </a:spcAft>
              <a:buClr>
                <a:schemeClr val="dk1"/>
              </a:buClr>
              <a:buSzPct val="100000"/>
              <a:buFont typeface="Noto Sans Symbols"/>
            </a:pPr>
            <a:r>
              <a:rPr lang="en-US" sz="2400" b="0" i="0" u="none" strike="noStrike" cap="none">
                <a:solidFill>
                  <a:schemeClr val="dk1"/>
                </a:solidFill>
                <a:latin typeface="Arial"/>
                <a:ea typeface="Arial"/>
                <a:cs typeface="Arial"/>
                <a:sym typeface="Arial"/>
              </a:rPr>
              <a:t>1) transfer the land subject to the grant, </a:t>
            </a:r>
          </a:p>
          <a:p>
            <a:pPr marR="0" lvl="1" algn="l" rtl="0">
              <a:lnSpc>
                <a:spcPct val="100000"/>
              </a:lnSpc>
              <a:spcBef>
                <a:spcPts val="0"/>
              </a:spcBef>
              <a:spcAft>
                <a:spcPts val="0"/>
              </a:spcAft>
              <a:buClr>
                <a:schemeClr val="dk1"/>
              </a:buClr>
              <a:buSzPct val="100000"/>
              <a:buFont typeface="Noto Sans Symbols"/>
            </a:pPr>
            <a:r>
              <a:rPr lang="en-US" sz="2400" b="0" i="0" u="none" strike="noStrike" cap="none">
                <a:solidFill>
                  <a:schemeClr val="dk1"/>
                </a:solidFill>
                <a:latin typeface="Arial"/>
                <a:ea typeface="Arial"/>
                <a:cs typeface="Arial"/>
                <a:sym typeface="Arial"/>
              </a:rPr>
              <a:t>2) retain administration of the grant, or; </a:t>
            </a:r>
          </a:p>
          <a:p>
            <a:pPr marR="0" lvl="1" algn="l" rtl="0">
              <a:lnSpc>
                <a:spcPct val="100000"/>
              </a:lnSpc>
              <a:spcBef>
                <a:spcPts val="0"/>
              </a:spcBef>
              <a:spcAft>
                <a:spcPts val="0"/>
              </a:spcAft>
              <a:buClr>
                <a:schemeClr val="dk1"/>
              </a:buClr>
              <a:buSzPct val="100000"/>
              <a:buFont typeface="Noto Sans Symbols"/>
            </a:pPr>
            <a:r>
              <a:rPr lang="en-US" sz="2400" b="0" i="0" u="none" strike="noStrike" cap="none">
                <a:solidFill>
                  <a:schemeClr val="dk1"/>
                </a:solidFill>
                <a:latin typeface="Arial"/>
                <a:ea typeface="Arial"/>
                <a:cs typeface="Arial"/>
                <a:sym typeface="Arial"/>
              </a:rPr>
              <a:t>3) reserve the land encumbered by the grant.</a:t>
            </a:r>
          </a:p>
          <a:p>
            <a:pPr marL="342900" marR="0" lvl="0" indent="-342900" algn="l" rtl="0">
              <a:lnSpc>
                <a:spcPct val="104166"/>
              </a:lnSpc>
              <a:spcBef>
                <a:spcPts val="1800"/>
              </a:spcBef>
              <a:spcAft>
                <a:spcPts val="0"/>
              </a:spcAft>
              <a:buClr>
                <a:schemeClr val="dk1"/>
              </a:buClr>
              <a:buSzPct val="100000"/>
              <a:buFont typeface="Noto Sans Symbols"/>
              <a:buChar char="❍"/>
            </a:pPr>
            <a:r>
              <a:rPr lang="en-US" sz="2400" b="0" i="0" u="none" strike="noStrike" cap="none">
                <a:solidFill>
                  <a:schemeClr val="dk1"/>
                </a:solidFill>
                <a:latin typeface="Arial"/>
                <a:ea typeface="Arial"/>
                <a:cs typeface="Arial"/>
                <a:sym typeface="Arial"/>
              </a:rPr>
              <a:t>BLM (or new land owner) may negotiate new grant terms and conditions.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148"/>
        <p:cNvGrpSpPr/>
        <p:nvPr/>
      </p:nvGrpSpPr>
      <p:grpSpPr>
        <a:xfrm>
          <a:off x="0" y="0"/>
          <a:ext cx="0" cy="0"/>
          <a:chOff x="0" y="0"/>
          <a:chExt cx="0" cy="0"/>
        </a:xfrm>
      </p:grpSpPr>
      <p:sp>
        <p:nvSpPr>
          <p:cNvPr id="149" name="Shape 149"/>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0" i="0" u="none" strike="noStrike" cap="none">
                <a:solidFill>
                  <a:schemeClr val="dk1"/>
                </a:solidFill>
                <a:latin typeface="Arial"/>
                <a:ea typeface="Arial"/>
                <a:cs typeface="Arial"/>
                <a:sym typeface="Arial"/>
              </a:rPr>
              <a:t>5</a:t>
            </a:fld>
            <a:endParaRPr lang="en-US" sz="1400" b="0" i="0" u="none" strike="noStrike" cap="none">
              <a:solidFill>
                <a:schemeClr val="dk1"/>
              </a:solidFill>
              <a:latin typeface="Arial"/>
              <a:ea typeface="Arial"/>
              <a:cs typeface="Arial"/>
              <a:sym typeface="Arial"/>
            </a:endParaRPr>
          </a:p>
        </p:txBody>
      </p:sp>
      <p:sp>
        <p:nvSpPr>
          <p:cNvPr id="150" name="Shape 150"/>
          <p:cNvSpPr txBox="1">
            <a:spLocks noGrp="1"/>
          </p:cNvSpPr>
          <p:nvPr>
            <p:ph type="title"/>
          </p:nvPr>
        </p:nvSpPr>
        <p:spPr>
          <a:xfrm>
            <a:off x="274319" y="228600"/>
            <a:ext cx="8595359" cy="1298447"/>
          </a:xfrm>
          <a:prstGeom prst="rect">
            <a:avLst/>
          </a:prstGeom>
          <a:gradFill>
            <a:gsLst>
              <a:gs pos="0">
                <a:srgbClr val="9DAFB1"/>
              </a:gs>
              <a:gs pos="80000">
                <a:srgbClr val="CEE7EA"/>
              </a:gs>
              <a:gs pos="100000">
                <a:srgbClr val="CFE8EB"/>
              </a:gs>
            </a:gsLst>
            <a:lin ang="16200000" scaled="0"/>
          </a:gradFill>
          <a:ln>
            <a:noFill/>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lnSpc>
                <a:spcPct val="104166"/>
              </a:lnSpc>
              <a:spcBef>
                <a:spcPts val="0"/>
              </a:spcBef>
              <a:spcAft>
                <a:spcPts val="0"/>
              </a:spcAft>
              <a:buSzPct val="25000"/>
              <a:buNone/>
            </a:pPr>
            <a:r>
              <a:rPr lang="en-US" sz="2400" b="0" i="0" u="sng" strike="noStrike" cap="none">
                <a:solidFill>
                  <a:schemeClr val="dk1"/>
                </a:solidFill>
                <a:latin typeface="Arial"/>
                <a:ea typeface="Arial"/>
                <a:cs typeface="Arial"/>
                <a:sym typeface="Arial"/>
              </a:rPr>
              <a:t>43 CFR 2886.15</a:t>
            </a:r>
            <a:r>
              <a:rPr lang="en-US" sz="2400" b="0" i="0" u="none" strike="noStrike" cap="none">
                <a:solidFill>
                  <a:schemeClr val="dk1"/>
                </a:solidFill>
                <a:latin typeface="Arial"/>
                <a:ea typeface="Arial"/>
                <a:cs typeface="Arial"/>
                <a:sym typeface="Arial"/>
              </a:rPr>
              <a:t> </a:t>
            </a:r>
            <a:r>
              <a:rPr lang="en-US" sz="2400" b="0" i="1" u="none" strike="noStrike" cap="none">
                <a:solidFill>
                  <a:schemeClr val="dk1"/>
                </a:solidFill>
                <a:latin typeface="Arial"/>
                <a:ea typeface="Arial"/>
                <a:cs typeface="Arial"/>
                <a:sym typeface="Arial"/>
              </a:rPr>
              <a:t> </a:t>
            </a:r>
            <a:r>
              <a:rPr lang="en-US" sz="2400" b="1" i="0" u="none" strike="noStrike" cap="none">
                <a:solidFill>
                  <a:schemeClr val="dk1"/>
                </a:solidFill>
                <a:latin typeface="Arial"/>
                <a:ea typeface="Arial"/>
                <a:cs typeface="Arial"/>
                <a:sym typeface="Arial"/>
              </a:rPr>
              <a:t>How is grant/TUP administration affected if the BLM land my grant/TUP encumbers is transferred to another Federal agency or out of Federal ownership?</a:t>
            </a:r>
          </a:p>
        </p:txBody>
      </p:sp>
      <p:sp>
        <p:nvSpPr>
          <p:cNvPr id="151" name="Shape 151"/>
          <p:cNvSpPr txBox="1">
            <a:spLocks noGrp="1"/>
          </p:cNvSpPr>
          <p:nvPr>
            <p:ph type="body" idx="1"/>
          </p:nvPr>
        </p:nvSpPr>
        <p:spPr>
          <a:xfrm>
            <a:off x="756875" y="1828800"/>
            <a:ext cx="7502700" cy="4648200"/>
          </a:xfrm>
          <a:prstGeom prst="rect">
            <a:avLst/>
          </a:prstGeom>
          <a:noFill/>
          <a:ln>
            <a:noFill/>
          </a:ln>
        </p:spPr>
        <p:txBody>
          <a:bodyPr lIns="91425" tIns="45700" rIns="91425" bIns="45700" anchor="t" anchorCtr="0">
            <a:noAutofit/>
          </a:bodyPr>
          <a:lstStyle/>
          <a:p>
            <a:pPr marL="0" marR="0" lvl="0" indent="0" algn="l" rtl="0">
              <a:lnSpc>
                <a:spcPct val="104166"/>
              </a:lnSpc>
              <a:spcBef>
                <a:spcPts val="0"/>
              </a:spcBef>
              <a:spcAft>
                <a:spcPts val="0"/>
              </a:spcAft>
              <a:buNone/>
            </a:pPr>
            <a:endParaRPr sz="2400"/>
          </a:p>
          <a:p>
            <a:pPr marL="342900" marR="0" lvl="0" indent="-342900" algn="l" rtl="0">
              <a:lnSpc>
                <a:spcPct val="100000"/>
              </a:lnSpc>
              <a:spcBef>
                <a:spcPts val="0"/>
              </a:spcBef>
              <a:spcAft>
                <a:spcPts val="0"/>
              </a:spcAft>
              <a:buClr>
                <a:schemeClr val="dk1"/>
              </a:buClr>
              <a:buSzPct val="100000"/>
              <a:buFont typeface="Noto Sans Symbols"/>
              <a:buChar char="❍"/>
            </a:pPr>
            <a:r>
              <a:rPr lang="en-US" sz="2400"/>
              <a:t>...</a:t>
            </a:r>
            <a:r>
              <a:rPr lang="en-US" sz="2400" b="0" i="0" u="none" strike="noStrike" cap="none">
                <a:solidFill>
                  <a:schemeClr val="dk1"/>
                </a:solidFill>
                <a:latin typeface="Arial"/>
                <a:ea typeface="Arial"/>
                <a:cs typeface="Arial"/>
                <a:sym typeface="Arial"/>
              </a:rPr>
              <a:t>the BLM may </a:t>
            </a:r>
          </a:p>
          <a:p>
            <a:pPr marR="0" lvl="1" algn="l" rtl="0">
              <a:lnSpc>
                <a:spcPct val="100000"/>
              </a:lnSpc>
              <a:spcBef>
                <a:spcPts val="0"/>
              </a:spcBef>
              <a:spcAft>
                <a:spcPts val="0"/>
              </a:spcAft>
              <a:buClr>
                <a:schemeClr val="dk1"/>
              </a:buClr>
              <a:buSzPct val="100000"/>
              <a:buFont typeface="Noto Sans Symbols"/>
            </a:pPr>
            <a:r>
              <a:rPr lang="en-US" sz="2400" b="0" i="0" u="none" strike="noStrike" cap="none">
                <a:solidFill>
                  <a:schemeClr val="dk1"/>
                </a:solidFill>
                <a:latin typeface="Arial"/>
                <a:ea typeface="Arial"/>
                <a:cs typeface="Arial"/>
                <a:sym typeface="Arial"/>
              </a:rPr>
              <a:t>1) transfer the land subject to the grant/TUP, </a:t>
            </a:r>
          </a:p>
          <a:p>
            <a:pPr marR="0" lvl="1" algn="l" rtl="0">
              <a:lnSpc>
                <a:spcPct val="100000"/>
              </a:lnSpc>
              <a:spcBef>
                <a:spcPts val="0"/>
              </a:spcBef>
              <a:spcAft>
                <a:spcPts val="0"/>
              </a:spcAft>
              <a:buClr>
                <a:schemeClr val="dk1"/>
              </a:buClr>
              <a:buSzPct val="100000"/>
              <a:buFont typeface="Noto Sans Symbols"/>
            </a:pPr>
            <a:r>
              <a:rPr lang="en-US" sz="2400" b="0" i="0" u="none" strike="noStrike" cap="none">
                <a:solidFill>
                  <a:schemeClr val="dk1"/>
                </a:solidFill>
                <a:latin typeface="Arial"/>
                <a:ea typeface="Arial"/>
                <a:cs typeface="Arial"/>
                <a:sym typeface="Arial"/>
              </a:rPr>
              <a:t>2) retain administration of the grant/TUP, or; </a:t>
            </a:r>
          </a:p>
          <a:p>
            <a:pPr marR="0" lvl="1" algn="l" rtl="0">
              <a:lnSpc>
                <a:spcPct val="100000"/>
              </a:lnSpc>
              <a:spcBef>
                <a:spcPts val="0"/>
              </a:spcBef>
              <a:spcAft>
                <a:spcPts val="0"/>
              </a:spcAft>
              <a:buClr>
                <a:schemeClr val="dk1"/>
              </a:buClr>
              <a:buSzPct val="100000"/>
              <a:buFont typeface="Noto Sans Symbols"/>
            </a:pPr>
            <a:r>
              <a:rPr lang="en-US" sz="2400" b="0" i="0" u="none" strike="noStrike" cap="none">
                <a:solidFill>
                  <a:schemeClr val="dk1"/>
                </a:solidFill>
                <a:latin typeface="Arial"/>
                <a:ea typeface="Arial"/>
                <a:cs typeface="Arial"/>
                <a:sym typeface="Arial"/>
              </a:rPr>
              <a:t>3) reserve the land encumbered by the grant/TUP.</a:t>
            </a:r>
          </a:p>
          <a:p>
            <a:pPr marL="342900" marR="0" lvl="0" indent="-342900" algn="l" rtl="0">
              <a:lnSpc>
                <a:spcPct val="104166"/>
              </a:lnSpc>
              <a:spcBef>
                <a:spcPts val="1800"/>
              </a:spcBef>
              <a:spcAft>
                <a:spcPts val="0"/>
              </a:spcAft>
              <a:buClr>
                <a:schemeClr val="dk1"/>
              </a:buClr>
              <a:buSzPct val="100000"/>
              <a:buFont typeface="Noto Sans Symbols"/>
              <a:buChar char="❍"/>
            </a:pPr>
            <a:r>
              <a:rPr lang="en-US" sz="2400" b="0" i="0" u="none" strike="noStrike" cap="none">
                <a:solidFill>
                  <a:schemeClr val="dk1"/>
                </a:solidFill>
                <a:latin typeface="Arial"/>
                <a:ea typeface="Arial"/>
                <a:cs typeface="Arial"/>
                <a:sym typeface="Arial"/>
              </a:rPr>
              <a:t>BLM (or new land owner) may negotiate new grant/TUP terms and conditions. </a:t>
            </a:r>
          </a:p>
          <a:p>
            <a:pPr marL="0" marR="0" lvl="0" indent="0" algn="l" rtl="0">
              <a:lnSpc>
                <a:spcPct val="131578"/>
              </a:lnSpc>
              <a:spcBef>
                <a:spcPts val="1800"/>
              </a:spcBef>
              <a:spcAft>
                <a:spcPts val="0"/>
              </a:spcAft>
              <a:buClr>
                <a:schemeClr val="dk1"/>
              </a:buClr>
              <a:buSzPct val="25000"/>
              <a:buFont typeface="Arial"/>
              <a:buNone/>
            </a:pPr>
            <a:endParaRPr sz="16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156"/>
        <p:cNvGrpSpPr/>
        <p:nvPr/>
      </p:nvGrpSpPr>
      <p:grpSpPr>
        <a:xfrm>
          <a:off x="0" y="0"/>
          <a:ext cx="0" cy="0"/>
          <a:chOff x="0" y="0"/>
          <a:chExt cx="0" cy="0"/>
        </a:xfrm>
      </p:grpSpPr>
      <p:sp>
        <p:nvSpPr>
          <p:cNvPr id="157" name="Shape 157"/>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0" i="0" u="none" strike="noStrike" cap="none">
                <a:solidFill>
                  <a:schemeClr val="dk1"/>
                </a:solidFill>
                <a:latin typeface="Arial"/>
                <a:ea typeface="Arial"/>
                <a:cs typeface="Arial"/>
                <a:sym typeface="Arial"/>
              </a:rPr>
              <a:t>6</a:t>
            </a:fld>
            <a:endParaRPr lang="en-US" sz="1400" b="0" i="0" u="none" strike="noStrike" cap="none">
              <a:solidFill>
                <a:schemeClr val="dk1"/>
              </a:solidFill>
              <a:latin typeface="Arial"/>
              <a:ea typeface="Arial"/>
              <a:cs typeface="Arial"/>
              <a:sym typeface="Arial"/>
            </a:endParaRPr>
          </a:p>
        </p:txBody>
      </p:sp>
      <p:sp>
        <p:nvSpPr>
          <p:cNvPr id="158" name="Shape 158"/>
          <p:cNvSpPr txBox="1">
            <a:spLocks noGrp="1"/>
          </p:cNvSpPr>
          <p:nvPr>
            <p:ph type="title"/>
          </p:nvPr>
        </p:nvSpPr>
        <p:spPr>
          <a:xfrm>
            <a:off x="274319" y="243839"/>
            <a:ext cx="8595359" cy="914400"/>
          </a:xfrm>
          <a:prstGeom prst="rect">
            <a:avLst/>
          </a:prstGeom>
          <a:gradFill>
            <a:gsLst>
              <a:gs pos="0">
                <a:srgbClr val="9DAFB1"/>
              </a:gs>
              <a:gs pos="80000">
                <a:srgbClr val="CEE7EA"/>
              </a:gs>
              <a:gs pos="100000">
                <a:srgbClr val="CFE8EB"/>
              </a:gs>
            </a:gsLst>
            <a:lin ang="16200000" scaled="0"/>
          </a:gradFill>
          <a:ln>
            <a:noFill/>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spcAft>
                <a:spcPts val="0"/>
              </a:spcAft>
              <a:buSzPct val="25000"/>
              <a:buNone/>
            </a:pPr>
            <a:r>
              <a:rPr lang="en-US" sz="3200" b="0" i="0" u="none" strike="noStrike" cap="none">
                <a:solidFill>
                  <a:schemeClr val="dk1"/>
                </a:solidFill>
                <a:latin typeface="Arial"/>
                <a:ea typeface="Arial"/>
                <a:cs typeface="Arial"/>
                <a:sym typeface="Arial"/>
              </a:rPr>
              <a:t>Policy Summary</a:t>
            </a:r>
            <a:br>
              <a:rPr lang="en-US" sz="3200" b="0" i="0" u="none" strike="noStrike" cap="none">
                <a:solidFill>
                  <a:schemeClr val="dk1"/>
                </a:solidFill>
                <a:latin typeface="Arial"/>
                <a:ea typeface="Arial"/>
                <a:cs typeface="Arial"/>
                <a:sym typeface="Arial"/>
              </a:rPr>
            </a:br>
            <a:r>
              <a:rPr lang="en-US" sz="2000" b="0" i="0" u="none" strike="noStrike" cap="none">
                <a:solidFill>
                  <a:schemeClr val="dk1"/>
                </a:solidFill>
                <a:latin typeface="Arial"/>
                <a:ea typeface="Arial"/>
                <a:cs typeface="Arial"/>
                <a:sym typeface="Arial"/>
              </a:rPr>
              <a:t>(See Pages 3-6 of Policy &amp; Procedures Handout)</a:t>
            </a:r>
          </a:p>
        </p:txBody>
      </p:sp>
      <p:sp>
        <p:nvSpPr>
          <p:cNvPr id="159" name="Shape 159"/>
          <p:cNvSpPr txBox="1">
            <a:spLocks noGrp="1"/>
          </p:cNvSpPr>
          <p:nvPr>
            <p:ph type="body" idx="1"/>
          </p:nvPr>
        </p:nvSpPr>
        <p:spPr>
          <a:xfrm>
            <a:off x="644750" y="1524000"/>
            <a:ext cx="7988700" cy="4876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r>
              <a:rPr lang="en-US" sz="1800" b="1" i="0" u="sng" strike="noStrike" cap="none">
                <a:solidFill>
                  <a:schemeClr val="dk1"/>
                </a:solidFill>
                <a:latin typeface="Arial"/>
                <a:ea typeface="Arial"/>
                <a:cs typeface="Arial"/>
                <a:sym typeface="Arial"/>
              </a:rPr>
              <a:t>ROW Grants May Be Issued With Perpetual Term </a:t>
            </a:r>
            <a:r>
              <a:rPr lang="en-US" sz="1800" b="1" i="1" u="sng" strike="noStrike" cap="none">
                <a:solidFill>
                  <a:schemeClr val="dk1"/>
                </a:solidFill>
                <a:latin typeface="Arial"/>
                <a:ea typeface="Arial"/>
                <a:cs typeface="Arial"/>
                <a:sym typeface="Arial"/>
              </a:rPr>
              <a:t>or</a:t>
            </a:r>
            <a:r>
              <a:rPr lang="en-US" sz="1800" b="1" u="sng" strike="noStrike" cap="none">
                <a:solidFill>
                  <a:schemeClr val="dk1"/>
                </a:solidFill>
                <a:latin typeface="Arial"/>
                <a:ea typeface="Arial"/>
                <a:cs typeface="Arial"/>
                <a:sym typeface="Arial"/>
              </a:rPr>
              <a:t> </a:t>
            </a:r>
            <a:r>
              <a:rPr lang="en-US" sz="1800" b="1" u="sng"/>
              <a:t>Term ROW Grants May Be Converted Into Perpetual ROWs </a:t>
            </a:r>
            <a:r>
              <a:rPr lang="en-US" sz="1800" b="1" i="0" u="sng" strike="noStrike" cap="none">
                <a:solidFill>
                  <a:schemeClr val="dk1"/>
                </a:solidFill>
                <a:latin typeface="Arial"/>
                <a:ea typeface="Arial"/>
                <a:cs typeface="Arial"/>
                <a:sym typeface="Arial"/>
              </a:rPr>
              <a:t>Only When </a:t>
            </a:r>
            <a:r>
              <a:rPr lang="en-US" sz="1600" u="sng"/>
              <a:t>(Refer to Page 3)</a:t>
            </a:r>
            <a:r>
              <a:rPr lang="en-US" sz="1800" b="1" i="0" u="none" strike="noStrike" cap="none">
                <a:solidFill>
                  <a:schemeClr val="dk1"/>
                </a:solidFill>
                <a:latin typeface="Arial"/>
                <a:ea typeface="Arial"/>
                <a:cs typeface="Arial"/>
                <a:sym typeface="Arial"/>
              </a:rPr>
              <a:t>:</a:t>
            </a:r>
          </a:p>
          <a:p>
            <a:pPr marL="234950" marR="0" lvl="1" indent="-234950" algn="l" rtl="0">
              <a:lnSpc>
                <a:spcPct val="106250"/>
              </a:lnSpc>
              <a:spcBef>
                <a:spcPts val="200"/>
              </a:spcBef>
              <a:spcAft>
                <a:spcPts val="0"/>
              </a:spcAft>
              <a:buClr>
                <a:schemeClr val="dk1"/>
              </a:buClr>
              <a:buSzPct val="25000"/>
              <a:buFont typeface="Arial"/>
              <a:buNone/>
            </a:pPr>
            <a:r>
              <a:rPr lang="en-US" sz="1600" b="1" i="0" u="none" strike="noStrike" cap="none">
                <a:solidFill>
                  <a:schemeClr val="dk1"/>
                </a:solidFill>
                <a:latin typeface="Arial"/>
                <a:ea typeface="Arial"/>
                <a:cs typeface="Arial"/>
                <a:sym typeface="Arial"/>
              </a:rPr>
              <a:t>	</a:t>
            </a:r>
            <a:r>
              <a:rPr lang="en-US" sz="1600" b="0" i="0" u="none" strike="noStrike" cap="none">
                <a:solidFill>
                  <a:schemeClr val="dk1"/>
                </a:solidFill>
                <a:latin typeface="Arial"/>
                <a:ea typeface="Arial"/>
                <a:cs typeface="Arial"/>
                <a:sym typeface="Arial"/>
              </a:rPr>
              <a:t>- the public land involved is being conveyed out of Federal ownership; or</a:t>
            </a:r>
          </a:p>
          <a:p>
            <a:pPr marL="234950" marR="0" lvl="1" indent="-234950" algn="l" rtl="0">
              <a:lnSpc>
                <a:spcPct val="106250"/>
              </a:lnSpc>
              <a:spcBef>
                <a:spcPts val="200"/>
              </a:spcBef>
              <a:spcAft>
                <a:spcPts val="0"/>
              </a:spcAft>
              <a:buClr>
                <a:schemeClr val="dk1"/>
              </a:buClr>
              <a:buSzPct val="25000"/>
              <a:buFont typeface="Arial"/>
              <a:buNone/>
            </a:pPr>
            <a:r>
              <a:rPr lang="en-US" sz="1600" b="0" i="0" u="none" strike="noStrike" cap="none">
                <a:solidFill>
                  <a:schemeClr val="dk1"/>
                </a:solidFill>
                <a:latin typeface="Arial"/>
                <a:ea typeface="Arial"/>
                <a:cs typeface="Arial"/>
                <a:sym typeface="Arial"/>
              </a:rPr>
              <a:t>	- the holder is willing to provide reciprocal access to the U.S.; or</a:t>
            </a:r>
          </a:p>
          <a:p>
            <a:pPr marL="234950" marR="0" lvl="1" indent="-234950" algn="l" rtl="0">
              <a:lnSpc>
                <a:spcPct val="106250"/>
              </a:lnSpc>
              <a:spcBef>
                <a:spcPts val="200"/>
              </a:spcBef>
              <a:spcAft>
                <a:spcPts val="0"/>
              </a:spcAft>
              <a:buClr>
                <a:schemeClr val="dk1"/>
              </a:buClr>
              <a:buSzPct val="25000"/>
              <a:buFont typeface="Arial"/>
              <a:buNone/>
            </a:pPr>
            <a:r>
              <a:rPr lang="en-US" sz="1600" b="0" i="0" u="none" strike="noStrike" cap="none">
                <a:solidFill>
                  <a:schemeClr val="dk1"/>
                </a:solidFill>
                <a:latin typeface="Arial"/>
                <a:ea typeface="Arial"/>
                <a:cs typeface="Arial"/>
                <a:sym typeface="Arial"/>
              </a:rPr>
              <a:t>	- the grant is for State and Local Government highways and roads.</a:t>
            </a:r>
          </a:p>
          <a:p>
            <a:pPr marL="0" marR="0" lvl="0" indent="0" algn="l" rtl="0">
              <a:spcBef>
                <a:spcPts val="1000"/>
              </a:spcBef>
              <a:spcAft>
                <a:spcPts val="0"/>
              </a:spcAft>
              <a:buNone/>
            </a:pPr>
            <a:r>
              <a:rPr lang="en-US" sz="1800" b="1" i="0" u="sng" strike="noStrike" cap="none">
                <a:solidFill>
                  <a:schemeClr val="dk1"/>
                </a:solidFill>
                <a:latin typeface="Arial"/>
                <a:ea typeface="Arial"/>
                <a:cs typeface="Arial"/>
                <a:sym typeface="Arial"/>
              </a:rPr>
              <a:t>ROW Grants May Be Converted Into Easements Only When </a:t>
            </a:r>
            <a:r>
              <a:rPr lang="en-US" sz="1600" u="sng"/>
              <a:t>(Refer to Page 3)</a:t>
            </a:r>
            <a:r>
              <a:rPr lang="en-US" sz="1800" b="1" i="0" u="none" strike="noStrike" cap="none">
                <a:solidFill>
                  <a:schemeClr val="dk1"/>
                </a:solidFill>
                <a:latin typeface="Arial"/>
                <a:ea typeface="Arial"/>
                <a:cs typeface="Arial"/>
                <a:sym typeface="Arial"/>
              </a:rPr>
              <a:t>:</a:t>
            </a:r>
          </a:p>
          <a:p>
            <a:pPr marL="234950" marR="0" lvl="1" indent="-234950" algn="l" rtl="0">
              <a:lnSpc>
                <a:spcPct val="106250"/>
              </a:lnSpc>
              <a:spcBef>
                <a:spcPts val="200"/>
              </a:spcBef>
              <a:spcAft>
                <a:spcPts val="0"/>
              </a:spcAft>
              <a:buClr>
                <a:schemeClr val="dk1"/>
              </a:buClr>
              <a:buSzPct val="25000"/>
              <a:buFont typeface="Arial"/>
              <a:buNone/>
            </a:pPr>
            <a:r>
              <a:rPr lang="en-US" sz="1600" b="0" i="0" u="none" strike="noStrike" cap="none">
                <a:solidFill>
                  <a:schemeClr val="dk1"/>
                </a:solidFill>
                <a:latin typeface="Arial"/>
                <a:ea typeface="Arial"/>
                <a:cs typeface="Arial"/>
                <a:sym typeface="Arial"/>
              </a:rPr>
              <a:t>	- the public land the ROW encumbers is being conveyed out of Federal ownership.</a:t>
            </a:r>
          </a:p>
          <a:p>
            <a:pPr marL="0" marR="0" lvl="0" indent="0" algn="l" rtl="0">
              <a:spcBef>
                <a:spcPts val="1000"/>
              </a:spcBef>
              <a:spcAft>
                <a:spcPts val="0"/>
              </a:spcAft>
              <a:buNone/>
            </a:pPr>
            <a:r>
              <a:rPr lang="en-US" sz="1800" b="1" i="0" u="sng" strike="noStrike" cap="none">
                <a:solidFill>
                  <a:schemeClr val="dk1"/>
                </a:solidFill>
                <a:latin typeface="Arial"/>
                <a:ea typeface="Arial"/>
                <a:cs typeface="Arial"/>
                <a:sym typeface="Arial"/>
              </a:rPr>
              <a:t>Mineral Leasing Act Term Limitations (30 U.S.C. 185(n)) </a:t>
            </a:r>
            <a:r>
              <a:rPr lang="en-US" sz="1600" u="sng"/>
              <a:t>(Refer to Page 3)</a:t>
            </a:r>
          </a:p>
          <a:p>
            <a:pPr marL="234950" marR="0" lvl="1" indent="-234950" algn="l" rtl="0">
              <a:lnSpc>
                <a:spcPct val="106250"/>
              </a:lnSpc>
              <a:spcBef>
                <a:spcPts val="200"/>
              </a:spcBef>
              <a:spcAft>
                <a:spcPts val="0"/>
              </a:spcAft>
              <a:buClr>
                <a:schemeClr val="dk1"/>
              </a:buClr>
              <a:buSzPct val="25000"/>
              <a:buFont typeface="Arial"/>
              <a:buNone/>
            </a:pPr>
            <a:r>
              <a:rPr lang="en-US" sz="1600" b="0" i="0" u="none" strike="noStrike" cap="none">
                <a:solidFill>
                  <a:schemeClr val="dk1"/>
                </a:solidFill>
                <a:latin typeface="Arial"/>
                <a:ea typeface="Arial"/>
                <a:cs typeface="Arial"/>
                <a:sym typeface="Arial"/>
              </a:rPr>
              <a:t>	- ROW grants under the MLA may be either converted to a maximum 30-year term easement or a new 30-year term ROW grant. </a:t>
            </a:r>
          </a:p>
          <a:p>
            <a:pPr marL="0" marR="0" lvl="0" indent="0" algn="l" rtl="0">
              <a:spcBef>
                <a:spcPts val="1000"/>
              </a:spcBef>
              <a:spcAft>
                <a:spcPts val="0"/>
              </a:spcAft>
              <a:buNone/>
            </a:pPr>
            <a:r>
              <a:rPr lang="en-US" sz="1800" b="1" i="0" u="sng" strike="noStrike" cap="none">
                <a:solidFill>
                  <a:schemeClr val="dk1"/>
                </a:solidFill>
                <a:latin typeface="Arial"/>
                <a:ea typeface="Arial"/>
                <a:cs typeface="Arial"/>
                <a:sym typeface="Arial"/>
              </a:rPr>
              <a:t>Exceptions</a:t>
            </a:r>
            <a:r>
              <a:rPr lang="en-US" sz="1800" b="0" i="0" u="sng" strike="noStrike" cap="none">
                <a:solidFill>
                  <a:schemeClr val="dk1"/>
                </a:solidFill>
                <a:latin typeface="Arial"/>
                <a:ea typeface="Arial"/>
                <a:cs typeface="Arial"/>
                <a:sym typeface="Arial"/>
              </a:rPr>
              <a:t> </a:t>
            </a:r>
            <a:r>
              <a:rPr lang="en-US" sz="1600" b="1" i="0" u="sng" strike="noStrike" cap="none">
                <a:solidFill>
                  <a:schemeClr val="dk1"/>
                </a:solidFill>
                <a:latin typeface="Arial"/>
                <a:ea typeface="Arial"/>
                <a:cs typeface="Arial"/>
                <a:sym typeface="Arial"/>
              </a:rPr>
              <a:t>(when perpetual Grants or Easements will not be considered) </a:t>
            </a:r>
            <a:r>
              <a:rPr lang="en-US" sz="1600" u="sng"/>
              <a:t>(Refer to Page 3):</a:t>
            </a:r>
          </a:p>
          <a:p>
            <a:pPr marL="234950" marR="0" lvl="1" indent="-234950" algn="l" rtl="0">
              <a:lnSpc>
                <a:spcPct val="106250"/>
              </a:lnSpc>
              <a:spcBef>
                <a:spcPts val="200"/>
              </a:spcBef>
              <a:spcAft>
                <a:spcPts val="0"/>
              </a:spcAft>
              <a:buClr>
                <a:schemeClr val="dk1"/>
              </a:buClr>
              <a:buSzPct val="25000"/>
              <a:buFont typeface="Arial"/>
              <a:buNone/>
            </a:pPr>
            <a:r>
              <a:rPr lang="en-US" sz="1600" b="0" i="0" u="none" strike="noStrike" cap="none">
                <a:solidFill>
                  <a:schemeClr val="dk1"/>
                </a:solidFill>
                <a:latin typeface="Arial"/>
                <a:ea typeface="Arial"/>
                <a:cs typeface="Arial"/>
                <a:sym typeface="Arial"/>
              </a:rPr>
              <a:t>	- the administration of the ROW will be reserved to the United States in the patent</a:t>
            </a:r>
          </a:p>
          <a:p>
            <a:pPr marL="234950" marR="0" lvl="1" indent="-234950" algn="l" rtl="0">
              <a:lnSpc>
                <a:spcPct val="106250"/>
              </a:lnSpc>
              <a:spcBef>
                <a:spcPts val="200"/>
              </a:spcBef>
              <a:spcAft>
                <a:spcPts val="0"/>
              </a:spcAft>
              <a:buClr>
                <a:schemeClr val="dk1"/>
              </a:buClr>
              <a:buSzPct val="25000"/>
              <a:buFont typeface="Arial"/>
              <a:buNone/>
            </a:pPr>
            <a:r>
              <a:rPr lang="en-US" sz="1600" b="0" i="0" u="none" strike="noStrike" cap="none">
                <a:solidFill>
                  <a:schemeClr val="dk1"/>
                </a:solidFill>
                <a:latin typeface="Arial"/>
                <a:ea typeface="Arial"/>
                <a:cs typeface="Arial"/>
                <a:sym typeface="Arial"/>
              </a:rPr>
              <a:t>	- ROWs within a corridor being reserved to the United States in the patent.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164"/>
        <p:cNvGrpSpPr/>
        <p:nvPr/>
      </p:nvGrpSpPr>
      <p:grpSpPr>
        <a:xfrm>
          <a:off x="0" y="0"/>
          <a:ext cx="0" cy="0"/>
          <a:chOff x="0" y="0"/>
          <a:chExt cx="0" cy="0"/>
        </a:xfrm>
      </p:grpSpPr>
      <p:sp>
        <p:nvSpPr>
          <p:cNvPr id="165" name="Shape 165"/>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0" i="0" u="none" strike="noStrike" cap="none">
                <a:solidFill>
                  <a:schemeClr val="dk1"/>
                </a:solidFill>
                <a:latin typeface="Arial"/>
                <a:ea typeface="Arial"/>
                <a:cs typeface="Arial"/>
                <a:sym typeface="Arial"/>
              </a:rPr>
              <a:t>7</a:t>
            </a:fld>
            <a:endParaRPr lang="en-US" sz="1400" b="0" i="0" u="none" strike="noStrike" cap="none">
              <a:solidFill>
                <a:schemeClr val="dk1"/>
              </a:solidFill>
              <a:latin typeface="Arial"/>
              <a:ea typeface="Arial"/>
              <a:cs typeface="Arial"/>
              <a:sym typeface="Arial"/>
            </a:endParaRPr>
          </a:p>
        </p:txBody>
      </p:sp>
      <p:sp>
        <p:nvSpPr>
          <p:cNvPr id="166" name="Shape 166"/>
          <p:cNvSpPr txBox="1">
            <a:spLocks noGrp="1"/>
          </p:cNvSpPr>
          <p:nvPr>
            <p:ph type="title"/>
          </p:nvPr>
        </p:nvSpPr>
        <p:spPr>
          <a:xfrm>
            <a:off x="274319" y="152400"/>
            <a:ext cx="8595359" cy="731519"/>
          </a:xfrm>
          <a:prstGeom prst="rect">
            <a:avLst/>
          </a:prstGeom>
          <a:gradFill>
            <a:gsLst>
              <a:gs pos="0">
                <a:srgbClr val="9DAFB1"/>
              </a:gs>
              <a:gs pos="80000">
                <a:srgbClr val="CEE7EA"/>
              </a:gs>
              <a:gs pos="100000">
                <a:srgbClr val="CFE8EB"/>
              </a:gs>
            </a:gsLst>
            <a:lin ang="16200000" scaled="0"/>
          </a:gradFill>
          <a:ln>
            <a:noFill/>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spcAft>
                <a:spcPts val="0"/>
              </a:spcAft>
              <a:buSzPct val="25000"/>
              <a:buNone/>
            </a:pPr>
            <a:r>
              <a:rPr lang="en-US" sz="3200" b="0" i="0" u="none" strike="noStrike" cap="none">
                <a:solidFill>
                  <a:schemeClr val="dk1"/>
                </a:solidFill>
                <a:latin typeface="Arial"/>
                <a:ea typeface="Arial"/>
                <a:cs typeface="Arial"/>
                <a:sym typeface="Arial"/>
              </a:rPr>
              <a:t>Policy Summary (cont.)</a:t>
            </a:r>
          </a:p>
        </p:txBody>
      </p:sp>
      <p:sp>
        <p:nvSpPr>
          <p:cNvPr id="167" name="Shape 167"/>
          <p:cNvSpPr txBox="1">
            <a:spLocks noGrp="1"/>
          </p:cNvSpPr>
          <p:nvPr>
            <p:ph type="body" idx="1"/>
          </p:nvPr>
        </p:nvSpPr>
        <p:spPr>
          <a:xfrm>
            <a:off x="900950" y="1376275"/>
            <a:ext cx="7449600" cy="5329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r>
              <a:rPr lang="en-US" sz="1800" b="1" i="0" u="sng" strike="noStrike" cap="none">
                <a:solidFill>
                  <a:schemeClr val="dk1"/>
                </a:solidFill>
                <a:latin typeface="Arial"/>
                <a:ea typeface="Arial"/>
                <a:cs typeface="Arial"/>
                <a:sym typeface="Arial"/>
              </a:rPr>
              <a:t>Notification to Holder and Disposal Proponent </a:t>
            </a:r>
            <a:r>
              <a:rPr lang="en-US" sz="1600" b="0" i="0" u="sng" strike="noStrike" cap="none">
                <a:solidFill>
                  <a:srgbClr val="000000"/>
                </a:solidFill>
                <a:latin typeface="Arial"/>
                <a:ea typeface="Arial"/>
                <a:cs typeface="Arial"/>
                <a:sym typeface="Arial"/>
              </a:rPr>
              <a:t>(Refer to Page 22 &amp; 23)</a:t>
            </a:r>
          </a:p>
          <a:p>
            <a:pPr marL="347662" marR="0" lvl="0" indent="-119062" algn="l" rtl="0">
              <a:lnSpc>
                <a:spcPct val="106250"/>
              </a:lnSpc>
              <a:spcBef>
                <a:spcPts val="200"/>
              </a:spcBef>
              <a:spcAft>
                <a:spcPts val="0"/>
              </a:spcAft>
              <a:buClr>
                <a:schemeClr val="dk1"/>
              </a:buClr>
              <a:buSzPct val="25000"/>
              <a:buFont typeface="Arial"/>
              <a:buNone/>
            </a:pPr>
            <a:r>
              <a:rPr lang="en-US" sz="1600" b="0" i="0" u="none" strike="noStrike" cap="none">
                <a:solidFill>
                  <a:schemeClr val="dk1"/>
                </a:solidFill>
                <a:latin typeface="Arial"/>
                <a:ea typeface="Arial"/>
                <a:cs typeface="Arial"/>
                <a:sym typeface="Arial"/>
              </a:rPr>
              <a:t>- as early as possible of the opportunity to convert an existing authorization into a long-term ROW or easement; and,</a:t>
            </a:r>
          </a:p>
          <a:p>
            <a:pPr marL="347662" marR="0" lvl="0" indent="-119062" algn="l" rtl="0">
              <a:lnSpc>
                <a:spcPct val="106250"/>
              </a:lnSpc>
              <a:spcBef>
                <a:spcPts val="200"/>
              </a:spcBef>
              <a:spcAft>
                <a:spcPts val="0"/>
              </a:spcAft>
              <a:buClr>
                <a:schemeClr val="dk1"/>
              </a:buClr>
              <a:buSzPct val="25000"/>
              <a:buFont typeface="Arial"/>
              <a:buNone/>
            </a:pPr>
            <a:endParaRPr sz="1600"/>
          </a:p>
          <a:p>
            <a:pPr marL="231775" marR="0" lvl="0" indent="-231775" algn="l" rtl="0">
              <a:spcBef>
                <a:spcPts val="1000"/>
              </a:spcBef>
              <a:spcAft>
                <a:spcPts val="0"/>
              </a:spcAft>
              <a:buClr>
                <a:schemeClr val="dk1"/>
              </a:buClr>
              <a:buSzPct val="25000"/>
              <a:buFont typeface="Arial"/>
              <a:buNone/>
            </a:pPr>
            <a:r>
              <a:rPr lang="en-US" sz="1800" b="1" i="0" u="sng" strike="noStrike" cap="none">
                <a:solidFill>
                  <a:schemeClr val="dk1"/>
                </a:solidFill>
                <a:latin typeface="Arial"/>
                <a:ea typeface="Arial"/>
                <a:cs typeface="Arial"/>
                <a:sym typeface="Arial"/>
              </a:rPr>
              <a:t>Content of Notification Letter to Holder </a:t>
            </a:r>
            <a:r>
              <a:rPr lang="en-US" sz="1600" b="0" i="0" u="sng" strike="noStrike" cap="none">
                <a:solidFill>
                  <a:srgbClr val="000000"/>
                </a:solidFill>
                <a:latin typeface="Arial"/>
                <a:ea typeface="Arial"/>
                <a:cs typeface="Arial"/>
                <a:sym typeface="Arial"/>
              </a:rPr>
              <a:t>(Refer to Page 29)</a:t>
            </a:r>
          </a:p>
          <a:p>
            <a:pPr marL="347663" marR="0" lvl="0" indent="-131763" algn="l" rtl="0">
              <a:lnSpc>
                <a:spcPct val="106250"/>
              </a:lnSpc>
              <a:spcBef>
                <a:spcPts val="200"/>
              </a:spcBef>
              <a:spcAft>
                <a:spcPts val="0"/>
              </a:spcAft>
              <a:buClr>
                <a:schemeClr val="dk1"/>
              </a:buClr>
              <a:buSzPct val="25000"/>
              <a:buFont typeface="Arial"/>
              <a:buNone/>
            </a:pPr>
            <a:r>
              <a:rPr lang="en-US" sz="1600" b="0" i="0" u="none" strike="noStrike" cap="none">
                <a:solidFill>
                  <a:schemeClr val="dk1"/>
                </a:solidFill>
                <a:latin typeface="Arial"/>
                <a:ea typeface="Arial"/>
                <a:cs typeface="Arial"/>
                <a:sym typeface="Arial"/>
              </a:rPr>
              <a:t>- Maintain the ROW under its current terms and conditions, including expiration date (status quo).  The patent would be issued "Subject To" the ROW, and the patentee would succeed to the interest of the United States.</a:t>
            </a:r>
          </a:p>
          <a:p>
            <a:pPr marL="347663" marR="0" lvl="0" indent="-131763" algn="l" rtl="0">
              <a:lnSpc>
                <a:spcPct val="106250"/>
              </a:lnSpc>
              <a:spcBef>
                <a:spcPts val="200"/>
              </a:spcBef>
              <a:spcAft>
                <a:spcPts val="0"/>
              </a:spcAft>
              <a:buClr>
                <a:schemeClr val="dk1"/>
              </a:buClr>
              <a:buSzPct val="25000"/>
              <a:buFont typeface="Arial"/>
              <a:buNone/>
            </a:pPr>
            <a:r>
              <a:rPr lang="en-US" sz="1600" b="0" i="0" u="none" strike="noStrike" cap="none">
                <a:solidFill>
                  <a:schemeClr val="dk1"/>
                </a:solidFill>
                <a:latin typeface="Arial"/>
                <a:ea typeface="Arial"/>
                <a:cs typeface="Arial"/>
                <a:sym typeface="Arial"/>
              </a:rPr>
              <a:t>- </a:t>
            </a:r>
            <a:r>
              <a:rPr lang="en-US" sz="1600"/>
              <a:t>N</a:t>
            </a:r>
            <a:r>
              <a:rPr lang="en-US" sz="1600" b="0" i="0" u="none" strike="noStrike" cap="none">
                <a:solidFill>
                  <a:schemeClr val="dk1"/>
                </a:solidFill>
                <a:latin typeface="Arial"/>
                <a:ea typeface="Arial"/>
                <a:cs typeface="Arial"/>
                <a:sym typeface="Arial"/>
              </a:rPr>
              <a:t>egotiate an easement with the prospective patentee that would become effective at the time of patent issuance.  </a:t>
            </a:r>
          </a:p>
          <a:p>
            <a:pPr marL="347662" marR="0" lvl="0" indent="-131762" algn="l" rtl="0">
              <a:lnSpc>
                <a:spcPct val="106250"/>
              </a:lnSpc>
              <a:spcBef>
                <a:spcPts val="200"/>
              </a:spcBef>
              <a:spcAft>
                <a:spcPts val="0"/>
              </a:spcAft>
              <a:buClr>
                <a:schemeClr val="dk1"/>
              </a:buClr>
              <a:buSzPct val="25000"/>
              <a:buFont typeface="Arial"/>
              <a:buNone/>
            </a:pPr>
            <a:r>
              <a:rPr lang="en-US" sz="1600" b="0" i="0" u="none" strike="noStrike" cap="none">
                <a:solidFill>
                  <a:schemeClr val="dk1"/>
                </a:solidFill>
                <a:latin typeface="Arial"/>
                <a:ea typeface="Arial"/>
                <a:cs typeface="Arial"/>
                <a:sym typeface="Arial"/>
              </a:rPr>
              <a:t>- </a:t>
            </a:r>
            <a:r>
              <a:rPr lang="en-US" sz="1600"/>
              <a:t>A</a:t>
            </a:r>
            <a:r>
              <a:rPr lang="en-US" sz="1600" b="0" i="0" u="none" strike="noStrike" cap="none">
                <a:solidFill>
                  <a:schemeClr val="dk1"/>
                </a:solidFill>
                <a:latin typeface="Arial"/>
                <a:ea typeface="Arial"/>
                <a:cs typeface="Arial"/>
                <a:sym typeface="Arial"/>
              </a:rPr>
              <a:t>pply to amend the ROW to a term of perpetuity (30 years for MLA grants).</a:t>
            </a:r>
          </a:p>
          <a:p>
            <a:pPr marL="347663" marR="0" lvl="0" indent="-131763" algn="l" rtl="0">
              <a:lnSpc>
                <a:spcPct val="106250"/>
              </a:lnSpc>
              <a:spcBef>
                <a:spcPts val="200"/>
              </a:spcBef>
              <a:spcAft>
                <a:spcPts val="0"/>
              </a:spcAft>
              <a:buClr>
                <a:schemeClr val="dk1"/>
              </a:buClr>
              <a:buSzPct val="25000"/>
              <a:buFont typeface="Arial"/>
              <a:buNone/>
            </a:pPr>
            <a:r>
              <a:rPr lang="en-US" sz="1600" b="0" i="0" u="none" strike="noStrike" cap="none">
                <a:solidFill>
                  <a:schemeClr val="dk1"/>
                </a:solidFill>
                <a:latin typeface="Arial"/>
                <a:ea typeface="Arial"/>
                <a:cs typeface="Arial"/>
                <a:sym typeface="Arial"/>
              </a:rPr>
              <a:t>- </a:t>
            </a:r>
            <a:r>
              <a:rPr lang="en-US" sz="1600"/>
              <a:t>A</a:t>
            </a:r>
            <a:r>
              <a:rPr lang="en-US" sz="1600" b="0" i="0" u="none" strike="noStrike" cap="none">
                <a:solidFill>
                  <a:schemeClr val="dk1"/>
                </a:solidFill>
                <a:latin typeface="Arial"/>
                <a:ea typeface="Arial"/>
                <a:cs typeface="Arial"/>
                <a:sym typeface="Arial"/>
              </a:rPr>
              <a:t>pply to amend the ROW to an easement (30-year easement for MLA </a:t>
            </a:r>
            <a:r>
              <a:rPr lang="en-US" sz="1600"/>
              <a:t>g</a:t>
            </a:r>
            <a:r>
              <a:rPr lang="en-US" sz="1600" b="0" i="0" u="none" strike="noStrike" cap="none">
                <a:solidFill>
                  <a:schemeClr val="dk1"/>
                </a:solidFill>
                <a:latin typeface="Arial"/>
                <a:ea typeface="Arial"/>
                <a:cs typeface="Arial"/>
                <a:sym typeface="Arial"/>
              </a:rPr>
              <a:t>rants). </a:t>
            </a:r>
          </a:p>
          <a:p>
            <a:pPr marL="231775" marR="0" lvl="0" indent="-231775" algn="l" rtl="0">
              <a:lnSpc>
                <a:spcPct val="106250"/>
              </a:lnSpc>
              <a:spcBef>
                <a:spcPts val="200"/>
              </a:spcBef>
              <a:spcAft>
                <a:spcPts val="0"/>
              </a:spcAft>
              <a:buClr>
                <a:schemeClr val="dk1"/>
              </a:buClr>
              <a:buSzPct val="25000"/>
              <a:buFont typeface="Arial"/>
              <a:buNone/>
            </a:pPr>
            <a:endParaRPr sz="1600" b="0" i="0" u="none" strike="noStrike" cap="non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172"/>
        <p:cNvGrpSpPr/>
        <p:nvPr/>
      </p:nvGrpSpPr>
      <p:grpSpPr>
        <a:xfrm>
          <a:off x="0" y="0"/>
          <a:ext cx="0" cy="0"/>
          <a:chOff x="0" y="0"/>
          <a:chExt cx="0" cy="0"/>
        </a:xfrm>
      </p:grpSpPr>
      <p:sp>
        <p:nvSpPr>
          <p:cNvPr id="173" name="Shape 173"/>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0" i="0" u="none" strike="noStrike" cap="none">
                <a:solidFill>
                  <a:schemeClr val="dk1"/>
                </a:solidFill>
                <a:latin typeface="Arial"/>
                <a:ea typeface="Arial"/>
                <a:cs typeface="Arial"/>
                <a:sym typeface="Arial"/>
              </a:rPr>
              <a:t>8</a:t>
            </a:fld>
            <a:endParaRPr lang="en-US" sz="1400" b="0" i="0" u="none" strike="noStrike" cap="none">
              <a:solidFill>
                <a:schemeClr val="dk1"/>
              </a:solidFill>
              <a:latin typeface="Arial"/>
              <a:ea typeface="Arial"/>
              <a:cs typeface="Arial"/>
              <a:sym typeface="Arial"/>
            </a:endParaRPr>
          </a:p>
        </p:txBody>
      </p:sp>
      <p:sp>
        <p:nvSpPr>
          <p:cNvPr id="174" name="Shape 174"/>
          <p:cNvSpPr txBox="1">
            <a:spLocks noGrp="1"/>
          </p:cNvSpPr>
          <p:nvPr>
            <p:ph type="title"/>
          </p:nvPr>
        </p:nvSpPr>
        <p:spPr>
          <a:xfrm>
            <a:off x="274319" y="274637"/>
            <a:ext cx="8595359" cy="914400"/>
          </a:xfrm>
          <a:prstGeom prst="rect">
            <a:avLst/>
          </a:prstGeom>
          <a:gradFill>
            <a:gsLst>
              <a:gs pos="0">
                <a:srgbClr val="9DAFB1"/>
              </a:gs>
              <a:gs pos="80000">
                <a:srgbClr val="CEE7EA"/>
              </a:gs>
              <a:gs pos="100000">
                <a:srgbClr val="CFE8EB"/>
              </a:gs>
            </a:gsLst>
            <a:lin ang="16200000" scaled="0"/>
          </a:gradFill>
          <a:ln>
            <a:noFill/>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spcAft>
                <a:spcPts val="0"/>
              </a:spcAft>
              <a:buSzPct val="25000"/>
              <a:buNone/>
            </a:pPr>
            <a:r>
              <a:rPr lang="en-US" sz="3200" b="0" i="0" u="none" strike="noStrike" cap="none">
                <a:solidFill>
                  <a:schemeClr val="dk1"/>
                </a:solidFill>
                <a:latin typeface="Arial"/>
                <a:ea typeface="Arial"/>
                <a:cs typeface="Arial"/>
                <a:sym typeface="Arial"/>
              </a:rPr>
              <a:t>Policy Summary (cont.)</a:t>
            </a:r>
          </a:p>
        </p:txBody>
      </p:sp>
      <p:sp>
        <p:nvSpPr>
          <p:cNvPr id="175" name="Shape 175"/>
          <p:cNvSpPr txBox="1">
            <a:spLocks noGrp="1"/>
          </p:cNvSpPr>
          <p:nvPr>
            <p:ph type="body" idx="1"/>
          </p:nvPr>
        </p:nvSpPr>
        <p:spPr>
          <a:xfrm>
            <a:off x="887500" y="1371600"/>
            <a:ext cx="7180800" cy="5257800"/>
          </a:xfrm>
          <a:prstGeom prst="rect">
            <a:avLst/>
          </a:prstGeom>
          <a:noFill/>
          <a:ln>
            <a:noFill/>
          </a:ln>
        </p:spPr>
        <p:txBody>
          <a:bodyPr lIns="91425" tIns="45700" rIns="91425" bIns="45700" anchor="t" anchorCtr="0">
            <a:noAutofit/>
          </a:bodyPr>
          <a:lstStyle/>
          <a:p>
            <a:pPr marL="231775" lvl="0" indent="-231775" rtl="0">
              <a:spcBef>
                <a:spcPts val="1000"/>
              </a:spcBef>
              <a:buClr>
                <a:schemeClr val="dk1"/>
              </a:buClr>
              <a:buSzPct val="25000"/>
              <a:buFont typeface="Arial"/>
              <a:buNone/>
            </a:pPr>
            <a:r>
              <a:rPr lang="en-US" sz="1800" b="1" u="sng" dirty="0"/>
              <a:t>Application Process </a:t>
            </a:r>
            <a:r>
              <a:rPr lang="en-US" sz="1600" u="sng" dirty="0"/>
              <a:t>(Refer to Page 24)</a:t>
            </a:r>
          </a:p>
          <a:p>
            <a:pPr marL="231775" lvl="0" indent="-231775" rtl="0">
              <a:lnSpc>
                <a:spcPct val="106250"/>
              </a:lnSpc>
              <a:spcBef>
                <a:spcPts val="200"/>
              </a:spcBef>
              <a:buClr>
                <a:schemeClr val="dk1"/>
              </a:buClr>
              <a:buSzPct val="25000"/>
              <a:buFont typeface="Arial"/>
              <a:buNone/>
            </a:pPr>
            <a:r>
              <a:rPr lang="en-US" sz="1600" dirty="0"/>
              <a:t>	- Holder must submit an SF-299 &amp; pay appropriate processing costs</a:t>
            </a:r>
          </a:p>
          <a:p>
            <a:pPr marL="0" lvl="0" indent="0" rtl="0">
              <a:lnSpc>
                <a:spcPct val="112500"/>
              </a:lnSpc>
              <a:spcBef>
                <a:spcPts val="1800"/>
              </a:spcBef>
              <a:buNone/>
            </a:pPr>
            <a:r>
              <a:rPr lang="en-US" sz="1800" b="1" u="sng" dirty="0"/>
              <a:t>Monitoring Costs </a:t>
            </a:r>
            <a:r>
              <a:rPr lang="en-US" sz="1600" u="sng" dirty="0"/>
              <a:t>(Refer to Page 4)</a:t>
            </a:r>
            <a:r>
              <a:rPr lang="en-US" sz="1600" dirty="0"/>
              <a:t> - Requests solely to convert a grant to easement or perpetual term are not subject to monitoring fees</a:t>
            </a:r>
          </a:p>
          <a:p>
            <a:pPr marL="346075" marR="0" lvl="0" indent="-346075" algn="l" rtl="0">
              <a:spcBef>
                <a:spcPts val="0"/>
              </a:spcBef>
              <a:spcAft>
                <a:spcPts val="0"/>
              </a:spcAft>
              <a:buClr>
                <a:schemeClr val="dk1"/>
              </a:buClr>
              <a:buSzPct val="25000"/>
              <a:buFont typeface="Arial"/>
              <a:buNone/>
            </a:pPr>
            <a:endParaRPr sz="1800" b="1" u="sng" dirty="0"/>
          </a:p>
          <a:p>
            <a:pPr marL="346075" marR="0" lvl="0" indent="-346075" algn="l" rtl="0">
              <a:spcBef>
                <a:spcPts val="0"/>
              </a:spcBef>
              <a:spcAft>
                <a:spcPts val="0"/>
              </a:spcAft>
              <a:buClr>
                <a:schemeClr val="dk1"/>
              </a:buClr>
              <a:buSzPct val="25000"/>
              <a:buFont typeface="Arial"/>
              <a:buNone/>
            </a:pPr>
            <a:r>
              <a:rPr lang="en-US" sz="1800" b="1" i="0" u="sng" strike="noStrike" cap="none" dirty="0">
                <a:solidFill>
                  <a:schemeClr val="dk1"/>
                </a:solidFill>
                <a:latin typeface="Arial"/>
                <a:ea typeface="Arial"/>
                <a:cs typeface="Arial"/>
                <a:sym typeface="Arial"/>
              </a:rPr>
              <a:t>Rent </a:t>
            </a:r>
            <a:r>
              <a:rPr lang="en-US" sz="1600" u="sng" dirty="0"/>
              <a:t>(Refer to Page 4)</a:t>
            </a:r>
            <a:r>
              <a:rPr lang="en-US" sz="1800" b="0" i="0" u="none" strike="noStrike" cap="none" dirty="0">
                <a:solidFill>
                  <a:schemeClr val="dk1"/>
                </a:solidFill>
                <a:latin typeface="Arial"/>
                <a:ea typeface="Arial"/>
                <a:cs typeface="Arial"/>
                <a:sym typeface="Arial"/>
              </a:rPr>
              <a:t> – the one-time rental payment would be based on current regulations and policy, and collected as though the ROW were a new authorization.  Credit shall be given for “unused” rental previously paid on an actual dollar basis. </a:t>
            </a:r>
          </a:p>
          <a:p>
            <a:pPr marL="346075" marR="0" lvl="0" indent="-346075" algn="l" rtl="0">
              <a:spcBef>
                <a:spcPts val="1200"/>
              </a:spcBef>
              <a:spcAft>
                <a:spcPts val="0"/>
              </a:spcAft>
              <a:buClr>
                <a:schemeClr val="dk1"/>
              </a:buClr>
              <a:buSzPct val="25000"/>
              <a:buFont typeface="Arial"/>
              <a:buNone/>
            </a:pPr>
            <a:r>
              <a:rPr lang="en-US" sz="1800" b="1" i="0" u="sng" strike="noStrike" cap="none" dirty="0">
                <a:solidFill>
                  <a:schemeClr val="dk1"/>
                </a:solidFill>
                <a:latin typeface="Arial"/>
                <a:ea typeface="Arial"/>
                <a:cs typeface="Arial"/>
                <a:sym typeface="Arial"/>
              </a:rPr>
              <a:t>Appraisal </a:t>
            </a:r>
            <a:r>
              <a:rPr lang="en-US" sz="1600" u="sng" dirty="0"/>
              <a:t>(Refer to Page 4)</a:t>
            </a:r>
            <a:r>
              <a:rPr lang="en-US" sz="1800" b="0" i="0" u="none" strike="noStrike" cap="none" dirty="0">
                <a:solidFill>
                  <a:schemeClr val="dk1"/>
                </a:solidFill>
                <a:latin typeface="Arial"/>
                <a:ea typeface="Arial"/>
                <a:cs typeface="Arial"/>
                <a:sym typeface="Arial"/>
              </a:rPr>
              <a:t> – the conversion from a term ROW to a perpetual ROW or easement may have value implications in an appraisal of the subject public land</a:t>
            </a:r>
          </a:p>
          <a:p>
            <a:pPr marL="346075" marR="0" lvl="0" indent="-346075" algn="l" rtl="0">
              <a:spcBef>
                <a:spcPts val="1200"/>
              </a:spcBef>
              <a:spcAft>
                <a:spcPts val="0"/>
              </a:spcAft>
              <a:buClr>
                <a:schemeClr val="dk1"/>
              </a:buClr>
              <a:buSzPct val="25000"/>
              <a:buFont typeface="Arial"/>
              <a:buNone/>
            </a:pPr>
            <a:r>
              <a:rPr lang="en-US" sz="1800" b="1" i="0" u="sng" strike="noStrike" cap="none" dirty="0">
                <a:solidFill>
                  <a:schemeClr val="dk1"/>
                </a:solidFill>
                <a:latin typeface="Arial"/>
                <a:ea typeface="Arial"/>
                <a:cs typeface="Arial"/>
                <a:sym typeface="Arial"/>
              </a:rPr>
              <a:t>Unauthorized Use </a:t>
            </a:r>
            <a:r>
              <a:rPr lang="en-US" sz="1600" u="sng" dirty="0"/>
              <a:t>(Refer to Page 4)</a:t>
            </a:r>
            <a:r>
              <a:rPr lang="en-US" sz="1800" b="0" i="0" u="none" strike="noStrike" cap="none" dirty="0">
                <a:solidFill>
                  <a:schemeClr val="dk1"/>
                </a:solidFill>
                <a:latin typeface="Arial"/>
                <a:ea typeface="Arial"/>
                <a:cs typeface="Arial"/>
                <a:sym typeface="Arial"/>
              </a:rPr>
              <a:t> – must be resolved</a:t>
            </a:r>
          </a:p>
          <a:p>
            <a:pPr marL="346075" marR="0" lvl="0" indent="-346075" algn="l" rtl="0">
              <a:spcBef>
                <a:spcPts val="1200"/>
              </a:spcBef>
              <a:spcAft>
                <a:spcPts val="0"/>
              </a:spcAft>
              <a:buClr>
                <a:schemeClr val="dk1"/>
              </a:buClr>
              <a:buSzPct val="25000"/>
              <a:buFont typeface="Arial"/>
              <a:buNone/>
            </a:pPr>
            <a:r>
              <a:rPr lang="en-US" sz="1800" b="1" u="sng" dirty="0"/>
              <a:t>NEPA</a:t>
            </a:r>
            <a:r>
              <a:rPr lang="en-US" sz="1800" b="1" i="0" u="sng" strike="noStrike" cap="none" dirty="0">
                <a:solidFill>
                  <a:schemeClr val="dk1"/>
                </a:solidFill>
                <a:latin typeface="Arial"/>
                <a:ea typeface="Arial"/>
                <a:cs typeface="Arial"/>
                <a:sym typeface="Arial"/>
              </a:rPr>
              <a:t> Analysis </a:t>
            </a:r>
            <a:r>
              <a:rPr lang="en-US" sz="1600" u="sng" dirty="0"/>
              <a:t>(Refer to Page 4)</a:t>
            </a:r>
            <a:r>
              <a:rPr lang="en-US" sz="1800" b="0" i="0" u="none" strike="noStrike" cap="none" dirty="0">
                <a:solidFill>
                  <a:schemeClr val="dk1"/>
                </a:solidFill>
                <a:latin typeface="Arial"/>
                <a:ea typeface="Arial"/>
                <a:cs typeface="Arial"/>
                <a:sym typeface="Arial"/>
              </a:rPr>
              <a:t> – conversion actions must be included in the NEPA analysis for the </a:t>
            </a:r>
            <a:r>
              <a:rPr lang="en-US" sz="1800" b="0" i="0" u="none" strike="noStrike" cap="none" dirty="0" smtClean="0">
                <a:solidFill>
                  <a:schemeClr val="dk1"/>
                </a:solidFill>
                <a:latin typeface="Arial"/>
                <a:ea typeface="Arial"/>
                <a:cs typeface="Arial"/>
                <a:sym typeface="Arial"/>
              </a:rPr>
              <a:t>land conveyance</a:t>
            </a:r>
            <a:endParaRPr lang="en-US" sz="1800" b="0" i="0" u="none" strike="noStrike" cap="none" dirty="0">
              <a:solidFill>
                <a:schemeClr val="dk1"/>
              </a:solidFill>
              <a:latin typeface="Arial"/>
              <a:ea typeface="Arial"/>
              <a:cs typeface="Arial"/>
              <a:sym typeface="Arial"/>
            </a:endParaRPr>
          </a:p>
          <a:p>
            <a:pPr marL="346075" marR="0" lvl="0" indent="-346075" algn="l" rtl="0">
              <a:lnSpc>
                <a:spcPct val="100000"/>
              </a:lnSpc>
              <a:spcBef>
                <a:spcPts val="1200"/>
              </a:spcBef>
              <a:spcAft>
                <a:spcPts val="0"/>
              </a:spcAft>
              <a:buClr>
                <a:schemeClr val="dk1"/>
              </a:buClr>
              <a:buSzPct val="25000"/>
              <a:buFont typeface="Arial"/>
              <a:buNone/>
            </a:pPr>
            <a:endParaRPr sz="1800" b="0" i="0" u="none" strike="noStrike" cap="none" dirty="0">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180"/>
        <p:cNvGrpSpPr/>
        <p:nvPr/>
      </p:nvGrpSpPr>
      <p:grpSpPr>
        <a:xfrm>
          <a:off x="0" y="0"/>
          <a:ext cx="0" cy="0"/>
          <a:chOff x="0" y="0"/>
          <a:chExt cx="0" cy="0"/>
        </a:xfrm>
      </p:grpSpPr>
      <p:sp>
        <p:nvSpPr>
          <p:cNvPr id="181" name="Shape 181"/>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0" i="0" u="none" strike="noStrike" cap="none">
                <a:solidFill>
                  <a:schemeClr val="dk1"/>
                </a:solidFill>
                <a:latin typeface="Arial"/>
                <a:ea typeface="Arial"/>
                <a:cs typeface="Arial"/>
                <a:sym typeface="Arial"/>
              </a:rPr>
              <a:t>9</a:t>
            </a:fld>
            <a:endParaRPr lang="en-US" sz="1400" b="0" i="0" u="none" strike="noStrike" cap="none">
              <a:solidFill>
                <a:schemeClr val="dk1"/>
              </a:solidFill>
              <a:latin typeface="Arial"/>
              <a:ea typeface="Arial"/>
              <a:cs typeface="Arial"/>
              <a:sym typeface="Arial"/>
            </a:endParaRPr>
          </a:p>
        </p:txBody>
      </p:sp>
      <p:sp>
        <p:nvSpPr>
          <p:cNvPr id="182" name="Shape 182"/>
          <p:cNvSpPr txBox="1">
            <a:spLocks noGrp="1"/>
          </p:cNvSpPr>
          <p:nvPr>
            <p:ph type="title"/>
          </p:nvPr>
        </p:nvSpPr>
        <p:spPr>
          <a:xfrm>
            <a:off x="274319" y="228600"/>
            <a:ext cx="8595359" cy="914400"/>
          </a:xfrm>
          <a:prstGeom prst="rect">
            <a:avLst/>
          </a:prstGeom>
          <a:gradFill>
            <a:gsLst>
              <a:gs pos="0">
                <a:srgbClr val="9DAFB1"/>
              </a:gs>
              <a:gs pos="80000">
                <a:srgbClr val="CEE7EA"/>
              </a:gs>
              <a:gs pos="100000">
                <a:srgbClr val="CFE8EB"/>
              </a:gs>
            </a:gsLst>
            <a:lin ang="16200000" scaled="0"/>
          </a:gradFill>
          <a:ln>
            <a:noFill/>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spcAft>
                <a:spcPts val="0"/>
              </a:spcAft>
              <a:buSzPct val="25000"/>
              <a:buNone/>
            </a:pPr>
            <a:r>
              <a:rPr lang="en-US" sz="4000" b="0" i="0" u="none" strike="noStrike" cap="none">
                <a:solidFill>
                  <a:schemeClr val="dk1"/>
                </a:solidFill>
                <a:latin typeface="Arial"/>
                <a:ea typeface="Arial"/>
                <a:cs typeface="Arial"/>
                <a:sym typeface="Arial"/>
              </a:rPr>
              <a:t>Policy Summary (cont.)</a:t>
            </a:r>
          </a:p>
        </p:txBody>
      </p:sp>
      <p:sp>
        <p:nvSpPr>
          <p:cNvPr id="183" name="Shape 183"/>
          <p:cNvSpPr txBox="1">
            <a:spLocks noGrp="1"/>
          </p:cNvSpPr>
          <p:nvPr>
            <p:ph type="body" idx="1"/>
          </p:nvPr>
        </p:nvSpPr>
        <p:spPr>
          <a:xfrm>
            <a:off x="941300" y="1447800"/>
            <a:ext cx="7059600" cy="5105400"/>
          </a:xfrm>
          <a:prstGeom prst="rect">
            <a:avLst/>
          </a:prstGeom>
          <a:noFill/>
          <a:ln>
            <a:noFill/>
          </a:ln>
        </p:spPr>
        <p:txBody>
          <a:bodyPr lIns="91425" tIns="45700" rIns="91425" bIns="45700" anchor="t" anchorCtr="0">
            <a:noAutofit/>
          </a:bodyPr>
          <a:lstStyle/>
          <a:p>
            <a:pPr marL="346075" marR="0" lvl="0" indent="-346075" algn="l" rtl="0">
              <a:spcBef>
                <a:spcPts val="0"/>
              </a:spcBef>
              <a:spcAft>
                <a:spcPts val="0"/>
              </a:spcAft>
              <a:buClr>
                <a:schemeClr val="dk1"/>
              </a:buClr>
              <a:buSzPct val="25000"/>
              <a:buFont typeface="Arial"/>
              <a:buNone/>
            </a:pPr>
            <a:r>
              <a:rPr lang="en-US" sz="1800" b="1" i="0" u="sng" strike="noStrike" cap="none">
                <a:solidFill>
                  <a:schemeClr val="dk1"/>
                </a:solidFill>
                <a:latin typeface="Arial"/>
                <a:ea typeface="Arial"/>
                <a:cs typeface="Arial"/>
                <a:sym typeface="Arial"/>
              </a:rPr>
              <a:t>If Lands Do Not Leave Federal Ownership </a:t>
            </a:r>
            <a:r>
              <a:rPr lang="en-US" sz="1600" u="sng"/>
              <a:t>(Refer to Page 5)</a:t>
            </a:r>
            <a:r>
              <a:rPr lang="en-US" sz="1800" b="0" i="0" u="none" strike="noStrike" cap="none">
                <a:solidFill>
                  <a:schemeClr val="dk1"/>
                </a:solidFill>
                <a:latin typeface="Arial"/>
                <a:ea typeface="Arial"/>
                <a:cs typeface="Arial"/>
                <a:sym typeface="Arial"/>
              </a:rPr>
              <a:t> – holder may leave application, processing fees, and rental fees on file with BLM in anticipation of future disposal of the parcel.  </a:t>
            </a:r>
          </a:p>
          <a:p>
            <a:pPr marL="346075" marR="0" lvl="0" indent="-346075" algn="l" rtl="0">
              <a:spcBef>
                <a:spcPts val="1200"/>
              </a:spcBef>
              <a:spcAft>
                <a:spcPts val="0"/>
              </a:spcAft>
              <a:buClr>
                <a:schemeClr val="dk1"/>
              </a:buClr>
              <a:buSzPct val="25000"/>
              <a:buFont typeface="Arial"/>
              <a:buNone/>
            </a:pPr>
            <a:r>
              <a:rPr lang="en-US" sz="1800" b="1" i="0" u="sng" strike="noStrike" cap="none">
                <a:solidFill>
                  <a:schemeClr val="dk1"/>
                </a:solidFill>
                <a:latin typeface="Arial"/>
                <a:ea typeface="Arial"/>
                <a:cs typeface="Arial"/>
                <a:sym typeface="Arial"/>
              </a:rPr>
              <a:t>Issuance of a Long-Term ROW or Easement </a:t>
            </a:r>
            <a:r>
              <a:rPr lang="en-US" sz="1600" u="sng"/>
              <a:t>(Refer to Page 5)</a:t>
            </a:r>
            <a:r>
              <a:rPr lang="en-US" sz="1800" b="0" i="0" u="none" strike="noStrike" cap="none">
                <a:solidFill>
                  <a:schemeClr val="dk1"/>
                </a:solidFill>
                <a:latin typeface="Arial"/>
                <a:ea typeface="Arial"/>
                <a:cs typeface="Arial"/>
                <a:sym typeface="Arial"/>
              </a:rPr>
              <a:t> – shall not be issued until it is certain that the lands involved will be transferred out of Federal ownership. </a:t>
            </a:r>
          </a:p>
          <a:p>
            <a:pPr marL="346075" marR="0" lvl="0" indent="-346075" algn="l" rtl="0">
              <a:spcBef>
                <a:spcPts val="1200"/>
              </a:spcBef>
              <a:spcAft>
                <a:spcPts val="0"/>
              </a:spcAft>
              <a:buClr>
                <a:schemeClr val="dk1"/>
              </a:buClr>
              <a:buSzPct val="25000"/>
              <a:buFont typeface="Arial"/>
              <a:buNone/>
            </a:pPr>
            <a:r>
              <a:rPr lang="en-US" sz="1800" b="1" i="0" u="sng" strike="noStrike" cap="none">
                <a:solidFill>
                  <a:schemeClr val="dk1"/>
                </a:solidFill>
                <a:latin typeface="Arial"/>
                <a:ea typeface="Arial"/>
                <a:cs typeface="Arial"/>
                <a:sym typeface="Arial"/>
              </a:rPr>
              <a:t>Administration of Long-Term ROW Grants and Easements </a:t>
            </a:r>
            <a:r>
              <a:rPr lang="en-US" sz="1600" u="sng"/>
              <a:t>(Refer to Page 5)</a:t>
            </a:r>
            <a:r>
              <a:rPr lang="en-US" sz="1800" b="0" i="0" u="none" strike="noStrike" cap="none">
                <a:solidFill>
                  <a:schemeClr val="dk1"/>
                </a:solidFill>
                <a:latin typeface="Arial"/>
                <a:ea typeface="Arial"/>
                <a:cs typeface="Arial"/>
                <a:sym typeface="Arial"/>
              </a:rPr>
              <a:t> – shall be administered by the patentee/grantee, and their successors or assigns. </a:t>
            </a:r>
          </a:p>
        </p:txBody>
      </p:sp>
      <p:sp>
        <p:nvSpPr>
          <p:cNvPr id="184" name="Shape 184"/>
          <p:cNvSpPr/>
          <p:nvPr/>
        </p:nvSpPr>
        <p:spPr>
          <a:xfrm rot="-928612">
            <a:off x="2359198" y="4486883"/>
            <a:ext cx="3963502" cy="1527534"/>
          </a:xfrm>
          <a:prstGeom prst="rect">
            <a:avLst/>
          </a:prstGeom>
        </p:spPr>
        <p:txBody>
          <a:bodyPr>
            <a:prstTxWarp prst="textPlain">
              <a:avLst/>
            </a:prstTxWarp>
          </a:bodyPr>
          <a:lstStyle/>
          <a:p>
            <a:pPr lvl="0" algn="ctr"/>
            <a:r>
              <a:rPr b="0" i="0">
                <a:ln w="9525" cap="flat" cmpd="sng">
                  <a:solidFill>
                    <a:schemeClr val="dk2"/>
                  </a:solidFill>
                  <a:prstDash val="solid"/>
                  <a:round/>
                  <a:headEnd type="none" w="med" len="med"/>
                  <a:tailEnd type="none" w="med" len="med"/>
                </a:ln>
                <a:solidFill>
                  <a:schemeClr val="lt2"/>
                </a:solidFill>
                <a:latin typeface="Arial"/>
              </a:rPr>
              <a:t>Policy</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2935</Words>
  <Application>Microsoft Office PowerPoint</Application>
  <PresentationFormat>On-screen Show (4:3)</PresentationFormat>
  <Paragraphs>201</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 Black</vt:lpstr>
      <vt:lpstr>Arial</vt:lpstr>
      <vt:lpstr>Impact</vt:lpstr>
      <vt:lpstr>Tahoma</vt:lpstr>
      <vt:lpstr>Noto Sans Symbols</vt:lpstr>
      <vt:lpstr>Default Design</vt:lpstr>
      <vt:lpstr>BLM Policy and Procedures for Issuance of “Long Term” Right-of-Way Grants and Easements Over Public Lands to be Transferred Out of Federal Ownership</vt:lpstr>
      <vt:lpstr>PowerPoint Presentation</vt:lpstr>
      <vt:lpstr>PowerPoint Presentation</vt:lpstr>
      <vt:lpstr>43 CFR 2807.15  How is grant administration affected if the land my grant encumbers is transferred to another Federal agency or out of Federal ownership?</vt:lpstr>
      <vt:lpstr>43 CFR 2886.15  How is grant/TUP administration affected if the BLM land my grant/TUP encumbers is transferred to another Federal agency or out of Federal ownership?</vt:lpstr>
      <vt:lpstr>Policy Summary (See Pages 3-6 of Policy &amp; Procedures Handout)</vt:lpstr>
      <vt:lpstr>Policy Summary (cont.)</vt:lpstr>
      <vt:lpstr>Policy Summary (cont.)</vt:lpstr>
      <vt:lpstr>Policy Summary (cont.)</vt:lpstr>
      <vt:lpstr>Specific Application Requirements &amp; Policy</vt:lpstr>
      <vt:lpstr>PowerPoint Presentation</vt:lpstr>
      <vt:lpstr>PowerPoint Presentation</vt:lpstr>
      <vt:lpstr>PowerPoint Presentation</vt:lpstr>
      <vt:lpstr>PowerPoint Presentation</vt:lpstr>
      <vt:lpstr>Specific Exchange Requirements &amp; Policy</vt:lpstr>
      <vt:lpstr>Conversion of Term ROW to Perpetual ROW  (When Lands are Conveyed out of Federal Ownership)</vt:lpstr>
      <vt:lpstr>Plat Exhibit Guidelines Refer to Handbook Exhibit 16</vt:lpstr>
      <vt:lpstr>General Elements  of the  Easement Exhibit</vt:lpstr>
      <vt:lpstr>General Elements  of the Easement  Exhibit (cont.)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BLM Policy and Procedures for Issuance of “Long Term” Right-of-Way Grants and Easements Over Public Lands to be Transferred Out of Federal Ownership</dc:title>
  <cp:lastModifiedBy>ilmntcctrn74</cp:lastModifiedBy>
  <cp:revision>2</cp:revision>
  <dcterms:modified xsi:type="dcterms:W3CDTF">2017-06-16T17:56:33Z</dcterms:modified>
</cp:coreProperties>
</file>