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4" r:id="rId10"/>
    <p:sldId id="257" r:id="rId11"/>
    <p:sldId id="258" r:id="rId12"/>
    <p:sldId id="259" r:id="rId13"/>
    <p:sldId id="273" r:id="rId14"/>
    <p:sldId id="260" r:id="rId15"/>
    <p:sldId id="271" r:id="rId16"/>
    <p:sldId id="261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286B75E-AF04-45AD-8CE2-76723CC80335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2CB241C-968F-4316-88B3-491CE83A52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– well that scale is maybe not too</a:t>
            </a:r>
            <a:r>
              <a:rPr lang="en-US" baseline="0" dirty="0" smtClean="0"/>
              <a:t> workable – but the labels should show the intent… now it they were just color coded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CB66A-AFA3-42EA-ADD1-B497F978A1E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14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F7CB0-0D8E-4A36-A439-C426D69CD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4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3203-9A5D-469F-A3DB-C48F841DB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DA6D-6C9F-4BF8-92CF-C7C104415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2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45613-5DBF-4BE1-A4F7-AD8D5FA6F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3B3D4-28BA-4E24-99B2-A853F23B2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A8E5B-B1A0-4081-BEEC-666A99D948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C3796-3DC1-46D5-8759-F8CA5674D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7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6DCB-D59A-4F1C-9FCE-CA888857E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3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3A26-16F4-4DD6-9B8A-B14F20D78D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E0910-707D-43AA-9609-A691BD229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9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B2D7-F2E1-4963-9AE4-F2374BF7BD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B95E-E0D5-4CA7-AAAD-31FE2B3D5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2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CAF3A79-44C2-4A2E-BDF7-8D199C7E5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05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04799" y="1456991"/>
            <a:ext cx="7398327" cy="11731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WITHDRAWALS – BEYOND MECHANICS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NTC 2000-07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May 2017, Boise,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daho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6692" y="2708590"/>
            <a:ext cx="7361380" cy="3258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LSRs/Surveys – “What’s the Difference”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FRN (NOI),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why do we need a “LSR”</a:t>
            </a:r>
          </a:p>
          <a:p>
            <a:pPr marL="0" indent="0"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request and obtain a LSR – “what does the Surveyor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from me”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398" y="524574"/>
            <a:ext cx="2188202" cy="17079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738EE-E5E0-48D9-A669-74F60DC92D98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692" y="5966691"/>
            <a:ext cx="7462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G. Mike Dress, Supervisory Cadastral Surveyor, Idaho State Office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10838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what does the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surveyor want from me?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1464733"/>
            <a:ext cx="7112001" cy="5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9" y="666750"/>
            <a:ext cx="7516813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4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6863" y="228457"/>
            <a:ext cx="78486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what does the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surveyor want from me?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1627909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Suggested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step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is: “meeting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Cadastral”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“Realty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Specialist should bring all of the information they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and Application”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“MTP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Plats, GIS maps are all good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things”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“Draft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Register Notice with proposed land description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they are that far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along)”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3527" y="89911"/>
            <a:ext cx="78486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what does the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surveyor want from me?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6600"/>
            <a:ext cx="8229600" cy="39600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Obtain the Land Surveyor Services Request (LSSR) form. 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with your Surveyor to ensure that the proper survey services are requested.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not already obtained “The Parcel Checklist” highly recommend that you do – see 600 DM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Also, be sure to have a copy of “Specifications for Descriptions of Land” for reference.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6863" y="126856"/>
            <a:ext cx="78486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what does the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surveyor want from me?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3" y="162790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an extension of a withdrawal, the existing FRN would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 important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(or PLO)”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 of the Application for Withdrawal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“If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draft land description has been constructed, one of the parts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to have Cadastral draft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description”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**”We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generally only deliver the final "description acceptable"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LSR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Federal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Notice is ready for routing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WO”**</a:t>
            </a:r>
          </a:p>
          <a:p>
            <a:pPr>
              <a:spcAft>
                <a:spcPts val="600"/>
              </a:spcAft>
            </a:pPr>
            <a:r>
              <a:rPr lang="en-US" b="1" i="1" dirty="0" smtClean="0"/>
              <a:t>Talk </a:t>
            </a:r>
            <a:r>
              <a:rPr lang="en-US" b="1" i="1" dirty="0"/>
              <a:t>with </a:t>
            </a:r>
            <a:r>
              <a:rPr lang="en-US" b="1" i="1" dirty="0" smtClean="0"/>
              <a:t>your surveyor to </a:t>
            </a:r>
            <a:r>
              <a:rPr lang="en-US" b="1" i="1" dirty="0"/>
              <a:t>see what </a:t>
            </a:r>
            <a:r>
              <a:rPr lang="en-US" b="1" i="1" dirty="0" smtClean="0"/>
              <a:t>works best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12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8256" y="-101749"/>
            <a:ext cx="4668982" cy="6373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as part of the LSSR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7" y="797370"/>
            <a:ext cx="4421753" cy="598457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t="8755" r="7955" b="3703"/>
          <a:stretch/>
        </p:blipFill>
        <p:spPr>
          <a:xfrm>
            <a:off x="2198256" y="778309"/>
            <a:ext cx="4027054" cy="6003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89" y="554621"/>
            <a:ext cx="5299364" cy="647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64" y="136310"/>
            <a:ext cx="6103360" cy="476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200" y="5043055"/>
            <a:ext cx="7629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/>
              </a:rPr>
              <a:t>“The most important thing with the map is that it be of a proper scale and be colored/shaded/hatched in a manner so that it is obvious what areas are to be included in the withdrawal.  I don't really care if the maps are generated by GIS or hand drawn on MTPs or quad maps, as long as the scale is good and the intent is clear.”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07346" y="3509819"/>
            <a:ext cx="1173018" cy="3694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81" y="0"/>
            <a:ext cx="7569200" cy="75059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Two Modes of Boundary Evidence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327" y="969818"/>
            <a:ext cx="8481291" cy="536632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land survey executed by skilled and trained professional surveyors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cadastral/official survey is the highest form of boundary evidence available to the Federal Government, providing legal evidence of the geographic limits of the Federal interest in land.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source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Standards for Boundary Evidence (SBE) DOI Manual, Part 600, Ch. 5 (Rel. Nov 2014).  An Administrative Opinion by a certified DOI Land Surveyor.  Certificates provided: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Land Description Review/Chain of Surveys (LSR);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hysical Inspection of the Land. (CIP); and,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 Boundary Assurance Certificate (BAC).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r="8579"/>
          <a:stretch/>
        </p:blipFill>
        <p:spPr>
          <a:xfrm>
            <a:off x="517236" y="0"/>
            <a:ext cx="810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1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609600"/>
          </a:xfrm>
        </p:spPr>
        <p:txBody>
          <a:bodyPr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- Federal Authority Surveys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Plat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2585" r="4086" b="3321"/>
          <a:stretch/>
        </p:blipFill>
        <p:spPr>
          <a:xfrm>
            <a:off x="304800" y="609600"/>
            <a:ext cx="8610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4300" y="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Sample - State Authority Surveys (recorded survey)</a:t>
            </a:r>
            <a:endParaRPr lang="en-US" sz="3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/>
          <a:stretch/>
        </p:blipFill>
        <p:spPr>
          <a:xfrm>
            <a:off x="114300" y="586255"/>
            <a:ext cx="8877299" cy="6196333"/>
          </a:xfrm>
        </p:spPr>
      </p:pic>
    </p:spTree>
    <p:extLst>
      <p:ext uri="{BB962C8B-B14F-4D97-AF65-F5344CB8AC3E}">
        <p14:creationId xmlns:p14="http://schemas.microsoft.com/office/powerpoint/2010/main" val="1941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4300" y="281455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Sample – Administrative Surveys</a:t>
            </a:r>
            <a:r>
              <a:rPr lang="en-US" sz="36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r="8602"/>
          <a:stretch/>
        </p:blipFill>
        <p:spPr>
          <a:xfrm>
            <a:off x="266700" y="408567"/>
            <a:ext cx="8458200" cy="6372079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4" t="44249" r="8602"/>
          <a:stretch/>
        </p:blipFill>
        <p:spPr bwMode="auto">
          <a:xfrm>
            <a:off x="4950692" y="535187"/>
            <a:ext cx="4040908" cy="64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9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4300" y="281455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sz="24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Sample – Administrative Surveys</a:t>
            </a:r>
            <a:r>
              <a:rPr lang="en-US" sz="36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4445" r="8317" b="12222"/>
          <a:stretch/>
        </p:blipFill>
        <p:spPr>
          <a:xfrm>
            <a:off x="4572000" y="685799"/>
            <a:ext cx="4495801" cy="57898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8889" r="9739" b="8889"/>
          <a:stretch/>
        </p:blipFill>
        <p:spPr>
          <a:xfrm>
            <a:off x="114299" y="685800"/>
            <a:ext cx="4381500" cy="57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64" y="274638"/>
            <a:ext cx="8823036" cy="990744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FRNs (NOI),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why do we need a “LSR”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1600200"/>
            <a:ext cx="7994073" cy="402474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 Notices that contain land descriptions require DOI and WO review.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BLM 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Offices must send all non-exempt notices to the WO for review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clearance – to WO Div. of Regulatory Affairs.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- must include a SBE certificate(s)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3963" y="813977"/>
            <a:ext cx="393469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Application For Proposed Withdrawal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Settler’s Grove of Ancient Cedars Recreation Area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Coeur d’Alene River Ranger District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Idaho Panhandle National Forests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Shoshone County, Idaho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 Applicant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USDA Forest Service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Northern Region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P.O. Box 7669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Missoula, MT  59807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Delegation of Authority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63" y="4542428"/>
            <a:ext cx="36437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 Land Description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Lands applied for in this application are wholly under the administration of the Forest Service and have public domain status.  See </a:t>
            </a:r>
            <a:r>
              <a:rPr lang="en-US" sz="1600" u="sng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Attachment A</a:t>
            </a:r>
            <a:r>
              <a:rPr lang="en-US" sz="16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complete legal description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81236" y="546123"/>
            <a:ext cx="39346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Attachment A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Boise Meridian, Idaho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 50 N., R. 5 E., Section 4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668538"/>
              </p:ext>
            </p:extLst>
          </p:nvPr>
        </p:nvGraphicFramePr>
        <p:xfrm>
          <a:off x="4581236" y="1523596"/>
          <a:ext cx="4087900" cy="19507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197542">
                  <a:extLst>
                    <a:ext uri="{9D8B030D-6E8A-4147-A177-3AD203B41FA5}">
                      <a16:colId xmlns:a16="http://schemas.microsoft.com/office/drawing/2014/main" val="2995218657"/>
                    </a:ext>
                  </a:extLst>
                </a:gridCol>
                <a:gridCol w="1890358">
                  <a:extLst>
                    <a:ext uri="{9D8B030D-6E8A-4147-A177-3AD203B41FA5}">
                      <a16:colId xmlns:a16="http://schemas.microsoft.com/office/drawing/2014/main" val="8905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Aliquot Part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94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NW¼NE¼ of lot 1,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3096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NW¼ of lot 1,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76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SW¼SW¼ of lot 1,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17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N½SW¼ of lot 1,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5.91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5005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SE¼NE¼ of lot 2,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10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SE¼ of lot 2,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518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NE¼SW¼NE¼,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26979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88690" y="4036290"/>
            <a:ext cx="47197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LOT-A legal subdivision that is not described as an aliquot part!  Lots have been erroneously patented in halves or quarters, without explicit evidence of the Federal Government’s intent; i.e., is the division line a straight line that equally divides the area or at proportionate measurement of the opposing lines or ?  Leaves open the question of how the areas were determined. 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9526" y="-15851"/>
            <a:ext cx="5869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 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we need a “LSR</a:t>
            </a:r>
            <a:r>
              <a:rPr lang="en-US" sz="3600" kern="0" dirty="0" smtClean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”?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710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for project post-mortem">
  <a:themeElements>
    <a:clrScheme name="Presentation for project post-mortem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Presentation for project post-morte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for 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for 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for 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550</Words>
  <Application>Microsoft Office PowerPoint</Application>
  <PresentationFormat>On-screen Show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Garamond</vt:lpstr>
      <vt:lpstr>Times New Roman</vt:lpstr>
      <vt:lpstr>Presentation for project post-mortem</vt:lpstr>
      <vt:lpstr>WITHDRAWALS – BEYOND MECHANICS NTC 2000-07  May 2017, Boise, Idaho</vt:lpstr>
      <vt:lpstr>Two Modes of Boundary Evidence</vt:lpstr>
      <vt:lpstr>PowerPoint Presentation</vt:lpstr>
      <vt:lpstr>Sample - Federal Authority Surveys Official Plat</vt:lpstr>
      <vt:lpstr>PowerPoint Presentation</vt:lpstr>
      <vt:lpstr>PowerPoint Presentation</vt:lpstr>
      <vt:lpstr>PowerPoint Presentation</vt:lpstr>
      <vt:lpstr>FRNs (NOI), why do we need a “LSR” </vt:lpstr>
      <vt:lpstr>PowerPoint Presentation</vt:lpstr>
      <vt:lpstr>So what does the  surveyor want from me?</vt:lpstr>
      <vt:lpstr>PowerPoint Presentation</vt:lpstr>
      <vt:lpstr>So what does the  surveyor want from me?</vt:lpstr>
      <vt:lpstr>So what does the  surveyor want from me?</vt:lpstr>
      <vt:lpstr>So what does the  surveyor want from me?</vt:lpstr>
      <vt:lpstr>Submit as part of the LSSR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what does the  surveyor want from me?</dc:title>
  <dc:creator>Jackson, Robert J</dc:creator>
  <cp:lastModifiedBy>Dress, Gordon M</cp:lastModifiedBy>
  <cp:revision>20</cp:revision>
  <cp:lastPrinted>2017-05-02T15:19:37Z</cp:lastPrinted>
  <dcterms:created xsi:type="dcterms:W3CDTF">2014-11-17T22:39:00Z</dcterms:created>
  <dcterms:modified xsi:type="dcterms:W3CDTF">2017-05-02T15:23:36Z</dcterms:modified>
</cp:coreProperties>
</file>