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1"/>
  </p:notesMasterIdLst>
  <p:sldIdLst>
    <p:sldId id="256" r:id="rId2"/>
    <p:sldId id="262" r:id="rId3"/>
    <p:sldId id="274" r:id="rId4"/>
    <p:sldId id="257" r:id="rId5"/>
    <p:sldId id="275" r:id="rId6"/>
    <p:sldId id="261" r:id="rId7"/>
    <p:sldId id="258" r:id="rId8"/>
    <p:sldId id="259" r:id="rId9"/>
    <p:sldId id="264" r:id="rId10"/>
    <p:sldId id="265" r:id="rId11"/>
    <p:sldId id="266" r:id="rId12"/>
    <p:sldId id="267" r:id="rId13"/>
    <p:sldId id="268" r:id="rId14"/>
    <p:sldId id="269" r:id="rId15"/>
    <p:sldId id="270" r:id="rId16"/>
    <p:sldId id="271" r:id="rId17"/>
    <p:sldId id="272" r:id="rId18"/>
    <p:sldId id="273" r:id="rId19"/>
    <p:sldId id="276"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7" autoAdjust="0"/>
    <p:restoredTop sz="78254" autoAdjust="0"/>
  </p:normalViewPr>
  <p:slideViewPr>
    <p:cSldViewPr snapToGrid="0">
      <p:cViewPr varScale="1">
        <p:scale>
          <a:sx n="70" d="100"/>
          <a:sy n="70" d="100"/>
        </p:scale>
        <p:origin x="677"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D961E6-7225-4943-BA09-1E260EBF8FB2}" type="datetimeFigureOut">
              <a:rPr lang="en-US" smtClean="0"/>
              <a:t>5/9/2017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924609-5289-45FA-A650-41F7E4FB5FFD}" type="slidenum">
              <a:rPr lang="en-US" smtClean="0"/>
              <a:t>‹#›</a:t>
            </a:fld>
            <a:endParaRPr lang="en-US"/>
          </a:p>
        </p:txBody>
      </p:sp>
    </p:spTree>
    <p:extLst>
      <p:ext uri="{BB962C8B-B14F-4D97-AF65-F5344CB8AC3E}">
        <p14:creationId xmlns:p14="http://schemas.microsoft.com/office/powerpoint/2010/main" val="22089004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Recap what has been completed in the process up to this point.</a:t>
            </a:r>
          </a:p>
          <a:p>
            <a:endParaRPr lang="en-US" dirty="0" smtClean="0"/>
          </a:p>
          <a:p>
            <a:r>
              <a:rPr lang="en-US" u="sng" dirty="0" smtClean="0"/>
              <a:t>Overview</a:t>
            </a:r>
            <a:r>
              <a:rPr lang="en-US" dirty="0" smtClean="0"/>
              <a:t> </a:t>
            </a:r>
          </a:p>
          <a:p>
            <a:pPr marL="171450" indent="-171450">
              <a:buFont typeface="Arial" panose="020B0604020202020204" pitchFamily="34" charset="0"/>
              <a:buChar char="•"/>
            </a:pPr>
            <a:r>
              <a:rPr lang="en-US" dirty="0" smtClean="0"/>
              <a:t>Case File Development</a:t>
            </a:r>
          </a:p>
          <a:p>
            <a:pPr marL="171450" indent="-171450">
              <a:buFont typeface="Arial" panose="020B0604020202020204" pitchFamily="34" charset="0"/>
              <a:buChar char="•"/>
            </a:pPr>
            <a:r>
              <a:rPr lang="en-US" dirty="0" smtClean="0"/>
              <a:t>Reports</a:t>
            </a:r>
          </a:p>
          <a:p>
            <a:pPr marL="171450" indent="-171450">
              <a:buFont typeface="Arial" panose="020B0604020202020204" pitchFamily="34" charset="0"/>
              <a:buChar char="•"/>
            </a:pPr>
            <a:r>
              <a:rPr lang="en-US" dirty="0" smtClean="0"/>
              <a:t>NEPA</a:t>
            </a:r>
          </a:p>
          <a:p>
            <a:pPr marL="171450" indent="-171450">
              <a:buFont typeface="Arial" panose="020B0604020202020204" pitchFamily="34" charset="0"/>
              <a:buChar char="•"/>
            </a:pPr>
            <a:r>
              <a:rPr lang="en-US" dirty="0" smtClean="0"/>
              <a:t>Marketing</a:t>
            </a:r>
          </a:p>
          <a:p>
            <a:pPr marL="171450" indent="-171450">
              <a:buFont typeface="Arial" panose="020B0604020202020204" pitchFamily="34" charset="0"/>
              <a:buChar char="•"/>
            </a:pPr>
            <a:r>
              <a:rPr lang="en-US" dirty="0" smtClean="0"/>
              <a:t>Maps/Photos</a:t>
            </a:r>
          </a:p>
          <a:p>
            <a:pPr marL="171450" indent="-171450">
              <a:buFont typeface="Arial" panose="020B0604020202020204" pitchFamily="34" charset="0"/>
              <a:buChar char="•"/>
            </a:pPr>
            <a:r>
              <a:rPr lang="en-US" dirty="0" smtClean="0"/>
              <a:t>Interagency Agreements</a:t>
            </a:r>
          </a:p>
          <a:p>
            <a:pPr marL="171450" indent="-171450">
              <a:buFont typeface="Arial" panose="020B0604020202020204" pitchFamily="34" charset="0"/>
              <a:buChar char="•"/>
            </a:pPr>
            <a:r>
              <a:rPr lang="en-US" dirty="0" smtClean="0"/>
              <a:t>Final Public Land Order (PLO) Packet</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E4924609-5289-45FA-A650-41F7E4FB5FFD}" type="slidenum">
              <a:rPr lang="en-US" smtClean="0"/>
              <a:t>2</a:t>
            </a:fld>
            <a:endParaRPr lang="en-US"/>
          </a:p>
        </p:txBody>
      </p:sp>
    </p:spTree>
    <p:extLst>
      <p:ext uri="{BB962C8B-B14F-4D97-AF65-F5344CB8AC3E}">
        <p14:creationId xmlns:p14="http://schemas.microsoft.com/office/powerpoint/2010/main" val="29969194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Idaho’s Priest Lake partial</a:t>
            </a:r>
            <a:r>
              <a:rPr lang="en-US" baseline="0" dirty="0" smtClean="0"/>
              <a:t> revocation to allow for a land conveyance.</a:t>
            </a:r>
            <a:endParaRPr lang="en-US" dirty="0" smtClean="0"/>
          </a:p>
        </p:txBody>
      </p:sp>
      <p:sp>
        <p:nvSpPr>
          <p:cNvPr id="4" name="Slide Number Placeholder 3"/>
          <p:cNvSpPr>
            <a:spLocks noGrp="1"/>
          </p:cNvSpPr>
          <p:nvPr>
            <p:ph type="sldNum" sz="quarter" idx="10"/>
          </p:nvPr>
        </p:nvSpPr>
        <p:spPr/>
        <p:txBody>
          <a:bodyPr/>
          <a:lstStyle/>
          <a:p>
            <a:fld id="{2AEF3A9C-F5CE-48E2-B4FA-0F23604B710D}" type="slidenum">
              <a:rPr lang="en-US" smtClean="0"/>
              <a:t>13</a:t>
            </a:fld>
            <a:endParaRPr lang="en-US"/>
          </a:p>
        </p:txBody>
      </p:sp>
    </p:spTree>
    <p:extLst>
      <p:ext uri="{BB962C8B-B14F-4D97-AF65-F5344CB8AC3E}">
        <p14:creationId xmlns:p14="http://schemas.microsoft.com/office/powerpoint/2010/main" val="31773684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Idaho’s </a:t>
            </a:r>
            <a:endParaRPr lang="en-US" dirty="0"/>
          </a:p>
        </p:txBody>
      </p:sp>
      <p:sp>
        <p:nvSpPr>
          <p:cNvPr id="4" name="Slide Number Placeholder 3"/>
          <p:cNvSpPr>
            <a:spLocks noGrp="1"/>
          </p:cNvSpPr>
          <p:nvPr>
            <p:ph type="sldNum" sz="quarter" idx="10"/>
          </p:nvPr>
        </p:nvSpPr>
        <p:spPr/>
        <p:txBody>
          <a:bodyPr/>
          <a:lstStyle/>
          <a:p>
            <a:fld id="{2AEF3A9C-F5CE-48E2-B4FA-0F23604B710D}" type="slidenum">
              <a:rPr lang="en-US" smtClean="0"/>
              <a:t>14</a:t>
            </a:fld>
            <a:endParaRPr lang="en-US"/>
          </a:p>
        </p:txBody>
      </p:sp>
    </p:spTree>
    <p:extLst>
      <p:ext uri="{BB962C8B-B14F-4D97-AF65-F5344CB8AC3E}">
        <p14:creationId xmlns:p14="http://schemas.microsoft.com/office/powerpoint/2010/main" val="31732928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EF3A9C-F5CE-48E2-B4FA-0F23604B710D}" type="slidenum">
              <a:rPr lang="en-US" smtClean="0"/>
              <a:t>15</a:t>
            </a:fld>
            <a:endParaRPr lang="en-US"/>
          </a:p>
        </p:txBody>
      </p:sp>
    </p:spTree>
    <p:extLst>
      <p:ext uri="{BB962C8B-B14F-4D97-AF65-F5344CB8AC3E}">
        <p14:creationId xmlns:p14="http://schemas.microsoft.com/office/powerpoint/2010/main" val="381559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EF3A9C-F5CE-48E2-B4FA-0F23604B710D}" type="slidenum">
              <a:rPr lang="en-US" smtClean="0"/>
              <a:t>16</a:t>
            </a:fld>
            <a:endParaRPr lang="en-US"/>
          </a:p>
        </p:txBody>
      </p:sp>
    </p:spTree>
    <p:extLst>
      <p:ext uri="{BB962C8B-B14F-4D97-AF65-F5344CB8AC3E}">
        <p14:creationId xmlns:p14="http://schemas.microsoft.com/office/powerpoint/2010/main" val="38221793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EF3A9C-F5CE-48E2-B4FA-0F23604B710D}" type="slidenum">
              <a:rPr lang="en-US" smtClean="0"/>
              <a:t>17</a:t>
            </a:fld>
            <a:endParaRPr lang="en-US"/>
          </a:p>
        </p:txBody>
      </p:sp>
    </p:spTree>
    <p:extLst>
      <p:ext uri="{BB962C8B-B14F-4D97-AF65-F5344CB8AC3E}">
        <p14:creationId xmlns:p14="http://schemas.microsoft.com/office/powerpoint/2010/main" val="17823619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EF3A9C-F5CE-48E2-B4FA-0F23604B710D}" type="slidenum">
              <a:rPr lang="en-US" smtClean="0"/>
              <a:t>18</a:t>
            </a:fld>
            <a:endParaRPr lang="en-US"/>
          </a:p>
        </p:txBody>
      </p:sp>
    </p:spTree>
    <p:extLst>
      <p:ext uri="{BB962C8B-B14F-4D97-AF65-F5344CB8AC3E}">
        <p14:creationId xmlns:p14="http://schemas.microsoft.com/office/powerpoint/2010/main" val="11282069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Sample</a:t>
            </a:r>
            <a:r>
              <a:rPr lang="en-US" baseline="0" dirty="0" smtClean="0"/>
              <a:t> Packets on memory stick, in DTS, or on KRC. KRC is hyperlink Modules 3 and 4</a:t>
            </a:r>
            <a:endParaRPr lang="en-US" dirty="0"/>
          </a:p>
        </p:txBody>
      </p:sp>
      <p:sp>
        <p:nvSpPr>
          <p:cNvPr id="4" name="Slide Number Placeholder 3"/>
          <p:cNvSpPr>
            <a:spLocks noGrp="1"/>
          </p:cNvSpPr>
          <p:nvPr>
            <p:ph type="sldNum" sz="quarter" idx="10"/>
          </p:nvPr>
        </p:nvSpPr>
        <p:spPr/>
        <p:txBody>
          <a:bodyPr/>
          <a:lstStyle/>
          <a:p>
            <a:fld id="{E4924609-5289-45FA-A650-41F7E4FB5FFD}" type="slidenum">
              <a:rPr lang="en-US" smtClean="0"/>
              <a:t>19</a:t>
            </a:fld>
            <a:endParaRPr lang="en-US"/>
          </a:p>
        </p:txBody>
      </p:sp>
    </p:spTree>
    <p:extLst>
      <p:ext uri="{BB962C8B-B14F-4D97-AF65-F5344CB8AC3E}">
        <p14:creationId xmlns:p14="http://schemas.microsoft.com/office/powerpoint/2010/main" val="2339741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outlines the general process for a withdrawal action and identifies a 2 phased process.</a:t>
            </a:r>
          </a:p>
          <a:p>
            <a:endParaRPr lang="en-US" dirty="0" smtClean="0"/>
          </a:p>
          <a:p>
            <a:r>
              <a:rPr lang="en-US" dirty="0" smtClean="0"/>
              <a:t>We will get into detail on many of theses steps, but I just wanted to illustrate the general process of a withdrawal action from front to finish.</a:t>
            </a:r>
          </a:p>
          <a:p>
            <a:endParaRPr lang="en-US" dirty="0" smtClean="0"/>
          </a:p>
          <a:p>
            <a:r>
              <a:rPr lang="en-US" dirty="0" smtClean="0"/>
              <a:t>Revocation is the one action that is slightly different, which we will cover in detail, however the concepts and outcome of the process are the same. </a:t>
            </a:r>
            <a:endParaRPr lang="en-US" dirty="0"/>
          </a:p>
        </p:txBody>
      </p:sp>
      <p:sp>
        <p:nvSpPr>
          <p:cNvPr id="4" name="Slide Number Placeholder 3"/>
          <p:cNvSpPr>
            <a:spLocks noGrp="1"/>
          </p:cNvSpPr>
          <p:nvPr>
            <p:ph type="sldNum" sz="quarter" idx="10"/>
          </p:nvPr>
        </p:nvSpPr>
        <p:spPr/>
        <p:txBody>
          <a:bodyPr/>
          <a:lstStyle/>
          <a:p>
            <a:fld id="{1AB2A608-5B59-473A-A21E-AA11AD0F1F87}" type="slidenum">
              <a:rPr lang="en-US" smtClean="0"/>
              <a:pPr/>
              <a:t>3</a:t>
            </a:fld>
            <a:endParaRPr lang="en-US" dirty="0"/>
          </a:p>
        </p:txBody>
      </p:sp>
    </p:spTree>
    <p:extLst>
      <p:ext uri="{BB962C8B-B14F-4D97-AF65-F5344CB8AC3E}">
        <p14:creationId xmlns:p14="http://schemas.microsoft.com/office/powerpoint/2010/main" val="2404477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Reports File “PLO Report List”</a:t>
            </a:r>
          </a:p>
          <a:p>
            <a:endParaRPr lang="en-US" dirty="0" smtClean="0"/>
          </a:p>
          <a:p>
            <a:r>
              <a:rPr lang="en-US" smtClean="0"/>
              <a:t>Checklist Excel File ” WITHDRAWAL PACKAGE CHECKLISTS Colorado” </a:t>
            </a:r>
            <a:endParaRPr lang="en-US" dirty="0" smtClean="0"/>
          </a:p>
          <a:p>
            <a:endParaRPr lang="en-US" dirty="0" smtClean="0"/>
          </a:p>
          <a:p>
            <a:r>
              <a:rPr lang="en-US" dirty="0" smtClean="0"/>
              <a:t>DTS</a:t>
            </a:r>
            <a:r>
              <a:rPr lang="en-US" baseline="0" dirty="0" smtClean="0"/>
              <a:t> List of Examples “DTS# Table”</a:t>
            </a:r>
            <a:endParaRPr lang="en-US" dirty="0"/>
          </a:p>
        </p:txBody>
      </p:sp>
      <p:sp>
        <p:nvSpPr>
          <p:cNvPr id="4" name="Slide Number Placeholder 3"/>
          <p:cNvSpPr>
            <a:spLocks noGrp="1"/>
          </p:cNvSpPr>
          <p:nvPr>
            <p:ph type="sldNum" sz="quarter" idx="10"/>
          </p:nvPr>
        </p:nvSpPr>
        <p:spPr/>
        <p:txBody>
          <a:bodyPr/>
          <a:lstStyle/>
          <a:p>
            <a:fld id="{E4924609-5289-45FA-A650-41F7E4FB5FFD}" type="slidenum">
              <a:rPr lang="en-US" smtClean="0"/>
              <a:t>5</a:t>
            </a:fld>
            <a:endParaRPr lang="en-US"/>
          </a:p>
        </p:txBody>
      </p:sp>
    </p:spTree>
    <p:extLst>
      <p:ext uri="{BB962C8B-B14F-4D97-AF65-F5344CB8AC3E}">
        <p14:creationId xmlns:p14="http://schemas.microsoft.com/office/powerpoint/2010/main" val="1458295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Only someone who has been appointed By the President </a:t>
            </a:r>
            <a:r>
              <a:rPr lang="en-US" b="1" dirty="0" smtClean="0"/>
              <a:t>AND</a:t>
            </a:r>
            <a:r>
              <a:rPr lang="en-US" baseline="0" dirty="0" smtClean="0"/>
              <a:t> Confirmed by Congress can make, modify, extend, or revoke a withdrawal</a:t>
            </a:r>
          </a:p>
          <a:p>
            <a:pPr marL="171450" indent="-171450">
              <a:buFont typeface="Arial" panose="020B0604020202020204" pitchFamily="34" charset="0"/>
              <a:buChar char="•"/>
            </a:pPr>
            <a:r>
              <a:rPr lang="en-US" dirty="0" smtClean="0"/>
              <a:t>FLPMA says Sec of</a:t>
            </a:r>
            <a:r>
              <a:rPr lang="en-US" baseline="0" dirty="0" smtClean="0"/>
              <a:t> Interior</a:t>
            </a:r>
          </a:p>
          <a:p>
            <a:pPr marL="171450" indent="-171450">
              <a:buFont typeface="Arial" panose="020B0604020202020204" pitchFamily="34" charset="0"/>
              <a:buChar char="•"/>
            </a:pPr>
            <a:r>
              <a:rPr lang="en-US" baseline="0" dirty="0" smtClean="0"/>
              <a:t>603 DM 1 Delegates to ASLM</a:t>
            </a:r>
            <a:endParaRPr lang="en-US" dirty="0" smtClean="0"/>
          </a:p>
          <a:p>
            <a:endParaRPr lang="en-US" dirty="0" smtClean="0"/>
          </a:p>
          <a:p>
            <a:r>
              <a:rPr lang="en-US" dirty="0" smtClean="0"/>
              <a:t>Sample</a:t>
            </a:r>
            <a:r>
              <a:rPr lang="en-US" baseline="0" dirty="0" smtClean="0"/>
              <a:t> Decision Language in KRC Module 3 Hyperlink “SG FS Decision” and “SG NEPA adoption”</a:t>
            </a:r>
          </a:p>
          <a:p>
            <a:endParaRPr lang="en-US" baseline="0" dirty="0" smtClean="0"/>
          </a:p>
          <a:p>
            <a:r>
              <a:rPr lang="en-US" baseline="0" dirty="0" smtClean="0"/>
              <a:t>Word Doc “5. Standard Doc Paragraphs PLOs _ </a:t>
            </a:r>
            <a:r>
              <a:rPr lang="en-US" baseline="0" dirty="0" err="1" smtClean="0"/>
              <a:t>PetApln</a:t>
            </a:r>
            <a:r>
              <a:rPr lang="en-US" baseline="0" dirty="0" smtClean="0"/>
              <a:t>”</a:t>
            </a:r>
            <a:endParaRPr lang="en-US" dirty="0" smtClean="0"/>
          </a:p>
          <a:p>
            <a:endParaRPr lang="en-US" dirty="0" smtClean="0"/>
          </a:p>
          <a:p>
            <a:r>
              <a:rPr lang="en-US" dirty="0" smtClean="0"/>
              <a:t>IM File PDF “2015_119 </a:t>
            </a:r>
            <a:r>
              <a:rPr lang="en-US" dirty="0" err="1" smtClean="0"/>
              <a:t>Instruction_Memo_NEPA</a:t>
            </a:r>
            <a:r>
              <a:rPr lang="en-US" dirty="0" smtClean="0"/>
              <a:t>”</a:t>
            </a:r>
          </a:p>
          <a:p>
            <a:endParaRPr lang="en-US" dirty="0" smtClean="0"/>
          </a:p>
          <a:p>
            <a:r>
              <a:rPr lang="en-US" dirty="0" smtClean="0"/>
              <a:t>Coop</a:t>
            </a:r>
            <a:r>
              <a:rPr lang="en-US" baseline="0" dirty="0" smtClean="0"/>
              <a:t> Agency and CX Guidance PDF “NEPA Withdrawal Guidance”</a:t>
            </a:r>
            <a:endParaRPr lang="en-US" dirty="0"/>
          </a:p>
        </p:txBody>
      </p:sp>
      <p:sp>
        <p:nvSpPr>
          <p:cNvPr id="4" name="Slide Number Placeholder 3"/>
          <p:cNvSpPr>
            <a:spLocks noGrp="1"/>
          </p:cNvSpPr>
          <p:nvPr>
            <p:ph type="sldNum" sz="quarter" idx="10"/>
          </p:nvPr>
        </p:nvSpPr>
        <p:spPr/>
        <p:txBody>
          <a:bodyPr/>
          <a:lstStyle/>
          <a:p>
            <a:fld id="{E4924609-5289-45FA-A650-41F7E4FB5FFD}" type="slidenum">
              <a:rPr lang="en-US" smtClean="0"/>
              <a:t>7</a:t>
            </a:fld>
            <a:endParaRPr lang="en-US"/>
          </a:p>
        </p:txBody>
      </p:sp>
    </p:spTree>
    <p:extLst>
      <p:ext uri="{BB962C8B-B14F-4D97-AF65-F5344CB8AC3E}">
        <p14:creationId xmlns:p14="http://schemas.microsoft.com/office/powerpoint/2010/main" val="2356370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Telling a compelling story in a snapshot moment of time is far more effective in selling the product</a:t>
            </a:r>
            <a:r>
              <a:rPr lang="en-US" baseline="0" dirty="0" smtClean="0"/>
              <a:t> to the Department than a lengthy narrative.</a:t>
            </a:r>
          </a:p>
          <a:p>
            <a:endParaRPr lang="en-US" dirty="0" smtClean="0"/>
          </a:p>
          <a:p>
            <a:r>
              <a:rPr lang="en-US" dirty="0" smtClean="0"/>
              <a:t>When under pressure to complete a number of cases we tend to overlook the minute</a:t>
            </a:r>
            <a:r>
              <a:rPr lang="en-US" baseline="0" dirty="0" smtClean="0"/>
              <a:t> aspects of the case thinking everyone knows what I am talking about when, in reality, many of those in the WO and Department have never been to the site you’re wanting them to make a decision on.</a:t>
            </a:r>
          </a:p>
          <a:p>
            <a:endParaRPr lang="en-US" baseline="0" dirty="0" smtClean="0"/>
          </a:p>
          <a:p>
            <a:r>
              <a:rPr lang="en-US" baseline="0" dirty="0" smtClean="0"/>
              <a:t>This segment is on marketing and selling your case to the Department.  I am going to show you some great examples and some not so great examples and hope that from these examples you will be able to develop compelling packages the Asst. Secretary will want to sign.</a:t>
            </a:r>
            <a:endParaRPr lang="en-US" dirty="0" smtClean="0"/>
          </a:p>
          <a:p>
            <a:endParaRPr lang="en-US" dirty="0"/>
          </a:p>
        </p:txBody>
      </p:sp>
      <p:sp>
        <p:nvSpPr>
          <p:cNvPr id="4" name="Slide Number Placeholder 3"/>
          <p:cNvSpPr>
            <a:spLocks noGrp="1"/>
          </p:cNvSpPr>
          <p:nvPr>
            <p:ph type="sldNum" sz="quarter" idx="10"/>
          </p:nvPr>
        </p:nvSpPr>
        <p:spPr/>
        <p:txBody>
          <a:bodyPr/>
          <a:lstStyle/>
          <a:p>
            <a:fld id="{E4924609-5289-45FA-A650-41F7E4FB5FFD}" type="slidenum">
              <a:rPr lang="en-US" smtClean="0"/>
              <a:t>8</a:t>
            </a:fld>
            <a:endParaRPr lang="en-US"/>
          </a:p>
        </p:txBody>
      </p:sp>
    </p:spTree>
    <p:extLst>
      <p:ext uri="{BB962C8B-B14F-4D97-AF65-F5344CB8AC3E}">
        <p14:creationId xmlns:p14="http://schemas.microsoft.com/office/powerpoint/2010/main" val="3827192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95325"/>
            <a:ext cx="6178550" cy="3476625"/>
          </a:xfrm>
        </p:spPr>
      </p:sp>
      <p:sp>
        <p:nvSpPr>
          <p:cNvPr id="3" name="Notes Placeholder 2"/>
          <p:cNvSpPr>
            <a:spLocks noGrp="1"/>
          </p:cNvSpPr>
          <p:nvPr>
            <p:ph type="body" idx="1"/>
          </p:nvPr>
        </p:nvSpPr>
        <p:spPr/>
        <p:txBody>
          <a:bodyPr/>
          <a:lstStyle/>
          <a:p>
            <a:r>
              <a:rPr lang="en-US" dirty="0" smtClean="0"/>
              <a:t>This case is a Montana</a:t>
            </a:r>
            <a:r>
              <a:rPr lang="en-US" baseline="0" dirty="0" smtClean="0"/>
              <a:t> Case for a partial revocation in aid of a land exchange.  The map is a 7.5 minute quad showing state land, private, and lands managed by the BLM</a:t>
            </a:r>
          </a:p>
          <a:p>
            <a:r>
              <a:rPr lang="en-US" baseline="0" dirty="0" smtClean="0"/>
              <a:t>The one item missing from this mapping product is the Montana State location.  </a:t>
            </a:r>
            <a:endParaRPr lang="en-US" dirty="0"/>
          </a:p>
        </p:txBody>
      </p:sp>
      <p:sp>
        <p:nvSpPr>
          <p:cNvPr id="4" name="Slide Number Placeholder 3"/>
          <p:cNvSpPr>
            <a:spLocks noGrp="1"/>
          </p:cNvSpPr>
          <p:nvPr>
            <p:ph type="sldNum" sz="quarter" idx="10"/>
          </p:nvPr>
        </p:nvSpPr>
        <p:spPr/>
        <p:txBody>
          <a:bodyPr/>
          <a:lstStyle/>
          <a:p>
            <a:fld id="{2AEF3A9C-F5CE-48E2-B4FA-0F23604B710D}" type="slidenum">
              <a:rPr lang="en-US" smtClean="0"/>
              <a:t>9</a:t>
            </a:fld>
            <a:endParaRPr lang="en-US"/>
          </a:p>
        </p:txBody>
      </p:sp>
    </p:spTree>
    <p:extLst>
      <p:ext uri="{BB962C8B-B14F-4D97-AF65-F5344CB8AC3E}">
        <p14:creationId xmlns:p14="http://schemas.microsoft.com/office/powerpoint/2010/main" val="42835829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95325"/>
            <a:ext cx="6178550" cy="3476625"/>
          </a:xfrm>
        </p:spPr>
      </p:sp>
      <p:sp>
        <p:nvSpPr>
          <p:cNvPr id="3" name="Notes Placeholder 2"/>
          <p:cNvSpPr>
            <a:spLocks noGrp="1"/>
          </p:cNvSpPr>
          <p:nvPr>
            <p:ph type="body" idx="1"/>
          </p:nvPr>
        </p:nvSpPr>
        <p:spPr/>
        <p:txBody>
          <a:bodyPr/>
          <a:lstStyle/>
          <a:p>
            <a:r>
              <a:rPr lang="en-US" dirty="0" smtClean="0"/>
              <a:t>This is an</a:t>
            </a:r>
            <a:r>
              <a:rPr lang="en-US" baseline="0" dirty="0" smtClean="0"/>
              <a:t> </a:t>
            </a:r>
            <a:r>
              <a:rPr lang="en-US" baseline="0" dirty="0" err="1" smtClean="0"/>
              <a:t>ortho</a:t>
            </a:r>
            <a:r>
              <a:rPr lang="en-US" baseline="0" dirty="0" smtClean="0"/>
              <a:t> photo of the same lands demonstrating the lands relationship to other farm units.  It also shows the lands to be acquired and their relationship to the riparian zone.  </a:t>
            </a:r>
          </a:p>
          <a:p>
            <a:endParaRPr lang="en-US" baseline="0" dirty="0" smtClean="0"/>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2AEF3A9C-F5CE-48E2-B4FA-0F23604B710D}" type="slidenum">
              <a:rPr lang="en-US" smtClean="0"/>
              <a:t>10</a:t>
            </a:fld>
            <a:endParaRPr lang="en-US"/>
          </a:p>
        </p:txBody>
      </p:sp>
    </p:spTree>
    <p:extLst>
      <p:ext uri="{BB962C8B-B14F-4D97-AF65-F5344CB8AC3E}">
        <p14:creationId xmlns:p14="http://schemas.microsoft.com/office/powerpoint/2010/main" val="1066246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EF3A9C-F5CE-48E2-B4FA-0F23604B710D}" type="slidenum">
              <a:rPr lang="en-US" smtClean="0"/>
              <a:t>11</a:t>
            </a:fld>
            <a:endParaRPr lang="en-US"/>
          </a:p>
        </p:txBody>
      </p:sp>
    </p:spTree>
    <p:extLst>
      <p:ext uri="{BB962C8B-B14F-4D97-AF65-F5344CB8AC3E}">
        <p14:creationId xmlns:p14="http://schemas.microsoft.com/office/powerpoint/2010/main" val="4679544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EF3A9C-F5CE-48E2-B4FA-0F23604B710D}" type="slidenum">
              <a:rPr lang="en-US" smtClean="0"/>
              <a:t>12</a:t>
            </a:fld>
            <a:endParaRPr lang="en-US"/>
          </a:p>
        </p:txBody>
      </p:sp>
    </p:spTree>
    <p:extLst>
      <p:ext uri="{BB962C8B-B14F-4D97-AF65-F5344CB8AC3E}">
        <p14:creationId xmlns:p14="http://schemas.microsoft.com/office/powerpoint/2010/main" val="2197147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5/9/2017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5/9/2017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smtClean="0"/>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5/9/2017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5/9/2017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5/9/2017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5/9/2017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5/9/2017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smtClean="0"/>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5/9/2017</a:t>
            </a:fld>
            <a:endParaRPr lang="en-US" dirty="0"/>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5.emf"/><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6.emf"/><Relationship Id="rId4" Type="http://schemas.openxmlformats.org/officeDocument/2006/relationships/oleObject" Target="../embeddings/oleObject2.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7.emf"/><Relationship Id="rId4" Type="http://schemas.openxmlformats.org/officeDocument/2006/relationships/oleObject" Target="../embeddings/oleObject3.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8.emf"/><Relationship Id="rId4" Type="http://schemas.openxmlformats.org/officeDocument/2006/relationships/oleObject" Target="../embeddings/oleObject4.bin"/></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hyperlink" Target="https://www.ntc.blm.gov/krc/uploads/782/theToolbox.html"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ntc.blm.gov/krc/uploads/782/theToolbox.html"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365759"/>
            <a:ext cx="9001462" cy="1646873"/>
          </a:xfrm>
        </p:spPr>
        <p:txBody>
          <a:bodyPr/>
          <a:lstStyle/>
          <a:p>
            <a:r>
              <a:rPr lang="en-US" dirty="0" smtClean="0"/>
              <a:t>Developing the Public Land Order packet</a:t>
            </a:r>
            <a:endParaRPr lang="en-US" dirty="0"/>
          </a:p>
        </p:txBody>
      </p:sp>
      <p:sp>
        <p:nvSpPr>
          <p:cNvPr id="3" name="Subtitle 2"/>
          <p:cNvSpPr>
            <a:spLocks noGrp="1"/>
          </p:cNvSpPr>
          <p:nvPr>
            <p:ph type="subTitle" idx="1"/>
          </p:nvPr>
        </p:nvSpPr>
        <p:spPr>
          <a:xfrm>
            <a:off x="1595269" y="2367598"/>
            <a:ext cx="9001462" cy="3793172"/>
          </a:xfrm>
        </p:spPr>
        <p:txBody>
          <a:bodyPr>
            <a:normAutofit/>
          </a:bodyPr>
          <a:lstStyle/>
          <a:p>
            <a:r>
              <a:rPr lang="en-US" dirty="0" smtClean="0"/>
              <a:t>Case File Development</a:t>
            </a:r>
          </a:p>
          <a:p>
            <a:r>
              <a:rPr lang="en-US" dirty="0" smtClean="0"/>
              <a:t>NEPA</a:t>
            </a:r>
          </a:p>
          <a:p>
            <a:r>
              <a:rPr lang="en-US" dirty="0" smtClean="0"/>
              <a:t>Marketing</a:t>
            </a:r>
          </a:p>
          <a:p>
            <a:r>
              <a:rPr lang="en-US" dirty="0" smtClean="0"/>
              <a:t>Maps/Photos</a:t>
            </a:r>
          </a:p>
          <a:p>
            <a:r>
              <a:rPr lang="en-US" dirty="0" smtClean="0"/>
              <a:t>Interagency Agreements</a:t>
            </a:r>
          </a:p>
          <a:p>
            <a:r>
              <a:rPr lang="en-US" dirty="0" smtClean="0"/>
              <a:t>Final Public Land Order (PLO) Packet</a:t>
            </a:r>
          </a:p>
          <a:p>
            <a:endParaRPr lang="en-US" dirty="0"/>
          </a:p>
        </p:txBody>
      </p:sp>
    </p:spTree>
    <p:extLst>
      <p:ext uri="{BB962C8B-B14F-4D97-AF65-F5344CB8AC3E}">
        <p14:creationId xmlns:p14="http://schemas.microsoft.com/office/powerpoint/2010/main" val="14184933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6319" y="0"/>
            <a:ext cx="5299364" cy="6858000"/>
          </a:xfrm>
          <a:prstGeom prst="rect">
            <a:avLst/>
          </a:prstGeom>
        </p:spPr>
      </p:pic>
    </p:spTree>
    <p:extLst>
      <p:ext uri="{BB962C8B-B14F-4D97-AF65-F5344CB8AC3E}">
        <p14:creationId xmlns:p14="http://schemas.microsoft.com/office/powerpoint/2010/main" val="33467941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nvPr>
        </p:nvGraphicFramePr>
        <p:xfrm>
          <a:off x="3352800" y="76200"/>
          <a:ext cx="5486400" cy="6781800"/>
        </p:xfrm>
        <a:graphic>
          <a:graphicData uri="http://schemas.openxmlformats.org/presentationml/2006/ole">
            <mc:AlternateContent xmlns:mc="http://schemas.openxmlformats.org/markup-compatibility/2006">
              <mc:Choice xmlns:v="urn:schemas-microsoft-com:vml" Requires="v">
                <p:oleObj spid="_x0000_s1037" name="Acrobat Document" r:id="rId4" imgW="5829162" imgH="7543623" progId="AcroExch.Document.11">
                  <p:embed/>
                </p:oleObj>
              </mc:Choice>
              <mc:Fallback>
                <p:oleObj name="Acrobat Document" r:id="rId4" imgW="5829162" imgH="7543623" progId="AcroExch.Document.11">
                  <p:embed/>
                  <p:pic>
                    <p:nvPicPr>
                      <p:cNvPr id="4" name="Object 3"/>
                      <p:cNvPicPr/>
                      <p:nvPr/>
                    </p:nvPicPr>
                    <p:blipFill>
                      <a:blip r:embed="rId5"/>
                      <a:stretch>
                        <a:fillRect/>
                      </a:stretch>
                    </p:blipFill>
                    <p:spPr>
                      <a:xfrm>
                        <a:off x="3352800" y="76200"/>
                        <a:ext cx="5486400" cy="6781800"/>
                      </a:xfrm>
                      <a:prstGeom prst="rect">
                        <a:avLst/>
                      </a:prstGeom>
                    </p:spPr>
                  </p:pic>
                </p:oleObj>
              </mc:Fallback>
            </mc:AlternateContent>
          </a:graphicData>
        </a:graphic>
      </p:graphicFrame>
    </p:spTree>
    <p:extLst>
      <p:ext uri="{BB962C8B-B14F-4D97-AF65-F5344CB8AC3E}">
        <p14:creationId xmlns:p14="http://schemas.microsoft.com/office/powerpoint/2010/main" val="17324494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nvPr>
        </p:nvGraphicFramePr>
        <p:xfrm>
          <a:off x="3276601" y="0"/>
          <a:ext cx="5791199" cy="6858000"/>
        </p:xfrm>
        <a:graphic>
          <a:graphicData uri="http://schemas.openxmlformats.org/presentationml/2006/ole">
            <mc:AlternateContent xmlns:mc="http://schemas.openxmlformats.org/markup-compatibility/2006">
              <mc:Choice xmlns:v="urn:schemas-microsoft-com:vml" Requires="v">
                <p:oleObj spid="_x0000_s2061" name="Acrobat Document" r:id="rId4" imgW="5829162" imgH="7543623" progId="AcroExch.Document.7">
                  <p:embed/>
                </p:oleObj>
              </mc:Choice>
              <mc:Fallback>
                <p:oleObj name="Acrobat Document" r:id="rId4" imgW="5829162" imgH="7543623" progId="AcroExch.Document.7">
                  <p:embed/>
                  <p:pic>
                    <p:nvPicPr>
                      <p:cNvPr id="2" name="Object 1"/>
                      <p:cNvPicPr/>
                      <p:nvPr/>
                    </p:nvPicPr>
                    <p:blipFill>
                      <a:blip r:embed="rId5"/>
                      <a:stretch>
                        <a:fillRect/>
                      </a:stretch>
                    </p:blipFill>
                    <p:spPr>
                      <a:xfrm>
                        <a:off x="3276601" y="0"/>
                        <a:ext cx="5791199" cy="6858000"/>
                      </a:xfrm>
                      <a:prstGeom prst="rect">
                        <a:avLst/>
                      </a:prstGeom>
                    </p:spPr>
                  </p:pic>
                </p:oleObj>
              </mc:Fallback>
            </mc:AlternateContent>
          </a:graphicData>
        </a:graphic>
      </p:graphicFrame>
    </p:spTree>
    <p:extLst>
      <p:ext uri="{BB962C8B-B14F-4D97-AF65-F5344CB8AC3E}">
        <p14:creationId xmlns:p14="http://schemas.microsoft.com/office/powerpoint/2010/main" val="8047753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nvPr>
        </p:nvGraphicFramePr>
        <p:xfrm>
          <a:off x="3352801" y="76200"/>
          <a:ext cx="5486400" cy="6705600"/>
        </p:xfrm>
        <a:graphic>
          <a:graphicData uri="http://schemas.openxmlformats.org/presentationml/2006/ole">
            <mc:AlternateContent xmlns:mc="http://schemas.openxmlformats.org/markup-compatibility/2006">
              <mc:Choice xmlns:v="urn:schemas-microsoft-com:vml" Requires="v">
                <p:oleObj spid="_x0000_s3085" name="Acrobat Document" r:id="rId4" imgW="5829162" imgH="7543623" progId="AcroExch.Document.7">
                  <p:embed/>
                </p:oleObj>
              </mc:Choice>
              <mc:Fallback>
                <p:oleObj name="Acrobat Document" r:id="rId4" imgW="5829162" imgH="7543623" progId="AcroExch.Document.7">
                  <p:embed/>
                  <p:pic>
                    <p:nvPicPr>
                      <p:cNvPr id="2" name="Object 1"/>
                      <p:cNvPicPr/>
                      <p:nvPr/>
                    </p:nvPicPr>
                    <p:blipFill>
                      <a:blip r:embed="rId5"/>
                      <a:stretch>
                        <a:fillRect/>
                      </a:stretch>
                    </p:blipFill>
                    <p:spPr>
                      <a:xfrm>
                        <a:off x="3352801" y="76200"/>
                        <a:ext cx="5486400" cy="6705600"/>
                      </a:xfrm>
                      <a:prstGeom prst="rect">
                        <a:avLst/>
                      </a:prstGeom>
                    </p:spPr>
                  </p:pic>
                </p:oleObj>
              </mc:Fallback>
            </mc:AlternateContent>
          </a:graphicData>
        </a:graphic>
      </p:graphicFrame>
    </p:spTree>
    <p:extLst>
      <p:ext uri="{BB962C8B-B14F-4D97-AF65-F5344CB8AC3E}">
        <p14:creationId xmlns:p14="http://schemas.microsoft.com/office/powerpoint/2010/main" val="37919691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nvPr>
        </p:nvGraphicFramePr>
        <p:xfrm>
          <a:off x="3276601" y="76200"/>
          <a:ext cx="5562600" cy="6629400"/>
        </p:xfrm>
        <a:graphic>
          <a:graphicData uri="http://schemas.openxmlformats.org/presentationml/2006/ole">
            <mc:AlternateContent xmlns:mc="http://schemas.openxmlformats.org/markup-compatibility/2006">
              <mc:Choice xmlns:v="urn:schemas-microsoft-com:vml" Requires="v">
                <p:oleObj spid="_x0000_s4109" name="Acrobat Document" r:id="rId4" imgW="5829162" imgH="7543623" progId="AcroExch.Document.7">
                  <p:embed/>
                </p:oleObj>
              </mc:Choice>
              <mc:Fallback>
                <p:oleObj name="Acrobat Document" r:id="rId4" imgW="5829162" imgH="7543623" progId="AcroExch.Document.7">
                  <p:embed/>
                  <p:pic>
                    <p:nvPicPr>
                      <p:cNvPr id="2" name="Object 1"/>
                      <p:cNvPicPr/>
                      <p:nvPr/>
                    </p:nvPicPr>
                    <p:blipFill>
                      <a:blip r:embed="rId5"/>
                      <a:stretch>
                        <a:fillRect/>
                      </a:stretch>
                    </p:blipFill>
                    <p:spPr>
                      <a:xfrm>
                        <a:off x="3276601" y="76200"/>
                        <a:ext cx="5562600" cy="6629400"/>
                      </a:xfrm>
                      <a:prstGeom prst="rect">
                        <a:avLst/>
                      </a:prstGeom>
                    </p:spPr>
                  </p:pic>
                </p:oleObj>
              </mc:Fallback>
            </mc:AlternateContent>
          </a:graphicData>
        </a:graphic>
      </p:graphicFrame>
    </p:spTree>
    <p:extLst>
      <p:ext uri="{BB962C8B-B14F-4D97-AF65-F5344CB8AC3E}">
        <p14:creationId xmlns:p14="http://schemas.microsoft.com/office/powerpoint/2010/main" val="18097654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057400" y="1524000"/>
            <a:ext cx="82296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p:txBody>
          <a:bodyPr>
            <a:normAutofit/>
          </a:bodyPr>
          <a:lstStyle/>
          <a:p>
            <a:r>
              <a:rPr lang="en-US" sz="3200" dirty="0"/>
              <a:t>THUNDER BAY LIGHTHOUSE - MICHIGAN</a:t>
            </a:r>
          </a:p>
        </p:txBody>
      </p:sp>
    </p:spTree>
    <p:extLst>
      <p:ext uri="{BB962C8B-B14F-4D97-AF65-F5344CB8AC3E}">
        <p14:creationId xmlns:p14="http://schemas.microsoft.com/office/powerpoint/2010/main" val="729288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38400" y="1371600"/>
            <a:ext cx="7315200" cy="4800600"/>
          </a:xfrm>
        </p:spPr>
      </p:pic>
      <p:sp>
        <p:nvSpPr>
          <p:cNvPr id="2" name="Title 1"/>
          <p:cNvSpPr>
            <a:spLocks noGrp="1"/>
          </p:cNvSpPr>
          <p:nvPr>
            <p:ph type="title"/>
          </p:nvPr>
        </p:nvSpPr>
        <p:spPr/>
        <p:txBody>
          <a:bodyPr>
            <a:normAutofit/>
          </a:bodyPr>
          <a:lstStyle/>
          <a:p>
            <a:r>
              <a:rPr lang="en-US" sz="4000" dirty="0"/>
              <a:t>NATIONAL DESERT WILDLIFE RANGE</a:t>
            </a:r>
            <a:br>
              <a:rPr lang="en-US" sz="4000" dirty="0"/>
            </a:br>
            <a:r>
              <a:rPr lang="en-US" sz="4000" dirty="0"/>
              <a:t>NEVADA</a:t>
            </a:r>
          </a:p>
        </p:txBody>
      </p:sp>
    </p:spTree>
    <p:extLst>
      <p:ext uri="{BB962C8B-B14F-4D97-AF65-F5344CB8AC3E}">
        <p14:creationId xmlns:p14="http://schemas.microsoft.com/office/powerpoint/2010/main" val="14750838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81200" y="1600200"/>
            <a:ext cx="8229600" cy="4876800"/>
          </a:xfrm>
        </p:spPr>
      </p:pic>
      <p:sp>
        <p:nvSpPr>
          <p:cNvPr id="2" name="Title 1"/>
          <p:cNvSpPr>
            <a:spLocks noGrp="1"/>
          </p:cNvSpPr>
          <p:nvPr>
            <p:ph type="title"/>
          </p:nvPr>
        </p:nvSpPr>
        <p:spPr/>
        <p:txBody>
          <a:bodyPr/>
          <a:lstStyle/>
          <a:p>
            <a:r>
              <a:rPr lang="en-US" dirty="0" smtClean="0"/>
              <a:t>??????</a:t>
            </a:r>
            <a:endParaRPr lang="en-US" dirty="0"/>
          </a:p>
        </p:txBody>
      </p:sp>
    </p:spTree>
    <p:extLst>
      <p:ext uri="{BB962C8B-B14F-4D97-AF65-F5344CB8AC3E}">
        <p14:creationId xmlns:p14="http://schemas.microsoft.com/office/powerpoint/2010/main" val="36544822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sharpenSoften amount="54000"/>
                    </a14:imgEffect>
                  </a14:imgLayer>
                </a14:imgProps>
              </a:ext>
              <a:ext uri="{28A0092B-C50C-407E-A947-70E740481C1C}">
                <a14:useLocalDpi xmlns:a14="http://schemas.microsoft.com/office/drawing/2010/main" val="0"/>
              </a:ext>
            </a:extLst>
          </a:blip>
          <a:srcRect/>
          <a:stretch>
            <a:fillRect/>
          </a:stretch>
        </p:blipFill>
        <p:spPr bwMode="auto">
          <a:xfrm>
            <a:off x="2590800" y="1150260"/>
            <a:ext cx="70866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913795" y="29029"/>
            <a:ext cx="10353761" cy="1326321"/>
          </a:xfrm>
        </p:spPr>
        <p:txBody>
          <a:bodyPr/>
          <a:lstStyle/>
          <a:p>
            <a:r>
              <a:rPr lang="en-US" dirty="0" smtClean="0"/>
              <a:t>ANYTHING GOES</a:t>
            </a:r>
            <a:endParaRPr lang="en-US" dirty="0"/>
          </a:p>
        </p:txBody>
      </p:sp>
    </p:spTree>
    <p:extLst>
      <p:ext uri="{BB962C8B-B14F-4D97-AF65-F5344CB8AC3E}">
        <p14:creationId xmlns:p14="http://schemas.microsoft.com/office/powerpoint/2010/main" val="10727649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PLO Package</a:t>
            </a:r>
            <a:endParaRPr lang="en-US" dirty="0"/>
          </a:p>
        </p:txBody>
      </p:sp>
      <p:sp>
        <p:nvSpPr>
          <p:cNvPr id="3" name="Content Placeholder 2"/>
          <p:cNvSpPr>
            <a:spLocks noGrp="1"/>
          </p:cNvSpPr>
          <p:nvPr>
            <p:ph idx="1"/>
          </p:nvPr>
        </p:nvSpPr>
        <p:spPr/>
        <p:txBody>
          <a:bodyPr>
            <a:normAutofit/>
          </a:bodyPr>
          <a:lstStyle/>
          <a:p>
            <a:r>
              <a:rPr lang="en-US" sz="2600" dirty="0" smtClean="0"/>
              <a:t>DTS is Your Friend </a:t>
            </a:r>
          </a:p>
          <a:p>
            <a:r>
              <a:rPr lang="en-US" sz="2600" dirty="0" smtClean="0"/>
              <a:t>Use Your Friendly Neighborhood (State) BLM Withdrawal Lead</a:t>
            </a:r>
          </a:p>
          <a:p>
            <a:r>
              <a:rPr lang="en-US" sz="2600" dirty="0" smtClean="0"/>
              <a:t>What is Prepared by Who</a:t>
            </a:r>
          </a:p>
          <a:p>
            <a:r>
              <a:rPr lang="en-US" sz="2600" dirty="0" smtClean="0">
                <a:hlinkClick r:id="rId3"/>
              </a:rPr>
              <a:t>Sample Packets</a:t>
            </a:r>
            <a:r>
              <a:rPr lang="en-US" sz="2600" dirty="0" smtClean="0"/>
              <a:t> </a:t>
            </a:r>
            <a:r>
              <a:rPr lang="en-US" sz="2600" dirty="0" smtClean="0"/>
              <a:t>– Knowledge Resource Center (KRC)</a:t>
            </a:r>
            <a:endParaRPr lang="en-US" sz="2600" dirty="0"/>
          </a:p>
        </p:txBody>
      </p:sp>
    </p:spTree>
    <p:extLst>
      <p:ext uri="{BB962C8B-B14F-4D97-AF65-F5344CB8AC3E}">
        <p14:creationId xmlns:p14="http://schemas.microsoft.com/office/powerpoint/2010/main" val="2233100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PLO Packet</a:t>
            </a:r>
            <a:endParaRPr lang="en-US" dirty="0"/>
          </a:p>
        </p:txBody>
      </p:sp>
      <p:sp>
        <p:nvSpPr>
          <p:cNvPr id="3" name="Content Placeholder 2"/>
          <p:cNvSpPr>
            <a:spLocks noGrp="1"/>
          </p:cNvSpPr>
          <p:nvPr>
            <p:ph idx="1"/>
          </p:nvPr>
        </p:nvSpPr>
        <p:spPr>
          <a:xfrm>
            <a:off x="913794" y="2937893"/>
            <a:ext cx="10353762" cy="2025993"/>
          </a:xfrm>
        </p:spPr>
        <p:txBody>
          <a:bodyPr>
            <a:normAutofit/>
          </a:bodyPr>
          <a:lstStyle/>
          <a:p>
            <a:pPr marL="0" indent="0" algn="ctr">
              <a:buNone/>
            </a:pPr>
            <a:r>
              <a:rPr lang="en-US" sz="3200" dirty="0" smtClean="0"/>
              <a:t>It’s Been a While Since We Started </a:t>
            </a:r>
          </a:p>
          <a:p>
            <a:pPr marL="0" indent="0" algn="ctr">
              <a:buNone/>
            </a:pPr>
            <a:r>
              <a:rPr lang="en-US" sz="3200" dirty="0" smtClean="0"/>
              <a:t>Lets Finish it Up!</a:t>
            </a:r>
            <a:endParaRPr lang="en-US" sz="3200" dirty="0"/>
          </a:p>
        </p:txBody>
      </p:sp>
    </p:spTree>
    <p:extLst>
      <p:ext uri="{BB962C8B-B14F-4D97-AF65-F5344CB8AC3E}">
        <p14:creationId xmlns:p14="http://schemas.microsoft.com/office/powerpoint/2010/main" val="32265674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450007" y="2944599"/>
            <a:ext cx="1035424" cy="56605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89878" tIns="44939" rIns="89878" bIns="44939" rtlCol="0" anchor="ctr"/>
          <a:lstStyle/>
          <a:p>
            <a:pPr algn="ctr" defTabSz="899071"/>
            <a:r>
              <a:rPr lang="en-US" sz="794" dirty="0">
                <a:solidFill>
                  <a:prstClr val="black"/>
                </a:solidFill>
                <a:latin typeface="Calibri"/>
              </a:rPr>
              <a:t>Develop Petition/Application and MOU</a:t>
            </a:r>
          </a:p>
          <a:p>
            <a:pPr algn="ctr" defTabSz="899071"/>
            <a:r>
              <a:rPr lang="en-US" sz="794" dirty="0">
                <a:solidFill>
                  <a:prstClr val="black"/>
                </a:solidFill>
                <a:latin typeface="Calibri"/>
              </a:rPr>
              <a:t>(Prop/FO/SO)</a:t>
            </a:r>
          </a:p>
        </p:txBody>
      </p:sp>
      <p:sp>
        <p:nvSpPr>
          <p:cNvPr id="7" name="Flowchart: Decision 6"/>
          <p:cNvSpPr/>
          <p:nvPr/>
        </p:nvSpPr>
        <p:spPr>
          <a:xfrm>
            <a:off x="2413028" y="5334000"/>
            <a:ext cx="1109382" cy="685800"/>
          </a:xfrm>
          <a:prstGeom prst="flowChartDecisi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lIns="89878" tIns="44939" rIns="89878" bIns="44939" rtlCol="0" anchor="ctr"/>
          <a:lstStyle/>
          <a:p>
            <a:pPr algn="ctr" defTabSz="899071"/>
            <a:r>
              <a:rPr lang="en-US" sz="794" dirty="0">
                <a:solidFill>
                  <a:prstClr val="black"/>
                </a:solidFill>
                <a:latin typeface="Calibri"/>
              </a:rPr>
              <a:t>Approval</a:t>
            </a:r>
          </a:p>
        </p:txBody>
      </p:sp>
      <p:sp>
        <p:nvSpPr>
          <p:cNvPr id="8" name="Flowchart: Terminator 7"/>
          <p:cNvSpPr/>
          <p:nvPr/>
        </p:nvSpPr>
        <p:spPr>
          <a:xfrm>
            <a:off x="2487626" y="6248400"/>
            <a:ext cx="960189" cy="381000"/>
          </a:xfrm>
          <a:prstGeom prst="flowChartTermina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lIns="89878" tIns="44939" rIns="89878" bIns="44939" rtlCol="0" anchor="ctr"/>
          <a:lstStyle/>
          <a:p>
            <a:pPr algn="ctr" defTabSz="899071"/>
            <a:r>
              <a:rPr lang="en-US" sz="794" dirty="0">
                <a:solidFill>
                  <a:prstClr val="black"/>
                </a:solidFill>
                <a:latin typeface="Calibri"/>
              </a:rPr>
              <a:t>Publish FRN</a:t>
            </a:r>
          </a:p>
        </p:txBody>
      </p:sp>
      <p:cxnSp>
        <p:nvCxnSpPr>
          <p:cNvPr id="9" name="Straight Arrow Connector 8"/>
          <p:cNvCxnSpPr>
            <a:stCxn id="11" idx="2"/>
            <a:endCxn id="6" idx="0"/>
          </p:cNvCxnSpPr>
          <p:nvPr/>
        </p:nvCxnSpPr>
        <p:spPr>
          <a:xfrm>
            <a:off x="2967719" y="2696602"/>
            <a:ext cx="0" cy="24799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2450007" y="3733802"/>
            <a:ext cx="1035424" cy="56605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89878" tIns="44939" rIns="89878" bIns="44939" rtlCol="0" anchor="ctr"/>
          <a:lstStyle/>
          <a:p>
            <a:pPr algn="ctr" defTabSz="899071"/>
            <a:r>
              <a:rPr lang="en-US" sz="794" dirty="0">
                <a:solidFill>
                  <a:prstClr val="black"/>
                </a:solidFill>
                <a:latin typeface="Calibri"/>
              </a:rPr>
              <a:t>Submit to SO</a:t>
            </a:r>
          </a:p>
          <a:p>
            <a:pPr algn="ctr" defTabSz="899071"/>
            <a:r>
              <a:rPr lang="en-US" sz="794" dirty="0">
                <a:solidFill>
                  <a:prstClr val="black"/>
                </a:solidFill>
                <a:latin typeface="Calibri"/>
              </a:rPr>
              <a:t>(Prop)</a:t>
            </a:r>
          </a:p>
        </p:txBody>
      </p:sp>
      <p:sp>
        <p:nvSpPr>
          <p:cNvPr id="11" name="Rectangle 10"/>
          <p:cNvSpPr/>
          <p:nvPr/>
        </p:nvSpPr>
        <p:spPr>
          <a:xfrm>
            <a:off x="2450007" y="2130545"/>
            <a:ext cx="1035424" cy="56605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89878" tIns="44939" rIns="89878" bIns="44939" rtlCol="0" anchor="ctr"/>
          <a:lstStyle/>
          <a:p>
            <a:pPr algn="ctr" defTabSz="899071"/>
            <a:r>
              <a:rPr lang="en-US" sz="794" dirty="0">
                <a:solidFill>
                  <a:prstClr val="black"/>
                </a:solidFill>
                <a:latin typeface="Calibri"/>
              </a:rPr>
              <a:t>Pre Application</a:t>
            </a:r>
          </a:p>
          <a:p>
            <a:pPr algn="ctr" defTabSz="899071"/>
            <a:r>
              <a:rPr lang="en-US" sz="794" dirty="0">
                <a:solidFill>
                  <a:prstClr val="black"/>
                </a:solidFill>
                <a:latin typeface="Calibri"/>
              </a:rPr>
              <a:t>(Prop/FO/SO)</a:t>
            </a:r>
          </a:p>
        </p:txBody>
      </p:sp>
      <p:sp>
        <p:nvSpPr>
          <p:cNvPr id="12" name="Rectangle 11"/>
          <p:cNvSpPr/>
          <p:nvPr/>
        </p:nvSpPr>
        <p:spPr>
          <a:xfrm>
            <a:off x="2450007" y="4572002"/>
            <a:ext cx="1035424" cy="56605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89878" tIns="44939" rIns="89878" bIns="44939" rtlCol="0" anchor="ctr"/>
          <a:lstStyle/>
          <a:p>
            <a:pPr algn="ctr" defTabSz="899071"/>
            <a:r>
              <a:rPr lang="en-US" sz="794" dirty="0">
                <a:solidFill>
                  <a:prstClr val="black"/>
                </a:solidFill>
                <a:latin typeface="Calibri"/>
              </a:rPr>
              <a:t>Application Review</a:t>
            </a:r>
          </a:p>
          <a:p>
            <a:pPr algn="ctr" defTabSz="899071"/>
            <a:r>
              <a:rPr lang="en-US" sz="794" dirty="0">
                <a:solidFill>
                  <a:prstClr val="black"/>
                </a:solidFill>
                <a:latin typeface="Calibri"/>
              </a:rPr>
              <a:t>(SO/WO/Sec)</a:t>
            </a:r>
          </a:p>
        </p:txBody>
      </p:sp>
      <p:sp>
        <p:nvSpPr>
          <p:cNvPr id="13" name="TextBox 12"/>
          <p:cNvSpPr txBox="1"/>
          <p:nvPr/>
        </p:nvSpPr>
        <p:spPr>
          <a:xfrm>
            <a:off x="2339069" y="1597144"/>
            <a:ext cx="1257300" cy="362393"/>
          </a:xfrm>
          <a:prstGeom prst="rect">
            <a:avLst/>
          </a:prstGeom>
          <a:noFill/>
        </p:spPr>
        <p:txBody>
          <a:bodyPr wrap="square" lIns="89902" tIns="44951" rIns="89902" bIns="44951" rtlCol="0">
            <a:spAutoFit/>
          </a:bodyPr>
          <a:lstStyle/>
          <a:p>
            <a:pPr algn="ctr" defTabSz="899071"/>
            <a:r>
              <a:rPr lang="en-US" sz="1765" b="1" dirty="0">
                <a:latin typeface="Calibri"/>
              </a:rPr>
              <a:t>Application</a:t>
            </a:r>
          </a:p>
        </p:txBody>
      </p:sp>
      <p:sp>
        <p:nvSpPr>
          <p:cNvPr id="14" name="Rectangle 13"/>
          <p:cNvSpPr/>
          <p:nvPr/>
        </p:nvSpPr>
        <p:spPr>
          <a:xfrm>
            <a:off x="5356411" y="3240887"/>
            <a:ext cx="1035424" cy="566057"/>
          </a:xfrm>
          <a:prstGeom prst="rect">
            <a:avLst/>
          </a:prstGeom>
          <a:solidFill>
            <a:schemeClr val="accent6">
              <a:lumMod val="60000"/>
              <a:lumOff val="40000"/>
            </a:schemeClr>
          </a:solidFill>
          <a:ln w="19050">
            <a:solidFill>
              <a:schemeClr val="accent1">
                <a:shade val="50000"/>
              </a:schemeClr>
            </a:solidFill>
          </a:ln>
        </p:spPr>
        <p:style>
          <a:lnRef idx="0">
            <a:scrgbClr r="0" g="0" b="0"/>
          </a:lnRef>
          <a:fillRef idx="0">
            <a:scrgbClr r="0" g="0" b="0"/>
          </a:fillRef>
          <a:effectRef idx="0">
            <a:scrgbClr r="0" g="0" b="0"/>
          </a:effectRef>
          <a:fontRef idx="minor">
            <a:schemeClr val="lt1"/>
          </a:fontRef>
        </p:style>
        <p:txBody>
          <a:bodyPr lIns="89878" tIns="44939" rIns="89878" bIns="44939" rtlCol="0" anchor="ctr"/>
          <a:lstStyle/>
          <a:p>
            <a:pPr algn="ctr" defTabSz="899071"/>
            <a:r>
              <a:rPr lang="en-US" sz="794" dirty="0">
                <a:solidFill>
                  <a:prstClr val="black"/>
                </a:solidFill>
                <a:latin typeface="Calibri"/>
              </a:rPr>
              <a:t>Public Meetings</a:t>
            </a:r>
          </a:p>
          <a:p>
            <a:pPr algn="ctr" defTabSz="899071"/>
            <a:r>
              <a:rPr lang="en-US" sz="794" dirty="0">
                <a:solidFill>
                  <a:prstClr val="black"/>
                </a:solidFill>
                <a:latin typeface="Calibri"/>
              </a:rPr>
              <a:t>(Prop/FO)</a:t>
            </a:r>
          </a:p>
        </p:txBody>
      </p:sp>
      <p:sp>
        <p:nvSpPr>
          <p:cNvPr id="15" name="Flowchart: Decision 14"/>
          <p:cNvSpPr/>
          <p:nvPr/>
        </p:nvSpPr>
        <p:spPr>
          <a:xfrm>
            <a:off x="8066915" y="4645143"/>
            <a:ext cx="1109382" cy="685800"/>
          </a:xfrm>
          <a:prstGeom prst="flowChartDecisi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lIns="89878" tIns="44939" rIns="89878" bIns="44939" rtlCol="0" anchor="ctr"/>
          <a:lstStyle/>
          <a:p>
            <a:pPr algn="ctr" defTabSz="899071"/>
            <a:r>
              <a:rPr lang="en-US" sz="794" dirty="0">
                <a:solidFill>
                  <a:prstClr val="black"/>
                </a:solidFill>
                <a:latin typeface="Calibri"/>
              </a:rPr>
              <a:t>ASLM</a:t>
            </a:r>
          </a:p>
          <a:p>
            <a:pPr algn="ctr" defTabSz="899071"/>
            <a:r>
              <a:rPr lang="en-US" sz="794" dirty="0">
                <a:solidFill>
                  <a:prstClr val="black"/>
                </a:solidFill>
                <a:latin typeface="Calibri"/>
              </a:rPr>
              <a:t>Approval</a:t>
            </a:r>
          </a:p>
        </p:txBody>
      </p:sp>
      <p:sp>
        <p:nvSpPr>
          <p:cNvPr id="16" name="Flowchart: Terminator 15"/>
          <p:cNvSpPr/>
          <p:nvPr/>
        </p:nvSpPr>
        <p:spPr>
          <a:xfrm>
            <a:off x="8141512" y="5635743"/>
            <a:ext cx="960189" cy="381000"/>
          </a:xfrm>
          <a:prstGeom prst="flowChartTermina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lIns="89878" tIns="44939" rIns="89878" bIns="44939" rtlCol="0" anchor="ctr"/>
          <a:lstStyle/>
          <a:p>
            <a:pPr algn="ctr" defTabSz="899071"/>
            <a:r>
              <a:rPr lang="en-US" sz="794" dirty="0">
                <a:solidFill>
                  <a:prstClr val="black"/>
                </a:solidFill>
                <a:latin typeface="Calibri"/>
              </a:rPr>
              <a:t>Publish PLO</a:t>
            </a:r>
          </a:p>
        </p:txBody>
      </p:sp>
      <p:cxnSp>
        <p:nvCxnSpPr>
          <p:cNvPr id="17" name="Straight Arrow Connector 16"/>
          <p:cNvCxnSpPr>
            <a:stCxn id="19" idx="2"/>
            <a:endCxn id="14" idx="0"/>
          </p:cNvCxnSpPr>
          <p:nvPr/>
        </p:nvCxnSpPr>
        <p:spPr>
          <a:xfrm>
            <a:off x="5874123" y="2682558"/>
            <a:ext cx="0" cy="55832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5356411" y="4307687"/>
            <a:ext cx="1035424" cy="566057"/>
          </a:xfrm>
          <a:prstGeom prst="rect">
            <a:avLst/>
          </a:prstGeom>
          <a:solidFill>
            <a:schemeClr val="accent6">
              <a:lumMod val="60000"/>
              <a:lumOff val="40000"/>
            </a:schemeClr>
          </a:solidFill>
          <a:ln w="19050">
            <a:solidFill>
              <a:schemeClr val="accent1">
                <a:shade val="50000"/>
              </a:schemeClr>
            </a:solidFill>
          </a:ln>
        </p:spPr>
        <p:style>
          <a:lnRef idx="0">
            <a:scrgbClr r="0" g="0" b="0"/>
          </a:lnRef>
          <a:fillRef idx="0">
            <a:scrgbClr r="0" g="0" b="0"/>
          </a:fillRef>
          <a:effectRef idx="0">
            <a:scrgbClr r="0" g="0" b="0"/>
          </a:effectRef>
          <a:fontRef idx="minor">
            <a:schemeClr val="lt1"/>
          </a:fontRef>
        </p:style>
        <p:txBody>
          <a:bodyPr lIns="89878" tIns="44939" rIns="89878" bIns="44939" rtlCol="0" anchor="ctr"/>
          <a:lstStyle/>
          <a:p>
            <a:pPr algn="ctr" defTabSz="899071"/>
            <a:r>
              <a:rPr lang="en-US" sz="794" dirty="0">
                <a:solidFill>
                  <a:prstClr val="black"/>
                </a:solidFill>
                <a:latin typeface="Calibri"/>
              </a:rPr>
              <a:t>FO Review and Concurrence</a:t>
            </a:r>
          </a:p>
          <a:p>
            <a:pPr algn="ctr" defTabSz="899071"/>
            <a:r>
              <a:rPr lang="en-US" sz="794" dirty="0">
                <a:solidFill>
                  <a:prstClr val="black"/>
                </a:solidFill>
                <a:latin typeface="Calibri"/>
              </a:rPr>
              <a:t>(Prop/FO)</a:t>
            </a:r>
          </a:p>
        </p:txBody>
      </p:sp>
      <p:sp>
        <p:nvSpPr>
          <p:cNvPr id="19" name="Rectangle 18"/>
          <p:cNvSpPr/>
          <p:nvPr/>
        </p:nvSpPr>
        <p:spPr>
          <a:xfrm>
            <a:off x="5356411" y="2116501"/>
            <a:ext cx="1035424" cy="566057"/>
          </a:xfrm>
          <a:prstGeom prst="rect">
            <a:avLst/>
          </a:prstGeom>
          <a:solidFill>
            <a:schemeClr val="accent6">
              <a:lumMod val="60000"/>
              <a:lumOff val="40000"/>
            </a:schemeClr>
          </a:solidFill>
          <a:ln w="19050">
            <a:solidFill>
              <a:schemeClr val="accent1">
                <a:shade val="50000"/>
              </a:schemeClr>
            </a:solidFill>
          </a:ln>
        </p:spPr>
        <p:style>
          <a:lnRef idx="0">
            <a:scrgbClr r="0" g="0" b="0"/>
          </a:lnRef>
          <a:fillRef idx="0">
            <a:scrgbClr r="0" g="0" b="0"/>
          </a:fillRef>
          <a:effectRef idx="0">
            <a:scrgbClr r="0" g="0" b="0"/>
          </a:effectRef>
          <a:fontRef idx="minor">
            <a:schemeClr val="lt1"/>
          </a:fontRef>
        </p:style>
        <p:txBody>
          <a:bodyPr lIns="89878" tIns="44939" rIns="89878" bIns="44939" rtlCol="0" anchor="ctr"/>
          <a:lstStyle/>
          <a:p>
            <a:pPr algn="ctr" defTabSz="899071"/>
            <a:r>
              <a:rPr lang="en-US" sz="794" dirty="0">
                <a:solidFill>
                  <a:prstClr val="black"/>
                </a:solidFill>
                <a:latin typeface="Calibri"/>
              </a:rPr>
              <a:t>NEPA and Reports</a:t>
            </a:r>
          </a:p>
          <a:p>
            <a:pPr algn="ctr" defTabSz="899071"/>
            <a:r>
              <a:rPr lang="en-US" sz="794" dirty="0">
                <a:solidFill>
                  <a:prstClr val="black"/>
                </a:solidFill>
                <a:latin typeface="Calibri"/>
              </a:rPr>
              <a:t>(Prop/FO Under Cooperating Agency Agreement)</a:t>
            </a:r>
          </a:p>
        </p:txBody>
      </p:sp>
      <p:sp>
        <p:nvSpPr>
          <p:cNvPr id="21" name="TextBox 20"/>
          <p:cNvSpPr txBox="1"/>
          <p:nvPr/>
        </p:nvSpPr>
        <p:spPr>
          <a:xfrm>
            <a:off x="6539753" y="1361760"/>
            <a:ext cx="1257300" cy="644778"/>
          </a:xfrm>
          <a:prstGeom prst="rect">
            <a:avLst/>
          </a:prstGeom>
          <a:noFill/>
        </p:spPr>
        <p:txBody>
          <a:bodyPr wrap="square" lIns="89902" tIns="44951" rIns="89902" bIns="44951" rtlCol="0">
            <a:spAutoFit/>
          </a:bodyPr>
          <a:lstStyle/>
          <a:p>
            <a:pPr algn="ctr" defTabSz="899071"/>
            <a:r>
              <a:rPr lang="en-US" sz="3600" b="1" dirty="0">
                <a:latin typeface="Calibri"/>
              </a:rPr>
              <a:t>PLO</a:t>
            </a:r>
          </a:p>
        </p:txBody>
      </p:sp>
      <p:sp>
        <p:nvSpPr>
          <p:cNvPr id="22" name="Rectangle 21"/>
          <p:cNvSpPr/>
          <p:nvPr/>
        </p:nvSpPr>
        <p:spPr>
          <a:xfrm>
            <a:off x="5356412" y="5450688"/>
            <a:ext cx="1035424" cy="566057"/>
          </a:xfrm>
          <a:prstGeom prst="rect">
            <a:avLst/>
          </a:prstGeom>
          <a:solidFill>
            <a:schemeClr val="accent6">
              <a:lumMod val="60000"/>
              <a:lumOff val="40000"/>
            </a:schemeClr>
          </a:solidFill>
          <a:ln w="19050">
            <a:solidFill>
              <a:schemeClr val="accent1">
                <a:shade val="50000"/>
              </a:schemeClr>
            </a:solidFill>
          </a:ln>
        </p:spPr>
        <p:style>
          <a:lnRef idx="0">
            <a:scrgbClr r="0" g="0" b="0"/>
          </a:lnRef>
          <a:fillRef idx="0">
            <a:scrgbClr r="0" g="0" b="0"/>
          </a:fillRef>
          <a:effectRef idx="0">
            <a:scrgbClr r="0" g="0" b="0"/>
          </a:effectRef>
          <a:fontRef idx="minor">
            <a:schemeClr val="lt1"/>
          </a:fontRef>
        </p:style>
        <p:txBody>
          <a:bodyPr lIns="89878" tIns="44939" rIns="89878" bIns="44939" rtlCol="0" anchor="ctr"/>
          <a:lstStyle/>
          <a:p>
            <a:pPr algn="ctr" defTabSz="899071"/>
            <a:r>
              <a:rPr lang="en-US" sz="794" dirty="0">
                <a:solidFill>
                  <a:prstClr val="black"/>
                </a:solidFill>
                <a:latin typeface="Calibri"/>
              </a:rPr>
              <a:t>So Review</a:t>
            </a:r>
          </a:p>
          <a:p>
            <a:pPr algn="ctr" defTabSz="899071"/>
            <a:r>
              <a:rPr lang="en-US" sz="794" dirty="0">
                <a:solidFill>
                  <a:prstClr val="black"/>
                </a:solidFill>
                <a:latin typeface="Calibri"/>
              </a:rPr>
              <a:t>(Prop/SO)</a:t>
            </a:r>
          </a:p>
        </p:txBody>
      </p:sp>
      <p:sp>
        <p:nvSpPr>
          <p:cNvPr id="23" name="Rectangle 22"/>
          <p:cNvSpPr/>
          <p:nvPr/>
        </p:nvSpPr>
        <p:spPr>
          <a:xfrm>
            <a:off x="8103894" y="3012288"/>
            <a:ext cx="1035424" cy="566057"/>
          </a:xfrm>
          <a:prstGeom prst="rect">
            <a:avLst/>
          </a:prstGeom>
          <a:solidFill>
            <a:schemeClr val="accent6">
              <a:lumMod val="60000"/>
              <a:lumOff val="40000"/>
            </a:schemeClr>
          </a:solidFill>
          <a:ln w="19050">
            <a:solidFill>
              <a:schemeClr val="accent1">
                <a:shade val="50000"/>
              </a:schemeClr>
            </a:solidFill>
          </a:ln>
        </p:spPr>
        <p:style>
          <a:lnRef idx="0">
            <a:scrgbClr r="0" g="0" b="0"/>
          </a:lnRef>
          <a:fillRef idx="0">
            <a:scrgbClr r="0" g="0" b="0"/>
          </a:fillRef>
          <a:effectRef idx="0">
            <a:scrgbClr r="0" g="0" b="0"/>
          </a:effectRef>
          <a:fontRef idx="minor">
            <a:schemeClr val="lt1"/>
          </a:fontRef>
        </p:style>
        <p:txBody>
          <a:bodyPr lIns="89878" tIns="44939" rIns="89878" bIns="44939" rtlCol="0" anchor="ctr"/>
          <a:lstStyle/>
          <a:p>
            <a:pPr algn="ctr" defTabSz="899071"/>
            <a:r>
              <a:rPr lang="en-US" sz="794" dirty="0">
                <a:solidFill>
                  <a:prstClr val="black"/>
                </a:solidFill>
                <a:latin typeface="Calibri"/>
              </a:rPr>
              <a:t>WO Review</a:t>
            </a:r>
          </a:p>
        </p:txBody>
      </p:sp>
      <p:cxnSp>
        <p:nvCxnSpPr>
          <p:cNvPr id="24" name="Straight Arrow Connector 23"/>
          <p:cNvCxnSpPr>
            <a:stCxn id="26" idx="2"/>
            <a:endCxn id="23" idx="0"/>
          </p:cNvCxnSpPr>
          <p:nvPr/>
        </p:nvCxnSpPr>
        <p:spPr>
          <a:xfrm>
            <a:off x="8621606" y="2693286"/>
            <a:ext cx="0" cy="319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8103894" y="3850488"/>
            <a:ext cx="1035424" cy="566057"/>
          </a:xfrm>
          <a:prstGeom prst="rect">
            <a:avLst/>
          </a:prstGeom>
          <a:solidFill>
            <a:schemeClr val="accent6">
              <a:lumMod val="60000"/>
              <a:lumOff val="40000"/>
            </a:schemeClr>
          </a:solidFill>
          <a:ln w="19050">
            <a:solidFill>
              <a:schemeClr val="accent1">
                <a:shade val="50000"/>
              </a:schemeClr>
            </a:solidFill>
          </a:ln>
        </p:spPr>
        <p:style>
          <a:lnRef idx="0">
            <a:scrgbClr r="0" g="0" b="0"/>
          </a:lnRef>
          <a:fillRef idx="0">
            <a:scrgbClr r="0" g="0" b="0"/>
          </a:fillRef>
          <a:effectRef idx="0">
            <a:scrgbClr r="0" g="0" b="0"/>
          </a:effectRef>
          <a:fontRef idx="minor">
            <a:schemeClr val="lt1"/>
          </a:fontRef>
        </p:style>
        <p:txBody>
          <a:bodyPr lIns="89878" tIns="44939" rIns="89878" bIns="44939" rtlCol="0" anchor="ctr"/>
          <a:lstStyle/>
          <a:p>
            <a:pPr algn="ctr" defTabSz="899071"/>
            <a:r>
              <a:rPr lang="en-US" sz="794" dirty="0">
                <a:solidFill>
                  <a:prstClr val="black"/>
                </a:solidFill>
                <a:latin typeface="Calibri"/>
              </a:rPr>
              <a:t>Sec. Office Review</a:t>
            </a:r>
          </a:p>
        </p:txBody>
      </p:sp>
      <p:sp>
        <p:nvSpPr>
          <p:cNvPr id="26" name="Rectangle 25"/>
          <p:cNvSpPr/>
          <p:nvPr/>
        </p:nvSpPr>
        <p:spPr>
          <a:xfrm>
            <a:off x="8103894" y="2127231"/>
            <a:ext cx="1035424" cy="566057"/>
          </a:xfrm>
          <a:prstGeom prst="rect">
            <a:avLst/>
          </a:prstGeom>
          <a:solidFill>
            <a:schemeClr val="accent6">
              <a:lumMod val="60000"/>
              <a:lumOff val="40000"/>
            </a:schemeClr>
          </a:solidFill>
          <a:ln w="19050">
            <a:solidFill>
              <a:schemeClr val="accent1">
                <a:shade val="50000"/>
              </a:schemeClr>
            </a:solidFill>
          </a:ln>
        </p:spPr>
        <p:style>
          <a:lnRef idx="0">
            <a:scrgbClr r="0" g="0" b="0"/>
          </a:lnRef>
          <a:fillRef idx="0">
            <a:scrgbClr r="0" g="0" b="0"/>
          </a:fillRef>
          <a:effectRef idx="0">
            <a:scrgbClr r="0" g="0" b="0"/>
          </a:effectRef>
          <a:fontRef idx="minor">
            <a:schemeClr val="lt1"/>
          </a:fontRef>
        </p:style>
        <p:txBody>
          <a:bodyPr lIns="89878" tIns="44939" rIns="89878" bIns="44939" rtlCol="0" anchor="ctr"/>
          <a:lstStyle/>
          <a:p>
            <a:pPr algn="ctr" defTabSz="899071"/>
            <a:r>
              <a:rPr lang="en-US" sz="794" dirty="0">
                <a:solidFill>
                  <a:prstClr val="black"/>
                </a:solidFill>
                <a:latin typeface="Calibri"/>
              </a:rPr>
              <a:t>SD Concurrence</a:t>
            </a:r>
          </a:p>
        </p:txBody>
      </p:sp>
      <p:cxnSp>
        <p:nvCxnSpPr>
          <p:cNvPr id="27" name="Straight Arrow Connector 26"/>
          <p:cNvCxnSpPr>
            <a:stCxn id="14" idx="2"/>
            <a:endCxn id="18" idx="0"/>
          </p:cNvCxnSpPr>
          <p:nvPr/>
        </p:nvCxnSpPr>
        <p:spPr>
          <a:xfrm>
            <a:off x="5874123" y="3806944"/>
            <a:ext cx="0" cy="50074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8" idx="2"/>
            <a:endCxn id="22" idx="0"/>
          </p:cNvCxnSpPr>
          <p:nvPr/>
        </p:nvCxnSpPr>
        <p:spPr>
          <a:xfrm>
            <a:off x="5874124" y="4873743"/>
            <a:ext cx="1" cy="57694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Elbow Connector 29"/>
          <p:cNvCxnSpPr>
            <a:stCxn id="22" idx="3"/>
            <a:endCxn id="26" idx="1"/>
          </p:cNvCxnSpPr>
          <p:nvPr/>
        </p:nvCxnSpPr>
        <p:spPr>
          <a:xfrm flipV="1">
            <a:off x="6391837" y="2410260"/>
            <a:ext cx="1712059" cy="3323457"/>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23" idx="2"/>
            <a:endCxn id="25" idx="0"/>
          </p:cNvCxnSpPr>
          <p:nvPr/>
        </p:nvCxnSpPr>
        <p:spPr>
          <a:xfrm>
            <a:off x="8621606" y="3578345"/>
            <a:ext cx="0" cy="27214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25" idx="2"/>
            <a:endCxn id="15" idx="0"/>
          </p:cNvCxnSpPr>
          <p:nvPr/>
        </p:nvCxnSpPr>
        <p:spPr>
          <a:xfrm>
            <a:off x="8621606" y="4416543"/>
            <a:ext cx="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15" idx="2"/>
            <a:endCxn id="16" idx="0"/>
          </p:cNvCxnSpPr>
          <p:nvPr/>
        </p:nvCxnSpPr>
        <p:spPr>
          <a:xfrm>
            <a:off x="8621606" y="5330943"/>
            <a:ext cx="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6" idx="2"/>
            <a:endCxn id="10" idx="0"/>
          </p:cNvCxnSpPr>
          <p:nvPr/>
        </p:nvCxnSpPr>
        <p:spPr>
          <a:xfrm>
            <a:off x="2967719" y="3510654"/>
            <a:ext cx="0" cy="22314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10" idx="2"/>
            <a:endCxn id="12" idx="0"/>
          </p:cNvCxnSpPr>
          <p:nvPr/>
        </p:nvCxnSpPr>
        <p:spPr>
          <a:xfrm>
            <a:off x="2967719" y="4299859"/>
            <a:ext cx="0" cy="27214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12" idx="2"/>
            <a:endCxn id="7" idx="0"/>
          </p:cNvCxnSpPr>
          <p:nvPr/>
        </p:nvCxnSpPr>
        <p:spPr>
          <a:xfrm>
            <a:off x="2967719" y="5138059"/>
            <a:ext cx="0" cy="19594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7" idx="2"/>
            <a:endCxn id="8" idx="0"/>
          </p:cNvCxnSpPr>
          <p:nvPr/>
        </p:nvCxnSpPr>
        <p:spPr>
          <a:xfrm>
            <a:off x="2967719" y="6019800"/>
            <a:ext cx="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Elbow Connector 37"/>
          <p:cNvCxnSpPr>
            <a:stCxn id="8" idx="3"/>
            <a:endCxn id="19" idx="1"/>
          </p:cNvCxnSpPr>
          <p:nvPr/>
        </p:nvCxnSpPr>
        <p:spPr>
          <a:xfrm flipV="1">
            <a:off x="3447816" y="2399528"/>
            <a:ext cx="1908597" cy="4039372"/>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4838700" y="6321545"/>
            <a:ext cx="5177118" cy="270701"/>
          </a:xfrm>
          <a:prstGeom prst="rect">
            <a:avLst/>
          </a:prstGeom>
          <a:noFill/>
        </p:spPr>
        <p:txBody>
          <a:bodyPr wrap="square" lIns="89902" tIns="44951" rIns="89902" bIns="44951" rtlCol="0">
            <a:spAutoFit/>
          </a:bodyPr>
          <a:lstStyle/>
          <a:p>
            <a:pPr defTabSz="899071"/>
            <a:r>
              <a:rPr lang="en-US" sz="1169" dirty="0">
                <a:solidFill>
                  <a:prstClr val="black"/>
                </a:solidFill>
                <a:latin typeface="Calibri"/>
              </a:rPr>
              <a:t>If BLM is not the Proponent then BLM will function as Cooperating Agency</a:t>
            </a:r>
          </a:p>
        </p:txBody>
      </p:sp>
      <p:cxnSp>
        <p:nvCxnSpPr>
          <p:cNvPr id="40" name="Straight Connector 39"/>
          <p:cNvCxnSpPr/>
          <p:nvPr/>
        </p:nvCxnSpPr>
        <p:spPr>
          <a:xfrm>
            <a:off x="3877235" y="1597144"/>
            <a:ext cx="0" cy="46512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itle 1"/>
          <p:cNvSpPr>
            <a:spLocks noGrp="1"/>
          </p:cNvSpPr>
          <p:nvPr>
            <p:ph type="title"/>
          </p:nvPr>
        </p:nvSpPr>
        <p:spPr>
          <a:xfrm>
            <a:off x="1981200" y="381000"/>
            <a:ext cx="8229600" cy="1143000"/>
          </a:xfrm>
        </p:spPr>
        <p:txBody>
          <a:bodyPr/>
          <a:lstStyle/>
          <a:p>
            <a:pPr algn="ctr"/>
            <a:r>
              <a:rPr lang="en-US" b="1" dirty="0" smtClean="0"/>
              <a:t>The General Process</a:t>
            </a:r>
            <a:endParaRPr lang="en-US" b="1" dirty="0"/>
          </a:p>
        </p:txBody>
      </p:sp>
    </p:spTree>
    <p:extLst>
      <p:ext uri="{BB962C8B-B14F-4D97-AF65-F5344CB8AC3E}">
        <p14:creationId xmlns:p14="http://schemas.microsoft.com/office/powerpoint/2010/main" val="37340273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File Development</a:t>
            </a:r>
            <a:endParaRPr lang="en-US" dirty="0"/>
          </a:p>
        </p:txBody>
      </p:sp>
      <p:sp>
        <p:nvSpPr>
          <p:cNvPr id="3" name="Content Placeholder 2"/>
          <p:cNvSpPr>
            <a:spLocks noGrp="1"/>
          </p:cNvSpPr>
          <p:nvPr>
            <p:ph idx="1"/>
          </p:nvPr>
        </p:nvSpPr>
        <p:spPr/>
        <p:txBody>
          <a:bodyPr>
            <a:normAutofit/>
          </a:bodyPr>
          <a:lstStyle/>
          <a:p>
            <a:r>
              <a:rPr lang="en-US" sz="2600" dirty="0" smtClean="0"/>
              <a:t>Starts with Application.</a:t>
            </a:r>
          </a:p>
          <a:p>
            <a:r>
              <a:rPr lang="en-US" sz="2600" dirty="0" smtClean="0"/>
              <a:t>Case Files are Generated for Each Withdrawal.</a:t>
            </a:r>
          </a:p>
          <a:p>
            <a:r>
              <a:rPr lang="en-US" sz="2600" dirty="0" smtClean="0"/>
              <a:t>The BLM Case File is the Official Gov. Record.</a:t>
            </a:r>
            <a:endParaRPr lang="en-US" sz="2600" dirty="0"/>
          </a:p>
        </p:txBody>
      </p:sp>
    </p:spTree>
    <p:extLst>
      <p:ext uri="{BB962C8B-B14F-4D97-AF65-F5344CB8AC3E}">
        <p14:creationId xmlns:p14="http://schemas.microsoft.com/office/powerpoint/2010/main" val="3136706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Required reports</a:t>
            </a:r>
            <a:endParaRPr lang="en-US" dirty="0"/>
          </a:p>
        </p:txBody>
      </p:sp>
      <p:sp>
        <p:nvSpPr>
          <p:cNvPr id="3" name="Content Placeholder 2"/>
          <p:cNvSpPr>
            <a:spLocks noGrp="1"/>
          </p:cNvSpPr>
          <p:nvPr>
            <p:ph idx="1"/>
          </p:nvPr>
        </p:nvSpPr>
        <p:spPr/>
        <p:txBody>
          <a:bodyPr>
            <a:normAutofit/>
          </a:bodyPr>
          <a:lstStyle/>
          <a:p>
            <a:r>
              <a:rPr lang="en-US" sz="2600" dirty="0" smtClean="0"/>
              <a:t>13 Required Reports (No. 13 for 5,000 or More Acres)</a:t>
            </a:r>
          </a:p>
          <a:p>
            <a:r>
              <a:rPr lang="en-US" sz="2600" dirty="0" smtClean="0"/>
              <a:t>43 CFR 2310.3-1 (b) (Checklist)</a:t>
            </a:r>
          </a:p>
          <a:p>
            <a:r>
              <a:rPr lang="en-US" sz="2600" dirty="0" smtClean="0"/>
              <a:t>Case By Case Requirement</a:t>
            </a:r>
          </a:p>
          <a:p>
            <a:r>
              <a:rPr lang="en-US" sz="2600" dirty="0" smtClean="0"/>
              <a:t>Samples in DTS</a:t>
            </a:r>
          </a:p>
          <a:p>
            <a:r>
              <a:rPr lang="en-US" sz="2600" dirty="0"/>
              <a:t>May be Done in NEPA or as Separate Reports</a:t>
            </a:r>
          </a:p>
          <a:p>
            <a:pPr marL="0" indent="0">
              <a:buNone/>
            </a:pPr>
            <a:endParaRPr lang="en-US" sz="2600" dirty="0"/>
          </a:p>
        </p:txBody>
      </p:sp>
    </p:spTree>
    <p:extLst>
      <p:ext uri="{BB962C8B-B14F-4D97-AF65-F5344CB8AC3E}">
        <p14:creationId xmlns:p14="http://schemas.microsoft.com/office/powerpoint/2010/main" val="2730518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Interagency Agreements</a:t>
            </a:r>
            <a:endParaRPr lang="en-US" dirty="0"/>
          </a:p>
        </p:txBody>
      </p:sp>
      <p:sp>
        <p:nvSpPr>
          <p:cNvPr id="3" name="Content Placeholder 2"/>
          <p:cNvSpPr>
            <a:spLocks noGrp="1"/>
          </p:cNvSpPr>
          <p:nvPr>
            <p:ph idx="1"/>
          </p:nvPr>
        </p:nvSpPr>
        <p:spPr/>
        <p:txBody>
          <a:bodyPr>
            <a:normAutofit/>
          </a:bodyPr>
          <a:lstStyle/>
          <a:p>
            <a:r>
              <a:rPr lang="en-US" sz="2600" dirty="0" smtClean="0"/>
              <a:t>Used to Identify Roles and Responsibilities for the Project.</a:t>
            </a:r>
          </a:p>
          <a:p>
            <a:r>
              <a:rPr lang="en-US" sz="2600" dirty="0" smtClean="0"/>
              <a:t>Project Specific </a:t>
            </a:r>
          </a:p>
          <a:p>
            <a:r>
              <a:rPr lang="en-US" sz="2600" dirty="0" smtClean="0"/>
              <a:t>May Include an Element of Cost Coding/Cost Recovery</a:t>
            </a:r>
          </a:p>
          <a:p>
            <a:r>
              <a:rPr lang="en-US" sz="2600" dirty="0" smtClean="0"/>
              <a:t>Can affect the Priority of Work for the BLM</a:t>
            </a:r>
            <a:endParaRPr lang="en-US" sz="2600" dirty="0"/>
          </a:p>
        </p:txBody>
      </p:sp>
    </p:spTree>
    <p:extLst>
      <p:ext uri="{BB962C8B-B14F-4D97-AF65-F5344CB8AC3E}">
        <p14:creationId xmlns:p14="http://schemas.microsoft.com/office/powerpoint/2010/main" val="16715197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NEPA</a:t>
            </a:r>
            <a:endParaRPr lang="en-US" dirty="0"/>
          </a:p>
        </p:txBody>
      </p:sp>
      <p:sp>
        <p:nvSpPr>
          <p:cNvPr id="3" name="Content Placeholder 2"/>
          <p:cNvSpPr>
            <a:spLocks noGrp="1"/>
          </p:cNvSpPr>
          <p:nvPr>
            <p:ph idx="1"/>
          </p:nvPr>
        </p:nvSpPr>
        <p:spPr/>
        <p:txBody>
          <a:bodyPr>
            <a:normAutofit lnSpcReduction="10000"/>
          </a:bodyPr>
          <a:lstStyle/>
          <a:p>
            <a:r>
              <a:rPr lang="en-US" sz="4400" b="1" i="1" u="sng" dirty="0" smtClean="0"/>
              <a:t>Who Makes the DECISION</a:t>
            </a:r>
          </a:p>
          <a:p>
            <a:r>
              <a:rPr lang="en-US" sz="2600" dirty="0" smtClean="0">
                <a:hlinkClick r:id="rId3"/>
              </a:rPr>
              <a:t>Sample Decision Language</a:t>
            </a:r>
            <a:r>
              <a:rPr lang="en-US" sz="2600" dirty="0" smtClean="0"/>
              <a:t>.</a:t>
            </a:r>
          </a:p>
          <a:p>
            <a:r>
              <a:rPr lang="en-US" sz="2600" dirty="0" smtClean="0"/>
              <a:t>BLM IM 2015-119, </a:t>
            </a:r>
            <a:r>
              <a:rPr lang="en-US" sz="2600" dirty="0"/>
              <a:t>National Environmental Policy Act (NEPA) Review for Land </a:t>
            </a:r>
            <a:r>
              <a:rPr lang="en-US" sz="2600" dirty="0" smtClean="0"/>
              <a:t>Withdrawals.</a:t>
            </a:r>
          </a:p>
          <a:p>
            <a:r>
              <a:rPr lang="en-US" sz="2600" dirty="0" smtClean="0"/>
              <a:t>When is an EA or EIS Appropriate?</a:t>
            </a:r>
          </a:p>
          <a:p>
            <a:r>
              <a:rPr lang="en-US" sz="2600" dirty="0" smtClean="0"/>
              <a:t>When is a Categorical Exclusion Appropriate?</a:t>
            </a:r>
            <a:endParaRPr lang="en-US" sz="2600" dirty="0"/>
          </a:p>
        </p:txBody>
      </p:sp>
    </p:spTree>
    <p:extLst>
      <p:ext uri="{BB962C8B-B14F-4D97-AF65-F5344CB8AC3E}">
        <p14:creationId xmlns:p14="http://schemas.microsoft.com/office/powerpoint/2010/main" val="40190746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381000"/>
            <a:ext cx="8229600" cy="6096000"/>
          </a:xfrm>
          <a:prstGeom prst="rect">
            <a:avLst/>
          </a:prstGeom>
          <a:ln>
            <a:noFill/>
          </a:ln>
          <a:effectLst>
            <a:softEdge rad="112500"/>
          </a:effectLst>
        </p:spPr>
      </p:pic>
      <p:sp>
        <p:nvSpPr>
          <p:cNvPr id="2" name="Title 1"/>
          <p:cNvSpPr>
            <a:spLocks noGrp="1"/>
          </p:cNvSpPr>
          <p:nvPr>
            <p:ph type="title"/>
          </p:nvPr>
        </p:nvSpPr>
        <p:spPr>
          <a:xfrm>
            <a:off x="1981200" y="381000"/>
            <a:ext cx="4068470" cy="1326321"/>
          </a:xfrm>
        </p:spPr>
        <p:txBody>
          <a:bodyPr/>
          <a:lstStyle/>
          <a:p>
            <a:r>
              <a:rPr lang="en-US" dirty="0" smtClean="0"/>
              <a:t>Marketing</a:t>
            </a:r>
            <a:endParaRPr lang="en-US" dirty="0"/>
          </a:p>
        </p:txBody>
      </p:sp>
    </p:spTree>
    <p:extLst>
      <p:ext uri="{BB962C8B-B14F-4D97-AF65-F5344CB8AC3E}">
        <p14:creationId xmlns:p14="http://schemas.microsoft.com/office/powerpoint/2010/main" val="27178657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6319" y="0"/>
            <a:ext cx="5299364" cy="6858000"/>
          </a:xfrm>
          <a:prstGeom prst="rect">
            <a:avLst/>
          </a:prstGeom>
        </p:spPr>
      </p:pic>
    </p:spTree>
    <p:extLst>
      <p:ext uri="{BB962C8B-B14F-4D97-AF65-F5344CB8AC3E}">
        <p14:creationId xmlns:p14="http://schemas.microsoft.com/office/powerpoint/2010/main" val="158116491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6D8C60"/>
      </a:dk2>
      <a:lt2>
        <a:srgbClr val="B1D7A1"/>
      </a:lt2>
      <a:accent1>
        <a:srgbClr val="81B992"/>
      </a:accent1>
      <a:accent2>
        <a:srgbClr val="9ABC65"/>
      </a:accent2>
      <a:accent3>
        <a:srgbClr val="BDB564"/>
      </a:accent3>
      <a:accent4>
        <a:srgbClr val="BD8964"/>
      </a:accent4>
      <a:accent5>
        <a:srgbClr val="BD6466"/>
      </a:accent5>
      <a:accent6>
        <a:srgbClr val="64A4BD"/>
      </a:accent6>
      <a:hlink>
        <a:srgbClr val="8CCC71"/>
      </a:hlink>
      <a:folHlink>
        <a:srgbClr val="A4C795"/>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4539428D-6454-4FE6-B992-2D59F0AC2F8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TM04033921[[fn=Damask]]</Template>
  <TotalTime>349</TotalTime>
  <Words>780</Words>
  <Application>Microsoft Office PowerPoint</Application>
  <PresentationFormat>Widescreen</PresentationFormat>
  <Paragraphs>131</Paragraphs>
  <Slides>19</Slides>
  <Notes>16</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5" baseType="lpstr">
      <vt:lpstr>Arial</vt:lpstr>
      <vt:lpstr>Bookman Old Style</vt:lpstr>
      <vt:lpstr>Calibri</vt:lpstr>
      <vt:lpstr>Rockwell</vt:lpstr>
      <vt:lpstr>Damask</vt:lpstr>
      <vt:lpstr>Acrobat Document</vt:lpstr>
      <vt:lpstr>Developing the Public Land Order packet</vt:lpstr>
      <vt:lpstr>Final PLO Packet</vt:lpstr>
      <vt:lpstr>The General Process</vt:lpstr>
      <vt:lpstr>Case File Development</vt:lpstr>
      <vt:lpstr>Required reports</vt:lpstr>
      <vt:lpstr>Interagency Agreements</vt:lpstr>
      <vt:lpstr>NEPA</vt:lpstr>
      <vt:lpstr>Marketing</vt:lpstr>
      <vt:lpstr>PowerPoint Presentation</vt:lpstr>
      <vt:lpstr>PowerPoint Presentation</vt:lpstr>
      <vt:lpstr>PowerPoint Presentation</vt:lpstr>
      <vt:lpstr>PowerPoint Presentation</vt:lpstr>
      <vt:lpstr>PowerPoint Presentation</vt:lpstr>
      <vt:lpstr>PowerPoint Presentation</vt:lpstr>
      <vt:lpstr>THUNDER BAY LIGHTHOUSE - MICHIGAN</vt:lpstr>
      <vt:lpstr>NATIONAL DESERT WILDLIFE RANGE NEVADA</vt:lpstr>
      <vt:lpstr>??????</vt:lpstr>
      <vt:lpstr>ANYTHING GOES</vt:lpstr>
      <vt:lpstr>PLO Package</vt:lpstr>
    </vt:vector>
  </TitlesOfParts>
  <Company>Department of Interior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Developing the PLO packet</dc:title>
  <dc:creator>Cartwright, Jeffery S</dc:creator>
  <cp:lastModifiedBy>Manezes, Susie K</cp:lastModifiedBy>
  <cp:revision>18</cp:revision>
  <dcterms:created xsi:type="dcterms:W3CDTF">2017-05-03T18:47:13Z</dcterms:created>
  <dcterms:modified xsi:type="dcterms:W3CDTF">2017-05-09T15:40:54Z</dcterms:modified>
</cp:coreProperties>
</file>