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9" r:id="rId3"/>
    <p:sldId id="257" r:id="rId4"/>
    <p:sldId id="260" r:id="rId5"/>
    <p:sldId id="261" r:id="rId6"/>
    <p:sldId id="262" r:id="rId7"/>
    <p:sldId id="263" r:id="rId8"/>
    <p:sldId id="264" r:id="rId9"/>
    <p:sldId id="265" r:id="rId10"/>
    <p:sldId id="266" r:id="rId11"/>
    <p:sldId id="267" r:id="rId12"/>
    <p:sldId id="268" r:id="rId13"/>
  </p:sldIdLst>
  <p:sldSz cx="9144000" cy="6858000" type="screen4x3"/>
  <p:notesSz cx="69469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0679" autoAdjust="0"/>
  </p:normalViewPr>
  <p:slideViewPr>
    <p:cSldViewPr>
      <p:cViewPr varScale="1">
        <p:scale>
          <a:sx n="59" d="100"/>
          <a:sy n="59" d="100"/>
        </p:scale>
        <p:origin x="1932" y="7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0323" cy="464185"/>
          </a:xfrm>
          <a:prstGeom prst="rect">
            <a:avLst/>
          </a:prstGeom>
        </p:spPr>
        <p:txBody>
          <a:bodyPr vert="horz" lIns="92739" tIns="46370" rIns="92739" bIns="46370" rtlCol="0"/>
          <a:lstStyle>
            <a:lvl1pPr algn="l">
              <a:defRPr sz="1200"/>
            </a:lvl1pPr>
          </a:lstStyle>
          <a:p>
            <a:endParaRPr lang="en-US"/>
          </a:p>
        </p:txBody>
      </p:sp>
      <p:sp>
        <p:nvSpPr>
          <p:cNvPr id="3" name="Date Placeholder 2"/>
          <p:cNvSpPr>
            <a:spLocks noGrp="1"/>
          </p:cNvSpPr>
          <p:nvPr>
            <p:ph type="dt" idx="1"/>
          </p:nvPr>
        </p:nvSpPr>
        <p:spPr>
          <a:xfrm>
            <a:off x="3934970" y="0"/>
            <a:ext cx="3010323" cy="464185"/>
          </a:xfrm>
          <a:prstGeom prst="rect">
            <a:avLst/>
          </a:prstGeom>
        </p:spPr>
        <p:txBody>
          <a:bodyPr vert="horz" lIns="92739" tIns="46370" rIns="92739" bIns="46370" rtlCol="0"/>
          <a:lstStyle>
            <a:lvl1pPr algn="r">
              <a:defRPr sz="1200"/>
            </a:lvl1pPr>
          </a:lstStyle>
          <a:p>
            <a:fld id="{40CB0AA3-0277-4D10-AD29-62FCB67E2955}" type="datetimeFigureOut">
              <a:rPr lang="en-US" smtClean="0"/>
              <a:pPr/>
              <a:t>5/5/2017</a:t>
            </a:fld>
            <a:endParaRPr lang="en-US"/>
          </a:p>
        </p:txBody>
      </p:sp>
      <p:sp>
        <p:nvSpPr>
          <p:cNvPr id="4" name="Slide Image Placeholder 3"/>
          <p:cNvSpPr>
            <a:spLocks noGrp="1" noRot="1" noChangeAspect="1"/>
          </p:cNvSpPr>
          <p:nvPr>
            <p:ph type="sldImg" idx="2"/>
          </p:nvPr>
        </p:nvSpPr>
        <p:spPr>
          <a:xfrm>
            <a:off x="1152525" y="695325"/>
            <a:ext cx="4641850" cy="3481388"/>
          </a:xfrm>
          <a:prstGeom prst="rect">
            <a:avLst/>
          </a:prstGeom>
          <a:noFill/>
          <a:ln w="12700">
            <a:solidFill>
              <a:prstClr val="black"/>
            </a:solidFill>
          </a:ln>
        </p:spPr>
        <p:txBody>
          <a:bodyPr vert="horz" lIns="92739" tIns="46370" rIns="92739" bIns="46370" rtlCol="0" anchor="ctr"/>
          <a:lstStyle/>
          <a:p>
            <a:endParaRPr lang="en-US"/>
          </a:p>
        </p:txBody>
      </p:sp>
      <p:sp>
        <p:nvSpPr>
          <p:cNvPr id="5" name="Notes Placeholder 4"/>
          <p:cNvSpPr>
            <a:spLocks noGrp="1"/>
          </p:cNvSpPr>
          <p:nvPr>
            <p:ph type="body" sz="quarter" idx="3"/>
          </p:nvPr>
        </p:nvSpPr>
        <p:spPr>
          <a:xfrm>
            <a:off x="694690" y="4409758"/>
            <a:ext cx="5557520" cy="4177665"/>
          </a:xfrm>
          <a:prstGeom prst="rect">
            <a:avLst/>
          </a:prstGeom>
        </p:spPr>
        <p:txBody>
          <a:bodyPr vert="horz" lIns="92739" tIns="46370" rIns="92739" bIns="4637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10323" cy="464185"/>
          </a:xfrm>
          <a:prstGeom prst="rect">
            <a:avLst/>
          </a:prstGeom>
        </p:spPr>
        <p:txBody>
          <a:bodyPr vert="horz" lIns="92739" tIns="46370" rIns="92739" bIns="46370" rtlCol="0" anchor="b"/>
          <a:lstStyle>
            <a:lvl1pPr algn="l">
              <a:defRPr sz="1200"/>
            </a:lvl1pPr>
          </a:lstStyle>
          <a:p>
            <a:endParaRPr lang="en-US"/>
          </a:p>
        </p:txBody>
      </p:sp>
      <p:sp>
        <p:nvSpPr>
          <p:cNvPr id="7" name="Slide Number Placeholder 6"/>
          <p:cNvSpPr>
            <a:spLocks noGrp="1"/>
          </p:cNvSpPr>
          <p:nvPr>
            <p:ph type="sldNum" sz="quarter" idx="5"/>
          </p:nvPr>
        </p:nvSpPr>
        <p:spPr>
          <a:xfrm>
            <a:off x="3934970" y="8817904"/>
            <a:ext cx="3010323" cy="464185"/>
          </a:xfrm>
          <a:prstGeom prst="rect">
            <a:avLst/>
          </a:prstGeom>
        </p:spPr>
        <p:txBody>
          <a:bodyPr vert="horz" lIns="92739" tIns="46370" rIns="92739" bIns="46370" rtlCol="0" anchor="b"/>
          <a:lstStyle>
            <a:lvl1pPr algn="r">
              <a:defRPr sz="1200"/>
            </a:lvl1pPr>
          </a:lstStyle>
          <a:p>
            <a:fld id="{1AB2A608-5B59-473A-A21E-AA11AD0F1F87}" type="slidenum">
              <a:rPr lang="en-US" smtClean="0"/>
              <a:pPr/>
              <a:t>‹#›</a:t>
            </a:fld>
            <a:endParaRPr lang="en-US"/>
          </a:p>
        </p:txBody>
      </p:sp>
    </p:spTree>
    <p:extLst>
      <p:ext uri="{BB962C8B-B14F-4D97-AF65-F5344CB8AC3E}">
        <p14:creationId xmlns:p14="http://schemas.microsoft.com/office/powerpoint/2010/main" val="3248490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Can</a:t>
            </a:r>
            <a:r>
              <a:rPr lang="en-US" baseline="0" dirty="0" smtClean="0"/>
              <a:t> anyone tell me what policy and guidance you are currently using to guide you through the withdrawal program and name your sources?</a:t>
            </a:r>
          </a:p>
          <a:p>
            <a:endParaRPr lang="en-US" baseline="0" dirty="0" smtClean="0"/>
          </a:p>
        </p:txBody>
      </p:sp>
      <p:sp>
        <p:nvSpPr>
          <p:cNvPr id="4" name="Slide Number Placeholder 3"/>
          <p:cNvSpPr>
            <a:spLocks noGrp="1"/>
          </p:cNvSpPr>
          <p:nvPr>
            <p:ph type="sldNum" sz="quarter" idx="10"/>
          </p:nvPr>
        </p:nvSpPr>
        <p:spPr/>
        <p:txBody>
          <a:bodyPr/>
          <a:lstStyle/>
          <a:p>
            <a:fld id="{1AB2A608-5B59-473A-A21E-AA11AD0F1F8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Transfer withdrawal to other agencies with</a:t>
            </a:r>
            <a:r>
              <a:rPr lang="en-US" baseline="0" dirty="0" smtClean="0"/>
              <a:t> less than bundle. IAA or MOU.</a:t>
            </a:r>
          </a:p>
          <a:p>
            <a:endParaRPr lang="en-US" baseline="0" dirty="0" smtClean="0"/>
          </a:p>
          <a:p>
            <a:r>
              <a:rPr lang="en-US" baseline="0" dirty="0" smtClean="0"/>
              <a:t>What is proposed is 3</a:t>
            </a:r>
            <a:r>
              <a:rPr lang="en-US" baseline="30000" dirty="0" smtClean="0"/>
              <a:t>rd</a:t>
            </a:r>
            <a:r>
              <a:rPr lang="en-US" baseline="0" dirty="0" smtClean="0"/>
              <a:t> party interest. </a:t>
            </a:r>
            <a:endParaRPr lang="en-US" dirty="0"/>
          </a:p>
        </p:txBody>
      </p:sp>
      <p:sp>
        <p:nvSpPr>
          <p:cNvPr id="4" name="Slide Number Placeholder 3"/>
          <p:cNvSpPr>
            <a:spLocks noGrp="1"/>
          </p:cNvSpPr>
          <p:nvPr>
            <p:ph type="sldNum" sz="quarter" idx="10"/>
          </p:nvPr>
        </p:nvSpPr>
        <p:spPr/>
        <p:txBody>
          <a:bodyPr/>
          <a:lstStyle/>
          <a:p>
            <a:fld id="{1AB2A608-5B59-473A-A21E-AA11AD0F1F87}" type="slidenum">
              <a:rPr lang="en-US" smtClean="0"/>
              <a:pPr/>
              <a:t>11</a:t>
            </a:fld>
            <a:endParaRPr lang="en-US" dirty="0"/>
          </a:p>
        </p:txBody>
      </p:sp>
    </p:spTree>
    <p:extLst>
      <p:ext uri="{BB962C8B-B14F-4D97-AF65-F5344CB8AC3E}">
        <p14:creationId xmlns:p14="http://schemas.microsoft.com/office/powerpoint/2010/main" val="4896038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B2A608-5B59-473A-A21E-AA11AD0F1F87}" type="slidenum">
              <a:rPr lang="en-US" smtClean="0"/>
              <a:pPr/>
              <a:t>12</a:t>
            </a:fld>
            <a:endParaRPr lang="en-US" dirty="0"/>
          </a:p>
        </p:txBody>
      </p:sp>
    </p:spTree>
    <p:extLst>
      <p:ext uri="{BB962C8B-B14F-4D97-AF65-F5344CB8AC3E}">
        <p14:creationId xmlns:p14="http://schemas.microsoft.com/office/powerpoint/2010/main" val="401889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Upon</a:t>
            </a:r>
            <a:r>
              <a:rPr lang="en-US" baseline="0" dirty="0" smtClean="0"/>
              <a:t> completing this session you should be able to locate and identify:</a:t>
            </a:r>
          </a:p>
          <a:p>
            <a:endParaRPr lang="en-US" baseline="0" dirty="0" smtClean="0"/>
          </a:p>
          <a:p>
            <a:pPr marL="228600" indent="-228600">
              <a:buAutoNum type="arabicPeriod"/>
            </a:pPr>
            <a:r>
              <a:rPr lang="en-US" baseline="0" dirty="0" smtClean="0"/>
              <a:t>What a withdrawal is.</a:t>
            </a:r>
          </a:p>
          <a:p>
            <a:pPr marL="228600" indent="-228600">
              <a:buAutoNum type="arabicPeriod"/>
            </a:pPr>
            <a:r>
              <a:rPr lang="en-US" baseline="0" dirty="0" smtClean="0"/>
              <a:t>The legal authorities for making, modifying, extending, and revoking a land withdrawal.</a:t>
            </a:r>
          </a:p>
          <a:p>
            <a:pPr marL="228600" indent="-228600">
              <a:buAutoNum type="arabicPeriod"/>
            </a:pPr>
            <a:r>
              <a:rPr lang="en-US" baseline="0" dirty="0" smtClean="0"/>
              <a:t>The regulatory authorities for processing a withdrawal.</a:t>
            </a:r>
          </a:p>
          <a:p>
            <a:pPr marL="228600" indent="-228600">
              <a:buAutoNum type="arabicPeriod"/>
            </a:pPr>
            <a:r>
              <a:rPr lang="en-US" baseline="0" dirty="0" smtClean="0"/>
              <a:t>The Department of Interior’s policy for land withdrawals as described in the Departmental Manual.</a:t>
            </a:r>
          </a:p>
          <a:p>
            <a:pPr marL="228600" indent="-228600">
              <a:buAutoNum type="arabicPeriod"/>
            </a:pPr>
            <a:r>
              <a:rPr lang="en-US" baseline="0" dirty="0" smtClean="0"/>
              <a:t>The general process of processing a withdrawal action.</a:t>
            </a:r>
          </a:p>
          <a:p>
            <a:pPr marL="228600" indent="-228600">
              <a:buAutoNum type="arabicPeriod"/>
            </a:pPr>
            <a:r>
              <a:rPr lang="en-US" baseline="0" dirty="0" smtClean="0"/>
              <a:t>The US FS manual for processing withdrawals.</a:t>
            </a:r>
          </a:p>
          <a:p>
            <a:pPr marL="228600" indent="-228600">
              <a:buAutoNum type="arabicPeriod"/>
            </a:pPr>
            <a:r>
              <a:rPr lang="en-US" baseline="0" dirty="0" smtClean="0"/>
              <a:t>The Bureau of Land Management’s Instruction Memorandums on various withdrawal issues.</a:t>
            </a:r>
          </a:p>
          <a:p>
            <a:pPr marL="228600" indent="-228600">
              <a:buAutoNum type="arabicPeriod"/>
            </a:pPr>
            <a:r>
              <a:rPr lang="en-US" baseline="0" dirty="0" smtClean="0"/>
              <a:t>Other documents that will guide you through the process.</a:t>
            </a:r>
          </a:p>
          <a:p>
            <a:endParaRPr lang="en-US" dirty="0"/>
          </a:p>
        </p:txBody>
      </p:sp>
      <p:sp>
        <p:nvSpPr>
          <p:cNvPr id="4" name="Slide Number Placeholder 3"/>
          <p:cNvSpPr>
            <a:spLocks noGrp="1"/>
          </p:cNvSpPr>
          <p:nvPr>
            <p:ph type="sldNum" sz="quarter" idx="10"/>
          </p:nvPr>
        </p:nvSpPr>
        <p:spPr/>
        <p:txBody>
          <a:bodyPr/>
          <a:lstStyle/>
          <a:p>
            <a:fld id="{1AB2A608-5B59-473A-A21E-AA11AD0F1F87}" type="slidenum">
              <a:rPr lang="en-US" smtClean="0"/>
              <a:pPr/>
              <a:t>2</a:t>
            </a:fld>
            <a:endParaRPr lang="en-US"/>
          </a:p>
        </p:txBody>
      </p:sp>
    </p:spTree>
    <p:extLst>
      <p:ext uri="{BB962C8B-B14F-4D97-AF65-F5344CB8AC3E}">
        <p14:creationId xmlns:p14="http://schemas.microsoft.com/office/powerpoint/2010/main" val="26102449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More</a:t>
            </a:r>
            <a:r>
              <a:rPr lang="en-US" baseline="0" dirty="0" smtClean="0"/>
              <a:t> than half of the</a:t>
            </a:r>
            <a:r>
              <a:rPr lang="en-US" dirty="0" smtClean="0"/>
              <a:t> students in the class have not attended any withdrawals training</a:t>
            </a:r>
            <a:r>
              <a:rPr lang="en-US" baseline="0" dirty="0" smtClean="0"/>
              <a:t>. This slide gives a quick overview of that a withdrawal is and provides a foundation for the course.</a:t>
            </a:r>
          </a:p>
          <a:p>
            <a:endParaRPr lang="en-US" baseline="0" dirty="0" smtClean="0"/>
          </a:p>
          <a:p>
            <a:pPr marL="228600" indent="-228600">
              <a:buAutoNum type="arabicPeriod"/>
            </a:pPr>
            <a:r>
              <a:rPr lang="en-US" baseline="0" dirty="0" smtClean="0"/>
              <a:t>A withdrawal removes a portion of the bundle of rights from the Laws affecting public and forest lands.</a:t>
            </a:r>
          </a:p>
          <a:p>
            <a:pPr marL="228600" indent="-228600">
              <a:buAutoNum type="arabicPeriod"/>
            </a:pPr>
            <a:r>
              <a:rPr lang="en-US" baseline="0" dirty="0" smtClean="0"/>
              <a:t>The course will get into many types of withdrawals and you will see there are many purposes.</a:t>
            </a:r>
          </a:p>
          <a:p>
            <a:pPr marL="228600" indent="-228600">
              <a:buAutoNum type="arabicPeriod"/>
            </a:pPr>
            <a:r>
              <a:rPr lang="en-US" baseline="0" dirty="0" smtClean="0"/>
              <a:t>Because of the history of withdrawals and the many purposes, you will see that each withdrawal is unique and needs to be treated that way.</a:t>
            </a:r>
          </a:p>
          <a:p>
            <a:pPr marL="228600" indent="-228600">
              <a:buAutoNum type="arabicPeriod"/>
            </a:pPr>
            <a:r>
              <a:rPr lang="en-US" b="1" dirty="0" smtClean="0"/>
              <a:t>The Law</a:t>
            </a:r>
            <a:r>
              <a:rPr lang="en-US" b="0" dirty="0" smtClean="0"/>
              <a:t>… A Copy</a:t>
            </a:r>
            <a:r>
              <a:rPr lang="en-US" dirty="0" smtClean="0"/>
              <a:t> of FLPMA is in your materials.</a:t>
            </a:r>
          </a:p>
          <a:p>
            <a:r>
              <a:rPr lang="en-US" dirty="0" smtClean="0"/>
              <a:t>Included in your materials is a copy of Sec. 204 of the Federal Land</a:t>
            </a:r>
            <a:r>
              <a:rPr lang="en-US" baseline="0" dirty="0" smtClean="0"/>
              <a:t> Policy and Management Act – In order to implement anything there must be a law giving the Executive Branch the authority.</a:t>
            </a:r>
            <a:endParaRPr lang="en-US" dirty="0" smtClean="0"/>
          </a:p>
          <a:p>
            <a:r>
              <a:rPr lang="en-US" dirty="0" smtClean="0"/>
              <a:t>	Key</a:t>
            </a:r>
            <a:r>
              <a:rPr lang="en-US" baseline="0" dirty="0" smtClean="0"/>
              <a:t> Points – 204(a)  Who has the authority to make, modify or revoke a withdrawal?</a:t>
            </a:r>
          </a:p>
          <a:p>
            <a:r>
              <a:rPr lang="en-US" baseline="0" dirty="0" smtClean="0"/>
              <a:t>	That means this is a Departmental level program however, processing the proposed action has been delegated down to the Bureau of Land Management. </a:t>
            </a:r>
          </a:p>
          <a:p>
            <a:pPr marL="0" indent="0">
              <a:buNone/>
            </a:pPr>
            <a:r>
              <a:rPr lang="en-US" baseline="0" dirty="0" smtClean="0"/>
              <a:t> </a:t>
            </a:r>
            <a:endParaRPr lang="en-US" dirty="0"/>
          </a:p>
        </p:txBody>
      </p:sp>
      <p:sp>
        <p:nvSpPr>
          <p:cNvPr id="4" name="Slide Number Placeholder 3"/>
          <p:cNvSpPr>
            <a:spLocks noGrp="1"/>
          </p:cNvSpPr>
          <p:nvPr>
            <p:ph type="sldNum" sz="quarter" idx="10"/>
          </p:nvPr>
        </p:nvSpPr>
        <p:spPr/>
        <p:txBody>
          <a:bodyPr/>
          <a:lstStyle/>
          <a:p>
            <a:fld id="{1AB2A608-5B59-473A-A21E-AA11AD0F1F8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baseline="0" dirty="0" smtClean="0"/>
              <a:t> </a:t>
            </a:r>
          </a:p>
          <a:p>
            <a:endParaRPr lang="en-US" dirty="0" smtClean="0"/>
          </a:p>
          <a:p>
            <a:r>
              <a:rPr lang="en-US" dirty="0" smtClean="0"/>
              <a:t>	What</a:t>
            </a:r>
            <a:r>
              <a:rPr lang="en-US" baseline="0" dirty="0" smtClean="0"/>
              <a:t> follows the law??   The implementing </a:t>
            </a:r>
            <a:r>
              <a:rPr lang="en-US" b="1" baseline="0" dirty="0" smtClean="0"/>
              <a:t>regulations</a:t>
            </a:r>
            <a:r>
              <a:rPr lang="en-US" baseline="0" dirty="0" smtClean="0"/>
              <a:t>  43 CFR 2310</a:t>
            </a:r>
          </a:p>
          <a:p>
            <a:r>
              <a:rPr lang="en-US" baseline="0" dirty="0" smtClean="0"/>
              <a:t>	More specifically, the process to file an application is found under 43 CFR 2310.1-2</a:t>
            </a:r>
          </a:p>
          <a:p>
            <a:endParaRPr lang="en-US" baseline="0" dirty="0" smtClean="0"/>
          </a:p>
          <a:p>
            <a:r>
              <a:rPr lang="en-US" baseline="0" dirty="0" smtClean="0"/>
              <a:t>	2310.3-2  is developing the case and processing it for submission to the Secretary’s office.</a:t>
            </a:r>
          </a:p>
          <a:p>
            <a:endParaRPr lang="en-US" baseline="0" dirty="0" smtClean="0"/>
          </a:p>
          <a:p>
            <a:r>
              <a:rPr lang="en-US" baseline="0" dirty="0" smtClean="0"/>
              <a:t>	2371 is for relinquishing, revoking, and restoring withdrawals</a:t>
            </a:r>
          </a:p>
          <a:p>
            <a:endParaRPr lang="en-US" baseline="0" dirty="0" smtClean="0"/>
          </a:p>
          <a:p>
            <a:r>
              <a:rPr lang="en-US" b="1" baseline="0" dirty="0" smtClean="0"/>
              <a:t>Department of Interior Manual 603.1  </a:t>
            </a:r>
            <a:r>
              <a:rPr lang="en-US" baseline="0" dirty="0" smtClean="0"/>
              <a:t>Provides General Policy</a:t>
            </a:r>
          </a:p>
          <a:p>
            <a:r>
              <a:rPr lang="en-US" baseline="0" dirty="0" smtClean="0"/>
              <a:t>	Note general specifics</a:t>
            </a:r>
          </a:p>
          <a:p>
            <a:r>
              <a:rPr lang="en-US" baseline="0" dirty="0" smtClean="0"/>
              <a:t>	Note Delegation of authority</a:t>
            </a:r>
          </a:p>
          <a:p>
            <a:endParaRPr lang="en-US" baseline="0" dirty="0" smtClean="0"/>
          </a:p>
          <a:p>
            <a:r>
              <a:rPr lang="en-US" b="1" baseline="0" dirty="0" smtClean="0"/>
              <a:t>Handbook and Manual</a:t>
            </a:r>
            <a:r>
              <a:rPr lang="en-US" baseline="0" dirty="0" smtClean="0"/>
              <a:t>???  There is no Handbook or Manual for withdrawals. Included in your materials is a copy of an old Oregon supplemental manual and handbook. This has expired and was not officially adopted. It is a great source of information on processing a withdrawal action.</a:t>
            </a:r>
          </a:p>
          <a:p>
            <a:endParaRPr lang="en-US" baseline="0" dirty="0" smtClean="0"/>
          </a:p>
          <a:p>
            <a:r>
              <a:rPr lang="en-US" baseline="0" dirty="0" smtClean="0"/>
              <a:t>Instruction Memos???</a:t>
            </a:r>
          </a:p>
          <a:p>
            <a:r>
              <a:rPr lang="en-US" baseline="0" dirty="0" smtClean="0"/>
              <a:t>There are numerous BLM Instruction Memos and Bulletins – I want to point out that we are still following the guidance for preparing Federal Register Notices found in WO IM No 2012-094 and the Data Tracking System (DTS) procedures for processing wdls found in BLM Handbook 1541-1 Appendix 8. </a:t>
            </a:r>
          </a:p>
          <a:p>
            <a:endParaRPr lang="en-US" baseline="0" smtClean="0"/>
          </a:p>
          <a:p>
            <a:r>
              <a:rPr lang="en-US" baseline="0" smtClean="0"/>
              <a:t>A </a:t>
            </a:r>
            <a:r>
              <a:rPr lang="en-US" baseline="0" dirty="0" smtClean="0"/>
              <a:t>recent IM was published as it relates to NEPA for the withdrawal process, IM No. 2015-119. </a:t>
            </a:r>
          </a:p>
          <a:p>
            <a:endParaRPr lang="en-US" baseline="0" dirty="0" smtClean="0"/>
          </a:p>
          <a:p>
            <a:r>
              <a:rPr lang="en-US" baseline="0" dirty="0" smtClean="0"/>
              <a:t>We will be discussing DTS and the NEPA process later in the class. </a:t>
            </a:r>
          </a:p>
          <a:p>
            <a:endParaRPr lang="en-US" baseline="0" dirty="0" smtClean="0"/>
          </a:p>
          <a:p>
            <a:r>
              <a:rPr lang="en-US" b="1" baseline="0" dirty="0" smtClean="0"/>
              <a:t>KRC </a:t>
            </a:r>
            <a:r>
              <a:rPr lang="en-US" b="0" baseline="0" dirty="0" smtClean="0"/>
              <a:t>What is it and where do you find it and how can it help.</a:t>
            </a:r>
            <a:endParaRPr lang="en-US" b="1"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AB2A608-5B59-473A-A21E-AA11AD0F1F87}" type="slidenum">
              <a:rPr lang="en-US" smtClean="0"/>
              <a:pPr/>
              <a:t>4</a:t>
            </a:fld>
            <a:endParaRPr lang="en-US"/>
          </a:p>
        </p:txBody>
      </p:sp>
    </p:spTree>
    <p:extLst>
      <p:ext uri="{BB962C8B-B14F-4D97-AF65-F5344CB8AC3E}">
        <p14:creationId xmlns:p14="http://schemas.microsoft.com/office/powerpoint/2010/main" val="4036620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outlines the general process for a withdrawal action and identifies a 2 phased process.</a:t>
            </a:r>
          </a:p>
          <a:p>
            <a:endParaRPr lang="en-US" dirty="0" smtClean="0"/>
          </a:p>
          <a:p>
            <a:r>
              <a:rPr lang="en-US" dirty="0" smtClean="0"/>
              <a:t>We will get into detail on many of theses steps, but I just wanted to illustrate the general process of a withdrawal action from front to finish.</a:t>
            </a:r>
          </a:p>
          <a:p>
            <a:endParaRPr lang="en-US" dirty="0" smtClean="0"/>
          </a:p>
          <a:p>
            <a:r>
              <a:rPr lang="en-US" dirty="0" smtClean="0"/>
              <a:t>Revocation is the one action that is slightly different, which we will cover in detail, however the concepts and outcome of the process are the same. </a:t>
            </a:r>
            <a:endParaRPr lang="en-US" dirty="0"/>
          </a:p>
        </p:txBody>
      </p:sp>
      <p:sp>
        <p:nvSpPr>
          <p:cNvPr id="4" name="Slide Number Placeholder 3"/>
          <p:cNvSpPr>
            <a:spLocks noGrp="1"/>
          </p:cNvSpPr>
          <p:nvPr>
            <p:ph type="sldNum" sz="quarter" idx="10"/>
          </p:nvPr>
        </p:nvSpPr>
        <p:spPr/>
        <p:txBody>
          <a:bodyPr/>
          <a:lstStyle/>
          <a:p>
            <a:fld id="{1AB2A608-5B59-473A-A21E-AA11AD0F1F87}" type="slidenum">
              <a:rPr lang="en-US" smtClean="0"/>
              <a:pPr/>
              <a:t>5</a:t>
            </a:fld>
            <a:endParaRPr lang="en-US" dirty="0"/>
          </a:p>
        </p:txBody>
      </p:sp>
    </p:spTree>
    <p:extLst>
      <p:ext uri="{BB962C8B-B14F-4D97-AF65-F5344CB8AC3E}">
        <p14:creationId xmlns:p14="http://schemas.microsoft.com/office/powerpoint/2010/main" val="12227996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B2A608-5B59-473A-A21E-AA11AD0F1F87}" type="slidenum">
              <a:rPr lang="en-US" smtClean="0"/>
              <a:pPr/>
              <a:t>6</a:t>
            </a:fld>
            <a:endParaRPr lang="en-US" dirty="0"/>
          </a:p>
        </p:txBody>
      </p:sp>
    </p:spTree>
    <p:extLst>
      <p:ext uri="{BB962C8B-B14F-4D97-AF65-F5344CB8AC3E}">
        <p14:creationId xmlns:p14="http://schemas.microsoft.com/office/powerpoint/2010/main" val="25045576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B2A608-5B59-473A-A21E-AA11AD0F1F87}" type="slidenum">
              <a:rPr lang="en-US" smtClean="0"/>
              <a:pPr/>
              <a:t>7</a:t>
            </a:fld>
            <a:endParaRPr lang="en-US" dirty="0"/>
          </a:p>
        </p:txBody>
      </p:sp>
    </p:spTree>
    <p:extLst>
      <p:ext uri="{BB962C8B-B14F-4D97-AF65-F5344CB8AC3E}">
        <p14:creationId xmlns:p14="http://schemas.microsoft.com/office/powerpoint/2010/main" val="14822873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B2A608-5B59-473A-A21E-AA11AD0F1F87}" type="slidenum">
              <a:rPr lang="en-US" smtClean="0"/>
              <a:pPr/>
              <a:t>8</a:t>
            </a:fld>
            <a:endParaRPr lang="en-US" dirty="0"/>
          </a:p>
        </p:txBody>
      </p:sp>
    </p:spTree>
    <p:extLst>
      <p:ext uri="{BB962C8B-B14F-4D97-AF65-F5344CB8AC3E}">
        <p14:creationId xmlns:p14="http://schemas.microsoft.com/office/powerpoint/2010/main" val="2398912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u="sng" kern="1200" dirty="0" smtClean="0">
                <a:solidFill>
                  <a:schemeClr val="tx1"/>
                </a:solidFill>
                <a:effectLst/>
                <a:latin typeface="+mn-lt"/>
                <a:ea typeface="+mn-ea"/>
                <a:cs typeface="+mn-cs"/>
              </a:rPr>
              <a:t>Administrative</a:t>
            </a:r>
            <a:r>
              <a:rPr lang="en-US" sz="1200" kern="1200" dirty="0" smtClean="0">
                <a:solidFill>
                  <a:schemeClr val="tx1"/>
                </a:solidFill>
                <a:effectLst/>
                <a:latin typeface="+mn-lt"/>
                <a:ea typeface="+mn-ea"/>
                <a:cs typeface="+mn-cs"/>
              </a:rPr>
              <a:t> withdrawals are made by the President, the Secretary of the Interior, or other authorized officer of the Executive Branch of the Federal government.  Examples include Executive Orders (EO), Presidential Proclamations, Secretarial Orders, Public Land Orders (PLO), Departmental Orders, U.S. Geological Survey Orders, BLM Orders, etc.  Currently, only PLOs signed by the Secretary or Assistant Secretary of the Interior are used for administrative withdrawals.</a:t>
            </a:r>
          </a:p>
          <a:p>
            <a:endParaRPr lang="en-US"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rPr>
              <a:t>Presidential Proclamation</a:t>
            </a:r>
            <a:r>
              <a:rPr lang="en-US" sz="1200" kern="1200" dirty="0" smtClean="0">
                <a:solidFill>
                  <a:schemeClr val="tx1"/>
                </a:solidFill>
                <a:effectLst/>
                <a:latin typeface="+mn-lt"/>
                <a:ea typeface="+mn-ea"/>
                <a:cs typeface="+mn-cs"/>
              </a:rPr>
              <a:t> withdrawals are made by the President pursuant to the authority under the Antiquities Act . Bears Ears in Utah.</a:t>
            </a:r>
          </a:p>
          <a:p>
            <a:endParaRPr lang="en-US"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rPr>
              <a:t>Congressional</a:t>
            </a:r>
            <a:r>
              <a:rPr lang="en-US" sz="1200" kern="1200" dirty="0" smtClean="0">
                <a:solidFill>
                  <a:schemeClr val="tx1"/>
                </a:solidFill>
                <a:effectLst/>
                <a:latin typeface="+mn-lt"/>
                <a:ea typeface="+mn-ea"/>
                <a:cs typeface="+mn-cs"/>
              </a:rPr>
              <a:t> withdrawals are legislative actions by Congress in the form of public laws (Acts of Congress).  Examples are Wilderness designations, National Parks, Wild and Scenic River designations, military withdrawals in excess of 5,000 acres (Engle Act), etc. </a:t>
            </a:r>
            <a:r>
              <a:rPr lang="en-US" sz="1200" b="1" kern="1200" dirty="0" smtClean="0">
                <a:solidFill>
                  <a:schemeClr val="tx1"/>
                </a:solidFill>
                <a:effectLst/>
                <a:latin typeface="+mn-lt"/>
                <a:ea typeface="+mn-ea"/>
                <a:cs typeface="+mn-cs"/>
              </a:rPr>
              <a:t>NOTE:</a:t>
            </a:r>
            <a:r>
              <a:rPr lang="en-US" sz="1200" kern="1200" dirty="0" smtClean="0">
                <a:solidFill>
                  <a:schemeClr val="tx1"/>
                </a:solidFill>
                <a:effectLst/>
                <a:latin typeface="+mn-lt"/>
                <a:ea typeface="+mn-ea"/>
                <a:cs typeface="+mn-cs"/>
              </a:rPr>
              <a:t> Congress has also passed some laws which create a withdrawal for some authorizations,</a:t>
            </a:r>
            <a:r>
              <a:rPr lang="en-US" sz="1200" kern="1200" baseline="0" dirty="0" smtClean="0">
                <a:solidFill>
                  <a:schemeClr val="tx1"/>
                </a:solidFill>
                <a:effectLst/>
                <a:latin typeface="+mn-lt"/>
                <a:ea typeface="+mn-ea"/>
                <a:cs typeface="+mn-cs"/>
              </a:rPr>
              <a:t> i.e. National Forest Service Ski Area Permit Act of 1986.</a:t>
            </a:r>
            <a:endParaRPr lang="en-US" dirty="0"/>
          </a:p>
        </p:txBody>
      </p:sp>
      <p:sp>
        <p:nvSpPr>
          <p:cNvPr id="4" name="Slide Number Placeholder 3"/>
          <p:cNvSpPr>
            <a:spLocks noGrp="1"/>
          </p:cNvSpPr>
          <p:nvPr>
            <p:ph type="sldNum" sz="quarter" idx="10"/>
          </p:nvPr>
        </p:nvSpPr>
        <p:spPr/>
        <p:txBody>
          <a:bodyPr/>
          <a:lstStyle/>
          <a:p>
            <a:fld id="{1AB2A608-5B59-473A-A21E-AA11AD0F1F87}" type="slidenum">
              <a:rPr lang="en-US" smtClean="0"/>
              <a:pPr/>
              <a:t>9</a:t>
            </a:fld>
            <a:endParaRPr lang="en-US" dirty="0"/>
          </a:p>
        </p:txBody>
      </p:sp>
    </p:spTree>
    <p:extLst>
      <p:ext uri="{BB962C8B-B14F-4D97-AF65-F5344CB8AC3E}">
        <p14:creationId xmlns:p14="http://schemas.microsoft.com/office/powerpoint/2010/main" val="3615118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B5D9B46-7827-4340-B75E-1E8FA9274312}" type="datetimeFigureOut">
              <a:rPr lang="en-US" smtClean="0"/>
              <a:pPr/>
              <a:t>5/5/2017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98FE09F-3121-4209-B599-70D65B7A90B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5D9B46-7827-4340-B75E-1E8FA9274312}" type="datetimeFigureOut">
              <a:rPr lang="en-US" smtClean="0"/>
              <a:pPr/>
              <a:t>5/5/2017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FE09F-3121-4209-B599-70D65B7A90B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5D9B46-7827-4340-B75E-1E8FA9274312}" type="datetimeFigureOut">
              <a:rPr lang="en-US" smtClean="0"/>
              <a:pPr/>
              <a:t>5/5/2017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FE09F-3121-4209-B599-70D65B7A90B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5D9B46-7827-4340-B75E-1E8FA9274312}" type="datetimeFigureOut">
              <a:rPr lang="en-US" smtClean="0"/>
              <a:pPr/>
              <a:t>5/5/2017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FE09F-3121-4209-B599-70D65B7A90B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B5D9B46-7827-4340-B75E-1E8FA9274312}" type="datetimeFigureOut">
              <a:rPr lang="en-US" smtClean="0"/>
              <a:pPr/>
              <a:t>5/5/2017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FE09F-3121-4209-B599-70D65B7A90B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5D9B46-7827-4340-B75E-1E8FA9274312}" type="datetimeFigureOut">
              <a:rPr lang="en-US" smtClean="0"/>
              <a:pPr/>
              <a:t>5/5/2017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FE09F-3121-4209-B599-70D65B7A90B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B5D9B46-7827-4340-B75E-1E8FA9274312}" type="datetimeFigureOut">
              <a:rPr lang="en-US" smtClean="0"/>
              <a:pPr/>
              <a:t>5/5/2017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8FE09F-3121-4209-B599-70D65B7A90B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B5D9B46-7827-4340-B75E-1E8FA9274312}" type="datetimeFigureOut">
              <a:rPr lang="en-US" smtClean="0"/>
              <a:pPr/>
              <a:t>5/5/2017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8FE09F-3121-4209-B599-70D65B7A90B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5D9B46-7827-4340-B75E-1E8FA9274312}" type="datetimeFigureOut">
              <a:rPr lang="en-US" smtClean="0"/>
              <a:pPr/>
              <a:t>5/5/2017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8FE09F-3121-4209-B599-70D65B7A90B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5D9B46-7827-4340-B75E-1E8FA9274312}" type="datetimeFigureOut">
              <a:rPr lang="en-US" smtClean="0"/>
              <a:pPr/>
              <a:t>5/5/2017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FE09F-3121-4209-B599-70D65B7A90B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B5D9B46-7827-4340-B75E-1E8FA9274312}" type="datetimeFigureOut">
              <a:rPr lang="en-US" smtClean="0"/>
              <a:pPr/>
              <a:t>5/5/2017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98FE09F-3121-4209-B599-70D65B7A90B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B5D9B46-7827-4340-B75E-1E8FA9274312}" type="datetimeFigureOut">
              <a:rPr lang="en-US" smtClean="0"/>
              <a:pPr/>
              <a:t>5/5/2017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98FE09F-3121-4209-B599-70D65B7A90B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ntc.blm.gov/krc/resource.php?type=byProgramArea&amp;programAreaId=128"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7851648" cy="3962400"/>
          </a:xfrm>
        </p:spPr>
        <p:txBody>
          <a:bodyPr>
            <a:normAutofit/>
          </a:bodyPr>
          <a:lstStyle/>
          <a:p>
            <a:pPr algn="ctr"/>
            <a:r>
              <a:rPr lang="en-US" sz="6000" dirty="0" smtClean="0"/>
              <a:t/>
            </a:r>
            <a:br>
              <a:rPr lang="en-US" sz="6000" dirty="0" smtClean="0"/>
            </a:br>
            <a:r>
              <a:rPr lang="en-US" sz="6000" dirty="0" smtClean="0"/>
              <a:t>POLICY - GUIDANCE</a:t>
            </a:r>
            <a:br>
              <a:rPr lang="en-US" sz="6000" dirty="0" smtClean="0"/>
            </a:br>
            <a:r>
              <a:rPr lang="en-US" sz="6000" dirty="0" smtClean="0"/>
              <a:t>&amp; </a:t>
            </a:r>
            <a:br>
              <a:rPr lang="en-US" sz="6000" dirty="0" smtClean="0"/>
            </a:br>
            <a:r>
              <a:rPr lang="en-US" sz="6000" dirty="0" smtClean="0"/>
              <a:t>PLANNING </a:t>
            </a:r>
            <a:endParaRPr lang="en-US" sz="6000" dirty="0"/>
          </a:p>
        </p:txBody>
      </p:sp>
      <p:sp>
        <p:nvSpPr>
          <p:cNvPr id="3" name="Subtitle 2"/>
          <p:cNvSpPr>
            <a:spLocks noGrp="1"/>
          </p:cNvSpPr>
          <p:nvPr>
            <p:ph type="subTitle" idx="1"/>
          </p:nvPr>
        </p:nvSpPr>
        <p:spPr>
          <a:xfrm>
            <a:off x="533400" y="4572000"/>
            <a:ext cx="7854696" cy="1905000"/>
          </a:xfrm>
        </p:spPr>
        <p:txBody>
          <a:bodyPr/>
          <a:lstStyle/>
          <a:p>
            <a:r>
              <a:rPr lang="en-US" dirty="0" smtClean="0"/>
              <a:t>Jeff Cartwright</a:t>
            </a:r>
          </a:p>
          <a:p>
            <a:r>
              <a:rPr lang="en-US" dirty="0" smtClean="0"/>
              <a:t>May 2017</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430306" y="1371600"/>
            <a:ext cx="8209429"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430306" y="1143000"/>
            <a:ext cx="399568" cy="226523"/>
          </a:xfrm>
          <a:prstGeom prst="rect">
            <a:avLst/>
          </a:prstGeom>
          <a:noFill/>
        </p:spPr>
        <p:txBody>
          <a:bodyPr wrap="none" lIns="89902" tIns="44951" rIns="89902" bIns="44951" rtlCol="0">
            <a:spAutoFit/>
          </a:bodyPr>
          <a:lstStyle/>
          <a:p>
            <a:r>
              <a:rPr lang="en-US" sz="882" dirty="0"/>
              <a:t>1888</a:t>
            </a:r>
          </a:p>
        </p:txBody>
      </p:sp>
      <p:sp>
        <p:nvSpPr>
          <p:cNvPr id="6" name="TextBox 5"/>
          <p:cNvSpPr txBox="1"/>
          <p:nvPr/>
        </p:nvSpPr>
        <p:spPr>
          <a:xfrm>
            <a:off x="874059" y="1143000"/>
            <a:ext cx="375524" cy="226523"/>
          </a:xfrm>
          <a:prstGeom prst="rect">
            <a:avLst/>
          </a:prstGeom>
          <a:noFill/>
        </p:spPr>
        <p:txBody>
          <a:bodyPr wrap="none" lIns="89902" tIns="44951" rIns="89902" bIns="44951" rtlCol="0">
            <a:spAutoFit/>
          </a:bodyPr>
          <a:lstStyle/>
          <a:p>
            <a:r>
              <a:rPr lang="en-US" sz="882" dirty="0"/>
              <a:t>1891</a:t>
            </a:r>
          </a:p>
        </p:txBody>
      </p:sp>
      <p:sp>
        <p:nvSpPr>
          <p:cNvPr id="7" name="TextBox 6"/>
          <p:cNvSpPr txBox="1"/>
          <p:nvPr/>
        </p:nvSpPr>
        <p:spPr>
          <a:xfrm>
            <a:off x="1317812" y="1143000"/>
            <a:ext cx="394760" cy="226523"/>
          </a:xfrm>
          <a:prstGeom prst="rect">
            <a:avLst/>
          </a:prstGeom>
          <a:noFill/>
        </p:spPr>
        <p:txBody>
          <a:bodyPr wrap="none" lIns="89902" tIns="44951" rIns="89902" bIns="44951" rtlCol="0">
            <a:spAutoFit/>
          </a:bodyPr>
          <a:lstStyle/>
          <a:p>
            <a:r>
              <a:rPr lang="en-US" sz="882" dirty="0"/>
              <a:t>1902</a:t>
            </a:r>
          </a:p>
        </p:txBody>
      </p:sp>
      <p:sp>
        <p:nvSpPr>
          <p:cNvPr id="8" name="TextBox 7"/>
          <p:cNvSpPr txBox="1"/>
          <p:nvPr/>
        </p:nvSpPr>
        <p:spPr>
          <a:xfrm>
            <a:off x="1835523" y="1143000"/>
            <a:ext cx="375524" cy="226523"/>
          </a:xfrm>
          <a:prstGeom prst="rect">
            <a:avLst/>
          </a:prstGeom>
          <a:noFill/>
        </p:spPr>
        <p:txBody>
          <a:bodyPr wrap="none" lIns="89902" tIns="44951" rIns="89902" bIns="44951" rtlCol="0">
            <a:spAutoFit/>
          </a:bodyPr>
          <a:lstStyle/>
          <a:p>
            <a:r>
              <a:rPr lang="en-US" sz="882" dirty="0"/>
              <a:t>1910</a:t>
            </a:r>
          </a:p>
        </p:txBody>
      </p:sp>
      <p:sp>
        <p:nvSpPr>
          <p:cNvPr id="10" name="TextBox 9"/>
          <p:cNvSpPr txBox="1"/>
          <p:nvPr/>
        </p:nvSpPr>
        <p:spPr>
          <a:xfrm>
            <a:off x="2205318" y="1143000"/>
            <a:ext cx="369112" cy="226523"/>
          </a:xfrm>
          <a:prstGeom prst="rect">
            <a:avLst/>
          </a:prstGeom>
          <a:noFill/>
        </p:spPr>
        <p:txBody>
          <a:bodyPr wrap="none" lIns="89902" tIns="44951" rIns="89902" bIns="44951" rtlCol="0">
            <a:spAutoFit/>
          </a:bodyPr>
          <a:lstStyle/>
          <a:p>
            <a:r>
              <a:rPr lang="en-US" sz="882" dirty="0"/>
              <a:t>1915</a:t>
            </a:r>
          </a:p>
        </p:txBody>
      </p:sp>
      <p:sp>
        <p:nvSpPr>
          <p:cNvPr id="11" name="TextBox 10"/>
          <p:cNvSpPr txBox="1"/>
          <p:nvPr/>
        </p:nvSpPr>
        <p:spPr>
          <a:xfrm>
            <a:off x="2649070" y="1143000"/>
            <a:ext cx="375524" cy="226523"/>
          </a:xfrm>
          <a:prstGeom prst="rect">
            <a:avLst/>
          </a:prstGeom>
          <a:noFill/>
        </p:spPr>
        <p:txBody>
          <a:bodyPr wrap="none" lIns="89902" tIns="44951" rIns="89902" bIns="44951" rtlCol="0">
            <a:spAutoFit/>
          </a:bodyPr>
          <a:lstStyle/>
          <a:p>
            <a:r>
              <a:rPr lang="en-US" sz="882" dirty="0"/>
              <a:t>1916</a:t>
            </a:r>
          </a:p>
        </p:txBody>
      </p:sp>
      <p:sp>
        <p:nvSpPr>
          <p:cNvPr id="12" name="TextBox 11"/>
          <p:cNvSpPr txBox="1"/>
          <p:nvPr/>
        </p:nvSpPr>
        <p:spPr>
          <a:xfrm>
            <a:off x="3166782" y="1143000"/>
            <a:ext cx="394760" cy="226523"/>
          </a:xfrm>
          <a:prstGeom prst="rect">
            <a:avLst/>
          </a:prstGeom>
          <a:noFill/>
        </p:spPr>
        <p:txBody>
          <a:bodyPr wrap="none" lIns="89902" tIns="44951" rIns="89902" bIns="44951" rtlCol="0">
            <a:spAutoFit/>
          </a:bodyPr>
          <a:lstStyle/>
          <a:p>
            <a:r>
              <a:rPr lang="en-US" sz="882" dirty="0"/>
              <a:t>1920</a:t>
            </a:r>
          </a:p>
        </p:txBody>
      </p:sp>
      <p:sp>
        <p:nvSpPr>
          <p:cNvPr id="13" name="TextBox 12"/>
          <p:cNvSpPr txBox="1"/>
          <p:nvPr/>
        </p:nvSpPr>
        <p:spPr>
          <a:xfrm>
            <a:off x="3684494" y="1143000"/>
            <a:ext cx="394760" cy="226523"/>
          </a:xfrm>
          <a:prstGeom prst="rect">
            <a:avLst/>
          </a:prstGeom>
          <a:noFill/>
        </p:spPr>
        <p:txBody>
          <a:bodyPr wrap="none" lIns="89902" tIns="44951" rIns="89902" bIns="44951" rtlCol="0">
            <a:spAutoFit/>
          </a:bodyPr>
          <a:lstStyle/>
          <a:p>
            <a:r>
              <a:rPr lang="en-US" sz="882" dirty="0"/>
              <a:t>1926</a:t>
            </a:r>
          </a:p>
        </p:txBody>
      </p:sp>
      <p:sp>
        <p:nvSpPr>
          <p:cNvPr id="14" name="TextBox 13"/>
          <p:cNvSpPr txBox="1"/>
          <p:nvPr/>
        </p:nvSpPr>
        <p:spPr>
          <a:xfrm>
            <a:off x="4202206" y="1143000"/>
            <a:ext cx="373920" cy="226523"/>
          </a:xfrm>
          <a:prstGeom prst="rect">
            <a:avLst/>
          </a:prstGeom>
          <a:noFill/>
        </p:spPr>
        <p:txBody>
          <a:bodyPr wrap="none" lIns="89902" tIns="44951" rIns="89902" bIns="44951" rtlCol="0">
            <a:spAutoFit/>
          </a:bodyPr>
          <a:lstStyle/>
          <a:p>
            <a:r>
              <a:rPr lang="en-US" sz="882" dirty="0"/>
              <a:t>1941</a:t>
            </a:r>
          </a:p>
        </p:txBody>
      </p:sp>
      <p:sp>
        <p:nvSpPr>
          <p:cNvPr id="15" name="TextBox 14"/>
          <p:cNvSpPr txBox="1"/>
          <p:nvPr/>
        </p:nvSpPr>
        <p:spPr>
          <a:xfrm>
            <a:off x="4793876" y="1143000"/>
            <a:ext cx="393156" cy="226523"/>
          </a:xfrm>
          <a:prstGeom prst="rect">
            <a:avLst/>
          </a:prstGeom>
          <a:noFill/>
        </p:spPr>
        <p:txBody>
          <a:bodyPr wrap="none" lIns="89902" tIns="44951" rIns="89902" bIns="44951" rtlCol="0">
            <a:spAutoFit/>
          </a:bodyPr>
          <a:lstStyle/>
          <a:p>
            <a:r>
              <a:rPr lang="en-US" sz="882" dirty="0"/>
              <a:t>1942</a:t>
            </a:r>
          </a:p>
        </p:txBody>
      </p:sp>
      <p:sp>
        <p:nvSpPr>
          <p:cNvPr id="16" name="TextBox 15"/>
          <p:cNvSpPr txBox="1"/>
          <p:nvPr/>
        </p:nvSpPr>
        <p:spPr>
          <a:xfrm>
            <a:off x="5311588" y="1143000"/>
            <a:ext cx="389950" cy="226523"/>
          </a:xfrm>
          <a:prstGeom prst="rect">
            <a:avLst/>
          </a:prstGeom>
          <a:noFill/>
        </p:spPr>
        <p:txBody>
          <a:bodyPr wrap="none" lIns="89902" tIns="44951" rIns="89902" bIns="44951" rtlCol="0">
            <a:spAutoFit/>
          </a:bodyPr>
          <a:lstStyle/>
          <a:p>
            <a:r>
              <a:rPr lang="en-US" sz="882" dirty="0"/>
              <a:t>1943</a:t>
            </a:r>
          </a:p>
        </p:txBody>
      </p:sp>
      <p:sp>
        <p:nvSpPr>
          <p:cNvPr id="17" name="TextBox 16"/>
          <p:cNvSpPr txBox="1"/>
          <p:nvPr/>
        </p:nvSpPr>
        <p:spPr>
          <a:xfrm>
            <a:off x="5903259" y="1143000"/>
            <a:ext cx="388348" cy="226523"/>
          </a:xfrm>
          <a:prstGeom prst="rect">
            <a:avLst/>
          </a:prstGeom>
          <a:noFill/>
        </p:spPr>
        <p:txBody>
          <a:bodyPr wrap="none" lIns="89902" tIns="44951" rIns="89902" bIns="44951" rtlCol="0">
            <a:spAutoFit/>
          </a:bodyPr>
          <a:lstStyle/>
          <a:p>
            <a:r>
              <a:rPr lang="en-US" sz="882" dirty="0"/>
              <a:t>1952</a:t>
            </a:r>
          </a:p>
        </p:txBody>
      </p:sp>
      <p:sp>
        <p:nvSpPr>
          <p:cNvPr id="18" name="TextBox 17"/>
          <p:cNvSpPr txBox="1"/>
          <p:nvPr/>
        </p:nvSpPr>
        <p:spPr>
          <a:xfrm>
            <a:off x="6420971" y="1143000"/>
            <a:ext cx="394760" cy="226523"/>
          </a:xfrm>
          <a:prstGeom prst="rect">
            <a:avLst/>
          </a:prstGeom>
          <a:noFill/>
        </p:spPr>
        <p:txBody>
          <a:bodyPr wrap="none" lIns="89902" tIns="44951" rIns="89902" bIns="44951" rtlCol="0">
            <a:spAutoFit/>
          </a:bodyPr>
          <a:lstStyle/>
          <a:p>
            <a:r>
              <a:rPr lang="en-US" sz="882" dirty="0"/>
              <a:t>1958</a:t>
            </a:r>
          </a:p>
        </p:txBody>
      </p:sp>
      <p:sp>
        <p:nvSpPr>
          <p:cNvPr id="19" name="TextBox 18"/>
          <p:cNvSpPr txBox="1"/>
          <p:nvPr/>
        </p:nvSpPr>
        <p:spPr>
          <a:xfrm>
            <a:off x="6938683" y="1143000"/>
            <a:ext cx="399568" cy="226523"/>
          </a:xfrm>
          <a:prstGeom prst="rect">
            <a:avLst/>
          </a:prstGeom>
          <a:noFill/>
        </p:spPr>
        <p:txBody>
          <a:bodyPr wrap="none" lIns="89902" tIns="44951" rIns="89902" bIns="44951" rtlCol="0">
            <a:spAutoFit/>
          </a:bodyPr>
          <a:lstStyle/>
          <a:p>
            <a:r>
              <a:rPr lang="en-US" sz="882" dirty="0"/>
              <a:t>1964</a:t>
            </a:r>
          </a:p>
        </p:txBody>
      </p:sp>
      <p:sp>
        <p:nvSpPr>
          <p:cNvPr id="20" name="TextBox 19"/>
          <p:cNvSpPr txBox="1"/>
          <p:nvPr/>
        </p:nvSpPr>
        <p:spPr>
          <a:xfrm>
            <a:off x="7530353" y="1143000"/>
            <a:ext cx="401172" cy="226523"/>
          </a:xfrm>
          <a:prstGeom prst="rect">
            <a:avLst/>
          </a:prstGeom>
          <a:noFill/>
        </p:spPr>
        <p:txBody>
          <a:bodyPr wrap="none" lIns="89902" tIns="44951" rIns="89902" bIns="44951" rtlCol="0">
            <a:spAutoFit/>
          </a:bodyPr>
          <a:lstStyle/>
          <a:p>
            <a:r>
              <a:rPr lang="en-US" sz="882" dirty="0"/>
              <a:t>1968</a:t>
            </a:r>
          </a:p>
        </p:txBody>
      </p:sp>
      <p:sp>
        <p:nvSpPr>
          <p:cNvPr id="21" name="TextBox 20"/>
          <p:cNvSpPr txBox="1"/>
          <p:nvPr/>
        </p:nvSpPr>
        <p:spPr>
          <a:xfrm>
            <a:off x="8122023" y="1143000"/>
            <a:ext cx="394760" cy="226523"/>
          </a:xfrm>
          <a:prstGeom prst="rect">
            <a:avLst/>
          </a:prstGeom>
          <a:noFill/>
        </p:spPr>
        <p:txBody>
          <a:bodyPr wrap="none" lIns="89902" tIns="44951" rIns="89902" bIns="44951" rtlCol="0">
            <a:spAutoFit/>
          </a:bodyPr>
          <a:lstStyle/>
          <a:p>
            <a:r>
              <a:rPr lang="en-US" sz="882" dirty="0"/>
              <a:t>1976</a:t>
            </a:r>
          </a:p>
        </p:txBody>
      </p:sp>
      <p:cxnSp>
        <p:nvCxnSpPr>
          <p:cNvPr id="23" name="Straight Connector 22"/>
          <p:cNvCxnSpPr>
            <a:stCxn id="5" idx="2"/>
            <a:endCxn id="5" idx="2"/>
          </p:cNvCxnSpPr>
          <p:nvPr/>
        </p:nvCxnSpPr>
        <p:spPr>
          <a:xfrm rot="5400000">
            <a:off x="635654" y="1369564"/>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282388" y="1695135"/>
            <a:ext cx="739588" cy="362265"/>
          </a:xfrm>
          <a:prstGeom prst="rect">
            <a:avLst/>
          </a:prstGeom>
          <a:noFill/>
        </p:spPr>
        <p:txBody>
          <a:bodyPr wrap="square" lIns="89902" tIns="44951" rIns="89902" bIns="44951" rtlCol="0">
            <a:spAutoFit/>
          </a:bodyPr>
          <a:lstStyle/>
          <a:p>
            <a:r>
              <a:rPr lang="en-US" sz="882" dirty="0"/>
              <a:t>Reservoir</a:t>
            </a:r>
          </a:p>
          <a:p>
            <a:r>
              <a:rPr lang="en-US" sz="882" dirty="0"/>
              <a:t>Sites</a:t>
            </a:r>
          </a:p>
        </p:txBody>
      </p:sp>
      <p:sp>
        <p:nvSpPr>
          <p:cNvPr id="33" name="TextBox 32"/>
          <p:cNvSpPr txBox="1"/>
          <p:nvPr/>
        </p:nvSpPr>
        <p:spPr>
          <a:xfrm>
            <a:off x="726142" y="2288077"/>
            <a:ext cx="942987" cy="226523"/>
          </a:xfrm>
          <a:prstGeom prst="rect">
            <a:avLst/>
          </a:prstGeom>
          <a:noFill/>
        </p:spPr>
        <p:txBody>
          <a:bodyPr wrap="none" lIns="89902" tIns="44951" rIns="89902" bIns="44951" rtlCol="0">
            <a:spAutoFit/>
          </a:bodyPr>
          <a:lstStyle/>
          <a:p>
            <a:r>
              <a:rPr lang="en-US" sz="882" dirty="0"/>
              <a:t>Forest Reserves</a:t>
            </a:r>
          </a:p>
        </p:txBody>
      </p:sp>
      <p:sp>
        <p:nvSpPr>
          <p:cNvPr id="34" name="TextBox 33"/>
          <p:cNvSpPr txBox="1"/>
          <p:nvPr/>
        </p:nvSpPr>
        <p:spPr>
          <a:xfrm>
            <a:off x="1169895" y="1618935"/>
            <a:ext cx="798717" cy="362265"/>
          </a:xfrm>
          <a:prstGeom prst="rect">
            <a:avLst/>
          </a:prstGeom>
          <a:noFill/>
        </p:spPr>
        <p:txBody>
          <a:bodyPr wrap="none" lIns="89902" tIns="44951" rIns="89902" bIns="44951" rtlCol="0">
            <a:spAutoFit/>
          </a:bodyPr>
          <a:lstStyle/>
          <a:p>
            <a:r>
              <a:rPr lang="en-US" sz="882" dirty="0"/>
              <a:t>Reclamation</a:t>
            </a:r>
          </a:p>
          <a:p>
            <a:r>
              <a:rPr lang="en-US" sz="882" dirty="0"/>
              <a:t>Act</a:t>
            </a:r>
          </a:p>
        </p:txBody>
      </p:sp>
      <p:sp>
        <p:nvSpPr>
          <p:cNvPr id="35" name="TextBox 34"/>
          <p:cNvSpPr txBox="1"/>
          <p:nvPr/>
        </p:nvSpPr>
        <p:spPr>
          <a:xfrm>
            <a:off x="1613647" y="2059477"/>
            <a:ext cx="726581" cy="226523"/>
          </a:xfrm>
          <a:prstGeom prst="rect">
            <a:avLst/>
          </a:prstGeom>
          <a:noFill/>
        </p:spPr>
        <p:txBody>
          <a:bodyPr wrap="none" lIns="89902" tIns="44951" rIns="89902" bIns="44951" rtlCol="0">
            <a:spAutoFit/>
          </a:bodyPr>
          <a:lstStyle/>
          <a:p>
            <a:r>
              <a:rPr lang="en-US" sz="882" dirty="0"/>
              <a:t>Pickett Act</a:t>
            </a:r>
          </a:p>
        </p:txBody>
      </p:sp>
      <p:sp>
        <p:nvSpPr>
          <p:cNvPr id="36" name="TextBox 35"/>
          <p:cNvSpPr txBox="1"/>
          <p:nvPr/>
        </p:nvSpPr>
        <p:spPr>
          <a:xfrm>
            <a:off x="1983441" y="2819400"/>
            <a:ext cx="1100081" cy="362265"/>
          </a:xfrm>
          <a:prstGeom prst="rect">
            <a:avLst/>
          </a:prstGeom>
          <a:noFill/>
        </p:spPr>
        <p:txBody>
          <a:bodyPr wrap="none" lIns="89902" tIns="44951" rIns="89902" bIns="44951" rtlCol="0">
            <a:spAutoFit/>
          </a:bodyPr>
          <a:lstStyle/>
          <a:p>
            <a:r>
              <a:rPr lang="en-US" sz="882" dirty="0"/>
              <a:t>Supreme Court</a:t>
            </a:r>
          </a:p>
          <a:p>
            <a:r>
              <a:rPr lang="en-US" sz="882" u="sng" dirty="0"/>
              <a:t>U.S. v Midwest Oil</a:t>
            </a:r>
          </a:p>
        </p:txBody>
      </p:sp>
      <p:sp>
        <p:nvSpPr>
          <p:cNvPr id="37" name="TextBox 36"/>
          <p:cNvSpPr txBox="1"/>
          <p:nvPr/>
        </p:nvSpPr>
        <p:spPr>
          <a:xfrm>
            <a:off x="2575112" y="1600200"/>
            <a:ext cx="689712" cy="362265"/>
          </a:xfrm>
          <a:prstGeom prst="rect">
            <a:avLst/>
          </a:prstGeom>
          <a:noFill/>
        </p:spPr>
        <p:txBody>
          <a:bodyPr wrap="none" lIns="89902" tIns="44951" rIns="89902" bIns="44951" rtlCol="0">
            <a:spAutoFit/>
          </a:bodyPr>
          <a:lstStyle/>
          <a:p>
            <a:r>
              <a:rPr lang="en-US" sz="882" dirty="0"/>
              <a:t>Stock</a:t>
            </a:r>
          </a:p>
          <a:p>
            <a:r>
              <a:rPr lang="en-US" sz="882" dirty="0"/>
              <a:t>Driveways</a:t>
            </a:r>
          </a:p>
        </p:txBody>
      </p:sp>
      <p:sp>
        <p:nvSpPr>
          <p:cNvPr id="38" name="TextBox 37"/>
          <p:cNvSpPr txBox="1"/>
          <p:nvPr/>
        </p:nvSpPr>
        <p:spPr>
          <a:xfrm>
            <a:off x="2944907" y="2152335"/>
            <a:ext cx="910927" cy="362265"/>
          </a:xfrm>
          <a:prstGeom prst="rect">
            <a:avLst/>
          </a:prstGeom>
          <a:noFill/>
        </p:spPr>
        <p:txBody>
          <a:bodyPr wrap="none" lIns="89902" tIns="44951" rIns="89902" bIns="44951" rtlCol="0">
            <a:spAutoFit/>
          </a:bodyPr>
          <a:lstStyle/>
          <a:p>
            <a:r>
              <a:rPr lang="en-US" sz="882" dirty="0"/>
              <a:t>Federal Power </a:t>
            </a:r>
          </a:p>
          <a:p>
            <a:r>
              <a:rPr lang="en-US" sz="882" dirty="0"/>
              <a:t>Act</a:t>
            </a:r>
          </a:p>
        </p:txBody>
      </p:sp>
      <p:sp>
        <p:nvSpPr>
          <p:cNvPr id="39" name="TextBox 38"/>
          <p:cNvSpPr txBox="1"/>
          <p:nvPr/>
        </p:nvSpPr>
        <p:spPr>
          <a:xfrm>
            <a:off x="3416443" y="2685735"/>
            <a:ext cx="926957" cy="362265"/>
          </a:xfrm>
          <a:prstGeom prst="rect">
            <a:avLst/>
          </a:prstGeom>
          <a:noFill/>
        </p:spPr>
        <p:txBody>
          <a:bodyPr wrap="none" lIns="89902" tIns="44951" rIns="89902" bIns="44951" rtlCol="0">
            <a:spAutoFit/>
          </a:bodyPr>
          <a:lstStyle/>
          <a:p>
            <a:r>
              <a:rPr lang="en-US" sz="882" dirty="0"/>
              <a:t>E.O. 4/17/1926*</a:t>
            </a:r>
          </a:p>
          <a:p>
            <a:r>
              <a:rPr lang="en-US" sz="882" dirty="0"/>
              <a:t>PWR 107</a:t>
            </a:r>
          </a:p>
        </p:txBody>
      </p:sp>
      <p:sp>
        <p:nvSpPr>
          <p:cNvPr id="40" name="TextBox 39"/>
          <p:cNvSpPr txBox="1"/>
          <p:nvPr/>
        </p:nvSpPr>
        <p:spPr>
          <a:xfrm>
            <a:off x="4065495" y="2168993"/>
            <a:ext cx="887505" cy="498007"/>
          </a:xfrm>
          <a:prstGeom prst="rect">
            <a:avLst/>
          </a:prstGeom>
          <a:noFill/>
        </p:spPr>
        <p:txBody>
          <a:bodyPr wrap="square" lIns="89902" tIns="44951" rIns="89902" bIns="44951" rtlCol="0">
            <a:spAutoFit/>
          </a:bodyPr>
          <a:lstStyle/>
          <a:p>
            <a:r>
              <a:rPr lang="en-US" sz="882" dirty="0"/>
              <a:t>Atty. General’s</a:t>
            </a:r>
          </a:p>
          <a:p>
            <a:r>
              <a:rPr lang="en-US" sz="882" dirty="0"/>
              <a:t>Opinion</a:t>
            </a:r>
          </a:p>
        </p:txBody>
      </p:sp>
      <p:sp>
        <p:nvSpPr>
          <p:cNvPr id="41" name="TextBox 40"/>
          <p:cNvSpPr txBox="1"/>
          <p:nvPr/>
        </p:nvSpPr>
        <p:spPr>
          <a:xfrm>
            <a:off x="4719918" y="1524000"/>
            <a:ext cx="643225" cy="226523"/>
          </a:xfrm>
          <a:prstGeom prst="rect">
            <a:avLst/>
          </a:prstGeom>
          <a:noFill/>
        </p:spPr>
        <p:txBody>
          <a:bodyPr wrap="none" lIns="89902" tIns="44951" rIns="89902" bIns="44951" rtlCol="0">
            <a:spAutoFit/>
          </a:bodyPr>
          <a:lstStyle/>
          <a:p>
            <a:r>
              <a:rPr lang="en-US" sz="882" dirty="0"/>
              <a:t>E.O. 9146</a:t>
            </a:r>
          </a:p>
        </p:txBody>
      </p:sp>
      <p:sp>
        <p:nvSpPr>
          <p:cNvPr id="42" name="TextBox 41"/>
          <p:cNvSpPr txBox="1"/>
          <p:nvPr/>
        </p:nvSpPr>
        <p:spPr>
          <a:xfrm>
            <a:off x="4648200" y="1907077"/>
            <a:ext cx="668873" cy="226523"/>
          </a:xfrm>
          <a:prstGeom prst="rect">
            <a:avLst/>
          </a:prstGeom>
          <a:noFill/>
        </p:spPr>
        <p:txBody>
          <a:bodyPr wrap="none" lIns="89902" tIns="44951" rIns="89902" bIns="44951" rtlCol="0">
            <a:spAutoFit/>
          </a:bodyPr>
          <a:lstStyle/>
          <a:p>
            <a:r>
              <a:rPr lang="en-US" sz="882" dirty="0"/>
              <a:t>PLO No. 1</a:t>
            </a:r>
          </a:p>
        </p:txBody>
      </p:sp>
      <p:sp>
        <p:nvSpPr>
          <p:cNvPr id="43" name="TextBox 42"/>
          <p:cNvSpPr txBox="1"/>
          <p:nvPr/>
        </p:nvSpPr>
        <p:spPr>
          <a:xfrm>
            <a:off x="5154672" y="2516678"/>
            <a:ext cx="644828" cy="226523"/>
          </a:xfrm>
          <a:prstGeom prst="rect">
            <a:avLst/>
          </a:prstGeom>
          <a:noFill/>
        </p:spPr>
        <p:txBody>
          <a:bodyPr wrap="none" lIns="89902" tIns="44951" rIns="89902" bIns="44951" rtlCol="0">
            <a:spAutoFit/>
          </a:bodyPr>
          <a:lstStyle/>
          <a:p>
            <a:r>
              <a:rPr lang="en-US" sz="882" dirty="0"/>
              <a:t>E.O. 9337</a:t>
            </a:r>
          </a:p>
        </p:txBody>
      </p:sp>
      <p:sp>
        <p:nvSpPr>
          <p:cNvPr id="44" name="TextBox 43"/>
          <p:cNvSpPr txBox="1"/>
          <p:nvPr/>
        </p:nvSpPr>
        <p:spPr>
          <a:xfrm>
            <a:off x="5755341" y="1600200"/>
            <a:ext cx="681697" cy="226523"/>
          </a:xfrm>
          <a:prstGeom prst="rect">
            <a:avLst/>
          </a:prstGeom>
          <a:noFill/>
        </p:spPr>
        <p:txBody>
          <a:bodyPr wrap="none" lIns="89902" tIns="44951" rIns="89902" bIns="44951" rtlCol="0">
            <a:spAutoFit/>
          </a:bodyPr>
          <a:lstStyle/>
          <a:p>
            <a:r>
              <a:rPr lang="en-US" sz="882" dirty="0"/>
              <a:t>E.O. 10355</a:t>
            </a:r>
          </a:p>
        </p:txBody>
      </p:sp>
      <p:sp>
        <p:nvSpPr>
          <p:cNvPr id="45" name="TextBox 44"/>
          <p:cNvSpPr txBox="1"/>
          <p:nvPr/>
        </p:nvSpPr>
        <p:spPr>
          <a:xfrm>
            <a:off x="6278151" y="2057400"/>
            <a:ext cx="656049" cy="226523"/>
          </a:xfrm>
          <a:prstGeom prst="rect">
            <a:avLst/>
          </a:prstGeom>
          <a:noFill/>
        </p:spPr>
        <p:txBody>
          <a:bodyPr wrap="none" lIns="89902" tIns="44951" rIns="89902" bIns="44951" rtlCol="0">
            <a:spAutoFit/>
          </a:bodyPr>
          <a:lstStyle/>
          <a:p>
            <a:r>
              <a:rPr lang="en-US" sz="882" dirty="0"/>
              <a:t>Engle Act</a:t>
            </a:r>
          </a:p>
        </p:txBody>
      </p:sp>
      <p:sp>
        <p:nvSpPr>
          <p:cNvPr id="46" name="TextBox 45"/>
          <p:cNvSpPr txBox="1"/>
          <p:nvPr/>
        </p:nvSpPr>
        <p:spPr>
          <a:xfrm>
            <a:off x="6685029" y="1678477"/>
            <a:ext cx="934971" cy="226523"/>
          </a:xfrm>
          <a:prstGeom prst="rect">
            <a:avLst/>
          </a:prstGeom>
          <a:noFill/>
        </p:spPr>
        <p:txBody>
          <a:bodyPr wrap="none" lIns="89902" tIns="44951" rIns="89902" bIns="44951" rtlCol="0">
            <a:spAutoFit/>
          </a:bodyPr>
          <a:lstStyle/>
          <a:p>
            <a:r>
              <a:rPr lang="en-US" sz="882" dirty="0"/>
              <a:t>Wilderness Act</a:t>
            </a:r>
          </a:p>
        </p:txBody>
      </p:sp>
      <p:sp>
        <p:nvSpPr>
          <p:cNvPr id="47" name="TextBox 46"/>
          <p:cNvSpPr txBox="1"/>
          <p:nvPr/>
        </p:nvSpPr>
        <p:spPr>
          <a:xfrm>
            <a:off x="7315200" y="2152335"/>
            <a:ext cx="875661" cy="362265"/>
          </a:xfrm>
          <a:prstGeom prst="rect">
            <a:avLst/>
          </a:prstGeom>
          <a:noFill/>
        </p:spPr>
        <p:txBody>
          <a:bodyPr wrap="none" lIns="89902" tIns="44951" rIns="89902" bIns="44951" rtlCol="0">
            <a:spAutoFit/>
          </a:bodyPr>
          <a:lstStyle/>
          <a:p>
            <a:r>
              <a:rPr lang="en-US" sz="882" dirty="0"/>
              <a:t>Wild &amp; Scenic</a:t>
            </a:r>
          </a:p>
          <a:p>
            <a:r>
              <a:rPr lang="en-US" sz="882" dirty="0"/>
              <a:t>Rivers Act</a:t>
            </a:r>
          </a:p>
        </p:txBody>
      </p:sp>
      <p:sp>
        <p:nvSpPr>
          <p:cNvPr id="48" name="TextBox 47"/>
          <p:cNvSpPr txBox="1"/>
          <p:nvPr/>
        </p:nvSpPr>
        <p:spPr>
          <a:xfrm>
            <a:off x="8122024" y="1678477"/>
            <a:ext cx="550251" cy="226523"/>
          </a:xfrm>
          <a:prstGeom prst="rect">
            <a:avLst/>
          </a:prstGeom>
          <a:noFill/>
        </p:spPr>
        <p:txBody>
          <a:bodyPr wrap="none" lIns="89902" tIns="44951" rIns="89902" bIns="44951" rtlCol="0">
            <a:spAutoFit/>
          </a:bodyPr>
          <a:lstStyle/>
          <a:p>
            <a:r>
              <a:rPr lang="en-US" sz="882" dirty="0"/>
              <a:t>FLPMA</a:t>
            </a:r>
          </a:p>
        </p:txBody>
      </p:sp>
      <p:sp>
        <p:nvSpPr>
          <p:cNvPr id="70" name="TextBox 69"/>
          <p:cNvSpPr txBox="1"/>
          <p:nvPr/>
        </p:nvSpPr>
        <p:spPr>
          <a:xfrm rot="5400000">
            <a:off x="249034" y="1569904"/>
            <a:ext cx="762000" cy="212993"/>
          </a:xfrm>
          <a:prstGeom prst="rect">
            <a:avLst/>
          </a:prstGeom>
          <a:noFill/>
        </p:spPr>
        <p:txBody>
          <a:bodyPr wrap="square" lIns="89902" tIns="44951" rIns="89902" bIns="44951" rtlCol="0">
            <a:spAutoFit/>
          </a:bodyPr>
          <a:lstStyle/>
          <a:p>
            <a:r>
              <a:rPr lang="en-US" sz="794" dirty="0"/>
              <a:t>---------</a:t>
            </a:r>
          </a:p>
        </p:txBody>
      </p:sp>
      <p:sp>
        <p:nvSpPr>
          <p:cNvPr id="72" name="TextBox 71"/>
          <p:cNvSpPr txBox="1"/>
          <p:nvPr/>
        </p:nvSpPr>
        <p:spPr>
          <a:xfrm rot="5400000">
            <a:off x="492244" y="1699300"/>
            <a:ext cx="1142999" cy="335206"/>
          </a:xfrm>
          <a:prstGeom prst="rect">
            <a:avLst/>
          </a:prstGeom>
          <a:noFill/>
        </p:spPr>
        <p:txBody>
          <a:bodyPr wrap="square" lIns="89902" tIns="44951" rIns="89902" bIns="44951" rtlCol="0">
            <a:spAutoFit/>
          </a:bodyPr>
          <a:lstStyle/>
          <a:p>
            <a:r>
              <a:rPr lang="en-US" sz="794" dirty="0"/>
              <a:t>----------------------------</a:t>
            </a:r>
          </a:p>
        </p:txBody>
      </p:sp>
      <p:sp>
        <p:nvSpPr>
          <p:cNvPr id="73" name="TextBox 72"/>
          <p:cNvSpPr txBox="1"/>
          <p:nvPr/>
        </p:nvSpPr>
        <p:spPr>
          <a:xfrm rot="5400000">
            <a:off x="1341682" y="1417504"/>
            <a:ext cx="457202" cy="212993"/>
          </a:xfrm>
          <a:prstGeom prst="rect">
            <a:avLst/>
          </a:prstGeom>
          <a:noFill/>
        </p:spPr>
        <p:txBody>
          <a:bodyPr wrap="square" lIns="89902" tIns="44951" rIns="89902" bIns="44951" rtlCol="0">
            <a:spAutoFit/>
          </a:bodyPr>
          <a:lstStyle/>
          <a:p>
            <a:r>
              <a:rPr lang="en-US" sz="794" dirty="0"/>
              <a:t>-------</a:t>
            </a:r>
          </a:p>
        </p:txBody>
      </p:sp>
      <p:sp>
        <p:nvSpPr>
          <p:cNvPr id="74" name="TextBox 73"/>
          <p:cNvSpPr txBox="1"/>
          <p:nvPr/>
        </p:nvSpPr>
        <p:spPr>
          <a:xfrm rot="5400000">
            <a:off x="1585418" y="1623909"/>
            <a:ext cx="870006" cy="212993"/>
          </a:xfrm>
          <a:prstGeom prst="rect">
            <a:avLst/>
          </a:prstGeom>
          <a:noFill/>
        </p:spPr>
        <p:txBody>
          <a:bodyPr wrap="square" lIns="89902" tIns="44951" rIns="89902" bIns="44951" rtlCol="0">
            <a:spAutoFit/>
          </a:bodyPr>
          <a:lstStyle/>
          <a:p>
            <a:r>
              <a:rPr lang="en-US" sz="794" dirty="0"/>
              <a:t>------------------</a:t>
            </a:r>
          </a:p>
        </p:txBody>
      </p:sp>
      <p:sp>
        <p:nvSpPr>
          <p:cNvPr id="75" name="TextBox 74"/>
          <p:cNvSpPr txBox="1"/>
          <p:nvPr/>
        </p:nvSpPr>
        <p:spPr>
          <a:xfrm rot="5400000">
            <a:off x="1538086" y="1973541"/>
            <a:ext cx="1691488" cy="335206"/>
          </a:xfrm>
          <a:prstGeom prst="rect">
            <a:avLst/>
          </a:prstGeom>
          <a:noFill/>
        </p:spPr>
        <p:txBody>
          <a:bodyPr wrap="square" lIns="89902" tIns="44951" rIns="89902" bIns="44951" rtlCol="0">
            <a:spAutoFit/>
          </a:bodyPr>
          <a:lstStyle/>
          <a:p>
            <a:r>
              <a:rPr lang="en-US" sz="794" dirty="0"/>
              <a:t>-----------------------------------------------</a:t>
            </a:r>
          </a:p>
        </p:txBody>
      </p:sp>
      <p:sp>
        <p:nvSpPr>
          <p:cNvPr id="76" name="TextBox 75"/>
          <p:cNvSpPr txBox="1"/>
          <p:nvPr/>
        </p:nvSpPr>
        <p:spPr>
          <a:xfrm rot="5400000">
            <a:off x="2570892" y="1425506"/>
            <a:ext cx="513382" cy="212993"/>
          </a:xfrm>
          <a:prstGeom prst="rect">
            <a:avLst/>
          </a:prstGeom>
          <a:noFill/>
        </p:spPr>
        <p:txBody>
          <a:bodyPr wrap="none" lIns="89902" tIns="44951" rIns="89902" bIns="44951" rtlCol="0">
            <a:spAutoFit/>
          </a:bodyPr>
          <a:lstStyle/>
          <a:p>
            <a:r>
              <a:rPr lang="en-US" sz="794" dirty="0"/>
              <a:t>---------</a:t>
            </a:r>
          </a:p>
        </p:txBody>
      </p:sp>
      <p:sp>
        <p:nvSpPr>
          <p:cNvPr id="77" name="TextBox 76"/>
          <p:cNvSpPr txBox="1"/>
          <p:nvPr/>
        </p:nvSpPr>
        <p:spPr>
          <a:xfrm rot="5400000">
            <a:off x="2830520" y="1649927"/>
            <a:ext cx="1029549" cy="212993"/>
          </a:xfrm>
          <a:prstGeom prst="rect">
            <a:avLst/>
          </a:prstGeom>
          <a:noFill/>
        </p:spPr>
        <p:txBody>
          <a:bodyPr wrap="none" lIns="89902" tIns="44951" rIns="89902" bIns="44951" rtlCol="0">
            <a:spAutoFit/>
          </a:bodyPr>
          <a:lstStyle/>
          <a:p>
            <a:r>
              <a:rPr lang="en-US" sz="794" dirty="0"/>
              <a:t>-----------------------</a:t>
            </a:r>
          </a:p>
        </p:txBody>
      </p:sp>
      <p:sp>
        <p:nvSpPr>
          <p:cNvPr id="78" name="TextBox 77"/>
          <p:cNvSpPr txBox="1"/>
          <p:nvPr/>
        </p:nvSpPr>
        <p:spPr>
          <a:xfrm rot="5400000">
            <a:off x="3090149" y="1874347"/>
            <a:ext cx="1545716" cy="212993"/>
          </a:xfrm>
          <a:prstGeom prst="rect">
            <a:avLst/>
          </a:prstGeom>
          <a:noFill/>
        </p:spPr>
        <p:txBody>
          <a:bodyPr wrap="none" lIns="89902" tIns="44951" rIns="89902" bIns="44951" rtlCol="0">
            <a:spAutoFit/>
          </a:bodyPr>
          <a:lstStyle/>
          <a:p>
            <a:r>
              <a:rPr lang="en-US" sz="794" dirty="0"/>
              <a:t>-------------------------------------</a:t>
            </a:r>
          </a:p>
        </p:txBody>
      </p:sp>
      <p:sp>
        <p:nvSpPr>
          <p:cNvPr id="79" name="TextBox 78"/>
          <p:cNvSpPr txBox="1"/>
          <p:nvPr/>
        </p:nvSpPr>
        <p:spPr>
          <a:xfrm rot="5400000">
            <a:off x="3865944" y="1649927"/>
            <a:ext cx="1029549" cy="212993"/>
          </a:xfrm>
          <a:prstGeom prst="rect">
            <a:avLst/>
          </a:prstGeom>
          <a:noFill/>
        </p:spPr>
        <p:txBody>
          <a:bodyPr wrap="none" lIns="89902" tIns="44951" rIns="89902" bIns="44951" rtlCol="0">
            <a:spAutoFit/>
          </a:bodyPr>
          <a:lstStyle/>
          <a:p>
            <a:r>
              <a:rPr lang="en-US" sz="794" dirty="0"/>
              <a:t>-----------------------</a:t>
            </a:r>
          </a:p>
        </p:txBody>
      </p:sp>
      <p:sp>
        <p:nvSpPr>
          <p:cNvPr id="80" name="TextBox 79"/>
          <p:cNvSpPr txBox="1"/>
          <p:nvPr/>
        </p:nvSpPr>
        <p:spPr>
          <a:xfrm rot="5400000">
            <a:off x="4771002" y="1377416"/>
            <a:ext cx="402774" cy="212993"/>
          </a:xfrm>
          <a:prstGeom prst="rect">
            <a:avLst/>
          </a:prstGeom>
          <a:noFill/>
        </p:spPr>
        <p:txBody>
          <a:bodyPr wrap="none" lIns="89902" tIns="44951" rIns="89902" bIns="44951" rtlCol="0">
            <a:spAutoFit/>
          </a:bodyPr>
          <a:lstStyle/>
          <a:p>
            <a:r>
              <a:rPr lang="en-US" sz="794" dirty="0"/>
              <a:t>------</a:t>
            </a:r>
          </a:p>
        </p:txBody>
      </p:sp>
      <p:sp>
        <p:nvSpPr>
          <p:cNvPr id="81" name="TextBox 80"/>
          <p:cNvSpPr txBox="1"/>
          <p:nvPr/>
        </p:nvSpPr>
        <p:spPr>
          <a:xfrm rot="5400000">
            <a:off x="4771002" y="1682216"/>
            <a:ext cx="402774" cy="212993"/>
          </a:xfrm>
          <a:prstGeom prst="rect">
            <a:avLst/>
          </a:prstGeom>
          <a:noFill/>
        </p:spPr>
        <p:txBody>
          <a:bodyPr wrap="none" lIns="89902" tIns="44951" rIns="89902" bIns="44951" rtlCol="0">
            <a:spAutoFit/>
          </a:bodyPr>
          <a:lstStyle/>
          <a:p>
            <a:r>
              <a:rPr lang="en-US" sz="794" dirty="0"/>
              <a:t>------</a:t>
            </a:r>
          </a:p>
        </p:txBody>
      </p:sp>
      <p:sp>
        <p:nvSpPr>
          <p:cNvPr id="82" name="TextBox 81"/>
          <p:cNvSpPr txBox="1"/>
          <p:nvPr/>
        </p:nvSpPr>
        <p:spPr>
          <a:xfrm rot="5400000">
            <a:off x="4790981" y="1810227"/>
            <a:ext cx="1398240" cy="212993"/>
          </a:xfrm>
          <a:prstGeom prst="rect">
            <a:avLst/>
          </a:prstGeom>
          <a:noFill/>
        </p:spPr>
        <p:txBody>
          <a:bodyPr wrap="none" lIns="89902" tIns="44951" rIns="89902" bIns="44951" rtlCol="0">
            <a:spAutoFit/>
          </a:bodyPr>
          <a:lstStyle/>
          <a:p>
            <a:r>
              <a:rPr lang="en-US" sz="794" dirty="0"/>
              <a:t>---------------------------------</a:t>
            </a:r>
          </a:p>
        </p:txBody>
      </p:sp>
      <p:sp>
        <p:nvSpPr>
          <p:cNvPr id="83" name="TextBox 82"/>
          <p:cNvSpPr txBox="1"/>
          <p:nvPr/>
        </p:nvSpPr>
        <p:spPr>
          <a:xfrm rot="5400000">
            <a:off x="5825081" y="1425506"/>
            <a:ext cx="513382" cy="212993"/>
          </a:xfrm>
          <a:prstGeom prst="rect">
            <a:avLst/>
          </a:prstGeom>
          <a:noFill/>
        </p:spPr>
        <p:txBody>
          <a:bodyPr wrap="none" lIns="89902" tIns="44951" rIns="89902" bIns="44951" rtlCol="0">
            <a:spAutoFit/>
          </a:bodyPr>
          <a:lstStyle/>
          <a:p>
            <a:r>
              <a:rPr lang="en-US" sz="794" dirty="0"/>
              <a:t>---------</a:t>
            </a:r>
          </a:p>
        </p:txBody>
      </p:sp>
      <p:sp>
        <p:nvSpPr>
          <p:cNvPr id="84" name="TextBox 83"/>
          <p:cNvSpPr txBox="1"/>
          <p:nvPr/>
        </p:nvSpPr>
        <p:spPr>
          <a:xfrm rot="5400000">
            <a:off x="6140013" y="1601837"/>
            <a:ext cx="918941" cy="212993"/>
          </a:xfrm>
          <a:prstGeom prst="rect">
            <a:avLst/>
          </a:prstGeom>
          <a:noFill/>
        </p:spPr>
        <p:txBody>
          <a:bodyPr wrap="none" lIns="89902" tIns="44951" rIns="89902" bIns="44951" rtlCol="0">
            <a:spAutoFit/>
          </a:bodyPr>
          <a:lstStyle/>
          <a:p>
            <a:r>
              <a:rPr lang="en-US" sz="794" dirty="0"/>
              <a:t>--------------------</a:t>
            </a:r>
          </a:p>
        </p:txBody>
      </p:sp>
      <p:sp>
        <p:nvSpPr>
          <p:cNvPr id="85" name="TextBox 84"/>
          <p:cNvSpPr txBox="1"/>
          <p:nvPr/>
        </p:nvSpPr>
        <p:spPr>
          <a:xfrm rot="5400000">
            <a:off x="6870263" y="1414208"/>
            <a:ext cx="513382" cy="212993"/>
          </a:xfrm>
          <a:prstGeom prst="rect">
            <a:avLst/>
          </a:prstGeom>
          <a:noFill/>
        </p:spPr>
        <p:txBody>
          <a:bodyPr wrap="none" lIns="89902" tIns="44951" rIns="89902" bIns="44951" rtlCol="0">
            <a:spAutoFit/>
          </a:bodyPr>
          <a:lstStyle/>
          <a:p>
            <a:r>
              <a:rPr lang="en-US" sz="794" dirty="0"/>
              <a:t>---------</a:t>
            </a:r>
          </a:p>
        </p:txBody>
      </p:sp>
      <p:sp>
        <p:nvSpPr>
          <p:cNvPr id="86" name="TextBox 85"/>
          <p:cNvSpPr txBox="1"/>
          <p:nvPr/>
        </p:nvSpPr>
        <p:spPr>
          <a:xfrm rot="5400000">
            <a:off x="7286485" y="1633897"/>
            <a:ext cx="992679" cy="212993"/>
          </a:xfrm>
          <a:prstGeom prst="rect">
            <a:avLst/>
          </a:prstGeom>
          <a:noFill/>
        </p:spPr>
        <p:txBody>
          <a:bodyPr wrap="none" lIns="89902" tIns="44951" rIns="89902" bIns="44951" rtlCol="0">
            <a:spAutoFit/>
          </a:bodyPr>
          <a:lstStyle/>
          <a:p>
            <a:r>
              <a:rPr lang="en-US" sz="794" dirty="0"/>
              <a:t>----------------------</a:t>
            </a:r>
          </a:p>
        </p:txBody>
      </p:sp>
      <p:sp>
        <p:nvSpPr>
          <p:cNvPr id="87" name="TextBox 86"/>
          <p:cNvSpPr txBox="1"/>
          <p:nvPr/>
        </p:nvSpPr>
        <p:spPr>
          <a:xfrm rot="5400000">
            <a:off x="8117804" y="1425506"/>
            <a:ext cx="513382" cy="212993"/>
          </a:xfrm>
          <a:prstGeom prst="rect">
            <a:avLst/>
          </a:prstGeom>
          <a:noFill/>
        </p:spPr>
        <p:txBody>
          <a:bodyPr wrap="none" lIns="89902" tIns="44951" rIns="89902" bIns="44951" rtlCol="0">
            <a:spAutoFit/>
          </a:bodyPr>
          <a:lstStyle/>
          <a:p>
            <a:r>
              <a:rPr lang="en-US" sz="794" dirty="0"/>
              <a:t>---------</a:t>
            </a:r>
          </a:p>
        </p:txBody>
      </p:sp>
      <p:sp>
        <p:nvSpPr>
          <p:cNvPr id="88" name="TextBox 87"/>
          <p:cNvSpPr txBox="1"/>
          <p:nvPr/>
        </p:nvSpPr>
        <p:spPr>
          <a:xfrm>
            <a:off x="3745064" y="3429001"/>
            <a:ext cx="1439918" cy="270701"/>
          </a:xfrm>
          <a:prstGeom prst="rect">
            <a:avLst/>
          </a:prstGeom>
          <a:noFill/>
        </p:spPr>
        <p:txBody>
          <a:bodyPr wrap="none" lIns="89902" tIns="44951" rIns="89902" bIns="44951" rtlCol="0">
            <a:spAutoFit/>
          </a:bodyPr>
          <a:lstStyle/>
          <a:p>
            <a:pPr algn="ctr"/>
            <a:r>
              <a:rPr lang="en-US" sz="1169" b="1" dirty="0"/>
              <a:t>implied authority</a:t>
            </a:r>
          </a:p>
        </p:txBody>
      </p:sp>
      <p:cxnSp>
        <p:nvCxnSpPr>
          <p:cNvPr id="90" name="Straight Arrow Connector 89"/>
          <p:cNvCxnSpPr/>
          <p:nvPr/>
        </p:nvCxnSpPr>
        <p:spPr>
          <a:xfrm rot="10800000">
            <a:off x="3462618" y="3581400"/>
            <a:ext cx="295835"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a:off x="5163671" y="3581400"/>
            <a:ext cx="295835"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5" name="TextBox 94"/>
          <p:cNvSpPr txBox="1"/>
          <p:nvPr/>
        </p:nvSpPr>
        <p:spPr>
          <a:xfrm>
            <a:off x="2279277" y="3733801"/>
            <a:ext cx="1590251" cy="2562675"/>
          </a:xfrm>
          <a:prstGeom prst="rect">
            <a:avLst/>
          </a:prstGeom>
          <a:noFill/>
        </p:spPr>
        <p:txBody>
          <a:bodyPr wrap="square" lIns="89902" tIns="44951" rIns="89902" bIns="44951" rtlCol="0">
            <a:spAutoFit/>
          </a:bodyPr>
          <a:lstStyle/>
          <a:p>
            <a:r>
              <a:rPr lang="en-US" sz="993" dirty="0"/>
              <a:t>Reservoir Sites	</a:t>
            </a:r>
          </a:p>
          <a:p>
            <a:r>
              <a:rPr lang="en-US" sz="993" dirty="0"/>
              <a:t>Forest Reserves</a:t>
            </a:r>
          </a:p>
          <a:p>
            <a:r>
              <a:rPr lang="en-US" sz="993" dirty="0"/>
              <a:t>Reclamation Act</a:t>
            </a:r>
          </a:p>
          <a:p>
            <a:r>
              <a:rPr lang="en-US" sz="993" dirty="0"/>
              <a:t>Pickett Act</a:t>
            </a:r>
          </a:p>
          <a:p>
            <a:r>
              <a:rPr lang="en-US" sz="993" dirty="0"/>
              <a:t>Stock Driveways</a:t>
            </a:r>
          </a:p>
          <a:p>
            <a:r>
              <a:rPr lang="en-US" sz="993" dirty="0"/>
              <a:t>Federal Power Act</a:t>
            </a:r>
          </a:p>
          <a:p>
            <a:r>
              <a:rPr lang="en-US" sz="993" dirty="0"/>
              <a:t>E.O. 9146</a:t>
            </a:r>
          </a:p>
          <a:p>
            <a:r>
              <a:rPr lang="en-US" sz="993" dirty="0"/>
              <a:t>E.O. 9337</a:t>
            </a:r>
          </a:p>
          <a:p>
            <a:r>
              <a:rPr lang="en-US" sz="993" dirty="0"/>
              <a:t>E.O. 10355</a:t>
            </a:r>
          </a:p>
          <a:p>
            <a:r>
              <a:rPr lang="en-US" sz="993" dirty="0"/>
              <a:t>Engle Act</a:t>
            </a:r>
          </a:p>
          <a:p>
            <a:r>
              <a:rPr lang="en-US" sz="993" dirty="0"/>
              <a:t>Wilderness Act</a:t>
            </a:r>
          </a:p>
          <a:p>
            <a:r>
              <a:rPr lang="en-US" sz="993" dirty="0"/>
              <a:t>Wild and Scenic</a:t>
            </a:r>
          </a:p>
          <a:p>
            <a:r>
              <a:rPr lang="en-US" sz="993" dirty="0"/>
              <a:t>     Rivers Act</a:t>
            </a:r>
          </a:p>
          <a:p>
            <a:r>
              <a:rPr lang="en-US" sz="993" dirty="0"/>
              <a:t>Federal Land Policy</a:t>
            </a:r>
          </a:p>
          <a:p>
            <a:r>
              <a:rPr lang="en-US" sz="993" dirty="0"/>
              <a:t>     and Management Act</a:t>
            </a:r>
          </a:p>
          <a:p>
            <a:pPr algn="ctr"/>
            <a:endParaRPr lang="en-US" sz="1169" dirty="0"/>
          </a:p>
        </p:txBody>
      </p:sp>
      <p:sp>
        <p:nvSpPr>
          <p:cNvPr id="97" name="TextBox 96"/>
          <p:cNvSpPr txBox="1"/>
          <p:nvPr/>
        </p:nvSpPr>
        <p:spPr>
          <a:xfrm>
            <a:off x="4202207" y="3733801"/>
            <a:ext cx="793907" cy="2229955"/>
          </a:xfrm>
          <a:prstGeom prst="rect">
            <a:avLst/>
          </a:prstGeom>
          <a:noFill/>
        </p:spPr>
        <p:txBody>
          <a:bodyPr wrap="none" lIns="89902" tIns="44951" rIns="89902" bIns="44951" rtlCol="0">
            <a:spAutoFit/>
          </a:bodyPr>
          <a:lstStyle/>
          <a:p>
            <a:r>
              <a:rPr lang="en-US" sz="993" dirty="0"/>
              <a:t>10/02/1888</a:t>
            </a:r>
          </a:p>
          <a:p>
            <a:r>
              <a:rPr lang="en-US" sz="993" dirty="0"/>
              <a:t>03/03/1891</a:t>
            </a:r>
          </a:p>
          <a:p>
            <a:r>
              <a:rPr lang="en-US" sz="993" dirty="0"/>
              <a:t>06/17/1902</a:t>
            </a:r>
          </a:p>
          <a:p>
            <a:r>
              <a:rPr lang="en-US" sz="993" dirty="0"/>
              <a:t>06/25/1910</a:t>
            </a:r>
          </a:p>
          <a:p>
            <a:r>
              <a:rPr lang="en-US" sz="993" dirty="0"/>
              <a:t>12/29/1916</a:t>
            </a:r>
          </a:p>
          <a:p>
            <a:r>
              <a:rPr lang="en-US" sz="993" dirty="0"/>
              <a:t>06/10/1920</a:t>
            </a:r>
          </a:p>
          <a:p>
            <a:r>
              <a:rPr lang="en-US" sz="993" dirty="0"/>
              <a:t>04/24/1942</a:t>
            </a:r>
          </a:p>
          <a:p>
            <a:r>
              <a:rPr lang="en-US" sz="993" dirty="0"/>
              <a:t>04/24/1943</a:t>
            </a:r>
          </a:p>
          <a:p>
            <a:r>
              <a:rPr lang="en-US" sz="993" dirty="0"/>
              <a:t>05/26/1952</a:t>
            </a:r>
          </a:p>
          <a:p>
            <a:r>
              <a:rPr lang="en-US" sz="993" dirty="0"/>
              <a:t>02/28/1958</a:t>
            </a:r>
          </a:p>
          <a:p>
            <a:r>
              <a:rPr lang="en-US" sz="993" dirty="0"/>
              <a:t>09/03/1964</a:t>
            </a:r>
          </a:p>
          <a:p>
            <a:r>
              <a:rPr lang="en-US" sz="993" dirty="0"/>
              <a:t>10/02/1968</a:t>
            </a:r>
          </a:p>
          <a:p>
            <a:endParaRPr lang="en-US" sz="993" dirty="0"/>
          </a:p>
          <a:p>
            <a:r>
              <a:rPr lang="en-US" sz="993" dirty="0"/>
              <a:t>10/21/1976</a:t>
            </a:r>
          </a:p>
        </p:txBody>
      </p:sp>
      <p:sp>
        <p:nvSpPr>
          <p:cNvPr id="98" name="TextBox 97"/>
          <p:cNvSpPr txBox="1"/>
          <p:nvPr/>
        </p:nvSpPr>
        <p:spPr>
          <a:xfrm>
            <a:off x="5681383" y="3733801"/>
            <a:ext cx="1087257" cy="2229955"/>
          </a:xfrm>
          <a:prstGeom prst="rect">
            <a:avLst/>
          </a:prstGeom>
          <a:noFill/>
        </p:spPr>
        <p:txBody>
          <a:bodyPr wrap="none" lIns="89902" tIns="44951" rIns="89902" bIns="44951" rtlCol="0">
            <a:spAutoFit/>
          </a:bodyPr>
          <a:lstStyle/>
          <a:p>
            <a:r>
              <a:rPr lang="en-US" sz="993" dirty="0"/>
              <a:t>43 U.S.C. 662</a:t>
            </a:r>
          </a:p>
          <a:p>
            <a:r>
              <a:rPr lang="en-US" sz="993" dirty="0"/>
              <a:t>16 U.S.C. 471</a:t>
            </a:r>
          </a:p>
          <a:p>
            <a:r>
              <a:rPr lang="en-US" sz="993" dirty="0"/>
              <a:t>43 U.S.C. 416</a:t>
            </a:r>
          </a:p>
          <a:p>
            <a:r>
              <a:rPr lang="en-US" sz="993" dirty="0"/>
              <a:t>43 U.S.C. 141</a:t>
            </a:r>
          </a:p>
          <a:p>
            <a:r>
              <a:rPr lang="en-US" sz="993" dirty="0"/>
              <a:t>43 U.S.C. 300</a:t>
            </a:r>
          </a:p>
          <a:p>
            <a:r>
              <a:rPr lang="en-US" sz="993" dirty="0"/>
              <a:t>16 U.S.C. 818</a:t>
            </a:r>
          </a:p>
          <a:p>
            <a:endParaRPr lang="en-US" sz="993" dirty="0"/>
          </a:p>
          <a:p>
            <a:endParaRPr lang="en-US" sz="993" dirty="0"/>
          </a:p>
          <a:p>
            <a:endParaRPr lang="en-US" sz="993" dirty="0"/>
          </a:p>
          <a:p>
            <a:r>
              <a:rPr lang="en-US" sz="993" dirty="0"/>
              <a:t>43 U.S.C. 155-158</a:t>
            </a:r>
          </a:p>
          <a:p>
            <a:r>
              <a:rPr lang="en-US" sz="993" dirty="0"/>
              <a:t>16 U.S.C. 1131</a:t>
            </a:r>
          </a:p>
          <a:p>
            <a:r>
              <a:rPr lang="en-US" sz="993" dirty="0"/>
              <a:t>16 U.S.C. 1277</a:t>
            </a:r>
          </a:p>
          <a:p>
            <a:endParaRPr lang="en-US" sz="993" dirty="0"/>
          </a:p>
          <a:p>
            <a:r>
              <a:rPr lang="en-US" sz="993" dirty="0"/>
              <a:t>43 U.S.C. 1714</a:t>
            </a:r>
          </a:p>
        </p:txBody>
      </p:sp>
      <p:sp>
        <p:nvSpPr>
          <p:cNvPr id="99" name="TextBox 98"/>
          <p:cNvSpPr txBox="1"/>
          <p:nvPr/>
        </p:nvSpPr>
        <p:spPr>
          <a:xfrm>
            <a:off x="578224" y="6324601"/>
            <a:ext cx="4395855" cy="243579"/>
          </a:xfrm>
          <a:prstGeom prst="rect">
            <a:avLst/>
          </a:prstGeom>
          <a:noFill/>
        </p:spPr>
        <p:txBody>
          <a:bodyPr wrap="none" lIns="89902" tIns="44951" rIns="89902" bIns="44951" rtlCol="0">
            <a:spAutoFit/>
          </a:bodyPr>
          <a:lstStyle/>
          <a:p>
            <a:r>
              <a:rPr lang="en-US" sz="993" dirty="0"/>
              <a:t>* this executive order used the Pickett Act as the authority to withdraw land.</a:t>
            </a:r>
          </a:p>
        </p:txBody>
      </p:sp>
      <p:sp>
        <p:nvSpPr>
          <p:cNvPr id="62" name="Title 1"/>
          <p:cNvSpPr txBox="1">
            <a:spLocks/>
          </p:cNvSpPr>
          <p:nvPr/>
        </p:nvSpPr>
        <p:spPr>
          <a:xfrm>
            <a:off x="457200" y="299357"/>
            <a:ext cx="8229600" cy="1143000"/>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n-US" b="1" smtClean="0"/>
              <a:t>Authorities</a:t>
            </a:r>
            <a:endParaRPr lang="en-US" b="1" dirty="0"/>
          </a:p>
        </p:txBody>
      </p:sp>
    </p:spTree>
    <p:extLst>
      <p:ext uri="{BB962C8B-B14F-4D97-AF65-F5344CB8AC3E}">
        <p14:creationId xmlns:p14="http://schemas.microsoft.com/office/powerpoint/2010/main" val="35372133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le 1"/>
          <p:cNvSpPr>
            <a:spLocks noGrp="1"/>
          </p:cNvSpPr>
          <p:nvPr>
            <p:ph type="title"/>
          </p:nvPr>
        </p:nvSpPr>
        <p:spPr>
          <a:xfrm>
            <a:off x="457200" y="299357"/>
            <a:ext cx="8229600" cy="1143000"/>
          </a:xfrm>
        </p:spPr>
        <p:txBody>
          <a:bodyPr/>
          <a:lstStyle/>
          <a:p>
            <a:pPr algn="ctr"/>
            <a:r>
              <a:rPr lang="en-US" b="1" dirty="0" smtClean="0"/>
              <a:t>Withdrawal Relationships</a:t>
            </a:r>
            <a:endParaRPr lang="en-US" b="1" dirty="0"/>
          </a:p>
        </p:txBody>
      </p:sp>
      <p:sp>
        <p:nvSpPr>
          <p:cNvPr id="2" name="TextBox 1"/>
          <p:cNvSpPr txBox="1"/>
          <p:nvPr/>
        </p:nvSpPr>
        <p:spPr>
          <a:xfrm>
            <a:off x="514350" y="1905000"/>
            <a:ext cx="8115300" cy="3754874"/>
          </a:xfrm>
          <a:prstGeom prst="rect">
            <a:avLst/>
          </a:prstGeom>
          <a:noFill/>
        </p:spPr>
        <p:txBody>
          <a:bodyPr wrap="square" rtlCol="0">
            <a:spAutoFit/>
          </a:bodyPr>
          <a:lstStyle/>
          <a:p>
            <a:pPr algn="ctr"/>
            <a:endParaRPr lang="en-US" sz="2600" dirty="0" smtClean="0"/>
          </a:p>
          <a:p>
            <a:pPr marL="457200" indent="-457200">
              <a:lnSpc>
                <a:spcPct val="200000"/>
              </a:lnSpc>
              <a:spcAft>
                <a:spcPts val="1200"/>
              </a:spcAft>
              <a:buFont typeface="Arial" panose="020B0604020202020204" pitchFamily="34" charset="0"/>
              <a:buChar char="•"/>
            </a:pPr>
            <a:r>
              <a:rPr lang="en-US" sz="2600" dirty="0" smtClean="0"/>
              <a:t>Holding Agency – Holds the Withdrawal</a:t>
            </a:r>
          </a:p>
          <a:p>
            <a:pPr marL="457200" indent="-457200">
              <a:lnSpc>
                <a:spcPct val="200000"/>
              </a:lnSpc>
              <a:spcAft>
                <a:spcPts val="1200"/>
              </a:spcAft>
              <a:buFont typeface="Arial" panose="020B0604020202020204" pitchFamily="34" charset="0"/>
              <a:buChar char="•"/>
            </a:pPr>
            <a:r>
              <a:rPr lang="en-US" sz="2600" dirty="0" smtClean="0"/>
              <a:t>Benefiting Agency – Held by </a:t>
            </a:r>
            <a:r>
              <a:rPr lang="en-US" sz="2600" dirty="0"/>
              <a:t>O</a:t>
            </a:r>
            <a:r>
              <a:rPr lang="en-US" sz="2600" dirty="0" smtClean="0"/>
              <a:t>ne for Another</a:t>
            </a:r>
          </a:p>
          <a:p>
            <a:pPr marL="457200" indent="-457200">
              <a:lnSpc>
                <a:spcPct val="200000"/>
              </a:lnSpc>
              <a:spcAft>
                <a:spcPts val="1200"/>
              </a:spcAft>
              <a:buFont typeface="Arial" panose="020B0604020202020204" pitchFamily="34" charset="0"/>
              <a:buChar char="•"/>
            </a:pPr>
            <a:r>
              <a:rPr lang="en-US" sz="2600" dirty="0" smtClean="0"/>
              <a:t>Administrative Agency – Administrative Jurisdiction</a:t>
            </a:r>
          </a:p>
          <a:p>
            <a:pPr algn="ctr"/>
            <a:endParaRPr lang="en-US" sz="2600" dirty="0"/>
          </a:p>
        </p:txBody>
      </p:sp>
    </p:spTree>
    <p:extLst>
      <p:ext uri="{BB962C8B-B14F-4D97-AF65-F5344CB8AC3E}">
        <p14:creationId xmlns:p14="http://schemas.microsoft.com/office/powerpoint/2010/main" val="7306100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le 1"/>
          <p:cNvSpPr>
            <a:spLocks noGrp="1"/>
          </p:cNvSpPr>
          <p:nvPr>
            <p:ph type="title"/>
          </p:nvPr>
        </p:nvSpPr>
        <p:spPr>
          <a:xfrm>
            <a:off x="457200" y="299357"/>
            <a:ext cx="8229600" cy="1143000"/>
          </a:xfrm>
        </p:spPr>
        <p:txBody>
          <a:bodyPr/>
          <a:lstStyle/>
          <a:p>
            <a:pPr algn="ctr"/>
            <a:r>
              <a:rPr lang="en-US" b="1" dirty="0" smtClean="0"/>
              <a:t>Segregation</a:t>
            </a:r>
            <a:endParaRPr lang="en-US" b="1" dirty="0"/>
          </a:p>
        </p:txBody>
      </p:sp>
      <p:sp>
        <p:nvSpPr>
          <p:cNvPr id="2" name="TextBox 1"/>
          <p:cNvSpPr txBox="1"/>
          <p:nvPr/>
        </p:nvSpPr>
        <p:spPr>
          <a:xfrm>
            <a:off x="514350" y="1905000"/>
            <a:ext cx="8115300" cy="3293209"/>
          </a:xfrm>
          <a:prstGeom prst="rect">
            <a:avLst/>
          </a:prstGeom>
          <a:noFill/>
        </p:spPr>
        <p:txBody>
          <a:bodyPr wrap="square" rtlCol="0">
            <a:spAutoFit/>
          </a:bodyPr>
          <a:lstStyle/>
          <a:p>
            <a:pPr algn="just"/>
            <a:r>
              <a:rPr lang="en-US" sz="2600" dirty="0"/>
              <a:t>The term "segregation</a:t>
            </a:r>
            <a:r>
              <a:rPr lang="en-US" sz="2600" dirty="0" smtClean="0"/>
              <a:t>" </a:t>
            </a:r>
            <a:r>
              <a:rPr lang="en-US" sz="2600" dirty="0"/>
              <a:t>refers to the closure of lands to the operation of all/some of the public land laws and/or mineral laws</a:t>
            </a:r>
            <a:r>
              <a:rPr lang="en-US" sz="2600" dirty="0" smtClean="0"/>
              <a:t>.</a:t>
            </a:r>
          </a:p>
          <a:p>
            <a:pPr algn="just"/>
            <a:endParaRPr lang="en-US" sz="2600" dirty="0"/>
          </a:p>
          <a:p>
            <a:pPr marL="457200" indent="-457200">
              <a:lnSpc>
                <a:spcPct val="200000"/>
              </a:lnSpc>
              <a:buFont typeface="Arial" panose="020B0604020202020204" pitchFamily="34" charset="0"/>
              <a:buChar char="•"/>
            </a:pPr>
            <a:r>
              <a:rPr lang="en-US" sz="2600" dirty="0" smtClean="0"/>
              <a:t>Administrative – Term for Pre-FLPMA and FLPMA</a:t>
            </a:r>
          </a:p>
          <a:p>
            <a:pPr marL="457200" indent="-457200">
              <a:lnSpc>
                <a:spcPct val="200000"/>
              </a:lnSpc>
              <a:buFont typeface="Arial" panose="020B0604020202020204" pitchFamily="34" charset="0"/>
              <a:buChar char="•"/>
            </a:pPr>
            <a:r>
              <a:rPr lang="en-US" sz="2600" dirty="0" smtClean="0"/>
              <a:t>Congressional – Term Established in P.L. or Act.</a:t>
            </a:r>
            <a:endParaRPr lang="en-US" sz="2600" dirty="0"/>
          </a:p>
        </p:txBody>
      </p:sp>
    </p:spTree>
    <p:extLst>
      <p:ext uri="{BB962C8B-B14F-4D97-AF65-F5344CB8AC3E}">
        <p14:creationId xmlns:p14="http://schemas.microsoft.com/office/powerpoint/2010/main" val="3250488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219200"/>
          </a:xfrm>
        </p:spPr>
        <p:txBody>
          <a:bodyPr/>
          <a:lstStyle/>
          <a:p>
            <a:pPr algn="ctr"/>
            <a:r>
              <a:rPr lang="en-US" dirty="0" smtClean="0"/>
              <a:t>OBJECTIVE</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33400" y="1600200"/>
            <a:ext cx="7924800" cy="4952999"/>
          </a:xfrm>
          <a:prstGeom prst="rect">
            <a:avLst/>
          </a:prstGeom>
          <a:ln>
            <a:noFill/>
          </a:ln>
          <a:effectLst>
            <a:softEdge rad="112500"/>
          </a:effectLst>
        </p:spPr>
      </p:pic>
    </p:spTree>
    <p:extLst>
      <p:ext uri="{BB962C8B-B14F-4D97-AF65-F5344CB8AC3E}">
        <p14:creationId xmlns:p14="http://schemas.microsoft.com/office/powerpoint/2010/main" val="26904904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What is a Withdrawal</a:t>
            </a:r>
            <a:endParaRPr lang="en-US" b="1" dirty="0"/>
          </a:p>
        </p:txBody>
      </p:sp>
      <p:sp>
        <p:nvSpPr>
          <p:cNvPr id="3" name="Content Placeholder 2"/>
          <p:cNvSpPr>
            <a:spLocks noGrp="1"/>
          </p:cNvSpPr>
          <p:nvPr>
            <p:ph idx="1"/>
          </p:nvPr>
        </p:nvSpPr>
        <p:spPr/>
        <p:txBody>
          <a:bodyPr/>
          <a:lstStyle/>
          <a:p>
            <a:pPr>
              <a:lnSpc>
                <a:spcPct val="200000"/>
              </a:lnSpc>
            </a:pPr>
            <a:r>
              <a:rPr lang="en-US" dirty="0" smtClean="0"/>
              <a:t>	Removes a Portion of </a:t>
            </a:r>
            <a:r>
              <a:rPr lang="en-US" dirty="0"/>
              <a:t>t</a:t>
            </a:r>
            <a:r>
              <a:rPr lang="en-US" dirty="0" smtClean="0"/>
              <a:t>he Bundle of Rights (Sticks)</a:t>
            </a:r>
          </a:p>
          <a:p>
            <a:pPr>
              <a:lnSpc>
                <a:spcPct val="200000"/>
              </a:lnSpc>
            </a:pPr>
            <a:r>
              <a:rPr lang="en-US" dirty="0" smtClean="0"/>
              <a:t>	Each Withdrawal is Unique</a:t>
            </a:r>
          </a:p>
          <a:p>
            <a:pPr>
              <a:lnSpc>
                <a:spcPct val="200000"/>
              </a:lnSpc>
            </a:pPr>
            <a:r>
              <a:rPr lang="en-US" dirty="0" smtClean="0"/>
              <a:t>        The </a:t>
            </a:r>
            <a:r>
              <a:rPr lang="en-US" dirty="0"/>
              <a:t>Law – FLPMA Oct. 10, 1976</a:t>
            </a:r>
          </a:p>
          <a:p>
            <a:pPr marL="0" indent="0">
              <a:lnSpc>
                <a:spcPct val="200000"/>
              </a:lnSpc>
              <a:buNone/>
            </a:pPr>
            <a:endParaRPr lang="en-US" dirty="0" smtClean="0"/>
          </a:p>
          <a:p>
            <a:pPr marL="0" indent="0">
              <a:lnSpc>
                <a:spcPct val="200000"/>
              </a:lnSpc>
              <a:buNone/>
            </a:pPr>
            <a:endParaRPr lang="en-US" dirty="0" smtClean="0"/>
          </a:p>
          <a:p>
            <a:pPr lvl="3">
              <a:buNone/>
            </a:pPr>
            <a:endParaRPr lang="en-US" dirty="0" smtClean="0"/>
          </a:p>
          <a:p>
            <a:pPr lvl="3">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Where do we start?</a:t>
            </a:r>
            <a:endParaRPr lang="en-US" b="1" dirty="0"/>
          </a:p>
        </p:txBody>
      </p:sp>
      <p:sp>
        <p:nvSpPr>
          <p:cNvPr id="3" name="Content Placeholder 2"/>
          <p:cNvSpPr>
            <a:spLocks noGrp="1"/>
          </p:cNvSpPr>
          <p:nvPr>
            <p:ph idx="1"/>
          </p:nvPr>
        </p:nvSpPr>
        <p:spPr/>
        <p:txBody>
          <a:bodyPr/>
          <a:lstStyle/>
          <a:p>
            <a:pPr>
              <a:lnSpc>
                <a:spcPct val="200000"/>
              </a:lnSpc>
            </a:pPr>
            <a:r>
              <a:rPr lang="en-US" dirty="0" smtClean="0"/>
              <a:t>	Implementing Regulations – 43 CFR 2300</a:t>
            </a:r>
          </a:p>
          <a:p>
            <a:pPr>
              <a:lnSpc>
                <a:spcPct val="200000"/>
              </a:lnSpc>
            </a:pPr>
            <a:r>
              <a:rPr lang="en-US" dirty="0" smtClean="0"/>
              <a:t>	Departmental Manual – 603 DM 1 </a:t>
            </a:r>
          </a:p>
          <a:p>
            <a:pPr>
              <a:lnSpc>
                <a:spcPct val="200000"/>
              </a:lnSpc>
            </a:pPr>
            <a:r>
              <a:rPr lang="en-US" dirty="0" smtClean="0"/>
              <a:t>	Handbooks</a:t>
            </a:r>
          </a:p>
          <a:p>
            <a:pPr>
              <a:lnSpc>
                <a:spcPct val="200000"/>
              </a:lnSpc>
            </a:pPr>
            <a:r>
              <a:rPr lang="en-US" dirty="0" smtClean="0"/>
              <a:t>	Instruction Memos &amp; Bulletins </a:t>
            </a:r>
          </a:p>
          <a:p>
            <a:pPr>
              <a:lnSpc>
                <a:spcPct val="200000"/>
              </a:lnSpc>
            </a:pPr>
            <a:r>
              <a:rPr lang="en-US" dirty="0" smtClean="0"/>
              <a:t>        </a:t>
            </a:r>
            <a:r>
              <a:rPr lang="en-US" dirty="0" smtClean="0">
                <a:hlinkClick r:id="rId3"/>
              </a:rPr>
              <a:t>Knowledge Resource Center </a:t>
            </a:r>
            <a:r>
              <a:rPr lang="en-US" dirty="0" smtClean="0"/>
              <a:t>(Hyperlink)</a:t>
            </a:r>
          </a:p>
          <a:p>
            <a:pPr marL="393192" lvl="1" indent="0">
              <a:buNone/>
            </a:pPr>
            <a:endParaRPr lang="en-US" dirty="0" smtClean="0"/>
          </a:p>
          <a:p>
            <a:pPr lvl="3">
              <a:buNone/>
            </a:pPr>
            <a:endParaRPr lang="en-US" dirty="0" smtClean="0"/>
          </a:p>
          <a:p>
            <a:pPr lvl="3">
              <a:buNone/>
            </a:pPr>
            <a:endParaRPr lang="en-US" dirty="0" smtClean="0"/>
          </a:p>
        </p:txBody>
      </p:sp>
    </p:spTree>
    <p:extLst>
      <p:ext uri="{BB962C8B-B14F-4D97-AF65-F5344CB8AC3E}">
        <p14:creationId xmlns:p14="http://schemas.microsoft.com/office/powerpoint/2010/main" val="1300021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926007" y="2944598"/>
            <a:ext cx="1035424" cy="566057"/>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89878" tIns="44939" rIns="89878" bIns="44939" rtlCol="0" anchor="ctr"/>
          <a:lstStyle/>
          <a:p>
            <a:pPr algn="ctr" defTabSz="899071"/>
            <a:r>
              <a:rPr lang="en-US" sz="794" dirty="0">
                <a:solidFill>
                  <a:prstClr val="black"/>
                </a:solidFill>
                <a:latin typeface="Calibri"/>
              </a:rPr>
              <a:t>Develop Petition/Application and MOU</a:t>
            </a:r>
          </a:p>
          <a:p>
            <a:pPr algn="ctr" defTabSz="899071"/>
            <a:r>
              <a:rPr lang="en-US" sz="794" dirty="0">
                <a:solidFill>
                  <a:prstClr val="black"/>
                </a:solidFill>
                <a:latin typeface="Calibri"/>
              </a:rPr>
              <a:t>(Prop/FO/SO)</a:t>
            </a:r>
          </a:p>
        </p:txBody>
      </p:sp>
      <p:sp>
        <p:nvSpPr>
          <p:cNvPr id="7" name="Flowchart: Decision 6"/>
          <p:cNvSpPr/>
          <p:nvPr/>
        </p:nvSpPr>
        <p:spPr>
          <a:xfrm>
            <a:off x="889028" y="5334000"/>
            <a:ext cx="1109382" cy="685800"/>
          </a:xfrm>
          <a:prstGeom prst="flowChartDecision">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89878" tIns="44939" rIns="89878" bIns="44939" rtlCol="0" anchor="ctr"/>
          <a:lstStyle/>
          <a:p>
            <a:pPr algn="ctr" defTabSz="899071"/>
            <a:r>
              <a:rPr lang="en-US" sz="794" dirty="0">
                <a:solidFill>
                  <a:prstClr val="black"/>
                </a:solidFill>
                <a:latin typeface="Calibri"/>
              </a:rPr>
              <a:t>Approval</a:t>
            </a:r>
          </a:p>
        </p:txBody>
      </p:sp>
      <p:sp>
        <p:nvSpPr>
          <p:cNvPr id="8" name="Flowchart: Terminator 7"/>
          <p:cNvSpPr/>
          <p:nvPr/>
        </p:nvSpPr>
        <p:spPr>
          <a:xfrm>
            <a:off x="963625" y="6248400"/>
            <a:ext cx="960189" cy="381000"/>
          </a:xfrm>
          <a:prstGeom prst="flowChartTerminator">
            <a:avLst/>
          </a:prstGeom>
          <a:noFill/>
        </p:spPr>
        <p:style>
          <a:lnRef idx="2">
            <a:schemeClr val="accent1">
              <a:shade val="50000"/>
            </a:schemeClr>
          </a:lnRef>
          <a:fillRef idx="1">
            <a:schemeClr val="accent1"/>
          </a:fillRef>
          <a:effectRef idx="0">
            <a:schemeClr val="accent1"/>
          </a:effectRef>
          <a:fontRef idx="minor">
            <a:schemeClr val="lt1"/>
          </a:fontRef>
        </p:style>
        <p:txBody>
          <a:bodyPr lIns="89878" tIns="44939" rIns="89878" bIns="44939" rtlCol="0" anchor="ctr"/>
          <a:lstStyle/>
          <a:p>
            <a:pPr algn="ctr" defTabSz="899071"/>
            <a:r>
              <a:rPr lang="en-US" sz="794" dirty="0">
                <a:solidFill>
                  <a:prstClr val="black"/>
                </a:solidFill>
                <a:latin typeface="Calibri"/>
              </a:rPr>
              <a:t>Publish FRN</a:t>
            </a:r>
          </a:p>
        </p:txBody>
      </p:sp>
      <p:cxnSp>
        <p:nvCxnSpPr>
          <p:cNvPr id="9" name="Straight Arrow Connector 8"/>
          <p:cNvCxnSpPr>
            <a:stCxn id="11" idx="2"/>
            <a:endCxn id="6" idx="0"/>
          </p:cNvCxnSpPr>
          <p:nvPr/>
        </p:nvCxnSpPr>
        <p:spPr>
          <a:xfrm>
            <a:off x="1443719" y="2696601"/>
            <a:ext cx="0" cy="24799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926007" y="3733801"/>
            <a:ext cx="1035424" cy="566057"/>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89878" tIns="44939" rIns="89878" bIns="44939" rtlCol="0" anchor="ctr"/>
          <a:lstStyle/>
          <a:p>
            <a:pPr algn="ctr" defTabSz="899071"/>
            <a:r>
              <a:rPr lang="en-US" sz="794" dirty="0">
                <a:solidFill>
                  <a:prstClr val="black"/>
                </a:solidFill>
                <a:latin typeface="Calibri"/>
              </a:rPr>
              <a:t>Submit to SO</a:t>
            </a:r>
          </a:p>
          <a:p>
            <a:pPr algn="ctr" defTabSz="899071"/>
            <a:r>
              <a:rPr lang="en-US" sz="794" dirty="0">
                <a:solidFill>
                  <a:prstClr val="black"/>
                </a:solidFill>
                <a:latin typeface="Calibri"/>
              </a:rPr>
              <a:t>(</a:t>
            </a:r>
            <a:r>
              <a:rPr lang="en-US" sz="794" dirty="0" smtClean="0">
                <a:solidFill>
                  <a:prstClr val="black"/>
                </a:solidFill>
                <a:latin typeface="Calibri"/>
              </a:rPr>
              <a:t>Prop)</a:t>
            </a:r>
            <a:endParaRPr lang="en-US" sz="794" dirty="0">
              <a:solidFill>
                <a:prstClr val="black"/>
              </a:solidFill>
              <a:latin typeface="Calibri"/>
            </a:endParaRPr>
          </a:p>
        </p:txBody>
      </p:sp>
      <p:sp>
        <p:nvSpPr>
          <p:cNvPr id="11" name="Rectangle 10"/>
          <p:cNvSpPr/>
          <p:nvPr/>
        </p:nvSpPr>
        <p:spPr>
          <a:xfrm>
            <a:off x="926007" y="2130544"/>
            <a:ext cx="1035424" cy="566057"/>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89878" tIns="44939" rIns="89878" bIns="44939" rtlCol="0" anchor="ctr"/>
          <a:lstStyle/>
          <a:p>
            <a:pPr algn="ctr" defTabSz="899071"/>
            <a:r>
              <a:rPr lang="en-US" sz="794" dirty="0">
                <a:solidFill>
                  <a:prstClr val="black"/>
                </a:solidFill>
                <a:latin typeface="Calibri"/>
              </a:rPr>
              <a:t>Pre Application</a:t>
            </a:r>
          </a:p>
          <a:p>
            <a:pPr algn="ctr" defTabSz="899071"/>
            <a:r>
              <a:rPr lang="en-US" sz="794" dirty="0">
                <a:solidFill>
                  <a:prstClr val="black"/>
                </a:solidFill>
                <a:latin typeface="Calibri"/>
              </a:rPr>
              <a:t>(Prop/FO/SO)</a:t>
            </a:r>
          </a:p>
        </p:txBody>
      </p:sp>
      <p:sp>
        <p:nvSpPr>
          <p:cNvPr id="12" name="Rectangle 11"/>
          <p:cNvSpPr/>
          <p:nvPr/>
        </p:nvSpPr>
        <p:spPr>
          <a:xfrm>
            <a:off x="926007" y="4572001"/>
            <a:ext cx="1035424" cy="566057"/>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89878" tIns="44939" rIns="89878" bIns="44939" rtlCol="0" anchor="ctr"/>
          <a:lstStyle/>
          <a:p>
            <a:pPr algn="ctr" defTabSz="899071"/>
            <a:r>
              <a:rPr lang="en-US" sz="794" dirty="0" smtClean="0">
                <a:solidFill>
                  <a:prstClr val="black"/>
                </a:solidFill>
                <a:latin typeface="Calibri"/>
              </a:rPr>
              <a:t>Application Review</a:t>
            </a:r>
            <a:endParaRPr lang="en-US" sz="794" dirty="0">
              <a:solidFill>
                <a:prstClr val="black"/>
              </a:solidFill>
              <a:latin typeface="Calibri"/>
            </a:endParaRPr>
          </a:p>
          <a:p>
            <a:pPr algn="ctr" defTabSz="899071"/>
            <a:r>
              <a:rPr lang="en-US" sz="794" dirty="0">
                <a:solidFill>
                  <a:prstClr val="black"/>
                </a:solidFill>
                <a:latin typeface="Calibri"/>
              </a:rPr>
              <a:t>(SO/WO/Sec)</a:t>
            </a:r>
          </a:p>
        </p:txBody>
      </p:sp>
      <p:sp>
        <p:nvSpPr>
          <p:cNvPr id="13" name="TextBox 12"/>
          <p:cNvSpPr txBox="1"/>
          <p:nvPr/>
        </p:nvSpPr>
        <p:spPr>
          <a:xfrm>
            <a:off x="815069" y="1597143"/>
            <a:ext cx="1257300" cy="362393"/>
          </a:xfrm>
          <a:prstGeom prst="rect">
            <a:avLst/>
          </a:prstGeom>
          <a:noFill/>
        </p:spPr>
        <p:txBody>
          <a:bodyPr wrap="square" lIns="89902" tIns="44951" rIns="89902" bIns="44951" rtlCol="0">
            <a:spAutoFit/>
          </a:bodyPr>
          <a:lstStyle/>
          <a:p>
            <a:pPr algn="ctr" defTabSz="899071"/>
            <a:r>
              <a:rPr lang="en-US" sz="1765" b="1" dirty="0">
                <a:solidFill>
                  <a:prstClr val="black"/>
                </a:solidFill>
                <a:latin typeface="Calibri"/>
              </a:rPr>
              <a:t>Application</a:t>
            </a:r>
          </a:p>
        </p:txBody>
      </p:sp>
      <p:sp>
        <p:nvSpPr>
          <p:cNvPr id="14" name="Rectangle 13"/>
          <p:cNvSpPr/>
          <p:nvPr/>
        </p:nvSpPr>
        <p:spPr>
          <a:xfrm>
            <a:off x="3832411" y="3240886"/>
            <a:ext cx="1035424" cy="566057"/>
          </a:xfrm>
          <a:prstGeom prst="rect">
            <a:avLst/>
          </a:prstGeom>
          <a:solidFill>
            <a:schemeClr val="accent1">
              <a:lumMod val="40000"/>
              <a:lumOff val="60000"/>
            </a:schemeClr>
          </a:solidFill>
          <a:ln w="19050">
            <a:solidFill>
              <a:schemeClr val="accent1">
                <a:shade val="50000"/>
              </a:schemeClr>
            </a:solidFill>
          </a:ln>
        </p:spPr>
        <p:style>
          <a:lnRef idx="0">
            <a:scrgbClr r="0" g="0" b="0"/>
          </a:lnRef>
          <a:fillRef idx="0">
            <a:scrgbClr r="0" g="0" b="0"/>
          </a:fillRef>
          <a:effectRef idx="0">
            <a:scrgbClr r="0" g="0" b="0"/>
          </a:effectRef>
          <a:fontRef idx="minor">
            <a:schemeClr val="lt1"/>
          </a:fontRef>
        </p:style>
        <p:txBody>
          <a:bodyPr lIns="89878" tIns="44939" rIns="89878" bIns="44939" rtlCol="0" anchor="ctr"/>
          <a:lstStyle/>
          <a:p>
            <a:pPr algn="ctr" defTabSz="899071"/>
            <a:r>
              <a:rPr lang="en-US" sz="794" dirty="0">
                <a:solidFill>
                  <a:prstClr val="black"/>
                </a:solidFill>
                <a:latin typeface="Calibri"/>
              </a:rPr>
              <a:t>Public Meetings</a:t>
            </a:r>
          </a:p>
          <a:p>
            <a:pPr algn="ctr" defTabSz="899071"/>
            <a:r>
              <a:rPr lang="en-US" sz="794" dirty="0">
                <a:solidFill>
                  <a:prstClr val="black"/>
                </a:solidFill>
                <a:latin typeface="Calibri"/>
              </a:rPr>
              <a:t>(Prop/FO)</a:t>
            </a:r>
          </a:p>
        </p:txBody>
      </p:sp>
      <p:sp>
        <p:nvSpPr>
          <p:cNvPr id="15" name="Flowchart: Decision 14"/>
          <p:cNvSpPr/>
          <p:nvPr/>
        </p:nvSpPr>
        <p:spPr>
          <a:xfrm>
            <a:off x="6542915" y="4645143"/>
            <a:ext cx="1109382" cy="685800"/>
          </a:xfrm>
          <a:prstGeom prst="flowChartDecision">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89878" tIns="44939" rIns="89878" bIns="44939" rtlCol="0" anchor="ctr"/>
          <a:lstStyle/>
          <a:p>
            <a:pPr algn="ctr" defTabSz="899071"/>
            <a:r>
              <a:rPr lang="en-US" sz="794" dirty="0" smtClean="0">
                <a:solidFill>
                  <a:prstClr val="black"/>
                </a:solidFill>
                <a:latin typeface="Calibri"/>
              </a:rPr>
              <a:t>ASLM</a:t>
            </a:r>
          </a:p>
          <a:p>
            <a:pPr algn="ctr" defTabSz="899071"/>
            <a:r>
              <a:rPr lang="en-US" sz="794" dirty="0" smtClean="0">
                <a:solidFill>
                  <a:prstClr val="black"/>
                </a:solidFill>
                <a:latin typeface="Calibri"/>
              </a:rPr>
              <a:t>Approval</a:t>
            </a:r>
            <a:endParaRPr lang="en-US" sz="794" dirty="0">
              <a:solidFill>
                <a:prstClr val="black"/>
              </a:solidFill>
              <a:latin typeface="Calibri"/>
            </a:endParaRPr>
          </a:p>
        </p:txBody>
      </p:sp>
      <p:sp>
        <p:nvSpPr>
          <p:cNvPr id="16" name="Flowchart: Terminator 15"/>
          <p:cNvSpPr/>
          <p:nvPr/>
        </p:nvSpPr>
        <p:spPr>
          <a:xfrm>
            <a:off x="6617511" y="5635743"/>
            <a:ext cx="960189" cy="381000"/>
          </a:xfrm>
          <a:prstGeom prst="flowChartTerminator">
            <a:avLst/>
          </a:prstGeom>
          <a:noFill/>
        </p:spPr>
        <p:style>
          <a:lnRef idx="2">
            <a:schemeClr val="accent1">
              <a:shade val="50000"/>
            </a:schemeClr>
          </a:lnRef>
          <a:fillRef idx="1">
            <a:schemeClr val="accent1"/>
          </a:fillRef>
          <a:effectRef idx="0">
            <a:schemeClr val="accent1"/>
          </a:effectRef>
          <a:fontRef idx="minor">
            <a:schemeClr val="lt1"/>
          </a:fontRef>
        </p:style>
        <p:txBody>
          <a:bodyPr lIns="89878" tIns="44939" rIns="89878" bIns="44939" rtlCol="0" anchor="ctr"/>
          <a:lstStyle/>
          <a:p>
            <a:pPr algn="ctr" defTabSz="899071"/>
            <a:r>
              <a:rPr lang="en-US" sz="794" dirty="0">
                <a:solidFill>
                  <a:prstClr val="black"/>
                </a:solidFill>
                <a:latin typeface="Calibri"/>
              </a:rPr>
              <a:t>Publish PLO</a:t>
            </a:r>
          </a:p>
        </p:txBody>
      </p:sp>
      <p:cxnSp>
        <p:nvCxnSpPr>
          <p:cNvPr id="17" name="Straight Arrow Connector 16"/>
          <p:cNvCxnSpPr>
            <a:stCxn id="19" idx="2"/>
            <a:endCxn id="14" idx="0"/>
          </p:cNvCxnSpPr>
          <p:nvPr/>
        </p:nvCxnSpPr>
        <p:spPr>
          <a:xfrm>
            <a:off x="4350123" y="2682557"/>
            <a:ext cx="0" cy="5583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3832411" y="4307686"/>
            <a:ext cx="1035424" cy="566057"/>
          </a:xfrm>
          <a:prstGeom prst="rect">
            <a:avLst/>
          </a:prstGeom>
          <a:solidFill>
            <a:schemeClr val="accent1">
              <a:lumMod val="40000"/>
              <a:lumOff val="60000"/>
            </a:schemeClr>
          </a:solidFill>
          <a:ln w="19050">
            <a:solidFill>
              <a:schemeClr val="accent1">
                <a:shade val="50000"/>
              </a:schemeClr>
            </a:solidFill>
          </a:ln>
        </p:spPr>
        <p:style>
          <a:lnRef idx="0">
            <a:scrgbClr r="0" g="0" b="0"/>
          </a:lnRef>
          <a:fillRef idx="0">
            <a:scrgbClr r="0" g="0" b="0"/>
          </a:fillRef>
          <a:effectRef idx="0">
            <a:scrgbClr r="0" g="0" b="0"/>
          </a:effectRef>
          <a:fontRef idx="minor">
            <a:schemeClr val="lt1"/>
          </a:fontRef>
        </p:style>
        <p:txBody>
          <a:bodyPr lIns="89878" tIns="44939" rIns="89878" bIns="44939" rtlCol="0" anchor="ctr"/>
          <a:lstStyle/>
          <a:p>
            <a:pPr algn="ctr" defTabSz="899071"/>
            <a:r>
              <a:rPr lang="en-US" sz="794" dirty="0">
                <a:solidFill>
                  <a:prstClr val="black"/>
                </a:solidFill>
                <a:latin typeface="Calibri"/>
              </a:rPr>
              <a:t>FO Review and Concurrence</a:t>
            </a:r>
          </a:p>
          <a:p>
            <a:pPr algn="ctr" defTabSz="899071"/>
            <a:r>
              <a:rPr lang="en-US" sz="794" dirty="0">
                <a:solidFill>
                  <a:prstClr val="black"/>
                </a:solidFill>
                <a:latin typeface="Calibri"/>
              </a:rPr>
              <a:t>(Prop/FO)</a:t>
            </a:r>
          </a:p>
        </p:txBody>
      </p:sp>
      <p:sp>
        <p:nvSpPr>
          <p:cNvPr id="19" name="Rectangle 18"/>
          <p:cNvSpPr/>
          <p:nvPr/>
        </p:nvSpPr>
        <p:spPr>
          <a:xfrm>
            <a:off x="3832411" y="2116500"/>
            <a:ext cx="1035424" cy="566057"/>
          </a:xfrm>
          <a:prstGeom prst="rect">
            <a:avLst/>
          </a:prstGeom>
          <a:solidFill>
            <a:schemeClr val="accent1">
              <a:lumMod val="40000"/>
              <a:lumOff val="60000"/>
            </a:schemeClr>
          </a:solidFill>
          <a:ln w="19050">
            <a:solidFill>
              <a:schemeClr val="accent1">
                <a:shade val="50000"/>
              </a:schemeClr>
            </a:solidFill>
          </a:ln>
        </p:spPr>
        <p:style>
          <a:lnRef idx="0">
            <a:scrgbClr r="0" g="0" b="0"/>
          </a:lnRef>
          <a:fillRef idx="0">
            <a:scrgbClr r="0" g="0" b="0"/>
          </a:fillRef>
          <a:effectRef idx="0">
            <a:scrgbClr r="0" g="0" b="0"/>
          </a:effectRef>
          <a:fontRef idx="minor">
            <a:schemeClr val="lt1"/>
          </a:fontRef>
        </p:style>
        <p:txBody>
          <a:bodyPr lIns="89878" tIns="44939" rIns="89878" bIns="44939" rtlCol="0" anchor="ctr"/>
          <a:lstStyle/>
          <a:p>
            <a:pPr algn="ctr" defTabSz="899071"/>
            <a:r>
              <a:rPr lang="en-US" sz="794" dirty="0">
                <a:solidFill>
                  <a:prstClr val="black"/>
                </a:solidFill>
                <a:latin typeface="Calibri"/>
              </a:rPr>
              <a:t>NEPA and Reports</a:t>
            </a:r>
          </a:p>
          <a:p>
            <a:pPr algn="ctr" defTabSz="899071"/>
            <a:r>
              <a:rPr lang="en-US" sz="794" dirty="0">
                <a:solidFill>
                  <a:prstClr val="black"/>
                </a:solidFill>
                <a:latin typeface="Calibri"/>
              </a:rPr>
              <a:t>(Prop/FO Under Cooperating Agency Agreement)</a:t>
            </a:r>
          </a:p>
        </p:txBody>
      </p:sp>
      <p:sp>
        <p:nvSpPr>
          <p:cNvPr id="21" name="TextBox 20"/>
          <p:cNvSpPr txBox="1"/>
          <p:nvPr/>
        </p:nvSpPr>
        <p:spPr>
          <a:xfrm>
            <a:off x="5015753" y="1506899"/>
            <a:ext cx="1257300" cy="362393"/>
          </a:xfrm>
          <a:prstGeom prst="rect">
            <a:avLst/>
          </a:prstGeom>
          <a:noFill/>
        </p:spPr>
        <p:txBody>
          <a:bodyPr wrap="square" lIns="89902" tIns="44951" rIns="89902" bIns="44951" rtlCol="0">
            <a:spAutoFit/>
          </a:bodyPr>
          <a:lstStyle/>
          <a:p>
            <a:pPr algn="ctr" defTabSz="899071"/>
            <a:r>
              <a:rPr lang="en-US" sz="1765" b="1" dirty="0">
                <a:solidFill>
                  <a:prstClr val="black"/>
                </a:solidFill>
                <a:latin typeface="Calibri"/>
              </a:rPr>
              <a:t>PLO</a:t>
            </a:r>
          </a:p>
        </p:txBody>
      </p:sp>
      <p:sp>
        <p:nvSpPr>
          <p:cNvPr id="22" name="Rectangle 21"/>
          <p:cNvSpPr/>
          <p:nvPr/>
        </p:nvSpPr>
        <p:spPr>
          <a:xfrm>
            <a:off x="3832412" y="5450687"/>
            <a:ext cx="1035424" cy="566057"/>
          </a:xfrm>
          <a:prstGeom prst="rect">
            <a:avLst/>
          </a:prstGeom>
          <a:solidFill>
            <a:schemeClr val="accent1">
              <a:lumMod val="40000"/>
              <a:lumOff val="60000"/>
            </a:schemeClr>
          </a:solidFill>
          <a:ln w="19050">
            <a:solidFill>
              <a:schemeClr val="accent1">
                <a:shade val="50000"/>
              </a:schemeClr>
            </a:solidFill>
          </a:ln>
        </p:spPr>
        <p:style>
          <a:lnRef idx="0">
            <a:scrgbClr r="0" g="0" b="0"/>
          </a:lnRef>
          <a:fillRef idx="0">
            <a:scrgbClr r="0" g="0" b="0"/>
          </a:fillRef>
          <a:effectRef idx="0">
            <a:scrgbClr r="0" g="0" b="0"/>
          </a:effectRef>
          <a:fontRef idx="minor">
            <a:schemeClr val="lt1"/>
          </a:fontRef>
        </p:style>
        <p:txBody>
          <a:bodyPr lIns="89878" tIns="44939" rIns="89878" bIns="44939" rtlCol="0" anchor="ctr"/>
          <a:lstStyle/>
          <a:p>
            <a:pPr algn="ctr" defTabSz="899071"/>
            <a:r>
              <a:rPr lang="en-US" sz="794" dirty="0">
                <a:solidFill>
                  <a:prstClr val="black"/>
                </a:solidFill>
                <a:latin typeface="Calibri"/>
              </a:rPr>
              <a:t>So Review</a:t>
            </a:r>
          </a:p>
          <a:p>
            <a:pPr algn="ctr" defTabSz="899071"/>
            <a:r>
              <a:rPr lang="en-US" sz="794" dirty="0">
                <a:solidFill>
                  <a:prstClr val="black"/>
                </a:solidFill>
                <a:latin typeface="Calibri"/>
              </a:rPr>
              <a:t>(Prop/SO)</a:t>
            </a:r>
          </a:p>
        </p:txBody>
      </p:sp>
      <p:sp>
        <p:nvSpPr>
          <p:cNvPr id="23" name="Rectangle 22"/>
          <p:cNvSpPr/>
          <p:nvPr/>
        </p:nvSpPr>
        <p:spPr>
          <a:xfrm>
            <a:off x="6579894" y="3012287"/>
            <a:ext cx="1035424" cy="566057"/>
          </a:xfrm>
          <a:prstGeom prst="rect">
            <a:avLst/>
          </a:prstGeom>
          <a:solidFill>
            <a:schemeClr val="accent1">
              <a:lumMod val="40000"/>
              <a:lumOff val="60000"/>
            </a:schemeClr>
          </a:solidFill>
          <a:ln w="19050">
            <a:solidFill>
              <a:schemeClr val="accent1">
                <a:shade val="50000"/>
              </a:schemeClr>
            </a:solidFill>
          </a:ln>
        </p:spPr>
        <p:style>
          <a:lnRef idx="0">
            <a:scrgbClr r="0" g="0" b="0"/>
          </a:lnRef>
          <a:fillRef idx="0">
            <a:scrgbClr r="0" g="0" b="0"/>
          </a:fillRef>
          <a:effectRef idx="0">
            <a:scrgbClr r="0" g="0" b="0"/>
          </a:effectRef>
          <a:fontRef idx="minor">
            <a:schemeClr val="lt1"/>
          </a:fontRef>
        </p:style>
        <p:txBody>
          <a:bodyPr lIns="89878" tIns="44939" rIns="89878" bIns="44939" rtlCol="0" anchor="ctr"/>
          <a:lstStyle/>
          <a:p>
            <a:pPr algn="ctr" defTabSz="899071"/>
            <a:r>
              <a:rPr lang="en-US" sz="794" dirty="0">
                <a:solidFill>
                  <a:prstClr val="black"/>
                </a:solidFill>
                <a:latin typeface="Calibri"/>
              </a:rPr>
              <a:t>WO Review</a:t>
            </a:r>
          </a:p>
        </p:txBody>
      </p:sp>
      <p:cxnSp>
        <p:nvCxnSpPr>
          <p:cNvPr id="24" name="Straight Arrow Connector 23"/>
          <p:cNvCxnSpPr>
            <a:stCxn id="26" idx="2"/>
            <a:endCxn id="23" idx="0"/>
          </p:cNvCxnSpPr>
          <p:nvPr/>
        </p:nvCxnSpPr>
        <p:spPr>
          <a:xfrm>
            <a:off x="7097606" y="2693286"/>
            <a:ext cx="0" cy="319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6579894" y="3850487"/>
            <a:ext cx="1035424" cy="566057"/>
          </a:xfrm>
          <a:prstGeom prst="rect">
            <a:avLst/>
          </a:prstGeom>
          <a:solidFill>
            <a:schemeClr val="accent1">
              <a:lumMod val="40000"/>
              <a:lumOff val="60000"/>
            </a:schemeClr>
          </a:solidFill>
          <a:ln w="19050">
            <a:solidFill>
              <a:schemeClr val="accent1">
                <a:shade val="50000"/>
              </a:schemeClr>
            </a:solidFill>
          </a:ln>
        </p:spPr>
        <p:style>
          <a:lnRef idx="0">
            <a:scrgbClr r="0" g="0" b="0"/>
          </a:lnRef>
          <a:fillRef idx="0">
            <a:scrgbClr r="0" g="0" b="0"/>
          </a:fillRef>
          <a:effectRef idx="0">
            <a:scrgbClr r="0" g="0" b="0"/>
          </a:effectRef>
          <a:fontRef idx="minor">
            <a:schemeClr val="lt1"/>
          </a:fontRef>
        </p:style>
        <p:txBody>
          <a:bodyPr lIns="89878" tIns="44939" rIns="89878" bIns="44939" rtlCol="0" anchor="ctr"/>
          <a:lstStyle/>
          <a:p>
            <a:pPr algn="ctr" defTabSz="899071"/>
            <a:r>
              <a:rPr lang="en-US" sz="794" dirty="0" smtClean="0">
                <a:solidFill>
                  <a:prstClr val="black"/>
                </a:solidFill>
                <a:latin typeface="Calibri"/>
              </a:rPr>
              <a:t>Sec. Office Review</a:t>
            </a:r>
            <a:endParaRPr lang="en-US" sz="794" dirty="0">
              <a:solidFill>
                <a:prstClr val="black"/>
              </a:solidFill>
              <a:latin typeface="Calibri"/>
            </a:endParaRPr>
          </a:p>
        </p:txBody>
      </p:sp>
      <p:sp>
        <p:nvSpPr>
          <p:cNvPr id="26" name="Rectangle 25"/>
          <p:cNvSpPr/>
          <p:nvPr/>
        </p:nvSpPr>
        <p:spPr>
          <a:xfrm>
            <a:off x="6579894" y="2127230"/>
            <a:ext cx="1035424" cy="566057"/>
          </a:xfrm>
          <a:prstGeom prst="rect">
            <a:avLst/>
          </a:prstGeom>
          <a:solidFill>
            <a:schemeClr val="accent1">
              <a:lumMod val="40000"/>
              <a:lumOff val="60000"/>
            </a:schemeClr>
          </a:solidFill>
          <a:ln w="19050">
            <a:solidFill>
              <a:schemeClr val="accent1">
                <a:shade val="50000"/>
              </a:schemeClr>
            </a:solidFill>
          </a:ln>
        </p:spPr>
        <p:style>
          <a:lnRef idx="0">
            <a:scrgbClr r="0" g="0" b="0"/>
          </a:lnRef>
          <a:fillRef idx="0">
            <a:scrgbClr r="0" g="0" b="0"/>
          </a:fillRef>
          <a:effectRef idx="0">
            <a:scrgbClr r="0" g="0" b="0"/>
          </a:effectRef>
          <a:fontRef idx="minor">
            <a:schemeClr val="lt1"/>
          </a:fontRef>
        </p:style>
        <p:txBody>
          <a:bodyPr lIns="89878" tIns="44939" rIns="89878" bIns="44939" rtlCol="0" anchor="ctr"/>
          <a:lstStyle/>
          <a:p>
            <a:pPr algn="ctr" defTabSz="899071"/>
            <a:r>
              <a:rPr lang="en-US" sz="794" dirty="0" smtClean="0">
                <a:solidFill>
                  <a:prstClr val="black"/>
                </a:solidFill>
                <a:latin typeface="Calibri"/>
              </a:rPr>
              <a:t>SD Concurrence</a:t>
            </a:r>
            <a:endParaRPr lang="en-US" sz="794" dirty="0">
              <a:solidFill>
                <a:prstClr val="black"/>
              </a:solidFill>
              <a:latin typeface="Calibri"/>
            </a:endParaRPr>
          </a:p>
        </p:txBody>
      </p:sp>
      <p:cxnSp>
        <p:nvCxnSpPr>
          <p:cNvPr id="27" name="Straight Arrow Connector 26"/>
          <p:cNvCxnSpPr>
            <a:stCxn id="14" idx="2"/>
            <a:endCxn id="18" idx="0"/>
          </p:cNvCxnSpPr>
          <p:nvPr/>
        </p:nvCxnSpPr>
        <p:spPr>
          <a:xfrm>
            <a:off x="4350123" y="3806943"/>
            <a:ext cx="0" cy="5007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8" idx="2"/>
            <a:endCxn id="22" idx="0"/>
          </p:cNvCxnSpPr>
          <p:nvPr/>
        </p:nvCxnSpPr>
        <p:spPr>
          <a:xfrm>
            <a:off x="4350123" y="4873743"/>
            <a:ext cx="1" cy="5769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Elbow Connector 29"/>
          <p:cNvCxnSpPr>
            <a:stCxn id="22" idx="3"/>
            <a:endCxn id="26" idx="1"/>
          </p:cNvCxnSpPr>
          <p:nvPr/>
        </p:nvCxnSpPr>
        <p:spPr>
          <a:xfrm flipV="1">
            <a:off x="4867836" y="2410259"/>
            <a:ext cx="1712059" cy="3323457"/>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23" idx="2"/>
            <a:endCxn id="25" idx="0"/>
          </p:cNvCxnSpPr>
          <p:nvPr/>
        </p:nvCxnSpPr>
        <p:spPr>
          <a:xfrm>
            <a:off x="7097606" y="3578344"/>
            <a:ext cx="0" cy="2721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25" idx="2"/>
            <a:endCxn id="15" idx="0"/>
          </p:cNvCxnSpPr>
          <p:nvPr/>
        </p:nvCxnSpPr>
        <p:spPr>
          <a:xfrm>
            <a:off x="7097606" y="4416543"/>
            <a:ext cx="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15" idx="2"/>
            <a:endCxn id="16" idx="0"/>
          </p:cNvCxnSpPr>
          <p:nvPr/>
        </p:nvCxnSpPr>
        <p:spPr>
          <a:xfrm>
            <a:off x="7097606" y="5330943"/>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6" idx="2"/>
            <a:endCxn id="10" idx="0"/>
          </p:cNvCxnSpPr>
          <p:nvPr/>
        </p:nvCxnSpPr>
        <p:spPr>
          <a:xfrm>
            <a:off x="1443719" y="3510654"/>
            <a:ext cx="0" cy="2231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10" idx="2"/>
            <a:endCxn id="12" idx="0"/>
          </p:cNvCxnSpPr>
          <p:nvPr/>
        </p:nvCxnSpPr>
        <p:spPr>
          <a:xfrm>
            <a:off x="1443719" y="4299858"/>
            <a:ext cx="0" cy="2721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12" idx="2"/>
            <a:endCxn id="7" idx="0"/>
          </p:cNvCxnSpPr>
          <p:nvPr/>
        </p:nvCxnSpPr>
        <p:spPr>
          <a:xfrm>
            <a:off x="1443719" y="5138058"/>
            <a:ext cx="0" cy="1959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7" idx="2"/>
            <a:endCxn id="8" idx="0"/>
          </p:cNvCxnSpPr>
          <p:nvPr/>
        </p:nvCxnSpPr>
        <p:spPr>
          <a:xfrm>
            <a:off x="1443719" y="6019800"/>
            <a:ext cx="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Elbow Connector 37"/>
          <p:cNvCxnSpPr>
            <a:stCxn id="8" idx="3"/>
            <a:endCxn id="19" idx="1"/>
          </p:cNvCxnSpPr>
          <p:nvPr/>
        </p:nvCxnSpPr>
        <p:spPr>
          <a:xfrm flipV="1">
            <a:off x="1923815" y="2399528"/>
            <a:ext cx="1908597" cy="4039372"/>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3314700" y="6321544"/>
            <a:ext cx="5177118" cy="270701"/>
          </a:xfrm>
          <a:prstGeom prst="rect">
            <a:avLst/>
          </a:prstGeom>
          <a:noFill/>
        </p:spPr>
        <p:txBody>
          <a:bodyPr wrap="square" lIns="89902" tIns="44951" rIns="89902" bIns="44951" rtlCol="0">
            <a:spAutoFit/>
          </a:bodyPr>
          <a:lstStyle/>
          <a:p>
            <a:pPr defTabSz="899071"/>
            <a:r>
              <a:rPr lang="en-US" sz="1169" dirty="0">
                <a:solidFill>
                  <a:prstClr val="black"/>
                </a:solidFill>
                <a:latin typeface="Calibri"/>
              </a:rPr>
              <a:t>If BLM is not the Proponent then BLM will function as Cooperating Agency</a:t>
            </a:r>
          </a:p>
        </p:txBody>
      </p:sp>
      <p:cxnSp>
        <p:nvCxnSpPr>
          <p:cNvPr id="40" name="Straight Connector 39"/>
          <p:cNvCxnSpPr/>
          <p:nvPr/>
        </p:nvCxnSpPr>
        <p:spPr>
          <a:xfrm>
            <a:off x="2353235" y="1597143"/>
            <a:ext cx="0" cy="465125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itle 1"/>
          <p:cNvSpPr>
            <a:spLocks noGrp="1"/>
          </p:cNvSpPr>
          <p:nvPr>
            <p:ph type="title"/>
          </p:nvPr>
        </p:nvSpPr>
        <p:spPr>
          <a:xfrm>
            <a:off x="457200" y="381000"/>
            <a:ext cx="8229600" cy="1143000"/>
          </a:xfrm>
        </p:spPr>
        <p:txBody>
          <a:bodyPr/>
          <a:lstStyle/>
          <a:p>
            <a:pPr algn="ctr"/>
            <a:r>
              <a:rPr lang="en-US" b="1" dirty="0" smtClean="0"/>
              <a:t>The General Process</a:t>
            </a:r>
            <a:endParaRPr lang="en-US" b="1" dirty="0"/>
          </a:p>
        </p:txBody>
      </p:sp>
    </p:spTree>
    <p:extLst>
      <p:ext uri="{BB962C8B-B14F-4D97-AF65-F5344CB8AC3E}">
        <p14:creationId xmlns:p14="http://schemas.microsoft.com/office/powerpoint/2010/main" val="19723056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le 1"/>
          <p:cNvSpPr>
            <a:spLocks noGrp="1"/>
          </p:cNvSpPr>
          <p:nvPr>
            <p:ph type="title"/>
          </p:nvPr>
        </p:nvSpPr>
        <p:spPr>
          <a:xfrm>
            <a:off x="457200" y="299357"/>
            <a:ext cx="8229600" cy="1143000"/>
          </a:xfrm>
        </p:spPr>
        <p:txBody>
          <a:bodyPr/>
          <a:lstStyle/>
          <a:p>
            <a:pPr algn="ctr"/>
            <a:r>
              <a:rPr lang="en-US" b="1" dirty="0" smtClean="0"/>
              <a:t>Definition</a:t>
            </a:r>
            <a:endParaRPr lang="en-US" b="1" dirty="0"/>
          </a:p>
        </p:txBody>
      </p:sp>
      <p:sp>
        <p:nvSpPr>
          <p:cNvPr id="2" name="TextBox 1"/>
          <p:cNvSpPr txBox="1"/>
          <p:nvPr/>
        </p:nvSpPr>
        <p:spPr>
          <a:xfrm>
            <a:off x="514350" y="1905000"/>
            <a:ext cx="8115300" cy="2092881"/>
          </a:xfrm>
          <a:prstGeom prst="rect">
            <a:avLst/>
          </a:prstGeom>
          <a:noFill/>
        </p:spPr>
        <p:txBody>
          <a:bodyPr wrap="square" rtlCol="0">
            <a:spAutoFit/>
          </a:bodyPr>
          <a:lstStyle/>
          <a:p>
            <a:pPr algn="just"/>
            <a:r>
              <a:rPr lang="en-US" sz="2600" dirty="0" smtClean="0"/>
              <a:t>Withdrawals </a:t>
            </a:r>
            <a:r>
              <a:rPr lang="en-US" sz="2600" dirty="0"/>
              <a:t>are formal actions that set aside, withhold, or reserve Federal land by statute or administrative order for public purposes.  A withdrawal creates a title encumbrance on the land.</a:t>
            </a:r>
          </a:p>
          <a:p>
            <a:pPr algn="just"/>
            <a:endParaRPr lang="en-US" sz="2600" dirty="0"/>
          </a:p>
        </p:txBody>
      </p:sp>
    </p:spTree>
    <p:extLst>
      <p:ext uri="{BB962C8B-B14F-4D97-AF65-F5344CB8AC3E}">
        <p14:creationId xmlns:p14="http://schemas.microsoft.com/office/powerpoint/2010/main" val="21533042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le 1"/>
          <p:cNvSpPr>
            <a:spLocks noGrp="1"/>
          </p:cNvSpPr>
          <p:nvPr>
            <p:ph type="title"/>
          </p:nvPr>
        </p:nvSpPr>
        <p:spPr>
          <a:xfrm>
            <a:off x="457200" y="299357"/>
            <a:ext cx="8229600" cy="1143000"/>
          </a:xfrm>
        </p:spPr>
        <p:txBody>
          <a:bodyPr/>
          <a:lstStyle/>
          <a:p>
            <a:pPr algn="ctr"/>
            <a:r>
              <a:rPr lang="en-US" b="1" dirty="0" smtClean="0"/>
              <a:t>Effect</a:t>
            </a:r>
            <a:endParaRPr lang="en-US" b="1" dirty="0"/>
          </a:p>
        </p:txBody>
      </p:sp>
      <p:sp>
        <p:nvSpPr>
          <p:cNvPr id="2" name="TextBox 1"/>
          <p:cNvSpPr txBox="1"/>
          <p:nvPr/>
        </p:nvSpPr>
        <p:spPr>
          <a:xfrm>
            <a:off x="514350" y="1905000"/>
            <a:ext cx="8115300" cy="3447098"/>
          </a:xfrm>
          <a:prstGeom prst="rect">
            <a:avLst/>
          </a:prstGeom>
          <a:noFill/>
        </p:spPr>
        <p:txBody>
          <a:bodyPr wrap="square" rtlCol="0">
            <a:spAutoFit/>
          </a:bodyPr>
          <a:lstStyle/>
          <a:p>
            <a:r>
              <a:rPr lang="en-US" sz="2600" dirty="0"/>
              <a:t>Withdrawals accomplish </a:t>
            </a:r>
            <a:r>
              <a:rPr lang="en-US" sz="2600" u="sng" dirty="0"/>
              <a:t>one or more</a:t>
            </a:r>
            <a:r>
              <a:rPr lang="en-US" sz="2600" dirty="0"/>
              <a:t> of the following:</a:t>
            </a:r>
          </a:p>
          <a:p>
            <a:r>
              <a:rPr lang="en-US" sz="2600" dirty="0"/>
              <a:t> </a:t>
            </a:r>
          </a:p>
          <a:p>
            <a:pPr marL="457200" indent="-457200">
              <a:buFont typeface="Arial" panose="020B0604020202020204" pitchFamily="34" charset="0"/>
              <a:buChar char="•"/>
            </a:pPr>
            <a:r>
              <a:rPr lang="en-US" sz="2600" dirty="0" smtClean="0"/>
              <a:t>Transfer </a:t>
            </a:r>
            <a:r>
              <a:rPr lang="en-US" sz="2600" dirty="0"/>
              <a:t>total or partial jurisdiction of Federal land between Federal agencies.  </a:t>
            </a:r>
            <a:endParaRPr lang="en-US" sz="2600" dirty="0" smtClean="0"/>
          </a:p>
          <a:p>
            <a:pPr marL="457200" indent="-457200">
              <a:spcBef>
                <a:spcPts val="1200"/>
              </a:spcBef>
              <a:buFont typeface="Arial" panose="020B0604020202020204" pitchFamily="34" charset="0"/>
              <a:buChar char="•"/>
            </a:pPr>
            <a:r>
              <a:rPr lang="en-US" sz="2600" dirty="0" smtClean="0"/>
              <a:t>Close (segregate) Federal land to operation of all or some of the public land laws and/or mineral laws.</a:t>
            </a:r>
          </a:p>
          <a:p>
            <a:pPr marL="457200" indent="-457200">
              <a:lnSpc>
                <a:spcPct val="200000"/>
              </a:lnSpc>
              <a:buFont typeface="Arial" panose="020B0604020202020204" pitchFamily="34" charset="0"/>
              <a:buChar char="•"/>
            </a:pPr>
            <a:r>
              <a:rPr lang="en-US" sz="2600" dirty="0" smtClean="0"/>
              <a:t>Dedicate </a:t>
            </a:r>
            <a:r>
              <a:rPr lang="en-US" sz="2600" dirty="0"/>
              <a:t>Federal land to a specific public purpose.</a:t>
            </a:r>
          </a:p>
        </p:txBody>
      </p:sp>
    </p:spTree>
    <p:extLst>
      <p:ext uri="{BB962C8B-B14F-4D97-AF65-F5344CB8AC3E}">
        <p14:creationId xmlns:p14="http://schemas.microsoft.com/office/powerpoint/2010/main" val="27568972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le 1"/>
          <p:cNvSpPr>
            <a:spLocks noGrp="1"/>
          </p:cNvSpPr>
          <p:nvPr>
            <p:ph type="title"/>
          </p:nvPr>
        </p:nvSpPr>
        <p:spPr>
          <a:xfrm>
            <a:off x="457200" y="299357"/>
            <a:ext cx="8229600" cy="1143000"/>
          </a:xfrm>
        </p:spPr>
        <p:txBody>
          <a:bodyPr/>
          <a:lstStyle/>
          <a:p>
            <a:pPr algn="ctr"/>
            <a:r>
              <a:rPr lang="en-US" b="1" dirty="0" smtClean="0"/>
              <a:t>Purpose</a:t>
            </a:r>
            <a:endParaRPr lang="en-US" b="1" dirty="0"/>
          </a:p>
        </p:txBody>
      </p:sp>
      <p:sp>
        <p:nvSpPr>
          <p:cNvPr id="2" name="TextBox 1"/>
          <p:cNvSpPr txBox="1"/>
          <p:nvPr/>
        </p:nvSpPr>
        <p:spPr>
          <a:xfrm>
            <a:off x="514350" y="1905000"/>
            <a:ext cx="8115300" cy="3293209"/>
          </a:xfrm>
          <a:prstGeom prst="rect">
            <a:avLst/>
          </a:prstGeom>
          <a:noFill/>
        </p:spPr>
        <p:txBody>
          <a:bodyPr wrap="square" rtlCol="0">
            <a:spAutoFit/>
          </a:bodyPr>
          <a:lstStyle/>
          <a:p>
            <a:pPr marL="457200" indent="-457200">
              <a:buFont typeface="Arial" panose="020B0604020202020204" pitchFamily="34" charset="0"/>
              <a:buChar char="•"/>
            </a:pPr>
            <a:r>
              <a:rPr lang="en-US" sz="2600" dirty="0" smtClean="0"/>
              <a:t>Power Site Reserves, </a:t>
            </a:r>
          </a:p>
          <a:p>
            <a:pPr marL="457200" indent="-457200">
              <a:buFont typeface="Arial" panose="020B0604020202020204" pitchFamily="34" charset="0"/>
              <a:buChar char="•"/>
            </a:pPr>
            <a:r>
              <a:rPr lang="en-US" sz="2600" dirty="0" smtClean="0"/>
              <a:t>Military Reservations, </a:t>
            </a:r>
          </a:p>
          <a:p>
            <a:pPr marL="457200" indent="-457200">
              <a:buFont typeface="Arial" panose="020B0604020202020204" pitchFamily="34" charset="0"/>
              <a:buChar char="•"/>
            </a:pPr>
            <a:r>
              <a:rPr lang="en-US" sz="2600" dirty="0" smtClean="0"/>
              <a:t>Administrative Sites, </a:t>
            </a:r>
          </a:p>
          <a:p>
            <a:pPr marL="457200" indent="-457200">
              <a:buFont typeface="Arial" panose="020B0604020202020204" pitchFamily="34" charset="0"/>
              <a:buChar char="•"/>
            </a:pPr>
            <a:r>
              <a:rPr lang="en-US" sz="2600" dirty="0" smtClean="0"/>
              <a:t>Recreation Sites, </a:t>
            </a:r>
          </a:p>
          <a:p>
            <a:pPr marL="457200" indent="-457200">
              <a:buFont typeface="Arial" panose="020B0604020202020204" pitchFamily="34" charset="0"/>
              <a:buChar char="•"/>
            </a:pPr>
            <a:r>
              <a:rPr lang="en-US" sz="2600" dirty="0" smtClean="0"/>
              <a:t>National Parks, </a:t>
            </a:r>
          </a:p>
          <a:p>
            <a:pPr marL="457200" indent="-457200">
              <a:buFont typeface="Arial" panose="020B0604020202020204" pitchFamily="34" charset="0"/>
              <a:buChar char="•"/>
            </a:pPr>
            <a:r>
              <a:rPr lang="en-US" sz="2600" dirty="0" smtClean="0"/>
              <a:t>Reclamation Projects, </a:t>
            </a:r>
          </a:p>
          <a:p>
            <a:pPr marL="457200" indent="-457200">
              <a:buFont typeface="Arial" panose="020B0604020202020204" pitchFamily="34" charset="0"/>
              <a:buChar char="•"/>
            </a:pPr>
            <a:r>
              <a:rPr lang="en-US" sz="2600" dirty="0" smtClean="0"/>
              <a:t>Wilderness Areas, </a:t>
            </a:r>
          </a:p>
          <a:p>
            <a:pPr marL="457200" indent="-457200">
              <a:buFont typeface="Arial" panose="020B0604020202020204" pitchFamily="34" charset="0"/>
              <a:buChar char="•"/>
            </a:pPr>
            <a:r>
              <a:rPr lang="en-US" sz="2600" dirty="0" smtClean="0"/>
              <a:t>Etc. (Can You Name More)</a:t>
            </a:r>
            <a:endParaRPr lang="en-US" sz="2600" dirty="0"/>
          </a:p>
        </p:txBody>
      </p:sp>
    </p:spTree>
    <p:extLst>
      <p:ext uri="{BB962C8B-B14F-4D97-AF65-F5344CB8AC3E}">
        <p14:creationId xmlns:p14="http://schemas.microsoft.com/office/powerpoint/2010/main" val="21510056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le 1"/>
          <p:cNvSpPr>
            <a:spLocks noGrp="1"/>
          </p:cNvSpPr>
          <p:nvPr>
            <p:ph type="title"/>
          </p:nvPr>
        </p:nvSpPr>
        <p:spPr>
          <a:xfrm>
            <a:off x="457200" y="299357"/>
            <a:ext cx="8229600" cy="1143000"/>
          </a:xfrm>
        </p:spPr>
        <p:txBody>
          <a:bodyPr/>
          <a:lstStyle/>
          <a:p>
            <a:pPr algn="ctr"/>
            <a:r>
              <a:rPr lang="en-US" b="1" dirty="0" smtClean="0"/>
              <a:t>Types of Withdrawals</a:t>
            </a:r>
            <a:endParaRPr lang="en-US" b="1" dirty="0"/>
          </a:p>
        </p:txBody>
      </p:sp>
      <p:sp>
        <p:nvSpPr>
          <p:cNvPr id="2" name="TextBox 1"/>
          <p:cNvSpPr txBox="1"/>
          <p:nvPr/>
        </p:nvSpPr>
        <p:spPr>
          <a:xfrm>
            <a:off x="514350" y="1905000"/>
            <a:ext cx="8115300" cy="3908762"/>
          </a:xfrm>
          <a:prstGeom prst="rect">
            <a:avLst/>
          </a:prstGeom>
          <a:noFill/>
        </p:spPr>
        <p:txBody>
          <a:bodyPr wrap="square" rtlCol="0">
            <a:spAutoFit/>
          </a:bodyPr>
          <a:lstStyle/>
          <a:p>
            <a:pPr algn="ctr"/>
            <a:r>
              <a:rPr lang="en-US" sz="2600" b="1" dirty="0" smtClean="0"/>
              <a:t>4 Major Categories</a:t>
            </a:r>
          </a:p>
          <a:p>
            <a:pPr algn="ctr"/>
            <a:endParaRPr lang="en-US" sz="2600" dirty="0" smtClean="0"/>
          </a:p>
          <a:p>
            <a:pPr marL="457200" indent="-457200">
              <a:spcAft>
                <a:spcPts val="1200"/>
              </a:spcAft>
              <a:buFont typeface="Arial" panose="020B0604020202020204" pitchFamily="34" charset="0"/>
              <a:buChar char="•"/>
            </a:pPr>
            <a:r>
              <a:rPr lang="en-US" sz="2600" dirty="0" smtClean="0"/>
              <a:t>Administrative</a:t>
            </a:r>
          </a:p>
          <a:p>
            <a:pPr marL="457200" indent="-457200">
              <a:spcAft>
                <a:spcPts val="1200"/>
              </a:spcAft>
              <a:buFont typeface="Arial" panose="020B0604020202020204" pitchFamily="34" charset="0"/>
              <a:buChar char="•"/>
            </a:pPr>
            <a:r>
              <a:rPr lang="en-US" sz="2600" dirty="0" smtClean="0"/>
              <a:t>Presidential Proclamation</a:t>
            </a:r>
          </a:p>
          <a:p>
            <a:pPr marL="457200" indent="-457200">
              <a:spcAft>
                <a:spcPts val="1200"/>
              </a:spcAft>
              <a:buFont typeface="Arial" panose="020B0604020202020204" pitchFamily="34" charset="0"/>
              <a:buChar char="•"/>
            </a:pPr>
            <a:r>
              <a:rPr lang="en-US" sz="2600" dirty="0" smtClean="0"/>
              <a:t>Congressional</a:t>
            </a:r>
          </a:p>
          <a:p>
            <a:pPr marL="457200" indent="-457200">
              <a:spcAft>
                <a:spcPts val="1200"/>
              </a:spcAft>
              <a:buFont typeface="Arial" panose="020B0604020202020204" pitchFamily="34" charset="0"/>
              <a:buChar char="•"/>
            </a:pPr>
            <a:r>
              <a:rPr lang="en-US" sz="2600" dirty="0" smtClean="0"/>
              <a:t>Federal Power Act or Federal Energy Regulatory Commission</a:t>
            </a:r>
          </a:p>
          <a:p>
            <a:pPr algn="ctr"/>
            <a:endParaRPr lang="en-US" sz="2600" dirty="0"/>
          </a:p>
        </p:txBody>
      </p:sp>
    </p:spTree>
    <p:extLst>
      <p:ext uri="{BB962C8B-B14F-4D97-AF65-F5344CB8AC3E}">
        <p14:creationId xmlns:p14="http://schemas.microsoft.com/office/powerpoint/2010/main" val="14283027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2528</TotalTime>
  <Words>964</Words>
  <Application>Microsoft Office PowerPoint</Application>
  <PresentationFormat>On-screen Show (4:3)</PresentationFormat>
  <Paragraphs>252</Paragraphs>
  <Slides>12</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Constantia</vt:lpstr>
      <vt:lpstr>Wingdings 2</vt:lpstr>
      <vt:lpstr>Flow</vt:lpstr>
      <vt:lpstr> POLICY - GUIDANCE &amp;  PLANNING </vt:lpstr>
      <vt:lpstr>OBJECTIVE</vt:lpstr>
      <vt:lpstr>What is a Withdrawal</vt:lpstr>
      <vt:lpstr>Where do we start?</vt:lpstr>
      <vt:lpstr>The General Process</vt:lpstr>
      <vt:lpstr>Definition</vt:lpstr>
      <vt:lpstr>Effect</vt:lpstr>
      <vt:lpstr>Purpose</vt:lpstr>
      <vt:lpstr>Types of Withdrawals</vt:lpstr>
      <vt:lpstr>PowerPoint Presentation</vt:lpstr>
      <vt:lpstr>Withdrawal Relationships</vt:lpstr>
      <vt:lpstr>Segregation</vt:lpstr>
    </vt:vector>
  </TitlesOfParts>
  <Company>Bureau of Land Management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AND GUIDANCE</dc:title>
  <dc:creator>m1barnes</dc:creator>
  <cp:lastModifiedBy>Cartwright, Jeffery S</cp:lastModifiedBy>
  <cp:revision>58</cp:revision>
  <cp:lastPrinted>2011-04-02T22:21:18Z</cp:lastPrinted>
  <dcterms:created xsi:type="dcterms:W3CDTF">2009-04-26T20:08:30Z</dcterms:created>
  <dcterms:modified xsi:type="dcterms:W3CDTF">2017-05-05T13:52:08Z</dcterms:modified>
</cp:coreProperties>
</file>